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5" r:id="rId2"/>
    <p:sldId id="261" r:id="rId3"/>
    <p:sldId id="4411" r:id="rId4"/>
    <p:sldId id="257" r:id="rId5"/>
    <p:sldId id="276" r:id="rId6"/>
    <p:sldId id="262" r:id="rId7"/>
    <p:sldId id="263" r:id="rId8"/>
    <p:sldId id="264" r:id="rId9"/>
    <p:sldId id="4412" r:id="rId10"/>
    <p:sldId id="281" r:id="rId11"/>
    <p:sldId id="4413" r:id="rId12"/>
    <p:sldId id="280" r:id="rId13"/>
    <p:sldId id="4415" r:id="rId14"/>
    <p:sldId id="4416" r:id="rId15"/>
    <p:sldId id="4417"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A82067"/>
    <a:srgbClr val="C8FCE6"/>
    <a:srgbClr val="F5A54D"/>
    <a:srgbClr val="EA8030"/>
    <a:srgbClr val="33CCCC"/>
    <a:srgbClr val="0066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94660"/>
  </p:normalViewPr>
  <p:slideViewPr>
    <p:cSldViewPr snapToGrid="0">
      <p:cViewPr varScale="1">
        <p:scale>
          <a:sx n="65" d="100"/>
          <a:sy n="65" d="100"/>
        </p:scale>
        <p:origin x="77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1F21E3-6E13-4B4E-AE63-29875BA8E1D6}" type="datetimeFigureOut">
              <a:rPr lang="en-US" smtClean="0"/>
              <a:t>16/3/2025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D78A2-239F-4296-BFB6-A51A39C7B691}" type="slidenum">
              <a:rPr lang="en-US" smtClean="0"/>
              <a:t>‹#›</a:t>
            </a:fld>
            <a:endParaRPr lang="en-US"/>
          </a:p>
        </p:txBody>
      </p:sp>
    </p:spTree>
    <p:extLst>
      <p:ext uri="{BB962C8B-B14F-4D97-AF65-F5344CB8AC3E}">
        <p14:creationId xmlns:p14="http://schemas.microsoft.com/office/powerpoint/2010/main" val="127077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2025/3/16</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4009141" y="4943575"/>
            <a:ext cx="2380088" cy="2515867"/>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58767" y="5084252"/>
            <a:ext cx="2380088" cy="2515867"/>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0187202" y="4703251"/>
            <a:ext cx="2380088" cy="2515867"/>
          </a:xfrm>
          <a:prstGeom prst="rect">
            <a:avLst/>
          </a:prstGeom>
        </p:spPr>
      </p:pic>
      <p:sp>
        <p:nvSpPr>
          <p:cNvPr id="5" name="Rectangle 4"/>
          <p:cNvSpPr/>
          <p:nvPr userDrawn="1"/>
        </p:nvSpPr>
        <p:spPr>
          <a:xfrm>
            <a:off x="316523" y="263769"/>
            <a:ext cx="11641015" cy="6330462"/>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814" y="-706568"/>
            <a:ext cx="1940673" cy="1940673"/>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43122" y="-44488"/>
            <a:ext cx="1466109" cy="14661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C2F235F6-600D-DED1-DFB1-96ACA7516D8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20976" y="349957"/>
            <a:ext cx="1626327" cy="162632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wipe/>
  </p:transition>
  <p:txStyles>
    <p:titleStyle>
      <a:lvl1pPr algn="l" defTabSz="914400" rtl="0" eaLnBrk="1" latinLnBrk="0" hangingPunct="1">
        <a:lnSpc>
          <a:spcPct val="90000"/>
        </a:lnSpc>
        <a:spcBef>
          <a:spcPct val="0"/>
        </a:spcBef>
        <a:buNone/>
        <a:defRPr sz="4400" kern="1200">
          <a:solidFill>
            <a:schemeClr val="tx1"/>
          </a:solidFill>
          <a:latin typeface="+mj-lt"/>
          <a:ea typeface="字魂107号-萌趣欢乐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7.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28.png"/><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12.png"/><Relationship Id="rId12"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2A14CC4D-E094-008F-FC81-9E6FEB9942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3150" y="883679"/>
            <a:ext cx="7200000" cy="5547841"/>
          </a:xfrm>
          <a:prstGeom prst="rect">
            <a:avLst/>
          </a:prstGeom>
        </p:spPr>
      </p:pic>
      <p:pic>
        <p:nvPicPr>
          <p:cNvPr id="3" name="Picture 2">
            <a:extLst>
              <a:ext uri="{FF2B5EF4-FFF2-40B4-BE49-F238E27FC236}">
                <a16:creationId xmlns:a16="http://schemas.microsoft.com/office/drawing/2014/main" id="{328F8945-9A10-721C-528F-2B8B6C9D4946}"/>
              </a:ext>
            </a:extLst>
          </p:cNvPr>
          <p:cNvPicPr>
            <a:picLocks noChangeAspect="1"/>
          </p:cNvPicPr>
          <p:nvPr/>
        </p:nvPicPr>
        <p:blipFill>
          <a:blip r:embed="rId9"/>
          <a:stretch>
            <a:fillRect/>
          </a:stretch>
        </p:blipFill>
        <p:spPr>
          <a:xfrm>
            <a:off x="-1685634" y="321292"/>
            <a:ext cx="1663459" cy="1846721"/>
          </a:xfrm>
          <a:prstGeom prst="rect">
            <a:avLst/>
          </a:prstGeom>
        </p:spPr>
      </p:pic>
    </p:spTree>
    <p:extLst>
      <p:ext uri="{BB962C8B-B14F-4D97-AF65-F5344CB8AC3E}">
        <p14:creationId xmlns:p14="http://schemas.microsoft.com/office/powerpoint/2010/main" val="68604564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DC3309-9BE5-F96E-4E97-B9AF44BD5198}"/>
              </a:ext>
            </a:extLst>
          </p:cNvPr>
          <p:cNvSpPr txBox="1"/>
          <p:nvPr/>
        </p:nvSpPr>
        <p:spPr>
          <a:xfrm>
            <a:off x="822960" y="965200"/>
            <a:ext cx="10596880" cy="5078313"/>
          </a:xfrm>
          <a:prstGeom prst="rect">
            <a:avLst/>
          </a:prstGeom>
          <a:noFill/>
        </p:spPr>
        <p:txBody>
          <a:bodyPr wrap="square" rtlCol="0">
            <a:spAutoFit/>
          </a:bodyPr>
          <a:lstStyle/>
          <a:p>
            <a:pPr algn="just"/>
            <a:r>
              <a:rPr lang="vi-VN" sz="3600" b="0" i="0" baseline="30000" dirty="0">
                <a:solidFill>
                  <a:srgbClr val="000000"/>
                </a:solidFill>
                <a:effectLst/>
                <a:latin typeface="Cambria" panose="02040503050406030204" pitchFamily="18" charset="0"/>
                <a:ea typeface="Cambria" panose="02040503050406030204" pitchFamily="18" charset="0"/>
              </a:rPr>
              <a:t>(1) </a:t>
            </a:r>
            <a:r>
              <a:rPr lang="vi-VN" sz="3600" b="0" i="0" dirty="0">
                <a:solidFill>
                  <a:srgbClr val="000000"/>
                </a:solidFill>
                <a:effectLst/>
                <a:latin typeface="Cambria" panose="02040503050406030204" pitchFamily="18" charset="0"/>
                <a:ea typeface="Cambria" panose="02040503050406030204" pitchFamily="18" charset="0"/>
              </a:rPr>
              <a:t>Ngày xửa ngày xưa ở một nhà kia có hai anh em, cha mẹ mất sớm.</a:t>
            </a:r>
            <a:r>
              <a:rPr lang="vi-VN" sz="3600" b="0" i="0" baseline="30000" dirty="0">
                <a:solidFill>
                  <a:srgbClr val="000000"/>
                </a:solidFill>
                <a:effectLst/>
                <a:latin typeface="Cambria" panose="02040503050406030204" pitchFamily="18" charset="0"/>
                <a:ea typeface="Cambria" panose="02040503050406030204" pitchFamily="18" charset="0"/>
              </a:rPr>
              <a:t> (2)</a:t>
            </a:r>
            <a:r>
              <a:rPr lang="vi-VN" sz="3600" b="0" i="0" dirty="0">
                <a:solidFill>
                  <a:srgbClr val="000000"/>
                </a:solidFill>
                <a:effectLst/>
                <a:latin typeface="Cambria" panose="02040503050406030204" pitchFamily="18" charset="0"/>
                <a:ea typeface="Cambria" panose="02040503050406030204" pitchFamily="18" charset="0"/>
              </a:rPr>
              <a:t> </a:t>
            </a:r>
            <a:r>
              <a:rPr lang="vi-VN" sz="3600" b="1" i="0" dirty="0">
                <a:solidFill>
                  <a:srgbClr val="000000"/>
                </a:solidFill>
                <a:effectLst/>
                <a:latin typeface="Cambria" panose="02040503050406030204" pitchFamily="18" charset="0"/>
                <a:ea typeface="Cambria" panose="02040503050406030204" pitchFamily="18" charset="0"/>
              </a:rPr>
              <a:t>Hai anh em</a:t>
            </a:r>
            <a:r>
              <a:rPr lang="vi-VN" sz="3600" b="0" i="0" dirty="0">
                <a:solidFill>
                  <a:srgbClr val="000000"/>
                </a:solidFill>
                <a:effectLst/>
                <a:latin typeface="Cambria" panose="02040503050406030204" pitchFamily="18" charset="0"/>
                <a:ea typeface="Cambria" panose="02040503050406030204" pitchFamily="18" charset="0"/>
              </a:rPr>
              <a:t> chăm lo làm lụng nên trong nhà cũng đủ ăn. </a:t>
            </a:r>
            <a:r>
              <a:rPr lang="vi-VN" sz="3600" b="0" i="0" baseline="30000" dirty="0">
                <a:solidFill>
                  <a:srgbClr val="000000"/>
                </a:solidFill>
                <a:effectLst/>
                <a:latin typeface="Cambria" panose="02040503050406030204" pitchFamily="18" charset="0"/>
                <a:ea typeface="Cambria" panose="02040503050406030204" pitchFamily="18" charset="0"/>
              </a:rPr>
              <a:t>(3) </a:t>
            </a:r>
            <a:r>
              <a:rPr lang="vi-VN" sz="3600" b="1" i="0" dirty="0">
                <a:solidFill>
                  <a:srgbClr val="000000"/>
                </a:solidFill>
                <a:effectLst/>
                <a:latin typeface="Cambria" panose="02040503050406030204" pitchFamily="18" charset="0"/>
                <a:ea typeface="Cambria" panose="02040503050406030204" pitchFamily="18" charset="0"/>
              </a:rPr>
              <a:t>Nhưng</a:t>
            </a:r>
            <a:r>
              <a:rPr lang="vi-VN" sz="3600" b="0" i="0" dirty="0">
                <a:solidFill>
                  <a:srgbClr val="000000"/>
                </a:solidFill>
                <a:effectLst/>
                <a:latin typeface="Cambria" panose="02040503050406030204" pitchFamily="18" charset="0"/>
                <a:ea typeface="Cambria" panose="02040503050406030204" pitchFamily="18" charset="0"/>
              </a:rPr>
              <a:t> từ khi có vợ, người anh sinh ra lười biếng, bao nhiêu công việc khó nhọc đều trút cho vợ chồng người em. </a:t>
            </a:r>
            <a:r>
              <a:rPr lang="vi-VN" sz="3600" b="0" i="0" baseline="30000" dirty="0">
                <a:solidFill>
                  <a:srgbClr val="000000"/>
                </a:solidFill>
                <a:effectLst/>
                <a:latin typeface="Cambria" panose="02040503050406030204" pitchFamily="18" charset="0"/>
                <a:ea typeface="Cambria" panose="02040503050406030204" pitchFamily="18" charset="0"/>
              </a:rPr>
              <a:t>(2) </a:t>
            </a:r>
            <a:r>
              <a:rPr lang="vi-VN" sz="3600" b="1" i="0" dirty="0">
                <a:solidFill>
                  <a:srgbClr val="000000"/>
                </a:solidFill>
                <a:effectLst/>
                <a:latin typeface="Cambria" panose="02040503050406030204" pitchFamily="18" charset="0"/>
                <a:ea typeface="Cambria" panose="02040503050406030204" pitchFamily="18" charset="0"/>
              </a:rPr>
              <a:t>Hai vợ chồng người em</a:t>
            </a:r>
            <a:r>
              <a:rPr lang="vi-VN" sz="3600" b="0" i="0" baseline="30000" dirty="0">
                <a:solidFill>
                  <a:srgbClr val="000000"/>
                </a:solidFill>
                <a:effectLst/>
                <a:latin typeface="Cambria" panose="02040503050406030204" pitchFamily="18" charset="0"/>
                <a:ea typeface="Cambria" panose="02040503050406030204" pitchFamily="18" charset="0"/>
              </a:rPr>
              <a:t>  </a:t>
            </a:r>
            <a:r>
              <a:rPr lang="vi-VN" sz="3600" b="0" i="0" dirty="0">
                <a:solidFill>
                  <a:srgbClr val="000000"/>
                </a:solidFill>
                <a:effectLst/>
                <a:latin typeface="Cambria" panose="02040503050406030204" pitchFamily="18" charset="0"/>
                <a:ea typeface="Cambria" panose="02040503050406030204" pitchFamily="18" charset="0"/>
              </a:rPr>
              <a:t>thức khuya, dậy sớm, cố gắng làm lụng. </a:t>
            </a:r>
            <a:r>
              <a:rPr lang="vi-VN" sz="3600" b="0" i="0" baseline="30000" dirty="0">
                <a:solidFill>
                  <a:srgbClr val="000000"/>
                </a:solidFill>
                <a:effectLst/>
                <a:latin typeface="Cambria" panose="02040503050406030204" pitchFamily="18" charset="0"/>
                <a:ea typeface="Cambria" panose="02040503050406030204" pitchFamily="18" charset="0"/>
              </a:rPr>
              <a:t>(5) </a:t>
            </a:r>
            <a:r>
              <a:rPr lang="vi-VN" sz="3600" b="0" i="0" dirty="0">
                <a:solidFill>
                  <a:srgbClr val="000000"/>
                </a:solidFill>
                <a:effectLst/>
                <a:latin typeface="Cambria" panose="02040503050406030204" pitchFamily="18" charset="0"/>
                <a:ea typeface="Cambria" panose="02040503050406030204" pitchFamily="18" charset="0"/>
              </a:rPr>
              <a:t>Thấy thế, </a:t>
            </a:r>
            <a:r>
              <a:rPr lang="vi-VN" sz="3600" b="1" i="0" dirty="0">
                <a:solidFill>
                  <a:srgbClr val="000000"/>
                </a:solidFill>
                <a:effectLst/>
                <a:latin typeface="Cambria" panose="02040503050406030204" pitchFamily="18" charset="0"/>
                <a:ea typeface="Cambria" panose="02040503050406030204" pitchFamily="18" charset="0"/>
              </a:rPr>
              <a:t>người anh</a:t>
            </a:r>
            <a:r>
              <a:rPr lang="vi-VN" sz="3600" b="0" i="0" dirty="0">
                <a:solidFill>
                  <a:srgbClr val="000000"/>
                </a:solidFill>
                <a:effectLst/>
                <a:latin typeface="Cambria" panose="02040503050406030204" pitchFamily="18" charset="0"/>
                <a:ea typeface="Cambria" panose="02040503050406030204" pitchFamily="18" charset="0"/>
              </a:rPr>
              <a:t> sợ em tranh công, liền bàn với vợ cho hai vợ chồng người em ra ở riêng.</a:t>
            </a:r>
          </a:p>
          <a:p>
            <a:pPr algn="r"/>
            <a:r>
              <a:rPr lang="vi-VN" sz="3600" b="0" i="0" dirty="0">
                <a:solidFill>
                  <a:srgbClr val="000000"/>
                </a:solidFill>
                <a:effectLst/>
                <a:latin typeface="Cambria" panose="02040503050406030204" pitchFamily="18" charset="0"/>
                <a:ea typeface="Cambria" panose="02040503050406030204" pitchFamily="18" charset="0"/>
              </a:rPr>
              <a:t>(Truyện </a:t>
            </a:r>
            <a:r>
              <a:rPr lang="vi-VN" sz="3600" b="0" i="1" dirty="0">
                <a:solidFill>
                  <a:srgbClr val="000000"/>
                </a:solidFill>
                <a:effectLst/>
                <a:latin typeface="Cambria" panose="02040503050406030204" pitchFamily="18" charset="0"/>
                <a:ea typeface="Cambria" panose="02040503050406030204" pitchFamily="18" charset="0"/>
              </a:rPr>
              <a:t>Cây khế</a:t>
            </a:r>
            <a:r>
              <a:rPr lang="vi-VN" sz="3600" b="0" i="0" dirty="0">
                <a:solidFill>
                  <a:srgbClr val="000000"/>
                </a:solidFill>
                <a:effectLst/>
                <a:latin typeface="Cambria" panose="02040503050406030204" pitchFamily="18" charset="0"/>
                <a:ea typeface="Cambria" panose="02040503050406030204" pitchFamily="18" charset="0"/>
              </a:rPr>
              <a:t>)</a:t>
            </a:r>
          </a:p>
        </p:txBody>
      </p:sp>
      <p:pic>
        <p:nvPicPr>
          <p:cNvPr id="3" name="Picture 2">
            <a:extLst>
              <a:ext uri="{FF2B5EF4-FFF2-40B4-BE49-F238E27FC236}">
                <a16:creationId xmlns:a16="http://schemas.microsoft.com/office/drawing/2014/main" id="{4BBB197E-97E7-2B56-F767-006B697B7012}"/>
              </a:ext>
            </a:extLst>
          </p:cNvPr>
          <p:cNvPicPr>
            <a:picLocks noChangeAspect="1"/>
          </p:cNvPicPr>
          <p:nvPr/>
        </p:nvPicPr>
        <p:blipFill>
          <a:blip r:embed="rId2"/>
          <a:stretch>
            <a:fillRect/>
          </a:stretch>
        </p:blipFill>
        <p:spPr>
          <a:xfrm>
            <a:off x="-1685634" y="321292"/>
            <a:ext cx="1663459" cy="1846721"/>
          </a:xfrm>
          <a:prstGeom prst="rect">
            <a:avLst/>
          </a:prstGeom>
        </p:spPr>
      </p:pic>
    </p:spTree>
    <p:extLst>
      <p:ext uri="{BB962C8B-B14F-4D97-AF65-F5344CB8AC3E}">
        <p14:creationId xmlns:p14="http://schemas.microsoft.com/office/powerpoint/2010/main" val="162439831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9CE0D6-DA59-0F13-46CB-154EDD61D22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3716" y="2208111"/>
            <a:ext cx="5332755" cy="5247431"/>
          </a:xfrm>
          <a:prstGeom prst="rect">
            <a:avLst/>
          </a:prstGeom>
        </p:spPr>
      </p:pic>
      <p:grpSp>
        <p:nvGrpSpPr>
          <p:cNvPr id="5" name="Group 4">
            <a:extLst>
              <a:ext uri="{FF2B5EF4-FFF2-40B4-BE49-F238E27FC236}">
                <a16:creationId xmlns:a16="http://schemas.microsoft.com/office/drawing/2014/main" id="{F172BB5B-16CD-B2F4-1F2E-E1F1B802C27E}"/>
              </a:ext>
            </a:extLst>
          </p:cNvPr>
          <p:cNvGrpSpPr/>
          <p:nvPr/>
        </p:nvGrpSpPr>
        <p:grpSpPr>
          <a:xfrm>
            <a:off x="2273874" y="233679"/>
            <a:ext cx="8841166" cy="2841289"/>
            <a:chOff x="1122333" y="3266422"/>
            <a:chExt cx="5177983" cy="904379"/>
          </a:xfrm>
        </p:grpSpPr>
        <p:sp>
          <p:nvSpPr>
            <p:cNvPr id="6" name="Speech Bubble: Rectangle with Corners Rounded 5">
              <a:extLst>
                <a:ext uri="{FF2B5EF4-FFF2-40B4-BE49-F238E27FC236}">
                  <a16:creationId xmlns:a16="http://schemas.microsoft.com/office/drawing/2014/main" id="{E6A0520B-D00F-095F-8120-376529684EA2}"/>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8" name="TextBox 7">
              <a:extLst>
                <a:ext uri="{FF2B5EF4-FFF2-40B4-BE49-F238E27FC236}">
                  <a16:creationId xmlns:a16="http://schemas.microsoft.com/office/drawing/2014/main" id="{69D9F7A6-38CC-35B7-E783-F1EC40C67D28}"/>
                </a:ext>
              </a:extLst>
            </p:cNvPr>
            <p:cNvSpPr txBox="1"/>
            <p:nvPr/>
          </p:nvSpPr>
          <p:spPr>
            <a:xfrm>
              <a:off x="1218166" y="3282639"/>
              <a:ext cx="4986316" cy="8881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Viết đoạn văn (4 – 5 câu) giới thiệu về một phương tiện đi lại của người dân ở vùng sông nước, trong đó có sử dụng từ ngữ nối để liên kết câu.</a:t>
              </a:r>
              <a:endPar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endParaRPr>
            </a:p>
          </p:txBody>
        </p:sp>
      </p:grpSp>
      <p:pic>
        <p:nvPicPr>
          <p:cNvPr id="2" name="Picture 1">
            <a:extLst>
              <a:ext uri="{FF2B5EF4-FFF2-40B4-BE49-F238E27FC236}">
                <a16:creationId xmlns:a16="http://schemas.microsoft.com/office/drawing/2014/main" id="{A54967FC-3AB7-FB7D-B64F-C369513D9DF5}"/>
              </a:ext>
            </a:extLst>
          </p:cNvPr>
          <p:cNvPicPr>
            <a:picLocks noChangeAspect="1"/>
          </p:cNvPicPr>
          <p:nvPr/>
        </p:nvPicPr>
        <p:blipFill>
          <a:blip r:embed="rId3"/>
          <a:stretch>
            <a:fillRect/>
          </a:stretch>
        </p:blipFill>
        <p:spPr>
          <a:xfrm>
            <a:off x="-1685634" y="321292"/>
            <a:ext cx="1663459" cy="1846721"/>
          </a:xfrm>
          <a:prstGeom prst="rect">
            <a:avLst/>
          </a:prstGeom>
        </p:spPr>
      </p:pic>
    </p:spTree>
    <p:extLst>
      <p:ext uri="{BB962C8B-B14F-4D97-AF65-F5344CB8AC3E}">
        <p14:creationId xmlns:p14="http://schemas.microsoft.com/office/powerpoint/2010/main" val="198432195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49EE2328-B88F-0544-F72D-BBDB65A72B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41898" y="533149"/>
            <a:ext cx="7193903" cy="5791702"/>
          </a:xfrm>
          <a:prstGeom prst="rect">
            <a:avLst/>
          </a:prstGeom>
        </p:spPr>
      </p:pic>
      <p:pic>
        <p:nvPicPr>
          <p:cNvPr id="2" name="Picture 1">
            <a:extLst>
              <a:ext uri="{FF2B5EF4-FFF2-40B4-BE49-F238E27FC236}">
                <a16:creationId xmlns:a16="http://schemas.microsoft.com/office/drawing/2014/main" id="{58482B19-18DF-AC10-D426-8AC50FF872F5}"/>
              </a:ext>
            </a:extLst>
          </p:cNvPr>
          <p:cNvPicPr>
            <a:picLocks noChangeAspect="1"/>
          </p:cNvPicPr>
          <p:nvPr/>
        </p:nvPicPr>
        <p:blipFill>
          <a:blip r:embed="rId9"/>
          <a:stretch>
            <a:fillRect/>
          </a:stretch>
        </p:blipFill>
        <p:spPr>
          <a:xfrm>
            <a:off x="-1685634" y="321292"/>
            <a:ext cx="1663459" cy="1846721"/>
          </a:xfrm>
          <a:prstGeom prst="rect">
            <a:avLst/>
          </a:prstGeom>
        </p:spPr>
      </p:pic>
    </p:spTree>
    <p:extLst>
      <p:ext uri="{BB962C8B-B14F-4D97-AF65-F5344CB8AC3E}">
        <p14:creationId xmlns:p14="http://schemas.microsoft.com/office/powerpoint/2010/main" val="369547818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9">
            <a:extLst>
              <a:ext uri="{FF2B5EF4-FFF2-40B4-BE49-F238E27FC236}">
                <a16:creationId xmlns:a16="http://schemas.microsoft.com/office/drawing/2014/main" id="{AFAAA6EB-1F70-67CD-25EA-FE41BD2B5AB2}"/>
              </a:ext>
            </a:extLst>
          </p:cNvPr>
          <p:cNvSpPr/>
          <p:nvPr/>
        </p:nvSpPr>
        <p:spPr>
          <a:xfrm>
            <a:off x="3592285" y="2285999"/>
            <a:ext cx="4517572" cy="4243913"/>
          </a:xfrm>
          <a:custGeom>
            <a:avLst/>
            <a:gdLst/>
            <a:ahLst/>
            <a:cxnLst/>
            <a:rect l="l" t="t" r="r" b="b"/>
            <a:pathLst>
              <a:path w="2612615" h="2599551">
                <a:moveTo>
                  <a:pt x="0" y="0"/>
                </a:moveTo>
                <a:lnTo>
                  <a:pt x="2612615" y="0"/>
                </a:lnTo>
                <a:lnTo>
                  <a:pt x="2612615" y="2599552"/>
                </a:lnTo>
                <a:lnTo>
                  <a:pt x="0" y="2599552"/>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9B46208E-43BF-7731-6ACE-DFF4E58B1161}"/>
              </a:ext>
            </a:extLst>
          </p:cNvPr>
          <p:cNvPicPr>
            <a:picLocks noChangeAspect="1"/>
          </p:cNvPicPr>
          <p:nvPr/>
        </p:nvPicPr>
        <p:blipFill>
          <a:blip r:embed="rId3"/>
          <a:stretch>
            <a:fillRect/>
          </a:stretch>
        </p:blipFill>
        <p:spPr>
          <a:xfrm>
            <a:off x="282547" y="619513"/>
            <a:ext cx="11126164" cy="2353260"/>
          </a:xfrm>
          <a:prstGeom prst="rect">
            <a:avLst/>
          </a:prstGeom>
        </p:spPr>
      </p:pic>
      <p:pic>
        <p:nvPicPr>
          <p:cNvPr id="3" name="Picture 2">
            <a:extLst>
              <a:ext uri="{FF2B5EF4-FFF2-40B4-BE49-F238E27FC236}">
                <a16:creationId xmlns:a16="http://schemas.microsoft.com/office/drawing/2014/main" id="{21FC3801-276E-E3AF-62D7-45C3D31431CD}"/>
              </a:ext>
            </a:extLst>
          </p:cNvPr>
          <p:cNvPicPr>
            <a:picLocks noChangeAspect="1"/>
          </p:cNvPicPr>
          <p:nvPr/>
        </p:nvPicPr>
        <p:blipFill>
          <a:blip r:embed="rId4"/>
          <a:stretch>
            <a:fillRect/>
          </a:stretch>
        </p:blipFill>
        <p:spPr>
          <a:xfrm>
            <a:off x="-1685634" y="321292"/>
            <a:ext cx="1663459" cy="1846721"/>
          </a:xfrm>
          <a:prstGeom prst="rect">
            <a:avLst/>
          </a:prstGeom>
        </p:spPr>
      </p:pic>
    </p:spTree>
    <p:extLst>
      <p:ext uri="{BB962C8B-B14F-4D97-AF65-F5344CB8AC3E}">
        <p14:creationId xmlns:p14="http://schemas.microsoft.com/office/powerpoint/2010/main" val="125483996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nodeType="clickEffect">
                                  <p:stCondLst>
                                    <p:cond delay="0"/>
                                  </p:stCondLst>
                                  <p:endCondLst>
                                    <p:cond evt="onNext" delay="0">
                                      <p:tgtEl>
                                        <p:sldTgt/>
                                      </p:tgtEl>
                                    </p:cond>
                                  </p:end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F711D41-3A92-0569-FB20-86CA66FCB431}"/>
              </a:ext>
            </a:extLst>
          </p:cNvPr>
          <p:cNvGrpSpPr/>
          <p:nvPr/>
        </p:nvGrpSpPr>
        <p:grpSpPr>
          <a:xfrm>
            <a:off x="131175" y="113127"/>
            <a:ext cx="2336800" cy="1981200"/>
            <a:chOff x="196763" y="169690"/>
            <a:chExt cx="3505200" cy="2971800"/>
          </a:xfrm>
        </p:grpSpPr>
        <p:sp>
          <p:nvSpPr>
            <p:cNvPr id="7" name="Freeform 10">
              <a:extLst>
                <a:ext uri="{FF2B5EF4-FFF2-40B4-BE49-F238E27FC236}">
                  <a16:creationId xmlns:a16="http://schemas.microsoft.com/office/drawing/2014/main" id="{58D03C14-C78B-5919-81C4-09129F77A376}"/>
                </a:ext>
              </a:extLst>
            </p:cNvPr>
            <p:cNvSpPr/>
            <p:nvPr/>
          </p:nvSpPr>
          <p:spPr>
            <a:xfrm rot="20994778">
              <a:off x="196763" y="169690"/>
              <a:ext cx="3505200" cy="2971800"/>
            </a:xfrm>
            <a:custGeom>
              <a:avLst/>
              <a:gdLst/>
              <a:ahLst/>
              <a:cxnLst/>
              <a:rect l="l" t="t" r="r" b="b"/>
              <a:pathLst>
                <a:path w="2185817" h="2057400">
                  <a:moveTo>
                    <a:pt x="0" y="0"/>
                  </a:moveTo>
                  <a:lnTo>
                    <a:pt x="2185817" y="0"/>
                  </a:lnTo>
                  <a:lnTo>
                    <a:pt x="2185817"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8" name="TextBox 7">
              <a:extLst>
                <a:ext uri="{FF2B5EF4-FFF2-40B4-BE49-F238E27FC236}">
                  <a16:creationId xmlns:a16="http://schemas.microsoft.com/office/drawing/2014/main" id="{1ACB2B1E-A7BC-8681-FBB9-4EAC9CCCA954}"/>
                </a:ext>
              </a:extLst>
            </p:cNvPr>
            <p:cNvSpPr txBox="1"/>
            <p:nvPr/>
          </p:nvSpPr>
          <p:spPr>
            <a:xfrm rot="20989747">
              <a:off x="1187479" y="1848564"/>
              <a:ext cx="1753365" cy="969497"/>
            </a:xfrm>
            <a:prstGeom prst="rect">
              <a:avLst/>
            </a:prstGeom>
            <a:noFill/>
          </p:spPr>
          <p:txBody>
            <a:bodyPr wrap="none" rtlCol="0">
              <a:spAutoFit/>
            </a:bodyPr>
            <a:lstStyle/>
            <a:p>
              <a:pPr defTabSz="609630">
                <a:defRPr/>
              </a:pPr>
              <a:r>
                <a:rPr lang="en-US" sz="3600" dirty="0" err="1">
                  <a:solidFill>
                    <a:srgbClr val="C00000"/>
                  </a:solidFill>
                  <a:latin typeface="#9Slide03 IcielUni Sans Heavy" panose="00000500000000000000" pitchFamily="2" charset="-93"/>
                </a:rPr>
                <a:t>Câu</a:t>
              </a:r>
              <a:r>
                <a:rPr lang="en-US" sz="3600" dirty="0">
                  <a:solidFill>
                    <a:srgbClr val="C00000"/>
                  </a:solidFill>
                  <a:latin typeface="#9Slide03 IcielUni Sans Heavy" panose="00000500000000000000" pitchFamily="2" charset="-93"/>
                </a:rPr>
                <a:t> 1</a:t>
              </a:r>
              <a:endParaRPr lang="vi-VN" sz="3600" dirty="0">
                <a:solidFill>
                  <a:srgbClr val="C00000"/>
                </a:solidFill>
                <a:latin typeface="#9Slide03 IcielUni Sans Heavy" panose="00000500000000000000" pitchFamily="2" charset="-93"/>
              </a:endParaRPr>
            </a:p>
          </p:txBody>
        </p:sp>
      </p:grpSp>
      <p:sp>
        <p:nvSpPr>
          <p:cNvPr id="9" name="Rectangle: Rounded Corners 8">
            <a:extLst>
              <a:ext uri="{FF2B5EF4-FFF2-40B4-BE49-F238E27FC236}">
                <a16:creationId xmlns:a16="http://schemas.microsoft.com/office/drawing/2014/main" id="{7CFA926B-AE6A-601F-5AEE-CB9203BE03DB}"/>
              </a:ext>
            </a:extLst>
          </p:cNvPr>
          <p:cNvSpPr/>
          <p:nvPr/>
        </p:nvSpPr>
        <p:spPr>
          <a:xfrm>
            <a:off x="2692400" y="634999"/>
            <a:ext cx="8585200" cy="1727201"/>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09630">
              <a:defRPr/>
            </a:pP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Các câu sau liên kết bằng cách lặp từ ngữ.</a:t>
            </a:r>
          </a:p>
          <a:p>
            <a:pPr defTabSz="609630">
              <a:defRPr/>
            </a:pPr>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 Lớp Minh có thêm học sinh mới. Đó là một bạn gái có cái tên rất ngộ: Thi Ca.</a:t>
            </a:r>
          </a:p>
        </p:txBody>
      </p:sp>
      <p:sp>
        <p:nvSpPr>
          <p:cNvPr id="10" name="TextBox 9">
            <a:extLst>
              <a:ext uri="{FF2B5EF4-FFF2-40B4-BE49-F238E27FC236}">
                <a16:creationId xmlns:a16="http://schemas.microsoft.com/office/drawing/2014/main" id="{35C91BD1-3C3A-FD25-7A45-4FC754CD9AF5}"/>
              </a:ext>
            </a:extLst>
          </p:cNvPr>
          <p:cNvSpPr txBox="1"/>
          <p:nvPr/>
        </p:nvSpPr>
        <p:spPr>
          <a:xfrm>
            <a:off x="2993572" y="2830286"/>
            <a:ext cx="7053943" cy="830997"/>
          </a:xfrm>
          <a:prstGeom prst="rect">
            <a:avLst/>
          </a:prstGeom>
          <a:noFill/>
        </p:spPr>
        <p:txBody>
          <a:bodyPr wrap="square" rtlCol="0">
            <a:spAutoFit/>
          </a:bodyPr>
          <a:lstStyle/>
          <a:p>
            <a:r>
              <a:rPr lang="en-US" sz="4800" dirty="0"/>
              <a:t>A. </a:t>
            </a:r>
            <a:r>
              <a:rPr lang="en-US" sz="4800" dirty="0" err="1"/>
              <a:t>Đúng</a:t>
            </a:r>
            <a:r>
              <a:rPr lang="en-US" sz="4800" dirty="0"/>
              <a:t>                   B. Sai </a:t>
            </a:r>
          </a:p>
        </p:txBody>
      </p:sp>
      <p:sp>
        <p:nvSpPr>
          <p:cNvPr id="11" name="Oval 10">
            <a:extLst>
              <a:ext uri="{FF2B5EF4-FFF2-40B4-BE49-F238E27FC236}">
                <a16:creationId xmlns:a16="http://schemas.microsoft.com/office/drawing/2014/main" id="{E6CE5798-B05C-EC48-3B2A-1B24AE3B13DD}"/>
              </a:ext>
            </a:extLst>
          </p:cNvPr>
          <p:cNvSpPr/>
          <p:nvPr/>
        </p:nvSpPr>
        <p:spPr>
          <a:xfrm>
            <a:off x="7391400" y="2862943"/>
            <a:ext cx="849086" cy="80554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3E844B2-A46B-F8A7-4547-E68C6585797D}"/>
              </a:ext>
            </a:extLst>
          </p:cNvPr>
          <p:cNvPicPr>
            <a:picLocks noChangeAspect="1"/>
          </p:cNvPicPr>
          <p:nvPr/>
        </p:nvPicPr>
        <p:blipFill>
          <a:blip r:embed="rId4"/>
          <a:stretch>
            <a:fillRect/>
          </a:stretch>
        </p:blipFill>
        <p:spPr>
          <a:xfrm>
            <a:off x="-1685634" y="321292"/>
            <a:ext cx="1663459" cy="1846721"/>
          </a:xfrm>
          <a:prstGeom prst="rect">
            <a:avLst/>
          </a:prstGeom>
        </p:spPr>
      </p:pic>
    </p:spTree>
    <p:extLst>
      <p:ext uri="{BB962C8B-B14F-4D97-AF65-F5344CB8AC3E}">
        <p14:creationId xmlns:p14="http://schemas.microsoft.com/office/powerpoint/2010/main" val="44254606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2" presetClass="entr" presetSubtype="4"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F711D41-3A92-0569-FB20-86CA66FCB431}"/>
              </a:ext>
            </a:extLst>
          </p:cNvPr>
          <p:cNvGrpSpPr/>
          <p:nvPr/>
        </p:nvGrpSpPr>
        <p:grpSpPr>
          <a:xfrm>
            <a:off x="131175" y="113127"/>
            <a:ext cx="2336800" cy="1981200"/>
            <a:chOff x="196763" y="169690"/>
            <a:chExt cx="3505200" cy="2971800"/>
          </a:xfrm>
        </p:grpSpPr>
        <p:sp>
          <p:nvSpPr>
            <p:cNvPr id="7" name="Freeform 10">
              <a:extLst>
                <a:ext uri="{FF2B5EF4-FFF2-40B4-BE49-F238E27FC236}">
                  <a16:creationId xmlns:a16="http://schemas.microsoft.com/office/drawing/2014/main" id="{58D03C14-C78B-5919-81C4-09129F77A376}"/>
                </a:ext>
              </a:extLst>
            </p:cNvPr>
            <p:cNvSpPr/>
            <p:nvPr/>
          </p:nvSpPr>
          <p:spPr>
            <a:xfrm rot="20994778">
              <a:off x="196763" y="169690"/>
              <a:ext cx="3505200" cy="2971800"/>
            </a:xfrm>
            <a:custGeom>
              <a:avLst/>
              <a:gdLst/>
              <a:ahLst/>
              <a:cxnLst/>
              <a:rect l="l" t="t" r="r" b="b"/>
              <a:pathLst>
                <a:path w="2185817" h="2057400">
                  <a:moveTo>
                    <a:pt x="0" y="0"/>
                  </a:moveTo>
                  <a:lnTo>
                    <a:pt x="2185817" y="0"/>
                  </a:lnTo>
                  <a:lnTo>
                    <a:pt x="2185817"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1ACB2B1E-A7BC-8681-FBB9-4EAC9CCCA954}"/>
                </a:ext>
              </a:extLst>
            </p:cNvPr>
            <p:cNvSpPr txBox="1"/>
            <p:nvPr/>
          </p:nvSpPr>
          <p:spPr>
            <a:xfrm rot="20989747">
              <a:off x="1123760" y="1848564"/>
              <a:ext cx="1880804" cy="969497"/>
            </a:xfrm>
            <a:prstGeom prst="rect">
              <a:avLst/>
            </a:prstGeom>
            <a:noFill/>
          </p:spPr>
          <p:txBody>
            <a:bodyPr wrap="non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C00000"/>
                  </a:solidFill>
                  <a:effectLst/>
                  <a:uLnTx/>
                  <a:uFillTx/>
                  <a:latin typeface="#9Slide03 IcielUni Sans Heavy" panose="00000500000000000000" pitchFamily="2" charset="-93"/>
                  <a:ea typeface="+mn-ea"/>
                  <a:cs typeface="+mn-cs"/>
                </a:rPr>
                <a:t>Câu</a:t>
              </a:r>
              <a:r>
                <a:rPr kumimoji="0" lang="en-US" sz="3600" b="0" i="0" u="none" strike="noStrike" kern="1200" cap="none" spc="0" normalizeH="0" baseline="0" noProof="0" dirty="0">
                  <a:ln>
                    <a:noFill/>
                  </a:ln>
                  <a:solidFill>
                    <a:srgbClr val="C00000"/>
                  </a:solidFill>
                  <a:effectLst/>
                  <a:uLnTx/>
                  <a:uFillTx/>
                  <a:latin typeface="#9Slide03 IcielUni Sans Heavy" panose="00000500000000000000" pitchFamily="2" charset="-93"/>
                  <a:ea typeface="+mn-ea"/>
                  <a:cs typeface="+mn-cs"/>
                </a:rPr>
                <a:t> 2</a:t>
              </a:r>
              <a:endParaRPr kumimoji="0" lang="vi-VN" sz="3600" b="0" i="0" u="none" strike="noStrike" kern="1200" cap="none" spc="0" normalizeH="0" baseline="0" noProof="0" dirty="0">
                <a:ln>
                  <a:noFill/>
                </a:ln>
                <a:solidFill>
                  <a:srgbClr val="C00000"/>
                </a:solidFill>
                <a:effectLst/>
                <a:uLnTx/>
                <a:uFillTx/>
                <a:latin typeface="#9Slide03 IcielUni Sans Heavy" panose="00000500000000000000" pitchFamily="2" charset="-93"/>
                <a:ea typeface="+mn-ea"/>
                <a:cs typeface="+mn-cs"/>
              </a:endParaRPr>
            </a:p>
          </p:txBody>
        </p:sp>
      </p:grpSp>
      <p:sp>
        <p:nvSpPr>
          <p:cNvPr id="9" name="Rectangle: Rounded Corners 8">
            <a:extLst>
              <a:ext uri="{FF2B5EF4-FFF2-40B4-BE49-F238E27FC236}">
                <a16:creationId xmlns:a16="http://schemas.microsoft.com/office/drawing/2014/main" id="{7CFA926B-AE6A-601F-5AEE-CB9203BE03DB}"/>
              </a:ext>
            </a:extLst>
          </p:cNvPr>
          <p:cNvSpPr/>
          <p:nvPr/>
        </p:nvSpPr>
        <p:spPr>
          <a:xfrm>
            <a:off x="2692400" y="634999"/>
            <a:ext cx="8955314" cy="2206172"/>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defTabSz="609630">
              <a:defRPr/>
            </a:pP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Các câu sau liên kết với nhau bằng cách nào? </a:t>
            </a:r>
          </a:p>
          <a:p>
            <a:pPr lvl="0" algn="just" defTabSz="609630">
              <a:defRPr/>
            </a:pPr>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Cô giáo xếp Thi Ca ngồi ngay cạnh Minh. Minh tò mò ngó mái tóc xù lông nhím của bạn ấy, định bụng làm quen với “người hàng xóm mới” thật vui vẻ. </a:t>
            </a:r>
          </a:p>
        </p:txBody>
      </p:sp>
      <p:sp>
        <p:nvSpPr>
          <p:cNvPr id="2" name="TextBox 1">
            <a:extLst>
              <a:ext uri="{FF2B5EF4-FFF2-40B4-BE49-F238E27FC236}">
                <a16:creationId xmlns:a16="http://schemas.microsoft.com/office/drawing/2014/main" id="{930FFD44-A626-792A-211F-1DBBAA651A55}"/>
              </a:ext>
            </a:extLst>
          </p:cNvPr>
          <p:cNvSpPr txBox="1"/>
          <p:nvPr/>
        </p:nvSpPr>
        <p:spPr>
          <a:xfrm>
            <a:off x="696685" y="3341914"/>
            <a:ext cx="11157857" cy="2308324"/>
          </a:xfrm>
          <a:prstGeom prst="rect">
            <a:avLst/>
          </a:prstGeom>
          <a:noFill/>
        </p:spPr>
        <p:txBody>
          <a:bodyPr wrap="square" rtlCol="0">
            <a:spAutoFit/>
          </a:bodyPr>
          <a:lstStyle/>
          <a:p>
            <a:pPr marL="0" marR="0">
              <a:spcBef>
                <a:spcPts val="0"/>
              </a:spcBef>
              <a:spcAft>
                <a:spcPts val="0"/>
              </a:spcAft>
            </a:pPr>
            <a:r>
              <a:rPr lang="en-US" sz="3600" dirty="0">
                <a:effectLst/>
                <a:latin typeface="Cambria" panose="02040503050406030204" pitchFamily="18" charset="0"/>
                <a:ea typeface="Cambria" panose="02040503050406030204" pitchFamily="18" charset="0"/>
              </a:rPr>
              <a:t>A.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cách</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lặp</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p>
          <a:p>
            <a:pPr marL="0" marR="0">
              <a:spcBef>
                <a:spcPts val="0"/>
              </a:spcBef>
              <a:spcAft>
                <a:spcPts val="0"/>
              </a:spcAft>
            </a:pPr>
            <a:r>
              <a:rPr lang="en-US" sz="3600" dirty="0">
                <a:effectLst/>
                <a:latin typeface="Cambria" panose="02040503050406030204" pitchFamily="18" charset="0"/>
                <a:ea typeface="Cambria" panose="02040503050406030204" pitchFamily="18" charset="0"/>
              </a:rPr>
              <a:t>B.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nối</a:t>
            </a:r>
            <a:r>
              <a:rPr lang="en-US" sz="3600" dirty="0">
                <a:effectLst/>
                <a:latin typeface="Cambria" panose="02040503050406030204" pitchFamily="18" charset="0"/>
                <a:ea typeface="Cambria" panose="02040503050406030204" pitchFamily="18" charset="0"/>
              </a:rPr>
              <a:t> </a:t>
            </a:r>
          </a:p>
          <a:p>
            <a:pPr marL="0" marR="0">
              <a:spcBef>
                <a:spcPts val="0"/>
              </a:spcBef>
              <a:spcAft>
                <a:spcPts val="0"/>
              </a:spcAft>
            </a:pPr>
            <a:r>
              <a:rPr lang="en-US" sz="3600" dirty="0">
                <a:effectLst/>
                <a:latin typeface="Cambria" panose="02040503050406030204" pitchFamily="18" charset="0"/>
                <a:ea typeface="Cambria" panose="02040503050406030204" pitchFamily="18" charset="0"/>
              </a:rPr>
              <a:t>C.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thay</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thế</a:t>
            </a:r>
            <a:r>
              <a:rPr lang="en-US" sz="3600" dirty="0">
                <a:effectLst/>
                <a:latin typeface="Cambria" panose="02040503050406030204" pitchFamily="18" charset="0"/>
                <a:ea typeface="Cambria" panose="02040503050406030204" pitchFamily="18" charset="0"/>
              </a:rPr>
              <a:t> </a:t>
            </a:r>
          </a:p>
          <a:p>
            <a:pPr marL="0" marR="0">
              <a:spcBef>
                <a:spcPts val="0"/>
              </a:spcBef>
              <a:spcAft>
                <a:spcPts val="0"/>
              </a:spcAft>
            </a:pPr>
            <a:r>
              <a:rPr lang="en-US" sz="3600" dirty="0">
                <a:effectLst/>
                <a:latin typeface="Cambria" panose="02040503050406030204" pitchFamily="18" charset="0"/>
                <a:ea typeface="Cambria" panose="02040503050406030204" pitchFamily="18" charset="0"/>
              </a:rPr>
              <a:t>D.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cách</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lặp</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và</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thay</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thế</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p>
        </p:txBody>
      </p:sp>
      <p:sp>
        <p:nvSpPr>
          <p:cNvPr id="3" name="Oval 2">
            <a:extLst>
              <a:ext uri="{FF2B5EF4-FFF2-40B4-BE49-F238E27FC236}">
                <a16:creationId xmlns:a16="http://schemas.microsoft.com/office/drawing/2014/main" id="{CD98F5BD-2F67-7EE4-BEEF-E3FB99941B1A}"/>
              </a:ext>
            </a:extLst>
          </p:cNvPr>
          <p:cNvSpPr/>
          <p:nvPr/>
        </p:nvSpPr>
        <p:spPr>
          <a:xfrm>
            <a:off x="598714" y="5040086"/>
            <a:ext cx="642258" cy="64225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502486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8599544" y="4077202"/>
            <a:ext cx="2380088" cy="2515867"/>
          </a:xfrm>
          <a:prstGeom prst="rect">
            <a:avLst/>
          </a:prstGeom>
        </p:spPr>
      </p:pic>
      <p:pic>
        <p:nvPicPr>
          <p:cNvPr id="3" name="图片 7"/>
          <p:cNvPicPr>
            <a:picLocks noChangeAspect="1"/>
          </p:cNvPicPr>
          <p:nvPr/>
        </p:nvPicPr>
        <p:blipFill rotWithShape="1">
          <a:blip r:embed="rId3" cstate="print">
            <a:extLst>
              <a:ext uri="{28A0092B-C50C-407E-A947-70E740481C1C}">
                <a14:useLocalDpi xmlns:a14="http://schemas.microsoft.com/office/drawing/2010/main" val="0"/>
              </a:ext>
            </a:extLst>
          </a:blip>
          <a:srcRect r="35964"/>
          <a:stretch>
            <a:fillRect/>
          </a:stretch>
        </p:blipFill>
        <p:spPr>
          <a:xfrm>
            <a:off x="-553239" y="-1042757"/>
            <a:ext cx="3793743" cy="8887366"/>
          </a:xfrm>
          <a:prstGeom prst="rect">
            <a:avLst/>
          </a:prstGeom>
        </p:spPr>
      </p:pic>
      <p:pic>
        <p:nvPicPr>
          <p:cNvPr id="4"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5" name="图片 9"/>
          <p:cNvPicPr>
            <a:picLocks noChangeAspect="1"/>
          </p:cNvPicPr>
          <p:nvPr/>
        </p:nvPicPr>
        <p:blipFill rotWithShape="1">
          <a:blip r:embed="rId5" cstate="print">
            <a:extLst>
              <a:ext uri="{28A0092B-C50C-407E-A947-70E740481C1C}">
                <a14:useLocalDpi xmlns:a14="http://schemas.microsoft.com/office/drawing/2010/main" val="0"/>
              </a:ext>
            </a:extLst>
          </a:blip>
          <a:srcRect l="65661" t="61007" r="221" b="7766"/>
          <a:stretch>
            <a:fillRect/>
          </a:stretch>
        </p:blipFill>
        <p:spPr>
          <a:xfrm>
            <a:off x="9512967" y="2866590"/>
            <a:ext cx="2679032" cy="3678354"/>
          </a:xfrm>
          <a:prstGeom prst="rect">
            <a:avLst/>
          </a:prstGeom>
        </p:spPr>
      </p:pic>
      <p:pic>
        <p:nvPicPr>
          <p:cNvPr id="6" name="图片 10"/>
          <p:cNvPicPr>
            <a:picLocks noChangeAspect="1"/>
          </p:cNvPicPr>
          <p:nvPr/>
        </p:nvPicPr>
        <p:blipFill rotWithShape="1">
          <a:blip r:embed="rId6"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1250" y="4647771"/>
            <a:ext cx="1466109" cy="1466109"/>
          </a:xfrm>
          <a:prstGeom prst="rect">
            <a:avLst/>
          </a:prstGeom>
        </p:spPr>
      </p:pic>
      <p:pic>
        <p:nvPicPr>
          <p:cNvPr id="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18345" y="323239"/>
            <a:ext cx="1940673" cy="1940673"/>
          </a:xfrm>
          <a:prstGeom prst="rect">
            <a:avLst/>
          </a:prstGeom>
        </p:spPr>
      </p:pic>
      <p:pic>
        <p:nvPicPr>
          <p:cNvPr id="10" name="Picture 9"/>
          <p:cNvPicPr>
            <a:picLocks noChangeAspect="1"/>
          </p:cNvPicPr>
          <p:nvPr/>
        </p:nvPicPr>
        <p:blipFill>
          <a:blip r:embed="rId9"/>
          <a:stretch>
            <a:fillRect/>
          </a:stretch>
        </p:blipFill>
        <p:spPr>
          <a:xfrm>
            <a:off x="2540137" y="1655671"/>
            <a:ext cx="7365649" cy="3126219"/>
          </a:xfrm>
          <a:prstGeom prst="rect">
            <a:avLst/>
          </a:prstGeom>
        </p:spPr>
      </p:pic>
      <p:pic>
        <p:nvPicPr>
          <p:cNvPr id="8" name="Picture 7">
            <a:extLst>
              <a:ext uri="{FF2B5EF4-FFF2-40B4-BE49-F238E27FC236}">
                <a16:creationId xmlns:a16="http://schemas.microsoft.com/office/drawing/2014/main" id="{9738C1E3-4627-EFFA-8335-4960F2DACF8D}"/>
              </a:ext>
            </a:extLst>
          </p:cNvPr>
          <p:cNvPicPr>
            <a:picLocks noChangeAspect="1"/>
          </p:cNvPicPr>
          <p:nvPr/>
        </p:nvPicPr>
        <p:blipFill>
          <a:blip r:embed="rId10"/>
          <a:stretch>
            <a:fillRect/>
          </a:stretch>
        </p:blipFill>
        <p:spPr>
          <a:xfrm>
            <a:off x="-1685634" y="321292"/>
            <a:ext cx="1663459" cy="1846721"/>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par>
                                <p:cTn id="44" presetID="53" presetClass="entr" presetSubtype="16"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D5DE9B-E896-49CE-4A46-0A46C80CB54D}"/>
              </a:ext>
            </a:extLst>
          </p:cNvPr>
          <p:cNvGrpSpPr/>
          <p:nvPr/>
        </p:nvGrpSpPr>
        <p:grpSpPr>
          <a:xfrm>
            <a:off x="2639634" y="942975"/>
            <a:ext cx="6880286" cy="1538131"/>
            <a:chOff x="1122333" y="3266422"/>
            <a:chExt cx="5177983" cy="662484"/>
          </a:xfrm>
        </p:grpSpPr>
        <p:sp>
          <p:nvSpPr>
            <p:cNvPr id="6" name="Speech Bubble: Rectangle with Corners Rounded 5">
              <a:extLst>
                <a:ext uri="{FF2B5EF4-FFF2-40B4-BE49-F238E27FC236}">
                  <a16:creationId xmlns:a16="http://schemas.microsoft.com/office/drawing/2014/main" id="{2C4B705E-674C-8D3A-EC1F-5CC7E78AD867}"/>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7" name="TextBox 6">
              <a:extLst>
                <a:ext uri="{FF2B5EF4-FFF2-40B4-BE49-F238E27FC236}">
                  <a16:creationId xmlns:a16="http://schemas.microsoft.com/office/drawing/2014/main" id="{17B4AEAE-107B-4573-2A4F-50F4AAF10340}"/>
                </a:ext>
              </a:extLst>
            </p:cNvPr>
            <p:cNvSpPr txBox="1"/>
            <p:nvPr/>
          </p:nvSpPr>
          <p:spPr>
            <a:xfrm>
              <a:off x="1218166" y="3305276"/>
              <a:ext cx="4986316" cy="51699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Có</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mấy</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cách</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liên</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kết</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câu</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trong</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đoạn</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văn</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là</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những</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cách</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nào</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a:t>
              </a:r>
            </a:p>
          </p:txBody>
        </p:sp>
      </p:grpSp>
      <p:pic>
        <p:nvPicPr>
          <p:cNvPr id="8" name="Picture 7">
            <a:extLst>
              <a:ext uri="{FF2B5EF4-FFF2-40B4-BE49-F238E27FC236}">
                <a16:creationId xmlns:a16="http://schemas.microsoft.com/office/drawing/2014/main" id="{30BA3309-0EA5-D1B0-7D83-F7DCC73247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52" r="71731"/>
          <a:stretch/>
        </p:blipFill>
        <p:spPr>
          <a:xfrm>
            <a:off x="624970" y="2676525"/>
            <a:ext cx="2935396" cy="3721041"/>
          </a:xfrm>
          <a:prstGeom prst="rect">
            <a:avLst/>
          </a:prstGeom>
        </p:spPr>
      </p:pic>
      <p:sp>
        <p:nvSpPr>
          <p:cNvPr id="2" name="Rectangle: Rounded Corners 1">
            <a:extLst>
              <a:ext uri="{FF2B5EF4-FFF2-40B4-BE49-F238E27FC236}">
                <a16:creationId xmlns:a16="http://schemas.microsoft.com/office/drawing/2014/main" id="{929CAA9D-36EA-E7DB-7711-86EC79FE52B3}"/>
              </a:ext>
            </a:extLst>
          </p:cNvPr>
          <p:cNvSpPr/>
          <p:nvPr/>
        </p:nvSpPr>
        <p:spPr>
          <a:xfrm>
            <a:off x="3969385" y="3282950"/>
            <a:ext cx="7663815" cy="2142489"/>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latin typeface="Cambria" panose="02040503050406030204" pitchFamily="18" charset="0"/>
                <a:ea typeface="Cambria" panose="02040503050406030204" pitchFamily="18" charset="0"/>
              </a:rPr>
              <a:t>Có 3 cách liên kết câu: liên kết câu bằng cách lặp từ ngữ, liên kết câu bằng từ ngữ nối, liên kết câu bằng từ ngữ thay thế. </a:t>
            </a:r>
          </a:p>
        </p:txBody>
      </p:sp>
      <p:pic>
        <p:nvPicPr>
          <p:cNvPr id="3" name="Picture 2">
            <a:extLst>
              <a:ext uri="{FF2B5EF4-FFF2-40B4-BE49-F238E27FC236}">
                <a16:creationId xmlns:a16="http://schemas.microsoft.com/office/drawing/2014/main" id="{B1F355DA-8729-D9C3-B4D5-1D38BFA6501A}"/>
              </a:ext>
            </a:extLst>
          </p:cNvPr>
          <p:cNvPicPr>
            <a:picLocks noChangeAspect="1"/>
          </p:cNvPicPr>
          <p:nvPr/>
        </p:nvPicPr>
        <p:blipFill>
          <a:blip r:embed="rId3"/>
          <a:stretch>
            <a:fillRect/>
          </a:stretch>
        </p:blipFill>
        <p:spPr>
          <a:xfrm>
            <a:off x="-1685634" y="321292"/>
            <a:ext cx="1663459" cy="1846721"/>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D5DE9B-E896-49CE-4A46-0A46C80CB54D}"/>
              </a:ext>
            </a:extLst>
          </p:cNvPr>
          <p:cNvGrpSpPr/>
          <p:nvPr/>
        </p:nvGrpSpPr>
        <p:grpSpPr>
          <a:xfrm>
            <a:off x="2639634" y="396241"/>
            <a:ext cx="7855646" cy="1310639"/>
            <a:chOff x="1122333" y="3266422"/>
            <a:chExt cx="5177983" cy="662484"/>
          </a:xfrm>
        </p:grpSpPr>
        <p:sp>
          <p:nvSpPr>
            <p:cNvPr id="6" name="Speech Bubble: Rectangle with Corners Rounded 5">
              <a:extLst>
                <a:ext uri="{FF2B5EF4-FFF2-40B4-BE49-F238E27FC236}">
                  <a16:creationId xmlns:a16="http://schemas.microsoft.com/office/drawing/2014/main" id="{2C4B705E-674C-8D3A-EC1F-5CC7E78AD867}"/>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ea typeface="+mn-ea"/>
                <a:cs typeface="+mn-cs"/>
              </a:endParaRPr>
            </a:p>
          </p:txBody>
        </p:sp>
        <p:sp>
          <p:nvSpPr>
            <p:cNvPr id="7" name="TextBox 6">
              <a:extLst>
                <a:ext uri="{FF2B5EF4-FFF2-40B4-BE49-F238E27FC236}">
                  <a16:creationId xmlns:a16="http://schemas.microsoft.com/office/drawing/2014/main" id="{17B4AEAE-107B-4573-2A4F-50F4AAF10340}"/>
                </a:ext>
              </a:extLst>
            </p:cNvPr>
            <p:cNvSpPr txBox="1"/>
            <p:nvPr/>
          </p:nvSpPr>
          <p:spPr>
            <a:xfrm>
              <a:off x="1218166" y="3305276"/>
              <a:ext cx="4986316" cy="606726"/>
            </a:xfrm>
            <a:prstGeom prst="rect">
              <a:avLst/>
            </a:prstGeom>
            <a:noFill/>
          </p:spPr>
          <p:txBody>
            <a:bodyPr wrap="square" rtlCol="0">
              <a:spAutoFit/>
            </a:bodyPr>
            <a:lstStyle/>
            <a:p>
              <a:pPr marL="0" marR="0" algn="just">
                <a:spcBef>
                  <a:spcPts val="0"/>
                </a:spcBef>
                <a:spcAft>
                  <a:spcPts val="0"/>
                </a:spcAft>
              </a:pP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Các</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câu</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văn</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sau</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liên</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kết</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bằng</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hình</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thức</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nào</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3600" b="1" kern="100" dirty="0">
                <a:solidFill>
                  <a:srgbClr val="0F4761"/>
                </a:solidFill>
                <a:effectLst/>
                <a:latin typeface="Cambria" panose="02040503050406030204" pitchFamily="18" charset="0"/>
                <a:ea typeface="Cambria" panose="020405030504060302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id="{30BA3309-0EA5-D1B0-7D83-F7DCC73247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52" r="71731"/>
          <a:stretch/>
        </p:blipFill>
        <p:spPr>
          <a:xfrm>
            <a:off x="624970" y="2676525"/>
            <a:ext cx="2935396" cy="3721041"/>
          </a:xfrm>
          <a:prstGeom prst="rect">
            <a:avLst/>
          </a:prstGeom>
        </p:spPr>
      </p:pic>
      <p:sp>
        <p:nvSpPr>
          <p:cNvPr id="2" name="Rectangle: Rounded Corners 1">
            <a:extLst>
              <a:ext uri="{FF2B5EF4-FFF2-40B4-BE49-F238E27FC236}">
                <a16:creationId xmlns:a16="http://schemas.microsoft.com/office/drawing/2014/main" id="{929CAA9D-36EA-E7DB-7711-86EC79FE52B3}"/>
              </a:ext>
            </a:extLst>
          </p:cNvPr>
          <p:cNvSpPr/>
          <p:nvPr/>
        </p:nvSpPr>
        <p:spPr>
          <a:xfrm>
            <a:off x="3776345" y="2236470"/>
            <a:ext cx="7663815" cy="223393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i="1" dirty="0" err="1">
                <a:solidFill>
                  <a:srgbClr val="002060"/>
                </a:solidFill>
                <a:latin typeface="Cambria" panose="02040503050406030204" pitchFamily="18" charset="0"/>
                <a:ea typeface="Cambria" panose="02040503050406030204" pitchFamily="18" charset="0"/>
              </a:rPr>
              <a:t>Quả</a:t>
            </a:r>
            <a:r>
              <a:rPr lang="en-US" sz="2800" b="1" i="1" dirty="0">
                <a:solidFill>
                  <a:srgbClr val="002060"/>
                </a:solidFill>
                <a:latin typeface="Cambria" panose="02040503050406030204" pitchFamily="18" charset="0"/>
                <a:ea typeface="Cambria" panose="02040503050406030204" pitchFamily="18" charset="0"/>
              </a:rPr>
              <a:t> sim </a:t>
            </a:r>
            <a:r>
              <a:rPr lang="en-US" sz="2800" b="1" i="1" dirty="0" err="1">
                <a:solidFill>
                  <a:srgbClr val="002060"/>
                </a:solidFill>
                <a:latin typeface="Cambria" panose="02040503050406030204" pitchFamily="18" charset="0"/>
                <a:ea typeface="Cambria" panose="02040503050406030204" pitchFamily="18" charset="0"/>
              </a:rPr>
              <a:t>giống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hệt</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một</a:t>
            </a:r>
            <a:r>
              <a:rPr lang="en-US" sz="2800" b="1" i="1" dirty="0">
                <a:solidFill>
                  <a:srgbClr val="002060"/>
                </a:solidFill>
                <a:latin typeface="Cambria" panose="02040503050406030204" pitchFamily="18" charset="0"/>
                <a:ea typeface="Cambria" panose="02040503050406030204" pitchFamily="18" charset="0"/>
              </a:rPr>
              <a:t> con </a:t>
            </a:r>
            <a:r>
              <a:rPr lang="en-US" sz="2800" b="1" i="1" dirty="0" err="1">
                <a:solidFill>
                  <a:srgbClr val="002060"/>
                </a:solidFill>
                <a:latin typeface="Cambria" panose="02040503050406030204" pitchFamily="18" charset="0"/>
                <a:ea typeface="Cambria" panose="02040503050406030204" pitchFamily="18" charset="0"/>
              </a:rPr>
              <a:t>trâu</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mộng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bé</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tí</a:t>
            </a:r>
            <a:r>
              <a:rPr lang="en-US" sz="2800" b="1" i="1" dirty="0">
                <a:solidFill>
                  <a:srgbClr val="002060"/>
                </a:solidFill>
                <a:latin typeface="Cambria" panose="02040503050406030204" pitchFamily="18" charset="0"/>
                <a:ea typeface="Cambria" panose="02040503050406030204" pitchFamily="18" charset="0"/>
              </a:rPr>
              <a:t> hon, </a:t>
            </a:r>
            <a:r>
              <a:rPr lang="en-US" sz="2800" b="1" i="1" dirty="0" err="1">
                <a:solidFill>
                  <a:srgbClr val="002060"/>
                </a:solidFill>
                <a:latin typeface="Cambria" panose="02040503050406030204" pitchFamily="18" charset="0"/>
                <a:ea typeface="Cambria" panose="02040503050406030204" pitchFamily="18" charset="0"/>
              </a:rPr>
              <a:t>béo</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tròn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múp</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míp</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còn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nguyên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cả</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lông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tơ</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chỉ</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thiếu</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chiếc</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khoáy</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Cái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sừng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trâu</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là</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cái</a:t>
            </a:r>
            <a:r>
              <a:rPr lang="en-US" sz="2800" b="1" i="1" dirty="0">
                <a:solidFill>
                  <a:srgbClr val="002060"/>
                </a:solidFill>
                <a:latin typeface="Cambria" panose="02040503050406030204" pitchFamily="18" charset="0"/>
                <a:ea typeface="Cambria" panose="02040503050406030204" pitchFamily="18" charset="0"/>
              </a:rPr>
              <a:t> tai </a:t>
            </a:r>
            <a:r>
              <a:rPr lang="en-US" sz="2800" b="1" i="1" dirty="0" err="1">
                <a:solidFill>
                  <a:srgbClr val="002060"/>
                </a:solidFill>
                <a:latin typeface="Cambria" panose="02040503050406030204" pitchFamily="18" charset="0"/>
                <a:ea typeface="Cambria" panose="02040503050406030204" pitchFamily="18" charset="0"/>
              </a:rPr>
              <a:t>quả</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nó</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chính</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là</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đài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hoa</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đã</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già</a:t>
            </a:r>
            <a:r>
              <a:rPr lang="en-US" sz="2800" b="1" i="1" dirty="0">
                <a:solidFill>
                  <a:srgbClr val="002060"/>
                </a:solidFill>
                <a:latin typeface="Cambria" panose="02040503050406030204" pitchFamily="18" charset="0"/>
                <a:ea typeface="Cambria" panose="02040503050406030204" pitchFamily="18" charset="0"/>
              </a:rPr>
              <a:t>.</a:t>
            </a:r>
            <a:endParaRPr lang="en-US" sz="2800" b="1" dirty="0">
              <a:solidFill>
                <a:srgbClr val="002060"/>
              </a:solidFill>
              <a:latin typeface="Cambria" panose="02040503050406030204" pitchFamily="18" charset="0"/>
              <a:ea typeface="Cambria" panose="02040503050406030204" pitchFamily="18" charset="0"/>
            </a:endParaRPr>
          </a:p>
          <a:p>
            <a:pPr algn="r"/>
            <a:r>
              <a:rPr lang="en-US" sz="2800" dirty="0">
                <a:solidFill>
                  <a:srgbClr val="002060"/>
                </a:solidFill>
                <a:latin typeface="Cambria" panose="02040503050406030204" pitchFamily="18" charset="0"/>
                <a:ea typeface="Cambria" panose="02040503050406030204" pitchFamily="18" charset="0"/>
              </a:rPr>
              <a:t>                            (Theo </a:t>
            </a:r>
            <a:r>
              <a:rPr lang="en-US" sz="2800" dirty="0" err="1">
                <a:solidFill>
                  <a:srgbClr val="002060"/>
                </a:solidFill>
                <a:latin typeface="Cambria" panose="02040503050406030204" pitchFamily="18" charset="0"/>
                <a:ea typeface="Cambria" panose="02040503050406030204" pitchFamily="18" charset="0"/>
              </a:rPr>
              <a:t>Băng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Sơn</a:t>
            </a:r>
            <a:r>
              <a:rPr lang="en-US" sz="2800" dirty="0">
                <a:solidFill>
                  <a:srgbClr val="002060"/>
                </a:solidFill>
                <a:latin typeface="Cambria" panose="02040503050406030204" pitchFamily="18" charset="0"/>
                <a:ea typeface="Cambria" panose="02040503050406030204" pitchFamily="18" charset="0"/>
              </a:rPr>
              <a:t>) </a:t>
            </a:r>
          </a:p>
        </p:txBody>
      </p:sp>
      <p:sp>
        <p:nvSpPr>
          <p:cNvPr id="3" name="TextBox 2">
            <a:extLst>
              <a:ext uri="{FF2B5EF4-FFF2-40B4-BE49-F238E27FC236}">
                <a16:creationId xmlns:a16="http://schemas.microsoft.com/office/drawing/2014/main" id="{32760842-BCAB-9EE2-3DC1-25CEA3D0B8A2}"/>
              </a:ext>
            </a:extLst>
          </p:cNvPr>
          <p:cNvSpPr txBox="1"/>
          <p:nvPr/>
        </p:nvSpPr>
        <p:spPr>
          <a:xfrm>
            <a:off x="4033520" y="4947920"/>
            <a:ext cx="7711440"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Liên </a:t>
            </a:r>
            <a:r>
              <a:rPr lang="en-US" sz="4000" dirty="0" err="1">
                <a:solidFill>
                  <a:srgbClr val="FF0000"/>
                </a:solidFill>
                <a:latin typeface="Cambria" panose="02040503050406030204" pitchFamily="18" charset="0"/>
                <a:ea typeface="Cambria" panose="02040503050406030204" pitchFamily="18" charset="0"/>
              </a:rPr>
              <a:t>kết</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câu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bằng</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cách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lặp</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từ</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ngữ</a:t>
            </a:r>
            <a:r>
              <a:rPr lang="en-US" sz="4000" dirty="0">
                <a:solidFill>
                  <a:srgbClr val="FF0000"/>
                </a:solidFill>
                <a:latin typeface="Cambria" panose="02040503050406030204" pitchFamily="18" charset="0"/>
                <a:ea typeface="Cambria" panose="02040503050406030204" pitchFamily="18" charset="0"/>
              </a:rPr>
              <a:t> </a:t>
            </a:r>
          </a:p>
        </p:txBody>
      </p:sp>
      <p:pic>
        <p:nvPicPr>
          <p:cNvPr id="4" name="Picture 3">
            <a:extLst>
              <a:ext uri="{FF2B5EF4-FFF2-40B4-BE49-F238E27FC236}">
                <a16:creationId xmlns:a16="http://schemas.microsoft.com/office/drawing/2014/main" id="{8503EA26-936C-D5CD-3E32-B96B19A2AB44}"/>
              </a:ext>
            </a:extLst>
          </p:cNvPr>
          <p:cNvPicPr>
            <a:picLocks noChangeAspect="1"/>
          </p:cNvPicPr>
          <p:nvPr/>
        </p:nvPicPr>
        <p:blipFill>
          <a:blip r:embed="rId3"/>
          <a:stretch>
            <a:fillRect/>
          </a:stretch>
        </p:blipFill>
        <p:spPr>
          <a:xfrm>
            <a:off x="-1685634" y="321292"/>
            <a:ext cx="1663459" cy="1846721"/>
          </a:xfrm>
          <a:prstGeom prst="rect">
            <a:avLst/>
          </a:prstGeom>
        </p:spPr>
      </p:pic>
    </p:spTree>
    <p:extLst>
      <p:ext uri="{BB962C8B-B14F-4D97-AF65-F5344CB8AC3E}">
        <p14:creationId xmlns:p14="http://schemas.microsoft.com/office/powerpoint/2010/main" val="1477767911"/>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9908163" y="4147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13" name="Picture 12"/>
          <p:cNvPicPr>
            <a:picLocks noChangeAspect="1"/>
          </p:cNvPicPr>
          <p:nvPr/>
        </p:nvPicPr>
        <p:blipFill>
          <a:blip r:embed="rId7" cstate="print">
            <a:extLst>
              <a:ext uri="{BEBA8EAE-BF5A-486C-A8C5-ECC9F3942E4B}">
                <a14:imgProps xmlns:a14="http://schemas.microsoft.com/office/drawing/2010/main">
                  <a14:imgLayer r:embed="rId8">
                    <a14:imgEffect>
                      <a14:backgroundRemoval t="9885" b="89994" l="3510" r="98288">
                        <a14:foregroundMark x1="54880" y1="49121" x2="55822" y2="51425"/>
                        <a14:foregroundMark x1="40068" y1="50091" x2="45334" y2="50273"/>
                        <a14:foregroundMark x1="80308" y1="39054" x2="80009" y2="45543"/>
                      </a14:backgroundRemoval>
                    </a14:imgEffect>
                  </a14:imgLayer>
                </a14:imgProps>
              </a:ext>
              <a:ext uri="{28A0092B-C50C-407E-A947-70E740481C1C}">
                <a14:useLocalDpi xmlns:a14="http://schemas.microsoft.com/office/drawing/2010/main" val="0"/>
              </a:ext>
            </a:extLst>
          </a:blip>
          <a:stretch>
            <a:fillRect/>
          </a:stretch>
        </p:blipFill>
        <p:spPr>
          <a:xfrm>
            <a:off x="-353413" y="3429000"/>
            <a:ext cx="5716696" cy="4036380"/>
          </a:xfrm>
          <a:prstGeom prst="rect">
            <a:avLst/>
          </a:prstGeom>
        </p:spPr>
      </p:pic>
      <p:pic>
        <p:nvPicPr>
          <p:cNvPr id="10" name="Picture 9"/>
          <p:cNvPicPr>
            <a:picLocks noChangeAspect="1"/>
          </p:cNvPicPr>
          <p:nvPr/>
        </p:nvPicPr>
        <p:blipFill>
          <a:blip r:embed="rId9"/>
          <a:stretch>
            <a:fillRect/>
          </a:stretch>
        </p:blipFill>
        <p:spPr>
          <a:xfrm>
            <a:off x="37361" y="-123920"/>
            <a:ext cx="1523956" cy="1678399"/>
          </a:xfrm>
          <a:prstGeom prst="rect">
            <a:avLst/>
          </a:prstGeom>
        </p:spPr>
      </p:pic>
      <p:pic>
        <p:nvPicPr>
          <p:cNvPr id="27" name="图片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B06966D5-3C87-FA2D-89AE-B376B3F7B6B7}"/>
              </a:ext>
            </a:extLst>
          </p:cNvPr>
          <p:cNvPicPr>
            <a:picLocks noChangeAspect="1"/>
          </p:cNvPicPr>
          <p:nvPr/>
        </p:nvPicPr>
        <p:blipFill>
          <a:blip r:embed="rId11"/>
          <a:stretch>
            <a:fillRect/>
          </a:stretch>
        </p:blipFill>
        <p:spPr>
          <a:xfrm>
            <a:off x="1976774" y="2006518"/>
            <a:ext cx="8340051" cy="1889924"/>
          </a:xfrm>
          <a:prstGeom prst="rect">
            <a:avLst/>
          </a:prstGeom>
        </p:spPr>
      </p:pic>
      <p:pic>
        <p:nvPicPr>
          <p:cNvPr id="2" name="Picture 1">
            <a:extLst>
              <a:ext uri="{FF2B5EF4-FFF2-40B4-BE49-F238E27FC236}">
                <a16:creationId xmlns:a16="http://schemas.microsoft.com/office/drawing/2014/main" id="{559612B4-FF71-E1B6-A9E2-A82F8123880A}"/>
              </a:ext>
            </a:extLst>
          </p:cNvPr>
          <p:cNvPicPr>
            <a:picLocks noChangeAspect="1"/>
          </p:cNvPicPr>
          <p:nvPr/>
        </p:nvPicPr>
        <p:blipFill>
          <a:blip r:embed="rId12"/>
          <a:stretch>
            <a:fillRect/>
          </a:stretch>
        </p:blipFill>
        <p:spPr>
          <a:xfrm>
            <a:off x="-1685634" y="321292"/>
            <a:ext cx="1663459" cy="1846721"/>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AC19C77F-4C83-B0CC-9154-F661CE1041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2967" y="1121004"/>
            <a:ext cx="8315665" cy="6425741"/>
          </a:xfrm>
          <a:prstGeom prst="rect">
            <a:avLst/>
          </a:prstGeom>
        </p:spPr>
      </p:pic>
      <p:pic>
        <p:nvPicPr>
          <p:cNvPr id="2" name="Picture 1">
            <a:extLst>
              <a:ext uri="{FF2B5EF4-FFF2-40B4-BE49-F238E27FC236}">
                <a16:creationId xmlns:a16="http://schemas.microsoft.com/office/drawing/2014/main" id="{741E2489-E412-BAC9-9B15-5DFE4018586E}"/>
              </a:ext>
            </a:extLst>
          </p:cNvPr>
          <p:cNvPicPr>
            <a:picLocks noChangeAspect="1"/>
          </p:cNvPicPr>
          <p:nvPr/>
        </p:nvPicPr>
        <p:blipFill>
          <a:blip r:embed="rId9"/>
          <a:stretch>
            <a:fillRect/>
          </a:stretch>
        </p:blipFill>
        <p:spPr>
          <a:xfrm>
            <a:off x="-1685634" y="321292"/>
            <a:ext cx="1663459" cy="1846721"/>
          </a:xfrm>
          <a:prstGeom prst="rect">
            <a:avLst/>
          </a:prstGeom>
        </p:spPr>
      </p:pic>
    </p:spTree>
    <p:extLst>
      <p:ext uri="{BB962C8B-B14F-4D97-AF65-F5344CB8AC3E}">
        <p14:creationId xmlns:p14="http://schemas.microsoft.com/office/powerpoint/2010/main" val="186000904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5363" y="248190"/>
            <a:ext cx="10260311" cy="1077218"/>
          </a:xfrm>
          <a:prstGeom prst="rect">
            <a:avLst/>
          </a:prstGeom>
          <a:noFill/>
        </p:spPr>
        <p:txBody>
          <a:bodyPr wrap="square" rtlCol="0">
            <a:spAutoFit/>
          </a:bodyPr>
          <a:lstStyle/>
          <a:p>
            <a:pPr algn="just"/>
            <a:r>
              <a:rPr lang="en-US" sz="3200" b="1" dirty="0">
                <a:solidFill>
                  <a:srgbClr val="002060"/>
                </a:solidFill>
                <a:latin typeface="Cambria" panose="02040503050406030204" pitchFamily="18" charset="0"/>
                <a:ea typeface="Cambria" panose="02040503050406030204" pitchFamily="18" charset="0"/>
              </a:rPr>
              <a:t>1. </a:t>
            </a:r>
            <a:r>
              <a:rPr lang="vi-VN" sz="3200" b="1" dirty="0">
                <a:solidFill>
                  <a:srgbClr val="002060"/>
                </a:solidFill>
                <a:latin typeface="Cambria" panose="02040503050406030204" pitchFamily="18" charset="0"/>
                <a:ea typeface="Cambria" panose="02040503050406030204" pitchFamily="18" charset="0"/>
              </a:rPr>
              <a:t>Các câu trong những đoạn văn dưới đây liên kết với nhau bằng cách nào?</a:t>
            </a:r>
            <a:endParaRPr lang="en-US" sz="3200" b="1" dirty="0">
              <a:solidFill>
                <a:srgbClr val="002060"/>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61F074E8-EA9D-3F77-868E-7D006FCA7A7E}"/>
              </a:ext>
            </a:extLst>
          </p:cNvPr>
          <p:cNvPicPr>
            <a:picLocks noChangeAspect="1"/>
          </p:cNvPicPr>
          <p:nvPr/>
        </p:nvPicPr>
        <p:blipFill>
          <a:blip r:embed="rId2"/>
          <a:stretch>
            <a:fillRect/>
          </a:stretch>
        </p:blipFill>
        <p:spPr>
          <a:xfrm>
            <a:off x="2733040" y="1327744"/>
            <a:ext cx="7156767" cy="4366701"/>
          </a:xfrm>
          <a:prstGeom prst="rect">
            <a:avLst/>
          </a:prstGeom>
        </p:spPr>
      </p:pic>
      <p:pic>
        <p:nvPicPr>
          <p:cNvPr id="23" name="Picture 22">
            <a:extLst>
              <a:ext uri="{FF2B5EF4-FFF2-40B4-BE49-F238E27FC236}">
                <a16:creationId xmlns:a16="http://schemas.microsoft.com/office/drawing/2014/main" id="{2F35ACEC-E71A-5B6E-3A77-E4A4C54E233D}"/>
              </a:ext>
            </a:extLst>
          </p:cNvPr>
          <p:cNvPicPr>
            <a:picLocks noChangeAspect="1"/>
          </p:cNvPicPr>
          <p:nvPr/>
        </p:nvPicPr>
        <p:blipFill>
          <a:blip r:embed="rId3"/>
          <a:stretch>
            <a:fillRect/>
          </a:stretch>
        </p:blipFill>
        <p:spPr>
          <a:xfrm>
            <a:off x="2804160" y="5673165"/>
            <a:ext cx="6986587" cy="1171209"/>
          </a:xfrm>
          <a:prstGeom prst="rect">
            <a:avLst/>
          </a:prstGeom>
        </p:spPr>
      </p:pic>
      <p:pic>
        <p:nvPicPr>
          <p:cNvPr id="3" name="Picture 2">
            <a:extLst>
              <a:ext uri="{FF2B5EF4-FFF2-40B4-BE49-F238E27FC236}">
                <a16:creationId xmlns:a16="http://schemas.microsoft.com/office/drawing/2014/main" id="{61702014-A123-726B-9495-31D474698895}"/>
              </a:ext>
            </a:extLst>
          </p:cNvPr>
          <p:cNvPicPr>
            <a:picLocks noChangeAspect="1"/>
          </p:cNvPicPr>
          <p:nvPr/>
        </p:nvPicPr>
        <p:blipFill>
          <a:blip r:embed="rId4"/>
          <a:stretch>
            <a:fillRect/>
          </a:stretch>
        </p:blipFill>
        <p:spPr>
          <a:xfrm>
            <a:off x="-1685634" y="321292"/>
            <a:ext cx="1663459" cy="1846721"/>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1EBC0D-0819-46B3-BE18-3C3EF97B12FF}"/>
              </a:ext>
            </a:extLst>
          </p:cNvPr>
          <p:cNvSpPr txBox="1"/>
          <p:nvPr/>
        </p:nvSpPr>
        <p:spPr>
          <a:xfrm>
            <a:off x="855363" y="248190"/>
            <a:ext cx="10260311" cy="584775"/>
          </a:xfrm>
          <a:prstGeom prst="rect">
            <a:avLst/>
          </a:prstGeom>
          <a:noFill/>
        </p:spPr>
        <p:txBody>
          <a:bodyPr wrap="square" rtlCol="0">
            <a:spAutoFit/>
          </a:bodyPr>
          <a:lstStyle/>
          <a:p>
            <a:pPr algn="ctr"/>
            <a:r>
              <a:rPr lang="en-US" sz="3200" b="1" dirty="0">
                <a:solidFill>
                  <a:srgbClr val="002060"/>
                </a:solidFill>
                <a:latin typeface="Cambria" panose="02040503050406030204" pitchFamily="18" charset="0"/>
                <a:ea typeface="Cambria" panose="02040503050406030204" pitchFamily="18" charset="0"/>
              </a:rPr>
              <a:t>Hoàn </a:t>
            </a:r>
            <a:r>
              <a:rPr lang="en-US" sz="3200" b="1" dirty="0" err="1">
                <a:solidFill>
                  <a:srgbClr val="002060"/>
                </a:solidFill>
                <a:latin typeface="Cambria" panose="02040503050406030204" pitchFamily="18" charset="0"/>
                <a:ea typeface="Cambria" panose="02040503050406030204" pitchFamily="18" charset="0"/>
              </a:rPr>
              <a:t>thành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Phiếu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học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tập</a:t>
            </a:r>
            <a:endParaRPr lang="en-US" sz="3200" b="1" dirty="0">
              <a:solidFill>
                <a:srgbClr val="002060"/>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FCB051B2-DEE1-2790-144F-B72C351A6F94}"/>
              </a:ext>
            </a:extLst>
          </p:cNvPr>
          <p:cNvPicPr>
            <a:picLocks noChangeAspect="1"/>
          </p:cNvPicPr>
          <p:nvPr/>
        </p:nvPicPr>
        <p:blipFill>
          <a:blip r:embed="rId2"/>
          <a:stretch>
            <a:fillRect/>
          </a:stretch>
        </p:blipFill>
        <p:spPr>
          <a:xfrm>
            <a:off x="2387917" y="1038542"/>
            <a:ext cx="7010083" cy="5157044"/>
          </a:xfrm>
          <a:prstGeom prst="rect">
            <a:avLst/>
          </a:prstGeom>
        </p:spPr>
      </p:pic>
      <p:pic>
        <p:nvPicPr>
          <p:cNvPr id="3" name="Picture 2">
            <a:extLst>
              <a:ext uri="{FF2B5EF4-FFF2-40B4-BE49-F238E27FC236}">
                <a16:creationId xmlns:a16="http://schemas.microsoft.com/office/drawing/2014/main" id="{30EDCFEE-91CB-30A7-F46A-8F3433E878C4}"/>
              </a:ext>
            </a:extLst>
          </p:cNvPr>
          <p:cNvPicPr>
            <a:picLocks noChangeAspect="1"/>
          </p:cNvPicPr>
          <p:nvPr/>
        </p:nvPicPr>
        <p:blipFill>
          <a:blip r:embed="rId3"/>
          <a:stretch>
            <a:fillRect/>
          </a:stretch>
        </p:blipFill>
        <p:spPr>
          <a:xfrm>
            <a:off x="-1685634" y="321292"/>
            <a:ext cx="1663459" cy="1846721"/>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4AFA7C-CF0F-439B-5203-633D843C3505}"/>
              </a:ext>
            </a:extLst>
          </p:cNvPr>
          <p:cNvPicPr>
            <a:picLocks noChangeAspect="1"/>
          </p:cNvPicPr>
          <p:nvPr/>
        </p:nvPicPr>
        <p:blipFill>
          <a:blip r:embed="rId2"/>
          <a:stretch>
            <a:fillRect/>
          </a:stretch>
        </p:blipFill>
        <p:spPr>
          <a:xfrm>
            <a:off x="1595437" y="388302"/>
            <a:ext cx="8381683" cy="6166076"/>
          </a:xfrm>
          <a:prstGeom prst="rect">
            <a:avLst/>
          </a:prstGeom>
        </p:spPr>
      </p:pic>
      <p:sp>
        <p:nvSpPr>
          <p:cNvPr id="3" name="TextBox 2">
            <a:extLst>
              <a:ext uri="{FF2B5EF4-FFF2-40B4-BE49-F238E27FC236}">
                <a16:creationId xmlns:a16="http://schemas.microsoft.com/office/drawing/2014/main" id="{5291A8DC-0316-D72D-542E-AE8388DD59DC}"/>
              </a:ext>
            </a:extLst>
          </p:cNvPr>
          <p:cNvSpPr txBox="1"/>
          <p:nvPr/>
        </p:nvSpPr>
        <p:spPr>
          <a:xfrm>
            <a:off x="3870960" y="1798320"/>
            <a:ext cx="2580640" cy="1318181"/>
          </a:xfrm>
          <a:prstGeom prst="rect">
            <a:avLst/>
          </a:prstGeom>
          <a:noFill/>
        </p:spPr>
        <p:txBody>
          <a:bodyPr wrap="square" rtlCol="0">
            <a:spAutoFit/>
          </a:bodyPr>
          <a:lstStyle/>
          <a:p>
            <a:pPr algn="just">
              <a:lnSpc>
                <a:spcPct val="150000"/>
              </a:lnSpc>
            </a:pPr>
            <a:r>
              <a:rPr lang="en-US" sz="2800" b="1" dirty="0">
                <a:solidFill>
                  <a:srgbClr val="FF0000"/>
                </a:solidFill>
              </a:rPr>
              <a:t>Liên </a:t>
            </a:r>
            <a:r>
              <a:rPr lang="en-US" sz="2800" b="1" dirty="0" err="1">
                <a:solidFill>
                  <a:srgbClr val="FF0000"/>
                </a:solidFill>
              </a:rPr>
              <a:t>kết</a:t>
            </a:r>
            <a:r>
              <a:rPr lang="en-US" sz="2800" b="1" dirty="0">
                <a:solidFill>
                  <a:srgbClr val="FF0000"/>
                </a:solidFill>
              </a:rPr>
              <a:t> </a:t>
            </a:r>
            <a:r>
              <a:rPr lang="en-US" sz="2800" b="1" dirty="0" err="1">
                <a:solidFill>
                  <a:srgbClr val="FF0000"/>
                </a:solidFill>
              </a:rPr>
              <a:t>câu</a:t>
            </a:r>
            <a:r>
              <a:rPr lang="en-US" sz="2800" b="1" dirty="0">
                <a:solidFill>
                  <a:srgbClr val="FF0000"/>
                </a:solidFill>
              </a:rPr>
              <a:t> </a:t>
            </a:r>
            <a:r>
              <a:rPr lang="en-US" sz="2800" b="1" dirty="0" err="1">
                <a:solidFill>
                  <a:srgbClr val="FF0000"/>
                </a:solidFill>
              </a:rPr>
              <a:t>bằng</a:t>
            </a:r>
            <a:r>
              <a:rPr lang="en-US" sz="2800" b="1" dirty="0">
                <a:solidFill>
                  <a:srgbClr val="FF0000"/>
                </a:solidFill>
              </a:rPr>
              <a:t> </a:t>
            </a:r>
            <a:r>
              <a:rPr lang="en-US" sz="2800" b="1" dirty="0" err="1">
                <a:solidFill>
                  <a:srgbClr val="FF0000"/>
                </a:solidFill>
              </a:rPr>
              <a:t>từ</a:t>
            </a:r>
            <a:r>
              <a:rPr lang="en-US" sz="2800" b="1" dirty="0">
                <a:solidFill>
                  <a:srgbClr val="FF0000"/>
                </a:solidFill>
              </a:rPr>
              <a:t> </a:t>
            </a:r>
            <a:r>
              <a:rPr lang="en-US" sz="2800" b="1" dirty="0" err="1">
                <a:solidFill>
                  <a:srgbClr val="FF0000"/>
                </a:solidFill>
              </a:rPr>
              <a:t>ngữ</a:t>
            </a:r>
            <a:r>
              <a:rPr lang="en-US" sz="2800" b="1" dirty="0">
                <a:solidFill>
                  <a:srgbClr val="FF0000"/>
                </a:solidFill>
              </a:rPr>
              <a:t> </a:t>
            </a:r>
            <a:r>
              <a:rPr lang="en-US" sz="2800" b="1" dirty="0" err="1">
                <a:solidFill>
                  <a:srgbClr val="FF0000"/>
                </a:solidFill>
              </a:rPr>
              <a:t>nối</a:t>
            </a:r>
            <a:endParaRPr lang="en-US" sz="2800" b="1" dirty="0">
              <a:solidFill>
                <a:srgbClr val="FF0000"/>
              </a:solidFill>
            </a:endParaRPr>
          </a:p>
        </p:txBody>
      </p:sp>
      <p:sp>
        <p:nvSpPr>
          <p:cNvPr id="5" name="TextBox 4">
            <a:extLst>
              <a:ext uri="{FF2B5EF4-FFF2-40B4-BE49-F238E27FC236}">
                <a16:creationId xmlns:a16="http://schemas.microsoft.com/office/drawing/2014/main" id="{D1DB5706-32C3-81FC-2F92-AC7AA680F08C}"/>
              </a:ext>
            </a:extLst>
          </p:cNvPr>
          <p:cNvSpPr txBox="1"/>
          <p:nvPr/>
        </p:nvSpPr>
        <p:spPr>
          <a:xfrm>
            <a:off x="6797040" y="1767840"/>
            <a:ext cx="2580640" cy="671851"/>
          </a:xfrm>
          <a:prstGeom prst="rect">
            <a:avLst/>
          </a:prstGeom>
          <a:noFill/>
        </p:spPr>
        <p:txBody>
          <a:bodyPr wrap="square" rtlCol="0">
            <a:spAutoFit/>
          </a:bodyPr>
          <a:lstStyle/>
          <a:p>
            <a:pPr algn="just">
              <a:lnSpc>
                <a:spcPct val="150000"/>
              </a:lnSpc>
            </a:pPr>
            <a:r>
              <a:rPr lang="en-US" sz="2800" b="1" dirty="0" err="1">
                <a:solidFill>
                  <a:srgbClr val="FF0000"/>
                </a:solidFill>
              </a:rPr>
              <a:t>Thế</a:t>
            </a:r>
            <a:r>
              <a:rPr lang="en-US" sz="2800" b="1" dirty="0">
                <a:solidFill>
                  <a:srgbClr val="FF0000"/>
                </a:solidFill>
              </a:rPr>
              <a:t> </a:t>
            </a:r>
            <a:r>
              <a:rPr lang="en-US" sz="2800" b="1" dirty="0" err="1">
                <a:solidFill>
                  <a:srgbClr val="FF0000"/>
                </a:solidFill>
              </a:rPr>
              <a:t>mà</a:t>
            </a:r>
            <a:endParaRPr lang="en-US" sz="2800" b="1" dirty="0">
              <a:solidFill>
                <a:srgbClr val="FF0000"/>
              </a:solidFill>
            </a:endParaRPr>
          </a:p>
        </p:txBody>
      </p:sp>
      <p:sp>
        <p:nvSpPr>
          <p:cNvPr id="6" name="TextBox 5">
            <a:extLst>
              <a:ext uri="{FF2B5EF4-FFF2-40B4-BE49-F238E27FC236}">
                <a16:creationId xmlns:a16="http://schemas.microsoft.com/office/drawing/2014/main" id="{27081778-6038-369A-B564-3865AA984506}"/>
              </a:ext>
            </a:extLst>
          </p:cNvPr>
          <p:cNvSpPr txBox="1"/>
          <p:nvPr/>
        </p:nvSpPr>
        <p:spPr>
          <a:xfrm>
            <a:off x="3830320" y="3312160"/>
            <a:ext cx="2580640" cy="830997"/>
          </a:xfrm>
          <a:prstGeom prst="rect">
            <a:avLst/>
          </a:prstGeom>
          <a:noFill/>
        </p:spPr>
        <p:txBody>
          <a:bodyPr wrap="square" rtlCol="0">
            <a:spAutoFit/>
          </a:bodyPr>
          <a:lstStyle/>
          <a:p>
            <a:pPr algn="just"/>
            <a:r>
              <a:rPr lang="en-US" sz="2400" b="1" dirty="0">
                <a:solidFill>
                  <a:srgbClr val="FF0000"/>
                </a:solidFill>
              </a:rPr>
              <a:t>- Liên </a:t>
            </a:r>
            <a:r>
              <a:rPr lang="en-US" sz="2400" b="1" dirty="0" err="1">
                <a:solidFill>
                  <a:srgbClr val="FF0000"/>
                </a:solidFill>
              </a:rPr>
              <a:t>kết</a:t>
            </a:r>
            <a:r>
              <a:rPr lang="en-US" sz="2400" b="1" dirty="0">
                <a:solidFill>
                  <a:srgbClr val="FF0000"/>
                </a:solidFill>
              </a:rPr>
              <a:t> </a:t>
            </a:r>
            <a:r>
              <a:rPr lang="en-US" sz="2400" b="1" dirty="0" err="1">
                <a:solidFill>
                  <a:srgbClr val="FF0000"/>
                </a:solidFill>
              </a:rPr>
              <a:t>câu</a:t>
            </a:r>
            <a:r>
              <a:rPr lang="en-US" sz="2400" b="1" dirty="0">
                <a:solidFill>
                  <a:srgbClr val="FF0000"/>
                </a:solidFill>
              </a:rPr>
              <a:t> </a:t>
            </a:r>
            <a:r>
              <a:rPr lang="en-US" sz="2400" b="1" dirty="0" err="1">
                <a:solidFill>
                  <a:srgbClr val="FF0000"/>
                </a:solidFill>
              </a:rPr>
              <a:t>bằng</a:t>
            </a:r>
            <a:r>
              <a:rPr lang="en-US" sz="2400" b="1" dirty="0">
                <a:solidFill>
                  <a:srgbClr val="FF0000"/>
                </a:solidFill>
              </a:rPr>
              <a:t> </a:t>
            </a:r>
            <a:r>
              <a:rPr lang="en-US" sz="2400" b="1" dirty="0" err="1">
                <a:solidFill>
                  <a:srgbClr val="FF0000"/>
                </a:solidFill>
              </a:rPr>
              <a:t>cách</a:t>
            </a:r>
            <a:r>
              <a:rPr lang="en-US" sz="2400" b="1" dirty="0">
                <a:solidFill>
                  <a:srgbClr val="FF0000"/>
                </a:solidFill>
              </a:rPr>
              <a:t> </a:t>
            </a:r>
            <a:r>
              <a:rPr lang="en-US" sz="2400" b="1" dirty="0" err="1">
                <a:solidFill>
                  <a:srgbClr val="FF0000"/>
                </a:solidFill>
              </a:rPr>
              <a:t>lặp</a:t>
            </a:r>
            <a:r>
              <a:rPr lang="en-US" sz="2400" b="1" dirty="0">
                <a:solidFill>
                  <a:srgbClr val="FF0000"/>
                </a:solidFill>
              </a:rPr>
              <a:t> </a:t>
            </a:r>
            <a:r>
              <a:rPr lang="en-US" sz="2400" b="1" dirty="0" err="1">
                <a:solidFill>
                  <a:srgbClr val="FF0000"/>
                </a:solidFill>
              </a:rPr>
              <a:t>từ</a:t>
            </a:r>
            <a:r>
              <a:rPr lang="en-US" sz="2400" b="1" dirty="0">
                <a:solidFill>
                  <a:srgbClr val="FF0000"/>
                </a:solidFill>
              </a:rPr>
              <a:t> </a:t>
            </a:r>
            <a:r>
              <a:rPr lang="en-US" sz="2400" b="1" dirty="0" err="1">
                <a:solidFill>
                  <a:srgbClr val="FF0000"/>
                </a:solidFill>
              </a:rPr>
              <a:t>ngữ</a:t>
            </a:r>
            <a:r>
              <a:rPr lang="en-US" sz="2400" b="1" dirty="0">
                <a:solidFill>
                  <a:srgbClr val="FF0000"/>
                </a:solidFill>
              </a:rPr>
              <a:t>.</a:t>
            </a:r>
          </a:p>
        </p:txBody>
      </p:sp>
      <p:sp>
        <p:nvSpPr>
          <p:cNvPr id="11" name="TextBox 10">
            <a:extLst>
              <a:ext uri="{FF2B5EF4-FFF2-40B4-BE49-F238E27FC236}">
                <a16:creationId xmlns:a16="http://schemas.microsoft.com/office/drawing/2014/main" id="{2F9798E2-9B88-D664-77B2-B44812E5DDF1}"/>
              </a:ext>
            </a:extLst>
          </p:cNvPr>
          <p:cNvSpPr txBox="1"/>
          <p:nvPr/>
        </p:nvSpPr>
        <p:spPr>
          <a:xfrm>
            <a:off x="3850640" y="4074160"/>
            <a:ext cx="2580640" cy="830997"/>
          </a:xfrm>
          <a:prstGeom prst="rect">
            <a:avLst/>
          </a:prstGeom>
          <a:noFill/>
        </p:spPr>
        <p:txBody>
          <a:bodyPr wrap="square" rtlCol="0">
            <a:spAutoFit/>
          </a:bodyPr>
          <a:lstStyle/>
          <a:p>
            <a:pPr algn="just"/>
            <a:r>
              <a:rPr lang="en-US" sz="2400" b="1" dirty="0">
                <a:solidFill>
                  <a:srgbClr val="FF0000"/>
                </a:solidFill>
              </a:rPr>
              <a:t>- Liên </a:t>
            </a:r>
            <a:r>
              <a:rPr lang="en-US" sz="2400" b="1" dirty="0" err="1">
                <a:solidFill>
                  <a:srgbClr val="FF0000"/>
                </a:solidFill>
              </a:rPr>
              <a:t>kết</a:t>
            </a:r>
            <a:r>
              <a:rPr lang="en-US" sz="2400" b="1" dirty="0">
                <a:solidFill>
                  <a:srgbClr val="FF0000"/>
                </a:solidFill>
              </a:rPr>
              <a:t> </a:t>
            </a:r>
            <a:r>
              <a:rPr lang="en-US" sz="2400" b="1" dirty="0" err="1">
                <a:solidFill>
                  <a:srgbClr val="FF0000"/>
                </a:solidFill>
              </a:rPr>
              <a:t>câu</a:t>
            </a:r>
            <a:r>
              <a:rPr lang="en-US" sz="2400" b="1" dirty="0">
                <a:solidFill>
                  <a:srgbClr val="FF0000"/>
                </a:solidFill>
              </a:rPr>
              <a:t> </a:t>
            </a:r>
            <a:r>
              <a:rPr lang="en-US" sz="2400" b="1" dirty="0" err="1">
                <a:solidFill>
                  <a:srgbClr val="FF0000"/>
                </a:solidFill>
              </a:rPr>
              <a:t>bằng</a:t>
            </a:r>
            <a:r>
              <a:rPr lang="en-US" sz="2400" b="1" dirty="0">
                <a:solidFill>
                  <a:srgbClr val="FF0000"/>
                </a:solidFill>
              </a:rPr>
              <a:t> </a:t>
            </a:r>
            <a:r>
              <a:rPr lang="en-US" sz="2400" b="1" dirty="0" err="1">
                <a:solidFill>
                  <a:srgbClr val="FF0000"/>
                </a:solidFill>
              </a:rPr>
              <a:t>từ</a:t>
            </a:r>
            <a:r>
              <a:rPr lang="en-US" sz="2400" b="1" dirty="0">
                <a:solidFill>
                  <a:srgbClr val="FF0000"/>
                </a:solidFill>
              </a:rPr>
              <a:t> </a:t>
            </a:r>
            <a:r>
              <a:rPr lang="en-US" sz="2400" b="1" dirty="0" err="1">
                <a:solidFill>
                  <a:srgbClr val="FF0000"/>
                </a:solidFill>
              </a:rPr>
              <a:t>ngữ</a:t>
            </a:r>
            <a:r>
              <a:rPr lang="en-US" sz="2400" b="1" dirty="0">
                <a:solidFill>
                  <a:srgbClr val="FF0000"/>
                </a:solidFill>
              </a:rPr>
              <a:t> </a:t>
            </a:r>
            <a:r>
              <a:rPr lang="en-US" sz="2400" b="1" dirty="0" err="1">
                <a:solidFill>
                  <a:srgbClr val="FF0000"/>
                </a:solidFill>
              </a:rPr>
              <a:t>thay</a:t>
            </a:r>
            <a:r>
              <a:rPr lang="en-US" sz="2400" b="1" dirty="0">
                <a:solidFill>
                  <a:srgbClr val="FF0000"/>
                </a:solidFill>
              </a:rPr>
              <a:t> </a:t>
            </a:r>
            <a:r>
              <a:rPr lang="en-US" sz="2400" b="1" dirty="0" err="1">
                <a:solidFill>
                  <a:srgbClr val="FF0000"/>
                </a:solidFill>
              </a:rPr>
              <a:t>thế</a:t>
            </a:r>
            <a:r>
              <a:rPr lang="en-US" sz="2400" b="1" dirty="0">
                <a:solidFill>
                  <a:srgbClr val="FF0000"/>
                </a:solidFill>
              </a:rPr>
              <a:t>.</a:t>
            </a:r>
          </a:p>
        </p:txBody>
      </p:sp>
      <p:sp>
        <p:nvSpPr>
          <p:cNvPr id="14" name="TextBox 13">
            <a:extLst>
              <a:ext uri="{FF2B5EF4-FFF2-40B4-BE49-F238E27FC236}">
                <a16:creationId xmlns:a16="http://schemas.microsoft.com/office/drawing/2014/main" id="{5022AB8D-D8F7-70D2-4FBB-9AD355AF403E}"/>
              </a:ext>
            </a:extLst>
          </p:cNvPr>
          <p:cNvSpPr txBox="1"/>
          <p:nvPr/>
        </p:nvSpPr>
        <p:spPr>
          <a:xfrm>
            <a:off x="6532880" y="3454400"/>
            <a:ext cx="3362960" cy="461665"/>
          </a:xfrm>
          <a:prstGeom prst="rect">
            <a:avLst/>
          </a:prstGeom>
          <a:noFill/>
        </p:spPr>
        <p:txBody>
          <a:bodyPr wrap="square" rtlCol="0">
            <a:spAutoFit/>
          </a:bodyPr>
          <a:lstStyle/>
          <a:p>
            <a:pPr algn="just"/>
            <a:r>
              <a:rPr lang="en-US" sz="2400" b="1" dirty="0">
                <a:solidFill>
                  <a:srgbClr val="FF0000"/>
                </a:solidFill>
              </a:rPr>
              <a:t>- </a:t>
            </a:r>
            <a:r>
              <a:rPr lang="en-US" sz="2400" b="1" dirty="0" err="1">
                <a:solidFill>
                  <a:srgbClr val="FF0000"/>
                </a:solidFill>
              </a:rPr>
              <a:t>võ</a:t>
            </a:r>
            <a:r>
              <a:rPr lang="en-US" sz="2400" b="1" dirty="0">
                <a:solidFill>
                  <a:srgbClr val="FF0000"/>
                </a:solidFill>
              </a:rPr>
              <a:t>, </a:t>
            </a:r>
            <a:r>
              <a:rPr lang="en-US" sz="2400" b="1" dirty="0" err="1">
                <a:solidFill>
                  <a:srgbClr val="FF0000"/>
                </a:solidFill>
              </a:rPr>
              <a:t>sư</a:t>
            </a:r>
            <a:r>
              <a:rPr lang="en-US" sz="2400" b="1" dirty="0">
                <a:solidFill>
                  <a:srgbClr val="FF0000"/>
                </a:solidFill>
              </a:rPr>
              <a:t> </a:t>
            </a:r>
            <a:r>
              <a:rPr lang="en-US" sz="2400" b="1" dirty="0" err="1">
                <a:solidFill>
                  <a:srgbClr val="FF0000"/>
                </a:solidFill>
              </a:rPr>
              <a:t>tử</a:t>
            </a:r>
            <a:r>
              <a:rPr lang="en-US" sz="2400" b="1" dirty="0">
                <a:solidFill>
                  <a:srgbClr val="FF0000"/>
                </a:solidFill>
              </a:rPr>
              <a:t>, </a:t>
            </a:r>
            <a:r>
              <a:rPr lang="en-US" sz="2400" b="1" dirty="0" err="1">
                <a:solidFill>
                  <a:srgbClr val="FF0000"/>
                </a:solidFill>
              </a:rPr>
              <a:t>đười</a:t>
            </a:r>
            <a:r>
              <a:rPr lang="en-US" sz="2400" b="1" dirty="0">
                <a:solidFill>
                  <a:srgbClr val="FF0000"/>
                </a:solidFill>
              </a:rPr>
              <a:t> </a:t>
            </a:r>
            <a:r>
              <a:rPr lang="en-US" sz="2400" b="1" dirty="0" err="1">
                <a:solidFill>
                  <a:srgbClr val="FF0000"/>
                </a:solidFill>
              </a:rPr>
              <a:t>ươi</a:t>
            </a:r>
            <a:r>
              <a:rPr lang="en-US" sz="2400" b="1" dirty="0">
                <a:solidFill>
                  <a:srgbClr val="FF0000"/>
                </a:solidFill>
              </a:rPr>
              <a:t>, </a:t>
            </a:r>
            <a:r>
              <a:rPr lang="en-US" sz="2400" b="1" dirty="0" err="1">
                <a:solidFill>
                  <a:srgbClr val="FF0000"/>
                </a:solidFill>
              </a:rPr>
              <a:t>khỉ</a:t>
            </a:r>
            <a:endParaRPr lang="en-US" sz="2400" b="1" dirty="0">
              <a:solidFill>
                <a:srgbClr val="FF0000"/>
              </a:solidFill>
            </a:endParaRPr>
          </a:p>
        </p:txBody>
      </p:sp>
      <p:sp>
        <p:nvSpPr>
          <p:cNvPr id="15" name="TextBox 14">
            <a:extLst>
              <a:ext uri="{FF2B5EF4-FFF2-40B4-BE49-F238E27FC236}">
                <a16:creationId xmlns:a16="http://schemas.microsoft.com/office/drawing/2014/main" id="{1ECD0C49-51D4-6853-BE09-EBA82B574E8E}"/>
              </a:ext>
            </a:extLst>
          </p:cNvPr>
          <p:cNvSpPr txBox="1"/>
          <p:nvPr/>
        </p:nvSpPr>
        <p:spPr>
          <a:xfrm>
            <a:off x="6543040" y="3972560"/>
            <a:ext cx="3362960" cy="830997"/>
          </a:xfrm>
          <a:prstGeom prst="rect">
            <a:avLst/>
          </a:prstGeom>
          <a:noFill/>
        </p:spPr>
        <p:txBody>
          <a:bodyPr wrap="square" rtlCol="0">
            <a:spAutoFit/>
          </a:bodyPr>
          <a:lstStyle/>
          <a:p>
            <a:pPr algn="just"/>
            <a:r>
              <a:rPr lang="en-US" sz="2400" b="1" dirty="0">
                <a:solidFill>
                  <a:srgbClr val="FF0000"/>
                </a:solidFill>
              </a:rPr>
              <a:t>- Con </a:t>
            </a:r>
            <a:r>
              <a:rPr lang="en-US" sz="2400" b="1" dirty="0" err="1">
                <a:solidFill>
                  <a:srgbClr val="FF0000"/>
                </a:solidFill>
              </a:rPr>
              <a:t>thú</a:t>
            </a:r>
            <a:r>
              <a:rPr lang="en-US" sz="2400" b="1" dirty="0">
                <a:solidFill>
                  <a:srgbClr val="FF0000"/>
                </a:solidFill>
              </a:rPr>
              <a:t> </a:t>
            </a:r>
            <a:r>
              <a:rPr lang="en-US" sz="2400" b="1" dirty="0" err="1">
                <a:solidFill>
                  <a:srgbClr val="FF0000"/>
                </a:solidFill>
              </a:rPr>
              <a:t>dữ</a:t>
            </a:r>
            <a:r>
              <a:rPr lang="en-US" sz="2400" b="1" dirty="0">
                <a:solidFill>
                  <a:srgbClr val="FF0000"/>
                </a:solidFill>
              </a:rPr>
              <a:t> </a:t>
            </a:r>
            <a:r>
              <a:rPr lang="en-US" sz="2400" b="1" dirty="0" err="1">
                <a:solidFill>
                  <a:srgbClr val="FF0000"/>
                </a:solidFill>
              </a:rPr>
              <a:t>thay</a:t>
            </a:r>
            <a:r>
              <a:rPr lang="en-US" sz="2400" b="1" dirty="0">
                <a:solidFill>
                  <a:srgbClr val="FF0000"/>
                </a:solidFill>
              </a:rPr>
              <a:t> </a:t>
            </a:r>
            <a:r>
              <a:rPr lang="en-US" sz="2400" b="1" dirty="0" err="1">
                <a:solidFill>
                  <a:srgbClr val="FF0000"/>
                </a:solidFill>
              </a:rPr>
              <a:t>thế</a:t>
            </a:r>
            <a:r>
              <a:rPr lang="en-US" sz="2400" b="1" dirty="0">
                <a:solidFill>
                  <a:srgbClr val="FF0000"/>
                </a:solidFill>
              </a:rPr>
              <a:t> </a:t>
            </a:r>
            <a:r>
              <a:rPr lang="en-US" sz="2400" b="1" dirty="0" err="1">
                <a:solidFill>
                  <a:srgbClr val="FF0000"/>
                </a:solidFill>
              </a:rPr>
              <a:t>cho</a:t>
            </a:r>
            <a:r>
              <a:rPr lang="en-US" sz="2400" b="1" dirty="0">
                <a:solidFill>
                  <a:srgbClr val="FF0000"/>
                </a:solidFill>
              </a:rPr>
              <a:t> </a:t>
            </a:r>
            <a:r>
              <a:rPr lang="en-US" sz="2400" b="1" dirty="0" err="1">
                <a:solidFill>
                  <a:srgbClr val="FF0000"/>
                </a:solidFill>
              </a:rPr>
              <a:t>sư</a:t>
            </a:r>
            <a:r>
              <a:rPr lang="en-US" sz="2400" b="1" dirty="0">
                <a:solidFill>
                  <a:srgbClr val="FF0000"/>
                </a:solidFill>
              </a:rPr>
              <a:t> </a:t>
            </a:r>
            <a:r>
              <a:rPr lang="en-US" sz="2400" b="1" dirty="0" err="1">
                <a:solidFill>
                  <a:srgbClr val="FF0000"/>
                </a:solidFill>
              </a:rPr>
              <a:t>tử</a:t>
            </a:r>
            <a:endParaRPr lang="en-US" sz="2400" b="1" dirty="0">
              <a:solidFill>
                <a:srgbClr val="FF0000"/>
              </a:solidFill>
            </a:endParaRPr>
          </a:p>
        </p:txBody>
      </p:sp>
      <p:sp>
        <p:nvSpPr>
          <p:cNvPr id="16" name="TextBox 15">
            <a:extLst>
              <a:ext uri="{FF2B5EF4-FFF2-40B4-BE49-F238E27FC236}">
                <a16:creationId xmlns:a16="http://schemas.microsoft.com/office/drawing/2014/main" id="{890BB2DC-C318-2615-E8D2-CDE1EE25F290}"/>
              </a:ext>
            </a:extLst>
          </p:cNvPr>
          <p:cNvSpPr txBox="1"/>
          <p:nvPr/>
        </p:nvSpPr>
        <p:spPr>
          <a:xfrm>
            <a:off x="3840480" y="5069840"/>
            <a:ext cx="2580640" cy="830997"/>
          </a:xfrm>
          <a:prstGeom prst="rect">
            <a:avLst/>
          </a:prstGeom>
          <a:noFill/>
        </p:spPr>
        <p:txBody>
          <a:bodyPr wrap="square" rtlCol="0">
            <a:spAutoFit/>
          </a:bodyPr>
          <a:lstStyle/>
          <a:p>
            <a:pPr algn="just"/>
            <a:r>
              <a:rPr lang="en-US" sz="2400" b="1" dirty="0">
                <a:solidFill>
                  <a:srgbClr val="FF0000"/>
                </a:solidFill>
              </a:rPr>
              <a:t>- Liên </a:t>
            </a:r>
            <a:r>
              <a:rPr lang="en-US" sz="2400" b="1" dirty="0" err="1">
                <a:solidFill>
                  <a:srgbClr val="FF0000"/>
                </a:solidFill>
              </a:rPr>
              <a:t>kết</a:t>
            </a:r>
            <a:r>
              <a:rPr lang="en-US" sz="2400" b="1" dirty="0">
                <a:solidFill>
                  <a:srgbClr val="FF0000"/>
                </a:solidFill>
              </a:rPr>
              <a:t> </a:t>
            </a:r>
            <a:r>
              <a:rPr lang="en-US" sz="2400" b="1" dirty="0" err="1">
                <a:solidFill>
                  <a:srgbClr val="FF0000"/>
                </a:solidFill>
              </a:rPr>
              <a:t>câu</a:t>
            </a:r>
            <a:r>
              <a:rPr lang="en-US" sz="2400" b="1" dirty="0">
                <a:solidFill>
                  <a:srgbClr val="FF0000"/>
                </a:solidFill>
              </a:rPr>
              <a:t> </a:t>
            </a:r>
            <a:r>
              <a:rPr lang="en-US" sz="2400" b="1" dirty="0" err="1">
                <a:solidFill>
                  <a:srgbClr val="FF0000"/>
                </a:solidFill>
              </a:rPr>
              <a:t>bằng</a:t>
            </a:r>
            <a:r>
              <a:rPr lang="en-US" sz="2400" b="1" dirty="0">
                <a:solidFill>
                  <a:srgbClr val="FF0000"/>
                </a:solidFill>
              </a:rPr>
              <a:t> </a:t>
            </a:r>
            <a:r>
              <a:rPr lang="en-US" sz="2400" b="1" dirty="0" err="1">
                <a:solidFill>
                  <a:srgbClr val="FF0000"/>
                </a:solidFill>
              </a:rPr>
              <a:t>cách</a:t>
            </a:r>
            <a:r>
              <a:rPr lang="en-US" sz="2400" b="1" dirty="0">
                <a:solidFill>
                  <a:srgbClr val="FF0000"/>
                </a:solidFill>
              </a:rPr>
              <a:t> </a:t>
            </a:r>
            <a:r>
              <a:rPr lang="en-US" sz="2400" b="1" dirty="0" err="1">
                <a:solidFill>
                  <a:srgbClr val="FF0000"/>
                </a:solidFill>
              </a:rPr>
              <a:t>lặp</a:t>
            </a:r>
            <a:r>
              <a:rPr lang="en-US" sz="2400" b="1" dirty="0">
                <a:solidFill>
                  <a:srgbClr val="FF0000"/>
                </a:solidFill>
              </a:rPr>
              <a:t> </a:t>
            </a:r>
            <a:r>
              <a:rPr lang="en-US" sz="2400" b="1" dirty="0" err="1">
                <a:solidFill>
                  <a:srgbClr val="FF0000"/>
                </a:solidFill>
              </a:rPr>
              <a:t>từ</a:t>
            </a:r>
            <a:r>
              <a:rPr lang="en-US" sz="2400" b="1" dirty="0">
                <a:solidFill>
                  <a:srgbClr val="FF0000"/>
                </a:solidFill>
              </a:rPr>
              <a:t> </a:t>
            </a:r>
            <a:r>
              <a:rPr lang="en-US" sz="2400" b="1" dirty="0" err="1">
                <a:solidFill>
                  <a:srgbClr val="FF0000"/>
                </a:solidFill>
              </a:rPr>
              <a:t>ngữ</a:t>
            </a:r>
            <a:r>
              <a:rPr lang="en-US" sz="2400" b="1" dirty="0">
                <a:solidFill>
                  <a:srgbClr val="FF0000"/>
                </a:solidFill>
              </a:rPr>
              <a:t>.</a:t>
            </a:r>
          </a:p>
        </p:txBody>
      </p:sp>
      <p:sp>
        <p:nvSpPr>
          <p:cNvPr id="17" name="TextBox 16">
            <a:extLst>
              <a:ext uri="{FF2B5EF4-FFF2-40B4-BE49-F238E27FC236}">
                <a16:creationId xmlns:a16="http://schemas.microsoft.com/office/drawing/2014/main" id="{80946C05-0902-0725-29B2-DF59DE3C006B}"/>
              </a:ext>
            </a:extLst>
          </p:cNvPr>
          <p:cNvSpPr txBox="1"/>
          <p:nvPr/>
        </p:nvSpPr>
        <p:spPr>
          <a:xfrm>
            <a:off x="6766560" y="4866640"/>
            <a:ext cx="2580640" cy="671851"/>
          </a:xfrm>
          <a:prstGeom prst="rect">
            <a:avLst/>
          </a:prstGeom>
          <a:noFill/>
        </p:spPr>
        <p:txBody>
          <a:bodyPr wrap="square" rtlCol="0">
            <a:spAutoFit/>
          </a:bodyPr>
          <a:lstStyle/>
          <a:p>
            <a:pPr algn="just">
              <a:lnSpc>
                <a:spcPct val="150000"/>
              </a:lnSpc>
            </a:pPr>
            <a:r>
              <a:rPr lang="en-US" sz="2800" b="1" dirty="0" err="1">
                <a:solidFill>
                  <a:srgbClr val="FF0000"/>
                </a:solidFill>
              </a:rPr>
              <a:t>Nhà</a:t>
            </a:r>
            <a:r>
              <a:rPr lang="en-US" sz="2800" b="1" dirty="0">
                <a:solidFill>
                  <a:srgbClr val="FF0000"/>
                </a:solidFill>
              </a:rPr>
              <a:t> </a:t>
            </a:r>
            <a:r>
              <a:rPr lang="en-US" sz="2800" b="1" dirty="0" err="1">
                <a:solidFill>
                  <a:srgbClr val="FF0000"/>
                </a:solidFill>
              </a:rPr>
              <a:t>rông</a:t>
            </a:r>
            <a:endParaRPr lang="en-US" sz="2800" b="1" dirty="0">
              <a:solidFill>
                <a:srgbClr val="FF0000"/>
              </a:solidFill>
            </a:endParaRPr>
          </a:p>
        </p:txBody>
      </p:sp>
      <p:pic>
        <p:nvPicPr>
          <p:cNvPr id="4" name="Picture 3">
            <a:extLst>
              <a:ext uri="{FF2B5EF4-FFF2-40B4-BE49-F238E27FC236}">
                <a16:creationId xmlns:a16="http://schemas.microsoft.com/office/drawing/2014/main" id="{E6818829-1669-EBB1-AC82-85275F2684B5}"/>
              </a:ext>
            </a:extLst>
          </p:cNvPr>
          <p:cNvPicPr>
            <a:picLocks noChangeAspect="1"/>
          </p:cNvPicPr>
          <p:nvPr/>
        </p:nvPicPr>
        <p:blipFill>
          <a:blip r:embed="rId3"/>
          <a:stretch>
            <a:fillRect/>
          </a:stretch>
        </p:blipFill>
        <p:spPr>
          <a:xfrm>
            <a:off x="-1685634" y="321292"/>
            <a:ext cx="1663459" cy="1846721"/>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1"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5363" y="248190"/>
            <a:ext cx="10260311" cy="1077218"/>
          </a:xfrm>
          <a:prstGeom prst="rect">
            <a:avLst/>
          </a:prstGeom>
          <a:noFill/>
        </p:spPr>
        <p:txBody>
          <a:bodyPr wrap="square" rtlCol="0">
            <a:spAutoFit/>
          </a:bodyPr>
          <a:lstStyle/>
          <a:p>
            <a:pPr lvl="0" algn="just"/>
            <a:r>
              <a:rPr lang="en-US" sz="3200" b="1" dirty="0">
                <a:solidFill>
                  <a:srgbClr val="002060"/>
                </a:solidFill>
                <a:latin typeface="Cambria" panose="02040503050406030204" pitchFamily="18" charset="0"/>
                <a:ea typeface="Cambria" panose="02040503050406030204" pitchFamily="18" charset="0"/>
              </a:rPr>
              <a:t>2. </a:t>
            </a:r>
            <a:r>
              <a:rPr lang="en-US" sz="3200" b="1" dirty="0" err="1">
                <a:solidFill>
                  <a:srgbClr val="002060"/>
                </a:solidFill>
                <a:latin typeface="Cambria" panose="02040503050406030204" pitchFamily="18" charset="0"/>
                <a:ea typeface="Cambria" panose="02040503050406030204" pitchFamily="18" charset="0"/>
              </a:rPr>
              <a:t>Chọn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từ</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ngữ</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thay</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bông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hoa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để</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liên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kết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các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trong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đoạn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văn</a:t>
            </a:r>
            <a:r>
              <a:rPr lang="en-US" sz="3200" b="1" dirty="0">
                <a:solidFill>
                  <a:srgbClr val="002060"/>
                </a:solidFill>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A2C451E7-1DC5-E9C4-73DB-58A5CF2DF197}"/>
              </a:ext>
            </a:extLst>
          </p:cNvPr>
          <p:cNvPicPr>
            <a:picLocks noChangeAspect="1"/>
          </p:cNvPicPr>
          <p:nvPr/>
        </p:nvPicPr>
        <p:blipFill>
          <a:blip r:embed="rId2"/>
          <a:stretch>
            <a:fillRect/>
          </a:stretch>
        </p:blipFill>
        <p:spPr>
          <a:xfrm>
            <a:off x="909637" y="1408747"/>
            <a:ext cx="10510203" cy="961644"/>
          </a:xfrm>
          <a:prstGeom prst="rect">
            <a:avLst/>
          </a:prstGeom>
        </p:spPr>
      </p:pic>
      <p:pic>
        <p:nvPicPr>
          <p:cNvPr id="7" name="Picture 6">
            <a:extLst>
              <a:ext uri="{FF2B5EF4-FFF2-40B4-BE49-F238E27FC236}">
                <a16:creationId xmlns:a16="http://schemas.microsoft.com/office/drawing/2014/main" id="{D745E520-C987-0C5E-7C72-209464F61962}"/>
              </a:ext>
            </a:extLst>
          </p:cNvPr>
          <p:cNvPicPr>
            <a:picLocks noChangeAspect="1"/>
          </p:cNvPicPr>
          <p:nvPr/>
        </p:nvPicPr>
        <p:blipFill>
          <a:blip r:embed="rId3"/>
          <a:stretch>
            <a:fillRect/>
          </a:stretch>
        </p:blipFill>
        <p:spPr>
          <a:xfrm>
            <a:off x="1178560" y="2570932"/>
            <a:ext cx="10514012" cy="3786370"/>
          </a:xfrm>
          <a:prstGeom prst="rect">
            <a:avLst/>
          </a:prstGeom>
        </p:spPr>
      </p:pic>
      <p:pic>
        <p:nvPicPr>
          <p:cNvPr id="3" name="Picture 2">
            <a:extLst>
              <a:ext uri="{FF2B5EF4-FFF2-40B4-BE49-F238E27FC236}">
                <a16:creationId xmlns:a16="http://schemas.microsoft.com/office/drawing/2014/main" id="{7BAD3B67-10C2-D17D-4866-AB9CB8AC771B}"/>
              </a:ext>
            </a:extLst>
          </p:cNvPr>
          <p:cNvPicPr>
            <a:picLocks noChangeAspect="1"/>
          </p:cNvPicPr>
          <p:nvPr/>
        </p:nvPicPr>
        <p:blipFill>
          <a:blip r:embed="rId4"/>
          <a:stretch>
            <a:fillRect/>
          </a:stretch>
        </p:blipFill>
        <p:spPr>
          <a:xfrm>
            <a:off x="-1685634" y="321292"/>
            <a:ext cx="1663459" cy="1846721"/>
          </a:xfrm>
          <a:prstGeom prst="rect">
            <a:avLst/>
          </a:prstGeom>
        </p:spPr>
      </p:pic>
    </p:spTree>
    <p:extLst>
      <p:ext uri="{BB962C8B-B14F-4D97-AF65-F5344CB8AC3E}">
        <p14:creationId xmlns:p14="http://schemas.microsoft.com/office/powerpoint/2010/main" val="205029623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TotalTime>
  <Words>514</Words>
  <Application>Microsoft Office PowerPoint</Application>
  <PresentationFormat>Widescreen</PresentationFormat>
  <Paragraphs>31</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#9Slide03 IcielUni Sans Heavy</vt:lpstr>
      <vt:lpstr>Arial</vt:lpstr>
      <vt:lpstr>Calibri</vt:lpstr>
      <vt:lpstr>Cambria</vt:lpstr>
      <vt:lpstr>字魂37号-波纹乖乖体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Admin</cp:lastModifiedBy>
  <cp:revision>88</cp:revision>
  <dcterms:created xsi:type="dcterms:W3CDTF">2023-07-22T16:47:00Z</dcterms:created>
  <dcterms:modified xsi:type="dcterms:W3CDTF">2025-03-16T09:05:54Z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FED60CFFD7F244BA8966EE8F8DAA4546_13</vt:lpwstr>
  </property>
  <property fmtid="{D5CDD505-2E9C-101B-9397-08002B2CF9AE}" pid="3" name="KSOProductBuildVer">
    <vt:lpwstr>1033-12.2.0.13201</vt:lpwstr>
  </property>
</Properties>
</file>