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86" r:id="rId3"/>
  </p:sldMasterIdLst>
  <p:notesMasterIdLst>
    <p:notesMasterId r:id="rId16"/>
  </p:notesMasterIdLst>
  <p:sldIdLst>
    <p:sldId id="11088479" r:id="rId4"/>
    <p:sldId id="294" r:id="rId5"/>
    <p:sldId id="11088477" r:id="rId6"/>
    <p:sldId id="288" r:id="rId7"/>
    <p:sldId id="289" r:id="rId8"/>
    <p:sldId id="290" r:id="rId9"/>
    <p:sldId id="283" r:id="rId10"/>
    <p:sldId id="284" r:id="rId11"/>
    <p:sldId id="11088449" r:id="rId12"/>
    <p:sldId id="11088450" r:id="rId13"/>
    <p:sldId id="11088478" r:id="rId14"/>
    <p:sldId id="1108845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 id="2" name="FPTSHOP" initials="F" lastIdx="1" clrIdx="1">
    <p:extLst>
      <p:ext uri="{19B8F6BF-5375-455C-9EA6-DF929625EA0E}">
        <p15:presenceInfo xmlns:p15="http://schemas.microsoft.com/office/powerpoint/2012/main" userId="FPTSHO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varScale="1">
        <p:scale>
          <a:sx n="86" d="100"/>
          <a:sy n="86" d="100"/>
        </p:scale>
        <p:origin x="6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5-03-05T18:20:55.15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5D22BC-71A0-4B78-85BD-1273D55E84FA}" type="datetimeFigureOut">
              <a:rPr lang="en-US" smtClean="0"/>
              <a:t>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66F50-F3BB-46A1-B648-29F234CE9F8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BB4F9-1C72-4740-BCEE-0A1A069752E0}" type="slidenum">
              <a:rPr lang="en-US" smtClean="0"/>
              <a:t>2</a:t>
            </a:fld>
            <a:endParaRPr lang="en-US"/>
          </a:p>
        </p:txBody>
      </p:sp>
    </p:spTree>
    <p:extLst>
      <p:ext uri="{BB962C8B-B14F-4D97-AF65-F5344CB8AC3E}">
        <p14:creationId xmlns:p14="http://schemas.microsoft.com/office/powerpoint/2010/main" val="73752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166F50-F3BB-46A1-B648-29F234CE9F89}" type="slidenum">
              <a:rPr lang="en-US" smtClean="0"/>
              <a:t>3</a:t>
            </a:fld>
            <a:endParaRPr lang="en-US"/>
          </a:p>
        </p:txBody>
      </p:sp>
    </p:spTree>
    <p:extLst>
      <p:ext uri="{BB962C8B-B14F-4D97-AF65-F5344CB8AC3E}">
        <p14:creationId xmlns:p14="http://schemas.microsoft.com/office/powerpoint/2010/main" val="3458853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166F50-F3BB-46A1-B648-29F234CE9F89}" type="slidenum">
              <a:rPr lang="en-US" smtClean="0"/>
              <a:t>7</a:t>
            </a:fld>
            <a:endParaRPr lang="en-US"/>
          </a:p>
        </p:txBody>
      </p:sp>
    </p:spTree>
    <p:extLst>
      <p:ext uri="{BB962C8B-B14F-4D97-AF65-F5344CB8AC3E}">
        <p14:creationId xmlns:p14="http://schemas.microsoft.com/office/powerpoint/2010/main" val="4215325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pitchFamily="34" charset="-122"/>
                <a:ea typeface="Microsoft YaHei" panose="020B0503020204020204" pitchFamily="3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92555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814241-98AD-438B-B05C-328ECD8A08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A814241-98AD-438B-B05C-328ECD8A08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A814241-98AD-438B-B05C-328ECD8A0870}"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A814241-98AD-438B-B05C-328ECD8A0870}"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A814241-98AD-438B-B05C-328ECD8A0870}"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814241-98AD-438B-B05C-328ECD8A0870}"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14241-98AD-438B-B05C-328ECD8A0870}"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814241-98AD-438B-B05C-328ECD8A0870}"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814241-98AD-438B-B05C-328ECD8A0870}"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9786B0-13C4-4A31-AE1E-DF7FFAD47FF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3.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14241-98AD-438B-B05C-328ECD8A0870}" type="datetimeFigureOut">
              <a:rPr lang="en-US" smtClean="0"/>
              <a:t>10/3/2025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786B0-13C4-4A31-AE1E-DF7FFAD47FF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comments" Target="../comments/comment1.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2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49F577-F92A-4405-A19E-48EB947980F5}"/>
              </a:ext>
            </a:extLst>
          </p:cNvPr>
          <p:cNvSpPr txBox="1"/>
          <p:nvPr/>
        </p:nvSpPr>
        <p:spPr>
          <a:xfrm>
            <a:off x="1059366" y="412595"/>
            <a:ext cx="9567746" cy="1950143"/>
          </a:xfrm>
          <a:prstGeom prst="rect">
            <a:avLst/>
          </a:prstGeom>
          <a:noFill/>
        </p:spPr>
        <p:txBody>
          <a:bodyPr wrap="square" rtlCol="0">
            <a:spAutoFit/>
          </a:bodyPr>
          <a:lstStyle/>
          <a:p>
            <a:pPr algn="ctr"/>
            <a:r>
              <a:rPr lang="en-US" sz="4000"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TRƯỜNG TIỂU HỌC QUANG SƠN</a:t>
            </a:r>
          </a:p>
          <a:p>
            <a:pPr algn="ctr"/>
            <a:r>
              <a:rPr lang="en-US" sz="4000" b="1" dirty="0">
                <a:ln/>
                <a:solidFill>
                  <a:srgbClr val="C000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NĂM HỌC: 2024 - 2025</a:t>
            </a:r>
          </a:p>
          <a:p>
            <a:pPr algn="ctr"/>
            <a:endParaRPr lang="vi-VN" sz="4000" dirty="0">
              <a:solidFill>
                <a:schemeClr val="accent6">
                  <a:lumMod val="75000"/>
                </a:schemeClr>
              </a:solidFill>
              <a:latin typeface="+mj-lt"/>
            </a:endParaRPr>
          </a:p>
        </p:txBody>
      </p:sp>
      <p:sp>
        <p:nvSpPr>
          <p:cNvPr id="8" name="TextBox 7">
            <a:extLst>
              <a:ext uri="{FF2B5EF4-FFF2-40B4-BE49-F238E27FC236}">
                <a16:creationId xmlns:a16="http://schemas.microsoft.com/office/drawing/2014/main" id="{D05E2FA4-701D-4C92-898E-7EE4AF07FEBA}"/>
              </a:ext>
            </a:extLst>
          </p:cNvPr>
          <p:cNvSpPr txBox="1"/>
          <p:nvPr/>
        </p:nvSpPr>
        <p:spPr>
          <a:xfrm>
            <a:off x="825190" y="1851102"/>
            <a:ext cx="10147609" cy="2554545"/>
          </a:xfrm>
          <a:prstGeom prst="rect">
            <a:avLst/>
          </a:prstGeom>
          <a:noFill/>
          <a:ln>
            <a:noFill/>
          </a:ln>
        </p:spPr>
        <p:txBody>
          <a:bodyPr wrap="square" rtlCol="0">
            <a:spAutoFit/>
          </a:bodyPr>
          <a:lstStyle/>
          <a:p>
            <a:pPr algn="ct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MÔN : TỰ NHIÊN XÃ HỘI LỚP </a:t>
            </a: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2</a:t>
            </a:r>
          </a:p>
          <a:p>
            <a:pPr algn="ctr"/>
            <a:r>
              <a:rPr lang="en-US" sz="4000" b="1" dirty="0" err="1">
                <a:solidFill>
                  <a:srgbClr val="00B050"/>
                </a:solidFill>
                <a:highlight>
                  <a:srgbClr val="FFFF00"/>
                </a:highlight>
                <a:latin typeface="Times New Roman" panose="02020603050405020304" pitchFamily="18" charset="0"/>
                <a:cs typeface="Times New Roman" panose="02020603050405020304" pitchFamily="18" charset="0"/>
              </a:rPr>
              <a:t>Bài</a:t>
            </a:r>
            <a:r>
              <a:rPr lang="en-US" sz="4000" b="1" dirty="0">
                <a:solidFill>
                  <a:srgbClr val="00B050"/>
                </a:solidFill>
                <a:highlight>
                  <a:srgbClr val="FFFF00"/>
                </a:highlight>
                <a:latin typeface="Times New Roman" panose="02020603050405020304" pitchFamily="18" charset="0"/>
                <a:cs typeface="Times New Roman" panose="02020603050405020304" pitchFamily="18" charset="0"/>
              </a:rPr>
              <a:t> 21 : TÌM HIỂU C</a:t>
            </a:r>
            <a:r>
              <a:rPr lang="vi-VN" sz="4000" b="1" dirty="0">
                <a:solidFill>
                  <a:srgbClr val="00B050"/>
                </a:solidFill>
                <a:highlight>
                  <a:srgbClr val="FFFF00"/>
                </a:highlight>
                <a:latin typeface="Times New Roman" panose="02020603050405020304" pitchFamily="18" charset="0"/>
                <a:cs typeface="Times New Roman" panose="02020603050405020304" pitchFamily="18" charset="0"/>
              </a:rPr>
              <a:t>Ơ</a:t>
            </a:r>
            <a:r>
              <a:rPr lang="en-US" sz="4000" b="1" dirty="0">
                <a:solidFill>
                  <a:srgbClr val="00B050"/>
                </a:solidFill>
                <a:highlight>
                  <a:srgbClr val="FFFF00"/>
                </a:highlight>
                <a:latin typeface="Times New Roman" panose="02020603050405020304" pitchFamily="18" charset="0"/>
                <a:cs typeface="Times New Roman" panose="02020603050405020304" pitchFamily="18" charset="0"/>
              </a:rPr>
              <a:t> QUAN VẬN ĐỘNG (</a:t>
            </a:r>
            <a:r>
              <a:rPr lang="en-US" sz="4000" b="1" dirty="0" err="1">
                <a:solidFill>
                  <a:srgbClr val="00B050"/>
                </a:solidFill>
                <a:highlight>
                  <a:srgbClr val="FFFF00"/>
                </a:highlight>
                <a:latin typeface="Times New Roman" panose="02020603050405020304" pitchFamily="18" charset="0"/>
                <a:cs typeface="Times New Roman" panose="02020603050405020304" pitchFamily="18" charset="0"/>
              </a:rPr>
              <a:t>Tiết</a:t>
            </a:r>
            <a:r>
              <a:rPr lang="en-US" sz="4000" b="1" dirty="0">
                <a:solidFill>
                  <a:srgbClr val="00B050"/>
                </a:solidFill>
                <a:highlight>
                  <a:srgbClr val="FFFF00"/>
                </a:highlight>
                <a:latin typeface="Times New Roman" panose="02020603050405020304" pitchFamily="18" charset="0"/>
                <a:cs typeface="Times New Roman" panose="02020603050405020304" pitchFamily="18" charset="0"/>
              </a:rPr>
              <a:t> 2 )</a:t>
            </a:r>
          </a:p>
          <a:p>
            <a:pPr algn="ct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GV: </a:t>
            </a:r>
            <a:r>
              <a:rPr lang="en-US" sz="4000" b="1"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Đoàn</a:t>
            </a: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000" b="1"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Thị</a:t>
            </a:r>
            <a:r>
              <a:rPr lang="en-US" sz="4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4000" b="1" dirty="0" err="1"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Huệ</a:t>
            </a:r>
            <a:endPar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56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84" y="798886"/>
            <a:ext cx="900752" cy="1017733"/>
          </a:xfrm>
          <a:prstGeom prst="rect">
            <a:avLst/>
          </a:prstGeom>
        </p:spPr>
      </p:pic>
      <p:sp>
        <p:nvSpPr>
          <p:cNvPr id="6" name="Rectangle 5">
            <a:extLst>
              <a:ext uri="{FF2B5EF4-FFF2-40B4-BE49-F238E27FC236}">
                <a16:creationId xmlns:a16="http://schemas.microsoft.com/office/drawing/2014/main" id="{A9B0E66E-7819-4B71-AE7B-37D2FD92BFEF}"/>
              </a:ext>
            </a:extLst>
          </p:cNvPr>
          <p:cNvSpPr/>
          <p:nvPr/>
        </p:nvSpPr>
        <p:spPr>
          <a:xfrm>
            <a:off x="1050826" y="1058578"/>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vận dụng</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ectangle 1"/>
          <p:cNvSpPr/>
          <p:nvPr/>
        </p:nvSpPr>
        <p:spPr>
          <a:xfrm>
            <a:off x="951436" y="1674112"/>
            <a:ext cx="11387995" cy="954107"/>
          </a:xfrm>
          <a:prstGeom prst="rect">
            <a:avLst/>
          </a:prstGeom>
        </p:spPr>
        <p:txBody>
          <a:bodyPr wrap="square">
            <a:spAutoFit/>
          </a:bodyPr>
          <a:lstStyle/>
          <a:p>
            <a:r>
              <a:rPr lang="en-US" sz="2800">
                <a:solidFill>
                  <a:srgbClr val="000000"/>
                </a:solidFill>
                <a:latin typeface="Arial" panose="020B0604020202020204" pitchFamily="34" charset="0"/>
                <a:cs typeface="Arial" panose="020B0604020202020204" pitchFamily="34" charset="0"/>
              </a:rPr>
              <a:t>Hoa bị vấp ngã, đau chân không đi lại được. Cơ quan nào trên cơ thể Hoa bị tổn thương? Em sẽ làm gì để giúp đỡ bạn?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4" y="2937932"/>
            <a:ext cx="4656783" cy="3928573"/>
          </a:xfrm>
          <a:prstGeom prst="rect">
            <a:avLst/>
          </a:prstGeom>
        </p:spPr>
      </p:pic>
      <p:sp>
        <p:nvSpPr>
          <p:cNvPr id="9" name="Cloud Callout 8"/>
          <p:cNvSpPr/>
          <p:nvPr/>
        </p:nvSpPr>
        <p:spPr>
          <a:xfrm>
            <a:off x="5177229" y="2650777"/>
            <a:ext cx="8228935" cy="1940274"/>
          </a:xfrm>
          <a:prstGeom prst="cloudCallout">
            <a:avLst>
              <a:gd name="adj1" fmla="val -72057"/>
              <a:gd name="adj2" fmla="val 170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highlight>
                  <a:srgbClr val="FFFF00"/>
                </a:highlight>
                <a:latin typeface="Times New Roman" panose="02020603050405020304" pitchFamily="18" charset="0"/>
                <a:cs typeface="Times New Roman" panose="02020603050405020304" pitchFamily="18" charset="0"/>
              </a:rPr>
              <a:t>Hoa bị vấp ngã, đau chân không đi lại được </a:t>
            </a:r>
            <a:r>
              <a:rPr lang="vi-VN" sz="2800" b="1" dirty="0">
                <a:solidFill>
                  <a:srgbClr val="FF0000"/>
                </a:solidFill>
                <a:highlight>
                  <a:srgbClr val="FFFF00"/>
                </a:highlight>
                <a:latin typeface="Open Sans"/>
              </a:rPr>
              <a:t>Cơ đùi, khớp gối và xương chân đã bị tổn thương</a:t>
            </a:r>
            <a:r>
              <a:rPr lang="vi-VN" sz="2800" dirty="0">
                <a:solidFill>
                  <a:srgbClr val="000000"/>
                </a:solidFill>
                <a:latin typeface="Open Sans"/>
              </a:rPr>
              <a:t>.</a:t>
            </a:r>
            <a:endParaRPr lang="en-US" sz="2800" dirty="0"/>
          </a:p>
        </p:txBody>
      </p:sp>
      <p:sp>
        <p:nvSpPr>
          <p:cNvPr id="11" name="Cloud Callout 10"/>
          <p:cNvSpPr/>
          <p:nvPr/>
        </p:nvSpPr>
        <p:spPr>
          <a:xfrm>
            <a:off x="5901267" y="4613609"/>
            <a:ext cx="6289794" cy="2031887"/>
          </a:xfrm>
          <a:prstGeom prst="cloudCallout">
            <a:avLst>
              <a:gd name="adj1" fmla="val -65165"/>
              <a:gd name="adj2" fmla="val -99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highlight>
                  <a:srgbClr val="FFFF00"/>
                </a:highlight>
                <a:latin typeface="Open Sans"/>
              </a:rPr>
              <a:t>Em sẽ giúp đỡ bạn đi lại và luyện tập cho các cơ và khớp sớm hồi phục lại</a:t>
            </a:r>
            <a:r>
              <a:rPr lang="vi-VN" sz="2800" dirty="0">
                <a:solidFill>
                  <a:srgbClr val="000000"/>
                </a:solidFill>
                <a:highlight>
                  <a:srgbClr val="FFFF00"/>
                </a:highlight>
                <a:latin typeface="Open Sans"/>
              </a:rPr>
              <a:t>.</a:t>
            </a:r>
            <a:endParaRPr lang="en-US" sz="2800" dirty="0">
              <a:highlight>
                <a:srgbClr val="FFFF00"/>
              </a:highlight>
            </a:endParaRPr>
          </a:p>
        </p:txBody>
      </p:sp>
    </p:spTree>
    <p:extLst>
      <p:ext uri="{BB962C8B-B14F-4D97-AF65-F5344CB8AC3E}">
        <p14:creationId xmlns:p14="http://schemas.microsoft.com/office/powerpoint/2010/main" val="196220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9"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 TNXH">
            <a:hlinkClick r:id="" action="ppaction://media"/>
            <a:extLst>
              <a:ext uri="{FF2B5EF4-FFF2-40B4-BE49-F238E27FC236}">
                <a16:creationId xmlns:a16="http://schemas.microsoft.com/office/drawing/2014/main" id="{3D09BCA9-C6F3-4477-9463-D455A1CB045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868363"/>
            <a:ext cx="9753600" cy="5121275"/>
          </a:xfrm>
          <a:prstGeom prst="rect">
            <a:avLst/>
          </a:prstGeom>
        </p:spPr>
      </p:pic>
    </p:spTree>
    <p:extLst>
      <p:ext uri="{BB962C8B-B14F-4D97-AF65-F5344CB8AC3E}">
        <p14:creationId xmlns:p14="http://schemas.microsoft.com/office/powerpoint/2010/main" val="248770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73" y="954399"/>
            <a:ext cx="721353" cy="742262"/>
          </a:xfrm>
          <a:prstGeom prst="rect">
            <a:avLst/>
          </a:prstGeom>
        </p:spPr>
      </p:pic>
      <p:sp>
        <p:nvSpPr>
          <p:cNvPr id="8" name="Rectangle 7">
            <a:extLst>
              <a:ext uri="{FF2B5EF4-FFF2-40B4-BE49-F238E27FC236}">
                <a16:creationId xmlns:a16="http://schemas.microsoft.com/office/drawing/2014/main" id="{A9B0E66E-7819-4B71-AE7B-37D2FD92BFEF}"/>
              </a:ext>
            </a:extLst>
          </p:cNvPr>
          <p:cNvSpPr/>
          <p:nvPr/>
        </p:nvSpPr>
        <p:spPr>
          <a:xfrm>
            <a:off x="1151926" y="1096520"/>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Dẫn dắt, nhắc nhở</a:t>
            </a:r>
            <a:endParaRPr lang="zh-CN" altLang="en-US" sz="2800" b="1" dirty="0">
              <a:solidFill>
                <a:schemeClr val="accent5">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775" t="-1509" r="775" b="27928"/>
          <a:stretch/>
        </p:blipFill>
        <p:spPr>
          <a:xfrm>
            <a:off x="1075726" y="1636727"/>
            <a:ext cx="10584590" cy="5221273"/>
          </a:xfrm>
          <a:prstGeom prst="rect">
            <a:avLst/>
          </a:prstGeom>
        </p:spPr>
      </p:pic>
    </p:spTree>
    <p:extLst>
      <p:ext uri="{BB962C8B-B14F-4D97-AF65-F5344CB8AC3E}">
        <p14:creationId xmlns:p14="http://schemas.microsoft.com/office/powerpoint/2010/main" val="37133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05326" y="1230203"/>
            <a:ext cx="4988319"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5916" y="3832684"/>
            <a:ext cx="2313945" cy="2495308"/>
          </a:xfrm>
          <a:prstGeom prst="rect">
            <a:avLst/>
          </a:prstGeom>
        </p:spPr>
      </p:pic>
      <p:pic>
        <p:nvPicPr>
          <p:cNvPr id="20" name="图片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66787" y="4957521"/>
            <a:ext cx="1816256" cy="966300"/>
          </a:xfrm>
          <a:prstGeom prst="rect">
            <a:avLst/>
          </a:prstGeom>
        </p:spPr>
      </p:pic>
      <p:pic>
        <p:nvPicPr>
          <p:cNvPr id="21" name="图片 2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0623" y="1338568"/>
            <a:ext cx="4192676" cy="2523890"/>
          </a:xfrm>
          <a:prstGeom prst="rect">
            <a:avLst/>
          </a:prstGeom>
        </p:spPr>
      </p:pic>
      <p:sp>
        <p:nvSpPr>
          <p:cNvPr id="23" name="文本框 29"/>
          <p:cNvSpPr txBox="1"/>
          <p:nvPr/>
        </p:nvSpPr>
        <p:spPr>
          <a:xfrm>
            <a:off x="4511675" y="2955290"/>
            <a:ext cx="3539490"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300" normalizeH="0" baseline="0" noProof="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rPr>
              <a:t>Tiết 2</a:t>
            </a:r>
            <a:endParaRPr kumimoji="0" lang="zh-CN" altLang="en-US" sz="2400" b="1" i="0" u="none" strike="noStrike" kern="1200" cap="none" spc="300" normalizeH="0" baseline="0" noProof="0" dirty="0">
              <a:ln>
                <a:noFill/>
              </a:ln>
              <a:solidFill>
                <a:srgbClr val="ED81A1"/>
              </a:solidFill>
              <a:effectLst/>
              <a:uLnTx/>
              <a:uFillTx/>
              <a:latin typeface="Microsoft YaHei" panose="020B0503020204020204" charset="-122"/>
              <a:ea typeface="Microsoft YaHei" panose="020B0503020204020204" charset="-122"/>
              <a:cs typeface="Aharoni" panose="02010803020104030203" pitchFamily="2" charset="-79"/>
            </a:endParaRPr>
          </a:p>
        </p:txBody>
      </p:sp>
    </p:spTree>
    <p:extLst>
      <p:ext uri="{BB962C8B-B14F-4D97-AF65-F5344CB8AC3E}">
        <p14:creationId xmlns:p14="http://schemas.microsoft.com/office/powerpoint/2010/main" val="2711675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2000"/>
                            </p:stCondLst>
                            <p:childTnLst>
                              <p:par>
                                <p:cTn id="70" presetID="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additive="base">
                                        <p:cTn id="72" dur="750" fill="hold"/>
                                        <p:tgtEl>
                                          <p:spTgt spid="21"/>
                                        </p:tgtEl>
                                        <p:attrNameLst>
                                          <p:attrName>ppt_x</p:attrName>
                                        </p:attrNameLst>
                                      </p:cBhvr>
                                      <p:tavLst>
                                        <p:tav tm="0">
                                          <p:val>
                                            <p:strVal val="0-#ppt_w/2"/>
                                          </p:val>
                                        </p:tav>
                                        <p:tav tm="100000">
                                          <p:val>
                                            <p:strVal val="#ppt_x"/>
                                          </p:val>
                                        </p:tav>
                                      </p:tavLst>
                                    </p:anim>
                                    <p:anim calcmode="lin" valueType="num">
                                      <p:cBhvr additive="base">
                                        <p:cTn id="73" dur="750" fill="hold"/>
                                        <p:tgtEl>
                                          <p:spTgt spid="21"/>
                                        </p:tgtEl>
                                        <p:attrNameLst>
                                          <p:attrName>ppt_y</p:attrName>
                                        </p:attrNameLst>
                                      </p:cBhvr>
                                      <p:tavLst>
                                        <p:tav tm="0">
                                          <p:val>
                                            <p:strVal val="#ppt_y"/>
                                          </p:val>
                                        </p:tav>
                                        <p:tav tm="100000">
                                          <p:val>
                                            <p:strVal val="#ppt_y"/>
                                          </p:val>
                                        </p:tav>
                                      </p:tavLst>
                                    </p:anim>
                                  </p:childTnLst>
                                </p:cTn>
                              </p:par>
                            </p:childTnLst>
                          </p:cTn>
                        </p:par>
                        <p:par>
                          <p:cTn id="74" fill="hold">
                            <p:stCondLst>
                              <p:cond delay="3000"/>
                            </p:stCondLst>
                            <p:childTnLst>
                              <p:par>
                                <p:cTn id="75" presetID="53" presetClass="entr" presetSubtype="16" fill="hold" nodeType="after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750" fill="hold"/>
                                        <p:tgtEl>
                                          <p:spTgt spid="18"/>
                                        </p:tgtEl>
                                        <p:attrNameLst>
                                          <p:attrName>ppt_w</p:attrName>
                                        </p:attrNameLst>
                                      </p:cBhvr>
                                      <p:tavLst>
                                        <p:tav tm="0">
                                          <p:val>
                                            <p:fltVal val="0"/>
                                          </p:val>
                                        </p:tav>
                                        <p:tav tm="100000">
                                          <p:val>
                                            <p:strVal val="#ppt_w"/>
                                          </p:val>
                                        </p:tav>
                                      </p:tavLst>
                                    </p:anim>
                                    <p:anim calcmode="lin" valueType="num">
                                      <p:cBhvr>
                                        <p:cTn id="78" dur="750" fill="hold"/>
                                        <p:tgtEl>
                                          <p:spTgt spid="18"/>
                                        </p:tgtEl>
                                        <p:attrNameLst>
                                          <p:attrName>ppt_h</p:attrName>
                                        </p:attrNameLst>
                                      </p:cBhvr>
                                      <p:tavLst>
                                        <p:tav tm="0">
                                          <p:val>
                                            <p:fltVal val="0"/>
                                          </p:val>
                                        </p:tav>
                                        <p:tav tm="100000">
                                          <p:val>
                                            <p:strVal val="#ppt_h"/>
                                          </p:val>
                                        </p:tav>
                                      </p:tavLst>
                                    </p:anim>
                                    <p:animEffect transition="in" filter="fade">
                                      <p:cBhvr>
                                        <p:cTn id="79" dur="750"/>
                                        <p:tgtEl>
                                          <p:spTgt spid="18"/>
                                        </p:tgtEl>
                                      </p:cBhvr>
                                    </p:animEffect>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left)">
                                      <p:cBhvr>
                                        <p:cTn id="83" dur="750"/>
                                        <p:tgtEl>
                                          <p:spTgt spid="23"/>
                                        </p:tgtEl>
                                      </p:cBhvr>
                                    </p:animEffect>
                                  </p:childTnLst>
                                </p:cTn>
                              </p:par>
                            </p:childTnLst>
                          </p:cTn>
                        </p:par>
                        <p:par>
                          <p:cTn id="84" fill="hold">
                            <p:stCondLst>
                              <p:cond delay="5000"/>
                            </p:stCondLst>
                            <p:childTnLst>
                              <p:par>
                                <p:cTn id="85" presetID="53" presetClass="entr" presetSubtype="16" fill="hold" nodeType="after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p:cTn id="87" dur="750" fill="hold"/>
                                        <p:tgtEl>
                                          <p:spTgt spid="20"/>
                                        </p:tgtEl>
                                        <p:attrNameLst>
                                          <p:attrName>ppt_w</p:attrName>
                                        </p:attrNameLst>
                                      </p:cBhvr>
                                      <p:tavLst>
                                        <p:tav tm="0">
                                          <p:val>
                                            <p:fltVal val="0"/>
                                          </p:val>
                                        </p:tav>
                                        <p:tav tm="100000">
                                          <p:val>
                                            <p:strVal val="#ppt_w"/>
                                          </p:val>
                                        </p:tav>
                                      </p:tavLst>
                                    </p:anim>
                                    <p:anim calcmode="lin" valueType="num">
                                      <p:cBhvr>
                                        <p:cTn id="88" dur="750" fill="hold"/>
                                        <p:tgtEl>
                                          <p:spTgt spid="20"/>
                                        </p:tgtEl>
                                        <p:attrNameLst>
                                          <p:attrName>ppt_h</p:attrName>
                                        </p:attrNameLst>
                                      </p:cBhvr>
                                      <p:tavLst>
                                        <p:tav tm="0">
                                          <p:val>
                                            <p:fltVal val="0"/>
                                          </p:val>
                                        </p:tav>
                                        <p:tav tm="100000">
                                          <p:val>
                                            <p:strVal val="#ppt_h"/>
                                          </p:val>
                                        </p:tav>
                                      </p:tavLst>
                                    </p:anim>
                                    <p:animEffect transition="in" filter="fade">
                                      <p:cBhvr>
                                        <p:cTn id="89" dur="750"/>
                                        <p:tgtEl>
                                          <p:spTgt spid="20"/>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750" fill="hold"/>
                                        <p:tgtEl>
                                          <p:spTgt spid="19"/>
                                        </p:tgtEl>
                                        <p:attrNameLst>
                                          <p:attrName>ppt_w</p:attrName>
                                        </p:attrNameLst>
                                      </p:cBhvr>
                                      <p:tavLst>
                                        <p:tav tm="0">
                                          <p:val>
                                            <p:fltVal val="0"/>
                                          </p:val>
                                        </p:tav>
                                        <p:tav tm="100000">
                                          <p:val>
                                            <p:strVal val="#ppt_w"/>
                                          </p:val>
                                        </p:tav>
                                      </p:tavLst>
                                    </p:anim>
                                    <p:anim calcmode="lin" valueType="num">
                                      <p:cBhvr>
                                        <p:cTn id="93" dur="750" fill="hold"/>
                                        <p:tgtEl>
                                          <p:spTgt spid="19"/>
                                        </p:tgtEl>
                                        <p:attrNameLst>
                                          <p:attrName>ppt_h</p:attrName>
                                        </p:attrNameLst>
                                      </p:cBhvr>
                                      <p:tavLst>
                                        <p:tav tm="0">
                                          <p:val>
                                            <p:fltVal val="0"/>
                                          </p:val>
                                        </p:tav>
                                        <p:tav tm="100000">
                                          <p:val>
                                            <p:strVal val="#ppt_h"/>
                                          </p:val>
                                        </p:tav>
                                      </p:tavLst>
                                    </p:anim>
                                    <p:animEffect transition="in" filter="fade">
                                      <p:cBhvr>
                                        <p:cTn id="9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ập Thể Dục">
            <a:hlinkClick r:id="" action="ppaction://media"/>
            <a:extLst>
              <a:ext uri="{FF2B5EF4-FFF2-40B4-BE49-F238E27FC236}">
                <a16:creationId xmlns:a16="http://schemas.microsoft.com/office/drawing/2014/main" id="{AEF2DB19-8BCE-42AD-BF1D-61CEEB7B63A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 y="115049"/>
            <a:ext cx="11896840" cy="6543445"/>
          </a:xfrm>
          <a:prstGeom prst="rect">
            <a:avLst/>
          </a:prstGeom>
        </p:spPr>
      </p:pic>
    </p:spTree>
    <p:extLst>
      <p:ext uri="{BB962C8B-B14F-4D97-AF65-F5344CB8AC3E}">
        <p14:creationId xmlns:p14="http://schemas.microsoft.com/office/powerpoint/2010/main" val="37108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1: </a:t>
            </a:r>
            <a:r>
              <a:rPr lang="vi-VN" sz="2800">
                <a:solidFill>
                  <a:srgbClr val="002060"/>
                </a:solidFill>
                <a:latin typeface="Times New Roman" panose="02020603050405020304" pitchFamily="18" charset="0"/>
                <a:cs typeface="Times New Roman" panose="02020603050405020304" pitchFamily="18" charset="0"/>
              </a:rPr>
              <a:t>Làm động tác co và duỗi tay như hình vẽ. Theo dõi sự thay đổi của các cơ cánh tay kết hợp với quan sát các hình dưới đây và cho biết</a:t>
            </a:r>
            <a:r>
              <a:rPr lang="en-US" sz="280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6650302" y="2743214"/>
            <a:ext cx="5541698" cy="2078173"/>
          </a:xfrm>
          <a:prstGeom prst="rect">
            <a:avLst/>
          </a:prstGeom>
          <a:noFill/>
          <a:ln w="9525">
            <a:noFill/>
            <a:miter lim="800000"/>
            <a:headEnd/>
            <a:tailEnd/>
          </a:ln>
          <a:effectLst/>
        </p:spPr>
        <p:txBody>
          <a:bodyPr anchor="ctr"/>
          <a:lstStyle/>
          <a:p>
            <a:pPr>
              <a:spcBef>
                <a:spcPts val="600"/>
              </a:spcBef>
              <a:spcAft>
                <a:spcPts val="600"/>
              </a:spcAft>
            </a:pPr>
            <a:r>
              <a:rPr lang="vi-VN" sz="2800">
                <a:latin typeface="Times New Roman" panose="02020603050405020304" pitchFamily="18" charset="0"/>
                <a:cs typeface="Times New Roman" panose="02020603050405020304" pitchFamily="18" charset="0"/>
              </a:rPr>
              <a:t>- Khi tay co hoặc duỗi các cơ ở cánh tay thay đổi như thế nào?</a:t>
            </a:r>
          </a:p>
          <a:p>
            <a:pPr marL="285750" indent="-285750">
              <a:spcBef>
                <a:spcPts val="600"/>
              </a:spcBef>
              <a:spcAft>
                <a:spcPts val="600"/>
              </a:spcAft>
              <a:buFont typeface="Wingdings" panose="05000000000000000000" pitchFamily="2" charset="2"/>
              <a:buChar char="Ø"/>
            </a:pPr>
            <a:r>
              <a:rPr lang="vi-VN" sz="2800">
                <a:solidFill>
                  <a:srgbClr val="FF0000"/>
                </a:solidFill>
                <a:latin typeface="+mj-lt"/>
              </a:rPr>
              <a:t>Khi tay co hoặc duỗi, các cơ ở cánh tay thay đổi to lên hơn.</a:t>
            </a:r>
            <a:endParaRPr lang="en-US" sz="2800">
              <a:solidFill>
                <a:srgbClr val="FF0000"/>
              </a:solidFill>
              <a:latin typeface="+mj-lt"/>
            </a:endParaRPr>
          </a:p>
        </p:txBody>
      </p:sp>
    </p:spTree>
    <p:extLst>
      <p:ext uri="{BB962C8B-B14F-4D97-AF65-F5344CB8AC3E}">
        <p14:creationId xmlns:p14="http://schemas.microsoft.com/office/powerpoint/2010/main" val="167225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circle(in)">
                                      <p:cBhvr>
                                        <p:cTn id="24" dur="20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circle(in)">
                                      <p:cBhvr>
                                        <p:cTn id="29"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1: </a:t>
            </a:r>
            <a:r>
              <a:rPr lang="vi-VN" sz="2800">
                <a:solidFill>
                  <a:srgbClr val="002060"/>
                </a:solidFill>
                <a:latin typeface="Times New Roman" panose="02020603050405020304" pitchFamily="18" charset="0"/>
                <a:cs typeface="Times New Roman" panose="02020603050405020304" pitchFamily="18" charset="0"/>
              </a:rPr>
              <a:t>Làm động tác co và duỗi tay như hình vẽ. Theo dõi sự thay đổi của các cơ cánh tay kết hợp với quan sát các hình dưới đây và cho biết</a:t>
            </a:r>
            <a:r>
              <a:rPr lang="en-US" sz="280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2" name="Rectangle 2"/>
          <p:cNvSpPr txBox="1">
            <a:spLocks noChangeArrowheads="1"/>
          </p:cNvSpPr>
          <p:nvPr/>
        </p:nvSpPr>
        <p:spPr bwMode="auto">
          <a:xfrm>
            <a:off x="6497782" y="2798624"/>
            <a:ext cx="5694218" cy="3657596"/>
          </a:xfrm>
          <a:prstGeom prst="rect">
            <a:avLst/>
          </a:prstGeom>
          <a:noFill/>
          <a:ln w="9525">
            <a:noFill/>
            <a:miter lim="800000"/>
            <a:headEnd/>
            <a:tailEnd/>
          </a:ln>
          <a:effectLst/>
        </p:spPr>
        <p:txBody>
          <a:bodyPr anchor="ctr"/>
          <a:lstStyle/>
          <a:p>
            <a:r>
              <a:rPr lang="vi-VN" sz="2800">
                <a:latin typeface="Times New Roman" panose="02020603050405020304" pitchFamily="18" charset="0"/>
                <a:cs typeface="Times New Roman" panose="02020603050405020304" pitchFamily="18" charset="0"/>
              </a:rPr>
              <a:t>- Cử động của tay sẽ bị ảnh hưởng như thế nào nếu xương cánh tay bị gãy?</a:t>
            </a:r>
          </a:p>
          <a:p>
            <a:pPr marL="285750" indent="-285750">
              <a:spcBef>
                <a:spcPts val="600"/>
              </a:spcBef>
              <a:spcAft>
                <a:spcPts val="600"/>
              </a:spcAft>
              <a:buFont typeface="Wingdings" panose="05000000000000000000" pitchFamily="2" charset="2"/>
              <a:buChar char="Ø"/>
            </a:pPr>
            <a:r>
              <a:rPr lang="vi-VN" sz="2800">
                <a:solidFill>
                  <a:srgbClr val="FF0000"/>
                </a:solidFill>
                <a:latin typeface="Times New Roman" panose="02020603050405020304" pitchFamily="18" charset="0"/>
                <a:cs typeface="Times New Roman" panose="02020603050405020304" pitchFamily="18" charset="0"/>
              </a:rPr>
              <a:t>Nếu xương cánh tay bị gãy, cử động của tay sẽ bị ảnh hưởng nghiêm trọng, chúng ta sẽ không cử động được tay và gây đau nhức.</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949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heel(1)">
                                      <p:cBhvr>
                                        <p:cTn id="7" dur="20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heel(1)">
                                      <p:cBhvr>
                                        <p:cTn id="12"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1052938" y="1440872"/>
            <a:ext cx="10917389" cy="1108864"/>
          </a:xfrm>
          <a:prstGeom prst="rect">
            <a:avLst/>
          </a:prstGeom>
          <a:noFill/>
          <a:ln w="9525">
            <a:noFill/>
            <a:miter lim="800000"/>
            <a:headEnd/>
            <a:tailEnd/>
          </a:ln>
          <a:effectLst/>
        </p:spPr>
        <p:txBody>
          <a:bodyPr anchor="ctr"/>
          <a:lstStyle/>
          <a:p>
            <a:pPr>
              <a:spcBef>
                <a:spcPts val="600"/>
              </a:spcBef>
            </a:pPr>
            <a:r>
              <a:rPr lang="en-US" sz="2800">
                <a:solidFill>
                  <a:srgbClr val="002060"/>
                </a:solidFill>
                <a:latin typeface="Times New Roman" panose="02020603050405020304" pitchFamily="18" charset="0"/>
                <a:cs typeface="Times New Roman" panose="02020603050405020304" pitchFamily="18" charset="0"/>
              </a:rPr>
              <a:t>Hoạt động 1: </a:t>
            </a:r>
            <a:r>
              <a:rPr lang="vi-VN" sz="2800">
                <a:solidFill>
                  <a:srgbClr val="002060"/>
                </a:solidFill>
                <a:latin typeface="Times New Roman" panose="02020603050405020304" pitchFamily="18" charset="0"/>
                <a:cs typeface="Times New Roman" panose="02020603050405020304" pitchFamily="18" charset="0"/>
              </a:rPr>
              <a:t>Làm động tác co và duỗi tay như hình vẽ. Theo dõi sự thay đổi của các cơ cánh tay kết hợp với quan sát các hình dưới đây và cho biết</a:t>
            </a:r>
            <a:r>
              <a:rPr lang="en-US" sz="2800">
                <a:solidFill>
                  <a:srgbClr val="002060"/>
                </a:solidFill>
                <a:latin typeface="Times New Roman" panose="02020603050405020304" pitchFamily="18" charset="0"/>
                <a:cs typeface="Times New Roman" panose="02020603050405020304" pitchFamily="18" charset="0"/>
              </a:rPr>
              <a:t>:</a:t>
            </a:r>
          </a:p>
        </p:txBody>
      </p:sp>
      <p:pic>
        <p:nvPicPr>
          <p:cNvPr id="8" name="Picture 7" descr="Bài 21: Tìm hiểu cơ quan vận động"/>
          <p:cNvPicPr/>
          <p:nvPr/>
        </p:nvPicPr>
        <p:blipFill>
          <a:blip r:embed="rId2">
            <a:extLst>
              <a:ext uri="{28A0092B-C50C-407E-A947-70E740481C1C}">
                <a14:useLocalDpi xmlns:a14="http://schemas.microsoft.com/office/drawing/2010/main" val="0"/>
              </a:ext>
            </a:extLst>
          </a:blip>
          <a:srcRect/>
          <a:stretch>
            <a:fillRect/>
          </a:stretch>
        </p:blipFill>
        <p:spPr bwMode="auto">
          <a:xfrm>
            <a:off x="1177762" y="2396842"/>
            <a:ext cx="5472540" cy="4350324"/>
          </a:xfrm>
          <a:prstGeom prst="rect">
            <a:avLst/>
          </a:prstGeom>
          <a:noFill/>
          <a:ln>
            <a:noFill/>
          </a:ln>
        </p:spPr>
      </p:pic>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11" name="Rectangle 2"/>
          <p:cNvSpPr txBox="1">
            <a:spLocks noChangeArrowheads="1"/>
          </p:cNvSpPr>
          <p:nvPr/>
        </p:nvSpPr>
        <p:spPr bwMode="auto">
          <a:xfrm>
            <a:off x="6525491" y="2493823"/>
            <a:ext cx="5652661" cy="2230578"/>
          </a:xfrm>
          <a:prstGeom prst="rect">
            <a:avLst/>
          </a:prstGeom>
          <a:noFill/>
          <a:ln w="9525">
            <a:noFill/>
            <a:miter lim="800000"/>
            <a:headEnd/>
            <a:tailEnd/>
          </a:ln>
          <a:effectLst/>
        </p:spPr>
        <p:txBody>
          <a:bodyPr anchor="ctr"/>
          <a:lstStyle/>
          <a:p>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Bộ xương, hệ xương và khớp có chức năng gì?</a:t>
            </a:r>
            <a:endParaRPr lang="en-US" sz="2800">
              <a:latin typeface="Times New Roman" panose="02020603050405020304" pitchFamily="18" charset="0"/>
              <a:cs typeface="Times New Roman" panose="02020603050405020304" pitchFamily="18" charset="0"/>
            </a:endParaRPr>
          </a:p>
          <a:p>
            <a:pPr marL="285750" indent="-285750">
              <a:spcBef>
                <a:spcPts val="600"/>
              </a:spcBef>
              <a:spcAft>
                <a:spcPts val="600"/>
              </a:spcAft>
              <a:buFont typeface="Wingdings" panose="05000000000000000000" pitchFamily="2" charset="2"/>
              <a:buChar char="Ø"/>
            </a:pPr>
            <a:r>
              <a:rPr lang="en-US" sz="2800">
                <a:solidFill>
                  <a:srgbClr val="FF0000"/>
                </a:solidFill>
                <a:latin typeface="Times New Roman" panose="02020603050405020304" pitchFamily="18" charset="0"/>
                <a:cs typeface="Times New Roman" panose="02020603050405020304" pitchFamily="18" charset="0"/>
              </a:rPr>
              <a:t> </a:t>
            </a:r>
            <a:r>
              <a:rPr lang="vi-VN" sz="2800">
                <a:solidFill>
                  <a:srgbClr val="FF0000"/>
                </a:solidFill>
                <a:latin typeface="Times New Roman" panose="02020603050405020304" pitchFamily="18" charset="0"/>
                <a:cs typeface="Times New Roman" panose="02020603050405020304" pitchFamily="18" charset="0"/>
              </a:rPr>
              <a:t>Bộ xương, hệ cơ và khớp giúp cơ thể chúng ta cử động và di chuyển.</a:t>
            </a:r>
            <a:endParaRPr lang="en-US"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819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circle(in)">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circle(in)">
                                      <p:cBhvr>
                                        <p:cTn id="12" dur="2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831270" y="1565572"/>
            <a:ext cx="10889672" cy="693652"/>
          </a:xfrm>
          <a:prstGeom prst="rect">
            <a:avLst/>
          </a:prstGeom>
          <a:noFill/>
          <a:ln w="9525">
            <a:noFill/>
            <a:miter lim="800000"/>
            <a:headEnd/>
            <a:tailEnd/>
          </a:ln>
          <a:effectLst/>
        </p:spPr>
        <p:txBody>
          <a:bodyPr anchor="ctr"/>
          <a:lstStyle/>
          <a:p>
            <a:pPr>
              <a:spcBef>
                <a:spcPts val="600"/>
              </a:spcBef>
            </a:pPr>
            <a:r>
              <a:rPr lang="en-US" sz="2800">
                <a:latin typeface="Times New Roman" panose="02020603050405020304" pitchFamily="18" charset="0"/>
                <a:cs typeface="Times New Roman" panose="02020603050405020304" pitchFamily="18" charset="0"/>
              </a:rPr>
              <a:t>Hoạt động 2:</a:t>
            </a:r>
            <a:r>
              <a:rPr lang="vi-VN" sz="2800">
                <a:latin typeface="Times New Roman" panose="02020603050405020304" pitchFamily="18" charset="0"/>
                <a:cs typeface="Times New Roman" panose="02020603050405020304" pitchFamily="18" charset="0"/>
              </a:rPr>
              <a:t> Quan sát các hình sau và cho biết cơ mặt đang biểu lộ cảm xúc nào.</a:t>
            </a:r>
            <a:endParaRPr lang="en-US" sz="2800">
              <a:latin typeface="Times New Roman" panose="02020603050405020304" pitchFamily="18" charset="0"/>
              <a:cs typeface="Times New Roman" panose="02020603050405020304" pitchFamily="18" charset="0"/>
            </a:endParaRPr>
          </a:p>
        </p:txBody>
      </p:sp>
      <p:sp>
        <p:nvSpPr>
          <p:cNvPr id="6" name="Rectangle 2"/>
          <p:cNvSpPr txBox="1">
            <a:spLocks noChangeArrowheads="1"/>
          </p:cNvSpPr>
          <p:nvPr/>
        </p:nvSpPr>
        <p:spPr bwMode="auto">
          <a:xfrm>
            <a:off x="2147458" y="5209329"/>
            <a:ext cx="8659091" cy="1620972"/>
          </a:xfrm>
          <a:prstGeom prst="rect">
            <a:avLst/>
          </a:prstGeom>
          <a:noFill/>
          <a:ln w="9525">
            <a:noFill/>
            <a:miter lim="800000"/>
            <a:headEnd/>
            <a:tailEnd/>
          </a:ln>
          <a:effectLst/>
        </p:spPr>
        <p:txBody>
          <a:bodyPr anchor="ctr"/>
          <a:lstStyle/>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3: cơ mặt đang biểu lộ cảm xúc vui.</a:t>
            </a:r>
          </a:p>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4: cơ mặt đang biểu lộ cảm xúc buồn.</a:t>
            </a:r>
          </a:p>
          <a:p>
            <a:pPr>
              <a:spcBef>
                <a:spcPts val="600"/>
              </a:spcBef>
              <a:spcAft>
                <a:spcPts val="600"/>
              </a:spcAft>
            </a:pPr>
            <a:r>
              <a:rPr lang="vi-VN" sz="2800">
                <a:solidFill>
                  <a:schemeClr val="accent5">
                    <a:lumMod val="50000"/>
                  </a:schemeClr>
                </a:solidFill>
                <a:latin typeface="Times New Roman" panose="02020603050405020304" pitchFamily="18" charset="0"/>
                <a:cs typeface="Times New Roman" panose="02020603050405020304" pitchFamily="18" charset="0"/>
              </a:rPr>
              <a:t>- Hình 5: cơ mặt đang biểu lộ cảm xúc tức giận.</a:t>
            </a:r>
          </a:p>
        </p:txBody>
      </p:sp>
      <p:pic>
        <p:nvPicPr>
          <p:cNvPr id="10" name="Picture 9">
            <a:extLst>
              <a:ext uri="{FF2B5EF4-FFF2-40B4-BE49-F238E27FC236}">
                <a16:creationId xmlns:a16="http://schemas.microsoft.com/office/drawing/2014/main" id="{9AD187A5-3AD7-4BF7-83A3-FAC4A37F29FE}"/>
              </a:ext>
            </a:extLst>
          </p:cNvPr>
          <p:cNvPicPr>
            <a:picLocks noChangeAspect="1"/>
          </p:cNvPicPr>
          <p:nvPr/>
        </p:nvPicPr>
        <p:blipFill>
          <a:blip r:embed="rId3"/>
          <a:stretch>
            <a:fillRect/>
          </a:stretch>
        </p:blipFill>
        <p:spPr>
          <a:xfrm>
            <a:off x="136482" y="858969"/>
            <a:ext cx="819482" cy="1081170"/>
          </a:xfrm>
          <a:prstGeom prst="rect">
            <a:avLst/>
          </a:prstGeom>
        </p:spPr>
      </p:pic>
      <p:pic>
        <p:nvPicPr>
          <p:cNvPr id="2050" name="Picture 2" descr="Bài 21: Tìm hiểu cơ quan vận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184" y="2354856"/>
            <a:ext cx="9282545" cy="285446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B0E66E-7819-4B71-AE7B-37D2FD92BFEF}"/>
              </a:ext>
            </a:extLst>
          </p:cNvPr>
          <p:cNvSpPr/>
          <p:nvPr/>
        </p:nvSpPr>
        <p:spPr>
          <a:xfrm>
            <a:off x="1177762" y="963655"/>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khám phá</a:t>
            </a:r>
            <a:endParaRPr lang="zh-CN" altLang="en-US" sz="2800" b="1" dirty="0">
              <a:solidFill>
                <a:schemeClr val="accent6">
                  <a:lumMod val="50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287114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heel(1)">
                                      <p:cBhvr>
                                        <p:cTn id="14" dur="20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circle(in)">
                                      <p:cBhvr>
                                        <p:cTn id="19" dur="20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barn(inVertical)">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223672" y="865974"/>
            <a:ext cx="704708" cy="727626"/>
          </a:xfrm>
          <a:prstGeom prst="rect">
            <a:avLst/>
          </a:prstGeom>
        </p:spPr>
      </p:pic>
      <p:sp>
        <p:nvSpPr>
          <p:cNvPr id="9" name="Rectangle 2"/>
          <p:cNvSpPr txBox="1">
            <a:spLocks noChangeArrowheads="1"/>
          </p:cNvSpPr>
          <p:nvPr/>
        </p:nvSpPr>
        <p:spPr bwMode="auto">
          <a:xfrm>
            <a:off x="3283529" y="1551705"/>
            <a:ext cx="4267200" cy="706587"/>
          </a:xfrm>
          <a:prstGeom prst="rect">
            <a:avLst/>
          </a:prstGeom>
          <a:noFill/>
          <a:ln w="9525">
            <a:noFill/>
            <a:miter lim="800000"/>
            <a:headEnd/>
            <a:tailEnd/>
          </a:ln>
          <a:effectLst/>
        </p:spPr>
        <p:txBody>
          <a:bodyPr anchor="ctr"/>
          <a:lstStyle/>
          <a:p>
            <a:r>
              <a:rPr lang="vi-VN" sz="2800">
                <a:latin typeface="Times New Roman" panose="02020603050405020304" pitchFamily="18" charset="0"/>
                <a:cs typeface="Times New Roman" panose="02020603050405020304" pitchFamily="18" charset="0"/>
              </a:rPr>
              <a:t>Chơi trò chơi: </a:t>
            </a:r>
            <a:r>
              <a:rPr lang="vi-VN" sz="2800" i="1">
                <a:solidFill>
                  <a:srgbClr val="FF0000"/>
                </a:solidFill>
                <a:latin typeface="Times New Roman" panose="02020603050405020304" pitchFamily="18" charset="0"/>
                <a:cs typeface="Times New Roman" panose="02020603050405020304" pitchFamily="18" charset="0"/>
              </a:rPr>
              <a:t>Vật tay</a:t>
            </a:r>
          </a:p>
        </p:txBody>
      </p:sp>
      <p:pic>
        <p:nvPicPr>
          <p:cNvPr id="3074" name="Picture 2" descr="Bài 21: Tìm hiểu cơ quan vận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5106" y="2590377"/>
            <a:ext cx="725805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9B0E66E-7819-4B71-AE7B-37D2FD92BFEF}"/>
              </a:ext>
            </a:extLst>
          </p:cNvPr>
          <p:cNvSpPr/>
          <p:nvPr/>
        </p:nvSpPr>
        <p:spPr>
          <a:xfrm>
            <a:off x="928380" y="991366"/>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chemeClr val="accent5">
                  <a:lumMod val="75000"/>
                </a:schemeClr>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Tree>
    <p:extLst>
      <p:ext uri="{BB962C8B-B14F-4D97-AF65-F5344CB8AC3E}">
        <p14:creationId xmlns:p14="http://schemas.microsoft.com/office/powerpoint/2010/main" val="80367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circle(in)">
                                      <p:cBhvr>
                                        <p:cTn id="1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6F688-6470-4084-8246-8C4B6B1B228B}"/>
              </a:ext>
            </a:extLst>
          </p:cNvPr>
          <p:cNvPicPr>
            <a:picLocks noChangeAspect="1"/>
          </p:cNvPicPr>
          <p:nvPr/>
        </p:nvPicPr>
        <p:blipFill>
          <a:blip r:embed="rId2"/>
          <a:stretch>
            <a:fillRect/>
          </a:stretch>
        </p:blipFill>
        <p:spPr>
          <a:xfrm>
            <a:off x="120057" y="915166"/>
            <a:ext cx="704708" cy="727626"/>
          </a:xfrm>
          <a:prstGeom prst="rect">
            <a:avLst/>
          </a:prstGeom>
        </p:spPr>
      </p:pic>
      <p:sp>
        <p:nvSpPr>
          <p:cNvPr id="6" name="Rectangle 5">
            <a:extLst>
              <a:ext uri="{FF2B5EF4-FFF2-40B4-BE49-F238E27FC236}">
                <a16:creationId xmlns:a16="http://schemas.microsoft.com/office/drawing/2014/main" id="{A9B0E66E-7819-4B71-AE7B-37D2FD92BFEF}"/>
              </a:ext>
            </a:extLst>
          </p:cNvPr>
          <p:cNvSpPr/>
          <p:nvPr/>
        </p:nvSpPr>
        <p:spPr>
          <a:xfrm>
            <a:off x="1051210" y="983251"/>
            <a:ext cx="3960421" cy="5402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lvl="0">
              <a:defRPr/>
            </a:pPr>
            <a:r>
              <a:rPr lang="en-US" altLang="zh-CN" sz="2800" b="1">
                <a:solidFill>
                  <a:srgbClr val="C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Hoạt động thực hành</a:t>
            </a:r>
            <a:endParaRPr lang="zh-CN" altLang="en-US" sz="2800" b="1" dirty="0">
              <a:solidFill>
                <a:srgbClr val="C0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2" name="Rectangle 1"/>
          <p:cNvSpPr/>
          <p:nvPr/>
        </p:nvSpPr>
        <p:spPr>
          <a:xfrm>
            <a:off x="824765" y="1570944"/>
            <a:ext cx="10719535" cy="1815882"/>
          </a:xfrm>
          <a:prstGeom prst="rect">
            <a:avLst/>
          </a:prstGeom>
        </p:spPr>
        <p:txBody>
          <a:bodyPr wrap="square">
            <a:spAutoFit/>
          </a:bodyPr>
          <a:lstStyle/>
          <a:p>
            <a:r>
              <a:rPr lang="en-US" sz="2800">
                <a:solidFill>
                  <a:srgbClr val="000000"/>
                </a:solidFill>
                <a:latin typeface="Arial" panose="020B0604020202020204" pitchFamily="34" charset="0"/>
                <a:cs typeface="Arial" panose="020B0604020202020204" pitchFamily="34" charset="0"/>
              </a:rPr>
              <a:t>2. Trả lời các câu hỏi sau:</a:t>
            </a:r>
          </a:p>
          <a:p>
            <a:pPr marL="457200" indent="-457200">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Có những cơ, xương và khớp nào tham gia thực hiện động tác vật tay?</a:t>
            </a:r>
          </a:p>
          <a:p>
            <a:pPr marL="457200" indent="-457200">
              <a:buFont typeface="Arial" panose="020B0604020202020204" pitchFamily="34" charset="0"/>
              <a:buChar char="•"/>
            </a:pPr>
            <a:r>
              <a:rPr lang="en-US" sz="2800">
                <a:solidFill>
                  <a:srgbClr val="000000"/>
                </a:solidFill>
                <a:latin typeface="Arial" panose="020B0604020202020204" pitchFamily="34" charset="0"/>
                <a:cs typeface="Arial" panose="020B0604020202020204" pitchFamily="34" charset="0"/>
              </a:rPr>
              <a:t>Em cảm thấy tay mình thế nào nếu chơi vật tay quá lâu?</a:t>
            </a:r>
            <a:endParaRPr lang="en-US" sz="28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5790" y="3434312"/>
            <a:ext cx="5309560" cy="3423244"/>
          </a:xfrm>
          <a:prstGeom prst="rect">
            <a:avLst/>
          </a:prstGeom>
        </p:spPr>
      </p:pic>
      <p:sp>
        <p:nvSpPr>
          <p:cNvPr id="8" name="Cloud Callout 7"/>
          <p:cNvSpPr/>
          <p:nvPr/>
        </p:nvSpPr>
        <p:spPr>
          <a:xfrm>
            <a:off x="0" y="3434312"/>
            <a:ext cx="4229100" cy="3195088"/>
          </a:xfrm>
          <a:prstGeom prst="cloudCallout">
            <a:avLst>
              <a:gd name="adj1" fmla="val 72198"/>
              <a:gd name="adj2" fmla="val 62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0000"/>
                </a:solidFill>
                <a:latin typeface="Arial" panose="020B0604020202020204" pitchFamily="34" charset="0"/>
                <a:cs typeface="Arial" panose="020B0604020202020204" pitchFamily="34" charset="0"/>
              </a:rPr>
              <a:t>C</a:t>
            </a:r>
            <a:r>
              <a:rPr lang="vi-VN" sz="2800">
                <a:solidFill>
                  <a:srgbClr val="000000"/>
                </a:solidFill>
                <a:latin typeface="Arial" panose="020B0604020202020204" pitchFamily="34" charset="0"/>
                <a:cs typeface="Arial" panose="020B0604020202020204" pitchFamily="34" charset="0"/>
              </a:rPr>
              <a:t>ó cơ cánh tay, khớp khuỷu tay, khớp vai và xương tay</a:t>
            </a:r>
            <a:r>
              <a:rPr lang="en-US" sz="2800">
                <a:solidFill>
                  <a:srgbClr val="000000"/>
                </a:solidFill>
                <a:latin typeface="Arial" panose="020B0604020202020204" pitchFamily="34" charset="0"/>
                <a:cs typeface="Arial" panose="020B0604020202020204" pitchFamily="34" charset="0"/>
              </a:rPr>
              <a:t> thực hiện vật tay</a:t>
            </a:r>
            <a:r>
              <a:rPr lang="vi-VN" sz="2800">
                <a:solidFill>
                  <a:srgbClr val="000000"/>
                </a:solidFill>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
        <p:nvSpPr>
          <p:cNvPr id="9" name="Cloud Callout 8"/>
          <p:cNvSpPr/>
          <p:nvPr/>
        </p:nvSpPr>
        <p:spPr>
          <a:xfrm>
            <a:off x="7772400" y="3224762"/>
            <a:ext cx="5314950" cy="3195088"/>
          </a:xfrm>
          <a:prstGeom prst="cloudCallout">
            <a:avLst>
              <a:gd name="adj1" fmla="val -77933"/>
              <a:gd name="adj2" fmla="val 62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Arial" panose="020B0604020202020204" pitchFamily="34" charset="0"/>
                <a:cs typeface="Arial" panose="020B0604020202020204" pitchFamily="34" charset="0"/>
              </a:rPr>
              <a:t> Em</a:t>
            </a:r>
            <a:r>
              <a:rPr lang="en-US" sz="2800">
                <a:solidFill>
                  <a:schemeClr val="tx1"/>
                </a:solidFill>
                <a:latin typeface="Arial" panose="020B0604020202020204" pitchFamily="34" charset="0"/>
                <a:cs typeface="Arial" panose="020B0604020202020204" pitchFamily="34" charset="0"/>
              </a:rPr>
              <a:t> </a:t>
            </a:r>
            <a:r>
              <a:rPr lang="vi-VN" sz="2800">
                <a:solidFill>
                  <a:schemeClr val="tx1"/>
                </a:solidFill>
                <a:latin typeface="Arial" panose="020B0604020202020204" pitchFamily="34" charset="0"/>
                <a:cs typeface="Arial" panose="020B0604020202020204" pitchFamily="34" charset="0"/>
              </a:rPr>
              <a:t>thấy mình sẽ bị mỏi cổ tay hoặc đau cơ cánh tay nếu chơi vật tay quá lâu.</a:t>
            </a:r>
            <a:endParaRPr lang="en-US" sz="28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5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TotalTime>
  <Words>509</Words>
  <Application>Microsoft Office PowerPoint</Application>
  <PresentationFormat>Widescreen</PresentationFormat>
  <Paragraphs>39</Paragraphs>
  <Slides>12</Slides>
  <Notes>3</Notes>
  <HiddenSlides>0</HiddenSlides>
  <MMClips>2</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12</vt:i4>
      </vt:variant>
    </vt:vector>
  </HeadingPairs>
  <TitlesOfParts>
    <vt:vector size="25" baseType="lpstr">
      <vt:lpstr>Microsoft YaHei</vt:lpstr>
      <vt:lpstr>Aharoni</vt:lpstr>
      <vt:lpstr>Arial</vt:lpstr>
      <vt:lpstr>Calibri</vt:lpstr>
      <vt:lpstr>Calibri Light</vt:lpstr>
      <vt:lpstr>等线</vt:lpstr>
      <vt:lpstr>Open Sans</vt:lpstr>
      <vt:lpstr>Times New Roman</vt:lpstr>
      <vt:lpstr>Wingdings</vt:lpstr>
      <vt:lpstr>字魂59号-创粗黑</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50</cp:revision>
  <dcterms:created xsi:type="dcterms:W3CDTF">2021-05-08T02:21:00Z</dcterms:created>
  <dcterms:modified xsi:type="dcterms:W3CDTF">2025-03-10T03:14:20Z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