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5"/>
  </p:notesMasterIdLst>
  <p:sldIdLst>
    <p:sldId id="257" r:id="rId3"/>
    <p:sldId id="7191" r:id="rId4"/>
    <p:sldId id="7201" r:id="rId5"/>
    <p:sldId id="7202" r:id="rId6"/>
    <p:sldId id="259" r:id="rId7"/>
    <p:sldId id="7203" r:id="rId8"/>
    <p:sldId id="7205" r:id="rId9"/>
    <p:sldId id="7206" r:id="rId10"/>
    <p:sldId id="7182" r:id="rId11"/>
    <p:sldId id="7192" r:id="rId12"/>
    <p:sldId id="7193" r:id="rId13"/>
    <p:sldId id="7194" r:id="rId14"/>
    <p:sldId id="7195" r:id="rId15"/>
    <p:sldId id="7180" r:id="rId16"/>
    <p:sldId id="7135" r:id="rId17"/>
    <p:sldId id="7196" r:id="rId18"/>
    <p:sldId id="7197" r:id="rId19"/>
    <p:sldId id="7198" r:id="rId20"/>
    <p:sldId id="7199" r:id="rId21"/>
    <p:sldId id="7200" r:id="rId22"/>
    <p:sldId id="7187" r:id="rId23"/>
    <p:sldId id="71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DE3"/>
    <a:srgbClr val="0065AD"/>
    <a:srgbClr val="E7F9FF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1" autoAdjust="0"/>
    <p:restoredTop sz="94660"/>
  </p:normalViewPr>
  <p:slideViewPr>
    <p:cSldViewPr snapToGrid="0">
      <p:cViewPr varScale="1">
        <p:scale>
          <a:sx n="75" d="100"/>
          <a:sy n="75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09-03-2025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2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6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23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09-03-2025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03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09-03-2025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010BEB-C7C5-72E4-A31C-C2F6833D5B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8DE05-3FBF-E293-BDB1-60145FEA31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69" y="83952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QUANG SƠN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0285" y="3105766"/>
            <a:ext cx="12031430" cy="196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45: THỂ TÍCH CỦA MỘT HÌNH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8" y="1367873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5C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38" y="586592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0155578" y="5298058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87859" y="5251378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965B877-4651-0B8C-2AF0-756A8B87C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590" y="4437414"/>
            <a:ext cx="7640405" cy="5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696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9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96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Vũ Thị Thoa</a:t>
            </a:r>
            <a:endParaRPr lang="en-US" sz="2696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065E8-EA3C-E9C8-5C9E-4BB1A3271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89100" y="127004"/>
            <a:ext cx="1587500" cy="15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721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09601" y="4288971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mặt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vuông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80CB-E1FB-B3D1-9D10-93FB0EFD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382" y="543605"/>
            <a:ext cx="3241779" cy="3364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D37B6F-1743-CFB8-0310-FF5094834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5233" y="50800"/>
            <a:ext cx="1595533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46315" y="3918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nằm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9152A-EA02-4FBA-52DB-560FB8FC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861" y="1243725"/>
            <a:ext cx="5003274" cy="3890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E7C0BF-6D7D-2BB0-9744-0E438C7D27F9}"/>
              </a:ext>
            </a:extLst>
          </p:cNvPr>
          <p:cNvSpPr/>
          <p:nvPr/>
        </p:nvSpPr>
        <p:spPr>
          <a:xfrm>
            <a:off x="598715" y="5514723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hộp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F30FA-495E-4E49-1517-DFF27E51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9833" y="88900"/>
            <a:ext cx="1544733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2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09510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4 hình lập phương như nhau và hình B cũng gồm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hình lập phương như thế.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7A205-CFCE-FF13-DC7F-9848363A6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82" y="1877213"/>
            <a:ext cx="7223353" cy="2916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9C5CC6-5A7F-48B4-8A40-0B26B94D94AB}"/>
              </a:ext>
            </a:extLst>
          </p:cNvPr>
          <p:cNvSpPr txBox="1"/>
          <p:nvPr/>
        </p:nvSpPr>
        <p:spPr>
          <a:xfrm>
            <a:off x="1002889" y="5049392"/>
            <a:ext cx="10461523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6FDE3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nói: Thể tích hình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bằng thể tích hình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66BFC-E3E1-33A1-B151-163C965E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9833" y="88900"/>
            <a:ext cx="1557433" cy="16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685800" y="544287"/>
            <a:ext cx="11266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 </a:t>
            </a:r>
            <a:r>
              <a:rPr lang="en-US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hình lập phương như nhau. Ta tách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hai 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6 hình lập phương và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gồm 2 hình lập phương như thế.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5EF84-48DD-2DA5-31BF-3B3FFDC2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9" y="2327852"/>
            <a:ext cx="8372475" cy="2486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654FB-DC6C-49C4-A107-6FB176D79905}"/>
              </a:ext>
            </a:extLst>
          </p:cNvPr>
          <p:cNvSpPr txBox="1"/>
          <p:nvPr/>
        </p:nvSpPr>
        <p:spPr>
          <a:xfrm>
            <a:off x="790969" y="5224427"/>
            <a:ext cx="1105637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6FDE3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nói: Thể tích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tổng thể tích các hình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9A6C8D-0EB9-27D5-44CF-2CBC81EF5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1433" y="114301"/>
            <a:ext cx="1684433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6425A7A3-D158-EC77-4087-EFE97F4E7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8" y="1119187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hình vẽ rồi trả lời câu hỏi.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bao nhiêu hình lập phương nhỏ?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Hình nào có thể tích lớn hơn?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1D49DA-2FC5-C04E-BCB1-4776C0B34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60633" y="1"/>
            <a:ext cx="1760633" cy="166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FB20A-5220-6F7F-9780-7AE994403779}"/>
              </a:ext>
            </a:extLst>
          </p:cNvPr>
          <p:cNvSpPr txBox="1"/>
          <p:nvPr/>
        </p:nvSpPr>
        <p:spPr>
          <a:xfrm>
            <a:off x="849086" y="772886"/>
            <a:ext cx="10907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Hình hộp chữ nhật A gồm 16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Hình hộp chữ nhật B gồm 18 hình lập phương nhỏ.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Hình hộp chữ nhật B có thể tích lớn hơn hình hộp chữ nhật A (18 &gt; 16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3D5F-789F-7162-EC98-B6D306B6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465" y="3118757"/>
            <a:ext cx="7290706" cy="29678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B34ED-E396-3AA3-CA54-E46AAC0D1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2600" y="101600"/>
            <a:ext cx="1650999" cy="17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24C1F016-9B28-0C5E-98F0-C2FA548B6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872055"/>
            <a:ext cx="12192000" cy="2939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3E61EC-3DDB-91CE-6D34-473D5CC4D7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09833" y="36770"/>
            <a:ext cx="1570133" cy="17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535951"/>
            <a:ext cx="11462657" cy="6153559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511629" y="696686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230086" y="631371"/>
            <a:ext cx="8425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3F41B-80B2-08D2-B3A4-FB1C21D07DD7}"/>
              </a:ext>
            </a:extLst>
          </p:cNvPr>
          <p:cNvSpPr txBox="1"/>
          <p:nvPr/>
        </p:nvSpPr>
        <p:spPr>
          <a:xfrm>
            <a:off x="1132115" y="1415143"/>
            <a:ext cx="10504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lớn hơn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bằng thể tích hình D.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Thể tích hình C bé hơn thể tích hình 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380853-E533-E6FC-A216-F1418D07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096" y="3505200"/>
            <a:ext cx="4266614" cy="252888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A44EB3-43B7-4745-EF82-E1BC5566C066}"/>
              </a:ext>
            </a:extLst>
          </p:cNvPr>
          <p:cNvSpPr/>
          <p:nvPr/>
        </p:nvSpPr>
        <p:spPr>
          <a:xfrm>
            <a:off x="1045029" y="1458686"/>
            <a:ext cx="598714" cy="576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87C11B-C38C-A920-5F04-706D5F873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63700" y="101600"/>
            <a:ext cx="1511300" cy="15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có một hình lập phương lớn gồm 8 hình lập phương nhỏ cạnh 1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07A4B-E14F-8A75-6D1C-E683B114797F}"/>
              </a:ext>
            </a:extLst>
          </p:cNvPr>
          <p:cNvSpPr txBox="1"/>
          <p:nvPr/>
        </p:nvSpPr>
        <p:spPr>
          <a:xfrm>
            <a:off x="620486" y="1349830"/>
            <a:ext cx="1098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Rô-bốt tháo rời các hình lập phương nhỏ và xếp thành hai hình A và B. So sánh thể tích của hình lập phương ban đầu với tổng thể tích các hình A và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B99E86-D110-4603-14C6-A667F6C6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755" y="2986768"/>
            <a:ext cx="7135904" cy="241254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1CC19-5F0B-7B53-7E29-C0C9D7DD121D}"/>
              </a:ext>
            </a:extLst>
          </p:cNvPr>
          <p:cNvSpPr/>
          <p:nvPr/>
        </p:nvSpPr>
        <p:spPr>
          <a:xfrm>
            <a:off x="326573" y="5595257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hình lập phương ban đầu bằng tổng thể tích hình A và hình B.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1AEC0B-C131-A89E-25E3-8C28FED8A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0"/>
            <a:ext cx="1625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Hình Khối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9DF1DAB7-B299-B5A6-EE4A-4D18A329D9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70" end="862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0AAA8-34DE-39FF-2717-A517392CA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1800" y="0"/>
            <a:ext cx="15621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521EE2-4AE5-6A2E-5E76-5FB15E5426D5}"/>
              </a:ext>
            </a:extLst>
          </p:cNvPr>
          <p:cNvGrpSpPr/>
          <p:nvPr/>
        </p:nvGrpSpPr>
        <p:grpSpPr>
          <a:xfrm>
            <a:off x="359229" y="185057"/>
            <a:ext cx="11462657" cy="6504453"/>
            <a:chOff x="643467" y="559077"/>
            <a:chExt cx="9426222" cy="586345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33C932-2CB3-EDA8-ED2C-3A95D8F774C5}"/>
                </a:ext>
              </a:extLst>
            </p:cNvPr>
            <p:cNvSpPr/>
            <p:nvPr/>
          </p:nvSpPr>
          <p:spPr>
            <a:xfrm>
              <a:off x="643467" y="559077"/>
              <a:ext cx="9426222" cy="5667022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1B8BFB3-7451-C37E-B2AA-8625505CC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740" l="9865" r="99552">
                          <a14:foregroundMark x1="89148" y1="42969" x2="99641" y2="58906"/>
                          <a14:foregroundMark x1="71839" y1="39323" x2="71839" y2="39323"/>
                          <a14:foregroundMark x1="67265" y1="35573" x2="87444" y2="55000"/>
                          <a14:foregroundMark x1="87444" y1="55000" x2="87444" y2="55000"/>
                          <a14:foregroundMark x1="78027" y1="41458" x2="98655" y2="59948"/>
                          <a14:foregroundMark x1="98655" y1="59948" x2="99013" y2="60573"/>
                          <a14:foregroundMark x1="82332" y1="41667" x2="86547" y2="51198"/>
                          <a14:foregroundMark x1="50852" y1="42813" x2="48879" y2="53698"/>
                          <a14:foregroundMark x1="48879" y1="53698" x2="52287" y2="60885"/>
                          <a14:foregroundMark x1="52287" y1="60885" x2="52556" y2="61094"/>
                          <a14:foregroundMark x1="43767" y1="38854" x2="49417" y2="55313"/>
                          <a14:foregroundMark x1="45471" y1="40833" x2="55964" y2="61875"/>
                          <a14:foregroundMark x1="55964" y1="61875" x2="55964" y2="61875"/>
                          <a14:foregroundMark x1="44305" y1="60260" x2="45740" y2="68333"/>
                          <a14:foregroundMark x1="25594" y1="50387" x2="40897" y2="79531"/>
                          <a14:foregroundMark x1="25381" y1="66354" x2="51390" y2="82969"/>
                          <a14:foregroundMark x1="24215" y1="60417" x2="61525" y2="99271"/>
                          <a14:foregroundMark x1="61525" y1="99271" x2="62152" y2="99740"/>
                          <a14:foregroundMark x1="66457" y1="68646" x2="76682" y2="88906"/>
                          <a14:foregroundMark x1="76682" y1="88906" x2="76682" y2="88906"/>
                          <a14:foregroundMark x1="74350" y1="64844" x2="85112" y2="87917"/>
                          <a14:foregroundMark x1="85112" y1="87917" x2="85112" y2="87917"/>
                          <a14:foregroundMark x1="74350" y1="66354" x2="84305" y2="93229"/>
                          <a14:foregroundMark x1="84305" y1="93229" x2="84305" y2="93021"/>
                          <a14:foregroundMark x1="82870" y1="72448" x2="89955" y2="85781"/>
                          <a14:foregroundMark x1="89955" y1="85781" x2="89955" y2="85781"/>
                          <a14:foregroundMark x1="85740" y1="68490" x2="93901" y2="82969"/>
                          <a14:foregroundMark x1="93901" y1="82969" x2="93901" y2="82969"/>
                          <a14:foregroundMark x1="93094" y1="63385" x2="96233" y2="87760"/>
                          <a14:foregroundMark x1="96233" y1="87760" x2="96233" y2="87760"/>
                          <a14:foregroundMark x1="82332" y1="62708" x2="83767" y2="79844"/>
                          <a14:foregroundMark x1="63318" y1="68125" x2="67892" y2="92656"/>
                          <a14:foregroundMark x1="58475" y1="70781" x2="61883" y2="97917"/>
                          <a14:foregroundMark x1="42601" y1="70313" x2="43498" y2="89375"/>
                          <a14:foregroundMark x1="32108" y1="69792" x2="40717" y2="90521"/>
                          <a14:foregroundMark x1="40717" y1="90521" x2="43767" y2="93490"/>
                          <a14:foregroundMark x1="21614" y1="66667" x2="30135" y2="76979"/>
                          <a14:foregroundMark x1="30135" y1="76979" x2="31300" y2="77552"/>
                          <a14:foregroundMark x1="14888" y1="60260" x2="29058" y2="76719"/>
                          <a14:foregroundMark x1="18296" y1="56458" x2="26188" y2="65833"/>
                          <a14:foregroundMark x1="30404" y1="95469" x2="30404" y2="95469"/>
                          <a14:foregroundMark x1="30762" y1="95156" x2="30762" y2="95156"/>
                          <a14:foregroundMark x1="32735" y1="32240" x2="32735" y2="32240"/>
                          <a14:foregroundMark x1="32735" y1="31094" x2="36143" y2="31927"/>
                          <a14:foregroundMark x1="31031" y1="33073" x2="31570" y2="37031"/>
                          <a14:foregroundMark x1="78386" y1="24375" x2="87444" y2="33229"/>
                          <a14:foregroundMark x1="85112" y1="27135" x2="85112" y2="27135"/>
                          <a14:foregroundMark x1="42960" y1="29688" x2="42960" y2="29688"/>
                          <a14:foregroundMark x1="45561" y1="29167" x2="71390" y2="25938"/>
                          <a14:foregroundMark x1="71390" y1="25938" x2="81883" y2="28802"/>
                          <a14:foregroundMark x1="85291" y1="27344" x2="85471" y2="28906"/>
                          <a14:foregroundMark x1="53722" y1="27031" x2="58027" y2="27135"/>
                          <a14:foregroundMark x1="61076" y1="26458" x2="55874" y2="27187"/>
                          <a14:foregroundMark x1="64126" y1="25781" x2="44484" y2="29271"/>
                          <a14:foregroundMark x1="48072" y1="27604" x2="48072" y2="27604"/>
                          <a14:foregroundMark x1="49238" y1="27552" x2="50493" y2="27604"/>
                          <a14:foregroundMark x1="50762" y1="27396" x2="53274" y2="27708"/>
                          <a14:foregroundMark x1="88610" y1="31563" x2="99283" y2="44115"/>
                          <a14:foregroundMark x1="99283" y1="44115" x2="99462" y2="44948"/>
                          <a14:foregroundMark x1="89327" y1="31563" x2="91300" y2="33854"/>
                          <a14:foregroundMark x1="31928" y1="37604" x2="31928" y2="37604"/>
                          <a14:foregroundMark x1="31749" y1="37240" x2="29417" y2="44688"/>
                          <a14:foregroundMark x1="29417" y1="44688" x2="31031" y2="51563"/>
                          <a14:foregroundMark x1="24484" y1="54948" x2="27892" y2="63802"/>
                          <a14:foregroundMark x1="27892" y1="63802" x2="28072" y2="63802"/>
                          <a14:backgroundMark x1="24395" y1="47344" x2="26547" y2="50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9" b="15741"/>
            <a:stretch/>
          </p:blipFill>
          <p:spPr>
            <a:xfrm>
              <a:off x="8528755" y="4731223"/>
              <a:ext cx="1540934" cy="169130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9611EC5-444B-CDEC-7053-F3E9528A5C19}"/>
              </a:ext>
            </a:extLst>
          </p:cNvPr>
          <p:cNvSpPr/>
          <p:nvPr/>
        </p:nvSpPr>
        <p:spPr>
          <a:xfrm>
            <a:off x="478972" y="381000"/>
            <a:ext cx="609600" cy="57694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426F4-A319-B06A-53FC-C4A711C1494D}"/>
              </a:ext>
            </a:extLst>
          </p:cNvPr>
          <p:cNvSpPr txBox="1"/>
          <p:nvPr/>
        </p:nvSpPr>
        <p:spPr>
          <a:xfrm>
            <a:off x="1197429" y="195942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tháo rời các hình lập phương nhỏ và xếp thành một hình hộp chữ nhật như dưới đây.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26AB4-259D-C2C9-B5B9-393A8CBCC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912" y="1381123"/>
            <a:ext cx="8102374" cy="1990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1A9BF7-660C-792D-8BA2-36F1E2EB9BC2}"/>
              </a:ext>
            </a:extLst>
          </p:cNvPr>
          <p:cNvSpPr txBox="1"/>
          <p:nvPr/>
        </p:nvSpPr>
        <p:spPr>
          <a:xfrm>
            <a:off x="794658" y="3385456"/>
            <a:ext cx="102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cho biết chiều dài, chiều rộng, chiều cao của hình hộp chữ nhật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980D2-F07E-11EF-0254-4288378F2923}"/>
              </a:ext>
            </a:extLst>
          </p:cNvPr>
          <p:cNvSpPr/>
          <p:nvPr/>
        </p:nvSpPr>
        <p:spPr>
          <a:xfrm>
            <a:off x="435430" y="4811486"/>
            <a:ext cx="11212284" cy="1132114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chiều dài 8 cm; chiều rộng 1 cm và chiều cao 1 cm.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8A72F-12A1-8400-DC1E-4F5842EB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4040" y="0"/>
            <a:ext cx="1733155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học</a:t>
            </a:r>
            <a:endParaRPr lang="en-US" sz="5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4274B-B91B-3B04-B7FE-E182E3FC0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9833" y="0"/>
            <a:ext cx="1608233" cy="18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A88FB5-8859-4705-B5B0-4E8C85DB666F}"/>
              </a:ext>
            </a:extLst>
          </p:cNvPr>
          <p:cNvSpPr txBox="1"/>
          <p:nvPr/>
        </p:nvSpPr>
        <p:spPr>
          <a:xfrm>
            <a:off x="1266825" y="733425"/>
            <a:ext cx="4543425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64C85-778C-436E-B0F0-F956DE71EC2C}"/>
              </a:ext>
            </a:extLst>
          </p:cNvPr>
          <p:cNvSpPr txBox="1"/>
          <p:nvPr/>
        </p:nvSpPr>
        <p:spPr>
          <a:xfrm>
            <a:off x="1181100" y="1619250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</a:t>
            </a: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016C2-A807-C91A-541B-0EFF920DA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900" y="0"/>
            <a:ext cx="16383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6B5ADB-991F-4461-BD90-E0681772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7DC30F-356A-B07F-E3BF-B782AD808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1800" y="114300"/>
            <a:ext cx="15875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5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p">
            <a:hlinkClick r:id="" action="ppaction://media"/>
            <a:extLst>
              <a:ext uri="{FF2B5EF4-FFF2-40B4-BE49-F238E27FC236}">
                <a16:creationId xmlns:a16="http://schemas.microsoft.com/office/drawing/2014/main" id="{A455A504-E0F6-0C27-4DD2-4192A7F68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" y="85725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929C94-0B9E-44B8-9177-08A25CD8F4EC}"/>
              </a:ext>
            </a:extLst>
          </p:cNvPr>
          <p:cNvSpPr txBox="1"/>
          <p:nvPr/>
        </p:nvSpPr>
        <p:spPr>
          <a:xfrm>
            <a:off x="7610474" y="6264831"/>
            <a:ext cx="38195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4E82E-027B-9F02-D5C8-86270D646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6497" y="85725"/>
            <a:ext cx="1534571" cy="1743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1D4E63-5CBF-4576-A9BC-E56FBB09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A90A29-B55F-4C24-B281-E962D78BF091}"/>
              </a:ext>
            </a:extLst>
          </p:cNvPr>
          <p:cNvSpPr txBox="1"/>
          <p:nvPr/>
        </p:nvSpPr>
        <p:spPr>
          <a:xfrm>
            <a:off x="7734299" y="6191489"/>
            <a:ext cx="3933825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4F1C1-56F4-50E4-81F7-CF301992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500" y="1"/>
            <a:ext cx="1612899" cy="16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A88FB5-8859-4705-B5B0-4E8C85DB666F}"/>
              </a:ext>
            </a:extLst>
          </p:cNvPr>
          <p:cNvSpPr txBox="1"/>
          <p:nvPr/>
        </p:nvSpPr>
        <p:spPr>
          <a:xfrm>
            <a:off x="866774" y="733425"/>
            <a:ext cx="10753725" cy="1323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64C85-778C-436E-B0F0-F956DE71EC2C}"/>
              </a:ext>
            </a:extLst>
          </p:cNvPr>
          <p:cNvSpPr txBox="1"/>
          <p:nvPr/>
        </p:nvSpPr>
        <p:spPr>
          <a:xfrm>
            <a:off x="1152525" y="2257425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439DA-6838-9325-45C5-F38AFB315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2303" y="14908"/>
            <a:ext cx="1742303" cy="166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6FD87A-52B5-4A0B-86DF-667CCB2B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92" y="1373190"/>
            <a:ext cx="7569086" cy="3955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ECDE8-0F9D-2493-5A86-38359D8D1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0672" y="0"/>
            <a:ext cx="1633671" cy="166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CEC568-4586-867A-9F65-C75A6BD2AF96}"/>
              </a:ext>
            </a:extLst>
          </p:cNvPr>
          <p:cNvSpPr txBox="1"/>
          <p:nvPr/>
        </p:nvSpPr>
        <p:spPr>
          <a:xfrm>
            <a:off x="454040" y="478933"/>
            <a:ext cx="721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46C6E-1DD4-C785-D593-241CE4C92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64" y="1281446"/>
            <a:ext cx="7181850" cy="4067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B046E0-5BE6-6AA0-5A71-2717E8613894}"/>
              </a:ext>
            </a:extLst>
          </p:cNvPr>
          <p:cNvSpPr/>
          <p:nvPr/>
        </p:nvSpPr>
        <p:spPr>
          <a:xfrm>
            <a:off x="620487" y="5627914"/>
            <a:ext cx="11212284" cy="838200"/>
          </a:xfrm>
          <a:prstGeom prst="roundRect">
            <a:avLst/>
          </a:prstGeom>
          <a:solidFill>
            <a:srgbClr val="F6FDE3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H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rộng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DC967-4D49-FDC6-CE6D-FE7E8576D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8689" y="92752"/>
            <a:ext cx="1531622" cy="15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578</Words>
  <Application>Microsoft Office PowerPoint</Application>
  <PresentationFormat>Widescreen</PresentationFormat>
  <Paragraphs>51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MNT;MangnonTeam</cp:keywords>
  <cp:lastModifiedBy>Vũ Thị Thoa</cp:lastModifiedBy>
  <cp:revision>71</cp:revision>
  <dcterms:created xsi:type="dcterms:W3CDTF">2022-08-16T23:23:33Z</dcterms:created>
  <dcterms:modified xsi:type="dcterms:W3CDTF">2025-03-09T14:09:33Z</dcterms:modified>
</cp:coreProperties>
</file>