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518" r:id="rId2"/>
    <p:sldId id="278" r:id="rId3"/>
    <p:sldId id="378" r:id="rId4"/>
    <p:sldId id="478" r:id="rId5"/>
    <p:sldId id="273" r:id="rId6"/>
    <p:sldId id="487" r:id="rId7"/>
    <p:sldId id="488" r:id="rId8"/>
    <p:sldId id="515" r:id="rId9"/>
    <p:sldId id="277" r:id="rId10"/>
    <p:sldId id="514" r:id="rId11"/>
    <p:sldId id="258" r:id="rId12"/>
    <p:sldId id="330" r:id="rId13"/>
    <p:sldId id="274" r:id="rId14"/>
    <p:sldId id="510" r:id="rId15"/>
    <p:sldId id="441" r:id="rId16"/>
    <p:sldId id="310" r:id="rId17"/>
    <p:sldId id="308" r:id="rId18"/>
    <p:sldId id="284" r:id="rId19"/>
    <p:sldId id="275" r:id="rId20"/>
    <p:sldId id="513" r:id="rId21"/>
    <p:sldId id="263" r:id="rId22"/>
    <p:sldId id="508" r:id="rId23"/>
    <p:sldId id="516" r:id="rId24"/>
    <p:sldId id="262" r:id="rId25"/>
    <p:sldId id="512" r:id="rId26"/>
    <p:sldId id="511" r:id="rId27"/>
    <p:sldId id="507" r:id="rId28"/>
    <p:sldId id="264" r:id="rId29"/>
    <p:sldId id="379" r:id="rId30"/>
    <p:sldId id="271" r:id="rId31"/>
    <p:sldId id="416" r:id="rId32"/>
  </p:sldIdLst>
  <p:sldSz cx="9144000" cy="5143500" type="screen16x9"/>
  <p:notesSz cx="6858000" cy="9144000"/>
  <p:defaultTextStyle>
    <a:defPPr>
      <a:defRPr lang="en-US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9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9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6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2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42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28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7E5"/>
    <a:srgbClr val="AD27B7"/>
    <a:srgbClr val="8F45C7"/>
    <a:srgbClr val="F3CEF6"/>
    <a:srgbClr val="ECB2F0"/>
    <a:srgbClr val="E496EA"/>
    <a:srgbClr val="A521AF"/>
    <a:srgbClr val="D24CDC"/>
    <a:srgbClr val="BF27CB"/>
    <a:srgbClr val="873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13" d="100"/>
          <a:sy n="113" d="100"/>
        </p:scale>
        <p:origin x="744" y="102"/>
      </p:cViewPr>
      <p:guideLst>
        <p:guide orient="horz" pos="1572"/>
        <p:guide pos="28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5" units="cm"/>
          <inkml:channel name="T" type="integer" max="2.14748E9" units="dev"/>
        </inkml:traceFormat>
        <inkml:channelProperties>
          <inkml:channelProperty channel="X" name="resolution" value="374.77982" units="1/cm"/>
          <inkml:channelProperty channel="Y" name="resolution" value="655.47107" units="1/cm"/>
          <inkml:channelProperty channel="F" name="resolution" value="0.30006" units="1/cm"/>
          <inkml:channelProperty channel="T" name="resolution" value="1" units="1/dev"/>
        </inkml:channelProperties>
      </inkml:inkSource>
      <inkml:timestamp xml:id="ts0" timeString="2025-02-27T03:35: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3267 7005 15 0,'0'0'0'0,"0"0"0"0,0 0 0 16,0 0 0-16,0 0 0 16,0 0 0-16,0 0 0 15,0 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5" units="cm"/>
          <inkml:channel name="T" type="integer" max="2.14748E9" units="dev"/>
        </inkml:traceFormat>
        <inkml:channelProperties>
          <inkml:channelProperty channel="X" name="resolution" value="374.77982" units="1/cm"/>
          <inkml:channelProperty channel="Y" name="resolution" value="655.47107" units="1/cm"/>
          <inkml:channelProperty channel="F" name="resolution" value="0.30006" units="1/cm"/>
          <inkml:channelProperty channel="T" name="resolution" value="1" units="1/dev"/>
        </inkml:channelProperties>
      </inkml:inkSource>
      <inkml:timestamp xml:id="ts0" timeString="2025-02-27T08:40: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6435 325 15 0,'0'0'0'15,"0"0"0"-15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5" units="cm"/>
          <inkml:channel name="T" type="integer" max="2.14748E9" units="dev"/>
        </inkml:traceFormat>
        <inkml:channelProperties>
          <inkml:channelProperty channel="X" name="resolution" value="374.77982" units="1/cm"/>
          <inkml:channelProperty channel="Y" name="resolution" value="655.47107" units="1/cm"/>
          <inkml:channelProperty channel="F" name="resolution" value="0.30006" units="1/cm"/>
          <inkml:channelProperty channel="T" name="resolution" value="1" units="1/dev"/>
        </inkml:channelProperties>
      </inkml:inkSource>
      <inkml:timestamp xml:id="ts0" timeString="2025-02-27T08:48: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1750 13397 15 0,'0'0'0'0,"0"0"0"0,-22 10 0 16,-6 1 0-16,2-1 0 15,1-6 0-15,7-2 0 16,0-1 0-16,6-1 0 16,12 0 0-16,0 3 0 15,11 0 0-15,4 1 0 16,-1-1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6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42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4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330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4095" indent="0">
              <a:buNone/>
              <a:defRPr sz="1600" b="1"/>
            </a:lvl6pPr>
            <a:lvl7pPr marL="2740660" indent="0">
              <a:buNone/>
              <a:defRPr sz="1600" b="1"/>
            </a:lvl7pPr>
            <a:lvl8pPr marL="3197225" indent="0">
              <a:buNone/>
              <a:defRPr sz="1600" b="1"/>
            </a:lvl8pPr>
            <a:lvl9pPr marL="36544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330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4095" indent="0">
              <a:buNone/>
              <a:defRPr sz="1600" b="1"/>
            </a:lvl6pPr>
            <a:lvl7pPr marL="2740660" indent="0">
              <a:buNone/>
              <a:defRPr sz="1600" b="1"/>
            </a:lvl7pPr>
            <a:lvl8pPr marL="3197225" indent="0">
              <a:buNone/>
              <a:defRPr sz="1600" b="1"/>
            </a:lvl8pPr>
            <a:lvl9pPr marL="36544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65" indent="0">
              <a:buNone/>
              <a:defRPr sz="1200"/>
            </a:lvl2pPr>
            <a:lvl3pPr marL="913765" indent="0">
              <a:buNone/>
              <a:defRPr sz="1000"/>
            </a:lvl3pPr>
            <a:lvl4pPr marL="1370330" indent="0">
              <a:buNone/>
              <a:defRPr sz="900"/>
            </a:lvl4pPr>
            <a:lvl5pPr marL="1826895" indent="0">
              <a:buNone/>
              <a:defRPr sz="900"/>
            </a:lvl5pPr>
            <a:lvl6pPr marL="2284095" indent="0">
              <a:buNone/>
              <a:defRPr sz="900"/>
            </a:lvl6pPr>
            <a:lvl7pPr marL="2740660" indent="0">
              <a:buNone/>
              <a:defRPr sz="900"/>
            </a:lvl7pPr>
            <a:lvl8pPr marL="3197225" indent="0">
              <a:buNone/>
              <a:defRPr sz="900"/>
            </a:lvl8pPr>
            <a:lvl9pPr marL="3654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765" indent="0">
              <a:buNone/>
              <a:defRPr sz="2400"/>
            </a:lvl3pPr>
            <a:lvl4pPr marL="1370330" indent="0">
              <a:buNone/>
              <a:defRPr sz="2000"/>
            </a:lvl4pPr>
            <a:lvl5pPr marL="1826895" indent="0">
              <a:buNone/>
              <a:defRPr sz="2000"/>
            </a:lvl5pPr>
            <a:lvl6pPr marL="2284095" indent="0">
              <a:buNone/>
              <a:defRPr sz="2000"/>
            </a:lvl6pPr>
            <a:lvl7pPr marL="2740660" indent="0">
              <a:buNone/>
              <a:defRPr sz="2000"/>
            </a:lvl7pPr>
            <a:lvl8pPr marL="3197225" indent="0">
              <a:buNone/>
              <a:defRPr sz="2000"/>
            </a:lvl8pPr>
            <a:lvl9pPr marL="36544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65" indent="0">
              <a:buNone/>
              <a:defRPr sz="1200"/>
            </a:lvl2pPr>
            <a:lvl3pPr marL="913765" indent="0">
              <a:buNone/>
              <a:defRPr sz="1000"/>
            </a:lvl3pPr>
            <a:lvl4pPr marL="1370330" indent="0">
              <a:buNone/>
              <a:defRPr sz="900"/>
            </a:lvl4pPr>
            <a:lvl5pPr marL="1826895" indent="0">
              <a:buNone/>
              <a:defRPr sz="900"/>
            </a:lvl5pPr>
            <a:lvl6pPr marL="2284095" indent="0">
              <a:buNone/>
              <a:defRPr sz="900"/>
            </a:lvl6pPr>
            <a:lvl7pPr marL="2740660" indent="0">
              <a:buNone/>
              <a:defRPr sz="900"/>
            </a:lvl7pPr>
            <a:lvl8pPr marL="3197225" indent="0">
              <a:buNone/>
              <a:defRPr sz="900"/>
            </a:lvl8pPr>
            <a:lvl9pPr marL="36544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65" indent="-342265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6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6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9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2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0.png"/><Relationship Id="rId5" Type="http://schemas.openxmlformats.org/officeDocument/2006/relationships/customXml" Target="../ink/ink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311" y="0"/>
            <a:ext cx="9121379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471" tIns="34235" rIns="68471" bIns="34235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95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224" y="182620"/>
            <a:ext cx="1529732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7082" y="941190"/>
            <a:ext cx="6248091" cy="994172"/>
          </a:xfrm>
        </p:spPr>
        <p:txBody>
          <a:bodyPr>
            <a:noAutofit/>
          </a:bodyPr>
          <a:lstStyle/>
          <a:p>
            <a:pPr algn="ctr"/>
            <a:r>
              <a:rPr lang="en-US" sz="7950" b="1" dirty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</a:t>
            </a:r>
            <a:r>
              <a:rPr lang="en-US" sz="7950" b="1" dirty="0">
                <a:solidFill>
                  <a:schemeClr val="bg1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70971"/>
            <a:ext cx="2753973" cy="339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6A69D-B6DD-4AA7-BDA7-99951FB0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375" y="2800350"/>
            <a:ext cx="2101856" cy="2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9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58587966442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5765" y="133350"/>
            <a:ext cx="6449060" cy="48558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194556"/>
            <a:ext cx="5947064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Bác trống trường</a:t>
            </a:r>
            <a:endParaRPr lang="en-US" sz="2800" b="1"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70" y="713105"/>
            <a:ext cx="8952230" cy="4196080"/>
          </a:xfrm>
          <a:prstGeom prst="rect">
            <a:avLst/>
          </a:prstGeom>
          <a:noFill/>
        </p:spPr>
        <p:txBody>
          <a:bodyPr wrap="square" lIns="91354" tIns="45678" rIns="91354" bIns="45678" rtlCol="0">
            <a:noAutofit/>
          </a:bodyPr>
          <a:lstStyle/>
          <a:p>
            <a:pPr algn="just"/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là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trống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trường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Thân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hình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đẫy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đà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,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nước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da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nâu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bóng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trò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thường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gọi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là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bác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trống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Có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lẽ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vì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các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bạn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thấy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ở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trường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lâu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lắm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rồi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Chính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cũng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không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biết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mình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đến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đây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từ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bao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giờ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</a:t>
            </a:r>
          </a:p>
          <a:p>
            <a:pPr algn="just"/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Hằng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ngày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,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giúp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trò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ra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vào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lớp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đúng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giờ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Ngày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khai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trường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,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tiếng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của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dõng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dạc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“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tùng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…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tùng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…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tùng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…”,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báo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hiệu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một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năm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mới</a:t>
            </a:r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</a:t>
            </a:r>
          </a:p>
          <a:p>
            <a:pPr algn="just"/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Bây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giờ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có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thêm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anh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chuông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điện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thỉnh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thoảng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cũng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reng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…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reng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…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reng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…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”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báo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giờ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Nhưng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vẫn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là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người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bạn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thân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thiết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của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cô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cậu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trò</a:t>
            </a:r>
            <a:r>
              <a:rPr lang="en-US" sz="25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</a:t>
            </a:r>
            <a:endParaRPr lang="en-US" sz="2500" dirty="0" smtClean="0">
              <a:latin typeface="UTM Avo" panose="02040603050506020204" pitchFamily="18" charset="0"/>
              <a:ea typeface="Arial-Rounded" pitchFamily="34" charset="0"/>
              <a:cs typeface="Calibri" panose="020F0502020204030204" charset="0"/>
            </a:endParaRPr>
          </a:p>
          <a:p>
            <a:pPr algn="r"/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			                          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2400" dirty="0" err="1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uy Bình)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316600" y="117000"/>
              <a:ext cx="360" cy="360"/>
            </p14:xfrm>
          </p:contentPart>
        </mc:Choice>
        <mc:Fallback xmlns="">
          <p:pic>
            <p:nvPicPr>
              <p:cNvPr id="6" name="Ink 5"/>
            </p:nvPicPr>
            <p:blipFill>
              <a:blip r:embed="rId3"/>
            </p:blipFill>
            <p:spPr>
              <a:xfrm>
                <a:off x="2316600" y="117000"/>
                <a:ext cx="360" cy="360"/>
              </a:xfrm>
              <a:prstGeom prst="rect"/>
            </p:spPr>
          </p:pic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194556"/>
            <a:ext cx="5947064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Bác trống trường</a:t>
            </a:r>
            <a:endParaRPr lang="en-US" sz="2800" b="1"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30" y="713105"/>
            <a:ext cx="8991600" cy="4066540"/>
          </a:xfrm>
          <a:prstGeom prst="rect">
            <a:avLst/>
          </a:prstGeom>
          <a:noFill/>
        </p:spPr>
        <p:txBody>
          <a:bodyPr wrap="square" lIns="91354" tIns="45678" rIns="91354" bIns="45678" rtlCol="0">
            <a:noAutofit/>
          </a:bodyPr>
          <a:lstStyle/>
          <a:p>
            <a:pPr algn="just"/>
            <a:r>
              <a:rPr lang="en-US" sz="2500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từ bao giờ.</a:t>
            </a:r>
          </a:p>
          <a:p>
            <a:pPr algn="just"/>
            <a:r>
              <a:rPr lang="en-US" sz="25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5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Hằng ngày, tôi giúp học trò ra vào lớp đúng giờ. Ngày khai trường, tiếng của tôi dõng dạc “tùng … tùng … tùng …”, báo hiệu một năm học mới.</a:t>
            </a:r>
          </a:p>
          <a:p>
            <a:pPr algn="just"/>
            <a:r>
              <a:rPr lang="en-US" sz="25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Bây giờ có thêm anh chuông điện, thỉnh thoảng cũng “</a:t>
            </a:r>
            <a:r>
              <a:rPr lang="en-US" sz="250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reng… reng… reng…</a:t>
            </a:r>
            <a:r>
              <a:rPr lang="en-US" sz="25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” báo giờ học. Nhưng tôi vẫn là người bạn thân thiết của các cô cậu học trò.</a:t>
            </a:r>
          </a:p>
          <a:p>
            <a:pPr algn="just"/>
            <a:r>
              <a:rPr lang="en-US" sz="25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vi-VN" altLang="en-US" sz="25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                                               (Huy Bình)</a:t>
            </a:r>
            <a:endParaRPr lang="en-US" sz="2500" smtClean="0">
              <a:latin typeface="UTM Avo" panose="02040603050506020204" pitchFamily="18" charset="0"/>
              <a:ea typeface="Arial-Rounded" pitchFamily="34" charset="0"/>
              <a:cs typeface="Calibri" panose="020F0502020204030204" charset="0"/>
            </a:endParaRPr>
          </a:p>
          <a:p>
            <a:pPr algn="just"/>
            <a:r>
              <a:rPr lang="en-US" sz="25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		                                                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504950"/>
            <a:ext cx="2139315" cy="85725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vi-VN" altLang="en-US" sz="540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</a:t>
            </a:r>
            <a:r>
              <a:rPr lang="vi-VN" altLang="en-US" sz="5400" smtClean="0">
                <a:solidFill>
                  <a:schemeClr val="tx1"/>
                </a:solidFill>
                <a:latin typeface="+mn-lt"/>
                <a:ea typeface="Arial-Rounded" pitchFamily="34" charset="0"/>
                <a:cs typeface="+mn-lt"/>
              </a:rPr>
              <a:t>r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+mn-lt"/>
              </a:rPr>
              <a:t>eng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+mn-lt"/>
                <a:sym typeface="+mn-ea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  </a:t>
            </a:r>
            <a:r>
              <a:rPr lang="en-US" sz="5400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     </a:t>
            </a:r>
            <a:r>
              <a:rPr lang="vi-VN" altLang="en-US" sz="540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</a:t>
            </a:r>
            <a:r>
              <a:rPr lang="vi-VN" altLang="en-US" sz="54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133600" y="2647950"/>
            <a:ext cx="4958080" cy="1167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reng...reng...reng</a:t>
            </a:r>
            <a:endParaRPr lang="vi-VN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3352800" y="590352"/>
            <a:ext cx="21494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smtClean="0">
                <a:solidFill>
                  <a:srgbClr val="FF0000"/>
                </a:solidFill>
                <a:ea typeface="Arial-Rounded" pitchFamily="34" charset="0"/>
                <a:cs typeface="+mn-lt"/>
                <a:sym typeface="+mn-ea"/>
              </a:rPr>
              <a:t>   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+mn-lt"/>
                <a:sym typeface="+mn-ea"/>
              </a:rPr>
              <a:t>eng</a:t>
            </a:r>
            <a:r>
              <a:rPr lang="en-US" sz="480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+mn-lt"/>
                <a:sym typeface="+mn-ea"/>
              </a:rPr>
              <a:t> </a:t>
            </a:r>
            <a:r>
              <a:rPr lang="en-US" sz="480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48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286000" y="1733550"/>
            <a:ext cx="4958080" cy="1167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vi-VN" altLang="en-US" sz="4400">
              <a:solidFill>
                <a:srgbClr val="FF0000"/>
              </a:solidFill>
            </a:endParaRPr>
          </a:p>
        </p:txBody>
      </p:sp>
      <p:pic>
        <p:nvPicPr>
          <p:cNvPr id="2" name="635504176637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60" y="172720"/>
            <a:ext cx="8980805" cy="48317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76360" y="4822920"/>
              <a:ext cx="54000" cy="18720"/>
            </p14:xfrm>
          </p:contentPart>
        </mc:Choice>
        <mc:Fallback xmlns="">
          <p:pic>
            <p:nvPicPr>
              <p:cNvPr id="3" name="Ink 2"/>
            </p:nvPicPr>
            <p:blipFill>
              <a:blip r:embed="rId6"/>
            </p:blipFill>
            <p:spPr>
              <a:xfrm>
                <a:off x="576360" y="4822920"/>
                <a:ext cx="54000" cy="18720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286000" y="1733550"/>
            <a:ext cx="4958080" cy="1167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tùng...tùng...tùng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940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194556"/>
            <a:ext cx="5947064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Bác trống trường</a:t>
            </a:r>
            <a:endParaRPr lang="en-US" sz="2800" b="1"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30" y="713105"/>
            <a:ext cx="8700770" cy="4243070"/>
          </a:xfrm>
          <a:prstGeom prst="rect">
            <a:avLst/>
          </a:prstGeom>
          <a:noFill/>
        </p:spPr>
        <p:txBody>
          <a:bodyPr wrap="square" lIns="91354" tIns="45678" rIns="91354" bIns="45678" rtlCol="0">
            <a:noAutofit/>
          </a:bodyPr>
          <a:lstStyle/>
          <a:p>
            <a:pPr algn="just"/>
            <a:r>
              <a:rPr lang="en-US" sz="2500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từ bao giờ.</a:t>
            </a:r>
          </a:p>
          <a:p>
            <a:pPr algn="just"/>
            <a:r>
              <a:rPr lang="en-US" sz="24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Hằng ngày, tôi giúp học trò ra vào lớp đúng giờ. Ngày khai trường, tiếng của tôi dõng dạc “tùng … tùng … tùng …”, báo hiệu một năm học mới.</a:t>
            </a:r>
          </a:p>
          <a:p>
            <a:pPr algn="just"/>
            <a:r>
              <a:rPr lang="en-US" sz="24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Bây giờ có thêm anh chuông điện, thỉnh thoảng cũng “reng… reng… reng…” báo giờ học. Nhưng tôi vẫn là người bạn thân thiết của các cô cậu học trò.</a:t>
            </a:r>
            <a:endParaRPr lang="en-US" sz="2400" smtClean="0">
              <a:latin typeface="UTM Avo" panose="02040603050506020204" pitchFamily="18" charset="0"/>
              <a:ea typeface="Arial-Rounded" pitchFamily="34" charset="0"/>
              <a:cs typeface="Calibri" panose="020F0502020204030204" charset="0"/>
            </a:endParaRPr>
          </a:p>
          <a:p>
            <a:pPr algn="just"/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		                           </a:t>
            </a:r>
            <a:r>
              <a:rPr lang="vi-VN" alt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(Huy Bình 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92320"/>
            <a:ext cx="7221682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194556"/>
            <a:ext cx="5947064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Bác trống trường</a:t>
            </a:r>
            <a:endParaRPr lang="en-US" sz="2800" b="1"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46" y="713338"/>
            <a:ext cx="8991600" cy="416814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400" smtClean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 là trống trường.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smtClean="0">
                <a:solidFill>
                  <a:schemeClr val="accent3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Thân hình tôi đẫy đà, nước da nâu bóng.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smtClean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 trò thường gọi tôi là bác trống.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Có lẽ vì các bạn thấy tôi ở trường lâu lắm rồi. </a:t>
            </a:r>
            <a:r>
              <a:rPr lang="en-US" sz="240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Chính tôi cũng không biết mình đến đây từ bao giờ.</a:t>
            </a:r>
          </a:p>
          <a:p>
            <a:pPr algn="just"/>
            <a:r>
              <a:rPr lang="en-US" sz="24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40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Hằng ngày, tôi giúp học trò ra vào lớp đúng giờ. 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Ngày khai trường, tiếng của tôi dõng dạc “tùng … tùng … tùng …”, báo hiệu một năm học mới.</a:t>
            </a:r>
          </a:p>
          <a:p>
            <a:pPr algn="just"/>
            <a:r>
              <a:rPr lang="en-US" sz="24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40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Bây giờ có thêm anh chuông điện, thỉnh thoảng cũng “reng… reng… reng…” báo giờ học.</a:t>
            </a:r>
            <a:r>
              <a:rPr lang="en-US" sz="24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Nhưng tôi vẫn là người bạn thân thiết của các cô cậu học trò.</a:t>
            </a:r>
            <a:endParaRPr lang="en-US" sz="240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anose="02040603050506020204" pitchFamily="18" charset="0"/>
              <a:ea typeface="Arial-Rounded" pitchFamily="34" charset="0"/>
              <a:cs typeface="Calibri" panose="020F0502020204030204" charset="0"/>
            </a:endParaRPr>
          </a:p>
          <a:p>
            <a:pPr algn="just"/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		                             </a:t>
            </a:r>
            <a:r>
              <a:rPr lang="vi-VN" alt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( Huy Bình )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240"/>
            <a:ext cx="82296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đẫy đà</a:t>
            </a:r>
            <a:r>
              <a:rPr lang="vi-VN" altLang="en-US" smtClean="0">
                <a:solidFill>
                  <a:srgbClr val="FF0000"/>
                </a:solidFill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 </a:t>
            </a:r>
          </a:p>
        </p:txBody>
      </p:sp>
      <p:pic>
        <p:nvPicPr>
          <p:cNvPr id="3076" name="Picture 4" descr="Tả cái trống trường lớp 4 hay nhất - 3 bài văn ngắn gọn miêu tả tiếng trố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8"/>
          <a:stretch>
            <a:fillRect/>
          </a:stretch>
        </p:blipFill>
        <p:spPr bwMode="auto">
          <a:xfrm>
            <a:off x="1600200" y="1047750"/>
            <a:ext cx="6172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667000" y="361950"/>
            <a:ext cx="3921760" cy="694055"/>
          </a:xfrm>
          <a:prstGeom prst="rect">
            <a:avLst/>
          </a:prstGeom>
        </p:spPr>
        <p:txBody>
          <a:bodyPr vert="horz" lIns="91354" tIns="45678" rIns="91354" bIns="45678" rtlCol="0" anchor="ctr">
            <a:normAutofit fontScale="25000" lnSpcReduction="20000"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altLang="en-US" sz="120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</a:t>
            </a:r>
          </a:p>
          <a:p>
            <a:pPr algn="just"/>
            <a:r>
              <a:rPr lang="vi-VN" altLang="en-US" sz="120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</a:t>
            </a:r>
            <a:r>
              <a:rPr lang="en-US" sz="1600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nâu bóng</a:t>
            </a:r>
            <a:r>
              <a:rPr lang="vi-VN" altLang="en-US" sz="16000" smtClean="0">
                <a:solidFill>
                  <a:srgbClr val="FF0000"/>
                </a:solidFill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 </a:t>
            </a:r>
            <a:endParaRPr lang="vi-VN" altLang="en-US" sz="16000" smtClean="0">
              <a:latin typeface="Calibri" panose="020F0502020204030204" charset="0"/>
              <a:ea typeface="Arial-Rounded" pitchFamily="34" charset="0"/>
              <a:cs typeface="Calibri" panose="020F0502020204030204" charset="0"/>
              <a:sym typeface="+mn-ea"/>
            </a:endParaRPr>
          </a:p>
          <a:p>
            <a:pPr algn="just"/>
            <a:r>
              <a:rPr lang="vi-VN" altLang="en-US" sz="14400" smtClean="0">
                <a:solidFill>
                  <a:srgbClr val="FF0000"/>
                </a:solidFill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 </a:t>
            </a:r>
          </a:p>
        </p:txBody>
      </p:sp>
      <p:pic>
        <p:nvPicPr>
          <p:cNvPr id="2" name="Picture 1" descr="z6355164267126_fa58e8f6816df30a8e6ee1f06da2a8bc"/>
          <p:cNvPicPr>
            <a:picLocks noChangeAspect="1"/>
          </p:cNvPicPr>
          <p:nvPr/>
        </p:nvPicPr>
        <p:blipFill>
          <a:blip r:embed="rId3"/>
          <a:srcRect b="25361"/>
          <a:stretch>
            <a:fillRect/>
          </a:stretch>
        </p:blipFill>
        <p:spPr>
          <a:xfrm>
            <a:off x="1297940" y="1055370"/>
            <a:ext cx="6174740" cy="38569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>
            <a:fillRect/>
          </a:stretch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340" y="2038350"/>
            <a:ext cx="7998460" cy="85725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UTM Avo" panose="02040603050506020204" pitchFamily="18" charset="0"/>
              </a:rPr>
              <a:t>Ôn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khởi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482840" y="519112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92320"/>
            <a:ext cx="7221682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194556"/>
            <a:ext cx="5947064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Bác trống trường</a:t>
            </a:r>
            <a:endParaRPr lang="en-US" sz="2800" b="1"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46" y="713338"/>
            <a:ext cx="8991600" cy="416814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400" smtClean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 là trống trường.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smtClean="0">
                <a:solidFill>
                  <a:schemeClr val="accent3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Thân hình tôi đẫy đà, nước da nâu bóng.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smtClean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 trò thường gọi tôi là bác trống.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Có lẽ vì các bạn thấy tôi ở trường lâu lắm rồi. </a:t>
            </a:r>
            <a:r>
              <a:rPr lang="en-US" sz="240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Chính tôi cũng không biết mình đến đây từ bao giờ.</a:t>
            </a:r>
          </a:p>
          <a:p>
            <a:pPr algn="just"/>
            <a:r>
              <a:rPr lang="en-US" sz="24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40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Hằng ngày, tôi giúp học trò ra vào lớp đúng giờ. </a:t>
            </a:r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Ngày khai trường, tiếng của tôi dõng dạc “tùng … tùng … tùng …”, báo hiệu một năm học mới.</a:t>
            </a:r>
          </a:p>
          <a:p>
            <a:pPr algn="just"/>
            <a:r>
              <a:rPr lang="en-US" sz="24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40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Bây giờ có thêm anh chuông điện, thỉnh thoảng cũng “reng… reng… reng…” báo giờ học.</a:t>
            </a:r>
            <a:r>
              <a:rPr lang="en-US" sz="24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Nhưng tôi vẫn là người bạn thân thiết của các cô cậu học trò.</a:t>
            </a:r>
            <a:endParaRPr lang="en-US" sz="240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anose="02040603050506020204" pitchFamily="18" charset="0"/>
              <a:ea typeface="Arial-Rounded" pitchFamily="34" charset="0"/>
              <a:cs typeface="Calibri" panose="020F0502020204030204" charset="0"/>
            </a:endParaRPr>
          </a:p>
          <a:p>
            <a:pPr algn="just"/>
            <a:r>
              <a:rPr 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		                             </a:t>
            </a:r>
            <a:r>
              <a:rPr lang="vi-VN" altLang="en-US" sz="240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( Huy Bình )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466149"/>
            <a:ext cx="42521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Luyện đọc câu dài: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140" y="1504950"/>
            <a:ext cx="8354060" cy="1064260"/>
          </a:xfrm>
          <a:prstGeom prst="rect">
            <a:avLst/>
          </a:prstGeom>
          <a:noFill/>
        </p:spPr>
        <p:txBody>
          <a:bodyPr wrap="square" lIns="91367" tIns="45684" rIns="91367" bIns="45684" rtlCol="0">
            <a:noAutofit/>
          </a:bodyPr>
          <a:lstStyle/>
          <a:p>
            <a:pPr algn="l"/>
            <a:r>
              <a:rPr lang="en-US" sz="3200">
                <a:latin typeface="UTM Avo" panose="02040603050506020204" pitchFamily="18" charset="0"/>
                <a:ea typeface="Arial-Rounded" pitchFamily="34" charset="0"/>
                <a:cs typeface="+mn-lt"/>
              </a:rPr>
              <a:t>Ngày khai trường, tiếng của </a:t>
            </a:r>
            <a:r>
              <a:rPr lang="en-US" sz="32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 dõng dạc</a:t>
            </a:r>
            <a:r>
              <a:rPr lang="vi-VN" altLang="en-US" sz="3200"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320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“tùng … tùng … tùng …”, báo hiệu một năm học mới.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9600" y="1560456"/>
            <a:ext cx="76200" cy="4783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9570" y="3025775"/>
            <a:ext cx="8382000" cy="1242695"/>
          </a:xfrm>
          <a:prstGeom prst="rect">
            <a:avLst/>
          </a:prstGeom>
          <a:noFill/>
        </p:spPr>
        <p:txBody>
          <a:bodyPr wrap="square" lIns="91367" tIns="45684" rIns="91367" bIns="45684" rtlCol="0">
            <a:noAutofit/>
          </a:bodyPr>
          <a:lstStyle/>
          <a:p>
            <a:pPr algn="just"/>
            <a:r>
              <a:rPr lang="vi-VN" altLang="en-US" sz="32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</a:t>
            </a:r>
            <a:r>
              <a:rPr lang="en-US" sz="3200">
                <a:latin typeface="UTM Avo" panose="02040603050506020204" pitchFamily="18" charset="0"/>
                <a:ea typeface="Arial-Rounded" pitchFamily="34" charset="0"/>
                <a:cs typeface="+mn-lt"/>
              </a:rPr>
              <a:t>Bây giờ có thêm anh chuông điện, thỉnh thoảng cũng “reng… reng… reng…” báo giờ học.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438400" y="3105091"/>
            <a:ext cx="152400" cy="5036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315200" y="3029133"/>
            <a:ext cx="76200" cy="5186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682488" y="4095750"/>
            <a:ext cx="182882" cy="457200"/>
            <a:chOff x="5029200" y="3423349"/>
            <a:chExt cx="107372" cy="42929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5029200" y="342334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098472" y="342741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449445" y="2482850"/>
            <a:ext cx="152398" cy="527758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1295400" y="2092960"/>
            <a:ext cx="38101" cy="402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477000" y="2038350"/>
            <a:ext cx="61131" cy="5308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581400" y="3608941"/>
            <a:ext cx="762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33600" y="1657124"/>
            <a:ext cx="4267200" cy="1828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/>
              <a:t>Giải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lao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giữa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giờ</a:t>
            </a:r>
            <a:endParaRPr lang="en-US" sz="36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mẫu (Mới nhất 2024)- Tiếng Trống Trường Em - Âm nhạc lớp 1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4780"/>
            <a:ext cx="9144635" cy="490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28800" y="4400550"/>
            <a:ext cx="6525895" cy="582295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smtClean="0"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Bài đọc có mấy </a:t>
            </a:r>
            <a:r>
              <a:rPr lang="en-US" sz="3200"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đoạn?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1950"/>
            <a:ext cx="527050" cy="160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885950"/>
            <a:ext cx="5270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" y="57150"/>
            <a:ext cx="823531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68275" y="1123950"/>
            <a:ext cx="509270" cy="4895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b="1">
                <a:solidFill>
                  <a:srgbClr val="C00000"/>
                </a:solidFill>
                <a:sym typeface="+mn-ea"/>
              </a:rPr>
              <a:t>1</a:t>
            </a:r>
            <a:endParaRPr lang="vi-VN" altLang="en-US" b="1">
              <a:solidFill>
                <a:srgbClr val="C0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3" y="3105113"/>
            <a:ext cx="527050" cy="116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68275" y="2308225"/>
            <a:ext cx="457200" cy="4578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220345" y="3562350"/>
            <a:ext cx="457200" cy="439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b="1">
                <a:solidFill>
                  <a:srgbClr val="C00000"/>
                </a:solidFill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940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194556"/>
            <a:ext cx="5947064" cy="52070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smtClean="0"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Bác trống trường</a:t>
            </a:r>
            <a:endParaRPr lang="en-US" sz="2800" b="1"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97" y="699090"/>
            <a:ext cx="8700770" cy="4243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354" tIns="45678" rIns="91354" bIns="45678" rtlCol="0">
            <a:noAutofit/>
          </a:bodyPr>
          <a:lstStyle/>
          <a:p>
            <a:pPr algn="just"/>
            <a:r>
              <a:rPr lang="en-US" sz="2500" dirty="0" smtClean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là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trống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trường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Thân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hình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đẫy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đà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nước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da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nâu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bóng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trò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thường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gọi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là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trống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Có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lẽ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vì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các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bạn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thấy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ở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trường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lâu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lắm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rồi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Chính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cũng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không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biết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mình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đến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đây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từ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bao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giờ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</a:t>
            </a:r>
          </a:p>
          <a:p>
            <a:pPr algn="just"/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Hằng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ngày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giúp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trò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ra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vào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lớp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đúng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giờ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Ngày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khai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trường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tiếng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của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dõng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dạc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“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tùng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…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tùng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…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tùng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…”, </a:t>
            </a:r>
            <a:r>
              <a:rPr lang="en-US" sz="2400" dirty="0" err="1" smtClean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báo</a:t>
            </a:r>
            <a:r>
              <a:rPr lang="en-US" sz="2400" dirty="0" smtClean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hiệu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một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năm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mới</a:t>
            </a:r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</a:t>
            </a:r>
          </a:p>
          <a:p>
            <a:pPr algn="just"/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Bây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giờ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thêm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anh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chuông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điện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thỉnh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thoảng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“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reng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…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reng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…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reng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…”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báo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giờ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tôi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thân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thiết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cô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cậu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.</a:t>
            </a:r>
            <a:endParaRPr lang="en-US" sz="2400" dirty="0" smtClean="0">
              <a:latin typeface="UTM Avo" panose="02040603050506020204" pitchFamily="18" charset="0"/>
              <a:ea typeface="Arial-Rounded" pitchFamily="34" charset="0"/>
              <a:cs typeface="Calibri" panose="020F0502020204030204" charset="0"/>
            </a:endParaRPr>
          </a:p>
          <a:p>
            <a:pPr algn="just"/>
            <a:r>
              <a:rPr 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			                           </a:t>
            </a:r>
            <a:r>
              <a:rPr lang="vi-VN" altLang="en-US" sz="2400" dirty="0" smtClean="0">
                <a:latin typeface="UTM Avo" panose="02040603050506020204" pitchFamily="18" charset="0"/>
                <a:ea typeface="Arial-Rounded" pitchFamily="34" charset="0"/>
                <a:cs typeface="Calibri" panose="020F0502020204030204" charset="0"/>
              </a:rPr>
              <a:t>(Huy Bình 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95400" y="4400550"/>
            <a:ext cx="6532880" cy="582295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Đọc nối tiếp đoạn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1950"/>
            <a:ext cx="527050" cy="160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885950"/>
            <a:ext cx="5270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0646"/>
            <a:ext cx="823531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68275" y="1123950"/>
            <a:ext cx="509270" cy="4895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b="1">
                <a:solidFill>
                  <a:srgbClr val="C00000"/>
                </a:solidFill>
                <a:sym typeface="+mn-ea"/>
              </a:rPr>
              <a:t>1</a:t>
            </a:r>
            <a:endParaRPr lang="vi-VN" altLang="en-US" b="1">
              <a:solidFill>
                <a:srgbClr val="C0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3" y="3105113"/>
            <a:ext cx="527050" cy="116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68275" y="2308225"/>
            <a:ext cx="457200" cy="4578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220345" y="3562350"/>
            <a:ext cx="457200" cy="439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b="1">
                <a:solidFill>
                  <a:srgbClr val="C00000"/>
                </a:solidFill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8" grpId="1" animBg="1"/>
      <p:bldP spid="2" grpId="1" animBg="1"/>
      <p:bldP spid="3" grpId="1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431" y="4400513"/>
            <a:ext cx="6096000" cy="582295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Đọc theo nhóm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1950"/>
            <a:ext cx="527050" cy="160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885950"/>
            <a:ext cx="5270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150"/>
            <a:ext cx="823531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68275" y="1123950"/>
            <a:ext cx="509270" cy="4895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b="1">
                <a:solidFill>
                  <a:srgbClr val="C00000"/>
                </a:solidFill>
                <a:sym typeface="+mn-ea"/>
              </a:rPr>
              <a:t>1</a:t>
            </a:r>
            <a:endParaRPr lang="vi-VN" altLang="en-US" b="1">
              <a:solidFill>
                <a:srgbClr val="C0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3" y="3105113"/>
            <a:ext cx="527050" cy="116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68275" y="2308225"/>
            <a:ext cx="457200" cy="4578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220345" y="3562350"/>
            <a:ext cx="457200" cy="439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b="1">
                <a:solidFill>
                  <a:srgbClr val="C00000"/>
                </a:solidFill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1181100" y="4128348"/>
            <a:ext cx="2286000" cy="882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4324350"/>
            <a:ext cx="3642531" cy="582295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Thi đ</a:t>
            </a:r>
            <a:r>
              <a:rPr lang="vi-VN" altLang="en-US" sz="3200"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ọc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355"/>
            <a:ext cx="8830310" cy="438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37665" y="4380865"/>
            <a:ext cx="5438140" cy="582295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vi-VN" altLang="en-US" sz="3200"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Đọc toàn bài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87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>
            <a:fillRect/>
          </a:stretch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5885"/>
            <a:ext cx="1450340" cy="17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30" y="2095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2" y="326517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>
            <a:fillRect/>
          </a:stretch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88365" y="2038350"/>
            <a:ext cx="7367270" cy="1043940"/>
          </a:xfrm>
          <a:prstGeom prst="rect">
            <a:avLst/>
          </a:prstGeom>
          <a:solidFill>
            <a:srgbClr val="E496EA"/>
          </a:solidFill>
        </p:spPr>
        <p:txBody>
          <a:bodyPr wrap="square" rtlCol="0">
            <a:noAutofit/>
          </a:bodyPr>
          <a:lstStyle/>
          <a:p>
            <a:pPr algn="ctr"/>
            <a:r>
              <a:rPr lang="vi-VN" altLang="en-US" sz="3200" dirty="0">
                <a:ln>
                  <a:noFill/>
                </a:ln>
                <a:solidFill>
                  <a:schemeClr val="tx1"/>
                </a:solidFill>
              </a:rPr>
              <a:t>Em hãy đọc khổ thơ cuối của bài thơ         “ Cây bàng và lớp học ”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955925" y="29146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3048000" y="742950"/>
            <a:ext cx="5127625" cy="780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vi-VN" altLang="en-US" sz="2000">
                <a:solidFill>
                  <a:schemeClr val="bg1"/>
                </a:solidFill>
              </a:rPr>
              <a:t>Theo em vì sao tác giả lại gọi trống trường</a:t>
            </a:r>
          </a:p>
          <a:p>
            <a:pPr algn="l"/>
            <a:r>
              <a:rPr lang="vi-VN" altLang="en-US" sz="2000">
                <a:solidFill>
                  <a:schemeClr val="bg1"/>
                </a:solidFill>
              </a:rPr>
              <a:t> bằng </a:t>
            </a:r>
            <a:r>
              <a:rPr lang="vi-VN" altLang="en-US" sz="2000" b="1">
                <a:solidFill>
                  <a:schemeClr val="bg1"/>
                </a:solidFill>
              </a:rPr>
              <a:t>bác</a:t>
            </a:r>
            <a:r>
              <a:rPr lang="vi-VN" altLang="en-US" sz="2000" b="1" i="1">
                <a:solidFill>
                  <a:schemeClr val="bg1"/>
                </a:solidFill>
              </a:rPr>
              <a:t> </a:t>
            </a:r>
            <a:r>
              <a:rPr lang="vi-VN" altLang="en-US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000" r="-9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352550"/>
            <a:ext cx="5088890" cy="459105"/>
          </a:xfrm>
          <a:prstGeom prst="rect">
            <a:avLst/>
          </a:prstGeom>
          <a:noFill/>
          <a:ln>
            <a:noFill/>
          </a:ln>
        </p:spPr>
        <p:txBody>
          <a:bodyPr wrap="square" lIns="91367" tIns="45684" rIns="91367" bIns="45684" rtlCol="0">
            <a:prstTxWarp prst="textPlain">
              <a:avLst/>
            </a:prstTxWarp>
            <a:spAutoFit/>
          </a:bodyPr>
          <a:lstStyle/>
          <a:p>
            <a:pPr algn="l"/>
            <a:r>
              <a:rPr 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alt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altLang="en-US" sz="2800" b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ea typeface="Arial-Rounded" pitchFamily="34" charset="0"/>
                <a:cs typeface="Calibri" panose="020F0502020204030204" charset="0"/>
              </a:rPr>
              <a:t>Tiết học tới đây là kết thúc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270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2140585" y="1962150"/>
            <a:ext cx="4878705" cy="5835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vi-VN" alt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Cảm ơn thầy cô và các bạn</a:t>
            </a:r>
          </a:p>
        </p:txBody>
      </p:sp>
      <p:sp>
        <p:nvSpPr>
          <p:cNvPr id="6" name="Smiley Face 5"/>
          <p:cNvSpPr/>
          <p:nvPr/>
        </p:nvSpPr>
        <p:spPr>
          <a:xfrm>
            <a:off x="6934200" y="1428750"/>
            <a:ext cx="381000" cy="381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>
            <a:fillRect/>
          </a:stretch>
        </p:blipFill>
        <p:spPr>
          <a:xfrm>
            <a:off x="3657600" y="2876550"/>
            <a:ext cx="1809750" cy="1981200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936750" y="666750"/>
            <a:ext cx="5297805" cy="178943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800" b="1" i="1">
                <a:solidFill>
                  <a:schemeClr val="accent6"/>
                </a:solidFill>
              </a:rPr>
              <a:t>Trò chơi</a:t>
            </a:r>
          </a:p>
        </p:txBody>
      </p:sp>
      <p:sp>
        <p:nvSpPr>
          <p:cNvPr id="5" name="Rectangles 4"/>
          <p:cNvSpPr/>
          <p:nvPr/>
        </p:nvSpPr>
        <p:spPr>
          <a:xfrm>
            <a:off x="1280160" y="1972310"/>
            <a:ext cx="65830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7200" b="1" i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TAI AI THÍNH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0067" y="4387454"/>
            <a:ext cx="8756650" cy="397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457200" lvl="1" indent="0" algn="just">
              <a:buNone/>
            </a:pPr>
            <a:endParaRPr lang="en-US" sz="200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635517656638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428750"/>
            <a:ext cx="3053715" cy="2454910"/>
          </a:xfrm>
          <a:prstGeom prst="rect">
            <a:avLst/>
          </a:prstGeom>
        </p:spPr>
      </p:pic>
      <p:sp>
        <p:nvSpPr>
          <p:cNvPr id="4" name="Action Button: Forward or Next 3">
            <a:hlinkClick r:id="" action="ppaction://hlinkshowjump?jump=nextslide"/>
          </p:cNvPr>
          <p:cNvSpPr/>
          <p:nvPr/>
        </p:nvSpPr>
        <p:spPr>
          <a:xfrm>
            <a:off x="228600" y="1276350"/>
            <a:ext cx="3053715" cy="2439670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rved Down Arrow 4"/>
          <p:cNvSpPr/>
          <p:nvPr/>
        </p:nvSpPr>
        <p:spPr>
          <a:xfrm rot="300000">
            <a:off x="1964690" y="644525"/>
            <a:ext cx="4867275" cy="990600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17" y="33337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176120" y="2521800"/>
              <a:ext cx="360" cy="360"/>
            </p14:xfrm>
          </p:contentPart>
        </mc:Choice>
        <mc:Fallback xmlns="">
          <p:pic>
            <p:nvPicPr>
              <p:cNvPr id="2" name="Ink 1"/>
            </p:nvPicPr>
            <p:blipFill>
              <a:blip r:embed="rId7"/>
            </p:blipFill>
            <p:spPr>
              <a:xfrm>
                <a:off x="1176120" y="2521800"/>
                <a:ext cx="360" cy="360"/>
              </a:xfrm>
              <a:prstGeom prst="rect"/>
            </p:spPr>
          </p:pic>
        </mc:Fallback>
      </mc:AlternateContent>
      <p:pic>
        <p:nvPicPr>
          <p:cNvPr id="7" name="635517656638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1845310"/>
            <a:ext cx="3667125" cy="2464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0067" y="4387454"/>
            <a:ext cx="8756650" cy="397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457200" lvl="1" indent="0" algn="just">
              <a:buNone/>
            </a:pPr>
            <a:endParaRPr lang="en-US" sz="200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Curved Down Arrow 4"/>
          <p:cNvSpPr/>
          <p:nvPr/>
        </p:nvSpPr>
        <p:spPr>
          <a:xfrm rot="300000">
            <a:off x="1964690" y="644525"/>
            <a:ext cx="4867275" cy="990600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635523165263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352550"/>
            <a:ext cx="3072765" cy="2366645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/>
          </p:cNvPr>
          <p:cNvSpPr/>
          <p:nvPr/>
        </p:nvSpPr>
        <p:spPr>
          <a:xfrm>
            <a:off x="610235" y="1352550"/>
            <a:ext cx="3072130" cy="2239010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22" y="33337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635523165263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1809750"/>
            <a:ext cx="2961005" cy="23660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bldLvl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0067" y="4387454"/>
            <a:ext cx="8756650" cy="397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457200" lvl="1" indent="0" algn="just">
              <a:buNone/>
            </a:pPr>
            <a:endParaRPr lang="en-US" sz="200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Curved Down Arrow 4"/>
          <p:cNvSpPr/>
          <p:nvPr/>
        </p:nvSpPr>
        <p:spPr>
          <a:xfrm rot="300000">
            <a:off x="1964690" y="644525"/>
            <a:ext cx="4867275" cy="990600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635527484193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28750"/>
            <a:ext cx="3124200" cy="2691765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/>
          </p:cNvPr>
          <p:cNvSpPr/>
          <p:nvPr/>
        </p:nvSpPr>
        <p:spPr>
          <a:xfrm>
            <a:off x="457200" y="1428750"/>
            <a:ext cx="3124200" cy="2539365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635527484193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1845310"/>
            <a:ext cx="2943860" cy="27444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bldLvl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253365"/>
            <a:ext cx="8844915" cy="4589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E59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935" y="2152015"/>
            <a:ext cx="5745480" cy="97536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CC2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  <a:solidFill>
            <a:srgbClr val="A71FB1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rgbClr val="A71FB1"/>
                </a:solidFill>
                <a:latin typeface="Arial Rounded MT Bold" panose="020F0704030504030204" pitchFamily="34" charset="0"/>
                <a:ea typeface="Arial-Rounded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6400" y="461345"/>
            <a:ext cx="7304442" cy="7670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MÁI TRƯỜNG MẾN YÊU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186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24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anose="020F0704030504030204" pitchFamily="34" charset="0"/>
                <a:ea typeface="Arial-Rounded" pitchFamily="34" charset="0"/>
                <a:cs typeface="Times New Roman" panose="02020603050405020304" pitchFamily="18" charset="0"/>
              </a:rPr>
              <a:t>5</a:t>
            </a:r>
            <a:endParaRPr lang="en-US" sz="3200" b="1">
              <a:solidFill>
                <a:schemeClr val="bg1"/>
              </a:solidFill>
              <a:latin typeface="Arial Rounded MT Bold" panose="020F0704030504030204" pitchFamily="34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33600" y="2266950"/>
            <a:ext cx="5173345" cy="58229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A71FB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BÁC TRỐNG TRƯỜNG</a:t>
            </a:r>
            <a:r>
              <a:rPr lang="vi-VN" altLang="en-US" sz="3200" b="1" smtClean="0">
                <a:solidFill>
                  <a:srgbClr val="A71FB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659634" y="-848744"/>
            <a:ext cx="2469633" cy="2296731"/>
            <a:chOff x="-2957976" y="-1125796"/>
            <a:chExt cx="2469633" cy="2296731"/>
          </a:xfrm>
        </p:grpSpPr>
        <p:sp>
          <p:nvSpPr>
            <p:cNvPr id="22" name="Oval 2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D24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2700" y="178394"/>
            <a:ext cx="1341530" cy="1107911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6600" b="1">
                <a:solidFill>
                  <a:srgbClr val="7030A0"/>
                </a:solidFill>
                <a:latin typeface="Arial Rounded MT Bold" panose="020F0704030504030204" pitchFamily="34" charset="0"/>
                <a:ea typeface="Arial-Rounded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268</Words>
  <Application>Microsoft Office PowerPoint</Application>
  <PresentationFormat>On-screen Show (16:9)</PresentationFormat>
  <Paragraphs>94</Paragraphs>
  <Slides>31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Rounded MT Bold</vt:lpstr>
      <vt:lpstr>Arial-Rounded</vt:lpstr>
      <vt:lpstr>AvantGarde</vt:lpstr>
      <vt:lpstr>Calibri</vt:lpstr>
      <vt:lpstr>Times New Roman</vt:lpstr>
      <vt:lpstr>UTM Avo</vt:lpstr>
      <vt:lpstr>Office Theme</vt:lpstr>
      <vt:lpstr>TIẾNG VIỆT 1</vt:lpstr>
      <vt:lpstr>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reng                </vt:lpstr>
      <vt:lpstr>PowerPoint Presentation</vt:lpstr>
      <vt:lpstr>PowerPoint Presentation</vt:lpstr>
      <vt:lpstr>PowerPoint Presentation</vt:lpstr>
      <vt:lpstr>PowerPoint Presentation</vt:lpstr>
      <vt:lpstr>đẫy đà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Le thu vien</cp:lastModifiedBy>
  <cp:revision>209</cp:revision>
  <dcterms:created xsi:type="dcterms:W3CDTF">2020-12-08T15:48:00Z</dcterms:created>
  <dcterms:modified xsi:type="dcterms:W3CDTF">2025-03-06T08:25:43Z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2A1F07C05AB544E193089D622A573C19_13</vt:lpwstr>
  </property>
  <property fmtid="{D5CDD505-2E9C-101B-9397-08002B2CF9AE}" pid="3" name="KSOProductBuildVer">
    <vt:lpwstr>1033-12.2.0.20323</vt:lpwstr>
  </property>
</Properties>
</file>