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3" r:id="rId2"/>
    <p:sldId id="258" r:id="rId3"/>
    <p:sldId id="294" r:id="rId4"/>
    <p:sldId id="305" r:id="rId5"/>
    <p:sldId id="297" r:id="rId6"/>
    <p:sldId id="298" r:id="rId7"/>
    <p:sldId id="273" r:id="rId8"/>
    <p:sldId id="301" r:id="rId9"/>
    <p:sldId id="306" r:id="rId10"/>
    <p:sldId id="267" r:id="rId11"/>
    <p:sldId id="307" r:id="rId12"/>
    <p:sldId id="269" r:id="rId13"/>
    <p:sldId id="295" r:id="rId14"/>
    <p:sldId id="274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9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9BE4-4BA6-4372-967E-6DF13F1A47A4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93AD7-192F-4A57-910C-F9E856DE2F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96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ED5150B-E88E-4409-940D-DC927A6DA000}" type="slidenum">
              <a:rPr lang="en-US" altLang="vi-VN" sz="1200"/>
              <a:pPr algn="r" eaLnBrk="1" hangingPunct="1"/>
              <a:t>1</a:t>
            </a:fld>
            <a:endParaRPr lang="en-US" altLang="vi-VN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3553">
            <a:extLst>
              <a:ext uri="{FF2B5EF4-FFF2-40B4-BE49-F238E27FC236}">
                <a16:creationId xmlns="" xmlns:a16="http://schemas.microsoft.com/office/drawing/2014/main" id="{F658B272-0DCC-475D-8804-B043AD046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文本占位符 23554">
            <a:extLst>
              <a:ext uri="{FF2B5EF4-FFF2-40B4-BE49-F238E27FC236}">
                <a16:creationId xmlns="" xmlns:a16="http://schemas.microsoft.com/office/drawing/2014/main" id="{B3635AF5-0AD5-4B42-A2E5-C7469FE98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灯片编号占位符 1">
            <a:extLst>
              <a:ext uri="{FF2B5EF4-FFF2-40B4-BE49-F238E27FC236}">
                <a16:creationId xmlns="" xmlns:a16="http://schemas.microsoft.com/office/drawing/2014/main" id="{0094E294-323E-447E-B4B2-B684909FE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1099-5E20-410A-BF1D-CEBB0D6D0D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3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4617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9DDA2-9865-4AE7-8453-F24D7F85DAC7}" type="datetimeFigureOut">
              <a:rPr lang="vi-VN" smtClean="0"/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1E29-86DA-4BE6-9012-89199A85D02F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64" y="175470"/>
            <a:ext cx="7429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69270"/>
            <a:ext cx="742950" cy="49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03" y="248693"/>
            <a:ext cx="685800" cy="41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daisy_button_blu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85" y="4943475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4"/>
          <p:cNvGrpSpPr>
            <a:grpSpLocks/>
          </p:cNvGrpSpPr>
          <p:nvPr/>
        </p:nvGrpSpPr>
        <p:grpSpPr bwMode="auto">
          <a:xfrm>
            <a:off x="771859" y="5242956"/>
            <a:ext cx="2189559" cy="685800"/>
            <a:chOff x="4656" y="3216"/>
            <a:chExt cx="1104" cy="651"/>
          </a:xfrm>
        </p:grpSpPr>
        <p:grpSp>
          <p:nvGrpSpPr>
            <p:cNvPr id="2065" name="Group 5"/>
            <p:cNvGrpSpPr>
              <a:grpSpLocks/>
            </p:cNvGrpSpPr>
            <p:nvPr/>
          </p:nvGrpSpPr>
          <p:grpSpPr bwMode="auto">
            <a:xfrm>
              <a:off x="4656" y="3216"/>
              <a:ext cx="1104" cy="651"/>
              <a:chOff x="1296" y="3577"/>
              <a:chExt cx="1104" cy="651"/>
            </a:xfrm>
          </p:grpSpPr>
          <p:pic>
            <p:nvPicPr>
              <p:cNvPr id="2067" name="Picture 6" descr="!hp8ls2l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3577"/>
                <a:ext cx="960" cy="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7" descr="!dk8_1la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3710"/>
                <a:ext cx="5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66" name="Picture 8" descr="ROSE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3360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5" name="Picture 22" descr="daisy_button_pink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743450"/>
            <a:ext cx="10287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1" descr="daisy_button_blu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68630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daisy_button_blu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40055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 9"/>
          <p:cNvGrpSpPr>
            <a:grpSpLocks/>
          </p:cNvGrpSpPr>
          <p:nvPr/>
        </p:nvGrpSpPr>
        <p:grpSpPr bwMode="auto">
          <a:xfrm>
            <a:off x="5086350" y="5257800"/>
            <a:ext cx="2800350" cy="739379"/>
            <a:chOff x="96" y="3553"/>
            <a:chExt cx="1104" cy="671"/>
          </a:xfrm>
        </p:grpSpPr>
        <p:pic>
          <p:nvPicPr>
            <p:cNvPr id="2062" name="Picture 10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6" y="3553"/>
              <a:ext cx="954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1" descr="!dk8_1l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" y="3753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2" descr="ROSE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8" y="3661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9" name="Picture 5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20" y="3164804"/>
            <a:ext cx="454819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Box 1"/>
          <p:cNvSpPr txBox="1">
            <a:spLocks noChangeArrowheads="1"/>
          </p:cNvSpPr>
          <p:nvPr/>
        </p:nvSpPr>
        <p:spPr bwMode="auto">
          <a:xfrm>
            <a:off x="771859" y="1079285"/>
            <a:ext cx="79928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TRƯỜNG TIỂU HỌC QUANG 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SƠN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LỚP 3A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1" name="TextBox 2"/>
          <p:cNvSpPr txBox="1">
            <a:spLocks noChangeArrowheads="1"/>
          </p:cNvSpPr>
          <p:nvPr/>
        </p:nvSpPr>
        <p:spPr bwMode="auto">
          <a:xfrm>
            <a:off x="1224304" y="2900384"/>
            <a:ext cx="62412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18: CƠ QUAN TIÊU 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TIẾT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7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3"/>
          <p:cNvSpPr/>
          <p:nvPr/>
        </p:nvSpPr>
        <p:spPr>
          <a:xfrm>
            <a:off x="495300" y="1340769"/>
            <a:ext cx="8153400" cy="533943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2" name="Rectangle 21"/>
          <p:cNvSpPr/>
          <p:nvPr/>
        </p:nvSpPr>
        <p:spPr>
          <a:xfrm>
            <a:off x="161377" y="432452"/>
            <a:ext cx="8929546" cy="482593"/>
          </a:xfrm>
          <a:prstGeom prst="rect">
            <a:avLst/>
          </a:prstGeom>
        </p:spPr>
        <p:txBody>
          <a:bodyPr wrap="none" lIns="51206" tIns="25603" rIns="51206" bIns="25603">
            <a:spAutoFit/>
          </a:bodyPr>
          <a:lstStyle/>
          <a:p>
            <a:r>
              <a:rPr lang="vi-VN" sz="2800" b="1" dirty="0" smtClean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nl-NL" sz="2800" b="1" dirty="0" smtClean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 </a:t>
            </a:r>
            <a:r>
              <a:rPr lang="nl-NL" sz="2800" b="1" dirty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 thẻ chữ thích hợp vào sơ đồ cơ quan tiêu hóa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1193" y="1845886"/>
            <a:ext cx="738456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Miệng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1193" y="2731828"/>
            <a:ext cx="738456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Dạ dày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624" y="4369880"/>
            <a:ext cx="738456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Gan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3950" y="5330542"/>
            <a:ext cx="738456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Túi mật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94880" y="3045634"/>
            <a:ext cx="1565685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Tuyến nước bọt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17879" y="1879584"/>
            <a:ext cx="1282852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Ruột già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20798" y="3853740"/>
            <a:ext cx="1279933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Ruột non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77713" y="4570127"/>
            <a:ext cx="1366044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Hậu môn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4348" y="3468484"/>
            <a:ext cx="1195344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Thực quản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40098" y="5218763"/>
            <a:ext cx="527430" cy="40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1300" b="1" dirty="0">
                <a:solidFill>
                  <a:schemeClr val="tx1"/>
                </a:solidFill>
              </a:rPr>
              <a:t>Tụy</a:t>
            </a:r>
            <a:endParaRPr lang="en-US" sz="1300" b="1" dirty="0">
              <a:solidFill>
                <a:schemeClr val="tx1"/>
              </a:solidFill>
            </a:endParaRPr>
          </a:p>
        </p:txBody>
      </p:sp>
      <p:pic>
        <p:nvPicPr>
          <p:cNvPr id="16" name="Picture 15" descr="STEM Educati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8" y="1484784"/>
            <a:ext cx="4541477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252249" y="257503"/>
            <a:ext cx="8639504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0CE5F4-BEC6-4E31-8E9D-EB1779AD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3805084" y="0"/>
            <a:ext cx="5338917" cy="3224808"/>
          </a:xfrm>
          <a:prstGeom prst="rect">
            <a:avLst/>
          </a:prstGeom>
        </p:spPr>
      </p:pic>
      <p:pic>
        <p:nvPicPr>
          <p:cNvPr id="8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D1E837A0-96E3-4DDE-BBAA-800BF6B4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4" y="1480439"/>
            <a:ext cx="7272499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10337B-8697-44B4-9A00-6D60B374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73731"/>
            <a:ext cx="37950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0993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23528" y="908720"/>
            <a:ext cx="8496944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Hãy 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chỉ vị trí một số bộ phận của cơ quan tiêu hóa trên cơ thể em.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6"/>
          <a:stretch/>
        </p:blipFill>
        <p:spPr>
          <a:xfrm>
            <a:off x="2123728" y="2060848"/>
            <a:ext cx="5429288" cy="40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955913008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06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>
            <a:extLst>
              <a:ext uri="{FF2B5EF4-FFF2-40B4-BE49-F238E27FC236}">
                <a16:creationId xmlns="" xmlns:a16="http://schemas.microsoft.com/office/drawing/2014/main" id="{8226B488-E459-454E-B5DC-5C0ED3C5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01625"/>
            <a:ext cx="902117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>
            <a:extLst>
              <a:ext uri="{FF2B5EF4-FFF2-40B4-BE49-F238E27FC236}">
                <a16:creationId xmlns="" xmlns:a16="http://schemas.microsoft.com/office/drawing/2014/main" id="{FC275800-242A-4046-BB7D-0FD38E49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004" y="2429338"/>
            <a:ext cx="4379077" cy="208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6600" b="1" dirty="0">
                <a:solidFill>
                  <a:srgbClr val="00B0F0"/>
                </a:solidFill>
                <a:cs typeface="Times New Roman" panose="02020603050405020304" pitchFamily="18" charset="0"/>
              </a:rPr>
              <a:t>CHÀO </a:t>
            </a:r>
            <a:r>
              <a:rPr lang="en-US" altLang="zh-CN" sz="6600" b="1" dirty="0" smtClean="0">
                <a:solidFill>
                  <a:srgbClr val="00B0F0"/>
                </a:solidFill>
                <a:cs typeface="Times New Roman" panose="02020603050405020304" pitchFamily="18" charset="0"/>
              </a:rPr>
              <a:t>CÁC EM!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14124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14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/>
          <a:srcRect l="4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688" y="1622280"/>
            <a:ext cx="3871464" cy="87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94" tIns="38398" rIns="76794" bIns="38398">
            <a:spAutoFit/>
          </a:bodyPr>
          <a:lstStyle/>
          <a:p>
            <a:pPr algn="ctr" defTabSz="383562">
              <a:lnSpc>
                <a:spcPct val="130000"/>
              </a:lnSpc>
            </a:pPr>
            <a:r>
              <a:rPr lang="en-US" altLang="en-US" sz="40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730553" y="4099648"/>
            <a:ext cx="1299406" cy="1709414"/>
            <a:chOff x="11279221" y="5913230"/>
            <a:chExt cx="2599189" cy="2564873"/>
          </a:xfrm>
        </p:grpSpPr>
        <p:pic>
          <p:nvPicPr>
            <p:cNvPr id="5133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977126">
              <a:off x="11279221" y="6211935"/>
              <a:ext cx="2599189" cy="2266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5"/>
            <p:cNvSpPr txBox="1"/>
            <p:nvPr/>
          </p:nvSpPr>
          <p:spPr>
            <a:xfrm rot="1078377">
              <a:off x="12520837" y="5913230"/>
              <a:ext cx="1175611" cy="18087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511988">
                <a:lnSpc>
                  <a:spcPts val="9407"/>
                </a:lnSpc>
                <a:defRPr/>
              </a:pPr>
              <a:r>
                <a:rPr lang="en-US" sz="6700" spc="625" dirty="0">
                  <a:solidFill>
                    <a:srgbClr val="403D3C"/>
                  </a:solidFill>
                  <a:latin typeface="Josefin Sans Bold"/>
                  <a:cs typeface="Arial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5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955410244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260648"/>
            <a:ext cx="8496944" cy="54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1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252249" y="257503"/>
            <a:ext cx="8639504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AD4963-54C8-47C3-9C49-345B5599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2871788" y="0"/>
            <a:ext cx="6272213" cy="3790950"/>
          </a:xfrm>
          <a:prstGeom prst="rect">
            <a:avLst/>
          </a:prstGeom>
        </p:spPr>
      </p:pic>
      <p:pic>
        <p:nvPicPr>
          <p:cNvPr id="4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02456093-65B4-4144-AA9D-A0854AAF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290018"/>
            <a:ext cx="6391767" cy="45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8930748-C81B-4077-B63F-F8A39B8B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706" y="1016821"/>
            <a:ext cx="489246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3416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FD59D75-7DF0-4EF6-B0B9-53E7D4FAB5DE}"/>
              </a:ext>
            </a:extLst>
          </p:cNvPr>
          <p:cNvSpPr/>
          <p:nvPr/>
        </p:nvSpPr>
        <p:spPr>
          <a:xfrm>
            <a:off x="248307" y="996042"/>
            <a:ext cx="8712508" cy="56733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0BD9BE2-E0C0-42AE-8D03-A32B27D9A460}"/>
              </a:ext>
            </a:extLst>
          </p:cNvPr>
          <p:cNvSpPr/>
          <p:nvPr/>
        </p:nvSpPr>
        <p:spPr>
          <a:xfrm>
            <a:off x="107504" y="135351"/>
            <a:ext cx="8853311" cy="58089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5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841E47-FC95-4342-A97B-0242AAE1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052736"/>
            <a:ext cx="59766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858964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1167059"/>
            <a:ext cx="3500430" cy="485776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76358" y="609849"/>
            <a:ext cx="2705100" cy="557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CƠ QUAN TIÊU HÓA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7176" y="1474580"/>
            <a:ext cx="2438400" cy="511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Ống tiêu hóa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28908" y="1489052"/>
            <a:ext cx="2438400" cy="511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Tuyến tiêu hóa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>
          <a:xfrm flipH="1">
            <a:off x="1576376" y="1167059"/>
            <a:ext cx="1352532" cy="307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2928908" y="1167059"/>
            <a:ext cx="1219200" cy="3219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7176" y="2293289"/>
            <a:ext cx="1858389" cy="226769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Miệng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Thực quản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Dạ dày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Ruột non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Ruột già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Hậu môn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1468" y="2493832"/>
            <a:ext cx="2415840" cy="1529034"/>
          </a:xfrm>
          <a:prstGeom prst="rect">
            <a:avLst/>
          </a:prstGeom>
          <a:noFill/>
        </p:spPr>
        <p:txBody>
          <a:bodyPr wrap="none" lIns="51206" tIns="25603" rIns="51206" bIns="25603" rtlCol="0">
            <a:spAutoFit/>
          </a:bodyPr>
          <a:lstStyle/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Tuyến nước bọt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Gan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Túi mật</a:t>
            </a:r>
          </a:p>
          <a:p>
            <a:pPr marL="256032" indent="-256032">
              <a:buFont typeface="Wingdings" panose="05000000000000000000" pitchFamily="2" charset="2"/>
              <a:buChar char="§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03961" y="2074"/>
            <a:ext cx="5715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.Các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20856"/>
          <a:stretch/>
        </p:blipFill>
        <p:spPr>
          <a:xfrm>
            <a:off x="1163348" y="711390"/>
            <a:ext cx="2192005" cy="45898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274903" y="694057"/>
            <a:ext cx="5244066" cy="15290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51206" tIns="25603" rIns="51206" bIns="25603">
            <a:spAutoFit/>
          </a:bodyPr>
          <a:lstStyle/>
          <a:p>
            <a:pPr marL="192024" indent="-192024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Ống tiêu hóa bắt đầu từ miệng và kết thúc tại hậu môn, dài đến 7 mét, gấp 4 lần chiều cao của người trưởng thành.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4903" y="2401741"/>
            <a:ext cx="5370581" cy="790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51206" tIns="25603" rIns="51206" bIns="25603">
            <a:spAutoFit/>
          </a:bodyPr>
          <a:lstStyle/>
          <a:p>
            <a:pPr marL="192024" indent="-192024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 quản là một ống dài khoảng 25 xen-ti-mét. 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4903" y="3370761"/>
            <a:ext cx="5370581" cy="11597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51206" tIns="25603" rIns="51206" bIns="25603">
            <a:spAutoFit/>
          </a:bodyPr>
          <a:lstStyle/>
          <a:p>
            <a:pPr marL="192024" indent="-192024" algn="just">
              <a:buFont typeface="Wingdings" panose="05000000000000000000" pitchFamily="2" charset="2"/>
              <a:buChar char="§"/>
            </a:pPr>
            <a:r>
              <a:rPr lang="nl-NL" sz="24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 dày là thành phần phình to nhất của ống tiêu hóa, làm thành cái túi có thể tích khoảng 1200 xen-ti-mét khối.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86491" y="4750079"/>
            <a:ext cx="5514843" cy="11597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51206" tIns="25603" rIns="51206" bIns="25603">
            <a:spAutoFit/>
          </a:bodyPr>
          <a:lstStyle/>
          <a:p>
            <a:pPr marL="192024" indent="-192024" algn="just">
              <a:buFont typeface="Wingdings" panose="05000000000000000000" pitchFamily="2" charset="2"/>
              <a:buChar char="§"/>
            </a:pPr>
            <a:r>
              <a:rPr lang="vi-VN" sz="2400" b="1" dirty="0">
                <a:solidFill>
                  <a:srgbClr val="008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Ruột non là phần dài nhất của ống tiêu hóa, dài từ 4 đến 6 mét ở người trưởng thành. Ruột già dài khoảng 1-1,5 mét. 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307301" y="2283715"/>
            <a:ext cx="1088385" cy="236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555776" y="3439762"/>
            <a:ext cx="730716" cy="105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307302" y="4401713"/>
            <a:ext cx="1048051" cy="456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ong_tieu_hoa_bat_dau_tu_mieng_va_ket_thuc_tai_hau_fbef5577-10f3-4c9f-b5e0-135fd0afbb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312" y="971211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115" y="3761663"/>
            <a:ext cx="2562218" cy="31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: Rounded Corners 178">
            <a:extLst>
              <a:ext uri="{FF2B5EF4-FFF2-40B4-BE49-F238E27FC236}">
                <a16:creationId xmlns="" xmlns:a16="http://schemas.microsoft.com/office/drawing/2014/main" id="{4EEAA86F-9EC6-41BC-91C6-9827D992FBE9}"/>
              </a:ext>
            </a:extLst>
          </p:cNvPr>
          <p:cNvSpPr/>
          <p:nvPr/>
        </p:nvSpPr>
        <p:spPr>
          <a:xfrm>
            <a:off x="252249" y="257503"/>
            <a:ext cx="8639504" cy="6342994"/>
          </a:xfrm>
          <a:prstGeom prst="round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757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0CE5F4-BEC6-4E31-8E9D-EB1779AD6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3" r="25393"/>
          <a:stretch/>
        </p:blipFill>
        <p:spPr>
          <a:xfrm>
            <a:off x="3805084" y="0"/>
            <a:ext cx="5338917" cy="3224808"/>
          </a:xfrm>
          <a:prstGeom prst="rect">
            <a:avLst/>
          </a:prstGeom>
        </p:spPr>
      </p:pic>
      <p:pic>
        <p:nvPicPr>
          <p:cNvPr id="8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D1E837A0-96E3-4DDE-BBAA-800BF6B4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4" y="1480439"/>
            <a:ext cx="7272499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F1206C-4E73-4401-AE0D-5EE2E45D9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456" y="761567"/>
            <a:ext cx="489246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702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242</Words>
  <Application>Microsoft Office PowerPoint</Application>
  <PresentationFormat>On-screen Show (4:3)</PresentationFormat>
  <Paragraphs>42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宋体</vt:lpstr>
      <vt:lpstr>Arial</vt:lpstr>
      <vt:lpstr>Calibri</vt:lpstr>
      <vt:lpstr>Josefin Sans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Cơ quan tiêu hóa gồm những bộ phận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Microsoft account</cp:lastModifiedBy>
  <cp:revision>21</cp:revision>
  <dcterms:created xsi:type="dcterms:W3CDTF">2024-01-29T08:07:49Z</dcterms:created>
  <dcterms:modified xsi:type="dcterms:W3CDTF">2025-02-08T01:50:24Z</dcterms:modified>
</cp:coreProperties>
</file>