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8" r:id="rId3"/>
    <p:sldId id="259" r:id="rId4"/>
    <p:sldId id="260" r:id="rId5"/>
    <p:sldId id="261" r:id="rId6"/>
    <p:sldId id="262" r:id="rId7"/>
    <p:sldId id="264" r:id="rId8"/>
    <p:sldId id="263" r:id="rId9"/>
    <p:sldId id="265" r:id="rId10"/>
    <p:sldId id="266" r:id="rId11"/>
    <p:sldId id="28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D49A8-4FEF-4116-9229-8F52DEA44592}"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7A7C4-DA10-47E4-9A76-A22FF208E61E}" type="slidenum">
              <a:rPr lang="en-US" smtClean="0"/>
              <a:t>‹#›</a:t>
            </a:fld>
            <a:endParaRPr lang="en-US"/>
          </a:p>
        </p:txBody>
      </p:sp>
    </p:spTree>
    <p:extLst>
      <p:ext uri="{BB962C8B-B14F-4D97-AF65-F5344CB8AC3E}">
        <p14:creationId xmlns:p14="http://schemas.microsoft.com/office/powerpoint/2010/main" val="355067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E9CA6F0-B7E1-483F-9DBB-5AB06D10E3BA}" type="slidenum">
              <a:rPr lang="en-US" smtClean="0"/>
              <a:t>1</a:t>
            </a:fld>
            <a:endParaRPr lang="en-US"/>
          </a:p>
        </p:txBody>
      </p:sp>
    </p:spTree>
    <p:extLst>
      <p:ext uri="{BB962C8B-B14F-4D97-AF65-F5344CB8AC3E}">
        <p14:creationId xmlns:p14="http://schemas.microsoft.com/office/powerpoint/2010/main" val="253932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5</a:t>
            </a:fld>
            <a:endParaRPr lang="en-US"/>
          </a:p>
        </p:txBody>
      </p:sp>
    </p:spTree>
    <p:extLst>
      <p:ext uri="{BB962C8B-B14F-4D97-AF65-F5344CB8AC3E}">
        <p14:creationId xmlns:p14="http://schemas.microsoft.com/office/powerpoint/2010/main" val="150276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8</a:t>
            </a:fld>
            <a:endParaRPr lang="en-US"/>
          </a:p>
        </p:txBody>
      </p:sp>
    </p:spTree>
    <p:extLst>
      <p:ext uri="{BB962C8B-B14F-4D97-AF65-F5344CB8AC3E}">
        <p14:creationId xmlns:p14="http://schemas.microsoft.com/office/powerpoint/2010/main" val="11695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12</a:t>
            </a:fld>
            <a:endParaRPr lang="en-US"/>
          </a:p>
        </p:txBody>
      </p:sp>
    </p:spTree>
    <p:extLst>
      <p:ext uri="{BB962C8B-B14F-4D97-AF65-F5344CB8AC3E}">
        <p14:creationId xmlns:p14="http://schemas.microsoft.com/office/powerpoint/2010/main" val="247147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19</a:t>
            </a:fld>
            <a:endParaRPr lang="en-US"/>
          </a:p>
        </p:txBody>
      </p:sp>
    </p:spTree>
    <p:extLst>
      <p:ext uri="{BB962C8B-B14F-4D97-AF65-F5344CB8AC3E}">
        <p14:creationId xmlns:p14="http://schemas.microsoft.com/office/powerpoint/2010/main" val="244214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28</a:t>
            </a:fld>
            <a:endParaRPr lang="en-US"/>
          </a:p>
        </p:txBody>
      </p:sp>
    </p:spTree>
    <p:extLst>
      <p:ext uri="{BB962C8B-B14F-4D97-AF65-F5344CB8AC3E}">
        <p14:creationId xmlns:p14="http://schemas.microsoft.com/office/powerpoint/2010/main" val="123170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ACDDE-97E3-4678-92F6-0AEE3924324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3674949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ACDDE-97E3-4678-92F6-0AEE3924324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370029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ACDDE-97E3-4678-92F6-0AEE3924324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4005446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4985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AAC11-D570-4EA9-AFC0-30FB72BA45EB}"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ECCFAA-F4FB-487C-9F1E-C8836D0C3DC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8216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AAC11-D570-4EA9-AFC0-30FB72BA45EB}"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ECCFAA-F4FB-487C-9F1E-C8836D0C3DC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522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07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3850302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2534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86668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2448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ACDDE-97E3-4678-92F6-0AEE3924324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3428291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9978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30040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61157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2674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77474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http://www.1ppt.com/jieri/</a:t>
            </a:r>
          </a:p>
        </p:txBody>
      </p:sp>
    </p:spTree>
    <p:extLst>
      <p:ext uri="{BB962C8B-B14F-4D97-AF65-F5344CB8AC3E}">
        <p14:creationId xmlns:p14="http://schemas.microsoft.com/office/powerpoint/2010/main" val="764817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78649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65979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7ACDDE-97E3-4678-92F6-0AEE39243242}"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2740722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7ACDDE-97E3-4678-92F6-0AEE39243242}"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130136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7ACDDE-97E3-4678-92F6-0AEE39243242}" type="datetimeFigureOut">
              <a:rPr lang="en-US" smtClean="0"/>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2551467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7ACDDE-97E3-4678-92F6-0AEE39243242}" type="datetimeFigureOut">
              <a:rPr lang="en-US" smtClean="0"/>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4099013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ACDDE-97E3-4678-92F6-0AEE39243242}" type="datetimeFigureOut">
              <a:rPr lang="en-US" smtClean="0"/>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3071427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7ACDDE-97E3-4678-92F6-0AEE39243242}"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18550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7ACDDE-97E3-4678-92F6-0AEE39243242}"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BE3C4-045E-47E8-B597-C65C28D9F823}" type="slidenum">
              <a:rPr lang="en-US" smtClean="0"/>
              <a:t>‹#›</a:t>
            </a:fld>
            <a:endParaRPr lang="en-US"/>
          </a:p>
        </p:txBody>
      </p:sp>
    </p:spTree>
    <p:extLst>
      <p:ext uri="{BB962C8B-B14F-4D97-AF65-F5344CB8AC3E}">
        <p14:creationId xmlns:p14="http://schemas.microsoft.com/office/powerpoint/2010/main" val="2224451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ACDDE-97E3-4678-92F6-0AEE39243242}" type="datetimeFigureOut">
              <a:rPr lang="en-US" smtClean="0"/>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BE3C4-045E-47E8-B597-C65C28D9F823}" type="slidenum">
              <a:rPr lang="en-US" smtClean="0"/>
              <a:t>‹#›</a:t>
            </a:fld>
            <a:endParaRPr lang="en-US"/>
          </a:p>
        </p:txBody>
      </p:sp>
    </p:spTree>
    <p:extLst>
      <p:ext uri="{BB962C8B-B14F-4D97-AF65-F5344CB8AC3E}">
        <p14:creationId xmlns:p14="http://schemas.microsoft.com/office/powerpoint/2010/main" val="3798773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2C94547-9FE0-1245-0168-CB1813C076B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60921" y="123923"/>
            <a:ext cx="1299524" cy="129952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1E54AD58-8778-DDAB-917C-638D6F32E6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12595" y="-2956162"/>
            <a:ext cx="1299524" cy="1299524"/>
          </a:xfrm>
          <a:prstGeom prst="rect">
            <a:avLst/>
          </a:prstGeom>
        </p:spPr>
      </p:pic>
    </p:spTree>
    <p:extLst>
      <p:ext uri="{BB962C8B-B14F-4D97-AF65-F5344CB8AC3E}">
        <p14:creationId xmlns:p14="http://schemas.microsoft.com/office/powerpoint/2010/main" val="910352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53.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svg"/><Relationship Id="rId12"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9.svg"/><Relationship Id="rId15" Type="http://schemas.openxmlformats.org/officeDocument/2006/relationships/image" Target="../media/image44.png"/><Relationship Id="rId10" Type="http://schemas.openxmlformats.org/officeDocument/2006/relationships/image" Target="../media/image39.png"/><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34.png"/><Relationship Id="rId4" Type="http://schemas.openxmlformats.org/officeDocument/2006/relationships/image" Target="../media/image51.sv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53.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53.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53.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53.sv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image" Target="../media/image53.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3.pn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image" Target="../media/image53.sv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chart" Target="../charts/chart5.xml"/><Relationship Id="rId5" Type="http://schemas.openxmlformats.org/officeDocument/2006/relationships/image" Target="../media/image53.sv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chart" Target="../charts/chart6.xml"/><Relationship Id="rId5" Type="http://schemas.openxmlformats.org/officeDocument/2006/relationships/image" Target="../media/image53.sv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svg"/><Relationship Id="rId12"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9.svg"/><Relationship Id="rId15" Type="http://schemas.openxmlformats.org/officeDocument/2006/relationships/image" Target="../media/image56.png"/><Relationship Id="rId10" Type="http://schemas.openxmlformats.org/officeDocument/2006/relationships/image" Target="../media/image39.png"/><Relationship Id="rId9" Type="http://schemas.openxmlformats.org/officeDocument/2006/relationships/image" Target="../media/image38.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chart" Target="../charts/chart7.xml"/><Relationship Id="rId5" Type="http://schemas.openxmlformats.org/officeDocument/2006/relationships/image" Target="../media/image53.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chart" Target="../charts/chart8.xml"/><Relationship Id="rId5" Type="http://schemas.openxmlformats.org/officeDocument/2006/relationships/image" Target="../media/image53.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1.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36.png"/><Relationship Id="rId5" Type="http://schemas.openxmlformats.org/officeDocument/2006/relationships/image" Target="../media/image40.png"/><Relationship Id="rId10" Type="http://schemas.openxmlformats.org/officeDocument/2006/relationships/image" Target="../media/image39.svg"/><Relationship Id="rId4" Type="http://schemas.openxmlformats.org/officeDocument/2006/relationships/image" Target="../media/image39.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61.png"/><Relationship Id="rId5" Type="http://schemas.openxmlformats.org/officeDocument/2006/relationships/image" Target="../media/image40.png"/><Relationship Id="rId10"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slide" Target="slide3.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7.xml"/><Relationship Id="rId18" Type="http://schemas.microsoft.com/office/2007/relationships/hdphoto" Target="../media/hdphoto11.wdp"/><Relationship Id="rId26" Type="http://schemas.openxmlformats.org/officeDocument/2006/relationships/slide" Target="slide9.xml"/><Relationship Id="rId3" Type="http://schemas.openxmlformats.org/officeDocument/2006/relationships/image" Target="../media/image11.png"/><Relationship Id="rId21" Type="http://schemas.microsoft.com/office/2007/relationships/hdphoto" Target="../media/hdphoto3.wdp"/><Relationship Id="rId7" Type="http://schemas.openxmlformats.org/officeDocument/2006/relationships/slide" Target="slide5.xml"/><Relationship Id="rId12" Type="http://schemas.microsoft.com/office/2007/relationships/hdphoto" Target="../media/hdphoto9.wdp"/><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slide" Target="slide8.xml"/><Relationship Id="rId20"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5.png"/><Relationship Id="rId24" Type="http://schemas.openxmlformats.org/officeDocument/2006/relationships/image" Target="../media/image19.png"/><Relationship Id="rId5" Type="http://schemas.openxmlformats.org/officeDocument/2006/relationships/image" Target="../media/image12.png"/><Relationship Id="rId15" Type="http://schemas.microsoft.com/office/2007/relationships/hdphoto" Target="../media/hdphoto10.wdp"/><Relationship Id="rId23" Type="http://schemas.openxmlformats.org/officeDocument/2006/relationships/image" Target="../media/image30.png"/><Relationship Id="rId10" Type="http://schemas.openxmlformats.org/officeDocument/2006/relationships/slide" Target="slide6.xml"/><Relationship Id="rId19" Type="http://schemas.openxmlformats.org/officeDocument/2006/relationships/image" Target="../media/image28.gif"/><Relationship Id="rId4" Type="http://schemas.microsoft.com/office/2007/relationships/hdphoto" Target="../media/hdphoto1.wdp"/><Relationship Id="rId9" Type="http://schemas.microsoft.com/office/2007/relationships/hdphoto" Target="../media/hdphoto8.wdp"/><Relationship Id="rId14" Type="http://schemas.openxmlformats.org/officeDocument/2006/relationships/image" Target="../media/image26.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4.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4.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7.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4.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486578" y="2482746"/>
            <a:ext cx="4986960" cy="1012024"/>
          </a:xfrm>
          <a:prstGeom prst="rect">
            <a:avLst/>
          </a:prstGeom>
        </p:spPr>
      </p:pic>
      <p:pic>
        <p:nvPicPr>
          <p:cNvPr id="8" name="Picture 7">
            <a:extLst>
              <a:ext uri="{FF2B5EF4-FFF2-40B4-BE49-F238E27FC236}">
                <a16:creationId xmlns:a16="http://schemas.microsoft.com/office/drawing/2014/main" id="{8F5A2F68-C632-11CD-138D-C0632D0E8714}"/>
              </a:ext>
            </a:extLst>
          </p:cNvPr>
          <p:cNvPicPr>
            <a:picLocks noChangeAspect="1"/>
          </p:cNvPicPr>
          <p:nvPr/>
        </p:nvPicPr>
        <p:blipFill>
          <a:blip r:embed="rId6"/>
          <a:stretch>
            <a:fillRect/>
          </a:stretch>
        </p:blipFill>
        <p:spPr>
          <a:xfrm>
            <a:off x="1038929" y="3125615"/>
            <a:ext cx="10114141" cy="3237006"/>
          </a:xfrm>
          <a:prstGeom prst="rect">
            <a:avLst/>
          </a:prstGeom>
        </p:spPr>
      </p:pic>
      <p:sp>
        <p:nvSpPr>
          <p:cNvPr id="2" name="TextBox 1"/>
          <p:cNvSpPr txBox="1"/>
          <p:nvPr/>
        </p:nvSpPr>
        <p:spPr>
          <a:xfrm>
            <a:off x="1522730" y="1302734"/>
            <a:ext cx="8811142" cy="1077218"/>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MÔN TIẾNG VIỆT</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b="1" dirty="0">
                <a:solidFill>
                  <a:schemeClr val="bg1"/>
                </a:solidFill>
                <a:latin typeface="Times New Roman" panose="02020603050405020304" pitchFamily="18" charset="0"/>
                <a:cs typeface="Times New Roman" panose="02020603050405020304" pitchFamily="18" charset="0"/>
              </a:rPr>
              <a:t>BÀI 5: TỜ BÁO TƯỜNG CỦA TÔI (TIẾT 2)</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31251" y="5965214"/>
            <a:ext cx="5922391" cy="584775"/>
          </a:xfrm>
          <a:prstGeom prst="rect">
            <a:avLst/>
          </a:prstGeom>
          <a:noFill/>
        </p:spPr>
        <p:txBody>
          <a:bodyPr wrap="none" rtlCol="0">
            <a:spAutoFit/>
          </a:bodyPr>
          <a:lstStyle/>
          <a:p>
            <a:r>
              <a:rPr lang="en-US" sz="3200" dirty="0" err="1" smtClean="0">
                <a:solidFill>
                  <a:schemeClr val="bg1"/>
                </a:solidFill>
                <a:latin typeface="Times New Roman" panose="02020603050405020304" pitchFamily="18" charset="0"/>
                <a:cs typeface="Times New Roman" panose="02020603050405020304" pitchFamily="18" charset="0"/>
              </a:rPr>
              <a:t>Giáo</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viên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chủ</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nhiệm</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Lê</a:t>
            </a:r>
            <a:r>
              <a:rPr lang="en-US" sz="3200" dirty="0" smtClean="0">
                <a:solidFill>
                  <a:schemeClr val="bg1"/>
                </a:solidFill>
                <a:latin typeface="Times New Roman" panose="02020603050405020304" pitchFamily="18" charset="0"/>
                <a:cs typeface="Times New Roman" panose="02020603050405020304" pitchFamily="18" charset="0"/>
              </a:rPr>
              <a:t> Thu </a:t>
            </a:r>
            <a:r>
              <a:rPr lang="en-US" sz="3200" dirty="0" err="1" smtClean="0">
                <a:solidFill>
                  <a:schemeClr val="bg1"/>
                </a:solidFill>
                <a:latin typeface="Times New Roman" panose="02020603050405020304" pitchFamily="18" charset="0"/>
                <a:cs typeface="Times New Roman" panose="02020603050405020304" pitchFamily="18" charset="0"/>
              </a:rPr>
              <a:t>Hiền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2129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526802"/>
            <a:ext cx="12013580" cy="6077442"/>
            <a:chOff x="639096" y="951624"/>
            <a:chExt cx="10913807" cy="4883119"/>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62805" y="951624"/>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50700" y="570171"/>
            <a:ext cx="1044703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rPr>
              <a:t> CẦU CẦN ĐẠT</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1466475" y="2537292"/>
            <a:ext cx="9738527" cy="1569660"/>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86592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888C9D38-A009-9BDA-BC09-6ABA3A578DDC}"/>
              </a:ext>
            </a:extLst>
          </p:cNvPr>
          <p:cNvPicPr>
            <a:picLocks noChangeAspect="1"/>
          </p:cNvPicPr>
          <p:nvPr/>
        </p:nvPicPr>
        <p:blipFill>
          <a:blip r:embed="rId15"/>
          <a:stretch>
            <a:fillRect/>
          </a:stretch>
        </p:blipFill>
        <p:spPr>
          <a:xfrm>
            <a:off x="1732020" y="1157015"/>
            <a:ext cx="6005080" cy="4828450"/>
          </a:xfrm>
          <a:prstGeom prst="rect">
            <a:avLst/>
          </a:prstGeom>
        </p:spPr>
      </p:pic>
    </p:spTree>
    <p:extLst>
      <p:ext uri="{BB962C8B-B14F-4D97-AF65-F5344CB8AC3E}">
        <p14:creationId xmlns:p14="http://schemas.microsoft.com/office/powerpoint/2010/main" val="9918900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539875"/>
            <a:ext cx="12013580" cy="6064369"/>
            <a:chOff x="639096" y="962128"/>
            <a:chExt cx="10913807" cy="487261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90811" y="962128"/>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527300" y="511334"/>
            <a:ext cx="1000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a typeface="+mn-ea"/>
                <a:cs typeface="+mn-cs"/>
              </a:rPr>
              <a:t>Tìm chủ ngữ thích hợp thay cho bông hoa trong đoạn văn</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hôm ấy, trời mưa như trút nước.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đầy mây đen và chớp giật loé từng đợt.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học bài xong và đang ngồi nhìn ra cửa sổ.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nhìn thấy một đoạn đường vắng lặng, trắng xoá màn mưa. Dưới lòng đường,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xe</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di chuyển hối hả.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phố</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hầu như không có một mái hiên nào đưa ra mặt đường. Một chút lo âu dâng lên trong tâm trí. Na chạy xuống nhà bảo mẹ kéo mái hiện ra phía ngoài đường để người đi đường có chỗ trú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7"/>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7"/>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8"/>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7"/>
          <a:stretch>
            <a:fillRect/>
          </a:stretch>
        </p:blipFill>
        <p:spPr>
          <a:xfrm>
            <a:off x="5099650" y="3840480"/>
            <a:ext cx="1780544"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9"/>
          <a:stretch>
            <a:fillRect/>
          </a:stretch>
        </p:blipFill>
        <p:spPr>
          <a:xfrm>
            <a:off x="494973" y="3827115"/>
            <a:ext cx="1895494" cy="482600"/>
          </a:xfrm>
          <a:prstGeom prst="rect">
            <a:avLst/>
          </a:prstGeom>
        </p:spPr>
      </p:pic>
    </p:spTree>
    <p:extLst>
      <p:ext uri="{BB962C8B-B14F-4D97-AF65-F5344CB8AC3E}">
        <p14:creationId xmlns:p14="http://schemas.microsoft.com/office/powerpoint/2010/main" val="785069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306700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lvl="0" algn="ctr" defTabSz="457200"/>
            <a:r>
              <a:rPr lang="id-ID" sz="3200" b="1" dirty="0">
                <a:solidFill>
                  <a:srgbClr val="FF0000"/>
                </a:solidFill>
                <a:latin typeface="Cutewritten" panose="02000503000000000000" pitchFamily="2" charset="0"/>
              </a:rPr>
              <a:t>Tìm chủ ngữ thích hợp thay cho bông hoa trong đoạn văn</a:t>
            </a:r>
            <a:endPar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Chiều hôm ấy, trời mưa như trút nước. </a:t>
            </a:r>
            <a:r>
              <a:rPr lang="en-US" sz="2800" b="1" i="0" dirty="0" err="1">
                <a:solidFill>
                  <a:srgbClr val="000000"/>
                </a:solidFill>
                <a:effectLst/>
                <a:latin typeface="Cambria" panose="02040503050406030204" pitchFamily="18" charset="0"/>
                <a:ea typeface="Cambria" panose="02040503050406030204" pitchFamily="18" charset="0"/>
              </a:rPr>
              <a:t>Bầu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đầy mây đen và chớp giật loé từng đợt.</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Na</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đã học bài xong và đang ngồi nhìn ra cửa sổ. </a:t>
            </a:r>
            <a:r>
              <a:rPr lang="en-US" sz="2800" b="1" i="0" dirty="0" err="1">
                <a:solidFill>
                  <a:srgbClr val="000000"/>
                </a:solidFill>
                <a:effectLst/>
                <a:latin typeface="Cambria" panose="02040503050406030204" pitchFamily="18" charset="0"/>
                <a:ea typeface="Cambria" panose="02040503050406030204" pitchFamily="18" charset="0"/>
              </a:rPr>
              <a:t>Cô</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bé</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i="0" dirty="0" err="1">
                <a:solidFill>
                  <a:srgbClr val="000000"/>
                </a:solidFill>
                <a:effectLst/>
                <a:latin typeface="Cambria" panose="02040503050406030204" pitchFamily="18" charset="0"/>
                <a:ea typeface="Cambria" panose="02040503050406030204" pitchFamily="18" charset="0"/>
              </a:rPr>
              <a:t>người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di chuyển hối hả. </a:t>
            </a:r>
            <a:r>
              <a:rPr lang="en-US" sz="2800" b="1" i="0" dirty="0" err="1">
                <a:solidFill>
                  <a:srgbClr val="000000"/>
                </a:solidFill>
                <a:effectLst/>
                <a:latin typeface="Cambria" panose="02040503050406030204" pitchFamily="18" charset="0"/>
                <a:ea typeface="Cambria" panose="02040503050406030204" pitchFamily="18" charset="0"/>
              </a:rPr>
              <a:t>Cả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phố</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Na, bầu trời, cả dãy phố, người và xe)</a:t>
            </a:r>
            <a:endParaRPr lang="en-US" sz="32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6"/>
          <a:stretch>
            <a:fillRect/>
          </a:stretch>
        </p:blipFill>
        <p:spPr>
          <a:xfrm>
            <a:off x="6502718" y="2355215"/>
            <a:ext cx="1355094"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6"/>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7"/>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6"/>
          <a:stretch>
            <a:fillRect/>
          </a:stretch>
        </p:blipFill>
        <p:spPr>
          <a:xfrm>
            <a:off x="5099650" y="3799811"/>
            <a:ext cx="1777777"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8"/>
          <a:stretch>
            <a:fillRect/>
          </a:stretch>
        </p:blipFill>
        <p:spPr>
          <a:xfrm>
            <a:off x="508223" y="3827115"/>
            <a:ext cx="1913430" cy="482600"/>
          </a:xfrm>
          <a:prstGeom prst="rect">
            <a:avLst/>
          </a:prstGeom>
        </p:spPr>
      </p:pic>
    </p:spTree>
    <p:extLst>
      <p:ext uri="{BB962C8B-B14F-4D97-AF65-F5344CB8AC3E}">
        <p14:creationId xmlns:p14="http://schemas.microsoft.com/office/powerpoint/2010/main" val="2509873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giúp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đỡ</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bè</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a16="http://schemas.microsoft.com/office/drawing/2014/main"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a16="http://schemas.microsoft.com/office/drawing/2014/main"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a16="http://schemas.microsoft.com/office/drawing/2014/main"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4536714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904240" y="1005840"/>
            <a:ext cx="1105408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bè</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a16="http://schemas.microsoft.com/office/drawing/2014/main"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cxnSp>
        <p:nvCxnSpPr>
          <p:cNvPr id="3" name="Straight Connector 2">
            <a:extLst>
              <a:ext uri="{FF2B5EF4-FFF2-40B4-BE49-F238E27FC236}">
                <a16:creationId xmlns:a16="http://schemas.microsoft.com/office/drawing/2014/main"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Mai,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Tuấn</a:t>
            </a:r>
            <a:r>
              <a:rPr lang="en-US" sz="2800" b="1" dirty="0">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a16="http://schemas.microsoft.com/office/drawing/2014/main"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a16="http://schemas.microsoft.com/office/drawing/2014/main"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Con </a:t>
            </a:r>
            <a:r>
              <a:rPr lang="en-US" sz="2800" b="1" dirty="0" err="1">
                <a:latin typeface="Cambria" panose="02040503050406030204" pitchFamily="18" charset="0"/>
                <a:ea typeface="Cambria" panose="02040503050406030204" pitchFamily="18" charset="0"/>
              </a:rPr>
              <a:t>sóc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bông</a:t>
            </a:r>
            <a:r>
              <a:rPr lang="en-US" sz="2800" b="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a16="http://schemas.microsoft.com/office/drawing/2014/main"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a16="http://schemas.microsoft.com/office/drawing/2014/main"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Gió</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61669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08403" y="442179"/>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868350"/>
            <a:ext cx="11575192" cy="5237686"/>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1025" y="1063527"/>
              <a:ext cx="9055100" cy="36395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558800" y="1543858"/>
            <a:ext cx="11236960" cy="1615827"/>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Các bộ phận được in đậm là thành phần nào trong các câu đó?</a:t>
            </a:r>
            <a:endParaRPr lang="en-US" sz="28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Muốn tìm chủ ngữ trong các câu đó chúng ta cần làm gì?</a:t>
            </a:r>
            <a:endParaRPr lang="en-US" sz="2800" b="1" dirty="0">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97AE12FA-FD60-47FE-8305-BDCE24FBA8A6}"/>
              </a:ext>
            </a:extLst>
          </p:cNvPr>
          <p:cNvSpPr txBox="1"/>
          <p:nvPr/>
        </p:nvSpPr>
        <p:spPr>
          <a:xfrm>
            <a:off x="1677884" y="851867"/>
            <a:ext cx="1123696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881862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a16="http://schemas.microsoft.com/office/drawing/2014/main"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487680" y="1056178"/>
            <a:ext cx="11236960"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a16="http://schemas.microsoft.com/office/drawing/2014/main"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Cambria" panose="02040503050406030204" pitchFamily="18" charset="0"/>
                <a:ea typeface="Cambria" panose="02040503050406030204" pitchFamily="18" charset="0"/>
              </a:rPr>
              <a:t>Cái gì che kín bầu trời?</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19B439E-2278-7C81-BC7D-7E93C2EFB720}"/>
              </a:ext>
            </a:extLst>
          </p:cNvPr>
          <p:cNvSpPr txBox="1"/>
          <p:nvPr/>
        </p:nvSpPr>
        <p:spPr>
          <a:xfrm>
            <a:off x="436880" y="3156635"/>
            <a:ext cx="9448800" cy="954107"/>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81E741FC-4986-6E88-C01A-399BB070C58C}"/>
              </a:ext>
            </a:extLst>
          </p:cNvPr>
          <p:cNvSpPr txBox="1"/>
          <p:nvPr/>
        </p:nvSpPr>
        <p:spPr>
          <a:xfrm>
            <a:off x="416560" y="4629835"/>
            <a:ext cx="8869680" cy="523220"/>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Cái gì hiện ra trước mắt tôi?</a:t>
            </a:r>
            <a:endParaRPr lang="en-US" sz="2800"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Ai đang đứng gác trước cổng?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62472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7"/>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893286"/>
            <a:ext cx="11575192" cy="5212750"/>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87440"/>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8"/>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615827"/>
          </a:xfrm>
          <a:prstGeom prst="rect">
            <a:avLst/>
          </a:prstGeom>
          <a:noFill/>
        </p:spPr>
        <p:txBody>
          <a:bodyPr wrap="square" rtlCol="0">
            <a:spAutoFit/>
          </a:bodyPr>
          <a:lstStyle/>
          <a:p>
            <a:pPr lvl="0" defTabSz="457200">
              <a:defRPr/>
            </a:pPr>
            <a:r>
              <a:rPr lang="vi-VN" sz="3300" dirty="0" smtClean="0">
                <a:solidFill>
                  <a:srgbClr val="002060"/>
                </a:solidFill>
                <a:latin typeface="Cambria" panose="02040503050406030204" pitchFamily="18" charset="0"/>
                <a:ea typeface="Cambria" panose="02040503050406030204" pitchFamily="18" charset="0"/>
                <a:cs typeface="Arial" panose="020B0604020202020204" pitchFamily="34" charset="0"/>
              </a:rPr>
              <a:t>a</a:t>
            </a: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 Chủ ngữ là danh từ chỉ người.</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1"/>
          <p:cNvSpPr/>
          <p:nvPr/>
        </p:nvSpPr>
        <p:spPr>
          <a:xfrm>
            <a:off x="1668445" y="851861"/>
            <a:ext cx="6779420" cy="523220"/>
          </a:xfrm>
          <a:prstGeom prst="rect">
            <a:avLst/>
          </a:prstGeom>
        </p:spPr>
        <p:txBody>
          <a:bodyPr wrap="none">
            <a:spAutoFit/>
          </a:bodyPr>
          <a:lstStyle/>
          <a:p>
            <a:pPr lvl="0" defTabSz="457200">
              <a:defRPr/>
            </a:pP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p:txBody>
      </p:sp>
    </p:spTree>
    <p:extLst>
      <p:ext uri="{BB962C8B-B14F-4D97-AF65-F5344CB8AC3E}">
        <p14:creationId xmlns:p14="http://schemas.microsoft.com/office/powerpoint/2010/main" val="8849937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3"/>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4"/>
          <a:stretch>
            <a:fillRect/>
          </a:stretch>
        </p:blipFill>
        <p:spPr>
          <a:xfrm>
            <a:off x="1709670" y="0"/>
            <a:ext cx="7548604" cy="6858000"/>
          </a:xfrm>
          <a:prstGeom prst="rect">
            <a:avLst/>
          </a:prstGeom>
        </p:spPr>
      </p:pic>
    </p:spTree>
    <p:extLst>
      <p:ext uri="{BB962C8B-B14F-4D97-AF65-F5344CB8AC3E}">
        <p14:creationId xmlns:p14="http://schemas.microsoft.com/office/powerpoint/2010/main" val="32629941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1073590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41722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Những con gà đang ăn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254076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19129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3" cstate="screen">
              <a:extLst>
                <a:ext uri="{96DAC541-7B7A-43D3-8B79-37D633B846F1}">
                  <asvg:svgBlip xmlns=""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3" name="Picture 2">
            <a:extLst>
              <a:ext uri="{FF2B5EF4-FFF2-40B4-BE49-F238E27FC236}">
                <a16:creationId xmlns:a16="http://schemas.microsoft.com/office/drawing/2014/main" id="{4ADADBFD-BDA4-C17B-57BA-BEF43082BC70}"/>
              </a:ext>
            </a:extLst>
          </p:cNvPr>
          <p:cNvPicPr>
            <a:picLocks noChangeAspect="1"/>
          </p:cNvPicPr>
          <p:nvPr/>
        </p:nvPicPr>
        <p:blipFill>
          <a:blip r:embed="rId15"/>
          <a:stretch>
            <a:fillRect/>
          </a:stretch>
        </p:blipFill>
        <p:spPr>
          <a:xfrm>
            <a:off x="2350815" y="1075735"/>
            <a:ext cx="4828450" cy="4828450"/>
          </a:xfrm>
          <a:prstGeom prst="rect">
            <a:avLst/>
          </a:prstGeom>
        </p:spPr>
      </p:pic>
    </p:spTree>
    <p:extLst>
      <p:ext uri="{BB962C8B-B14F-4D97-AF65-F5344CB8AC3E}">
        <p14:creationId xmlns:p14="http://schemas.microsoft.com/office/powerpoint/2010/main" val="6244947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4CC4A984-6891-91F0-2B43-15B8D50951E6}"/>
              </a:ext>
            </a:extLst>
          </p:cNvPr>
          <p:cNvSpPr/>
          <p:nvPr/>
        </p:nvSpPr>
        <p:spPr>
          <a:xfrm>
            <a:off x="4836160" y="3373120"/>
            <a:ext cx="7000240" cy="263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rPr>
              <a:t>Chủ ngữ là một trong hai thành phần chính của câu </a:t>
            </a:r>
            <a:r>
              <a:rPr lang="vi-VN" sz="3200" dirty="0">
                <a:latin typeface="Cambria" panose="02040503050406030204" pitchFamily="18" charset="0"/>
                <a:ea typeface="Cambria" panose="02040503050406030204" pitchFamily="18" charset="0"/>
              </a:rPr>
              <a:t>thể hiện con người, động vật, đồ vật, sự kiện</a:t>
            </a:r>
            <a:r>
              <a:rPr lang="vi-VN" sz="3200" dirty="0">
                <a:solidFill>
                  <a:srgbClr val="000000"/>
                </a:solidFill>
                <a:latin typeface="Cambria" panose="02040503050406030204" pitchFamily="18" charset="0"/>
                <a:ea typeface="Cambria" panose="02040503050406030204" pitchFamily="18" charset="0"/>
              </a:rPr>
              <a:t>… Chủ ngữ thường trả lời cho các câu hỏi </a:t>
            </a:r>
            <a:r>
              <a:rPr lang="vi-VN" sz="3200" i="1" dirty="0">
                <a:solidFill>
                  <a:srgbClr val="000000"/>
                </a:solidFill>
                <a:latin typeface="Cambria" panose="02040503050406030204" pitchFamily="18" charset="0"/>
                <a:ea typeface="Cambria" panose="02040503050406030204" pitchFamily="18" charset="0"/>
              </a:rPr>
              <a:t>Ai? Cái gì? Con gì? Việc gì?</a:t>
            </a:r>
            <a:r>
              <a:rPr lang="vi-VN" sz="3200" b="1" i="1" dirty="0">
                <a:solidFill>
                  <a:srgbClr val="333333"/>
                </a:solidFill>
                <a:latin typeface="Cambria" panose="02040503050406030204" pitchFamily="18" charset="0"/>
                <a:ea typeface="Cambria" panose="02040503050406030204" pitchFamily="18" charset="0"/>
              </a:rPr>
              <a:t> </a:t>
            </a:r>
            <a:r>
              <a:rPr lang="vi-VN" sz="3200" i="1" dirty="0">
                <a:solidFill>
                  <a:srgbClr val="444444"/>
                </a:solidFill>
                <a:latin typeface="Cambria" panose="02040503050406030204" pitchFamily="18" charset="0"/>
                <a:ea typeface="Cambria" panose="02040503050406030204" pitchFamily="18" charset="0"/>
              </a:rPr>
              <a:t>Sự vật gì?</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26981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518" y="2927039"/>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589421" y="1596689"/>
            <a:ext cx="9764014" cy="1973178"/>
          </a:xfrm>
          <a:prstGeom prst="wedgeRoundRectCallout">
            <a:avLst>
              <a:gd name="adj1" fmla="val -37197"/>
              <a:gd name="adj2" fmla="val 7102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smtClean="0">
                <a:solidFill>
                  <a:prstClr val="black"/>
                </a:solidFill>
                <a:latin typeface="Cambria" panose="02040503050406030204" pitchFamily="18" charset="0"/>
                <a:ea typeface="Cambria" panose="02040503050406030204" pitchFamily="18" charset="0"/>
              </a:rPr>
              <a:t>Cuộc</a:t>
            </a:r>
            <a:r>
              <a:rPr lang="en-US" sz="4000" b="1" dirty="0" smtClean="0">
                <a:solidFill>
                  <a:prstClr val="black"/>
                </a:solidFill>
                <a:latin typeface="Cambria" panose="02040503050406030204" pitchFamily="18" charset="0"/>
                <a:ea typeface="Cambria" panose="02040503050406030204" pitchFamily="18" charset="0"/>
              </a:rPr>
              <a:t> </a:t>
            </a:r>
            <a:r>
              <a:rPr lang="en-US" sz="4000" b="1" dirty="0" err="1" smtClean="0">
                <a:solidFill>
                  <a:prstClr val="black"/>
                </a:solidFill>
                <a:latin typeface="Cambria" panose="02040503050406030204" pitchFamily="18" charset="0"/>
                <a:ea typeface="Cambria" panose="02040503050406030204" pitchFamily="18" charset="0"/>
              </a:rPr>
              <a:t>thi</a:t>
            </a:r>
            <a:r>
              <a:rPr lang="en-US" sz="4000" b="1" dirty="0" smtClean="0">
                <a:solidFill>
                  <a:prstClr val="black"/>
                </a:solidFill>
                <a:latin typeface="Cambria" panose="02040503050406030204" pitchFamily="18" charset="0"/>
                <a:ea typeface="Cambria" panose="02040503050406030204" pitchFamily="18" charset="0"/>
              </a:rPr>
              <a:t>: </a:t>
            </a:r>
            <a:r>
              <a:rPr lang="en-US" sz="4000" b="1" dirty="0" err="1" smtClean="0">
                <a:solidFill>
                  <a:prstClr val="black"/>
                </a:solidFill>
                <a:latin typeface="Cambria" panose="02040503050406030204" pitchFamily="18" charset="0"/>
                <a:ea typeface="Cambria" panose="02040503050406030204" pitchFamily="18" charset="0"/>
              </a:rPr>
              <a:t>Em</a:t>
            </a:r>
            <a:r>
              <a:rPr lang="en-US" sz="4000" b="1" dirty="0" smtClean="0">
                <a:solidFill>
                  <a:prstClr val="black"/>
                </a:solidFill>
                <a:latin typeface="Cambria" panose="02040503050406030204" pitchFamily="18" charset="0"/>
                <a:ea typeface="Cambria" panose="02040503050406030204" pitchFamily="18" charset="0"/>
              </a:rPr>
              <a:t> </a:t>
            </a:r>
            <a:r>
              <a:rPr lang="en-US" sz="4000" b="1" dirty="0" err="1" smtClean="0">
                <a:solidFill>
                  <a:prstClr val="black"/>
                </a:solidFill>
                <a:latin typeface="Cambria" panose="02040503050406030204" pitchFamily="18" charset="0"/>
                <a:ea typeface="Cambria" panose="02040503050406030204" pitchFamily="18" charset="0"/>
              </a:rPr>
              <a:t>hãy</a:t>
            </a:r>
            <a:r>
              <a:rPr lang="en-US" sz="4000" b="1" dirty="0" smtClean="0">
                <a:solidFill>
                  <a:prstClr val="black"/>
                </a:solidFill>
                <a:latin typeface="Cambria" panose="02040503050406030204" pitchFamily="18" charset="0"/>
                <a:ea typeface="Cambria" panose="02040503050406030204" pitchFamily="18" charset="0"/>
              </a:rPr>
              <a:t>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1964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3"/>
              <a:stretch>
                <a:fillRect/>
              </a:stretch>
            </p:blipFill>
            <p:spPr>
              <a:xfrm>
                <a:off x="16238" y="6200"/>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9" cstate="screen">
              <a:extLst>
                <a:ext uri="{96DAC541-7B7A-43D3-8B79-37D633B846F1}">
                  <asvg:svgBlip xmlns="" xmlns:asvg="http://schemas.microsoft.com/office/drawing/2016/SVG/main" r:embed="rId10"/>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2568124" y="2556134"/>
            <a:ext cx="2672526"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thành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vào vở</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extLst>
      <p:ext uri="{BB962C8B-B14F-4D97-AF65-F5344CB8AC3E}">
        <p14:creationId xmlns:p14="http://schemas.microsoft.com/office/powerpoint/2010/main" val="41963975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1"/>
          <a:stretch>
            <a:fillRect/>
          </a:stretch>
        </p:blipFill>
        <p:spPr>
          <a:xfrm>
            <a:off x="3334272" y="2151777"/>
            <a:ext cx="5523455" cy="2554445"/>
          </a:xfrm>
          <a:prstGeom prst="rect">
            <a:avLst/>
          </a:prstGeom>
        </p:spPr>
      </p:pic>
    </p:spTree>
    <p:extLst>
      <p:ext uri="{BB962C8B-B14F-4D97-AF65-F5344CB8AC3E}">
        <p14:creationId xmlns:p14="http://schemas.microsoft.com/office/powerpoint/2010/main" val="33216215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1033759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trận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lũ</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lớn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gỗ</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nhỏ</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thể</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tốt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bụng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mới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bằng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893110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Chúng</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cháu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cảm</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ơn</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nhiều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6" action="ppaction://hlinksldjump"/>
            <a:extLst>
              <a:ext uri="{FF2B5EF4-FFF2-40B4-BE49-F238E27FC236}">
                <a16:creationId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051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954780" y="4337494"/>
            <a:ext cx="4366260" cy="1323439"/>
          </a:xfrm>
          <a:prstGeom prst="rect">
            <a:avLst/>
          </a:prstGeom>
          <a:noFill/>
        </p:spPr>
        <p:txBody>
          <a:bodyPr wrap="square" rtlCol="0">
            <a:spAutoFit/>
          </a:bodyPr>
          <a:lstStyle/>
          <a:p>
            <a:pPr lvl="0"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19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4480" y="4217502"/>
            <a:ext cx="4124960"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Câu hỏi dùng để hỏi những điều mình chưa biết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814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lvl="0"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2392" y="4164670"/>
            <a:ext cx="4269288"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Dùng để yêu cầu người khác thực hiện một việc nào đó</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26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lvl="0"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2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996</Words>
  <Application>Microsoft Office PowerPoint</Application>
  <PresentationFormat>Widescreen</PresentationFormat>
  <Paragraphs>128</Paragraphs>
  <Slides>28</Slides>
  <Notes>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微软雅黑</vt:lpstr>
      <vt:lpstr>宋体</vt:lpstr>
      <vt:lpstr>Arial</vt:lpstr>
      <vt:lpstr>Arial Rounded MT Bold</vt:lpstr>
      <vt:lpstr>Calibri</vt:lpstr>
      <vt:lpstr>Calibri Light</vt:lpstr>
      <vt:lpstr>Cambria</vt:lpstr>
      <vt:lpstr>Cutewritten</vt:lpstr>
      <vt:lpstr>等线</vt:lpstr>
      <vt:lpstr>Times New Roman</vt:lpstr>
      <vt:lpstr>UTM Gradoo</vt:lpstr>
      <vt:lpstr>字魂50号-白鸽天行体</vt:lpstr>
      <vt:lpstr>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SingPC</dc:creator>
  <cp:lastModifiedBy>SingPC</cp:lastModifiedBy>
  <cp:revision>5</cp:revision>
  <dcterms:created xsi:type="dcterms:W3CDTF">2025-02-07T02:35:24Z</dcterms:created>
  <dcterms:modified xsi:type="dcterms:W3CDTF">2025-02-14T02:42:25Z</dcterms:modified>
</cp:coreProperties>
</file>