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1"/>
  </p:notesMasterIdLst>
  <p:sldIdLst>
    <p:sldId id="365" r:id="rId2"/>
    <p:sldId id="311" r:id="rId3"/>
    <p:sldId id="347" r:id="rId4"/>
    <p:sldId id="348" r:id="rId5"/>
    <p:sldId id="349" r:id="rId6"/>
    <p:sldId id="350" r:id="rId7"/>
    <p:sldId id="257" r:id="rId8"/>
    <p:sldId id="258" r:id="rId9"/>
    <p:sldId id="314" r:id="rId10"/>
    <p:sldId id="259" r:id="rId11"/>
    <p:sldId id="345" r:id="rId12"/>
    <p:sldId id="316" r:id="rId13"/>
    <p:sldId id="318" r:id="rId14"/>
    <p:sldId id="319" r:id="rId15"/>
    <p:sldId id="323" r:id="rId16"/>
    <p:sldId id="324" r:id="rId17"/>
    <p:sldId id="325" r:id="rId18"/>
    <p:sldId id="326" r:id="rId19"/>
    <p:sldId id="327" r:id="rId20"/>
    <p:sldId id="334" r:id="rId21"/>
    <p:sldId id="320" r:id="rId22"/>
    <p:sldId id="260" r:id="rId23"/>
    <p:sldId id="328" r:id="rId24"/>
    <p:sldId id="351" r:id="rId25"/>
    <p:sldId id="329" r:id="rId26"/>
    <p:sldId id="340" r:id="rId27"/>
    <p:sldId id="339" r:id="rId28"/>
    <p:sldId id="346" r:id="rId29"/>
    <p:sldId id="330" r:id="rId30"/>
  </p:sldIdLst>
  <p:sldSz cx="12161838" cy="6858000"/>
  <p:notesSz cx="6858000" cy="9144000"/>
  <p:embeddedFontLst>
    <p:embeddedFont>
      <p:font typeface="Comfortaa" panose="020B0604020202020204" charset="0"/>
      <p:regular r:id="rId32"/>
      <p:bold r:id="rId33"/>
    </p:embeddedFont>
    <p:embeddedFont>
      <p:font typeface="Arial-Rounded" panose="020B0500000000000000" charset="0"/>
      <p:regular r:id="rId34"/>
    </p:embeddedFont>
    <p:embeddedFont>
      <p:font typeface="Delius Unicase" panose="020B0604020202020204" charset="0"/>
      <p:regular r:id="rId35"/>
      <p:bold r:id="rId36"/>
    </p:embeddedFont>
    <p:embeddedFont>
      <p:font typeface="Roboto Condensed Light" panose="020B0604020202020204" charset="0"/>
      <p:regular r:id="rId37"/>
      <p:italic r:id="rId38"/>
    </p:embeddedFont>
    <p:embeddedFont>
      <p:font typeface="Arial Rounded MT Bold" panose="020F0704030504030204" pitchFamily="34" charset="0"/>
      <p:regular r:id="rId39"/>
    </p:embeddedFont>
    <p:embeddedFont>
      <p:font typeface="Chewy" panose="020B060402020202020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E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86" autoAdjust="0"/>
  </p:normalViewPr>
  <p:slideViewPr>
    <p:cSldViewPr>
      <p:cViewPr varScale="1">
        <p:scale>
          <a:sx n="76" d="100"/>
          <a:sy n="76" d="100"/>
        </p:scale>
        <p:origin x="1110" y="37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3479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411736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17</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18</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Có</a:t>
            </a:r>
            <a:r>
              <a:rPr lang="en-US" baseline="0"/>
              <a:t> nhiều cách trả lời khác nhau nên GV cứ linh động khi HS trả lời nhé!</a:t>
            </a:r>
          </a:p>
          <a:p>
            <a:pPr marL="158750" indent="0">
              <a:buNone/>
            </a:pPr>
            <a:r>
              <a:rPr lang="en-US" baseline="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lại toàn bài</a:t>
            </a:r>
            <a:endParaRPr lang="en-US"/>
          </a:p>
        </p:txBody>
      </p:sp>
    </p:spTree>
    <p:extLst>
      <p:ext uri="{BB962C8B-B14F-4D97-AF65-F5344CB8AC3E}">
        <p14:creationId xmlns:p14="http://schemas.microsoft.com/office/powerpoint/2010/main" val="179206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có</a:t>
            </a:r>
            <a:r>
              <a:rPr lang="en-US" baseline="0"/>
              <a:t> thể hỏi thêm những mùa khác. </a:t>
            </a:r>
          </a:p>
          <a:p>
            <a:pPr marL="0" lvl="0" indent="0" algn="l" rtl="0">
              <a:spcBef>
                <a:spcPts val="0"/>
              </a:spcBef>
              <a:spcAft>
                <a:spcPts val="0"/>
              </a:spcAft>
              <a:buNone/>
            </a:pPr>
            <a:r>
              <a:rPr lang="en-US" baseline="0"/>
              <a:t>GV tổ chức HĐ cho HS tham gia sôi nổi</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89258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có thể kể them những câu thành ngữ, tục ngữ nói về sự biết ơn.</a:t>
            </a:r>
            <a:endParaRPr lang="en-US"/>
          </a:p>
        </p:txBody>
      </p:sp>
    </p:spTree>
    <p:extLst>
      <p:ext uri="{BB962C8B-B14F-4D97-AF65-F5344CB8AC3E}">
        <p14:creationId xmlns:p14="http://schemas.microsoft.com/office/powerpoint/2010/main" val="88602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 đố về các hiện tượng, sự vật tự nhiên nên GV dẫn dắt vào bài học luôn</a:t>
            </a:r>
          </a:p>
        </p:txBody>
      </p:sp>
    </p:spTree>
    <p:extLst>
      <p:ext uri="{BB962C8B-B14F-4D97-AF65-F5344CB8AC3E}">
        <p14:creationId xmlns:p14="http://schemas.microsoft.com/office/powerpoint/2010/main" val="414365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GV </a:t>
            </a:r>
            <a:r>
              <a:rPr lang="en-US" dirty="0" err="1"/>
              <a:t>đọc</a:t>
            </a:r>
            <a:r>
              <a:rPr lang="en-US" baseline="0" dirty="0"/>
              <a:t> </a:t>
            </a:r>
            <a:r>
              <a:rPr lang="en-US" baseline="0" dirty="0" err="1"/>
              <a:t>mẫu</a:t>
            </a:r>
            <a:r>
              <a:rPr lang="en-US" baseline="0" dirty="0"/>
              <a:t> </a:t>
            </a:r>
            <a:r>
              <a:rPr lang="en-US" baseline="0" dirty="0" err="1"/>
              <a:t>toàn</a:t>
            </a:r>
            <a:r>
              <a:rPr lang="en-US" baseline="0" dirty="0"/>
              <a:t> </a:t>
            </a:r>
            <a:r>
              <a:rPr lang="en-US" baseline="0" dirty="0" err="1"/>
              <a:t>bài</a:t>
            </a:r>
            <a:r>
              <a:rPr lang="en-US" baseline="0" dirty="0"/>
              <a:t>, </a:t>
            </a:r>
            <a:r>
              <a:rPr lang="en-US" baseline="0" dirty="0" err="1"/>
              <a:t>cả</a:t>
            </a:r>
            <a:r>
              <a:rPr lang="en-US" baseline="0" dirty="0"/>
              <a:t> </a:t>
            </a:r>
            <a:r>
              <a:rPr lang="en-US" baseline="0" dirty="0" err="1"/>
              <a:t>lớp</a:t>
            </a:r>
            <a:r>
              <a:rPr lang="en-US" baseline="0" dirty="0"/>
              <a:t> </a:t>
            </a:r>
            <a:r>
              <a:rPr lang="en-US" baseline="0" dirty="0" err="1"/>
              <a:t>đọc</a:t>
            </a:r>
            <a:r>
              <a:rPr lang="en-US" baseline="0" dirty="0"/>
              <a:t> </a:t>
            </a:r>
            <a:r>
              <a:rPr lang="en-US" baseline="0" dirty="0" err="1"/>
              <a:t>thầm</a:t>
            </a:r>
            <a:r>
              <a:rPr lang="en-US" baseline="0" dirty="0"/>
              <a:t> </a:t>
            </a:r>
            <a:r>
              <a:rPr lang="en-US" baseline="0" dirty="0" err="1"/>
              <a:t>theo</a:t>
            </a:r>
            <a:r>
              <a:rPr lang="en-US" baseline="0" dirty="0"/>
              <a:t> (</a:t>
            </a:r>
            <a:r>
              <a:rPr lang="en-US" baseline="0" dirty="0" err="1"/>
              <a:t>nên</a:t>
            </a:r>
            <a:r>
              <a:rPr lang="en-US" baseline="0" dirty="0"/>
              <a:t> </a:t>
            </a:r>
            <a:r>
              <a:rPr lang="en-US" baseline="0" dirty="0" err="1"/>
              <a:t>cho</a:t>
            </a:r>
            <a:r>
              <a:rPr lang="en-US" baseline="0" dirty="0"/>
              <a:t> Hs </a:t>
            </a:r>
            <a:r>
              <a:rPr lang="en-US" baseline="0" dirty="0" err="1"/>
              <a:t>nhìn</a:t>
            </a:r>
            <a:r>
              <a:rPr lang="en-US" baseline="0" dirty="0"/>
              <a:t> </a:t>
            </a:r>
            <a:r>
              <a:rPr lang="en-US" baseline="0" dirty="0" err="1"/>
              <a:t>trong</a:t>
            </a:r>
            <a:r>
              <a:rPr lang="en-US" baseline="0" dirty="0"/>
              <a:t> SGK)</a:t>
            </a:r>
          </a:p>
          <a:p>
            <a:r>
              <a:rPr lang="en-US" baseline="0" dirty="0"/>
              <a:t>GV </a:t>
            </a:r>
            <a:r>
              <a:rPr lang="en-US" baseline="0" dirty="0" err="1"/>
              <a:t>chú</a:t>
            </a:r>
            <a:r>
              <a:rPr lang="en-US" baseline="0" dirty="0"/>
              <a:t> ý HDHS </a:t>
            </a:r>
            <a:r>
              <a:rPr lang="en-US" baseline="0" dirty="0" err="1"/>
              <a:t>đọc</a:t>
            </a:r>
            <a:r>
              <a:rPr lang="en-US" baseline="0" dirty="0"/>
              <a:t> </a:t>
            </a:r>
            <a:r>
              <a:rPr lang="en-US" baseline="0" dirty="0" err="1"/>
              <a:t>đúng</a:t>
            </a:r>
            <a:r>
              <a:rPr lang="en-US" baseline="0" dirty="0"/>
              <a:t> </a:t>
            </a:r>
            <a:r>
              <a:rPr lang="en-US" baseline="0" dirty="0" err="1"/>
              <a:t>giọng</a:t>
            </a:r>
            <a:r>
              <a:rPr lang="en-US" baseline="0" dirty="0"/>
              <a:t> </a:t>
            </a:r>
            <a:r>
              <a:rPr lang="en-US" baseline="0" dirty="0" err="1"/>
              <a:t>điệu</a:t>
            </a:r>
            <a:r>
              <a:rPr lang="en-US" baseline="0" dirty="0"/>
              <a:t>, </a:t>
            </a:r>
            <a:r>
              <a:rPr lang="en-US" baseline="0" dirty="0" err="1"/>
              <a:t>ngắt</a:t>
            </a:r>
            <a:r>
              <a:rPr lang="en-US" baseline="0" dirty="0"/>
              <a:t> </a:t>
            </a:r>
            <a:r>
              <a:rPr lang="en-US" baseline="0" dirty="0" err="1"/>
              <a:t>nghỉ</a:t>
            </a:r>
            <a:r>
              <a:rPr lang="en-US" baseline="0" dirty="0"/>
              <a:t>, </a:t>
            </a:r>
            <a:r>
              <a:rPr lang="en-US" baseline="0" dirty="0" err="1"/>
              <a:t>nhấn</a:t>
            </a:r>
            <a:r>
              <a:rPr lang="en-US" baseline="0" dirty="0"/>
              <a:t> </a:t>
            </a:r>
            <a:r>
              <a:rPr lang="en-US" baseline="0" dirty="0" err="1"/>
              <a:t>giọng</a:t>
            </a:r>
            <a:r>
              <a:rPr lang="en-US" baseline="0" dirty="0"/>
              <a:t>, </a:t>
            </a:r>
            <a:r>
              <a:rPr lang="en-US" baseline="0" dirty="0" err="1"/>
              <a:t>đặc</a:t>
            </a:r>
            <a:r>
              <a:rPr lang="en-US" baseline="0" dirty="0"/>
              <a:t> </a:t>
            </a:r>
            <a:r>
              <a:rPr lang="en-US" baseline="0" dirty="0" err="1"/>
              <a:t>biệt</a:t>
            </a:r>
            <a:r>
              <a:rPr lang="en-US" baseline="0" dirty="0"/>
              <a:t> </a:t>
            </a:r>
            <a:r>
              <a:rPr lang="en-US" baseline="0" dirty="0" err="1"/>
              <a:t>là</a:t>
            </a:r>
            <a:r>
              <a:rPr lang="en-US" baseline="0" dirty="0"/>
              <a:t> </a:t>
            </a:r>
            <a:r>
              <a:rPr lang="en-US" baseline="0" dirty="0" err="1"/>
              <a:t>giọng</a:t>
            </a:r>
            <a:r>
              <a:rPr lang="en-US" baseline="0" dirty="0"/>
              <a:t> </a:t>
            </a:r>
            <a:r>
              <a:rPr lang="en-US" baseline="0" dirty="0" err="1"/>
              <a:t>của</a:t>
            </a:r>
            <a:r>
              <a:rPr lang="en-US" baseline="0" dirty="0"/>
              <a:t> </a:t>
            </a:r>
            <a:r>
              <a:rPr lang="en-US" baseline="0" dirty="0" err="1"/>
              <a:t>nhân</a:t>
            </a:r>
            <a:r>
              <a:rPr lang="en-US" baseline="0" dirty="0"/>
              <a:t> </a:t>
            </a:r>
            <a:r>
              <a:rPr lang="en-US" baseline="0" dirty="0" err="1"/>
              <a:t>vật</a:t>
            </a:r>
            <a:endParaRPr lang="en-US" baseline="0" dirty="0"/>
          </a:p>
          <a:p>
            <a:r>
              <a:rPr lang="en-US" baseline="0" dirty="0"/>
              <a:t>GV </a:t>
            </a:r>
            <a:r>
              <a:rPr lang="en-US" baseline="0" dirty="0" err="1"/>
              <a:t>linh</a:t>
            </a:r>
            <a:r>
              <a:rPr lang="en-US" baseline="0" dirty="0"/>
              <a:t> </a:t>
            </a:r>
            <a:r>
              <a:rPr lang="en-US" baseline="0" dirty="0" err="1"/>
              <a:t>động</a:t>
            </a:r>
            <a:r>
              <a:rPr lang="en-US" baseline="0" dirty="0"/>
              <a:t> </a:t>
            </a:r>
            <a:r>
              <a:rPr lang="en-US" baseline="0" dirty="0" err="1"/>
              <a:t>từ</a:t>
            </a:r>
            <a:r>
              <a:rPr lang="en-US" baseline="0" dirty="0"/>
              <a:t> </a:t>
            </a:r>
            <a:r>
              <a:rPr lang="en-US" baseline="0" dirty="0" err="1"/>
              <a:t>khó</a:t>
            </a:r>
            <a:r>
              <a:rPr lang="en-US" baseline="0" dirty="0"/>
              <a:t> </a:t>
            </a:r>
            <a:r>
              <a:rPr lang="en-US" baseline="0" dirty="0" err="1"/>
              <a:t>đọc</a:t>
            </a:r>
            <a:r>
              <a:rPr lang="en-US" baseline="0" dirty="0"/>
              <a:t> </a:t>
            </a:r>
            <a:r>
              <a:rPr lang="en-US" baseline="0" dirty="0" err="1"/>
              <a:t>theo</a:t>
            </a:r>
            <a:r>
              <a:rPr lang="en-US" baseline="0" dirty="0"/>
              <a:t> </a:t>
            </a:r>
            <a:r>
              <a:rPr lang="en-US" baseline="0" dirty="0" err="1"/>
              <a:t>đúng</a:t>
            </a:r>
            <a:r>
              <a:rPr lang="en-US" baseline="0" dirty="0"/>
              <a:t> </a:t>
            </a:r>
            <a:r>
              <a:rPr lang="en-US" baseline="0" dirty="0" err="1"/>
              <a:t>địa</a:t>
            </a:r>
            <a:r>
              <a:rPr lang="en-US" baseline="0" dirty="0"/>
              <a:t> </a:t>
            </a:r>
            <a:r>
              <a:rPr lang="en-US" baseline="0" dirty="0" err="1"/>
              <a:t>phương</a:t>
            </a:r>
            <a:r>
              <a:rPr lang="en-US" baseline="0" dirty="0"/>
              <a:t> </a:t>
            </a:r>
            <a:r>
              <a:rPr lang="en-US" baseline="0" dirty="0" err="1"/>
              <a:t>nhé</a:t>
            </a:r>
            <a:r>
              <a:rPr lang="en-US" baseline="0" dirty="0"/>
              <a:t>!</a:t>
            </a:r>
            <a:endParaRPr lang="en-US"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Tìm suối k ra nên em lấy ảnh song để HS hiểu uốn lượn là ntn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Đọc nối tiếp</a:t>
            </a:r>
          </a:p>
          <a:p>
            <a:r>
              <a:rPr lang="en-US"/>
              <a:t>Đọc theo nhóm, cặp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16</a:t>
            </a:fld>
            <a:endParaRPr lang="en-US"/>
          </a:p>
        </p:txBody>
      </p:sp>
    </p:spTree>
    <p:extLst>
      <p:ext uri="{BB962C8B-B14F-4D97-AF65-F5344CB8AC3E}">
        <p14:creationId xmlns:p14="http://schemas.microsoft.com/office/powerpoint/2010/main" val="390408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48747"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48747"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48747"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03406"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0327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0327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58065"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5793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5793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12723"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12725"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12725"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2959" y="4937865"/>
            <a:ext cx="580860" cy="326807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66409" y="4861583"/>
            <a:ext cx="2445233" cy="745611"/>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6578" y="5114364"/>
            <a:ext cx="1800352" cy="1687024"/>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6339" y="6291415"/>
            <a:ext cx="243815" cy="22393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00509" y="-17314"/>
            <a:ext cx="2061354"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01739" y="1313227"/>
            <a:ext cx="279161"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868" y="-17263"/>
            <a:ext cx="2191437"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7012" y="247726"/>
            <a:ext cx="551275"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9" name="Google Shape;249;p13"/>
          <p:cNvSpPr/>
          <p:nvPr/>
        </p:nvSpPr>
        <p:spPr>
          <a:xfrm>
            <a:off x="8612707" y="5455673"/>
            <a:ext cx="3549187"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0" name="Google Shape;250;p13"/>
          <p:cNvSpPr/>
          <p:nvPr/>
        </p:nvSpPr>
        <p:spPr>
          <a:xfrm>
            <a:off x="1505003" y="6107600"/>
            <a:ext cx="1243426"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1" name="Google Shape;251;p13"/>
          <p:cNvSpPr/>
          <p:nvPr/>
        </p:nvSpPr>
        <p:spPr>
          <a:xfrm>
            <a:off x="11979073" y="6457003"/>
            <a:ext cx="77080"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2" name="Google Shape;252;p13"/>
          <p:cNvSpPr/>
          <p:nvPr/>
        </p:nvSpPr>
        <p:spPr>
          <a:xfrm>
            <a:off x="1792427" y="63095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3" name="Google Shape;253;p13"/>
          <p:cNvSpPr/>
          <p:nvPr/>
        </p:nvSpPr>
        <p:spPr>
          <a:xfrm>
            <a:off x="2214171" y="6655911"/>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13"/>
          <p:cNvSpPr/>
          <p:nvPr/>
        </p:nvSpPr>
        <p:spPr>
          <a:xfrm>
            <a:off x="11520404" y="6745950"/>
            <a:ext cx="172863"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6" r:id="rId5"/>
    <p:sldLayoutId id="2147483658" r:id="rId6"/>
    <p:sldLayoutId id="2147483659" r:id="rId7"/>
    <p:sldLayoutId id="2147483660" r:id="rId8"/>
    <p:sldLayoutId id="2147483670"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20.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microsoft.com/office/2007/relationships/hdphoto" Target="../media/hdphoto8.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audio" Target="../media/audio3.wav"/><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audio" Target="../media/audio3.wav"/><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8483"/>
            <a:ext cx="12161838" cy="6841034"/>
          </a:xfrm>
          <a:prstGeom prst="rect">
            <a:avLst/>
          </a:prstGeom>
        </p:spPr>
      </p:pic>
      <p:sp>
        <p:nvSpPr>
          <p:cNvPr id="2" name="Title 1"/>
          <p:cNvSpPr>
            <a:spLocks noGrp="1"/>
          </p:cNvSpPr>
          <p:nvPr>
            <p:ph type="ctrTitle"/>
          </p:nvPr>
        </p:nvSpPr>
        <p:spPr>
          <a:xfrm>
            <a:off x="2399519" y="1342393"/>
            <a:ext cx="7362800" cy="1442047"/>
          </a:xfrm>
        </p:spPr>
        <p:txBody>
          <a:bodyPr>
            <a:normAutofit fontScale="90000"/>
          </a:bodyPr>
          <a:lstStyle/>
          <a:p>
            <a:r>
              <a:rPr lang="en-US" sz="4788" b="1" dirty="0" err="1">
                <a:solidFill>
                  <a:srgbClr val="0070C0"/>
                </a:solidFill>
                <a:latin typeface="Arial-Rounded" panose="020B0500000000000000" charset="0"/>
                <a:cs typeface="Arial-Rounded" panose="020B0500000000000000" charset="0"/>
                <a:sym typeface="+mn-ea"/>
              </a:rPr>
              <a:t>Chào</a:t>
            </a:r>
            <a:r>
              <a:rPr lang="en-US" sz="4788" b="1" dirty="0">
                <a:solidFill>
                  <a:srgbClr val="0070C0"/>
                </a:solidFill>
                <a:latin typeface="Arial-Rounded" panose="020B0500000000000000" charset="0"/>
                <a:cs typeface="Arial-Rounded" panose="020B0500000000000000" charset="0"/>
                <a:sym typeface="+mn-ea"/>
              </a:rPr>
              <a:t> </a:t>
            </a:r>
            <a:r>
              <a:rPr lang="en-US" sz="4788" b="1" dirty="0" err="1">
                <a:solidFill>
                  <a:srgbClr val="0070C0"/>
                </a:solidFill>
                <a:latin typeface="Arial-Rounded" panose="020B0500000000000000" charset="0"/>
                <a:cs typeface="Arial-Rounded" panose="020B0500000000000000" charset="0"/>
                <a:sym typeface="+mn-ea"/>
              </a:rPr>
              <a:t>mừng</a:t>
            </a:r>
            <a:r>
              <a:rPr lang="en-US" sz="4788" b="1" dirty="0">
                <a:solidFill>
                  <a:srgbClr val="0070C0"/>
                </a:solidFill>
                <a:latin typeface="Arial-Rounded" panose="020B0500000000000000" charset="0"/>
                <a:cs typeface="Arial-Rounded" panose="020B0500000000000000" charset="0"/>
                <a:sym typeface="+mn-ea"/>
              </a:rPr>
              <a:t> </a:t>
            </a:r>
            <a:r>
              <a:rPr lang="en-US" sz="4788" b="1" dirty="0" err="1">
                <a:solidFill>
                  <a:srgbClr val="0070C0"/>
                </a:solidFill>
                <a:latin typeface="Arial-Rounded" panose="020B0500000000000000" charset="0"/>
                <a:cs typeface="Arial-Rounded" panose="020B0500000000000000" charset="0"/>
                <a:sym typeface="+mn-ea"/>
              </a:rPr>
              <a:t>các</a:t>
            </a:r>
            <a:r>
              <a:rPr lang="en-US" sz="4788" b="1" dirty="0">
                <a:solidFill>
                  <a:srgbClr val="0070C0"/>
                </a:solidFill>
                <a:latin typeface="Arial-Rounded" panose="020B0500000000000000" charset="0"/>
                <a:cs typeface="Arial-Rounded" panose="020B0500000000000000" charset="0"/>
                <a:sym typeface="+mn-ea"/>
              </a:rPr>
              <a:t> em </a:t>
            </a:r>
            <a:r>
              <a:rPr lang="en-US" sz="4788" b="1" dirty="0" err="1">
                <a:solidFill>
                  <a:srgbClr val="0070C0"/>
                </a:solidFill>
                <a:latin typeface="Arial-Rounded" panose="020B0500000000000000" charset="0"/>
                <a:cs typeface="Arial-Rounded" panose="020B0500000000000000" charset="0"/>
                <a:sym typeface="+mn-ea"/>
              </a:rPr>
              <a:t>đến</a:t>
            </a:r>
            <a:r>
              <a:rPr lang="en-US" sz="4788" b="1" dirty="0">
                <a:solidFill>
                  <a:srgbClr val="0070C0"/>
                </a:solidFill>
                <a:latin typeface="Arial-Rounded" panose="020B0500000000000000" charset="0"/>
                <a:cs typeface="Arial-Rounded" panose="020B0500000000000000" charset="0"/>
                <a:sym typeface="+mn-ea"/>
              </a:rPr>
              <a:t> </a:t>
            </a:r>
            <a:r>
              <a:rPr lang="en-US" sz="4788" b="1" dirty="0" err="1">
                <a:solidFill>
                  <a:srgbClr val="0070C0"/>
                </a:solidFill>
                <a:latin typeface="Arial-Rounded" panose="020B0500000000000000" charset="0"/>
                <a:cs typeface="Arial-Rounded" panose="020B0500000000000000" charset="0"/>
                <a:sym typeface="+mn-ea"/>
              </a:rPr>
              <a:t>với</a:t>
            </a:r>
            <a:r>
              <a:rPr lang="en-US" sz="4788" b="1" dirty="0">
                <a:solidFill>
                  <a:srgbClr val="0070C0"/>
                </a:solidFill>
                <a:latin typeface="Arial-Rounded" panose="020B0500000000000000" charset="0"/>
                <a:cs typeface="Arial-Rounded" panose="020B0500000000000000" charset="0"/>
                <a:sym typeface="+mn-ea"/>
              </a:rPr>
              <a:t> </a:t>
            </a:r>
            <a:r>
              <a:rPr lang="vi-VN" sz="4788" b="1" dirty="0">
                <a:solidFill>
                  <a:srgbClr val="0070C0"/>
                </a:solidFill>
                <a:latin typeface="Arial-Rounded" panose="020B0500000000000000" charset="0"/>
                <a:cs typeface="Arial-Rounded" panose="020B0500000000000000" charset="0"/>
                <a:sym typeface="+mn-ea"/>
              </a:rPr>
              <a:t>tiết</a:t>
            </a:r>
            <a:r>
              <a:rPr lang="en-US" altLang="vi-VN" sz="4788" b="1" dirty="0">
                <a:solidFill>
                  <a:srgbClr val="0070C0"/>
                </a:solidFill>
                <a:latin typeface="Arial-Rounded" panose="020B0500000000000000" charset="0"/>
                <a:cs typeface="Arial-Rounded" panose="020B0500000000000000" charset="0"/>
                <a:sym typeface="+mn-ea"/>
              </a:rPr>
              <a:t> Tiếng Việt - Lớp 2</a:t>
            </a:r>
          </a:p>
        </p:txBody>
      </p:sp>
      <p:pic>
        <p:nvPicPr>
          <p:cNvPr id="5" name="Picture 4"/>
          <p:cNvPicPr>
            <a:picLocks noChangeAspect="1"/>
          </p:cNvPicPr>
          <p:nvPr/>
        </p:nvPicPr>
        <p:blipFill>
          <a:blip r:embed="rId4"/>
          <a:stretch>
            <a:fillRect/>
          </a:stretch>
        </p:blipFill>
        <p:spPr>
          <a:xfrm>
            <a:off x="4431470" y="2950128"/>
            <a:ext cx="3277995" cy="3899389"/>
          </a:xfrm>
          <a:prstGeom prst="rect">
            <a:avLst/>
          </a:prstGeom>
        </p:spPr>
      </p:pic>
      <p:sp>
        <p:nvSpPr>
          <p:cNvPr id="3" name="Text Box 2"/>
          <p:cNvSpPr txBox="1"/>
          <p:nvPr/>
        </p:nvSpPr>
        <p:spPr>
          <a:xfrm>
            <a:off x="1737496" y="99064"/>
            <a:ext cx="9050871" cy="377501"/>
          </a:xfrm>
          <a:prstGeom prst="rect">
            <a:avLst/>
          </a:prstGeom>
          <a:noFill/>
        </p:spPr>
        <p:txBody>
          <a:bodyPr wrap="none" rtlCol="0" anchor="t">
            <a:spAutoFit/>
          </a:bodyPr>
          <a:lstStyle/>
          <a:p>
            <a:r>
              <a:rPr lang="en-US" sz="1859">
                <a:ln w="22225">
                  <a:solidFill>
                    <a:schemeClr val="accent2"/>
                  </a:solidFill>
                  <a:prstDash val="solid"/>
                </a:ln>
                <a:solidFill>
                  <a:schemeClr val="accent2">
                    <a:lumMod val="40000"/>
                    <a:lumOff val="60000"/>
                  </a:schemeClr>
                </a:solidFill>
                <a:sym typeface="+mn-ea"/>
              </a:rPr>
              <a:t>Bản quyền thuộc về: FB Hương Thảo - https://www.facebook.com/huongthaoGADT/</a:t>
            </a:r>
          </a:p>
        </p:txBody>
      </p:sp>
      <p:pic>
        <p:nvPicPr>
          <p:cNvPr id="6" name="Picture 3" descr="C:\Users\Administrator\Downloads\ẢNG HÌNH NÊN MỚI\2eb65abb3b2bf7969df42d6a12ae3543.jpg">
            <a:extLst>
              <a:ext uri="{FF2B5EF4-FFF2-40B4-BE49-F238E27FC236}">
                <a16:creationId xmlns:a16="http://schemas.microsoft.com/office/drawing/2014/main" id="{1D0C7515-3273-4722-BCB1-405561B52D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32" y="-677901"/>
            <a:ext cx="12113065" cy="77300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0139" y="347277"/>
            <a:ext cx="6845377" cy="1350867"/>
          </a:xfrm>
          <a:prstGeom prst="rect">
            <a:avLst/>
          </a:prstGeom>
          <a:noFill/>
        </p:spPr>
        <p:txBody>
          <a:bodyPr wrap="square" rtlCol="0">
            <a:spAutoFit/>
          </a:bodyPr>
          <a:lstStyle/>
          <a:p>
            <a:pPr algn="ctr"/>
            <a:r>
              <a:rPr lang="en-US" sz="3192" b="1" dirty="0">
                <a:ln/>
                <a:solidFill>
                  <a:srgbClr val="C0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TRƯỜNG TIỂU HỌC QUANG SƠN</a:t>
            </a:r>
          </a:p>
          <a:p>
            <a:pPr algn="ctr"/>
            <a:r>
              <a:rPr lang="en-US" sz="3192" b="1" dirty="0">
                <a:ln/>
                <a:solidFill>
                  <a:srgbClr val="C000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NĂM HỌC: 2024 - 2025</a:t>
            </a:r>
          </a:p>
          <a:p>
            <a:endParaRPr lang="en-US" sz="1859" dirty="0"/>
          </a:p>
        </p:txBody>
      </p:sp>
      <p:sp>
        <p:nvSpPr>
          <p:cNvPr id="9" name="Rectangle 8"/>
          <p:cNvSpPr/>
          <p:nvPr/>
        </p:nvSpPr>
        <p:spPr>
          <a:xfrm>
            <a:off x="2829060" y="1946358"/>
            <a:ext cx="5775275" cy="664786"/>
          </a:xfrm>
          <a:prstGeom prst="rect">
            <a:avLst/>
          </a:prstGeom>
          <a:solidFill>
            <a:srgbClr val="C00000"/>
          </a:solidFill>
        </p:spPr>
        <p:txBody>
          <a:bodyPr wrap="none" lIns="91214" tIns="45607" rIns="91214" bIns="45607" numCol="1">
            <a:prstTxWarp prst="textTriangle">
              <a:avLst/>
            </a:prstTxWarp>
            <a:spAutoFit/>
          </a:bodyPr>
          <a:lstStyle/>
          <a:p>
            <a:pPr algn="ctr"/>
            <a:r>
              <a:rPr lang="en-US" sz="3591" b="1" dirty="0">
                <a:ln w="9525">
                  <a:solidFill>
                    <a:schemeClr val="bg1"/>
                  </a:solidFill>
                  <a:prstDash val="solid"/>
                </a:ln>
                <a:solidFill>
                  <a:schemeClr val="bg2"/>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MÔN : TIẾNG VIỆT LỚP 2</a:t>
            </a:r>
          </a:p>
        </p:txBody>
      </p:sp>
      <p:sp>
        <p:nvSpPr>
          <p:cNvPr id="10" name="TextBox 9">
            <a:extLst>
              <a:ext uri="{FF2B5EF4-FFF2-40B4-BE49-F238E27FC236}">
                <a16:creationId xmlns:a16="http://schemas.microsoft.com/office/drawing/2014/main" id="{41BC6272-439F-4C6F-82F3-5C26CF697A1B}"/>
              </a:ext>
            </a:extLst>
          </p:cNvPr>
          <p:cNvSpPr txBox="1"/>
          <p:nvPr/>
        </p:nvSpPr>
        <p:spPr>
          <a:xfrm>
            <a:off x="2050139" y="3380097"/>
            <a:ext cx="8469347" cy="3776355"/>
          </a:xfrm>
          <a:prstGeom prst="rect">
            <a:avLst/>
          </a:prstGeom>
          <a:noFill/>
        </p:spPr>
        <p:txBody>
          <a:bodyPr wrap="square" rtlCol="0">
            <a:spAutoFit/>
          </a:bodyPr>
          <a:lstStyle/>
          <a:p>
            <a:pPr algn="ctr"/>
            <a:r>
              <a:rPr lang="en-US" sz="4788"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788" b="1" dirty="0" err="1">
                <a:solidFill>
                  <a:srgbClr val="00B050"/>
                </a:solidFill>
                <a:highlight>
                  <a:srgbClr val="FFFF00"/>
                </a:highlight>
                <a:latin typeface="Times New Roman" panose="02020603050405020304" pitchFamily="18" charset="0"/>
                <a:cs typeface="Times New Roman" panose="02020603050405020304" pitchFamily="18" charset="0"/>
              </a:rPr>
              <a:t>Bài</a:t>
            </a:r>
            <a:r>
              <a:rPr lang="en-US" sz="4788" b="1" dirty="0">
                <a:solidFill>
                  <a:srgbClr val="00B050"/>
                </a:solidFill>
                <a:highlight>
                  <a:srgbClr val="FFFF00"/>
                </a:highlight>
                <a:latin typeface="Times New Roman" panose="02020603050405020304" pitchFamily="18" charset="0"/>
                <a:cs typeface="Times New Roman" panose="02020603050405020304" pitchFamily="18" charset="0"/>
              </a:rPr>
              <a:t> 5 : GIỌT N</a:t>
            </a:r>
            <a:r>
              <a:rPr lang="vi-VN" sz="4788" b="1" dirty="0">
                <a:solidFill>
                  <a:srgbClr val="00B050"/>
                </a:solidFill>
                <a:highlight>
                  <a:srgbClr val="FFFF00"/>
                </a:highlight>
                <a:latin typeface="Times New Roman" panose="02020603050405020304" pitchFamily="18" charset="0"/>
                <a:cs typeface="Times New Roman" panose="02020603050405020304" pitchFamily="18" charset="0"/>
              </a:rPr>
              <a:t>Ư</a:t>
            </a:r>
            <a:r>
              <a:rPr lang="en-US" sz="4788" b="1" dirty="0">
                <a:solidFill>
                  <a:srgbClr val="00B050"/>
                </a:solidFill>
                <a:highlight>
                  <a:srgbClr val="FFFF00"/>
                </a:highlight>
                <a:latin typeface="Times New Roman" panose="02020603050405020304" pitchFamily="18" charset="0"/>
                <a:cs typeface="Times New Roman" panose="02020603050405020304" pitchFamily="18" charset="0"/>
              </a:rPr>
              <a:t>ỚC VÀ BIỂN LỚN (</a:t>
            </a:r>
            <a:r>
              <a:rPr lang="en-US" sz="4788" b="1" dirty="0" err="1">
                <a:solidFill>
                  <a:srgbClr val="00B050"/>
                </a:solidFill>
                <a:highlight>
                  <a:srgbClr val="FFFF00"/>
                </a:highlight>
                <a:latin typeface="Times New Roman" panose="02020603050405020304" pitchFamily="18" charset="0"/>
                <a:cs typeface="Times New Roman" panose="02020603050405020304" pitchFamily="18" charset="0"/>
              </a:rPr>
              <a:t>Tiết</a:t>
            </a:r>
            <a:r>
              <a:rPr lang="en-US" sz="4788" b="1" dirty="0">
                <a:solidFill>
                  <a:srgbClr val="00B050"/>
                </a:solidFill>
                <a:highlight>
                  <a:srgbClr val="FFFF00"/>
                </a:highlight>
                <a:latin typeface="Times New Roman" panose="02020603050405020304" pitchFamily="18" charset="0"/>
                <a:cs typeface="Times New Roman" panose="02020603050405020304" pitchFamily="18" charset="0"/>
              </a:rPr>
              <a:t> 1+ 2 )</a:t>
            </a:r>
          </a:p>
          <a:p>
            <a:pPr algn="ctr"/>
            <a:r>
              <a:rPr lang="en-US" sz="4788" b="1" dirty="0">
                <a:solidFill>
                  <a:srgbClr val="00B050"/>
                </a:solidFill>
                <a:highlight>
                  <a:srgbClr val="FFFF00"/>
                </a:highlight>
                <a:latin typeface="Times New Roman" panose="02020603050405020304" pitchFamily="18" charset="0"/>
                <a:cs typeface="Times New Roman" panose="02020603050405020304" pitchFamily="18" charset="0"/>
              </a:rPr>
              <a:t>GV: </a:t>
            </a:r>
            <a:r>
              <a:rPr lang="en-US" sz="4788" b="1" dirty="0" err="1">
                <a:solidFill>
                  <a:srgbClr val="00B050"/>
                </a:solidFill>
                <a:highlight>
                  <a:srgbClr val="FFFF00"/>
                </a:highlight>
                <a:latin typeface="Times New Roman" panose="02020603050405020304" pitchFamily="18" charset="0"/>
                <a:cs typeface="Times New Roman" panose="02020603050405020304" pitchFamily="18" charset="0"/>
              </a:rPr>
              <a:t>Nguyễn</a:t>
            </a:r>
            <a:r>
              <a:rPr lang="en-US" sz="4788" b="1" dirty="0">
                <a:solidFill>
                  <a:srgbClr val="00B050"/>
                </a:solidFill>
                <a:highlight>
                  <a:srgbClr val="FFFF00"/>
                </a:highlight>
                <a:latin typeface="Times New Roman" panose="02020603050405020304" pitchFamily="18" charset="0"/>
                <a:cs typeface="Times New Roman" panose="02020603050405020304" pitchFamily="18" charset="0"/>
              </a:rPr>
              <a:t> </a:t>
            </a:r>
            <a:r>
              <a:rPr lang="en-US" sz="4788" b="1" dirty="0" err="1">
                <a:solidFill>
                  <a:srgbClr val="00B050"/>
                </a:solidFill>
                <a:highlight>
                  <a:srgbClr val="FFFF00"/>
                </a:highlight>
                <a:latin typeface="Times New Roman" panose="02020603050405020304" pitchFamily="18" charset="0"/>
                <a:cs typeface="Times New Roman" panose="02020603050405020304" pitchFamily="18" charset="0"/>
              </a:rPr>
              <a:t>Thị</a:t>
            </a:r>
            <a:r>
              <a:rPr lang="en-US" sz="4788" b="1" dirty="0">
                <a:solidFill>
                  <a:srgbClr val="00B050"/>
                </a:solidFill>
                <a:highlight>
                  <a:srgbClr val="FFFF00"/>
                </a:highlight>
                <a:latin typeface="Times New Roman" panose="02020603050405020304" pitchFamily="18" charset="0"/>
                <a:cs typeface="Times New Roman" panose="02020603050405020304" pitchFamily="18" charset="0"/>
              </a:rPr>
              <a:t> Mai </a:t>
            </a:r>
          </a:p>
          <a:p>
            <a:pPr algn="ctr"/>
            <a:endParaRPr lang="en-US" sz="4788" b="1" dirty="0">
              <a:solidFill>
                <a:srgbClr val="00B050"/>
              </a:solidFill>
              <a:highlight>
                <a:srgbClr val="FFFF00"/>
              </a:highlight>
              <a:latin typeface="Times New Roman" panose="02020603050405020304" pitchFamily="18" charset="0"/>
              <a:cs typeface="Times New Roman" panose="02020603050405020304" pitchFamily="18" charset="0"/>
            </a:endParaRPr>
          </a:p>
          <a:p>
            <a:pPr algn="ctr"/>
            <a:endParaRPr lang="en-US" sz="4788" b="1" dirty="0">
              <a:solidFill>
                <a:srgbClr val="00B05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8382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3" name="Google Shape;747;p69"/>
          <p:cNvSpPr/>
          <p:nvPr/>
        </p:nvSpPr>
        <p:spPr>
          <a:xfrm>
            <a:off x="1921452" y="656880"/>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 name="TextBox 3"/>
          <p:cNvSpPr txBox="1"/>
          <p:nvPr/>
        </p:nvSpPr>
        <p:spPr>
          <a:xfrm>
            <a:off x="2522760" y="604337"/>
            <a:ext cx="5433571" cy="707886"/>
          </a:xfrm>
          <a:prstGeom prst="rect">
            <a:avLst/>
          </a:prstGeom>
          <a:noFill/>
        </p:spPr>
        <p:txBody>
          <a:bodyPr wrap="square" rtlCol="0">
            <a:spAutoFit/>
          </a:bodyPr>
          <a:lstStyle/>
          <a:p>
            <a:r>
              <a:rPr lang="en-US" sz="4000">
                <a:solidFill>
                  <a:srgbClr val="FF0000"/>
                </a:solidFill>
                <a:latin typeface="Arial-Rounded" pitchFamily="34" charset="0"/>
                <a:ea typeface="Arial-Rounded" pitchFamily="34" charset="0"/>
                <a:cs typeface="Arial-Rounded" pitchFamily="34" charset="0"/>
              </a:rPr>
              <a:t>Lượn:</a:t>
            </a:r>
            <a:endParaRPr lang="en-US" sz="4000">
              <a:latin typeface="Arial-Rounded" pitchFamily="34" charset="0"/>
              <a:ea typeface="Arial-Rounded" pitchFamily="34" charset="0"/>
              <a:cs typeface="Arial-Rounded" pitchFamily="34" charset="0"/>
            </a:endParaRPr>
          </a:p>
        </p:txBody>
      </p:sp>
      <p:sp>
        <p:nvSpPr>
          <p:cNvPr id="5" name="TextBox 4"/>
          <p:cNvSpPr txBox="1"/>
          <p:nvPr/>
        </p:nvSpPr>
        <p:spPr>
          <a:xfrm>
            <a:off x="1388053" y="604337"/>
            <a:ext cx="9364307" cy="707886"/>
          </a:xfrm>
          <a:prstGeom prst="rect">
            <a:avLst/>
          </a:prstGeom>
          <a:noFill/>
        </p:spPr>
        <p:txBody>
          <a:bodyPr wrap="square" rtlCol="0">
            <a:spAutoFit/>
          </a:bodyPr>
          <a:lstStyle/>
          <a:p>
            <a:pPr algn="just"/>
            <a:r>
              <a:rPr lang="en-US" sz="4000">
                <a:solidFill>
                  <a:srgbClr val="002060"/>
                </a:solidFill>
                <a:latin typeface="Arial-Rounded" pitchFamily="34" charset="0"/>
                <a:ea typeface="Arial-Rounded" pitchFamily="34" charset="0"/>
                <a:cs typeface="Arial-Rounded" pitchFamily="34" charset="0"/>
              </a:rPr>
              <a:t>                     uốn theo đường vòng.</a:t>
            </a:r>
          </a:p>
        </p:txBody>
      </p:sp>
      <p:pic>
        <p:nvPicPr>
          <p:cNvPr id="1026" name="Picture 2" descr="Phong Cách Cuộc Sống: Tại sao các con sông đều uốn khúc mà không chảy theo  một đường thẳng?">
            <a:extLst>
              <a:ext uri="{FF2B5EF4-FFF2-40B4-BE49-F238E27FC236}">
                <a16:creationId xmlns:a16="http://schemas.microsoft.com/office/drawing/2014/main" id="{CB04C3CC-0428-417C-9C06-BC139FB69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609" y="1752600"/>
            <a:ext cx="6249194" cy="4686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3252D6-5A20-449E-8777-AE2AF7B40D20}"/>
              </a:ext>
            </a:extLst>
          </p:cNvPr>
          <p:cNvSpPr txBox="1"/>
          <p:nvPr/>
        </p:nvSpPr>
        <p:spPr>
          <a:xfrm>
            <a:off x="1813719" y="1021860"/>
            <a:ext cx="7154436" cy="589072"/>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Ngắt nghỉ đoạn thơ</a:t>
            </a:r>
            <a:endParaRPr lang="en-US" sz="24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84BC1FD4-DAAA-4870-A20A-D5CD77B61EF0}"/>
              </a:ext>
            </a:extLst>
          </p:cNvPr>
          <p:cNvSpPr/>
          <p:nvPr/>
        </p:nvSpPr>
        <p:spPr>
          <a:xfrm>
            <a:off x="4191106" y="2008955"/>
            <a:ext cx="2544708" cy="3709349"/>
          </a:xfrm>
          <a:prstGeom prst="rect">
            <a:avLst/>
          </a:prstGeom>
        </p:spPr>
        <p:txBody>
          <a:bodyPr wrap="square">
            <a:spAutoFit/>
          </a:bodyPr>
          <a:lstStyle/>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Rơi rơi.</a:t>
            </a:r>
          </a:p>
        </p:txBody>
      </p:sp>
      <p:cxnSp>
        <p:nvCxnSpPr>
          <p:cNvPr id="7" name="Straight Connector 6">
            <a:extLst>
              <a:ext uri="{FF2B5EF4-FFF2-40B4-BE49-F238E27FC236}">
                <a16:creationId xmlns:a16="http://schemas.microsoft.com/office/drawing/2014/main" id="{D9A1B11B-286A-4B40-83A9-7CAD7C7A735D}"/>
              </a:ext>
            </a:extLst>
          </p:cNvPr>
          <p:cNvCxnSpPr/>
          <p:nvPr/>
        </p:nvCxnSpPr>
        <p:spPr>
          <a:xfrm flipH="1">
            <a:off x="5048979" y="218724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919011-D7C8-4A00-85C3-247BCBD99884}"/>
              </a:ext>
            </a:extLst>
          </p:cNvPr>
          <p:cNvCxnSpPr/>
          <p:nvPr/>
        </p:nvCxnSpPr>
        <p:spPr>
          <a:xfrm flipH="1">
            <a:off x="6007875" y="367938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385FE9-DA15-49F3-BD2C-24D22B73ACD2}"/>
              </a:ext>
            </a:extLst>
          </p:cNvPr>
          <p:cNvCxnSpPr/>
          <p:nvPr/>
        </p:nvCxnSpPr>
        <p:spPr>
          <a:xfrm flipH="1">
            <a:off x="6007875" y="2957361"/>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4C7516-BE25-47DE-990D-3D5A6DB992EA}"/>
              </a:ext>
            </a:extLst>
          </p:cNvPr>
          <p:cNvCxnSpPr/>
          <p:nvPr/>
        </p:nvCxnSpPr>
        <p:spPr>
          <a:xfrm flipH="1">
            <a:off x="6171762" y="221987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336D81C-ECDE-41EF-917A-6EB07BF2BD22}"/>
              </a:ext>
            </a:extLst>
          </p:cNvPr>
          <p:cNvGrpSpPr/>
          <p:nvPr/>
        </p:nvGrpSpPr>
        <p:grpSpPr>
          <a:xfrm>
            <a:off x="5511836" y="5131353"/>
            <a:ext cx="188083" cy="471639"/>
            <a:chOff x="8719213" y="2921749"/>
            <a:chExt cx="141062" cy="353729"/>
          </a:xfrm>
        </p:grpSpPr>
        <p:cxnSp>
          <p:nvCxnSpPr>
            <p:cNvPr id="12" name="Straight Connector 11">
              <a:extLst>
                <a:ext uri="{FF2B5EF4-FFF2-40B4-BE49-F238E27FC236}">
                  <a16:creationId xmlns:a16="http://schemas.microsoft.com/office/drawing/2014/main" id="{E80F1B34-21CB-4760-B6F0-EBD728E34F5F}"/>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7D52E7-7EC3-4B10-8502-311EE7398AD0}"/>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ED63567C-5B43-484E-AB56-11B14DA22D5D}"/>
              </a:ext>
            </a:extLst>
          </p:cNvPr>
          <p:cNvCxnSpPr/>
          <p:nvPr/>
        </p:nvCxnSpPr>
        <p:spPr>
          <a:xfrm flipH="1">
            <a:off x="5773197" y="440568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E1F35-8FC2-4057-B106-407A763071CE}"/>
              </a:ext>
            </a:extLst>
          </p:cNvPr>
          <p:cNvCxnSpPr/>
          <p:nvPr/>
        </p:nvCxnSpPr>
        <p:spPr>
          <a:xfrm flipH="1">
            <a:off x="4833939" y="5147118"/>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0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id="{2C97F172-48BC-4A1B-8CBC-982D47E61DD3}"/>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pic>
        <p:nvPicPr>
          <p:cNvPr id="5" name="Picture 4">
            <a:extLst>
              <a:ext uri="{FF2B5EF4-FFF2-40B4-BE49-F238E27FC236}">
                <a16:creationId xmlns:a16="http://schemas.microsoft.com/office/drawing/2014/main" id="{E3D7600E-1E52-496E-AFE1-20B7EF50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21" y="971099"/>
            <a:ext cx="406360" cy="384000"/>
          </a:xfrm>
          <a:prstGeom prst="rect">
            <a:avLst/>
          </a:prstGeom>
        </p:spPr>
      </p:pic>
      <p:pic>
        <p:nvPicPr>
          <p:cNvPr id="8" name="Picture 7">
            <a:extLst>
              <a:ext uri="{FF2B5EF4-FFF2-40B4-BE49-F238E27FC236}">
                <a16:creationId xmlns:a16="http://schemas.microsoft.com/office/drawing/2014/main" id="{610A9612-75B2-4B64-84B9-82B8BD3C6214}"/>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4119" y="3879521"/>
            <a:ext cx="384000" cy="384000"/>
          </a:xfrm>
          <a:prstGeom prst="rect">
            <a:avLst/>
          </a:prstGeom>
        </p:spPr>
      </p:pic>
      <p:pic>
        <p:nvPicPr>
          <p:cNvPr id="9" name="Picture 8">
            <a:extLst>
              <a:ext uri="{FF2B5EF4-FFF2-40B4-BE49-F238E27FC236}">
                <a16:creationId xmlns:a16="http://schemas.microsoft.com/office/drawing/2014/main" id="{0B909686-3414-47BB-A28F-4476F84EB1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008" y="1039146"/>
            <a:ext cx="384000" cy="384000"/>
          </a:xfrm>
          <a:prstGeom prst="rect">
            <a:avLst/>
          </a:prstGeom>
        </p:spPr>
      </p:pic>
      <p:sp>
        <p:nvSpPr>
          <p:cNvPr id="10" name="TextBox 9">
            <a:extLst>
              <a:ext uri="{FF2B5EF4-FFF2-40B4-BE49-F238E27FC236}">
                <a16:creationId xmlns:a16="http://schemas.microsoft.com/office/drawing/2014/main" id="{EE9F0558-5465-4C4E-A318-6D2F26403B08}"/>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11" name="TextBox 10">
            <a:extLst>
              <a:ext uri="{FF2B5EF4-FFF2-40B4-BE49-F238E27FC236}">
                <a16:creationId xmlns:a16="http://schemas.microsoft.com/office/drawing/2014/main" id="{B968AB07-6580-4524-A73E-621358A37819}"/>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12" name="TextBox 11">
            <a:extLst>
              <a:ext uri="{FF2B5EF4-FFF2-40B4-BE49-F238E27FC236}">
                <a16:creationId xmlns:a16="http://schemas.microsoft.com/office/drawing/2014/main" id="{9E40026C-EBF2-4F47-B44F-BEA8AA44D992}"/>
              </a:ext>
            </a:extLst>
          </p:cNvPr>
          <p:cNvSpPr txBox="1"/>
          <p:nvPr/>
        </p:nvSpPr>
        <p:spPr>
          <a:xfrm>
            <a:off x="8379644" y="5929125"/>
            <a:ext cx="2451312" cy="584775"/>
          </a:xfrm>
          <a:prstGeom prst="rect">
            <a:avLst/>
          </a:prstGeom>
          <a:noFill/>
        </p:spPr>
        <p:txBody>
          <a:bodyPr wrap="none" rtlCol="0">
            <a:spAutoFit/>
          </a:bodyPr>
          <a:lstStyle/>
          <a:p>
            <a:r>
              <a:rPr lang="en-VN"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pic>
        <p:nvPicPr>
          <p:cNvPr id="13" name="Picture 12">
            <a:extLst>
              <a:ext uri="{FF2B5EF4-FFF2-40B4-BE49-F238E27FC236}">
                <a16:creationId xmlns:a16="http://schemas.microsoft.com/office/drawing/2014/main" id="{41625784-59D5-400E-A3A2-7C055D5B77BA}"/>
              </a:ext>
            </a:extLst>
          </p:cNvPr>
          <p:cNvPicPr>
            <a:picLocks noChangeAspect="1"/>
          </p:cNvPicPr>
          <p:nvPr/>
        </p:nvPicPr>
        <p:blipFill>
          <a:blip r:embed="rId7"/>
          <a:stretch>
            <a:fillRect/>
          </a:stretch>
        </p:blipFill>
        <p:spPr>
          <a:xfrm>
            <a:off x="5752342" y="3182356"/>
            <a:ext cx="880533" cy="1134533"/>
          </a:xfrm>
          <a:prstGeom prst="rect">
            <a:avLst/>
          </a:prstGeom>
        </p:spPr>
      </p:pic>
      <p:sp>
        <p:nvSpPr>
          <p:cNvPr id="14" name="TextBox 13">
            <a:extLst>
              <a:ext uri="{FF2B5EF4-FFF2-40B4-BE49-F238E27FC236}">
                <a16:creationId xmlns:a16="http://schemas.microsoft.com/office/drawing/2014/main" id="{5ECFC189-191F-4304-B614-3B507D0EB73D}"/>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81419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a:latin typeface="Arial-Rounded" pitchFamily="34" charset="0"/>
                  <a:ea typeface="Arial-Rounded" pitchFamily="34" charset="0"/>
                  <a:cs typeface="Arial-Rounded" pitchFamily="34" charset="0"/>
                </a:rPr>
                <a:t>Luyện đọc</a:t>
              </a:r>
            </a:p>
            <a:p>
              <a:pPr algn="ctr"/>
              <a:r>
                <a:rPr lang="en-US" sz="4400">
                  <a:latin typeface="Arial-Rounded" pitchFamily="34" charset="0"/>
                  <a:ea typeface="Arial-Rounded" pitchFamily="34" charset="0"/>
                  <a:cs typeface="Arial-Rounded" pitchFamily="34" charset="0"/>
                </a:rPr>
                <a:t>toàn bài</a:t>
              </a:r>
            </a:p>
          </p:txBody>
        </p:sp>
      </p:grpSp>
      <p:grpSp>
        <p:nvGrpSpPr>
          <p:cNvPr id="5" name="Google Shape;5305;p55"/>
          <p:cNvGrpSpPr/>
          <p:nvPr/>
        </p:nvGrpSpPr>
        <p:grpSpPr>
          <a:xfrm>
            <a:off x="3045950" y="2177805"/>
            <a:ext cx="2785328" cy="3932404"/>
            <a:chOff x="1144326" y="1466330"/>
            <a:chExt cx="2094177" cy="2949303"/>
          </a:xfrm>
        </p:grpSpPr>
        <p:sp>
          <p:nvSpPr>
            <p:cNvPr id="6"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 name="Google Shape;5307;p55"/>
            <p:cNvGrpSpPr/>
            <p:nvPr/>
          </p:nvGrpSpPr>
          <p:grpSpPr>
            <a:xfrm>
              <a:off x="1144326" y="1466330"/>
              <a:ext cx="2094177" cy="2949303"/>
              <a:chOff x="460000" y="2685550"/>
              <a:chExt cx="1407850" cy="1982725"/>
            </a:xfrm>
          </p:grpSpPr>
          <p:sp>
            <p:nvSpPr>
              <p:cNvPr id="8"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6"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58"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3"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65"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8"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2"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4"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75"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6"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7"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3"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4"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5"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6"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7"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8"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9"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0"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1"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2"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4"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5"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0"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2"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3"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4"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6"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8"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0"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6"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0"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3"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5"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6"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7"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8"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193726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0EFC54-AA3D-407A-93EF-F5DB280C8791}"/>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sp>
        <p:nvSpPr>
          <p:cNvPr id="7" name="TextBox 6">
            <a:extLst>
              <a:ext uri="{FF2B5EF4-FFF2-40B4-BE49-F238E27FC236}">
                <a16:creationId xmlns:a16="http://schemas.microsoft.com/office/drawing/2014/main" id="{EDD679A4-13B3-4A0F-9BFF-87B2057E004B}"/>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8" name="TextBox 7">
            <a:extLst>
              <a:ext uri="{FF2B5EF4-FFF2-40B4-BE49-F238E27FC236}">
                <a16:creationId xmlns:a16="http://schemas.microsoft.com/office/drawing/2014/main" id="{00ED4810-CE06-4CE5-8628-73B00D4EB5E5}"/>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9" name="TextBox 8">
            <a:extLst>
              <a:ext uri="{FF2B5EF4-FFF2-40B4-BE49-F238E27FC236}">
                <a16:creationId xmlns:a16="http://schemas.microsoft.com/office/drawing/2014/main" id="{3554EAF7-A374-4982-BC6C-D8F0719AD4DC}"/>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a16="http://schemas.microsoft.com/office/drawing/2014/main" id="{0A6E8D23-0402-4D92-AF12-F324093B705B}"/>
              </a:ext>
            </a:extLst>
          </p:cNvPr>
          <p:cNvSpPr txBox="1"/>
          <p:nvPr/>
        </p:nvSpPr>
        <p:spPr>
          <a:xfrm>
            <a:off x="8366919" y="5970699"/>
            <a:ext cx="2451312" cy="584775"/>
          </a:xfrm>
          <a:prstGeom prst="rect">
            <a:avLst/>
          </a:prstGeom>
          <a:noFill/>
        </p:spPr>
        <p:txBody>
          <a:bodyPr wrap="none" rtlCol="0">
            <a:spAutoFit/>
          </a:bodyPr>
          <a:lstStyle/>
          <a:p>
            <a:r>
              <a:rPr lang="en-VN"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spTree>
    <p:extLst>
      <p:ext uri="{BB962C8B-B14F-4D97-AF65-F5344CB8AC3E}">
        <p14:creationId xmlns:p14="http://schemas.microsoft.com/office/powerpoint/2010/main" val="165291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343574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228600"/>
            <a:ext cx="11483912" cy="731520"/>
            <a:chOff x="294783" y="915918"/>
            <a:chExt cx="1148391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23" name="TextBox 22"/>
            <p:cNvSpPr txBox="1"/>
            <p:nvPr/>
          </p:nvSpPr>
          <p:spPr>
            <a:xfrm>
              <a:off x="978050" y="1015173"/>
              <a:ext cx="10800645" cy="584775"/>
            </a:xfrm>
            <a:prstGeom prst="rect">
              <a:avLst/>
            </a:prstGeom>
            <a:noFill/>
          </p:spPr>
          <p:txBody>
            <a:bodyPr wrap="square" rtlCol="0">
              <a:spAutoFit/>
            </a:bodyPr>
            <a:lstStyle/>
            <a:p>
              <a:pPr algn="just"/>
              <a:r>
                <a:rPr lang="en-US" sz="3200">
                  <a:solidFill>
                    <a:schemeClr val="tx1"/>
                  </a:solidFill>
                  <a:latin typeface="Arial-Rounded" pitchFamily="34" charset="0"/>
                  <a:ea typeface="Arial-Rounded" pitchFamily="34" charset="0"/>
                  <a:cs typeface="Arial-Rounded" pitchFamily="34" charset="0"/>
                </a:rPr>
                <a:t>Kể tên các sự vật được nhắc đến trong bài thơ.</a:t>
              </a:r>
            </a:p>
          </p:txBody>
        </p:sp>
      </p:grpSp>
      <p:pic>
        <p:nvPicPr>
          <p:cNvPr id="2" name="Picture 1">
            <a:extLst>
              <a:ext uri="{FF2B5EF4-FFF2-40B4-BE49-F238E27FC236}">
                <a16:creationId xmlns:a16="http://schemas.microsoft.com/office/drawing/2014/main" id="{12507924-7E89-49D4-A259-830F2E8743B2}"/>
              </a:ext>
            </a:extLst>
          </p:cNvPr>
          <p:cNvPicPr>
            <a:picLocks noChangeAspect="1"/>
          </p:cNvPicPr>
          <p:nvPr/>
        </p:nvPicPr>
        <p:blipFill>
          <a:blip r:embed="rId3"/>
          <a:stretch>
            <a:fillRect/>
          </a:stretch>
        </p:blipFill>
        <p:spPr>
          <a:xfrm>
            <a:off x="2409152" y="975886"/>
            <a:ext cx="8233111" cy="4913536"/>
          </a:xfrm>
          <a:prstGeom prst="rect">
            <a:avLst/>
          </a:prstGeom>
        </p:spPr>
      </p:pic>
      <p:cxnSp>
        <p:nvCxnSpPr>
          <p:cNvPr id="11" name="Straight Connector 10">
            <a:extLst>
              <a:ext uri="{FF2B5EF4-FFF2-40B4-BE49-F238E27FC236}">
                <a16:creationId xmlns:a16="http://schemas.microsoft.com/office/drawing/2014/main" id="{1C202049-4435-4C24-A8DA-CEA78F01B57A}"/>
              </a:ext>
            </a:extLst>
          </p:cNvPr>
          <p:cNvCxnSpPr>
            <a:cxnSpLocks/>
          </p:cNvCxnSpPr>
          <p:nvPr/>
        </p:nvCxnSpPr>
        <p:spPr>
          <a:xfrm>
            <a:off x="2607251" y="2787868"/>
            <a:ext cx="6799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ABEF24-EB06-4DFD-A920-FDDA2D3B83C4}"/>
              </a:ext>
            </a:extLst>
          </p:cNvPr>
          <p:cNvCxnSpPr>
            <a:cxnSpLocks/>
          </p:cNvCxnSpPr>
          <p:nvPr/>
        </p:nvCxnSpPr>
        <p:spPr>
          <a:xfrm>
            <a:off x="3629383" y="41148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5F8D59-7FEB-4FBF-9250-064EAEEB7425}"/>
              </a:ext>
            </a:extLst>
          </p:cNvPr>
          <p:cNvCxnSpPr>
            <a:cxnSpLocks/>
          </p:cNvCxnSpPr>
          <p:nvPr/>
        </p:nvCxnSpPr>
        <p:spPr>
          <a:xfrm>
            <a:off x="3989357" y="4524702"/>
            <a:ext cx="9888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8B04B9-A884-4509-B0A5-0520DB9F0D5F}"/>
              </a:ext>
            </a:extLst>
          </p:cNvPr>
          <p:cNvCxnSpPr>
            <a:cxnSpLocks/>
          </p:cNvCxnSpPr>
          <p:nvPr/>
        </p:nvCxnSpPr>
        <p:spPr>
          <a:xfrm>
            <a:off x="4483790" y="4953000"/>
            <a:ext cx="12923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7E80AC-39B5-4C60-B649-15D7232D36C9}"/>
              </a:ext>
            </a:extLst>
          </p:cNvPr>
          <p:cNvCxnSpPr>
            <a:cxnSpLocks/>
          </p:cNvCxnSpPr>
          <p:nvPr/>
        </p:nvCxnSpPr>
        <p:spPr>
          <a:xfrm>
            <a:off x="7596303" y="1524000"/>
            <a:ext cx="6631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400D30-61C0-4ED2-AB70-33635DF77B99}"/>
              </a:ext>
            </a:extLst>
          </p:cNvPr>
          <p:cNvCxnSpPr>
            <a:cxnSpLocks/>
          </p:cNvCxnSpPr>
          <p:nvPr/>
        </p:nvCxnSpPr>
        <p:spPr>
          <a:xfrm>
            <a:off x="7851971" y="1936532"/>
            <a:ext cx="729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C949C8-D6F9-48F4-9020-A0DFE68842B3}"/>
              </a:ext>
            </a:extLst>
          </p:cNvPr>
          <p:cNvCxnSpPr>
            <a:cxnSpLocks/>
          </p:cNvCxnSpPr>
          <p:nvPr/>
        </p:nvCxnSpPr>
        <p:spPr>
          <a:xfrm>
            <a:off x="7759139" y="2362200"/>
            <a:ext cx="729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A6FDF0-2165-4BE4-8A6E-26193E896241}"/>
              </a:ext>
            </a:extLst>
          </p:cNvPr>
          <p:cNvCxnSpPr>
            <a:cxnSpLocks/>
          </p:cNvCxnSpPr>
          <p:nvPr/>
        </p:nvCxnSpPr>
        <p:spPr>
          <a:xfrm>
            <a:off x="7063722" y="4346030"/>
            <a:ext cx="13120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A3629C-2014-4D42-A4F7-2E155546C20F}"/>
              </a:ext>
            </a:extLst>
          </p:cNvPr>
          <p:cNvCxnSpPr>
            <a:cxnSpLocks/>
          </p:cNvCxnSpPr>
          <p:nvPr/>
        </p:nvCxnSpPr>
        <p:spPr>
          <a:xfrm>
            <a:off x="3453386" y="1968064"/>
            <a:ext cx="6181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F655B8-5D7F-435A-8F4E-6515FE3249C5}"/>
              </a:ext>
            </a:extLst>
          </p:cNvPr>
          <p:cNvSpPr txBox="1"/>
          <p:nvPr/>
        </p:nvSpPr>
        <p:spPr>
          <a:xfrm>
            <a:off x="910736" y="5446693"/>
            <a:ext cx="10732783" cy="1077218"/>
          </a:xfrm>
          <a:prstGeom prst="rect">
            <a:avLst/>
          </a:prstGeom>
          <a:solidFill>
            <a:srgbClr val="CEEBEA"/>
          </a:solidFill>
        </p:spPr>
        <p:txBody>
          <a:bodyPr wrap="square" rtlCol="0">
            <a:spAutoFit/>
          </a:bodyPr>
          <a:lstStyle/>
          <a:p>
            <a:pPr algn="just"/>
            <a:r>
              <a:rPr lang="en-US" sz="3200" dirty="0" err="1">
                <a:solidFill>
                  <a:schemeClr val="tx1"/>
                </a:solidFill>
                <a:latin typeface="Arial-Rounded" pitchFamily="34" charset="0"/>
                <a:ea typeface="Arial-Rounded" pitchFamily="34" charset="0"/>
                <a:cs typeface="Arial-Rounded" pitchFamily="34" charset="0"/>
              </a:rPr>
              <a:t>Các</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sự</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vật</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được</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nhắc</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đến</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trong</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bài</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thơ</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là</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giọt</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mưa</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dòng</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suối</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bãi</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cỏ</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chân</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đồi</a:t>
            </a:r>
            <a:r>
              <a:rPr lang="en-US" sz="3200" dirty="0">
                <a:solidFill>
                  <a:schemeClr val="tx1"/>
                </a:solidFill>
                <a:latin typeface="Arial-Rounded" pitchFamily="34" charset="0"/>
                <a:ea typeface="Arial-Rounded" pitchFamily="34" charset="0"/>
                <a:cs typeface="Arial-Rounded" pitchFamily="34" charset="0"/>
              </a:rPr>
              <a:t>, bạn, </a:t>
            </a:r>
            <a:r>
              <a:rPr lang="en-US" sz="3200" dirty="0" err="1">
                <a:solidFill>
                  <a:schemeClr val="tx1"/>
                </a:solidFill>
                <a:latin typeface="Arial-Rounded" pitchFamily="34" charset="0"/>
                <a:ea typeface="Arial-Rounded" pitchFamily="34" charset="0"/>
                <a:cs typeface="Arial-Rounded" pitchFamily="34" charset="0"/>
              </a:rPr>
              <a:t>sông</a:t>
            </a:r>
            <a:r>
              <a:rPr lang="en-US" sz="3200" dirty="0">
                <a:solidFill>
                  <a:schemeClr val="tx1"/>
                </a:solidFill>
                <a:latin typeface="Arial-Rounded" pitchFamily="34" charset="0"/>
                <a:ea typeface="Arial-Rounded" pitchFamily="34" charset="0"/>
                <a:cs typeface="Arial-Rounded" pitchFamily="34" charset="0"/>
              </a:rPr>
              <a:t>, </a:t>
            </a:r>
            <a:r>
              <a:rPr lang="en-US" sz="3200" dirty="0" err="1">
                <a:solidFill>
                  <a:schemeClr val="tx1"/>
                </a:solidFill>
                <a:latin typeface="Arial-Rounded" pitchFamily="34" charset="0"/>
                <a:ea typeface="Arial-Rounded" pitchFamily="34" charset="0"/>
                <a:cs typeface="Arial-Rounded" pitchFamily="34" charset="0"/>
              </a:rPr>
              <a:t>biển</a:t>
            </a:r>
            <a:r>
              <a:rPr lang="en-US" sz="3200" dirty="0">
                <a:solidFill>
                  <a:schemeClr val="tx1"/>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8324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E096F5-F5EF-4CBF-AAEC-65F2F89549D9}"/>
              </a:ext>
            </a:extLst>
          </p:cNvPr>
          <p:cNvSpPr txBox="1"/>
          <p:nvPr/>
        </p:nvSpPr>
        <p:spPr>
          <a:xfrm>
            <a:off x="4480719" y="930594"/>
            <a:ext cx="5612245" cy="4047262"/>
          </a:xfrm>
          <a:prstGeom prst="rect">
            <a:avLst/>
          </a:prstGeom>
          <a:noFill/>
        </p:spPr>
        <p:txBody>
          <a:bodyPr wrap="square" rtlCol="0">
            <a:spAutoFit/>
          </a:bodyPr>
          <a:lstStyle/>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28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28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grpSp>
        <p:nvGrpSpPr>
          <p:cNvPr id="21" name="Group 20"/>
          <p:cNvGrpSpPr/>
          <p:nvPr/>
        </p:nvGrpSpPr>
        <p:grpSpPr>
          <a:xfrm>
            <a:off x="899319" y="85753"/>
            <a:ext cx="10515600" cy="745586"/>
            <a:chOff x="294783" y="915918"/>
            <a:chExt cx="105156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23" name="TextBox 22"/>
            <p:cNvSpPr txBox="1"/>
            <p:nvPr/>
          </p:nvSpPr>
          <p:spPr>
            <a:xfrm>
              <a:off x="978051" y="1015173"/>
              <a:ext cx="9832332"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Những gì góp phần tạo nên dòng suối nhỏ?</a:t>
              </a:r>
            </a:p>
          </p:txBody>
        </p:sp>
      </p:grpSp>
      <p:sp>
        <p:nvSpPr>
          <p:cNvPr id="14" name="TextBox 13">
            <a:extLst>
              <a:ext uri="{FF2B5EF4-FFF2-40B4-BE49-F238E27FC236}">
                <a16:creationId xmlns:a16="http://schemas.microsoft.com/office/drawing/2014/main" id="{83DE1F8B-C43D-4B7A-8155-BEAC33AC1D49}"/>
              </a:ext>
            </a:extLst>
          </p:cNvPr>
          <p:cNvSpPr txBox="1"/>
          <p:nvPr/>
        </p:nvSpPr>
        <p:spPr>
          <a:xfrm>
            <a:off x="1262549" y="5534057"/>
            <a:ext cx="10100451" cy="584775"/>
          </a:xfrm>
          <a:prstGeom prst="rect">
            <a:avLst/>
          </a:prstGeom>
          <a:solidFill>
            <a:srgbClr val="CEEBEA"/>
          </a:solidFill>
        </p:spPr>
        <p:txBody>
          <a:bodyPr wrap="square" rtlCol="0">
            <a:spAutoFit/>
          </a:bodyPr>
          <a:lstStyle/>
          <a:p>
            <a:pPr algn="just"/>
            <a:r>
              <a:rPr lang="en-US" sz="3200">
                <a:latin typeface="Arial-Rounded" pitchFamily="34" charset="0"/>
                <a:ea typeface="Arial-Rounded" pitchFamily="34" charset="0"/>
                <a:cs typeface="Arial-Rounded" pitchFamily="34" charset="0"/>
              </a:rPr>
              <a:t>Những giọt mưa góp lại bao ngày thành dòng suối nhỏ. </a:t>
            </a:r>
            <a:endParaRPr lang="en-US" sz="3200">
              <a:solidFill>
                <a:schemeClr val="tx1"/>
              </a:solidFill>
              <a:latin typeface="Arial-Rounded" pitchFamily="34" charset="0"/>
              <a:ea typeface="Arial-Rounded" pitchFamily="34" charset="0"/>
              <a:cs typeface="Arial-Rounded" pitchFamily="34" charset="0"/>
            </a:endParaRPr>
          </a:p>
        </p:txBody>
      </p:sp>
      <p:cxnSp>
        <p:nvCxnSpPr>
          <p:cNvPr id="13" name="Straight Connector 12"/>
          <p:cNvCxnSpPr>
            <a:cxnSpLocks/>
          </p:cNvCxnSpPr>
          <p:nvPr/>
        </p:nvCxnSpPr>
        <p:spPr>
          <a:xfrm>
            <a:off x="4672841" y="2286000"/>
            <a:ext cx="1405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B0C9F4-C19E-48BD-8D2B-3A298D2851ED}"/>
              </a:ext>
            </a:extLst>
          </p:cNvPr>
          <p:cNvCxnSpPr>
            <a:cxnSpLocks/>
          </p:cNvCxnSpPr>
          <p:nvPr/>
        </p:nvCxnSpPr>
        <p:spPr>
          <a:xfrm>
            <a:off x="4544593" y="2695902"/>
            <a:ext cx="12774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CAC800-D989-4540-A5E4-D06B85295F24}"/>
              </a:ext>
            </a:extLst>
          </p:cNvPr>
          <p:cNvCxnSpPr>
            <a:cxnSpLocks/>
          </p:cNvCxnSpPr>
          <p:nvPr/>
        </p:nvCxnSpPr>
        <p:spPr>
          <a:xfrm>
            <a:off x="4677224" y="3644464"/>
            <a:ext cx="24894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3DC861-E8E5-4672-BC53-0DC96C3A69BC}"/>
              </a:ext>
            </a:extLst>
          </p:cNvPr>
          <p:cNvCxnSpPr>
            <a:cxnSpLocks/>
          </p:cNvCxnSpPr>
          <p:nvPr/>
        </p:nvCxnSpPr>
        <p:spPr>
          <a:xfrm>
            <a:off x="4654651" y="4038600"/>
            <a:ext cx="31026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51719" y="507251"/>
            <a:ext cx="11378086" cy="760100"/>
            <a:chOff x="294783" y="915918"/>
            <a:chExt cx="10558095" cy="76010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3</a:t>
                </a:r>
              </a:p>
            </p:txBody>
          </p:sp>
        </p:grpSp>
        <p:sp>
          <p:nvSpPr>
            <p:cNvPr id="23" name="TextBox 22"/>
            <p:cNvSpPr txBox="1"/>
            <p:nvPr/>
          </p:nvSpPr>
          <p:spPr>
            <a:xfrm>
              <a:off x="978051" y="1029687"/>
              <a:ext cx="9874827"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Những dòng sông từ đâu mà có?</a:t>
              </a:r>
            </a:p>
          </p:txBody>
        </p:sp>
      </p:grpSp>
      <p:sp>
        <p:nvSpPr>
          <p:cNvPr id="8" name="TextBox 7">
            <a:extLst>
              <a:ext uri="{FF2B5EF4-FFF2-40B4-BE49-F238E27FC236}">
                <a16:creationId xmlns:a16="http://schemas.microsoft.com/office/drawing/2014/main" id="{30D97447-D913-4D46-8861-F4B7FC84AB0B}"/>
              </a:ext>
            </a:extLst>
          </p:cNvPr>
          <p:cNvSpPr txBox="1"/>
          <p:nvPr/>
        </p:nvSpPr>
        <p:spPr>
          <a:xfrm>
            <a:off x="3566319" y="1676400"/>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9" name="TextBox 8">
            <a:extLst>
              <a:ext uri="{FF2B5EF4-FFF2-40B4-BE49-F238E27FC236}">
                <a16:creationId xmlns:a16="http://schemas.microsoft.com/office/drawing/2014/main" id="{E3EFB03C-A833-4BE1-A6F9-906B4F044F5A}"/>
              </a:ext>
            </a:extLst>
          </p:cNvPr>
          <p:cNvSpPr txBox="1"/>
          <p:nvPr/>
        </p:nvSpPr>
        <p:spPr>
          <a:xfrm>
            <a:off x="2286610" y="4947771"/>
            <a:ext cx="7588618" cy="646331"/>
          </a:xfrm>
          <a:prstGeom prst="rect">
            <a:avLst/>
          </a:prstGeom>
          <a:solidFill>
            <a:srgbClr val="CEEBEA"/>
          </a:solidFill>
        </p:spPr>
        <p:txBody>
          <a:bodyPr wrap="square" rtlCol="0">
            <a:spAutoFit/>
          </a:bodyPr>
          <a:lstStyle/>
          <a:p>
            <a:pPr algn="ctr"/>
            <a:r>
              <a:rPr lang="en-US" sz="3600">
                <a:latin typeface="Arial-Rounded" pitchFamily="34" charset="0"/>
                <a:ea typeface="Arial-Rounded" pitchFamily="34" charset="0"/>
                <a:cs typeface="Arial-Rounded" pitchFamily="34" charset="0"/>
              </a:rPr>
              <a:t>Những dòng suối nhỏ góp thành sông.</a:t>
            </a:r>
            <a:endParaRPr lang="en-US" sz="3600">
              <a:solidFill>
                <a:schemeClr val="tx1"/>
              </a:solidFill>
              <a:latin typeface="Arial-Rounded" pitchFamily="34" charset="0"/>
              <a:ea typeface="Arial-Rounded" pitchFamily="34" charset="0"/>
              <a:cs typeface="Arial-Rounded" pitchFamily="34" charset="0"/>
            </a:endParaRPr>
          </a:p>
        </p:txBody>
      </p:sp>
      <p:cxnSp>
        <p:nvCxnSpPr>
          <p:cNvPr id="10" name="Straight Connector 9">
            <a:extLst>
              <a:ext uri="{FF2B5EF4-FFF2-40B4-BE49-F238E27FC236}">
                <a16:creationId xmlns:a16="http://schemas.microsoft.com/office/drawing/2014/main" id="{8BEC0E42-6B75-4EA9-88D9-677916C1120D}"/>
              </a:ext>
            </a:extLst>
          </p:cNvPr>
          <p:cNvCxnSpPr>
            <a:cxnSpLocks/>
          </p:cNvCxnSpPr>
          <p:nvPr/>
        </p:nvCxnSpPr>
        <p:spPr>
          <a:xfrm>
            <a:off x="3718719" y="2286000"/>
            <a:ext cx="312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B7557F-5022-4CA5-9630-C0A56E4AAC81}"/>
              </a:ext>
            </a:extLst>
          </p:cNvPr>
          <p:cNvCxnSpPr>
            <a:cxnSpLocks/>
          </p:cNvCxnSpPr>
          <p:nvPr/>
        </p:nvCxnSpPr>
        <p:spPr>
          <a:xfrm>
            <a:off x="3718719" y="281940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9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01207" y="191461"/>
            <a:ext cx="11049000" cy="745586"/>
            <a:chOff x="294783" y="915918"/>
            <a:chExt cx="110490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365732"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Nói về hành trình giọt nước đi ra biển.</a:t>
              </a:r>
            </a:p>
          </p:txBody>
        </p:sp>
      </p:grpSp>
      <p:sp>
        <p:nvSpPr>
          <p:cNvPr id="12" name="TextBox 11">
            <a:extLst>
              <a:ext uri="{FF2B5EF4-FFF2-40B4-BE49-F238E27FC236}">
                <a16:creationId xmlns:a16="http://schemas.microsoft.com/office/drawing/2014/main" id="{05654A64-C243-408D-9843-8F3632556980}"/>
              </a:ext>
            </a:extLst>
          </p:cNvPr>
          <p:cNvSpPr txBox="1"/>
          <p:nvPr/>
        </p:nvSpPr>
        <p:spPr>
          <a:xfrm>
            <a:off x="899319" y="5096879"/>
            <a:ext cx="10732783" cy="1569660"/>
          </a:xfrm>
          <a:prstGeom prst="rect">
            <a:avLst/>
          </a:prstGeom>
          <a:solidFill>
            <a:srgbClr val="CEEBEA"/>
          </a:solidFill>
        </p:spPr>
        <p:txBody>
          <a:bodyPr wrap="square" rtlCol="0">
            <a:spAutoFit/>
          </a:bodyPr>
          <a:lstStyle/>
          <a:p>
            <a:r>
              <a:rPr lang="en-US" sz="3200">
                <a:solidFill>
                  <a:schemeClr val="tx1"/>
                </a:solidFill>
                <a:latin typeface="Arial-Rounded" pitchFamily="34" charset="0"/>
                <a:ea typeface="Arial-Rounded" pitchFamily="34" charset="0"/>
                <a:cs typeface="Arial-Rounded" pitchFamily="34" charset="0"/>
              </a:rPr>
              <a:t>Hành trình giọt nước đi ra biển là: </a:t>
            </a:r>
            <a:r>
              <a:rPr lang="en-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Nhiều giọt mưa góp thành suối.</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Nhiều dòng suối góp thành sông.</a:t>
            </a:r>
            <a:r>
              <a:rPr lang="en-US"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VN" sz="3200">
                <a:solidFill>
                  <a:schemeClr val="tx1"/>
                </a:solidFill>
                <a:latin typeface="Arial-Rounded" panose="020B0500000000000000" pitchFamily="34" charset="0"/>
                <a:ea typeface="Arial-Rounded" panose="020B0500000000000000" pitchFamily="34" charset="0"/>
                <a:cs typeface="Arial-Rounded" panose="020B0500000000000000" pitchFamily="34" charset="0"/>
              </a:rPr>
              <a:t>Nhiều dòng sông ra biển lớn. </a:t>
            </a:r>
          </a:p>
        </p:txBody>
      </p:sp>
      <p:pic>
        <p:nvPicPr>
          <p:cNvPr id="13" name="Picture 12">
            <a:extLst>
              <a:ext uri="{FF2B5EF4-FFF2-40B4-BE49-F238E27FC236}">
                <a16:creationId xmlns:a16="http://schemas.microsoft.com/office/drawing/2014/main" id="{76811AC2-F3BD-449C-9A42-1F052184A27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saturation sat="200000"/>
                    </a14:imgEffect>
                  </a14:imgLayer>
                </a14:imgProps>
              </a:ext>
            </a:extLst>
          </a:blip>
          <a:stretch>
            <a:fillRect/>
          </a:stretch>
        </p:blipFill>
        <p:spPr>
          <a:xfrm>
            <a:off x="1894831" y="1575759"/>
            <a:ext cx="1395277" cy="2763195"/>
          </a:xfrm>
          <a:prstGeom prst="rect">
            <a:avLst/>
          </a:prstGeom>
        </p:spPr>
      </p:pic>
      <p:pic>
        <p:nvPicPr>
          <p:cNvPr id="14" name="Picture 13">
            <a:extLst>
              <a:ext uri="{FF2B5EF4-FFF2-40B4-BE49-F238E27FC236}">
                <a16:creationId xmlns:a16="http://schemas.microsoft.com/office/drawing/2014/main" id="{66298410-96B8-4E84-8D2A-DB92183C5CF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7000"/>
                    </a14:imgEffect>
                    <a14:imgEffect>
                      <a14:saturation sat="200000"/>
                    </a14:imgEffect>
                  </a14:imgLayer>
                </a14:imgProps>
              </a:ext>
            </a:extLst>
          </a:blip>
          <a:stretch>
            <a:fillRect/>
          </a:stretch>
        </p:blipFill>
        <p:spPr>
          <a:xfrm>
            <a:off x="3621757" y="1575759"/>
            <a:ext cx="1969711" cy="2763195"/>
          </a:xfrm>
          <a:prstGeom prst="roundRect">
            <a:avLst/>
          </a:prstGeom>
        </p:spPr>
      </p:pic>
      <p:pic>
        <p:nvPicPr>
          <p:cNvPr id="15" name="Picture 14">
            <a:extLst>
              <a:ext uri="{FF2B5EF4-FFF2-40B4-BE49-F238E27FC236}">
                <a16:creationId xmlns:a16="http://schemas.microsoft.com/office/drawing/2014/main" id="{49029801-380D-4477-BA5D-21CB22E58E27}"/>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5000"/>
                    </a14:imgEffect>
                    <a14:imgEffect>
                      <a14:saturation sat="200000"/>
                    </a14:imgEffect>
                  </a14:imgLayer>
                </a14:imgProps>
              </a:ext>
            </a:extLst>
          </a:blip>
          <a:srcRect l="2724"/>
          <a:stretch/>
        </p:blipFill>
        <p:spPr>
          <a:xfrm>
            <a:off x="6012524" y="1600900"/>
            <a:ext cx="1926487" cy="2763195"/>
          </a:xfrm>
          <a:prstGeom prst="roundRect">
            <a:avLst>
              <a:gd name="adj" fmla="val 21754"/>
            </a:avLst>
          </a:prstGeom>
        </p:spPr>
      </p:pic>
      <p:pic>
        <p:nvPicPr>
          <p:cNvPr id="16" name="Picture 15">
            <a:extLst>
              <a:ext uri="{FF2B5EF4-FFF2-40B4-BE49-F238E27FC236}">
                <a16:creationId xmlns:a16="http://schemas.microsoft.com/office/drawing/2014/main" id="{A3C8C5CC-2053-4651-B772-F1CE0C25F270}"/>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2000"/>
                    </a14:imgEffect>
                    <a14:imgEffect>
                      <a14:saturation sat="200000"/>
                    </a14:imgEffect>
                  </a14:imgLayer>
                </a14:imgProps>
              </a:ext>
            </a:extLst>
          </a:blip>
          <a:stretch>
            <a:fillRect/>
          </a:stretch>
        </p:blipFill>
        <p:spPr>
          <a:xfrm>
            <a:off x="8281235" y="1600901"/>
            <a:ext cx="1956077" cy="2763196"/>
          </a:xfrm>
          <a:prstGeom prst="roundRect">
            <a:avLst>
              <a:gd name="adj" fmla="val 19189"/>
            </a:avLst>
          </a:prstGeom>
        </p:spPr>
      </p:pic>
      <p:sp>
        <p:nvSpPr>
          <p:cNvPr id="17" name="Right Arrow 16">
            <a:extLst>
              <a:ext uri="{FF2B5EF4-FFF2-40B4-BE49-F238E27FC236}">
                <a16:creationId xmlns:a16="http://schemas.microsoft.com/office/drawing/2014/main" id="{94441B64-9D90-4209-BCE7-AFF42295942C}"/>
              </a:ext>
            </a:extLst>
          </p:cNvPr>
          <p:cNvSpPr/>
          <p:nvPr/>
        </p:nvSpPr>
        <p:spPr>
          <a:xfrm>
            <a:off x="3273123" y="2900796"/>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959"/>
          </a:p>
        </p:txBody>
      </p:sp>
      <p:sp>
        <p:nvSpPr>
          <p:cNvPr id="18" name="Right Arrow 17">
            <a:extLst>
              <a:ext uri="{FF2B5EF4-FFF2-40B4-BE49-F238E27FC236}">
                <a16:creationId xmlns:a16="http://schemas.microsoft.com/office/drawing/2014/main" id="{6B7B0989-A90F-482C-8486-7DAAF27A9463}"/>
              </a:ext>
            </a:extLst>
          </p:cNvPr>
          <p:cNvSpPr/>
          <p:nvPr/>
        </p:nvSpPr>
        <p:spPr>
          <a:xfrm>
            <a:off x="5624000" y="2900796"/>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959"/>
          </a:p>
        </p:txBody>
      </p:sp>
      <p:sp>
        <p:nvSpPr>
          <p:cNvPr id="19" name="Right Arrow 18">
            <a:extLst>
              <a:ext uri="{FF2B5EF4-FFF2-40B4-BE49-F238E27FC236}">
                <a16:creationId xmlns:a16="http://schemas.microsoft.com/office/drawing/2014/main" id="{108E8BCA-FD56-40B6-B7AF-264AEB72FE2C}"/>
              </a:ext>
            </a:extLst>
          </p:cNvPr>
          <p:cNvSpPr/>
          <p:nvPr/>
        </p:nvSpPr>
        <p:spPr>
          <a:xfrm>
            <a:off x="7949731" y="2893572"/>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959"/>
          </a:p>
        </p:txBody>
      </p:sp>
    </p:spTree>
    <p:extLst>
      <p:ext uri="{BB962C8B-B14F-4D97-AF65-F5344CB8AC3E}">
        <p14:creationId xmlns:p14="http://schemas.microsoft.com/office/powerpoint/2010/main" val="3026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mj-lt"/>
              </a:rPr>
              <a:t>Khởi động</a:t>
            </a:r>
          </a:p>
        </p:txBody>
      </p:sp>
    </p:spTree>
    <p:extLst>
      <p:ext uri="{BB962C8B-B14F-4D97-AF65-F5344CB8AC3E}">
        <p14:creationId xmlns:p14="http://schemas.microsoft.com/office/powerpoint/2010/main" val="192120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911616" y="1119824"/>
            <a:ext cx="10003111" cy="1651667"/>
          </a:xfrm>
        </p:spPr>
        <p:txBody>
          <a:bodyPr/>
          <a:lstStyle/>
          <a:p>
            <a:pPr algn="just">
              <a:lnSpc>
                <a:spcPct val="140000"/>
              </a:lnSpc>
            </a:pPr>
            <a:r>
              <a:rPr lang="vi-VN" sz="4123" b="1" dirty="0">
                <a:solidFill>
                  <a:srgbClr val="002060"/>
                </a:solidFill>
                <a:latin typeface="Times New Roman" panose="02020603050405020304" pitchFamily="18" charset="0"/>
                <a:cs typeface="Times New Roman" panose="02020603050405020304" pitchFamily="18" charset="0"/>
              </a:rPr>
              <a:t>     </a:t>
            </a:r>
            <a:endParaRPr lang="en-US" sz="4123" b="1" dirty="0">
              <a:solidFill>
                <a:srgbClr val="002060"/>
              </a:solidFill>
              <a:latin typeface="Times New Roman" panose="02020603050405020304" pitchFamily="18" charset="0"/>
              <a:cs typeface="Times New Roman" panose="02020603050405020304" pitchFamily="18" charset="0"/>
            </a:endParaRPr>
          </a:p>
          <a:p>
            <a:pPr algn="just">
              <a:lnSpc>
                <a:spcPct val="140000"/>
              </a:lnSpc>
            </a:pPr>
            <a:endParaRPr lang="en-US" sz="4123" b="1" dirty="0">
              <a:solidFill>
                <a:srgbClr val="002060"/>
              </a:solidFill>
              <a:latin typeface="Times New Roman" panose="02020603050405020304" pitchFamily="18" charset="0"/>
              <a:cs typeface="Times New Roman" panose="02020603050405020304" pitchFamily="18" charset="0"/>
            </a:endParaRPr>
          </a:p>
          <a:p>
            <a:pPr algn="just">
              <a:lnSpc>
                <a:spcPct val="140000"/>
              </a:lnSpc>
            </a:pPr>
            <a:endParaRPr lang="en-US" sz="4123" b="1" dirty="0">
              <a:solidFill>
                <a:srgbClr val="002060"/>
              </a:solidFill>
              <a:latin typeface="Times New Roman" panose="02020603050405020304" pitchFamily="18" charset="0"/>
              <a:cs typeface="Times New Roman" panose="02020603050405020304" pitchFamily="18" charset="0"/>
            </a:endParaRPr>
          </a:p>
          <a:p>
            <a:pPr algn="just">
              <a:lnSpc>
                <a:spcPct val="140000"/>
              </a:lnSpc>
            </a:pPr>
            <a:endParaRPr lang="en-US" sz="4123" b="1" dirty="0">
              <a:solidFill>
                <a:srgbClr val="002060"/>
              </a:solidFill>
              <a:latin typeface="Times New Roman" panose="02020603050405020304" pitchFamily="18" charset="0"/>
              <a:cs typeface="Times New Roman" panose="02020603050405020304" pitchFamily="18" charset="0"/>
            </a:endParaRPr>
          </a:p>
          <a:p>
            <a:pPr algn="just">
              <a:lnSpc>
                <a:spcPct val="140000"/>
              </a:lnSpc>
            </a:pPr>
            <a:endParaRPr lang="en-US" sz="4123" b="1" dirty="0">
              <a:solidFill>
                <a:srgbClr val="002060"/>
              </a:solidFill>
              <a:latin typeface="Times New Roman" panose="02020603050405020304" pitchFamily="18" charset="0"/>
              <a:cs typeface="Times New Roman" panose="02020603050405020304" pitchFamily="18" charset="0"/>
            </a:endParaRPr>
          </a:p>
          <a:p>
            <a:pPr algn="just">
              <a:lnSpc>
                <a:spcPct val="140000"/>
              </a:lnSpc>
            </a:pPr>
            <a:endParaRPr lang="en-US" sz="4123" b="1" dirty="0">
              <a:solidFill>
                <a:srgbClr val="002060"/>
              </a:solidFill>
              <a:latin typeface="Times New Roman" panose="02020603050405020304" pitchFamily="18" charset="0"/>
              <a:cs typeface="Times New Roman" panose="02020603050405020304" pitchFamily="18" charset="0"/>
            </a:endParaRPr>
          </a:p>
          <a:p>
            <a:pPr algn="just">
              <a:lnSpc>
                <a:spcPct val="140000"/>
              </a:lnSpc>
            </a:pPr>
            <a:r>
              <a:rPr lang="vi-VN" sz="4123" b="1" dirty="0">
                <a:solidFill>
                  <a:srgbClr val="002060"/>
                </a:solidFill>
                <a:latin typeface="Times New Roman" panose="02020603050405020304" pitchFamily="18" charset="0"/>
                <a:cs typeface="Times New Roman" panose="02020603050405020304" pitchFamily="18" charset="0"/>
              </a:rPr>
              <a:t>Mối quan hệ gắn bó giữa giọt nước, suối, sông, biển. Những giọt nước góp lại thành suối, suối nhỏ tụ lại tạo thành sông, sông lớn xuôi dòng tạo thành biển mênh mông</a:t>
            </a:r>
            <a:r>
              <a:rPr lang="vi-VN" sz="4123" b="1" dirty="0">
                <a:solidFill>
                  <a:srgbClr val="C00000"/>
                </a:solidFill>
                <a:latin typeface="Times New Roman" panose="02020603050405020304" pitchFamily="18" charset="0"/>
                <a:cs typeface="Times New Roman" panose="02020603050405020304" pitchFamily="18" charset="0"/>
              </a:rPr>
              <a:t>.</a:t>
            </a:r>
            <a:br>
              <a:rPr lang="vi-VN" sz="4123" b="1" dirty="0">
                <a:solidFill>
                  <a:srgbClr val="C00000"/>
                </a:solidFill>
                <a:latin typeface="Times New Roman" panose="02020603050405020304" pitchFamily="18" charset="0"/>
                <a:cs typeface="Times New Roman" panose="02020603050405020304" pitchFamily="18" charset="0"/>
              </a:rPr>
            </a:br>
            <a:r>
              <a:rPr lang="vi-VN" sz="4123" b="1" dirty="0">
                <a:solidFill>
                  <a:srgbClr val="C00000"/>
                </a:solidFill>
                <a:latin typeface="Times New Roman" panose="02020603050405020304" pitchFamily="18" charset="0"/>
                <a:cs typeface="Times New Roman" panose="02020603050405020304" pitchFamily="18" charset="0"/>
              </a:rPr>
              <a:t/>
            </a:r>
            <a:br>
              <a:rPr lang="vi-VN" sz="4123" b="1" dirty="0">
                <a:solidFill>
                  <a:srgbClr val="C00000"/>
                </a:solidFill>
                <a:latin typeface="Times New Roman" panose="02020603050405020304" pitchFamily="18" charset="0"/>
                <a:cs typeface="Times New Roman" panose="02020603050405020304" pitchFamily="18" charset="0"/>
              </a:rPr>
            </a:br>
            <a:endParaRPr lang="en-US" sz="4123" b="1" dirty="0">
              <a:solidFill>
                <a:srgbClr val="C0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ackgroundRemoval t="0" b="97324" l="0" r="100000"/>
                    </a14:imgEffect>
                  </a14:imgLayer>
                </a14:imgProps>
              </a:ext>
              <a:ext uri="{28A0092B-C50C-407E-A947-70E740481C1C}">
                <a14:useLocalDpi xmlns:a14="http://schemas.microsoft.com/office/drawing/2010/main" val="0"/>
              </a:ext>
            </a:extLst>
          </a:blip>
          <a:stretch>
            <a:fillRect/>
          </a:stretch>
        </p:blipFill>
        <p:spPr>
          <a:xfrm>
            <a:off x="3881962" y="5029200"/>
            <a:ext cx="4412623" cy="1921666"/>
          </a:xfrm>
          <a:prstGeom prst="rect">
            <a:avLst/>
          </a:prstGeom>
        </p:spPr>
      </p:pic>
      <p:sp>
        <p:nvSpPr>
          <p:cNvPr id="2" name="Rectangle: Rounded Corners 1">
            <a:extLst>
              <a:ext uri="{FF2B5EF4-FFF2-40B4-BE49-F238E27FC236}">
                <a16:creationId xmlns:a16="http://schemas.microsoft.com/office/drawing/2014/main" id="{764E701C-14A6-4E75-B9D7-F50F6FF3715A}"/>
              </a:ext>
            </a:extLst>
          </p:cNvPr>
          <p:cNvSpPr/>
          <p:nvPr/>
        </p:nvSpPr>
        <p:spPr>
          <a:xfrm>
            <a:off x="4309068" y="333498"/>
            <a:ext cx="3208208" cy="7863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122"/>
            <a:r>
              <a:rPr lang="en-US" sz="4256" b="1" dirty="0">
                <a:solidFill>
                  <a:srgbClr val="FFFFFF"/>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4091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 calcmode="lin" valueType="num">
                                      <p:cBhvr additive="base">
                                        <p:cTn id="1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D5AA11-27D9-4953-A399-B87E2369E628}"/>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sp>
        <p:nvSpPr>
          <p:cNvPr id="7" name="TextBox 6">
            <a:extLst>
              <a:ext uri="{FF2B5EF4-FFF2-40B4-BE49-F238E27FC236}">
                <a16:creationId xmlns:a16="http://schemas.microsoft.com/office/drawing/2014/main" id="{D8DF26DC-D711-4F91-931D-4B5C1967B15C}"/>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8" name="TextBox 7">
            <a:extLst>
              <a:ext uri="{FF2B5EF4-FFF2-40B4-BE49-F238E27FC236}">
                <a16:creationId xmlns:a16="http://schemas.microsoft.com/office/drawing/2014/main" id="{ADFEC34D-A72E-459D-BB4E-0B7C0A2A9C95}"/>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9" name="TextBox 8">
            <a:extLst>
              <a:ext uri="{FF2B5EF4-FFF2-40B4-BE49-F238E27FC236}">
                <a16:creationId xmlns:a16="http://schemas.microsoft.com/office/drawing/2014/main" id="{69CE14F3-B21C-4AEC-97A2-F84B634B5366}"/>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10" name="TextBox 9">
            <a:extLst>
              <a:ext uri="{FF2B5EF4-FFF2-40B4-BE49-F238E27FC236}">
                <a16:creationId xmlns:a16="http://schemas.microsoft.com/office/drawing/2014/main" id="{1DAAC5A6-53E2-40F3-A27C-471FFFD966BB}"/>
              </a:ext>
            </a:extLst>
          </p:cNvPr>
          <p:cNvSpPr txBox="1"/>
          <p:nvPr/>
        </p:nvSpPr>
        <p:spPr>
          <a:xfrm>
            <a:off x="8366919" y="5970699"/>
            <a:ext cx="2451312" cy="584775"/>
          </a:xfrm>
          <a:prstGeom prst="rect">
            <a:avLst/>
          </a:prstGeom>
          <a:noFill/>
        </p:spPr>
        <p:txBody>
          <a:bodyPr wrap="none" rtlCol="0">
            <a:spAutoFit/>
          </a:bodyPr>
          <a:lstStyle/>
          <a:p>
            <a:r>
              <a:rPr lang="en-VN"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spTree>
    <p:extLst>
      <p:ext uri="{BB962C8B-B14F-4D97-AF65-F5344CB8AC3E}">
        <p14:creationId xmlns:p14="http://schemas.microsoft.com/office/powerpoint/2010/main" val="2938323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6519" y="685800"/>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Mỗi từ dưới đây tả sự vật nào trong bài thơ?</a:t>
              </a:r>
            </a:p>
          </p:txBody>
        </p:sp>
      </p:grpSp>
      <p:grpSp>
        <p:nvGrpSpPr>
          <p:cNvPr id="7" name="Group 6"/>
          <p:cNvGrpSpPr/>
          <p:nvPr/>
        </p:nvGrpSpPr>
        <p:grpSpPr>
          <a:xfrm>
            <a:off x="332581" y="613771"/>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a:extLst>
              <a:ext uri="{FF2B5EF4-FFF2-40B4-BE49-F238E27FC236}">
                <a16:creationId xmlns:a16="http://schemas.microsoft.com/office/drawing/2014/main" id="{9299D683-F1FD-47F0-B21C-D1AF1AC6C03C}"/>
              </a:ext>
            </a:extLst>
          </p:cNvPr>
          <p:cNvGrpSpPr/>
          <p:nvPr/>
        </p:nvGrpSpPr>
        <p:grpSpPr>
          <a:xfrm>
            <a:off x="2575719" y="2438400"/>
            <a:ext cx="1285807" cy="1285807"/>
            <a:chOff x="942297" y="2492397"/>
            <a:chExt cx="964355" cy="964355"/>
          </a:xfrm>
        </p:grpSpPr>
        <p:sp>
          <p:nvSpPr>
            <p:cNvPr id="22" name="Teardrop 21">
              <a:extLst>
                <a:ext uri="{FF2B5EF4-FFF2-40B4-BE49-F238E27FC236}">
                  <a16:creationId xmlns:a16="http://schemas.microsoft.com/office/drawing/2014/main" id="{CEDD0538-9D0C-4129-8B58-2395A10EA797}"/>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1323D04E-5A22-4242-B364-58BBE3F59E72}"/>
                </a:ext>
              </a:extLst>
            </p:cNvPr>
            <p:cNvSpPr txBox="1"/>
            <p:nvPr/>
          </p:nvSpPr>
          <p:spPr>
            <a:xfrm>
              <a:off x="1108162" y="2743740"/>
              <a:ext cx="632626" cy="438581"/>
            </a:xfrm>
            <a:prstGeom prst="rect">
              <a:avLst/>
            </a:prstGeom>
            <a:noFill/>
          </p:spPr>
          <p:txBody>
            <a:bodyPr wrap="none" rtlCol="0">
              <a:spAutoFit/>
            </a:bodyPr>
            <a:lstStyle/>
            <a:p>
              <a:pPr algn="ctr"/>
              <a:r>
                <a:rPr lang="en-VN" sz="3200" dirty="0">
                  <a:latin typeface="Arial-Rounded" panose="020B0500000000000000" pitchFamily="34" charset="0"/>
                  <a:ea typeface="Arial-Rounded" panose="020B0500000000000000" pitchFamily="34" charset="0"/>
                  <a:cs typeface="Arial-Rounded" panose="020B0500000000000000" pitchFamily="34" charset="0"/>
                </a:rPr>
                <a:t>nhỏ</a:t>
              </a:r>
            </a:p>
          </p:txBody>
        </p:sp>
      </p:grpSp>
      <p:grpSp>
        <p:nvGrpSpPr>
          <p:cNvPr id="24" name="Group 23">
            <a:extLst>
              <a:ext uri="{FF2B5EF4-FFF2-40B4-BE49-F238E27FC236}">
                <a16:creationId xmlns:a16="http://schemas.microsoft.com/office/drawing/2014/main" id="{8A70BC94-2EDF-4874-9517-1B5CF49B8C41}"/>
              </a:ext>
            </a:extLst>
          </p:cNvPr>
          <p:cNvGrpSpPr/>
          <p:nvPr/>
        </p:nvGrpSpPr>
        <p:grpSpPr>
          <a:xfrm>
            <a:off x="4996157" y="2438397"/>
            <a:ext cx="1285807" cy="1285807"/>
            <a:chOff x="942297" y="2492397"/>
            <a:chExt cx="964355" cy="964355"/>
          </a:xfrm>
        </p:grpSpPr>
        <p:sp>
          <p:nvSpPr>
            <p:cNvPr id="25" name="Teardrop 24">
              <a:extLst>
                <a:ext uri="{FF2B5EF4-FFF2-40B4-BE49-F238E27FC236}">
                  <a16:creationId xmlns:a16="http://schemas.microsoft.com/office/drawing/2014/main" id="{FD7191F8-5989-4A7D-BEE3-2D0F731B1229}"/>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B98521DB-9EAF-4A24-A868-C2CC664FC498}"/>
                </a:ext>
              </a:extLst>
            </p:cNvPr>
            <p:cNvSpPr txBox="1"/>
            <p:nvPr/>
          </p:nvSpPr>
          <p:spPr>
            <a:xfrm>
              <a:off x="1149637" y="2743740"/>
              <a:ext cx="549670" cy="438581"/>
            </a:xfrm>
            <a:prstGeom prst="rect">
              <a:avLst/>
            </a:prstGeom>
            <a:noFill/>
          </p:spPr>
          <p:txBody>
            <a:bodyPr wrap="none" rtlCol="0">
              <a:spAutoFit/>
            </a:bodyPr>
            <a:lstStyle/>
            <a:p>
              <a:pPr algn="ctr"/>
              <a:r>
                <a:rPr lang="en-VN" sz="3200" dirty="0">
                  <a:latin typeface="Arial-Rounded" panose="020B0500000000000000" pitchFamily="34" charset="0"/>
                  <a:ea typeface="Arial-Rounded" panose="020B0500000000000000" pitchFamily="34" charset="0"/>
                  <a:cs typeface="Arial-Rounded" panose="020B0500000000000000" pitchFamily="34" charset="0"/>
                </a:rPr>
                <a:t>lớn</a:t>
              </a:r>
            </a:p>
          </p:txBody>
        </p:sp>
      </p:grpSp>
      <p:grpSp>
        <p:nvGrpSpPr>
          <p:cNvPr id="27" name="Group 26">
            <a:extLst>
              <a:ext uri="{FF2B5EF4-FFF2-40B4-BE49-F238E27FC236}">
                <a16:creationId xmlns:a16="http://schemas.microsoft.com/office/drawing/2014/main" id="{CAB45E35-DA09-4EA7-B4DF-9A35DF997E0F}"/>
              </a:ext>
            </a:extLst>
          </p:cNvPr>
          <p:cNvGrpSpPr/>
          <p:nvPr/>
        </p:nvGrpSpPr>
        <p:grpSpPr>
          <a:xfrm>
            <a:off x="7416597" y="2477174"/>
            <a:ext cx="1285807" cy="1285806"/>
            <a:chOff x="942297" y="2492397"/>
            <a:chExt cx="964355" cy="964355"/>
          </a:xfrm>
        </p:grpSpPr>
        <p:sp>
          <p:nvSpPr>
            <p:cNvPr id="28" name="Teardrop 27">
              <a:extLst>
                <a:ext uri="{FF2B5EF4-FFF2-40B4-BE49-F238E27FC236}">
                  <a16:creationId xmlns:a16="http://schemas.microsoft.com/office/drawing/2014/main" id="{29A28EAD-F69D-4219-A688-25F49F02C23E}"/>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22249F3D-3154-483C-B38C-FFDB233A9FDD}"/>
                </a:ext>
              </a:extLst>
            </p:cNvPr>
            <p:cNvSpPr txBox="1"/>
            <p:nvPr/>
          </p:nvSpPr>
          <p:spPr>
            <a:xfrm>
              <a:off x="947274" y="2552506"/>
              <a:ext cx="958436" cy="807914"/>
            </a:xfrm>
            <a:prstGeom prst="rect">
              <a:avLst/>
            </a:prstGeom>
            <a:noFill/>
          </p:spPr>
          <p:txBody>
            <a:bodyPr wrap="none" rtlCol="0">
              <a:spAutoFit/>
            </a:bodyP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m</a:t>
              </a:r>
              <a:r>
                <a:rPr lang="en-VN" sz="3200" dirty="0">
                  <a:latin typeface="Arial-Rounded" panose="020B0500000000000000" pitchFamily="34" charset="0"/>
                  <a:ea typeface="Arial-Rounded" panose="020B0500000000000000" pitchFamily="34" charset="0"/>
                  <a:cs typeface="Arial-Rounded" panose="020B0500000000000000" pitchFamily="34" charset="0"/>
                </a:rPr>
                <a:t>ênh </a:t>
              </a:r>
            </a:p>
            <a:p>
              <a:pPr algn="ctr"/>
              <a:r>
                <a:rPr lang="en-VN" sz="3200" dirty="0">
                  <a:latin typeface="Arial-Rounded" panose="020B0500000000000000" pitchFamily="34" charset="0"/>
                  <a:ea typeface="Arial-Rounded" panose="020B0500000000000000" pitchFamily="34" charset="0"/>
                  <a:cs typeface="Arial-Rounded" panose="020B0500000000000000" pitchFamily="34" charset="0"/>
                </a:rPr>
                <a:t>mông</a:t>
              </a:r>
            </a:p>
          </p:txBody>
        </p:sp>
      </p:grpSp>
      <p:sp>
        <p:nvSpPr>
          <p:cNvPr id="30" name="Rounded Rectangle 21">
            <a:extLst>
              <a:ext uri="{FF2B5EF4-FFF2-40B4-BE49-F238E27FC236}">
                <a16:creationId xmlns:a16="http://schemas.microsoft.com/office/drawing/2014/main" id="{15E87F59-3CDC-4533-A10A-72A53AE3C82A}"/>
              </a:ext>
            </a:extLst>
          </p:cNvPr>
          <p:cNvSpPr/>
          <p:nvPr/>
        </p:nvSpPr>
        <p:spPr>
          <a:xfrm>
            <a:off x="2573337" y="4025331"/>
            <a:ext cx="1337819" cy="461099"/>
          </a:xfrm>
          <a:prstGeom prst="roundRect">
            <a:avLst/>
          </a:prstGeom>
          <a:solidFill>
            <a:schemeClr val="accent2"/>
          </a:solidFill>
          <a:ln w="28575">
            <a:solidFill>
              <a:srgbClr val="FFFFFF"/>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suối</a:t>
            </a:r>
          </a:p>
        </p:txBody>
      </p:sp>
      <p:sp>
        <p:nvSpPr>
          <p:cNvPr id="31" name="Rounded Rectangle 22">
            <a:extLst>
              <a:ext uri="{FF2B5EF4-FFF2-40B4-BE49-F238E27FC236}">
                <a16:creationId xmlns:a16="http://schemas.microsoft.com/office/drawing/2014/main" id="{3AEA4927-E051-4461-9088-1CF421244135}"/>
              </a:ext>
            </a:extLst>
          </p:cNvPr>
          <p:cNvSpPr/>
          <p:nvPr/>
        </p:nvSpPr>
        <p:spPr>
          <a:xfrm>
            <a:off x="5041119" y="4025331"/>
            <a:ext cx="1337819" cy="461099"/>
          </a:xfrm>
          <a:prstGeom prst="roundRect">
            <a:avLst/>
          </a:prstGeom>
          <a:solidFill>
            <a:schemeClr val="accent2"/>
          </a:solidFill>
          <a:ln w="28575">
            <a:solidFill>
              <a:srgbClr val="FFFFFF"/>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sông</a:t>
            </a:r>
          </a:p>
        </p:txBody>
      </p:sp>
      <p:sp>
        <p:nvSpPr>
          <p:cNvPr id="32" name="Rounded Rectangle 23">
            <a:extLst>
              <a:ext uri="{FF2B5EF4-FFF2-40B4-BE49-F238E27FC236}">
                <a16:creationId xmlns:a16="http://schemas.microsoft.com/office/drawing/2014/main" id="{51920EEC-43B9-4DB8-8DD2-573D9295EA60}"/>
              </a:ext>
            </a:extLst>
          </p:cNvPr>
          <p:cNvSpPr/>
          <p:nvPr/>
        </p:nvSpPr>
        <p:spPr>
          <a:xfrm>
            <a:off x="7440866" y="4025331"/>
            <a:ext cx="1337819" cy="461099"/>
          </a:xfrm>
          <a:prstGeom prst="roundRect">
            <a:avLst/>
          </a:prstGeom>
          <a:solidFill>
            <a:schemeClr val="accent2"/>
          </a:solidFill>
          <a:ln w="28575">
            <a:solidFill>
              <a:srgbClr val="FFFFF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0249" y="821329"/>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a:solidFill>
                    <a:schemeClr val="tx1"/>
                  </a:solidFill>
                  <a:latin typeface="Arial-Rounded" pitchFamily="34" charset="0"/>
                  <a:ea typeface="Arial-Rounded" pitchFamily="34" charset="0"/>
                  <a:cs typeface="Arial-Rounded" pitchFamily="34" charset="0"/>
                </a:rPr>
                <a:t>Đóng vai biển, em hãy nói lời cảm ơn giọt nước.</a:t>
              </a:r>
            </a:p>
          </p:txBody>
        </p:sp>
      </p:grpSp>
      <p:grpSp>
        <p:nvGrpSpPr>
          <p:cNvPr id="7" name="Group 6"/>
          <p:cNvGrpSpPr/>
          <p:nvPr/>
        </p:nvGrpSpPr>
        <p:grpSpPr>
          <a:xfrm>
            <a:off x="326311" y="749300"/>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descr="Ocean surface wave seamless underwater cartoon Vector Image">
            <a:extLst>
              <a:ext uri="{FF2B5EF4-FFF2-40B4-BE49-F238E27FC236}">
                <a16:creationId xmlns:a16="http://schemas.microsoft.com/office/drawing/2014/main" id="{44171C48-CF92-409E-ADD1-A759EFC2EE5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8000"/>
                    </a14:imgEffect>
                    <a14:imgEffect>
                      <a14:saturation sat="200000"/>
                    </a14:imgEffect>
                  </a14:imgLayer>
                </a14:imgProps>
              </a:ext>
              <a:ext uri="{28A0092B-C50C-407E-A947-70E740481C1C}">
                <a14:useLocalDpi xmlns:a14="http://schemas.microsoft.com/office/drawing/2010/main" val="0"/>
              </a:ext>
            </a:extLst>
          </a:blip>
          <a:srcRect t="31623" b="11646"/>
          <a:stretch/>
        </p:blipFill>
        <p:spPr bwMode="auto">
          <a:xfrm>
            <a:off x="1823146" y="4038600"/>
            <a:ext cx="8572109" cy="2497317"/>
          </a:xfrm>
          <a:prstGeom prst="round2SameRect">
            <a:avLst>
              <a:gd name="adj1" fmla="val 0"/>
              <a:gd name="adj2" fmla="val 29377"/>
            </a:avLst>
          </a:prstGeom>
          <a:noFill/>
          <a:extLst>
            <a:ext uri="{909E8E84-426E-40DD-AFC4-6F175D3DCCD1}">
              <a14:hiddenFill xmlns:a14="http://schemas.microsoft.com/office/drawing/2010/main">
                <a:solidFill>
                  <a:srgbClr val="FFFFFF"/>
                </a:solidFill>
              </a14:hiddenFill>
            </a:ext>
          </a:extLst>
        </p:spPr>
      </p:pic>
      <p:sp>
        <p:nvSpPr>
          <p:cNvPr id="13" name="Rounded Rectangular Callout 3">
            <a:extLst>
              <a:ext uri="{FF2B5EF4-FFF2-40B4-BE49-F238E27FC236}">
                <a16:creationId xmlns:a16="http://schemas.microsoft.com/office/drawing/2014/main" id="{39BB400D-3ECF-4C82-A220-13AF73CC1CA3}"/>
              </a:ext>
            </a:extLst>
          </p:cNvPr>
          <p:cNvSpPr/>
          <p:nvPr/>
        </p:nvSpPr>
        <p:spPr>
          <a:xfrm>
            <a:off x="1823146" y="1696252"/>
            <a:ext cx="7991573" cy="1808948"/>
          </a:xfrm>
          <a:prstGeom prst="wedgeRoundRectCallou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000000"/>
                </a:solidFill>
                <a:latin typeface="Times New Roman" panose="02020603050405020304" pitchFamily="18" charset="0"/>
                <a:cs typeface="Times New Roman" panose="02020603050405020304" pitchFamily="18" charset="0"/>
              </a:rPr>
              <a:t>Tớ</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cảm</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ơn</a:t>
            </a:r>
            <a:r>
              <a:rPr lang="en-US" sz="5400" dirty="0">
                <a:solidFill>
                  <a:srgbClr val="000000"/>
                </a:solidFill>
                <a:latin typeface="Times New Roman" panose="02020603050405020304" pitchFamily="18" charset="0"/>
                <a:cs typeface="Times New Roman" panose="02020603050405020304" pitchFamily="18" charset="0"/>
              </a:rPr>
              <a:t> bạn </a:t>
            </a:r>
            <a:r>
              <a:rPr lang="en-US" sz="5400" dirty="0" err="1">
                <a:solidFill>
                  <a:srgbClr val="000000"/>
                </a:solidFill>
                <a:latin typeface="Times New Roman" panose="02020603050405020304" pitchFamily="18" charset="0"/>
                <a:cs typeface="Times New Roman" panose="02020603050405020304" pitchFamily="18" charset="0"/>
              </a:rPr>
              <a:t>rất</a:t>
            </a:r>
            <a:r>
              <a:rPr lang="en-US" sz="5400" dirty="0">
                <a:solidFill>
                  <a:srgbClr val="000000"/>
                </a:solidFill>
                <a:latin typeface="Times New Roman" panose="02020603050405020304" pitchFamily="18" charset="0"/>
                <a:cs typeface="Times New Roman" panose="02020603050405020304" pitchFamily="18" charset="0"/>
              </a:rPr>
              <a:t> </a:t>
            </a:r>
            <a:r>
              <a:rPr lang="en-US" sz="5400" dirty="0" err="1">
                <a:solidFill>
                  <a:srgbClr val="000000"/>
                </a:solidFill>
                <a:latin typeface="Times New Roman" panose="02020603050405020304" pitchFamily="18" charset="0"/>
                <a:cs typeface="Times New Roman" panose="02020603050405020304" pitchFamily="18" charset="0"/>
              </a:rPr>
              <a:t>nhiều</a:t>
            </a:r>
            <a:r>
              <a:rPr lang="en-US" sz="5400" dirty="0">
                <a:solidFill>
                  <a:srgbClr val="000000"/>
                </a:solidFill>
                <a:latin typeface="Times New Roman" panose="02020603050405020304" pitchFamily="18" charset="0"/>
                <a:cs typeface="Times New Roman" panose="02020603050405020304" pitchFamily="18" charset="0"/>
              </a:rPr>
              <a:t> !</a:t>
            </a:r>
            <a:endParaRPr lang="en-VN" sz="5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2721D5-2372-4C3C-9D80-593D1C594486}"/>
              </a:ext>
            </a:extLst>
          </p:cNvPr>
          <p:cNvPicPr>
            <a:picLocks noChangeAspect="1"/>
          </p:cNvPicPr>
          <p:nvPr/>
        </p:nvPicPr>
        <p:blipFill>
          <a:blip r:embed="rId2"/>
          <a:stretch>
            <a:fillRect/>
          </a:stretch>
        </p:blipFill>
        <p:spPr>
          <a:xfrm>
            <a:off x="1127919" y="838200"/>
            <a:ext cx="9525000" cy="4953000"/>
          </a:xfrm>
          <a:prstGeom prst="rect">
            <a:avLst/>
          </a:prstGeom>
        </p:spPr>
      </p:pic>
    </p:spTree>
    <p:extLst>
      <p:ext uri="{BB962C8B-B14F-4D97-AF65-F5344CB8AC3E}">
        <p14:creationId xmlns:p14="http://schemas.microsoft.com/office/powerpoint/2010/main" val="1760607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108427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06276" y="5187642"/>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Arial-Rounded" pitchFamily="34" charset="0"/>
                <a:ea typeface="Arial-Rounded" pitchFamily="34" charset="0"/>
                <a:cs typeface="Arial-Rounded" pitchFamily="34" charset="0"/>
              </a:rPr>
              <a:t>C. những giọt mưa</a:t>
            </a:r>
            <a:endParaRPr lang="vi-VN" sz="4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006276" y="286274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A. con người</a:t>
            </a:r>
            <a:endParaRPr lang="en-US" sz="44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006276" y="40397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B. cây cối</a:t>
            </a:r>
            <a:endParaRPr lang="en-US" sz="44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594796" y="570901"/>
            <a:ext cx="9052560" cy="1784906"/>
          </a:xfrm>
          <a:prstGeom prst="rect">
            <a:avLst/>
          </a:prstGeom>
          <a:solidFill>
            <a:srgbClr val="FFCC99"/>
          </a:solidFill>
        </p:spPr>
        <p:txBody>
          <a:bodyPr wrap="square" lIns="121725" tIns="60862" rIns="121725" bIns="60862">
            <a:spAutoFit/>
          </a:bodyPr>
          <a:lstStyle/>
          <a:p>
            <a:pPr algn="ctr"/>
            <a:endParaRPr lang="en-US" sz="1200" b="1">
              <a:solidFill>
                <a:schemeClr val="tx1"/>
              </a:solidFill>
              <a:latin typeface="Arial-Rounded" pitchFamily="34" charset="0"/>
              <a:ea typeface="Arial-Rounded" pitchFamily="34" charset="0"/>
              <a:cs typeface="Arial-Rounded" pitchFamily="34" charset="0"/>
            </a:endParaRPr>
          </a:p>
          <a:p>
            <a:pPr algn="ctr"/>
            <a:r>
              <a:rPr lang="en-US" sz="4800" b="1">
                <a:solidFill>
                  <a:schemeClr val="tx1"/>
                </a:solidFill>
                <a:latin typeface="Arial-Rounded" pitchFamily="34" charset="0"/>
                <a:ea typeface="Arial-Rounded" pitchFamily="34" charset="0"/>
                <a:cs typeface="Arial-Rounded" pitchFamily="34" charset="0"/>
              </a:rPr>
              <a:t>Những dòng suối nên nói lời cảm ơn sự vật nào?</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936" y="5394877"/>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42434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312772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13965" y="3965399"/>
            <a:ext cx="8229600"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tx1"/>
                </a:solidFill>
                <a:latin typeface="Arial-Rounded" pitchFamily="34" charset="0"/>
                <a:ea typeface="Arial-Rounded" pitchFamily="34" charset="0"/>
                <a:cs typeface="Arial-Rounded" pitchFamily="34" charset="0"/>
              </a:rPr>
              <a:t>B. Uống nước nhớ nguồn.</a:t>
            </a:r>
            <a:endParaRPr lang="vi-VN" sz="32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992260" y="5410200"/>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C. Ăn kĩ no lâu, cày sâu tốt lúa.</a:t>
            </a:r>
            <a:endParaRPr lang="en-US" sz="32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92260" y="252382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A. Một con ngựa đau, cả tàu bỏ cỏ.</a:t>
            </a:r>
            <a:endParaRPr lang="en-US" sz="32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49857" y="408166"/>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Câu thành ngữ nào sau đây nhắc nhở chúng ta sống cần phải biết ơn? </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5625" y="4172634"/>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272753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567517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6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262A96-EF1A-4788-904F-C287C3718C7E}"/>
              </a:ext>
            </a:extLst>
          </p:cNvPr>
          <p:cNvSpPr/>
          <p:nvPr/>
        </p:nvSpPr>
        <p:spPr>
          <a:xfrm>
            <a:off x="1102011" y="2133600"/>
            <a:ext cx="9957816" cy="2338904"/>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Trong cuộc sống, em nên biết ơn những ai và nên nói lời cảm ơn người đó như thế nào?</a:t>
            </a:r>
            <a:endParaRPr lang="en-US" sz="16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491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69853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476971-67ED-4B7C-A5FF-AE7E7AE5A2E0}"/>
              </a:ext>
            </a:extLst>
          </p:cNvPr>
          <p:cNvSpPr>
            <a:spLocks noGrp="1"/>
          </p:cNvSpPr>
          <p:nvPr>
            <p:ph type="title"/>
          </p:nvPr>
        </p:nvSpPr>
        <p:spPr>
          <a:xfrm>
            <a:off x="948647" y="409149"/>
            <a:ext cx="10264543" cy="817200"/>
          </a:xfrm>
        </p:spPr>
        <p:txBody>
          <a:bodyPr/>
          <a:lstStyle/>
          <a:p>
            <a:r>
              <a:rPr lang="en-US" sz="4400">
                <a:latin typeface="Arial" panose="020B0604020202020204" pitchFamily="34" charset="0"/>
                <a:cs typeface="Arial" panose="020B0604020202020204" pitchFamily="34" charset="0"/>
              </a:rPr>
              <a:t>GIẢI ĐỐ VUI</a:t>
            </a:r>
          </a:p>
        </p:txBody>
      </p:sp>
      <p:pic>
        <p:nvPicPr>
          <p:cNvPr id="3" name="Picture 2">
            <a:extLst>
              <a:ext uri="{FF2B5EF4-FFF2-40B4-BE49-F238E27FC236}">
                <a16:creationId xmlns:a16="http://schemas.microsoft.com/office/drawing/2014/main" id="{AEE883B8-AF2E-4634-A394-7869962FA53B}"/>
              </a:ext>
            </a:extLst>
          </p:cNvPr>
          <p:cNvPicPr>
            <a:picLocks noChangeAspect="1"/>
          </p:cNvPicPr>
          <p:nvPr/>
        </p:nvPicPr>
        <p:blipFill>
          <a:blip r:embed="rId2"/>
          <a:stretch>
            <a:fillRect/>
          </a:stretch>
        </p:blipFill>
        <p:spPr>
          <a:xfrm>
            <a:off x="6229084" y="1846231"/>
            <a:ext cx="3276634" cy="4628896"/>
          </a:xfrm>
          <a:prstGeom prst="rect">
            <a:avLst/>
          </a:prstGeom>
        </p:spPr>
      </p:pic>
      <p:pic>
        <p:nvPicPr>
          <p:cNvPr id="6" name="Picture 5">
            <a:extLst>
              <a:ext uri="{FF2B5EF4-FFF2-40B4-BE49-F238E27FC236}">
                <a16:creationId xmlns:a16="http://schemas.microsoft.com/office/drawing/2014/main" id="{A6CF3512-9F6F-4DFF-BFA5-EAA9F6BFB80D}"/>
              </a:ext>
            </a:extLst>
          </p:cNvPr>
          <p:cNvPicPr>
            <a:picLocks noChangeAspect="1"/>
          </p:cNvPicPr>
          <p:nvPr/>
        </p:nvPicPr>
        <p:blipFill>
          <a:blip r:embed="rId3"/>
          <a:stretch>
            <a:fillRect/>
          </a:stretch>
        </p:blipFill>
        <p:spPr>
          <a:xfrm>
            <a:off x="2499519" y="1880390"/>
            <a:ext cx="3433237" cy="4258277"/>
          </a:xfrm>
          <a:prstGeom prst="rect">
            <a:avLst/>
          </a:prstGeom>
        </p:spPr>
      </p:pic>
    </p:spTree>
    <p:extLst>
      <p:ext uri="{BB962C8B-B14F-4D97-AF65-F5344CB8AC3E}">
        <p14:creationId xmlns:p14="http://schemas.microsoft.com/office/powerpoint/2010/main" val="385991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1204119" y="1905000"/>
            <a:ext cx="4419600" cy="817200"/>
          </a:xfrm>
        </p:spPr>
        <p:txBody>
          <a:bodyPr/>
          <a:lstStyle/>
          <a:p>
            <a:pPr algn="just"/>
            <a:r>
              <a:rPr lang="en-US">
                <a:latin typeface="+mj-lt"/>
              </a:rPr>
              <a:t>Trong như hạt ngọc</a:t>
            </a:r>
            <a:br>
              <a:rPr lang="en-US">
                <a:latin typeface="+mj-lt"/>
              </a:rPr>
            </a:br>
            <a:r>
              <a:rPr lang="en-US">
                <a:latin typeface="+mj-lt"/>
              </a:rPr>
              <a:t>Mọc trên lá xanh</a:t>
            </a:r>
            <a:br>
              <a:rPr lang="en-US">
                <a:latin typeface="+mj-lt"/>
              </a:rPr>
            </a:br>
            <a:r>
              <a:rPr lang="en-US">
                <a:latin typeface="+mj-lt"/>
              </a:rPr>
              <a:t>Nắng gọi trên cành</a:t>
            </a:r>
            <a:br>
              <a:rPr lang="en-US">
                <a:latin typeface="+mj-lt"/>
              </a:rPr>
            </a:br>
            <a:r>
              <a:rPr lang="en-US">
                <a:latin typeface="+mj-lt"/>
              </a:rPr>
              <a:t>Biến nhanh như chớp. </a:t>
            </a:r>
            <a:br>
              <a:rPr lang="en-US">
                <a:latin typeface="+mj-lt"/>
              </a:rPr>
            </a:br>
            <a:r>
              <a:rPr lang="en-US">
                <a:latin typeface="+mj-lt"/>
              </a:rPr>
              <a:t>                        Là gì?</a:t>
            </a:r>
          </a:p>
        </p:txBody>
      </p:sp>
      <p:pic>
        <p:nvPicPr>
          <p:cNvPr id="1026" name="Picture 2" descr="Hình ảnh giọt sương đẹp">
            <a:extLst>
              <a:ext uri="{FF2B5EF4-FFF2-40B4-BE49-F238E27FC236}">
                <a16:creationId xmlns:a16="http://schemas.microsoft.com/office/drawing/2014/main" id="{178F5238-65E2-4F0F-8459-E43443053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319" y="1600200"/>
            <a:ext cx="38576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62C5E75F-E306-4058-8A07-0E2053F3A621}"/>
              </a:ext>
            </a:extLst>
          </p:cNvPr>
          <p:cNvSpPr txBox="1">
            <a:spLocks/>
          </p:cNvSpPr>
          <p:nvPr/>
        </p:nvSpPr>
        <p:spPr>
          <a:xfrm>
            <a:off x="6919119" y="50292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mj-lt"/>
              </a:rPr>
              <a:t>Hạt sương</a:t>
            </a:r>
          </a:p>
        </p:txBody>
      </p:sp>
    </p:spTree>
    <p:extLst>
      <p:ext uri="{BB962C8B-B14F-4D97-AF65-F5344CB8AC3E}">
        <p14:creationId xmlns:p14="http://schemas.microsoft.com/office/powerpoint/2010/main" val="28491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2423319" y="356008"/>
            <a:ext cx="7315200" cy="817200"/>
          </a:xfrm>
        </p:spPr>
        <p:txBody>
          <a:bodyPr/>
          <a:lstStyle/>
          <a:p>
            <a:pPr algn="just"/>
            <a:r>
              <a:rPr lang="en-US">
                <a:latin typeface="+mj-lt"/>
              </a:rPr>
              <a:t>Bồng bềnh từng đám nhẹ trôi</a:t>
            </a:r>
            <a:br>
              <a:rPr lang="en-US">
                <a:latin typeface="+mj-lt"/>
              </a:rPr>
            </a:br>
            <a:r>
              <a:rPr lang="en-US">
                <a:latin typeface="+mj-lt"/>
              </a:rPr>
              <a:t>Lang thang bay khắp bầu trời quê ta.</a:t>
            </a:r>
            <a:br>
              <a:rPr lang="en-US">
                <a:latin typeface="+mj-lt"/>
              </a:rPr>
            </a:br>
            <a:r>
              <a:rPr lang="en-US">
                <a:latin typeface="+mj-lt"/>
              </a:rPr>
              <a:t>                                                Là gì?</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6309519" y="41253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dirty="0" err="1">
                <a:latin typeface="+mj-lt"/>
              </a:rPr>
              <a:t>Đám</a:t>
            </a:r>
            <a:r>
              <a:rPr lang="en-US" dirty="0">
                <a:latin typeface="+mj-lt"/>
              </a:rPr>
              <a:t> </a:t>
            </a:r>
            <a:r>
              <a:rPr lang="en-US" dirty="0" err="1">
                <a:latin typeface="+mj-lt"/>
              </a:rPr>
              <a:t>mây</a:t>
            </a:r>
            <a:endParaRPr lang="en-US" dirty="0">
              <a:latin typeface="+mj-lt"/>
            </a:endParaRPr>
          </a:p>
        </p:txBody>
      </p:sp>
      <p:pic>
        <p:nvPicPr>
          <p:cNvPr id="2050" name="Picture 2" descr="Mây Hoạt Hình Nụ Cười Hài - Miễn Phí vector hình ảnh trên Pixabay">
            <a:extLst>
              <a:ext uri="{FF2B5EF4-FFF2-40B4-BE49-F238E27FC236}">
                <a16:creationId xmlns:a16="http://schemas.microsoft.com/office/drawing/2014/main" id="{D2F22008-F6CC-465D-AAE7-7B7B0D56C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719" y="2895600"/>
            <a:ext cx="4141694"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3032919" y="228600"/>
            <a:ext cx="7315200" cy="817200"/>
          </a:xfrm>
        </p:spPr>
        <p:txBody>
          <a:bodyPr/>
          <a:lstStyle/>
          <a:p>
            <a:pPr algn="l"/>
            <a:r>
              <a:rPr lang="en-US">
                <a:latin typeface="+mj-lt"/>
              </a:rPr>
              <a:t>      Khi đem tươi mát cho đời</a:t>
            </a:r>
            <a:br>
              <a:rPr lang="en-US">
                <a:latin typeface="+mj-lt"/>
              </a:rPr>
            </a:br>
            <a:r>
              <a:rPr lang="en-US">
                <a:latin typeface="+mj-lt"/>
              </a:rPr>
              <a:t>Khi gieo tai hoạ bao người kiếp kinh</a:t>
            </a:r>
            <a:br>
              <a:rPr lang="en-US">
                <a:latin typeface="+mj-lt"/>
              </a:rPr>
            </a:br>
            <a:r>
              <a:rPr lang="en-US">
                <a:latin typeface="+mj-lt"/>
              </a:rPr>
              <a:t>      Có tiếng mà chẳng có hình</a:t>
            </a:r>
            <a:br>
              <a:rPr lang="en-US">
                <a:latin typeface="+mj-lt"/>
              </a:rPr>
            </a:br>
            <a:r>
              <a:rPr lang="en-US">
                <a:latin typeface="+mj-lt"/>
              </a:rPr>
              <a:t>Chợt đi chợt đến tính tình đổi thay.</a:t>
            </a:r>
            <a:br>
              <a:rPr lang="en-US">
                <a:latin typeface="+mj-lt"/>
              </a:rPr>
            </a:br>
            <a:r>
              <a:rPr lang="en-US">
                <a:latin typeface="+mj-lt"/>
              </a:rPr>
              <a:t>                                          Là những gì?</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7401337" y="41910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mj-lt"/>
              </a:rPr>
              <a:t>Sấm - sét</a:t>
            </a:r>
          </a:p>
        </p:txBody>
      </p:sp>
      <p:pic>
        <p:nvPicPr>
          <p:cNvPr id="4" name="Picture 3">
            <a:extLst>
              <a:ext uri="{FF2B5EF4-FFF2-40B4-BE49-F238E27FC236}">
                <a16:creationId xmlns:a16="http://schemas.microsoft.com/office/drawing/2014/main" id="{FDF22195-505E-4DA1-B0E9-616F4A727367}"/>
              </a:ext>
            </a:extLst>
          </p:cNvPr>
          <p:cNvPicPr>
            <a:picLocks noChangeAspect="1"/>
          </p:cNvPicPr>
          <p:nvPr/>
        </p:nvPicPr>
        <p:blipFill>
          <a:blip r:embed="rId4"/>
          <a:stretch>
            <a:fillRect/>
          </a:stretch>
        </p:blipFill>
        <p:spPr>
          <a:xfrm>
            <a:off x="1095890" y="3113700"/>
            <a:ext cx="6304762" cy="2542857"/>
          </a:xfrm>
          <a:prstGeom prst="rect">
            <a:avLst/>
          </a:prstGeom>
        </p:spPr>
      </p:pic>
    </p:spTree>
    <p:extLst>
      <p:ext uri="{BB962C8B-B14F-4D97-AF65-F5344CB8AC3E}">
        <p14:creationId xmlns:p14="http://schemas.microsoft.com/office/powerpoint/2010/main" val="33350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2" name="TextBox 1"/>
          <p:cNvSpPr txBox="1"/>
          <p:nvPr/>
        </p:nvSpPr>
        <p:spPr>
          <a:xfrm>
            <a:off x="2128044" y="424525"/>
            <a:ext cx="9352845" cy="646331"/>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Theo em, nước mưa rơi xuống sẽ đi đâu?</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19" y="1524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D3338BA-1AD6-4B56-A587-D60C888BEF37}"/>
              </a:ext>
            </a:extLst>
          </p:cNvPr>
          <p:cNvPicPr>
            <a:picLocks noChangeAspect="1"/>
          </p:cNvPicPr>
          <p:nvPr/>
        </p:nvPicPr>
        <p:blipFill>
          <a:blip r:embed="rId4"/>
          <a:stretch>
            <a:fillRect/>
          </a:stretch>
        </p:blipFill>
        <p:spPr>
          <a:xfrm>
            <a:off x="2270919" y="1524000"/>
            <a:ext cx="8142610" cy="46229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12" name="TextBox 11">
            <a:extLst>
              <a:ext uri="{FF2B5EF4-FFF2-40B4-BE49-F238E27FC236}">
                <a16:creationId xmlns:a16="http://schemas.microsoft.com/office/drawing/2014/main" id="{A2AF7252-79E5-4616-91BC-5F40F16998EE}"/>
              </a:ext>
            </a:extLst>
          </p:cNvPr>
          <p:cNvSpPr txBox="1"/>
          <p:nvPr/>
        </p:nvSpPr>
        <p:spPr>
          <a:xfrm>
            <a:off x="1711823" y="899547"/>
            <a:ext cx="5612245" cy="6263253"/>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rơi.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chân đồi.</a:t>
            </a:r>
          </a:p>
        </p:txBody>
      </p:sp>
      <p:pic>
        <p:nvPicPr>
          <p:cNvPr id="9" name="Picture 8">
            <a:extLst>
              <a:ext uri="{FF2B5EF4-FFF2-40B4-BE49-F238E27FC236}">
                <a16:creationId xmlns:a16="http://schemas.microsoft.com/office/drawing/2014/main" id="{DB6C46FE-DAF1-4DAB-A3B7-7E871C3A3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21" y="971099"/>
            <a:ext cx="406360" cy="384000"/>
          </a:xfrm>
          <a:prstGeom prst="rect">
            <a:avLst/>
          </a:prstGeom>
        </p:spPr>
      </p:pic>
      <p:pic>
        <p:nvPicPr>
          <p:cNvPr id="10" name="Picture 9">
            <a:extLst>
              <a:ext uri="{FF2B5EF4-FFF2-40B4-BE49-F238E27FC236}">
                <a16:creationId xmlns:a16="http://schemas.microsoft.com/office/drawing/2014/main" id="{241CDB55-B04D-4644-8315-0B601474C505}"/>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4119" y="3879521"/>
            <a:ext cx="384000" cy="384000"/>
          </a:xfrm>
          <a:prstGeom prst="rect">
            <a:avLst/>
          </a:prstGeom>
        </p:spPr>
      </p:pic>
      <p:pic>
        <p:nvPicPr>
          <p:cNvPr id="11" name="Picture 10">
            <a:extLst>
              <a:ext uri="{FF2B5EF4-FFF2-40B4-BE49-F238E27FC236}">
                <a16:creationId xmlns:a16="http://schemas.microsoft.com/office/drawing/2014/main" id="{814BD12E-A450-4DAB-AAAB-577D7AF77F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008" y="1039146"/>
            <a:ext cx="384000" cy="384000"/>
          </a:xfrm>
          <a:prstGeom prst="rect">
            <a:avLst/>
          </a:prstGeom>
        </p:spPr>
      </p:pic>
      <p:sp>
        <p:nvSpPr>
          <p:cNvPr id="13" name="TextBox 12">
            <a:extLst>
              <a:ext uri="{FF2B5EF4-FFF2-40B4-BE49-F238E27FC236}">
                <a16:creationId xmlns:a16="http://schemas.microsoft.com/office/drawing/2014/main" id="{054ABBDA-A596-4E4B-B26B-3FBED8950277}"/>
              </a:ext>
            </a:extLst>
          </p:cNvPr>
          <p:cNvSpPr txBox="1"/>
          <p:nvPr/>
        </p:nvSpPr>
        <p:spPr>
          <a:xfrm>
            <a:off x="6402372" y="887301"/>
            <a:ext cx="5858238" cy="2862322"/>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Suối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sông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mênh mông.</a:t>
            </a:r>
          </a:p>
        </p:txBody>
      </p:sp>
      <p:sp>
        <p:nvSpPr>
          <p:cNvPr id="14" name="TextBox 13">
            <a:extLst>
              <a:ext uri="{FF2B5EF4-FFF2-40B4-BE49-F238E27FC236}">
                <a16:creationId xmlns:a16="http://schemas.microsoft.com/office/drawing/2014/main" id="{31E84B55-7B1E-41AF-8EC1-44D000A1D3B6}"/>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15" name="TextBox 14">
            <a:extLst>
              <a:ext uri="{FF2B5EF4-FFF2-40B4-BE49-F238E27FC236}">
                <a16:creationId xmlns:a16="http://schemas.microsoft.com/office/drawing/2014/main" id="{2BC9E54D-419E-4748-B2C8-0A7812434880}"/>
              </a:ext>
            </a:extLst>
          </p:cNvPr>
          <p:cNvSpPr txBox="1"/>
          <p:nvPr/>
        </p:nvSpPr>
        <p:spPr>
          <a:xfrm>
            <a:off x="8379644" y="5929125"/>
            <a:ext cx="2451312" cy="584775"/>
          </a:xfrm>
          <a:prstGeom prst="rect">
            <a:avLst/>
          </a:prstGeom>
          <a:noFill/>
        </p:spPr>
        <p:txBody>
          <a:bodyPr wrap="none" rtlCol="0">
            <a:spAutoFit/>
          </a:bodyPr>
          <a:lstStyle/>
          <a:p>
            <a:r>
              <a:rPr lang="en-VN"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pic>
        <p:nvPicPr>
          <p:cNvPr id="16" name="Picture 15">
            <a:extLst>
              <a:ext uri="{FF2B5EF4-FFF2-40B4-BE49-F238E27FC236}">
                <a16:creationId xmlns:a16="http://schemas.microsoft.com/office/drawing/2014/main" id="{6C7D2926-00BE-40DB-BEDB-19222DC21ABE}"/>
              </a:ext>
            </a:extLst>
          </p:cNvPr>
          <p:cNvPicPr>
            <a:picLocks noChangeAspect="1"/>
          </p:cNvPicPr>
          <p:nvPr/>
        </p:nvPicPr>
        <p:blipFill>
          <a:blip r:embed="rId7"/>
          <a:stretch>
            <a:fillRect/>
          </a:stretch>
        </p:blipFill>
        <p:spPr>
          <a:xfrm>
            <a:off x="5752342" y="3182356"/>
            <a:ext cx="880533" cy="1134533"/>
          </a:xfrm>
          <a:prstGeom prst="rect">
            <a:avLst/>
          </a:prstGeom>
        </p:spPr>
      </p:pic>
      <p:sp>
        <p:nvSpPr>
          <p:cNvPr id="5" name="TextBox 4">
            <a:extLst>
              <a:ext uri="{FF2B5EF4-FFF2-40B4-BE49-F238E27FC236}">
                <a16:creationId xmlns:a16="http://schemas.microsoft.com/office/drawing/2014/main" id="{EC1E3D26-0FBF-489D-9BF9-77F94C02DE90}"/>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Arial-Rounded" pitchFamily="34" charset="0"/>
                <a:ea typeface="Arial-Rounded" pitchFamily="34" charset="0"/>
                <a:cs typeface="Arial-Rounded" pitchFamily="34" charset="0"/>
              </a:rPr>
              <a:t>GIỌT NƯỚC VÀ BIỂN LỚN</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6" name="Straight Connector 5"/>
          <p:cNvCxnSpPr>
            <a:cxnSpLocks/>
          </p:cNvCxnSpPr>
          <p:nvPr/>
        </p:nvCxnSpPr>
        <p:spPr>
          <a:xfrm>
            <a:off x="2811983" y="3119292"/>
            <a:ext cx="5814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2484593" y="3657600"/>
            <a:ext cx="623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4273332" y="5963284"/>
            <a:ext cx="92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FB8995-687D-4F7D-AA25-DBAF76D9E58F}"/>
              </a:ext>
            </a:extLst>
          </p:cNvPr>
          <p:cNvCxnSpPr>
            <a:cxnSpLocks/>
          </p:cNvCxnSpPr>
          <p:nvPr/>
        </p:nvCxnSpPr>
        <p:spPr>
          <a:xfrm>
            <a:off x="6528458" y="1454678"/>
            <a:ext cx="817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FA89D0-F132-4EE7-BEC7-4E6A5DCE49CC}"/>
              </a:ext>
            </a:extLst>
          </p:cNvPr>
          <p:cNvCxnSpPr>
            <a:cxnSpLocks/>
          </p:cNvCxnSpPr>
          <p:nvPr/>
        </p:nvCxnSpPr>
        <p:spPr>
          <a:xfrm>
            <a:off x="8674403" y="2028498"/>
            <a:ext cx="898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194E44-D37C-4D60-8401-8C09D2F8624A}"/>
              </a:ext>
            </a:extLst>
          </p:cNvPr>
          <p:cNvCxnSpPr>
            <a:cxnSpLocks/>
          </p:cNvCxnSpPr>
          <p:nvPr/>
        </p:nvCxnSpPr>
        <p:spPr>
          <a:xfrm>
            <a:off x="8692444" y="3119292"/>
            <a:ext cx="23489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8" name="TextBox 7">
            <a:extLst>
              <a:ext uri="{FF2B5EF4-FFF2-40B4-BE49-F238E27FC236}">
                <a16:creationId xmlns:a16="http://schemas.microsoft.com/office/drawing/2014/main" id="{E6169E66-156D-45F7-BEB6-DB2934234C49}"/>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Tí ta tí tách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Mưa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rơi</a:t>
            </a:r>
          </a:p>
          <a:p>
            <a:pPr marL="59265" algn="just">
              <a:spcAft>
                <a:spcPts val="600"/>
              </a:spcAft>
            </a:pPr>
            <a:r>
              <a:rPr lang="vi-VN" sz="3600" dirty="0">
                <a:latin typeface="Arial-Rounded" panose="020B0500000000000000" pitchFamily="34" charset="0"/>
                <a:ea typeface="Arial-Rounded" panose="020B0500000000000000" pitchFamily="34" charset="0"/>
                <a:cs typeface="Arial-Rounded" panose="020B0500000000000000" pitchFamily="34" charset="0"/>
              </a:rPr>
              <a:t>Rơi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rơi</a:t>
            </a:r>
            <a:r>
              <a:rPr lang="vi-VN" sz="3600" dirty="0">
                <a:latin typeface="Arial-Rounded" panose="020B0500000000000000" pitchFamily="34" charset="0"/>
                <a:ea typeface="Arial-Rounded" panose="020B0500000000000000" pitchFamily="34" charset="0"/>
                <a:cs typeface="Arial-Rounded" panose="020B0500000000000000" pitchFamily="34" charset="0"/>
              </a:rPr>
              <a: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lại bao ngày</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Thành dòng suối nhỏ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Lượn trên bãi cỏ</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Chảy xuống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chân</a:t>
            </a:r>
            <a:r>
              <a:rPr lang="vi-VN" sz="3600" dirty="0">
                <a:latin typeface="Arial-Rounded" panose="020B0500000000000000" pitchFamily="34" charset="0"/>
                <a:ea typeface="Arial-Rounded" panose="020B0500000000000000" pitchFamily="34" charset="0"/>
                <a:cs typeface="Arial-Rounded" panose="020B0500000000000000" pitchFamily="34" charset="0"/>
              </a:rPr>
              <a:t> đồi.</a:t>
            </a:r>
          </a:p>
        </p:txBody>
      </p:sp>
      <p:sp>
        <p:nvSpPr>
          <p:cNvPr id="12" name="TextBox 11">
            <a:extLst>
              <a:ext uri="{FF2B5EF4-FFF2-40B4-BE49-F238E27FC236}">
                <a16:creationId xmlns:a16="http://schemas.microsoft.com/office/drawing/2014/main" id="{3D29FB9E-2D2B-4CE7-BDEB-37AACC865220}"/>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Suối</a:t>
            </a:r>
            <a:r>
              <a:rPr lang="vi-VN" sz="3600" dirty="0">
                <a:latin typeface="Arial-Rounded" panose="020B0500000000000000" pitchFamily="34" charset="0"/>
                <a:ea typeface="Arial-Rounded" panose="020B0500000000000000" pitchFamily="34" charset="0"/>
                <a:cs typeface="Arial-Rounded" panose="020B0500000000000000" pitchFamily="34" charset="0"/>
              </a:rPr>
              <a:t> gặp bạn rồi</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Góp thành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sông</a:t>
            </a:r>
            <a:r>
              <a:rPr lang="vi-VN" sz="3600" dirty="0">
                <a:latin typeface="Arial-Rounded" panose="020B0500000000000000" pitchFamily="34" charset="0"/>
                <a:ea typeface="Arial-Rounded" panose="020B0500000000000000" pitchFamily="34" charset="0"/>
                <a:cs typeface="Arial-Rounded" panose="020B0500000000000000" pitchFamily="34" charset="0"/>
              </a:rPr>
              <a:t> lớn</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Sông đi ra biển </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thành </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mênh mông</a:t>
            </a:r>
            <a:r>
              <a:rPr lang="vi-VN"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xtBox 12">
            <a:extLst>
              <a:ext uri="{FF2B5EF4-FFF2-40B4-BE49-F238E27FC236}">
                <a16:creationId xmlns:a16="http://schemas.microsoft.com/office/drawing/2014/main" id="{688B6325-D5C2-4F1B-BF23-A3EC3F7F2573}"/>
              </a:ext>
            </a:extLst>
          </p:cNvPr>
          <p:cNvSpPr txBox="1"/>
          <p:nvPr/>
        </p:nvSpPr>
        <p:spPr>
          <a:xfrm>
            <a:off x="6411008" y="3445291"/>
            <a:ext cx="5434981" cy="3416320"/>
          </a:xfrm>
          <a:prstGeom prst="rect">
            <a:avLst/>
          </a:prstGeom>
          <a:noFill/>
        </p:spPr>
        <p:txBody>
          <a:bodyPr wrap="square" rtlCol="0">
            <a:spAutoFit/>
          </a:bodyPr>
          <a:lstStyle/>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ơi, có biết</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Biển lớn vô cùng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Từng giọt nước trong</a:t>
            </a:r>
          </a:p>
          <a:p>
            <a:pPr marL="59265" algn="just"/>
            <a:r>
              <a:rPr lang="vi-VN" sz="3600" dirty="0">
                <a:latin typeface="Arial-Rounded" panose="020B0500000000000000" pitchFamily="34" charset="0"/>
                <a:ea typeface="Arial-Rounded" panose="020B0500000000000000" pitchFamily="34" charset="0"/>
                <a:cs typeface="Arial-Rounded" panose="020B0500000000000000" pitchFamily="34" charset="0"/>
              </a:rPr>
              <a:t>Làm nên biển đấy!</a:t>
            </a:r>
          </a:p>
        </p:txBody>
      </p:sp>
      <p:sp>
        <p:nvSpPr>
          <p:cNvPr id="19" name="TextBox 18">
            <a:extLst>
              <a:ext uri="{FF2B5EF4-FFF2-40B4-BE49-F238E27FC236}">
                <a16:creationId xmlns:a16="http://schemas.microsoft.com/office/drawing/2014/main" id="{B2D54B21-1983-46B6-ADB0-68DA7825105C}"/>
              </a:ext>
            </a:extLst>
          </p:cNvPr>
          <p:cNvSpPr txBox="1"/>
          <p:nvPr/>
        </p:nvSpPr>
        <p:spPr>
          <a:xfrm>
            <a:off x="8379644" y="5929125"/>
            <a:ext cx="2451312" cy="584775"/>
          </a:xfrm>
          <a:prstGeom prst="rect">
            <a:avLst/>
          </a:prstGeom>
          <a:noFill/>
        </p:spPr>
        <p:txBody>
          <a:bodyPr wrap="none" rtlCol="0">
            <a:spAutoFit/>
          </a:bodyPr>
          <a:lstStyle/>
          <a:p>
            <a:r>
              <a:rPr lang="en-VN" sz="3200" dirty="0">
                <a:latin typeface="Arial-Rounded" panose="020B0500000000000000" pitchFamily="34" charset="0"/>
                <a:ea typeface="Arial-Rounded" panose="020B0500000000000000" pitchFamily="34" charset="0"/>
                <a:cs typeface="Arial-Rounded" panose="020B0500000000000000" pitchFamily="34" charset="0"/>
              </a:rPr>
              <a:t>(Nguyễn Bao)</a:t>
            </a:r>
          </a:p>
        </p:txBody>
      </p:sp>
      <p:sp>
        <p:nvSpPr>
          <p:cNvPr id="21" name="TextBox 20">
            <a:extLst>
              <a:ext uri="{FF2B5EF4-FFF2-40B4-BE49-F238E27FC236}">
                <a16:creationId xmlns:a16="http://schemas.microsoft.com/office/drawing/2014/main" id="{0CE6C0F0-47BE-4D65-A10E-F6A78A7A87EC}"/>
              </a:ext>
            </a:extLst>
          </p:cNvPr>
          <p:cNvSpPr txBox="1"/>
          <p:nvPr/>
        </p:nvSpPr>
        <p:spPr>
          <a:xfrm>
            <a:off x="917359" y="141621"/>
            <a:ext cx="10327119" cy="646331"/>
          </a:xfrm>
          <a:prstGeom prst="rect">
            <a:avLst/>
          </a:prstGeom>
          <a:noFill/>
        </p:spPr>
        <p:txBody>
          <a:bodyPr wrap="square" rtlCol="0">
            <a:spAutoFit/>
          </a:bodyPr>
          <a:lstStyle/>
          <a:p>
            <a:pPr algn="ctr"/>
            <a:r>
              <a:rPr lang="en-US" sz="3600" b="1">
                <a:solidFill>
                  <a:srgbClr val="FF8E1D"/>
                </a:solidFill>
                <a:latin typeface="Arial-Rounded" pitchFamily="34" charset="0"/>
                <a:ea typeface="Arial-Rounded" pitchFamily="34" charset="0"/>
                <a:cs typeface="Arial-Rounded" pitchFamily="34" charset="0"/>
              </a:rPr>
              <a:t>GIỌT NƯỚC VÀ BIỂN LỚN</a:t>
            </a:r>
            <a:endParaRPr lang="en-US" sz="3600" b="1" dirty="0">
              <a:solidFill>
                <a:srgbClr val="FF8E1D"/>
              </a:solidFill>
              <a:latin typeface="Arial-Rounded" pitchFamily="34" charset="0"/>
              <a:ea typeface="Arial-Rounded" pitchFamily="34" charset="0"/>
              <a:cs typeface="Arial-Rounded" pitchFamily="34" charset="0"/>
            </a:endParaRPr>
          </a:p>
        </p:txBody>
      </p:sp>
      <p:cxnSp>
        <p:nvCxnSpPr>
          <p:cNvPr id="22" name="Straight Connector 21">
            <a:extLst>
              <a:ext uri="{FF2B5EF4-FFF2-40B4-BE49-F238E27FC236}">
                <a16:creationId xmlns:a16="http://schemas.microsoft.com/office/drawing/2014/main" id="{AEA99E8A-6769-41A7-83CD-A5075759527F}"/>
              </a:ext>
            </a:extLst>
          </p:cNvPr>
          <p:cNvCxnSpPr>
            <a:cxnSpLocks/>
          </p:cNvCxnSpPr>
          <p:nvPr/>
        </p:nvCxnSpPr>
        <p:spPr>
          <a:xfrm>
            <a:off x="2811983" y="3119292"/>
            <a:ext cx="5814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8EDA8-3B72-4B84-93DD-DE5CBD67596E}"/>
              </a:ext>
            </a:extLst>
          </p:cNvPr>
          <p:cNvCxnSpPr>
            <a:cxnSpLocks/>
          </p:cNvCxnSpPr>
          <p:nvPr/>
        </p:nvCxnSpPr>
        <p:spPr>
          <a:xfrm>
            <a:off x="2484593" y="3657600"/>
            <a:ext cx="623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B60B4-8E3D-41D7-9E25-4470A61CAD9C}"/>
              </a:ext>
            </a:extLst>
          </p:cNvPr>
          <p:cNvCxnSpPr>
            <a:cxnSpLocks/>
          </p:cNvCxnSpPr>
          <p:nvPr/>
        </p:nvCxnSpPr>
        <p:spPr>
          <a:xfrm>
            <a:off x="4273332" y="5963284"/>
            <a:ext cx="92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F63801-3FE7-4342-90D4-CB3E735023A3}"/>
              </a:ext>
            </a:extLst>
          </p:cNvPr>
          <p:cNvCxnSpPr>
            <a:cxnSpLocks/>
          </p:cNvCxnSpPr>
          <p:nvPr/>
        </p:nvCxnSpPr>
        <p:spPr>
          <a:xfrm>
            <a:off x="6528458" y="1454678"/>
            <a:ext cx="817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4CF7D33-C6FD-494D-BA39-9A9FD4EDA281}"/>
              </a:ext>
            </a:extLst>
          </p:cNvPr>
          <p:cNvCxnSpPr>
            <a:cxnSpLocks/>
          </p:cNvCxnSpPr>
          <p:nvPr/>
        </p:nvCxnSpPr>
        <p:spPr>
          <a:xfrm>
            <a:off x="8674403" y="2028498"/>
            <a:ext cx="898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E13C744-26A1-4683-B596-D03AC82AFEFA}"/>
              </a:ext>
            </a:extLst>
          </p:cNvPr>
          <p:cNvCxnSpPr>
            <a:cxnSpLocks/>
          </p:cNvCxnSpPr>
          <p:nvPr/>
        </p:nvCxnSpPr>
        <p:spPr>
          <a:xfrm>
            <a:off x="8692444" y="3119292"/>
            <a:ext cx="23489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2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1031</Words>
  <Application>Microsoft Office PowerPoint</Application>
  <PresentationFormat>Custom</PresentationFormat>
  <Paragraphs>197</Paragraphs>
  <Slides>29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Comfortaa</vt:lpstr>
      <vt:lpstr>Arial-Rounded</vt:lpstr>
      <vt:lpstr>Delius Unicase</vt:lpstr>
      <vt:lpstr>Roboto Condensed Light</vt:lpstr>
      <vt:lpstr>Arial</vt:lpstr>
      <vt:lpstr>Arial Rounded MT Bold</vt:lpstr>
      <vt:lpstr>Times New Roman</vt:lpstr>
      <vt:lpstr>Chewy</vt:lpstr>
      <vt:lpstr>Livvic</vt:lpstr>
      <vt:lpstr>Response to Intervention: The Alphabet by Slidesgo</vt:lpstr>
      <vt:lpstr>Chào mừng các em đến với tiết Tiếng Việt - Lớp 2</vt:lpstr>
      <vt:lpstr>Khởi động</vt:lpstr>
      <vt:lpstr>GIẢI ĐỐ VUI</vt:lpstr>
      <vt:lpstr>Trong như hạt ngọc Mọc trên lá xanh Nắng gọi trên cành Biến nhanh như chớp.                          Là gì?</vt:lpstr>
      <vt:lpstr>Bồng bềnh từng đám nhẹ trôi Lang thang bay khắp bầu trời quê ta.                                                 Là gì?</vt:lpstr>
      <vt:lpstr>      Khi đem tươi mát cho đời Khi gieo tai hoạ bao người kiếp kinh       Có tiếng mà chẳng có hình Chợt đi chợt đến tính tình đổi thay.                                           Là những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Le thu vien</cp:lastModifiedBy>
  <cp:revision>83</cp:revision>
  <dcterms:modified xsi:type="dcterms:W3CDTF">2025-02-12T01:06:39Z</dcterms:modified>
</cp:coreProperties>
</file>