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365" r:id="rId3"/>
    <p:sldId id="283" r:id="rId4"/>
    <p:sldId id="256" r:id="rId5"/>
    <p:sldId id="285" r:id="rId6"/>
    <p:sldId id="286" r:id="rId7"/>
    <p:sldId id="287" r:id="rId8"/>
    <p:sldId id="273" r:id="rId9"/>
    <p:sldId id="257" r:id="rId10"/>
    <p:sldId id="258" r:id="rId11"/>
    <p:sldId id="301" r:id="rId12"/>
    <p:sldId id="290" r:id="rId13"/>
    <p:sldId id="291" r:id="rId14"/>
    <p:sldId id="302" r:id="rId15"/>
    <p:sldId id="304" r:id="rId16"/>
    <p:sldId id="305" r:id="rId17"/>
    <p:sldId id="306" r:id="rId18"/>
    <p:sldId id="303" r:id="rId19"/>
    <p:sldId id="308" r:id="rId20"/>
    <p:sldId id="307" r:id="rId21"/>
    <p:sldId id="366" r:id="rId22"/>
    <p:sldId id="292" r:id="rId23"/>
    <p:sldId id="294" r:id="rId24"/>
    <p:sldId id="295" r:id="rId25"/>
    <p:sldId id="309" r:id="rId26"/>
    <p:sldId id="293" r:id="rId27"/>
    <p:sldId id="260" r:id="rId28"/>
    <p:sldId id="296" r:id="rId29"/>
    <p:sldId id="267" r:id="rId30"/>
    <p:sldId id="297" r:id="rId31"/>
    <p:sldId id="318" r:id="rId32"/>
    <p:sldId id="319" r:id="rId33"/>
    <p:sldId id="26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5BB6"/>
    <a:srgbClr val="99CCFF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77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704AA-6D96-400C-980B-756F3E2E3DE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7F3E8-E3C9-4F0B-A2A5-405292E7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6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60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AE6AEA-83AA-4CF6-A5F3-F6411DC10C4C}" type="slidenum">
              <a:rPr lang="en-US" altLang="en-US" sz="1200">
                <a:latin typeface="Arial" panose="020B0604020202020204" pitchFamily="34" charset="0"/>
              </a:rPr>
              <a:pPr/>
              <a:t>27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5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3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54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22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60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03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91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70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4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66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79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2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28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microsoft.com/office/2007/relationships/hdphoto" Target="../media/hdphoto1.wdp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emf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microsoft.com/office/2007/relationships/hdphoto" Target="../media/hdphoto1.wdp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emf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microsoft.com/office/2007/relationships/hdphoto" Target="../media/hdphoto1.wdp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emf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Bai%20giang%2012-13%20-%20HOA\GA%20DT%20LOP%203\PH&#210;NG%20CH&#193;Y%20KHI%20&#7902;%20NH&#192;\&#7902;%20Tr&#432;&#7901;ng%20C&#244;%20D&#7841;y%20Em%20Th&#7871;%20-%20H&#224;%20Lam%20_%20320%20lyrics,%20upload%20b&#7903;i%20angelkute_star9x195.mp3" TargetMode="Externa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microsoft.com/office/2007/relationships/hdphoto" Target="../media/hdphoto1.wdp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emf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4600" y="1342394"/>
            <a:ext cx="7362800" cy="1442047"/>
          </a:xfrm>
        </p:spPr>
        <p:txBody>
          <a:bodyPr>
            <a:normAutofit/>
          </a:bodyPr>
          <a:lstStyle/>
          <a:p>
            <a:r>
              <a:rPr lang="en-US" sz="4788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788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788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788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788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788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788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788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788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788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788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788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552" y="2950129"/>
            <a:ext cx="3277995" cy="3899389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52577" y="99065"/>
            <a:ext cx="8319072" cy="37843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859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4" y="-677901"/>
            <a:ext cx="12113065" cy="77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65221" y="347278"/>
            <a:ext cx="6845377" cy="1350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2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SƠN</a:t>
            </a:r>
          </a:p>
          <a:p>
            <a:pPr algn="ctr"/>
            <a:r>
              <a:rPr lang="en-US" sz="3192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</a:p>
          <a:p>
            <a:endParaRPr lang="en-US" sz="1859" dirty="0"/>
          </a:p>
        </p:txBody>
      </p:sp>
      <p:sp>
        <p:nvSpPr>
          <p:cNvPr id="9" name="Rectangle 8"/>
          <p:cNvSpPr/>
          <p:nvPr/>
        </p:nvSpPr>
        <p:spPr>
          <a:xfrm>
            <a:off x="2844142" y="1946358"/>
            <a:ext cx="5775275" cy="664786"/>
          </a:xfrm>
          <a:prstGeom prst="rect">
            <a:avLst/>
          </a:prstGeom>
          <a:solidFill>
            <a:srgbClr val="C00000"/>
          </a:solidFill>
        </p:spPr>
        <p:txBody>
          <a:bodyPr wrap="none" lIns="91214" tIns="45607" rIns="91214" bIns="45607" numCol="1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359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 LỚP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BC6272-439F-4C6F-82F3-5C26CF697A1B}"/>
              </a:ext>
            </a:extLst>
          </p:cNvPr>
          <p:cNvSpPr txBox="1"/>
          <p:nvPr/>
        </p:nvSpPr>
        <p:spPr>
          <a:xfrm>
            <a:off x="548641" y="3380097"/>
            <a:ext cx="11147366" cy="230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88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788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 : CHUYỆN BỐN MÙA (</a:t>
            </a:r>
            <a:r>
              <a:rPr lang="en-US" sz="4788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788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1+ 2 )</a:t>
            </a:r>
          </a:p>
          <a:p>
            <a:pPr algn="ctr"/>
            <a:r>
              <a:rPr lang="en-US" sz="4788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788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788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788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 algn="ctr"/>
            <a:endParaRPr lang="en-US" sz="4788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382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5814" y="561232"/>
            <a:ext cx="8499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Luyện đọc từ khó kết hợp giải nghĩa từ:</a:t>
            </a:r>
            <a:endParaRPr lang="en-US" sz="4000"/>
          </a:p>
        </p:txBody>
      </p:sp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8" name="Rectangle 147"/>
          <p:cNvSpPr/>
          <p:nvPr/>
        </p:nvSpPr>
        <p:spPr>
          <a:xfrm>
            <a:off x="1655724" y="1755617"/>
            <a:ext cx="2021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nảy lộc</a:t>
            </a:r>
            <a:endParaRPr lang="en-US" sz="4000"/>
          </a:p>
        </p:txBody>
      </p:sp>
      <p:sp>
        <p:nvSpPr>
          <p:cNvPr id="149" name="Rectangle 148"/>
          <p:cNvSpPr/>
          <p:nvPr/>
        </p:nvSpPr>
        <p:spPr>
          <a:xfrm>
            <a:off x="1566721" y="2695237"/>
            <a:ext cx="3488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đơm trái ngọt </a:t>
            </a:r>
            <a:endParaRPr lang="en-US" sz="4000"/>
          </a:p>
        </p:txBody>
      </p:sp>
      <p:sp>
        <p:nvSpPr>
          <p:cNvPr id="150" name="Rectangle 149"/>
          <p:cNvSpPr/>
          <p:nvPr/>
        </p:nvSpPr>
        <p:spPr>
          <a:xfrm>
            <a:off x="7063247" y="1801037"/>
            <a:ext cx="42369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rước đèn</a:t>
            </a:r>
            <a:endParaRPr lang="en-US" sz="4000"/>
          </a:p>
        </p:txBody>
      </p:sp>
      <p:sp>
        <p:nvSpPr>
          <p:cNvPr id="151" name="Rectangle 150"/>
          <p:cNvSpPr/>
          <p:nvPr/>
        </p:nvSpPr>
        <p:spPr>
          <a:xfrm>
            <a:off x="7063248" y="2799435"/>
            <a:ext cx="2782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bập bùng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1343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8" grpId="0"/>
      <p:bldP spid="149" grpId="0"/>
      <p:bldP spid="150" grpId="0"/>
      <p:bldP spid="1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496388"/>
            <a:ext cx="5499041" cy="41409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91" y="404948"/>
            <a:ext cx="5680505" cy="4140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684627" y="5212977"/>
            <a:ext cx="88053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/>
              <a:t>Đâm chồi: mọc ra những mầm non, lá non.</a:t>
            </a:r>
          </a:p>
        </p:txBody>
      </p:sp>
    </p:spTree>
    <p:extLst>
      <p:ext uri="{BB962C8B-B14F-4D97-AF65-F5344CB8AC3E}">
        <p14:creationId xmlns:p14="http://schemas.microsoft.com/office/powerpoint/2010/main" val="2531227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7" y="365762"/>
            <a:ext cx="5683345" cy="3814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06" y="365762"/>
            <a:ext cx="5922594" cy="384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878749" y="4510611"/>
            <a:ext cx="3125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/>
              <a:t>Đơm: nảy ra.</a:t>
            </a:r>
          </a:p>
        </p:txBody>
      </p:sp>
      <p:grpSp>
        <p:nvGrpSpPr>
          <p:cNvPr id="9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Oval 131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949637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6263" y="1599136"/>
            <a:ext cx="10730362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em / mới có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bập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bùng bếp lửa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nhà sàn,/ mọi người mới có giấc ngủ ấm trong chăn.//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9941" y="324167"/>
            <a:ext cx="6191118" cy="1015663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câu dài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729" y="2975128"/>
            <a:ext cx="10730362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 cháu Đông,/ cháu có công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ấp ủ mầm sống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để xuân về cây cối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 chồi nảy lộc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.//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5"/>
          <p:cNvGrpSpPr>
            <a:grpSpLocks/>
          </p:cNvGrpSpPr>
          <p:nvPr/>
        </p:nvGrpSpPr>
        <p:grpSpPr bwMode="auto">
          <a:xfrm>
            <a:off x="81828" y="4350367"/>
            <a:ext cx="12110172" cy="2527300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444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8823" y="-785517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8292" y="1511484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2509488" y="2580947"/>
            <a:ext cx="7419764" cy="1224772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407131" y="2580947"/>
            <a:ext cx="76244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đoạn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0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174177" y="-265982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8823" y="-785517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8292" y="1511484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2477388" y="2661201"/>
            <a:ext cx="8113372" cy="1224772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146664" y="2679350"/>
            <a:ext cx="82096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2: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363" y="831603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Câu 1</a:t>
            </a:r>
            <a:r>
              <a:rPr lang="en-US" sz="4000">
                <a:latin typeface="Times New Roman" panose="02020603050405020304" pitchFamily="18" charset="0"/>
              </a:rPr>
              <a:t>: 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Bốn nàng tiên tượng trưng cho những mùa nào trong năm?</a:t>
            </a:r>
            <a:endParaRPr lang="en-US" sz="4000"/>
          </a:p>
        </p:txBody>
      </p:sp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8" name="Rectangle 147"/>
          <p:cNvSpPr/>
          <p:nvPr/>
        </p:nvSpPr>
        <p:spPr>
          <a:xfrm>
            <a:off x="578881" y="2486035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Bốn nàng tiên tượng trưng cho bốn mùa: Xuân, Hạ, Thu, Đông trong năm.</a:t>
            </a:r>
            <a:r>
              <a:rPr lang="en-US" sz="4000">
                <a:latin typeface="Times New Roman" panose="02020603050405020304" pitchFamily="18" charset="0"/>
              </a:rPr>
              <a:t>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27643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Oval 131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2" name="Rectangle 151"/>
          <p:cNvSpPr/>
          <p:nvPr/>
        </p:nvSpPr>
        <p:spPr>
          <a:xfrm>
            <a:off x="609363" y="831603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Câu 2</a:t>
            </a:r>
            <a:r>
              <a:rPr lang="en-US" sz="4000">
                <a:latin typeface="Times New Roman" panose="02020603050405020304" pitchFamily="18" charset="0"/>
              </a:rPr>
              <a:t>: 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Theo nàng tiên mùa Hạ, vì sao thiếu nhi thích mùa thu?</a:t>
            </a:r>
            <a:endParaRPr lang="en-US" sz="4000"/>
          </a:p>
        </p:txBody>
      </p:sp>
      <p:sp>
        <p:nvSpPr>
          <p:cNvPr id="153" name="Rectangle 152"/>
          <p:cNvSpPr/>
          <p:nvPr/>
        </p:nvSpPr>
        <p:spPr>
          <a:xfrm>
            <a:off x="578881" y="2486035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Theo nàng tiên mùa Hạ, thiếu nhi thích mùa thu vì có đêm trăng rằm, rước đèn phá cỗ.</a:t>
            </a:r>
            <a:r>
              <a:rPr lang="en-US" sz="4000">
                <a:latin typeface="Times New Roman" panose="02020603050405020304" pitchFamily="18" charset="0"/>
              </a:rPr>
              <a:t>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0621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Oval 116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Oval 117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546509" y="296026"/>
            <a:ext cx="11396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Câu 3</a:t>
            </a:r>
            <a:r>
              <a:rPr lang="en-US" sz="3600">
                <a:latin typeface="Times New Roman" panose="02020603050405020304" pitchFamily="18" charset="0"/>
              </a:rPr>
              <a:t>:Dựa vào bài đọc, nói tên mùa phù hợp với mỗi tranh.</a:t>
            </a:r>
            <a:endParaRPr lang="en-US" sz="3600"/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9" y="1019237"/>
            <a:ext cx="11734008" cy="2624075"/>
          </a:xfrm>
          <a:prstGeom prst="rect">
            <a:avLst/>
          </a:prstGeom>
        </p:spPr>
      </p:pic>
      <p:sp>
        <p:nvSpPr>
          <p:cNvPr id="148" name="Rectangle 147"/>
          <p:cNvSpPr/>
          <p:nvPr/>
        </p:nvSpPr>
        <p:spPr>
          <a:xfrm>
            <a:off x="379197" y="3640822"/>
            <a:ext cx="2724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xuân</a:t>
            </a:r>
            <a:endParaRPr lang="en-US" sz="3600" b="1"/>
          </a:p>
        </p:txBody>
      </p:sp>
      <p:sp>
        <p:nvSpPr>
          <p:cNvPr id="149" name="Rectangle 148"/>
          <p:cNvSpPr/>
          <p:nvPr/>
        </p:nvSpPr>
        <p:spPr>
          <a:xfrm>
            <a:off x="3446465" y="3649444"/>
            <a:ext cx="2297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đông</a:t>
            </a:r>
            <a:endParaRPr lang="en-US" sz="3600" b="1"/>
          </a:p>
        </p:txBody>
      </p:sp>
      <p:sp>
        <p:nvSpPr>
          <p:cNvPr id="150" name="Rectangle 149"/>
          <p:cNvSpPr/>
          <p:nvPr/>
        </p:nvSpPr>
        <p:spPr>
          <a:xfrm>
            <a:off x="6526515" y="3760787"/>
            <a:ext cx="2114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hạ</a:t>
            </a:r>
            <a:endParaRPr lang="en-US" sz="3600" b="1"/>
          </a:p>
        </p:txBody>
      </p:sp>
      <p:sp>
        <p:nvSpPr>
          <p:cNvPr id="151" name="Rectangle 150"/>
          <p:cNvSpPr/>
          <p:nvPr/>
        </p:nvSpPr>
        <p:spPr>
          <a:xfrm>
            <a:off x="9592625" y="3785861"/>
            <a:ext cx="2207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thu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62763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8" grpId="0"/>
      <p:bldP spid="149" grpId="0"/>
      <p:bldP spid="150" grpId="0"/>
      <p:bldP spid="1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7" name="Rectangle 146"/>
          <p:cNvSpPr/>
          <p:nvPr/>
        </p:nvSpPr>
        <p:spPr>
          <a:xfrm>
            <a:off x="616607" y="272535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Câu 4</a:t>
            </a:r>
            <a:r>
              <a:rPr lang="en-US" sz="4000">
                <a:latin typeface="Times New Roman" panose="02020603050405020304" pitchFamily="18" charset="0"/>
              </a:rPr>
              <a:t>: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sao bà Đất nói cả bốn nàng tiên đều có ích và đáng yêu?</a:t>
            </a:r>
            <a:endParaRPr lang="en-US" sz="4000"/>
          </a:p>
        </p:txBody>
      </p:sp>
      <p:sp>
        <p:nvSpPr>
          <p:cNvPr id="148" name="Rectangle 147"/>
          <p:cNvSpPr/>
          <p:nvPr/>
        </p:nvSpPr>
        <p:spPr>
          <a:xfrm>
            <a:off x="613198" y="1661855"/>
            <a:ext cx="113968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Thu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ủ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cối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đâm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chồi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</a:t>
            </a:r>
            <a:r>
              <a:rPr lang="en-US" sz="4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42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tincongnghe.com.vn/wp-content/uploads/2013/03/Flowers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030" y="26127"/>
            <a:ext cx="7132730" cy="682687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7"/>
            <a:ext cx="1493837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838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>
            <a:grpSpLocks/>
          </p:cNvGrpSpPr>
          <p:nvPr/>
        </p:nvGrpSpPr>
        <p:grpSpPr bwMode="auto">
          <a:xfrm>
            <a:off x="81828" y="5503025"/>
            <a:ext cx="12110172" cy="1320050"/>
            <a:chOff x="-6350" y="6061075"/>
            <a:chExt cx="12204701" cy="2527300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pic>
        <p:nvPicPr>
          <p:cNvPr id="1026" name="Picture 2" descr="DU XUÂN CÙNG NGƯỜI BẠN NHỎ TRƯỜNG MN HỘ ĐỘ ĐỘ BỘ SƯU TẬP ẢNH ...">
            <a:extLst>
              <a:ext uri="{FF2B5EF4-FFF2-40B4-BE49-F238E27FC236}">
                <a16:creationId xmlns:a16="http://schemas.microsoft.com/office/drawing/2014/main" id="{6403C490-204C-4EB6-94A7-33B31F67F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22" y="634222"/>
            <a:ext cx="3129405" cy="165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ở Giáo Dục Và Đào Tạo Vĩnh Phúc">
            <a:extLst>
              <a:ext uri="{FF2B5EF4-FFF2-40B4-BE49-F238E27FC236}">
                <a16:creationId xmlns:a16="http://schemas.microsoft.com/office/drawing/2014/main" id="{7BF124CD-947E-4BF1-B4EF-E2E41D048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53" y="3682539"/>
            <a:ext cx="4140914" cy="192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 Ý Tưởng Chụp Hình Trung Thu Cho Bé Yêu Cực Nhanh Thương ...">
            <a:extLst>
              <a:ext uri="{FF2B5EF4-FFF2-40B4-BE49-F238E27FC236}">
                <a16:creationId xmlns:a16="http://schemas.microsoft.com/office/drawing/2014/main" id="{EC724492-D81E-46DD-BD03-51D259EEF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40" y="3174893"/>
            <a:ext cx="3520351" cy="207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ích thước lớn ...">
            <a:extLst>
              <a:ext uri="{FF2B5EF4-FFF2-40B4-BE49-F238E27FC236}">
                <a16:creationId xmlns:a16="http://schemas.microsoft.com/office/drawing/2014/main" id="{6C4FD569-934E-4566-B7C3-B3179C310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878" y="521797"/>
            <a:ext cx="340454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id="{5ED2A001-C495-4C07-97B2-C573B32197BC}"/>
              </a:ext>
            </a:extLst>
          </p:cNvPr>
          <p:cNvSpPr txBox="1"/>
          <p:nvPr/>
        </p:nvSpPr>
        <p:spPr>
          <a:xfrm>
            <a:off x="1041653" y="2576945"/>
            <a:ext cx="303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A44DE638-ACA3-46BF-B136-5A528947CB89}"/>
              </a:ext>
            </a:extLst>
          </p:cNvPr>
          <p:cNvSpPr/>
          <p:nvPr/>
        </p:nvSpPr>
        <p:spPr>
          <a:xfrm>
            <a:off x="6806512" y="2926882"/>
            <a:ext cx="3728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3CB2E98-731C-4194-9DB1-2010E0E79A54}"/>
              </a:ext>
            </a:extLst>
          </p:cNvPr>
          <p:cNvSpPr/>
          <p:nvPr/>
        </p:nvSpPr>
        <p:spPr>
          <a:xfrm>
            <a:off x="1577223" y="5313624"/>
            <a:ext cx="3312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 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FFB86C5E-27A6-4D91-BEA8-F7F326B6E14C}"/>
              </a:ext>
            </a:extLst>
          </p:cNvPr>
          <p:cNvSpPr/>
          <p:nvPr/>
        </p:nvSpPr>
        <p:spPr>
          <a:xfrm>
            <a:off x="6377260" y="5811546"/>
            <a:ext cx="4115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9304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7" grpId="0"/>
      <p:bldP spid="158" grpId="0"/>
      <p:bldP spid="1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11"/>
          <p:cNvSpPr/>
          <p:nvPr/>
        </p:nvSpPr>
        <p:spPr>
          <a:xfrm>
            <a:off x="1094014" y="1457347"/>
            <a:ext cx="10003971" cy="3200400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-422326"/>
            <a:ext cx="685800" cy="4374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7339" y="2048210"/>
            <a:ext cx="89850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729"/>
            <a:ext cx="685800" cy="4374678"/>
          </a:xfrm>
          <a:prstGeom prst="rect">
            <a:avLst/>
          </a:prstGeom>
        </p:spPr>
      </p:pic>
      <p:grpSp>
        <p:nvGrpSpPr>
          <p:cNvPr id="23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2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3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4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5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6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7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8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9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0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1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2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3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4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5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78253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822" y="-259360"/>
            <a:ext cx="685800" cy="43746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1" y="2705371"/>
            <a:ext cx="685800" cy="43746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45" y="-167834"/>
            <a:ext cx="1625600" cy="162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82" y="5328842"/>
            <a:ext cx="1349343" cy="143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15" y="5330250"/>
            <a:ext cx="1390228" cy="14771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71" y="5283995"/>
            <a:ext cx="1433762" cy="15233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99" y="5212242"/>
            <a:ext cx="1445124" cy="153544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96941" y="826380"/>
            <a:ext cx="8357821" cy="272658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45316" y="1659981"/>
            <a:ext cx="46297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lại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999" y="5351969"/>
            <a:ext cx="1349343" cy="14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3188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-183299"/>
            <a:ext cx="685800" cy="43746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" y="2832580"/>
            <a:ext cx="685800" cy="4374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7490" y="533400"/>
            <a:ext cx="33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1" y="1394262"/>
            <a:ext cx="7970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2140643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6775" y="2895600"/>
            <a:ext cx="4725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4258" y="4481018"/>
            <a:ext cx="5507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4020" y="4765057"/>
            <a:ext cx="5506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64258" y="3733800"/>
            <a:ext cx="360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Thu: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3820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247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6804" y="-1058929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22754" y="2032777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3331030" y="2142309"/>
            <a:ext cx="6493294" cy="2429827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25830" y="2307684"/>
            <a:ext cx="74700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</a:t>
            </a:r>
          </a:p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bản đọc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3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6112" y="201995"/>
            <a:ext cx="98539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Câu 1</a:t>
            </a:r>
            <a:r>
              <a:rPr lang="en-US" sz="4000">
                <a:latin typeface="Times New Roman" panose="02020603050405020304" pitchFamily="18" charset="0"/>
              </a:rPr>
              <a:t>: Câu nào dưới đây là câu nêu đặc điểm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4000">
                <a:latin typeface="Times New Roman" panose="02020603050405020304" pitchFamily="18" charset="0"/>
              </a:rPr>
              <a:t>a. Bốn nàng tiên cầm tay nhau trò chuyện.</a:t>
            </a:r>
          </a:p>
          <a:p>
            <a:r>
              <a:rPr lang="en-US" sz="4000">
                <a:latin typeface="Times New Roman" panose="02020603050405020304" pitchFamily="18" charset="0"/>
              </a:rPr>
              <a:t>b. Các cháu đều có ích, đều đáng yêu.</a:t>
            </a:r>
            <a:endParaRPr lang="en-US" sz="4000"/>
          </a:p>
        </p:txBody>
      </p: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81828" y="4571546"/>
            <a:ext cx="12110172" cy="2527300"/>
            <a:chOff x="-6350" y="6061075"/>
            <a:chExt cx="12204701" cy="2527300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731864" y="2030772"/>
            <a:ext cx="107927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a là câu nêu hoạt động vì có từ ngữ 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 tay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chỉ hoạt động. </a:t>
            </a:r>
          </a:p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b là câu nêu đặc điểm vì có các từ ngữ chỉ đặc điểm 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ích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 yêu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09015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Oval 117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Rectangle 126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6" name="Rectangle 145"/>
          <p:cNvSpPr/>
          <p:nvPr/>
        </p:nvSpPr>
        <p:spPr>
          <a:xfrm>
            <a:off x="942289" y="618427"/>
            <a:ext cx="79117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2.</a:t>
            </a:r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 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 nhanh đáp đúng </a:t>
            </a:r>
            <a:endParaRPr lang="en-US" sz="4000"/>
          </a:p>
        </p:txBody>
      </p:sp>
      <p:sp>
        <p:nvSpPr>
          <p:cNvPr id="147" name="Rectangle 146"/>
          <p:cNvSpPr/>
          <p:nvPr/>
        </p:nvSpPr>
        <p:spPr>
          <a:xfrm>
            <a:off x="853478" y="1739212"/>
            <a:ext cx="10128764" cy="729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945" indent="-6350" algn="just">
              <a:lnSpc>
                <a:spcPct val="112000"/>
              </a:lnSpc>
              <a:spcAft>
                <a:spcPts val="325"/>
              </a:spcAft>
            </a:pP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Hỏi:  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xuân có gì?</a:t>
            </a:r>
            <a:endParaRPr lang="en-US" sz="400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844027" y="2806556"/>
            <a:ext cx="10128764" cy="741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945" indent="-6350" algn="just">
              <a:lnSpc>
                <a:spcPct val="112000"/>
              </a:lnSpc>
              <a:spcAft>
                <a:spcPts val="325"/>
              </a:spcAft>
            </a:pP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Đáp: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Mùa xuân có cây cối đâm chồi nảy lộc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33426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0" y="4829176"/>
            <a:ext cx="12192000" cy="204152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/>
        </p:spPr>
        <p:txBody>
          <a:bodyPr lIns="68580" tIns="34290" rIns="68580" bIns="34290"/>
          <a:lstStyle/>
          <a:p>
            <a:pPr>
              <a:defRPr/>
            </a:pPr>
            <a:endParaRPr lang="zh-CN" altLang="en-US" sz="1350"/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4" y="1175657"/>
            <a:ext cx="2532062" cy="570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219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0970" y="9524"/>
            <a:ext cx="2326259" cy="228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8" name="组合 5"/>
          <p:cNvGrpSpPr>
            <a:grpSpLocks/>
          </p:cNvGrpSpPr>
          <p:nvPr/>
        </p:nvGrpSpPr>
        <p:grpSpPr bwMode="auto">
          <a:xfrm>
            <a:off x="0" y="4295775"/>
            <a:ext cx="12192000" cy="2527300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2" name="WordArt 9"/>
          <p:cNvSpPr>
            <a:spLocks noChangeArrowheads="1" noChangeShapeType="1" noTextEdit="1"/>
          </p:cNvSpPr>
          <p:nvPr/>
        </p:nvSpPr>
        <p:spPr bwMode="auto">
          <a:xfrm>
            <a:off x="4186172" y="1016546"/>
            <a:ext cx="3426365" cy="66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2680008" y="2279142"/>
            <a:ext cx="6773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0" i="1" kern="1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ĐỐ VUI</a:t>
            </a:r>
            <a:endParaRPr lang="en-US" sz="12000" i="1" kern="1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587980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92375" y="1593171"/>
            <a:ext cx="6191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1:  Mùa gì ấm áp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Mưa phùn nhẹ bay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Khắp chốn cỏ cây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Đâm chồi nảy lộc ?</a:t>
            </a:r>
          </a:p>
        </p:txBody>
      </p:sp>
      <p:sp>
        <p:nvSpPr>
          <p:cNvPr id="5" name="Explosion 1 4"/>
          <p:cNvSpPr/>
          <p:nvPr/>
        </p:nvSpPr>
        <p:spPr>
          <a:xfrm>
            <a:off x="5424714" y="4206196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05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737305" y="1503590"/>
            <a:ext cx="5616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4: Mùa gì rét buốt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Gió bấc ào ào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Đi học, đi làm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Phải lo mặc ấm?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5395685" y="4172859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83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306" cy="317427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079155" y="3427615"/>
            <a:ext cx="6874742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1, 2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402cd816">
            <a:extLst>
              <a:ext uri="{FF2B5EF4-FFF2-40B4-BE49-F238E27FC236}">
                <a16:creationId xmlns:a16="http://schemas.microsoft.com/office/drawing/2014/main" id="{5BC623B8-B372-4C90-B287-0404C430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70571" y="4095087"/>
            <a:ext cx="2721428" cy="272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348" y="4343401"/>
            <a:ext cx="2452437" cy="24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58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332718" y="1570493"/>
            <a:ext cx="65516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2:  Phượng đỏ mùa nào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Ve kêu thổn thức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Ngoài trời nóng nực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Hay có mưa rào ?</a:t>
            </a:r>
          </a:p>
        </p:txBody>
      </p:sp>
      <p:sp>
        <p:nvSpPr>
          <p:cNvPr id="4" name="Explosion 1 3"/>
          <p:cNvSpPr/>
          <p:nvPr/>
        </p:nvSpPr>
        <p:spPr>
          <a:xfrm>
            <a:off x="5608524" y="4187373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Hạ </a:t>
            </a:r>
          </a:p>
        </p:txBody>
      </p:sp>
    </p:spTree>
    <p:extLst>
      <p:ext uri="{BB962C8B-B14F-4D97-AF65-F5344CB8AC3E}">
        <p14:creationId xmlns:p14="http://schemas.microsoft.com/office/powerpoint/2010/main" val="42846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06222" y="1499962"/>
            <a:ext cx="6121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3: Mùa gì dịu nắng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Mây nhẹ nhàng bay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Bưởi vàng trên cây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Quả hồng chín đỏ? </a:t>
            </a:r>
          </a:p>
        </p:txBody>
      </p:sp>
      <p:sp>
        <p:nvSpPr>
          <p:cNvPr id="4" name="Explosion 1 3"/>
          <p:cNvSpPr/>
          <p:nvPr/>
        </p:nvSpPr>
        <p:spPr>
          <a:xfrm>
            <a:off x="5526314" y="4216401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</a:p>
        </p:txBody>
      </p:sp>
    </p:spTree>
    <p:extLst>
      <p:ext uri="{BB962C8B-B14F-4D97-AF65-F5344CB8AC3E}">
        <p14:creationId xmlns:p14="http://schemas.microsoft.com/office/powerpoint/2010/main" val="337797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3.pn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-640081" y="-76200"/>
            <a:ext cx="12945291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KINH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7206" y="1905000"/>
            <a:ext cx="8343900" cy="1771650"/>
          </a:xfrm>
          <a:prstGeom prst="rect">
            <a:avLst/>
          </a:prstGeom>
          <a:noFill/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063751" y="609600"/>
            <a:ext cx="82994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thày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bạn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0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manh khoe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6666FF"/>
              </a:clrFrom>
              <a:clrTo>
                <a:srgbClr val="6666FF">
                  <a:alpha val="0"/>
                </a:srgbClr>
              </a:clrTo>
            </a:clrChange>
            <a:duotone>
              <a:prstClr val="black"/>
              <a:srgbClr val="0016E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13773" y="3975100"/>
            <a:ext cx="4260850" cy="1554163"/>
          </a:xfrm>
          <a:prstGeom prst="rect">
            <a:avLst/>
          </a:prstGeom>
          <a:noFill/>
        </p:spPr>
      </p:pic>
      <p:pic>
        <p:nvPicPr>
          <p:cNvPr id="7" name="Picture 8" descr="HANH PHUC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rgbClr val="0033CC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733506" y="3865562"/>
            <a:ext cx="3657600" cy="1773237"/>
          </a:xfrm>
          <a:prstGeom prst="rect">
            <a:avLst/>
          </a:prstGeom>
          <a:noFill/>
        </p:spPr>
      </p:pic>
      <p:pic>
        <p:nvPicPr>
          <p:cNvPr id="9" name="Ở Trường Cô Dạy Em Thế - Hà Lam _ 320 lyrics, upload bởi angelkute_star9x19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752600" y="6248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9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02B90C2-92B9-4F29-8857-9705F4AC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2638697" y="2677886"/>
            <a:ext cx="6500947" cy="23513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5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lá mùa xu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124" y="267787"/>
            <a:ext cx="10511248" cy="63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2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288925" y="0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418155" y="-863880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9560" y="1593867"/>
            <a:ext cx="352299" cy="5802531"/>
          </a:xfrm>
          <a:prstGeom prst="rect">
            <a:avLst/>
          </a:prstGeom>
        </p:spPr>
      </p:pic>
      <p:sp>
        <p:nvSpPr>
          <p:cNvPr id="27" name="39"/>
          <p:cNvSpPr txBox="1"/>
          <p:nvPr/>
        </p:nvSpPr>
        <p:spPr>
          <a:xfrm flipH="1">
            <a:off x="1962229" y="2609140"/>
            <a:ext cx="7776714" cy="1300346"/>
          </a:xfrm>
          <a:prstGeom prst="rect">
            <a:avLst/>
          </a:prstGeom>
          <a:solidFill>
            <a:srgbClr val="92D050"/>
          </a:solidFill>
        </p:spPr>
        <p:txBody>
          <a:bodyPr wrap="square" lIns="68571" tIns="34285" rIns="68571" bIns="34285" rtlCol="0">
            <a:spAutoFit/>
          </a:bodyPr>
          <a:lstStyle/>
          <a:p>
            <a:pPr lvl="0" algn="ctr"/>
            <a:r>
              <a:rPr lang="en-US" altLang="zh-CN" sz="80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TIẾT 1: ĐỌC</a:t>
            </a:r>
          </a:p>
        </p:txBody>
      </p:sp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5" y="5238207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3820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987" y="203835"/>
            <a:ext cx="8420780" cy="781050"/>
          </a:xfrm>
          <a:prstGeom prst="rect">
            <a:avLst/>
          </a:prstGeom>
        </p:spPr>
      </p:pic>
      <p:pic>
        <p:nvPicPr>
          <p:cNvPr id="1026" name="Picture 2" descr="https://kenhthoitiet.vn/wp-content/uploads/2019/07/khong-nen-lam-khi-nang-nong-696x4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7" y="1283728"/>
            <a:ext cx="5377680" cy="356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ắng nóng không chịu nổi, cư dân mạng thi nhau đăng ảnh trời mưa để cầu được ước thấy - Ảnh 2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1205455"/>
            <a:ext cx="5905500" cy="362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29" y="104504"/>
            <a:ext cx="954768" cy="91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14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491" y="40510"/>
            <a:ext cx="3752850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662" y="621535"/>
            <a:ext cx="10416208" cy="4102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62" y="4724078"/>
            <a:ext cx="10296938" cy="2027906"/>
          </a:xfrm>
          <a:prstGeom prst="rect">
            <a:avLst/>
          </a:prstGeom>
        </p:spPr>
      </p:pic>
      <p:sp>
        <p:nvSpPr>
          <p:cNvPr id="7" name="TextBox 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80662" y="470115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74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26" y="726218"/>
            <a:ext cx="11081922" cy="3285899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89952" y="726218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5" y="5238207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3820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6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682</Words>
  <Application>Microsoft Office PowerPoint</Application>
  <PresentationFormat>Widescreen</PresentationFormat>
  <Paragraphs>85</Paragraphs>
  <Slides>32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等线</vt:lpstr>
      <vt:lpstr>Arial</vt:lpstr>
      <vt:lpstr>Arial-Rounded</vt:lpstr>
      <vt:lpstr>Calibri</vt:lpstr>
      <vt:lpstr>Calibri Light</vt:lpstr>
      <vt:lpstr>Times New Roman</vt:lpstr>
      <vt:lpstr>字魂59号-创粗黑</vt:lpstr>
      <vt:lpstr>Office Theme</vt:lpstr>
      <vt:lpstr>1_Office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FPTSHOP</cp:lastModifiedBy>
  <cp:revision>99</cp:revision>
  <dcterms:created xsi:type="dcterms:W3CDTF">2021-04-06T13:29:12Z</dcterms:created>
  <dcterms:modified xsi:type="dcterms:W3CDTF">2025-02-08T16:06:56Z</dcterms:modified>
</cp:coreProperties>
</file>