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697" r:id="rId4"/>
    <p:sldMasterId id="2147483709" r:id="rId5"/>
    <p:sldMasterId id="2147483721" r:id="rId6"/>
    <p:sldMasterId id="2147483733" r:id="rId7"/>
    <p:sldMasterId id="2147483745" r:id="rId8"/>
    <p:sldMasterId id="2147483757" r:id="rId9"/>
    <p:sldMasterId id="2147483769" r:id="rId10"/>
    <p:sldMasterId id="2147483781" r:id="rId11"/>
    <p:sldMasterId id="2147483793" r:id="rId12"/>
    <p:sldMasterId id="2147483805" r:id="rId13"/>
    <p:sldMasterId id="2147483817" r:id="rId14"/>
  </p:sldMasterIdLst>
  <p:notesMasterIdLst>
    <p:notesMasterId r:id="rId35"/>
  </p:notesMasterIdLst>
  <p:sldIdLst>
    <p:sldId id="258" r:id="rId15"/>
    <p:sldId id="261" r:id="rId16"/>
    <p:sldId id="260" r:id="rId17"/>
    <p:sldId id="264" r:id="rId18"/>
    <p:sldId id="265" r:id="rId19"/>
    <p:sldId id="266" r:id="rId20"/>
    <p:sldId id="267" r:id="rId21"/>
    <p:sldId id="268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9" r:id="rId30"/>
    <p:sldId id="278" r:id="rId31"/>
    <p:sldId id="280" r:id="rId32"/>
    <p:sldId id="281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A1345-2BD2-4A44-A2FB-5D627F56A07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9B9F3-F0A5-41C7-8640-90780910E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3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00FEE-EF51-4D63-BC7E-CED3E2F3B78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61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1E119-C5E5-4824-AB14-37480C4FF8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12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Từ khó có thể likhác nhau theo vùng miền, GV linh động HD học sinh tìm thêm.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AD5107E-E33A-476C-A55B-B061A76A6684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6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cho hs luyện đọc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7B3ECE-D449-451A-A7B8-178D18DA7597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14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nên cho HS cầm sách đọc chứ đừng nhìn trên màn hình nhé! Sau này nó khai thác SGK thường bị động.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4698F4-7A4B-4899-BD3D-E5AC9A95B9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8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4D9782-C0B7-4473-95D5-9B8D715BAD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200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cho HS nhìn sách đọc nhé.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57C7A0-DE57-4BBA-BF71-A01004A535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445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Gọi HS đọc lại bài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AF8014-06D3-45A8-9040-33F64F92DE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486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763FC9-092E-43B8-A2E6-D0777B5AC1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240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2D548-D7D1-419D-B86C-4C288101988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5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5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50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608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82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510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035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724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628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72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85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12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1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077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46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459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562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492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355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85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89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755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981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93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480E62-5B52-467A-B6D7-47678D80D3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269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980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224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45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14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696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930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635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701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517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6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716D01-C38C-473C-866C-8B9FEA34AA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70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77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726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724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743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100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027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854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179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977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F04618-5D83-406A-B900-FEAD2A6C87C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942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26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921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218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995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325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888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934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795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963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07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A1A74-6BDE-42AE-9420-3EE9E2CB8D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406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755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399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560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336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164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89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D8567-5D95-4917-9B1D-87849BB0358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01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54F04-910F-460E-A708-CD5EF325391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66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312EB7-1142-4017-9BDB-27A00C10B1B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55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A43F95-4F50-41A9-9180-9BD7AC04BC6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3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28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5706B6-39EE-4681-8797-9873CB0CE8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65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5504E-5BE4-40CE-AA3E-5E2EF14813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5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B7DC81-DB06-459A-841D-E38CE1B7E8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61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497F1B-0285-4005-90F6-BFDAAD746C9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59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86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09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81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39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16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3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80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05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57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2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84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07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15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10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33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7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40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3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16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66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39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04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143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18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63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99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3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72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43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5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477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5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59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3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022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55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2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3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42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678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2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47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003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80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214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437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746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93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5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933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568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418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60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933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962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797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951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086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094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4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22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80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82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10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938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930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073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30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66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680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A91A-F626-434A-817B-D6E058C31D3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0B74-08CF-45DE-96A6-53363A45C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3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207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BBF3E-C58E-45C4-8DC2-914A9209DEB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97CE-B7F5-4C8F-8635-CEAF5D08C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041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1418-BF91-40A7-9E64-1B56D7FA49D0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FE34-907D-4B23-85E0-4B76BBFB5D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220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808E-64C2-41F9-9D92-A355AB29534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A1A-A518-44CB-9593-379E6332C9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9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5D20-E0A6-4813-804C-F581D74BF552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6F73-666A-413E-B97A-64B002FE4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281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EAE38-6515-4329-851C-252FA617DEB3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C15D-166F-4C7D-9E45-74DF86302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962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6EE0-6E58-4340-9226-EE726C8442FD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2E55-DB65-4748-B897-5799866DAB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79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5340-CE69-4F9B-8EC9-677EC9208FE4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74FD-FBB6-43F7-BB50-07CF13E74B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554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6E3A-DDFB-4660-A3D1-CDBC325588CF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CE1-AE26-4869-9DE6-CEFF876E7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752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4F26-FA97-4E66-B560-459277A02311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8EDA-2748-4B94-B099-B14852248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978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CDDF-41E7-4BC2-B476-05A4372E9FC8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A910-53A9-44BD-A2C9-6E41A1B21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1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A9069-1995-4423-9962-7C2BC8B6A24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927E5-6304-400A-A8F2-9640F08D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2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5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2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2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6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2BC8D9-FDC7-431A-BE35-914895850D4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1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5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BDEAC7-4D4F-40E4-A585-5BAC468217FA}" type="datetimeFigureOut">
              <a:rPr lang="en-US" smtClean="0"/>
              <a:pPr>
                <a:defRPr/>
              </a:pPr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8D2F2C-9822-4E66-AC58-5AA4D3E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wmf"/><Relationship Id="rId7" Type="http://schemas.openxmlformats.org/officeDocument/2006/relationships/hyperlink" Target="http://jp59.centerblog.net/rub-GIifs-barre-separateur-3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 flipH="1" flipV="1">
            <a:off x="1524001" y="1"/>
            <a:ext cx="1800225" cy="1565275"/>
            <a:chOff x="4368" y="2880"/>
            <a:chExt cx="1200" cy="1289"/>
          </a:xfrm>
        </p:grpSpPr>
        <p:sp>
          <p:nvSpPr>
            <p:cNvPr id="4134" name="Freeform 5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5" name="Freeform 6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6" name="Freeform 7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7" name="Freeform 8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8" name="Freeform 9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9" name="Freeform 10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0" name="Freeform 11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41" name="Group 12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4142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3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4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5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6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7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8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9" name="Picture 2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50" name="Picture 2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099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3800" y="-838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3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7400" y="-838200"/>
            <a:ext cx="8191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7200" y="-685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5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67801" y="-381000"/>
            <a:ext cx="20097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6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45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7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2286000"/>
            <a:ext cx="457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8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4495801"/>
            <a:ext cx="20097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6" name="Group 29"/>
          <p:cNvGrpSpPr>
            <a:grpSpLocks/>
          </p:cNvGrpSpPr>
          <p:nvPr/>
        </p:nvGrpSpPr>
        <p:grpSpPr bwMode="auto">
          <a:xfrm rot="10800000" flipH="1" flipV="1">
            <a:off x="8867776" y="5292726"/>
            <a:ext cx="1800225" cy="1565275"/>
            <a:chOff x="4368" y="2880"/>
            <a:chExt cx="1200" cy="1289"/>
          </a:xfrm>
        </p:grpSpPr>
        <p:sp>
          <p:nvSpPr>
            <p:cNvPr id="4117" name="Freeform 3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8" name="Freeform 3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9" name="Freeform 3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0" name="Freeform 3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1" name="Freeform 3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2" name="Freeform 3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3" name="Freeform 3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24" name="Group 3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4125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6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7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8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9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0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1" name="Picture 4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2" name="Picture 4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3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107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5257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48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86425" y="5153025"/>
            <a:ext cx="819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6200" y="5410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69" descr="BARRE JP59">
            <a:hlinkClick r:id="rId7" tooltip="&quot;Agrandir l'image de jp59.centerblog.net&quot;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1981200"/>
            <a:ext cx="441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3555648" y="1565275"/>
            <a:ext cx="5221301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TIỂU HỌC </a:t>
            </a:r>
            <a:r>
              <a:rPr lang="en-US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QUANG SƠN </a:t>
            </a:r>
            <a:endParaRPr lang="vi-VN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114" name="WordArt 15"/>
          <p:cNvSpPr>
            <a:spLocks noChangeArrowheads="1" noChangeShapeType="1" noTextEdit="1"/>
          </p:cNvSpPr>
          <p:nvPr/>
        </p:nvSpPr>
        <p:spPr bwMode="auto">
          <a:xfrm>
            <a:off x="3767138" y="3498850"/>
            <a:ext cx="4648200" cy="904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b="1" kern="10" dirty="0"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0" dirty="0"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6" name="TextBox 9"/>
          <p:cNvSpPr txBox="1">
            <a:spLocks noChangeArrowheads="1"/>
          </p:cNvSpPr>
          <p:nvPr/>
        </p:nvSpPr>
        <p:spPr bwMode="auto">
          <a:xfrm>
            <a:off x="3410444" y="4648378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Bùi</a:t>
            </a:r>
            <a:r>
              <a:rPr lang="en-US" altLang="en-US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Bích</a:t>
            </a:r>
            <a:r>
              <a:rPr lang="en-US" altLang="en-US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Phương</a:t>
            </a:r>
            <a:endParaRPr lang="en-US" altLang="en-US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3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1828800" y="2362200"/>
            <a:ext cx="762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Lấy đà: </a:t>
            </a:r>
            <a:r>
              <a:rPr lang="en-US" altLang="en-US" sz="28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tạo ra cho mình một thế đứng phù hợp để có thể bắt đầu chạy.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828800" y="3316289"/>
            <a:ext cx="7620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Trọng tài: </a:t>
            </a:r>
            <a:r>
              <a:rPr lang="en-US" altLang="en-US" sz="28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người điều khiển và xác định thành tích trong cuộc thi.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866900" y="4275139"/>
            <a:ext cx="762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Ngã oạch: </a:t>
            </a:r>
            <a:r>
              <a:rPr lang="en-US" altLang="en-US" sz="28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ý nói ngã mạnh.</a:t>
            </a:r>
          </a:p>
        </p:txBody>
      </p:sp>
    </p:spTree>
    <p:extLst>
      <p:ext uri="{BB962C8B-B14F-4D97-AF65-F5344CB8AC3E}">
        <p14:creationId xmlns:p14="http://schemas.microsoft.com/office/powerpoint/2010/main" val="108366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75151" y="5181600"/>
            <a:ext cx="3643313" cy="5842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Đọc nối tiếp câu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77925"/>
            <a:ext cx="7569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88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4419601" y="1323976"/>
            <a:ext cx="3643313" cy="1076325"/>
          </a:xfrm>
          <a:prstGeom prst="rect">
            <a:avLst/>
          </a:prstGeom>
          <a:solidFill>
            <a:srgbClr val="A9DA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Luyện đọc câu dài: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81200" y="3429001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Sau khi trọng tài ra hiệu, hai bạn lao như tên bắn.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553200" y="3513138"/>
            <a:ext cx="38100" cy="4238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062914" y="3532188"/>
            <a:ext cx="38100" cy="4238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81200" y="2403476"/>
            <a:ext cx="8382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Trước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vạch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xuất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phát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nai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hoẵng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xoạc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chân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lấy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đà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/>
              <a:ea typeface="Arial-Rounded"/>
              <a:cs typeface="Arial-Rounded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941639" y="3978275"/>
            <a:ext cx="98425" cy="425450"/>
            <a:chOff x="2225388" y="3725155"/>
            <a:chExt cx="98712" cy="425225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225388" y="3725155"/>
              <a:ext cx="38211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285889" y="3725155"/>
              <a:ext cx="38211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 flipH="1">
            <a:off x="6400800" y="2547145"/>
            <a:ext cx="38100" cy="425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336157" y="2505077"/>
            <a:ext cx="38100" cy="425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318553" y="2978077"/>
            <a:ext cx="107950" cy="425450"/>
            <a:chOff x="1524000" y="2410731"/>
            <a:chExt cx="107372" cy="425225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1524000" y="2410731"/>
              <a:ext cx="37896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593476" y="2410731"/>
              <a:ext cx="37896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81200" y="4559301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Nhưng cả hai đều được tặng giải thưởng tình bạn.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648200" y="4618038"/>
            <a:ext cx="38100" cy="425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391400" y="4673600"/>
            <a:ext cx="38100" cy="425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913064" y="5191126"/>
            <a:ext cx="98425" cy="423863"/>
            <a:chOff x="2225388" y="3725155"/>
            <a:chExt cx="98712" cy="425225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2225388" y="3725155"/>
              <a:ext cx="38211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285889" y="3725155"/>
              <a:ext cx="38211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52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64064" y="5232400"/>
            <a:ext cx="3641725" cy="5842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Đọc nối tiếp đoạn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56126" y="5232400"/>
            <a:ext cx="3643313" cy="5842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Đọc theo nhóm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43426" y="5232400"/>
            <a:ext cx="3641725" cy="5842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Đọc toàn bài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77925"/>
            <a:ext cx="7569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8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00801" y="4676775"/>
            <a:ext cx="3643313" cy="5857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Thi đua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0"/>
          <a:stretch>
            <a:fillRect/>
          </a:stretch>
        </p:blipFill>
        <p:spPr bwMode="auto">
          <a:xfrm>
            <a:off x="1695450" y="3771900"/>
            <a:ext cx="381000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066801"/>
            <a:ext cx="5776913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49400" y="1214438"/>
            <a:ext cx="609600" cy="6096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 sz="2800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216150" y="1303338"/>
            <a:ext cx="22034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Trả lời câu hỏi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03338"/>
            <a:ext cx="6578600" cy="350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76488" y="5010150"/>
            <a:ext cx="7453312" cy="585788"/>
          </a:xfrm>
          <a:prstGeom prst="rect">
            <a:avLst/>
          </a:prstGeom>
          <a:solidFill>
            <a:srgbClr val="BEE3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Đôi bạn trong câu chuyện là ai?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63788" y="4999038"/>
            <a:ext cx="7453312" cy="584200"/>
          </a:xfrm>
          <a:prstGeom prst="rect">
            <a:avLst/>
          </a:prstGeom>
          <a:solidFill>
            <a:srgbClr val="BEE3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Vì sao hoẵng bị ngã?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51088" y="5010150"/>
            <a:ext cx="7453312" cy="585788"/>
          </a:xfrm>
          <a:prstGeom prst="rect">
            <a:avLst/>
          </a:prstGeom>
          <a:solidFill>
            <a:srgbClr val="BEE3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Khi hoẵng ngã, nai đã làm gì?</a:t>
            </a:r>
          </a:p>
        </p:txBody>
      </p:sp>
    </p:spTree>
    <p:extLst>
      <p:ext uri="{BB962C8B-B14F-4D97-AF65-F5344CB8AC3E}">
        <p14:creationId xmlns:p14="http://schemas.microsoft.com/office/powerpoint/2010/main" val="14757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667001"/>
            <a:ext cx="8340725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0636" y="139297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dirty="0" smtClean="0">
                <a:effectLst/>
                <a:latin typeface="Arial" panose="020B0604020202020204" pitchFamily="34" charset="0"/>
              </a:rPr>
              <a:t>a.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Đôi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bạn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câu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chuyện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là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ai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?</a:t>
            </a:r>
          </a:p>
          <a:p>
            <a:r>
              <a:rPr lang="en-US" b="0" i="0" dirty="0" smtClean="0">
                <a:effectLst/>
                <a:latin typeface="Arial" panose="020B0604020202020204" pitchFamily="34" charset="0"/>
              </a:rPr>
              <a:t>b.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sao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hoẵng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bị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ngã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?</a:t>
            </a:r>
          </a:p>
          <a:p>
            <a:r>
              <a:rPr lang="en-US" b="0" i="0" dirty="0" smtClean="0">
                <a:effectLst/>
                <a:latin typeface="Arial" panose="020B0604020202020204" pitchFamily="34" charset="0"/>
              </a:rPr>
              <a:t>c.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Khi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hoẵng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ngã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nai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đã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làm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?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mp3-output-ttsfree(dot)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817" y="5508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3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30464" y="1460500"/>
            <a:ext cx="7246937" cy="584200"/>
          </a:xfrm>
          <a:prstGeom prst="rect">
            <a:avLst/>
          </a:prstGeom>
          <a:solidFill>
            <a:srgbClr val="BEE3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Kết quả cuộc thi như thế nào?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2286000"/>
            <a:ext cx="71755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p3-output-ttsfree(dot)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6116" y="26756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2"/>
          <a:stretch>
            <a:fillRect/>
          </a:stretch>
        </p:blipFill>
        <p:spPr bwMode="auto">
          <a:xfrm>
            <a:off x="1619982" y="2896394"/>
            <a:ext cx="8466137" cy="261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54200" y="4170363"/>
            <a:ext cx="906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dirty="0" smtClean="0">
                <a:solidFill>
                  <a:srgbClr val="7030A0"/>
                </a:solidFill>
                <a:latin typeface="HP001 4 hàng" pitchFamily="34" charset="0"/>
              </a:rPr>
              <a:t>đỡ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àng" pitchFamily="34" charset="0"/>
              </a:rPr>
              <a:t>hoẵng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àng" pitchFamily="34" charset="0"/>
              </a:rPr>
              <a:t>đứng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àng" pitchFamily="34" charset="0"/>
              </a:rPr>
              <a:t>dậy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311400" y="3350420"/>
            <a:ext cx="906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hoẵng</a:t>
            </a:r>
            <a:r>
              <a:rPr lang="en-US" alt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ngã</a:t>
            </a:r>
            <a:r>
              <a:rPr lang="en-US" alt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nai</a:t>
            </a:r>
            <a:r>
              <a:rPr lang="en-US" alt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vội</a:t>
            </a:r>
            <a:r>
              <a:rPr lang="en-US" alt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dừng</a:t>
            </a:r>
            <a:r>
              <a:rPr lang="en-US" alt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lại</a:t>
            </a:r>
            <a:endParaRPr lang="en-US" altLang="en-US" sz="4000" b="1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49400" y="1214438"/>
            <a:ext cx="609600" cy="6096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 sz="2800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0726" name="TextBox 3"/>
          <p:cNvSpPr txBox="1">
            <a:spLocks noChangeArrowheads="1"/>
          </p:cNvSpPr>
          <p:nvPr/>
        </p:nvSpPr>
        <p:spPr bwMode="auto">
          <a:xfrm>
            <a:off x="2216150" y="1303338"/>
            <a:ext cx="746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Viết vào vở câu trả lời cho câu hỏi c ở mục </a:t>
            </a:r>
            <a:r>
              <a:rPr lang="en-US" altLang="en-US" sz="2400" b="1">
                <a:solidFill>
                  <a:srgbClr val="000000"/>
                </a:solidFill>
                <a:latin typeface="Arial Rounded MT Bold" panose="020F0704030504030204" pitchFamily="34" charset="0"/>
                <a:ea typeface="Arial-Rounded"/>
                <a:cs typeface="Arial-Rounded"/>
              </a:rPr>
              <a:t>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81200" y="2057401"/>
            <a:ext cx="815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Khi hoẵng ngã, nai (…)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54200" y="3621088"/>
            <a:ext cx="57308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49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3721211" y="2438401"/>
            <a:ext cx="4890052" cy="646331"/>
          </a:xfrm>
          <a:prstGeom prst="rect">
            <a:avLst/>
          </a:prstGeom>
          <a:solidFill>
            <a:srgbClr val="EBF6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Hoạt</a:t>
            </a:r>
            <a:r>
              <a:rPr lang="en-US" altLang="en-US" sz="3600" b="1" dirty="0" smtClean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động</a:t>
            </a:r>
            <a:r>
              <a:rPr lang="en-US" altLang="en-US" sz="3600" b="1" dirty="0" smtClean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kết</a:t>
            </a:r>
            <a:r>
              <a:rPr lang="en-US" altLang="en-US" sz="3600" b="1" dirty="0" smtClean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nối</a:t>
            </a:r>
            <a:endParaRPr lang="en-US" altLang="en-US" sz="3600" b="1" dirty="0">
              <a:solidFill>
                <a:srgbClr val="000000"/>
              </a:solidFill>
              <a:latin typeface="Arial-Rounded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4035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>
            <a:fillRect/>
          </a:stretch>
        </p:blipFill>
        <p:spPr bwMode="auto">
          <a:xfrm>
            <a:off x="5105400" y="5019565"/>
            <a:ext cx="11398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5" y="241301"/>
            <a:ext cx="1450975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101" y="504114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7" y="4789336"/>
            <a:ext cx="1122363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4" b="28452"/>
          <a:stretch>
            <a:fillRect/>
          </a:stretch>
        </p:blipFill>
        <p:spPr bwMode="auto">
          <a:xfrm>
            <a:off x="10610409" y="4971146"/>
            <a:ext cx="904875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itle 1"/>
          <p:cNvSpPr>
            <a:spLocks noGrp="1"/>
          </p:cNvSpPr>
          <p:nvPr>
            <p:ph type="title"/>
          </p:nvPr>
        </p:nvSpPr>
        <p:spPr>
          <a:xfrm>
            <a:off x="3582194" y="506496"/>
            <a:ext cx="5326063" cy="857250"/>
          </a:xfrm>
          <a:solidFill>
            <a:srgbClr val="A9DA74"/>
          </a:solidFill>
        </p:spPr>
        <p:txBody>
          <a:bodyPr/>
          <a:lstStyle/>
          <a:p>
            <a:r>
              <a:rPr lang="en-US" altLang="en-US" smtClean="0">
                <a:latin typeface="Arial-Rounded"/>
                <a:ea typeface="Arial-Rounded"/>
                <a:cs typeface="Arial-Rounded"/>
              </a:rPr>
              <a:t>Ôn và khởi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1294" y="2639833"/>
            <a:ext cx="7569642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4572" y="473766"/>
            <a:ext cx="67056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276">
              <a:defRPr/>
            </a:pP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28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28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28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8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28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 defTabSz="914276">
              <a:defRPr/>
            </a:pP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+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16,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17.</a:t>
            </a:r>
          </a:p>
        </p:txBody>
      </p:sp>
    </p:spTree>
    <p:extLst>
      <p:ext uri="{BB962C8B-B14F-4D97-AF65-F5344CB8AC3E}">
        <p14:creationId xmlns:p14="http://schemas.microsoft.com/office/powerpoint/2010/main" val="126512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1506538" y="842963"/>
            <a:ext cx="9251951" cy="19431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1481138" y="868363"/>
            <a:ext cx="9251951" cy="17764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5867400"/>
            <a:ext cx="9144000" cy="133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914276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 rot="416356">
            <a:off x="16114713" y="1824039"/>
            <a:ext cx="1946275" cy="695325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3999"/>
              <a:gd name="connsiteY0" fmla="*/ 0 h 724766"/>
              <a:gd name="connsiteX1" fmla="*/ 5334000 w 5333999"/>
              <a:gd name="connsiteY1" fmla="*/ 0 h 724766"/>
              <a:gd name="connsiteX2" fmla="*/ 3970191 w 5333999"/>
              <a:gd name="connsiteY2" fmla="*/ 513468 h 724766"/>
              <a:gd name="connsiteX3" fmla="*/ 5334000 w 5333999"/>
              <a:gd name="connsiteY3" fmla="*/ 724766 h 724766"/>
              <a:gd name="connsiteX4" fmla="*/ 0 w 5333999"/>
              <a:gd name="connsiteY4" fmla="*/ 724766 h 724766"/>
              <a:gd name="connsiteX5" fmla="*/ 0 w 5333999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572681 w 5334002"/>
              <a:gd name="connsiteY2" fmla="*/ 409907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649495"/>
              <a:gd name="connsiteY0" fmla="*/ 0 h 724766"/>
              <a:gd name="connsiteX1" fmla="*/ 5649496 w 5649495"/>
              <a:gd name="connsiteY1" fmla="*/ 27302 h 724766"/>
              <a:gd name="connsiteX2" fmla="*/ 4572681 w 5649495"/>
              <a:gd name="connsiteY2" fmla="*/ 409907 h 724766"/>
              <a:gd name="connsiteX3" fmla="*/ 5334000 w 5649495"/>
              <a:gd name="connsiteY3" fmla="*/ 724766 h 724766"/>
              <a:gd name="connsiteX4" fmla="*/ 0 w 5649495"/>
              <a:gd name="connsiteY4" fmla="*/ 724766 h 724766"/>
              <a:gd name="connsiteX5" fmla="*/ 0 w 5649495"/>
              <a:gd name="connsiteY5" fmla="*/ 0 h 724766"/>
              <a:gd name="connsiteX0" fmla="*/ -1 w 5673840"/>
              <a:gd name="connsiteY0" fmla="*/ 152873 h 697464"/>
              <a:gd name="connsiteX1" fmla="*/ 5673841 w 5673840"/>
              <a:gd name="connsiteY1" fmla="*/ 0 h 697464"/>
              <a:gd name="connsiteX2" fmla="*/ 4597026 w 5673840"/>
              <a:gd name="connsiteY2" fmla="*/ 382605 h 697464"/>
              <a:gd name="connsiteX3" fmla="*/ 5358345 w 5673840"/>
              <a:gd name="connsiteY3" fmla="*/ 697464 h 697464"/>
              <a:gd name="connsiteX4" fmla="*/ 24345 w 5673840"/>
              <a:gd name="connsiteY4" fmla="*/ 697464 h 697464"/>
              <a:gd name="connsiteX5" fmla="*/ -1 w 5673840"/>
              <a:gd name="connsiteY5" fmla="*/ 152873 h 697464"/>
              <a:gd name="connsiteX0" fmla="*/ -1 w 5673840"/>
              <a:gd name="connsiteY0" fmla="*/ 152873 h 697464"/>
              <a:gd name="connsiteX1" fmla="*/ 5673841 w 5673840"/>
              <a:gd name="connsiteY1" fmla="*/ 0 h 697464"/>
              <a:gd name="connsiteX2" fmla="*/ 4597026 w 5673840"/>
              <a:gd name="connsiteY2" fmla="*/ 382605 h 697464"/>
              <a:gd name="connsiteX3" fmla="*/ 5358345 w 5673840"/>
              <a:gd name="connsiteY3" fmla="*/ 697464 h 697464"/>
              <a:gd name="connsiteX4" fmla="*/ 6831 w 5673840"/>
              <a:gd name="connsiteY4" fmla="*/ 568730 h 697464"/>
              <a:gd name="connsiteX5" fmla="*/ -1 w 5673840"/>
              <a:gd name="connsiteY5" fmla="*/ 152873 h 697464"/>
              <a:gd name="connsiteX0" fmla="*/ -1 w 5673840"/>
              <a:gd name="connsiteY0" fmla="*/ 152873 h 661803"/>
              <a:gd name="connsiteX1" fmla="*/ 5673841 w 5673840"/>
              <a:gd name="connsiteY1" fmla="*/ 0 h 661803"/>
              <a:gd name="connsiteX2" fmla="*/ 4597026 w 5673840"/>
              <a:gd name="connsiteY2" fmla="*/ 382605 h 661803"/>
              <a:gd name="connsiteX3" fmla="*/ 5253439 w 5673840"/>
              <a:gd name="connsiteY3" fmla="*/ 661803 h 661803"/>
              <a:gd name="connsiteX4" fmla="*/ 6831 w 5673840"/>
              <a:gd name="connsiteY4" fmla="*/ 568730 h 661803"/>
              <a:gd name="connsiteX5" fmla="*/ -1 w 5673840"/>
              <a:gd name="connsiteY5" fmla="*/ 152873 h 6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3840" h="661803">
                <a:moveTo>
                  <a:pt x="-1" y="152873"/>
                </a:moveTo>
                <a:lnTo>
                  <a:pt x="5673841" y="0"/>
                </a:lnTo>
                <a:cubicBezTo>
                  <a:pt x="5674995" y="102899"/>
                  <a:pt x="4595872" y="279706"/>
                  <a:pt x="4597026" y="382605"/>
                </a:cubicBezTo>
                <a:lnTo>
                  <a:pt x="5253439" y="661803"/>
                </a:lnTo>
                <a:lnTo>
                  <a:pt x="6831" y="568730"/>
                </a:lnTo>
                <a:lnTo>
                  <a:pt x="-1" y="15287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914276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14275" y="1820863"/>
            <a:ext cx="5334000" cy="647700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914276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12665075" y="1879601"/>
            <a:ext cx="5049838" cy="542925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914276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52" name="Group 9"/>
          <p:cNvGrpSpPr>
            <a:grpSpLocks/>
          </p:cNvGrpSpPr>
          <p:nvPr/>
        </p:nvGrpSpPr>
        <p:grpSpPr bwMode="auto">
          <a:xfrm>
            <a:off x="12652375" y="2635250"/>
            <a:ext cx="993775" cy="992188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3488" y="1096099"/>
              <a:ext cx="914658" cy="912944"/>
            </a:xfrm>
            <a:prstGeom prst="ellipse">
              <a:avLst/>
            </a:prstGeom>
            <a:solidFill>
              <a:srgbClr val="009E47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153" name="Group 19"/>
          <p:cNvGrpSpPr>
            <a:grpSpLocks/>
          </p:cNvGrpSpPr>
          <p:nvPr/>
        </p:nvGrpSpPr>
        <p:grpSpPr bwMode="auto">
          <a:xfrm>
            <a:off x="2667000" y="3268664"/>
            <a:ext cx="6553200" cy="1368425"/>
            <a:chOff x="1143000" y="2412173"/>
            <a:chExt cx="6553201" cy="1367203"/>
          </a:xfrm>
        </p:grpSpPr>
        <p:pic>
          <p:nvPicPr>
            <p:cNvPr id="616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412173"/>
              <a:ext cx="1017587" cy="1017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64" name="TextBox 14"/>
            <p:cNvSpPr txBox="1">
              <a:spLocks noChangeArrowheads="1"/>
            </p:cNvSpPr>
            <p:nvPr/>
          </p:nvSpPr>
          <p:spPr bwMode="auto">
            <a:xfrm>
              <a:off x="1905001" y="2579060"/>
              <a:ext cx="5562600" cy="12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4" rIns="91428" bIns="45714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 dirty="0">
                  <a:solidFill>
                    <a:srgbClr val="00863D"/>
                  </a:solidFill>
                  <a:latin typeface="Arial-Rounded"/>
                  <a:ea typeface="Arial-Rounded"/>
                  <a:cs typeface="Arial-Rounded"/>
                </a:rPr>
                <a:t>GIẢI THƯỞNG TÌNH BẠN</a:t>
              </a:r>
            </a:p>
          </p:txBody>
        </p:sp>
      </p:grpSp>
      <p:grpSp>
        <p:nvGrpSpPr>
          <p:cNvPr id="6154" name="Group 20"/>
          <p:cNvGrpSpPr>
            <a:grpSpLocks/>
          </p:cNvGrpSpPr>
          <p:nvPr/>
        </p:nvGrpSpPr>
        <p:grpSpPr bwMode="auto">
          <a:xfrm>
            <a:off x="-2957513" y="-268288"/>
            <a:ext cx="2468563" cy="2297113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57864" y="-570262"/>
              <a:ext cx="2069410" cy="166977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400521" y="-327416"/>
              <a:ext cx="1670774" cy="14475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1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085">
            <a:off x="950913" y="-122238"/>
            <a:ext cx="246221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6" name="TextBox 27"/>
          <p:cNvSpPr txBox="1">
            <a:spLocks noChangeArrowheads="1"/>
          </p:cNvSpPr>
          <p:nvPr/>
        </p:nvSpPr>
        <p:spPr bwMode="auto">
          <a:xfrm>
            <a:off x="1536700" y="1035051"/>
            <a:ext cx="13414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>
                <a:solidFill>
                  <a:srgbClr val="00863D"/>
                </a:solidFill>
                <a:latin typeface="Arial Rounded MT Bold" panose="020F0704030504030204" pitchFamily="34" charset="0"/>
                <a:ea typeface="Arial-Rounded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29000" y="1294961"/>
            <a:ext cx="6172200" cy="92331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 algn="ctr" defTabSz="914276">
              <a:defRPr/>
            </a:pPr>
            <a:r>
              <a:rPr lang="en-US" sz="5400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VÀ CÁC BẠN</a:t>
            </a:r>
            <a:endParaRPr lang="en-US" sz="5400" b="1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58" name="TextBox 32"/>
          <p:cNvSpPr txBox="1">
            <a:spLocks noChangeArrowheads="1"/>
          </p:cNvSpPr>
          <p:nvPr/>
        </p:nvSpPr>
        <p:spPr bwMode="auto">
          <a:xfrm>
            <a:off x="2674938" y="3292475"/>
            <a:ext cx="99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Bài</a:t>
            </a:r>
          </a:p>
          <a:p>
            <a:pPr algn="ctr" eaLnBrk="1" hangingPunct="1"/>
            <a:r>
              <a:rPr lang="en-US" altLang="en-US" sz="3200" b="1">
                <a:solidFill>
                  <a:srgbClr val="FFFFFF"/>
                </a:solidFill>
                <a:latin typeface="Arial Rounded MT Bold" panose="020F0704030504030204" pitchFamily="34" charset="0"/>
                <a:ea typeface="Arial-Rounded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160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general-4-2025-01-19T11_51_49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3727" y="2654121"/>
            <a:ext cx="4754563" cy="3170237"/>
          </a:xfrm>
          <a:prstGeom prst="rect">
            <a:avLst/>
          </a:prstGeom>
        </p:spPr>
      </p:pic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2400300" y="1587500"/>
            <a:ext cx="7391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Quan</a:t>
            </a:r>
            <a:r>
              <a:rPr lang="en-US" altLang="en-US" sz="2400" b="1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sát</a:t>
            </a:r>
            <a:r>
              <a:rPr lang="en-US" altLang="en-US" sz="2400" b="1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video </a:t>
            </a:r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nói</a:t>
            </a:r>
            <a:r>
              <a:rPr lang="en-US" altLang="en-US" sz="2400" b="1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về</a:t>
            </a:r>
            <a:r>
              <a:rPr lang="en-US" altLang="en-US" sz="2400" b="1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những</a:t>
            </a:r>
            <a:r>
              <a:rPr lang="en-US" altLang="en-US" sz="2400" b="1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gì</a:t>
            </a:r>
            <a:r>
              <a:rPr lang="en-US" altLang="en-US" sz="2400" b="1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em</a:t>
            </a:r>
            <a:r>
              <a:rPr lang="en-US" altLang="en-US" sz="2400" b="1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thấy</a:t>
            </a:r>
            <a:r>
              <a:rPr lang="en-US" altLang="en-US" sz="2400" b="1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ở </a:t>
            </a:r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trong</a:t>
            </a:r>
            <a:r>
              <a:rPr lang="en-US" altLang="en-US" sz="2400" b="1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tranh</a:t>
            </a:r>
            <a:endParaRPr lang="en-US" altLang="en-US" sz="2400" b="1" dirty="0">
              <a:solidFill>
                <a:srgbClr val="000000"/>
              </a:solidFill>
              <a:latin typeface="Arial-Rounded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9554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i-bai-tap-tieng-viet-1-trang-14-15-16-17-bai-4-giai-thuong-tinh-b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669" y="230588"/>
            <a:ext cx="9843715" cy="5843008"/>
          </a:xfrm>
        </p:spPr>
      </p:pic>
    </p:spTree>
    <p:extLst>
      <p:ext uri="{BB962C8B-B14F-4D97-AF65-F5344CB8AC3E}">
        <p14:creationId xmlns:p14="http://schemas.microsoft.com/office/powerpoint/2010/main" val="188608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328739"/>
            <a:ext cx="6965950" cy="371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789363" y="5260976"/>
            <a:ext cx="4343400" cy="10779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Bài tập đọc có mấy câu?</a:t>
            </a:r>
          </a:p>
        </p:txBody>
      </p:sp>
      <p:sp>
        <p:nvSpPr>
          <p:cNvPr id="7" name="Oval 6"/>
          <p:cNvSpPr/>
          <p:nvPr/>
        </p:nvSpPr>
        <p:spPr>
          <a:xfrm>
            <a:off x="3600450" y="1647825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>
                <a:solidFill>
                  <a:prstClr val="black"/>
                </a:solidFill>
                <a:latin typeface="Arial Rounded MT Bold" pitchFamily="34" charset="0"/>
              </a:rPr>
              <a:t>1</a:t>
            </a:r>
            <a:endParaRPr lang="en-US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33713" y="2090738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>
                <a:solidFill>
                  <a:prstClr val="black"/>
                </a:solidFill>
                <a:latin typeface="Arial Rounded MT Bold" pitchFamily="34" charset="0"/>
              </a:rPr>
              <a:t>2</a:t>
            </a:r>
            <a:endParaRPr lang="en-US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82963" y="2508250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lang="en-US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600450" y="2901950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lang="en-US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27963" y="2903538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>
                <a:solidFill>
                  <a:prstClr val="black"/>
                </a:solidFill>
                <a:latin typeface="Arial Rounded MT Bold" pitchFamily="34" charset="0"/>
              </a:rPr>
              <a:t>5</a:t>
            </a:r>
            <a:endParaRPr lang="en-US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686800" y="3233738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>
                <a:solidFill>
                  <a:prstClr val="black"/>
                </a:solidFill>
                <a:latin typeface="Arial Rounded MT Bold" pitchFamily="34" charset="0"/>
              </a:rPr>
              <a:t>6</a:t>
            </a:r>
            <a:endParaRPr lang="en-US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67100" y="4151313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>
                <a:solidFill>
                  <a:prstClr val="black"/>
                </a:solidFill>
                <a:latin typeface="Arial Rounded MT Bold" pitchFamily="34" charset="0"/>
              </a:rPr>
              <a:t>7</a:t>
            </a:r>
            <a:endParaRPr lang="en-US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229600" y="3983038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>
                <a:solidFill>
                  <a:prstClr val="black"/>
                </a:solidFill>
                <a:latin typeface="Arial Rounded MT Bold" pitchFamily="34" charset="0"/>
              </a:rPr>
              <a:t>8</a:t>
            </a:r>
            <a:endParaRPr lang="en-US">
              <a:solidFill>
                <a:prstClr val="black"/>
              </a:solidFill>
              <a:latin typeface="Arial Rounded MT Bold" pitchFamily="34" charset="0"/>
            </a:endParaRPr>
          </a:p>
        </p:txBody>
      </p:sp>
      <p:grpSp>
        <p:nvGrpSpPr>
          <p:cNvPr id="10252" name="Group 2"/>
          <p:cNvGrpSpPr>
            <a:grpSpLocks/>
          </p:cNvGrpSpPr>
          <p:nvPr/>
        </p:nvGrpSpPr>
        <p:grpSpPr bwMode="auto">
          <a:xfrm>
            <a:off x="-1066800" y="4927600"/>
            <a:ext cx="762000" cy="762000"/>
            <a:chOff x="1129146" y="3698492"/>
            <a:chExt cx="762000" cy="762000"/>
          </a:xfrm>
        </p:grpSpPr>
        <p:sp>
          <p:nvSpPr>
            <p:cNvPr id="24" name="Oval 23"/>
            <p:cNvSpPr/>
            <p:nvPr/>
          </p:nvSpPr>
          <p:spPr>
            <a:xfrm>
              <a:off x="1129146" y="3698492"/>
              <a:ext cx="762000" cy="762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6">
                <a:defRPr/>
              </a:pPr>
              <a:r>
                <a:rPr lang="en-US">
                  <a:solidFill>
                    <a:prstClr val="black"/>
                  </a:solidFill>
                  <a:latin typeface="Arial Rounded MT Bold" pitchFamily="34" charset="0"/>
                </a:rPr>
                <a:t>10</a:t>
              </a:r>
              <a:endParaRPr lang="en-US">
                <a:solidFill>
                  <a:prstClr val="black"/>
                </a:solidFill>
                <a:latin typeface="Arial Rounded MT Bold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343458" y="3911217"/>
              <a:ext cx="338138" cy="33655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6">
                <a:defRPr/>
              </a:pPr>
              <a:endParaRPr lang="en-US" sz="1200">
                <a:solidFill>
                  <a:prstClr val="black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-796925" y="4243388"/>
            <a:ext cx="304800" cy="304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>
              <a:defRPr/>
            </a:pPr>
            <a:r>
              <a:rPr lang="en-US">
                <a:solidFill>
                  <a:prstClr val="black"/>
                </a:solidFill>
                <a:latin typeface="Arial Rounded MT Bold" pitchFamily="34" charset="0"/>
              </a:rPr>
              <a:t>9</a:t>
            </a:r>
            <a:endParaRPr lang="en-US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789364" y="5256214"/>
            <a:ext cx="4745037" cy="10763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Bài tập đọc có mấy đoạn?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1447800"/>
            <a:ext cx="527050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3973513"/>
            <a:ext cx="52705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525" y="2660651"/>
            <a:ext cx="52705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620838" y="2508250"/>
            <a:ext cx="1066800" cy="857250"/>
          </a:xfrm>
        </p:spPr>
        <p:txBody>
          <a:bodyPr>
            <a:normAutofit fontScale="90000"/>
          </a:bodyPr>
          <a:lstStyle/>
          <a:p>
            <a:r>
              <a:rPr lang="en-US" altLang="en-US" sz="28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Đoạn </a:t>
            </a:r>
            <a:r>
              <a:rPr lang="en-US" altLang="en-US" sz="2800">
                <a:solidFill>
                  <a:srgbClr val="FF0000"/>
                </a:solidFill>
                <a:latin typeface=".VnArial Narrow"/>
                <a:ea typeface="Arial-Rounded"/>
                <a:cs typeface="Arial-Rounded"/>
              </a:rPr>
              <a:t>1</a:t>
            </a:r>
          </a:p>
        </p:txBody>
      </p:sp>
      <p:sp>
        <p:nvSpPr>
          <p:cNvPr id="31" name="Title 13"/>
          <p:cNvSpPr txBox="1">
            <a:spLocks/>
          </p:cNvSpPr>
          <p:nvPr/>
        </p:nvSpPr>
        <p:spPr bwMode="auto">
          <a:xfrm>
            <a:off x="1620838" y="4027488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Đoạn </a:t>
            </a:r>
            <a:r>
              <a:rPr lang="en-US" altLang="en-US" sz="2800">
                <a:solidFill>
                  <a:srgbClr val="FF0000"/>
                </a:solidFill>
                <a:latin typeface=".VnArial Narrow"/>
                <a:ea typeface="Arial-Rounded"/>
                <a:cs typeface="Arial-Rounded"/>
              </a:rPr>
              <a:t>2</a:t>
            </a:r>
          </a:p>
        </p:txBody>
      </p:sp>
      <p:sp>
        <p:nvSpPr>
          <p:cNvPr id="10260" name="Title 13"/>
          <p:cNvSpPr txBox="1">
            <a:spLocks/>
          </p:cNvSpPr>
          <p:nvPr/>
        </p:nvSpPr>
        <p:spPr bwMode="auto">
          <a:xfrm>
            <a:off x="-1516063" y="2581275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Đoạn </a:t>
            </a:r>
            <a:r>
              <a:rPr lang="en-US" altLang="en-US" sz="2800">
                <a:solidFill>
                  <a:srgbClr val="FF0000"/>
                </a:solidFill>
                <a:latin typeface=".VnArial Narrow"/>
                <a:ea typeface="Arial-Rounded"/>
                <a:cs typeface="Arial-Rounded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4108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14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77925"/>
            <a:ext cx="7569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43163" y="5216526"/>
            <a:ext cx="7772400" cy="10763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Em hãy tìm từ khó đọc, khó hiểu trong bài.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880350" y="2590800"/>
            <a:ext cx="1339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377114" y="3790950"/>
            <a:ext cx="13223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334000" y="502920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578350" y="2133600"/>
            <a:ext cx="850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457700" y="297180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051550" y="4572000"/>
            <a:ext cx="679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64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5943600" y="1746251"/>
            <a:ext cx="5410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hoẵng</a:t>
            </a:r>
          </a:p>
          <a:p>
            <a:pPr eaLnBrk="1" hangingPunct="1"/>
            <a:r>
              <a:rPr lang="en-US" altLang="en-US" sz="6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xoạc chân</a:t>
            </a:r>
          </a:p>
          <a:p>
            <a:pPr eaLnBrk="1" hangingPunct="1"/>
            <a:r>
              <a:rPr lang="en-US" altLang="en-US" sz="6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ngã oạch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514600" y="1746251"/>
            <a:ext cx="5410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oăng  -</a:t>
            </a:r>
          </a:p>
          <a:p>
            <a:pPr eaLnBrk="1" hangingPunct="1"/>
            <a:r>
              <a:rPr lang="en-US" altLang="en-US" sz="6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oac     - </a:t>
            </a:r>
          </a:p>
          <a:p>
            <a:pPr eaLnBrk="1" hangingPunct="1"/>
            <a:r>
              <a:rPr lang="en-US" altLang="en-US" sz="6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oach   -</a:t>
            </a:r>
          </a:p>
        </p:txBody>
      </p:sp>
    </p:spTree>
    <p:extLst>
      <p:ext uri="{BB962C8B-B14F-4D97-AF65-F5344CB8AC3E}">
        <p14:creationId xmlns:p14="http://schemas.microsoft.com/office/powerpoint/2010/main" val="55754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828800" y="2362201"/>
            <a:ext cx="3048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Vạch xuất phát: </a:t>
            </a:r>
            <a:r>
              <a:rPr lang="en-US" altLang="en-US" sz="28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đường thẳng được kẻ trên mặt đất để đánh dấu chỗ đứng của các vận động viên trước khi bắt đầu thi chạy.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4" y="1905001"/>
            <a:ext cx="5132387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3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428</Words>
  <Application>Microsoft Office PowerPoint</Application>
  <PresentationFormat>Widescreen</PresentationFormat>
  <Paragraphs>78</Paragraphs>
  <Slides>20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.VnArial Narrow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Office Theme</vt:lpstr>
      <vt:lpstr>1_Default Design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1_Office Theme</vt:lpstr>
      <vt:lpstr>12_Office Theme</vt:lpstr>
      <vt:lpstr>PowerPoint Presentation</vt:lpstr>
      <vt:lpstr>Ôn và khởi động</vt:lpstr>
      <vt:lpstr>PowerPoint Presentation</vt:lpstr>
      <vt:lpstr>PowerPoint Presentation</vt:lpstr>
      <vt:lpstr>PowerPoint Presentation</vt:lpstr>
      <vt:lpstr>Đoạn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Mediamart</dc:creator>
  <cp:lastModifiedBy>Mediamart</cp:lastModifiedBy>
  <cp:revision>9</cp:revision>
  <dcterms:created xsi:type="dcterms:W3CDTF">2025-01-19T12:13:29Z</dcterms:created>
  <dcterms:modified xsi:type="dcterms:W3CDTF">2025-01-19T13:22:08Z</dcterms:modified>
</cp:coreProperties>
</file>