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4" r:id="rId2"/>
    <p:sldMasterId id="2147483706" r:id="rId3"/>
    <p:sldMasterId id="2147483730" r:id="rId4"/>
  </p:sldMasterIdLst>
  <p:notesMasterIdLst>
    <p:notesMasterId r:id="rId23"/>
  </p:notesMasterIdLst>
  <p:sldIdLst>
    <p:sldId id="345" r:id="rId5"/>
    <p:sldId id="346" r:id="rId6"/>
    <p:sldId id="336" r:id="rId7"/>
    <p:sldId id="260" r:id="rId8"/>
    <p:sldId id="337" r:id="rId9"/>
    <p:sldId id="257" r:id="rId10"/>
    <p:sldId id="259" r:id="rId11"/>
    <p:sldId id="283" r:id="rId12"/>
    <p:sldId id="284" r:id="rId13"/>
    <p:sldId id="344" r:id="rId14"/>
    <p:sldId id="338" r:id="rId15"/>
    <p:sldId id="270" r:id="rId16"/>
    <p:sldId id="339" r:id="rId17"/>
    <p:sldId id="287" r:id="rId18"/>
    <p:sldId id="340" r:id="rId19"/>
    <p:sldId id="342" r:id="rId20"/>
    <p:sldId id="343" r:id="rId21"/>
    <p:sldId id="29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9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0790C-2601-4043-89D5-09A90045B8A1}" type="datetimeFigureOut">
              <a:rPr lang="en-US" smtClean="0"/>
              <a:t>31/12/2024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CF34C6-B8F2-44E4-A204-AE765D746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934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luận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9173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E8DB0-55DC-4221-A99C-988BCD133BF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651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E8DB0-55DC-4221-A99C-988BCD133BF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773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E8DB0-55DC-4221-A99C-988BCD133BF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2464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E8DB0-55DC-4221-A99C-988BCD133BF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6090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E8DB0-55DC-4221-A99C-988BCD133BF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72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: 0972.115.126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797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87AE-AB37-47EF-B868-11125CF1B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5972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87AE-AB37-47EF-B868-11125CF1B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597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87AE-AB37-47EF-B868-11125CF1B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597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F34C6-B8F2-44E4-A204-AE765D746FC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11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E8DB0-55DC-4221-A99C-988BCD133BF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340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E8DB0-55DC-4221-A99C-988BCD133BF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757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E8DB0-55DC-4221-A99C-988BCD133BF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154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5E8DB0-55DC-4221-A99C-988BCD133BF3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267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2024/12/31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6188324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2024/12/31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5491897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2024/12/31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659253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3894843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165951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7042749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071764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9" y="-66343"/>
            <a:ext cx="12193057" cy="6990685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0" y="812801"/>
            <a:ext cx="12192000" cy="5747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3495449431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2929786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5912729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153450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2024/12/31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730857"/>
      </p:ext>
    </p:extLst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097353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0010094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7136702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7689880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632956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9063287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316798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23067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0937590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13627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2024/12/31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2069461"/>
      </p:ext>
    </p:extLst>
  </p:cSld>
  <p:clrMapOvr>
    <a:masterClrMapping/>
  </p:clrMapOvr>
  <p:transition spd="slow">
    <p:cov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327078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559056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7085876"/>
      </p:ext>
    </p:extLst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412102"/>
      </p:ext>
    </p:extLst>
  </p:cSld>
  <p:clrMapOvr>
    <a:masterClrMapping/>
  </p:clrMapOvr>
  <p:transition spd="slow" advTm="12737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614477"/>
      </p:ext>
    </p:extLst>
  </p:cSld>
  <p:clrMapOvr>
    <a:masterClrMapping/>
  </p:clrMapOvr>
  <p:transition spd="slow" advTm="12737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825250"/>
      </p:ext>
    </p:extLst>
  </p:cSld>
  <p:clrMapOvr>
    <a:masterClrMapping/>
  </p:clrMapOvr>
  <p:transition spd="slow" advTm="12737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3295965"/>
      </p:ext>
    </p:extLst>
  </p:cSld>
  <p:clrMapOvr>
    <a:masterClrMapping/>
  </p:clrMapOvr>
  <p:transition spd="slow" advTm="12737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578587"/>
      </p:ext>
    </p:extLst>
  </p:cSld>
  <p:clrMapOvr>
    <a:masterClrMapping/>
  </p:clrMapOvr>
  <p:transition spd="slow" advTm="12737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54317"/>
      </p:ext>
    </p:extLst>
  </p:cSld>
  <p:clrMapOvr>
    <a:masterClrMapping/>
  </p:clrMapOvr>
  <p:transition spd="slow" advTm="12737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365109"/>
      </p:ext>
    </p:extLst>
  </p:cSld>
  <p:clrMapOvr>
    <a:masterClrMapping/>
  </p:clrMapOvr>
  <p:transition spd="slow" advTm="12737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2024/12/31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826379"/>
      </p:ext>
    </p:extLst>
  </p:cSld>
  <p:clrMapOvr>
    <a:masterClrMapping/>
  </p:clrMapOvr>
  <p:transition spd="slow">
    <p:cover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223425"/>
      </p:ext>
    </p:extLst>
  </p:cSld>
  <p:clrMapOvr>
    <a:masterClrMapping/>
  </p:clrMapOvr>
  <p:transition spd="slow" advTm="12737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48245"/>
      </p:ext>
    </p:extLst>
  </p:cSld>
  <p:clrMapOvr>
    <a:masterClrMapping/>
  </p:clrMapOvr>
  <p:transition spd="slow" advTm="12737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029759"/>
      </p:ext>
    </p:extLst>
  </p:cSld>
  <p:clrMapOvr>
    <a:masterClrMapping/>
  </p:clrMapOvr>
  <p:transition spd="slow" advTm="12737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74259"/>
      </p:ext>
    </p:extLst>
  </p:cSld>
  <p:clrMapOvr>
    <a:masterClrMapping/>
  </p:clrMapOvr>
  <p:transition spd="slow" advTm="12737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3EED-3624-4FC9-8F19-5B8570DD8B3B}" type="datetimeFigureOut">
              <a:rPr lang="en-US" smtClean="0"/>
              <a:t>31/12/2024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2777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3EED-3624-4FC9-8F19-5B8570DD8B3B}" type="datetimeFigureOut">
              <a:rPr lang="en-US" smtClean="0"/>
              <a:t>31/12/2024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7726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3EED-3624-4FC9-8F19-5B8570DD8B3B}" type="datetimeFigureOut">
              <a:rPr lang="en-US" smtClean="0"/>
              <a:t>31/12/2024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22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3EED-3624-4FC9-8F19-5B8570DD8B3B}" type="datetimeFigureOut">
              <a:rPr lang="en-US" smtClean="0"/>
              <a:t>31/12/2024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798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3EED-3624-4FC9-8F19-5B8570DD8B3B}" type="datetimeFigureOut">
              <a:rPr lang="en-US" smtClean="0"/>
              <a:t>31/12/2024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53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3EED-3624-4FC9-8F19-5B8570DD8B3B}" type="datetimeFigureOut">
              <a:rPr lang="en-US" smtClean="0"/>
              <a:t>31/12/2024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29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2024/12/31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818394"/>
      </p:ext>
    </p:extLst>
  </p:cSld>
  <p:clrMapOvr>
    <a:masterClrMapping/>
  </p:clrMapOvr>
  <p:transition spd="slow">
    <p:cover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3EED-3624-4FC9-8F19-5B8570DD8B3B}" type="datetimeFigureOut">
              <a:rPr lang="en-US" smtClean="0"/>
              <a:t>31/12/2024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1312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3EED-3624-4FC9-8F19-5B8570DD8B3B}" type="datetimeFigureOut">
              <a:rPr lang="en-US" smtClean="0"/>
              <a:t>31/12/2024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461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3EED-3624-4FC9-8F19-5B8570DD8B3B}" type="datetimeFigureOut">
              <a:rPr lang="en-US" smtClean="0"/>
              <a:t>31/12/2024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146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3EED-3624-4FC9-8F19-5B8570DD8B3B}" type="datetimeFigureOut">
              <a:rPr lang="en-US" smtClean="0"/>
              <a:t>31/12/2024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5860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C3EED-3624-4FC9-8F19-5B8570DD8B3B}" type="datetimeFigureOut">
              <a:rPr lang="en-US" smtClean="0"/>
              <a:t>31/12/2024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907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3369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2024/12/31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3441273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2024/12/31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174786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2024/12/31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5514271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2024/12/31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9670339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2024/12/31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20B77B7E-58E6-4A46-A704-2AC7BF488D90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825" y="0"/>
            <a:ext cx="1333202" cy="133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90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</p:sldLayoutIdLst>
  <p:transition spd="slow">
    <p:cover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9Slide.vn - 2019">
            <a:extLst>
              <a:ext uri="{FF2B5EF4-FFF2-40B4-BE49-F238E27FC236}">
                <a16:creationId xmlns="" xmlns:a16="http://schemas.microsoft.com/office/drawing/2014/main" id="{51DCAFA3-7C16-4D70-9048-7DDBD94638B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3FB761-B3F0-4EEF-A476-27C2809F41E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8A0BAA-A705-45A5-B4A0-0B5EB858F19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CD7E977-EBB1-4816-A78F-9F0E4559988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55F3A7A-6153-42D2-A064-3F89C3C99AB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EAD1D79-642B-4B12-9CCA-6EFDD37489B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A46BEC8-0321-4C13-AC69-12A41A94F91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0419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ransition spd="slow" advTm="12737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9Slide.vn - 2019">
            <a:extLst>
              <a:ext uri="{FF2B5EF4-FFF2-40B4-BE49-F238E27FC236}">
                <a16:creationId xmlns="" xmlns:a16="http://schemas.microsoft.com/office/drawing/2014/main" id="{19A63E4C-EAD4-43AD-B426-4E68DD96518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C3EED-3624-4FC9-8F19-5B8570DD8B3B}" type="datetimeFigureOut">
              <a:rPr lang="en-US" smtClean="0"/>
              <a:t>31/12/2024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C1DEC-A061-4A04-A135-6473A83582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677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=""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=""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=""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=""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=""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=""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=""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=""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=""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=""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1015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3.png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2.png"/><Relationship Id="rId5" Type="http://schemas.openxmlformats.org/officeDocument/2006/relationships/image" Target="../media/image11.wmf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5.svg"/><Relationship Id="rId3" Type="http://schemas.openxmlformats.org/officeDocument/2006/relationships/image" Target="../media/image40.jpeg"/><Relationship Id="rId7" Type="http://schemas.openxmlformats.org/officeDocument/2006/relationships/image" Target="../media/image49.sv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2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image" Target="../media/image51.svg"/><Relationship Id="rId1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50.xml"/><Relationship Id="rId7" Type="http://schemas.openxmlformats.org/officeDocument/2006/relationships/audio" Target="../media/audio3.wav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5" Type="http://schemas.openxmlformats.org/officeDocument/2006/relationships/slide" Target="slide4.xml"/><Relationship Id="rId10" Type="http://schemas.openxmlformats.org/officeDocument/2006/relationships/image" Target="../media/image21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50.xml"/><Relationship Id="rId7" Type="http://schemas.openxmlformats.org/officeDocument/2006/relationships/audio" Target="../media/audio3.wav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5" Type="http://schemas.openxmlformats.org/officeDocument/2006/relationships/slide" Target="slide4.xml"/><Relationship Id="rId10" Type="http://schemas.openxmlformats.org/officeDocument/2006/relationships/image" Target="../media/image21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4.xml"/><Relationship Id="rId3" Type="http://schemas.openxmlformats.org/officeDocument/2006/relationships/slideLayout" Target="../slideLayouts/slideLayout50.xml"/><Relationship Id="rId7" Type="http://schemas.openxmlformats.org/officeDocument/2006/relationships/audio" Target="../media/audio3.wav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5" Type="http://schemas.openxmlformats.org/officeDocument/2006/relationships/image" Target="../media/image24.png"/><Relationship Id="rId10" Type="http://schemas.openxmlformats.org/officeDocument/2006/relationships/image" Target="../media/image21.gi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755" y="4906745"/>
            <a:ext cx="2187972" cy="191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394857" y="546585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2622" b="1" dirty="0" smtClean="0">
                <a:solidFill>
                  <a:srgbClr val="FF0066"/>
                </a:solidFill>
                <a:latin typeface="Times New Roman" pitchFamily="18" charset="0"/>
              </a:rPr>
              <a:t>HỌC QUANG SƠN</a:t>
            </a:r>
            <a:endParaRPr lang="en-US" altLang="en-US" sz="2622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889904" y="1461163"/>
            <a:ext cx="8186058" cy="72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TỰ NHIÊN XÃ HỘI LỚP 3 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050695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9228636" y="5062881"/>
            <a:ext cx="870958" cy="1135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22234" y="4456826"/>
            <a:ext cx="800984" cy="58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05340" y="-77976"/>
            <a:ext cx="1035721" cy="12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38486673-ED29-41FC-AFF3-783E914D36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589" y="2185397"/>
            <a:ext cx="10761784" cy="1950889"/>
          </a:xfrm>
          <a:prstGeom prst="rect">
            <a:avLst/>
          </a:prstGeom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1844034" y="5069988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 smtClean="0">
                <a:solidFill>
                  <a:srgbClr val="FF0066"/>
                </a:solidFill>
                <a:latin typeface="Times New Roman" pitchFamily="18" charset="0"/>
              </a:rPr>
              <a:t>GV: LONG THỊ THU</a:t>
            </a:r>
            <a:endParaRPr lang="en-US" altLang="en-US" sz="2622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A47E7390-FE79-4D9C-B165-54F25D23D0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0978" y="3822182"/>
            <a:ext cx="210330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EBD1CBE7-AE8C-4C24-AF3C-1970479210EA}"/>
              </a:ext>
            </a:extLst>
          </p:cNvPr>
          <p:cNvSpPr txBox="1"/>
          <p:nvPr/>
        </p:nvSpPr>
        <p:spPr>
          <a:xfrm>
            <a:off x="1949635" y="1311643"/>
            <a:ext cx="9286010" cy="2308324"/>
          </a:xfrm>
          <a:custGeom>
            <a:avLst/>
            <a:gdLst>
              <a:gd name="connsiteX0" fmla="*/ 0 w 9286010"/>
              <a:gd name="connsiteY0" fmla="*/ 0 h 2308324"/>
              <a:gd name="connsiteX1" fmla="*/ 9286010 w 9286010"/>
              <a:gd name="connsiteY1" fmla="*/ 0 h 2308324"/>
              <a:gd name="connsiteX2" fmla="*/ 9286010 w 9286010"/>
              <a:gd name="connsiteY2" fmla="*/ 2308324 h 2308324"/>
              <a:gd name="connsiteX3" fmla="*/ 0 w 9286010"/>
              <a:gd name="connsiteY3" fmla="*/ 2308324 h 2308324"/>
              <a:gd name="connsiteX4" fmla="*/ 0 w 9286010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86010" h="2308324" fill="none" extrusionOk="0">
                <a:moveTo>
                  <a:pt x="0" y="0"/>
                </a:moveTo>
                <a:cubicBezTo>
                  <a:pt x="3386047" y="5222"/>
                  <a:pt x="8048495" y="24918"/>
                  <a:pt x="9286010" y="0"/>
                </a:cubicBezTo>
                <a:cubicBezTo>
                  <a:pt x="9124765" y="295473"/>
                  <a:pt x="9242250" y="1186317"/>
                  <a:pt x="9286010" y="2308324"/>
                </a:cubicBezTo>
                <a:cubicBezTo>
                  <a:pt x="7528388" y="2143563"/>
                  <a:pt x="1732310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9286010" h="2308324" stroke="0" extrusionOk="0">
                <a:moveTo>
                  <a:pt x="0" y="0"/>
                </a:moveTo>
                <a:cubicBezTo>
                  <a:pt x="2538900" y="11849"/>
                  <a:pt x="7908426" y="-161459"/>
                  <a:pt x="9286010" y="0"/>
                </a:cubicBezTo>
                <a:cubicBezTo>
                  <a:pt x="9289140" y="699270"/>
                  <a:pt x="9184834" y="2031698"/>
                  <a:pt x="9286010" y="2308324"/>
                </a:cubicBezTo>
                <a:cubicBezTo>
                  <a:pt x="5846604" y="2162464"/>
                  <a:pt x="1811122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nl-NL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 có chức năng giúp cây tạo quả.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nl-NL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 có chức năng chứa hạt. Khi gặp điều kiện thích hợp, hạt sẽ mọc thành cây mới, duy trì giống nòi.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B0A3E803-D94E-44FB-9765-8B5C72EDA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396" y="-25594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7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66343"/>
            <a:ext cx="12193057" cy="6990685"/>
          </a:xfrm>
          <a:prstGeom prst="rect">
            <a:avLst/>
          </a:prstGeom>
        </p:spPr>
      </p:pic>
      <p:sp>
        <p:nvSpPr>
          <p:cNvPr id="65" name="Freeform 5"/>
          <p:cNvSpPr>
            <a:spLocks/>
          </p:cNvSpPr>
          <p:nvPr/>
        </p:nvSpPr>
        <p:spPr bwMode="auto">
          <a:xfrm>
            <a:off x="1456962" y="1994989"/>
            <a:ext cx="9429749" cy="2023796"/>
          </a:xfrm>
          <a:custGeom>
            <a:avLst/>
            <a:gdLst>
              <a:gd name="T0" fmla="*/ 97 w 9549"/>
              <a:gd name="T1" fmla="*/ 0 h 4700"/>
              <a:gd name="T2" fmla="*/ 9452 w 9549"/>
              <a:gd name="T3" fmla="*/ 0 h 4700"/>
              <a:gd name="T4" fmla="*/ 9549 w 9549"/>
              <a:gd name="T5" fmla="*/ 97 h 4700"/>
              <a:gd name="T6" fmla="*/ 9549 w 9549"/>
              <a:gd name="T7" fmla="*/ 4603 h 4700"/>
              <a:gd name="T8" fmla="*/ 9452 w 9549"/>
              <a:gd name="T9" fmla="*/ 4700 h 4700"/>
              <a:gd name="T10" fmla="*/ 97 w 9549"/>
              <a:gd name="T11" fmla="*/ 4700 h 4700"/>
              <a:gd name="T12" fmla="*/ 0 w 9549"/>
              <a:gd name="T13" fmla="*/ 4603 h 4700"/>
              <a:gd name="T14" fmla="*/ 0 w 9549"/>
              <a:gd name="T15" fmla="*/ 97 h 4700"/>
              <a:gd name="T16" fmla="*/ 97 w 9549"/>
              <a:gd name="T17" fmla="*/ 0 h 4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549" h="4700">
                <a:moveTo>
                  <a:pt x="97" y="0"/>
                </a:moveTo>
                <a:lnTo>
                  <a:pt x="9452" y="0"/>
                </a:lnTo>
                <a:cubicBezTo>
                  <a:pt x="9505" y="0"/>
                  <a:pt x="9549" y="43"/>
                  <a:pt x="9549" y="97"/>
                </a:cubicBezTo>
                <a:lnTo>
                  <a:pt x="9549" y="4603"/>
                </a:lnTo>
                <a:cubicBezTo>
                  <a:pt x="9549" y="4656"/>
                  <a:pt x="9505" y="4700"/>
                  <a:pt x="9452" y="4700"/>
                </a:cubicBezTo>
                <a:lnTo>
                  <a:pt x="97" y="4700"/>
                </a:lnTo>
                <a:cubicBezTo>
                  <a:pt x="44" y="4700"/>
                  <a:pt x="0" y="4656"/>
                  <a:pt x="0" y="4603"/>
                </a:cubicBezTo>
                <a:lnTo>
                  <a:pt x="0" y="97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gradFill flip="none" rotWithShape="1">
            <a:gsLst>
              <a:gs pos="45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000000" scaled="0"/>
            <a:tileRect/>
          </a:gradFill>
          <a:ln w="635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7400000" scaled="0"/>
            </a:gradFill>
          </a:ln>
          <a:effectLst>
            <a:outerShdw blurRad="152400" dist="38100" dir="810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7" name="Freeform 6"/>
          <p:cNvSpPr>
            <a:spLocks/>
          </p:cNvSpPr>
          <p:nvPr/>
        </p:nvSpPr>
        <p:spPr bwMode="auto">
          <a:xfrm>
            <a:off x="1325729" y="1726172"/>
            <a:ext cx="3230033" cy="258233"/>
          </a:xfrm>
          <a:custGeom>
            <a:avLst/>
            <a:gdLst>
              <a:gd name="T0" fmla="*/ 249 w 3270"/>
              <a:gd name="T1" fmla="*/ 261 h 261"/>
              <a:gd name="T2" fmla="*/ 3270 w 3270"/>
              <a:gd name="T3" fmla="*/ 261 h 261"/>
              <a:gd name="T4" fmla="*/ 3022 w 3270"/>
              <a:gd name="T5" fmla="*/ 0 h 261"/>
              <a:gd name="T6" fmla="*/ 0 w 3270"/>
              <a:gd name="T7" fmla="*/ 0 h 261"/>
              <a:gd name="T8" fmla="*/ 249 w 3270"/>
              <a:gd name="T9" fmla="*/ 261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70" h="261">
                <a:moveTo>
                  <a:pt x="249" y="261"/>
                </a:moveTo>
                <a:lnTo>
                  <a:pt x="3270" y="261"/>
                </a:lnTo>
                <a:lnTo>
                  <a:pt x="3022" y="0"/>
                </a:lnTo>
                <a:lnTo>
                  <a:pt x="0" y="0"/>
                </a:lnTo>
                <a:lnTo>
                  <a:pt x="249" y="261"/>
                </a:lnTo>
                <a:close/>
              </a:path>
            </a:pathLst>
          </a:custGeom>
          <a:solidFill>
            <a:srgbClr val="067C0C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EAE0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8" name="Freeform 7"/>
          <p:cNvSpPr>
            <a:spLocks/>
          </p:cNvSpPr>
          <p:nvPr/>
        </p:nvSpPr>
        <p:spPr bwMode="auto">
          <a:xfrm>
            <a:off x="1325729" y="1726172"/>
            <a:ext cx="2984500" cy="2072217"/>
          </a:xfrm>
          <a:custGeom>
            <a:avLst/>
            <a:gdLst>
              <a:gd name="T0" fmla="*/ 3022 w 3022"/>
              <a:gd name="T1" fmla="*/ 0 h 2098"/>
              <a:gd name="T2" fmla="*/ 0 w 3022"/>
              <a:gd name="T3" fmla="*/ 0 h 2098"/>
              <a:gd name="T4" fmla="*/ 0 w 3022"/>
              <a:gd name="T5" fmla="*/ 2098 h 2098"/>
              <a:gd name="T6" fmla="*/ 2165 w 3022"/>
              <a:gd name="T7" fmla="*/ 2098 h 2098"/>
              <a:gd name="T8" fmla="*/ 3022 w 3022"/>
              <a:gd name="T9" fmla="*/ 0 h 2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22" h="2098">
                <a:moveTo>
                  <a:pt x="3022" y="0"/>
                </a:moveTo>
                <a:lnTo>
                  <a:pt x="0" y="0"/>
                </a:lnTo>
                <a:lnTo>
                  <a:pt x="0" y="2098"/>
                </a:lnTo>
                <a:lnTo>
                  <a:pt x="2165" y="2098"/>
                </a:lnTo>
                <a:lnTo>
                  <a:pt x="3022" y="0"/>
                </a:lnTo>
                <a:close/>
              </a:path>
            </a:pathLst>
          </a:custGeom>
          <a:solidFill>
            <a:srgbClr val="08A810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EAE0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9" name="Freeform 9"/>
          <p:cNvSpPr>
            <a:spLocks noEditPoints="1"/>
          </p:cNvSpPr>
          <p:nvPr/>
        </p:nvSpPr>
        <p:spPr bwMode="auto">
          <a:xfrm>
            <a:off x="10622129" y="5506840"/>
            <a:ext cx="264583" cy="264584"/>
          </a:xfrm>
          <a:custGeom>
            <a:avLst/>
            <a:gdLst>
              <a:gd name="T0" fmla="*/ 146 w 268"/>
              <a:gd name="T1" fmla="*/ 226 h 268"/>
              <a:gd name="T2" fmla="*/ 125 w 268"/>
              <a:gd name="T3" fmla="*/ 209 h 268"/>
              <a:gd name="T4" fmla="*/ 177 w 268"/>
              <a:gd name="T5" fmla="*/ 148 h 268"/>
              <a:gd name="T6" fmla="*/ 43 w 268"/>
              <a:gd name="T7" fmla="*/ 148 h 268"/>
              <a:gd name="T8" fmla="*/ 43 w 268"/>
              <a:gd name="T9" fmla="*/ 120 h 268"/>
              <a:gd name="T10" fmla="*/ 177 w 268"/>
              <a:gd name="T11" fmla="*/ 120 h 268"/>
              <a:gd name="T12" fmla="*/ 125 w 268"/>
              <a:gd name="T13" fmla="*/ 60 h 268"/>
              <a:gd name="T14" fmla="*/ 146 w 268"/>
              <a:gd name="T15" fmla="*/ 42 h 268"/>
              <a:gd name="T16" fmla="*/ 224 w 268"/>
              <a:gd name="T17" fmla="*/ 134 h 268"/>
              <a:gd name="T18" fmla="*/ 146 w 268"/>
              <a:gd name="T19" fmla="*/ 226 h 268"/>
              <a:gd name="T20" fmla="*/ 134 w 268"/>
              <a:gd name="T21" fmla="*/ 0 h 268"/>
              <a:gd name="T22" fmla="*/ 268 w 268"/>
              <a:gd name="T23" fmla="*/ 134 h 268"/>
              <a:gd name="T24" fmla="*/ 134 w 268"/>
              <a:gd name="T25" fmla="*/ 268 h 268"/>
              <a:gd name="T26" fmla="*/ 0 w 268"/>
              <a:gd name="T27" fmla="*/ 134 h 268"/>
              <a:gd name="T28" fmla="*/ 134 w 268"/>
              <a:gd name="T29" fmla="*/ 0 h 268"/>
              <a:gd name="T30" fmla="*/ 134 w 268"/>
              <a:gd name="T31" fmla="*/ 17 h 268"/>
              <a:gd name="T32" fmla="*/ 250 w 268"/>
              <a:gd name="T33" fmla="*/ 134 h 268"/>
              <a:gd name="T34" fmla="*/ 134 w 268"/>
              <a:gd name="T35" fmla="*/ 251 h 268"/>
              <a:gd name="T36" fmla="*/ 17 w 268"/>
              <a:gd name="T37" fmla="*/ 134 h 268"/>
              <a:gd name="T38" fmla="*/ 134 w 268"/>
              <a:gd name="T39" fmla="*/ 17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68" h="268">
                <a:moveTo>
                  <a:pt x="146" y="226"/>
                </a:moveTo>
                <a:lnTo>
                  <a:pt x="125" y="209"/>
                </a:lnTo>
                <a:lnTo>
                  <a:pt x="177" y="148"/>
                </a:lnTo>
                <a:lnTo>
                  <a:pt x="43" y="148"/>
                </a:lnTo>
                <a:lnTo>
                  <a:pt x="43" y="120"/>
                </a:lnTo>
                <a:lnTo>
                  <a:pt x="177" y="120"/>
                </a:lnTo>
                <a:lnTo>
                  <a:pt x="125" y="60"/>
                </a:lnTo>
                <a:lnTo>
                  <a:pt x="146" y="42"/>
                </a:lnTo>
                <a:lnTo>
                  <a:pt x="224" y="134"/>
                </a:lnTo>
                <a:lnTo>
                  <a:pt x="146" y="226"/>
                </a:lnTo>
                <a:close/>
                <a:moveTo>
                  <a:pt x="134" y="0"/>
                </a:moveTo>
                <a:cubicBezTo>
                  <a:pt x="208" y="0"/>
                  <a:pt x="268" y="60"/>
                  <a:pt x="268" y="134"/>
                </a:cubicBezTo>
                <a:cubicBezTo>
                  <a:pt x="268" y="208"/>
                  <a:pt x="208" y="268"/>
                  <a:pt x="134" y="268"/>
                </a:cubicBezTo>
                <a:cubicBezTo>
                  <a:pt x="60" y="268"/>
                  <a:pt x="0" y="208"/>
                  <a:pt x="0" y="134"/>
                </a:cubicBezTo>
                <a:cubicBezTo>
                  <a:pt x="0" y="60"/>
                  <a:pt x="60" y="0"/>
                  <a:pt x="134" y="0"/>
                </a:cubicBezTo>
                <a:close/>
                <a:moveTo>
                  <a:pt x="134" y="17"/>
                </a:moveTo>
                <a:cubicBezTo>
                  <a:pt x="198" y="17"/>
                  <a:pt x="250" y="70"/>
                  <a:pt x="250" y="134"/>
                </a:cubicBezTo>
                <a:cubicBezTo>
                  <a:pt x="250" y="199"/>
                  <a:pt x="198" y="251"/>
                  <a:pt x="134" y="251"/>
                </a:cubicBezTo>
                <a:cubicBezTo>
                  <a:pt x="69" y="251"/>
                  <a:pt x="17" y="199"/>
                  <a:pt x="17" y="134"/>
                </a:cubicBezTo>
                <a:cubicBezTo>
                  <a:pt x="17" y="70"/>
                  <a:pt x="69" y="17"/>
                  <a:pt x="134" y="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EAE0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138897" y="1946567"/>
            <a:ext cx="93172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666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endParaRPr kumimoji="0" lang="zh-CN" altLang="en-US" sz="10666" b="1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202807" y="2327647"/>
            <a:ext cx="69414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iCiel Cadena" panose="02000503000000020004" pitchFamily="50" charset="0"/>
                <a:ea typeface="微软雅黑" panose="020B0503020204020204" pitchFamily="34" charset="-122"/>
              </a:rPr>
              <a:t>THỰC HÀNH</a:t>
            </a:r>
            <a:endParaRPr kumimoji="0" lang="zh-CN" altLang="en-US" sz="8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/>
              <a:uLnTx/>
              <a:uFillTx/>
              <a:latin typeface="iCiel Cadena" panose="02000503000000020004" pitchFamily="50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60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7" grpId="0" animBg="1"/>
      <p:bldP spid="68" grpId="0" animBg="1"/>
      <p:bldP spid="70" grpId="0"/>
      <p:bldP spid="7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AB0A251-C105-4F5E-A20E-5D38CD03B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0081" y="0"/>
            <a:ext cx="8803387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6BA79D9-FE8A-4B95-A263-A6CE24AA3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33487"/>
            <a:ext cx="6748373" cy="4666298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="" xmlns:a16="http://schemas.microsoft.com/office/drawing/2014/main" id="{7B86E6E0-DA38-4A31-B5BE-0BD4E2D89B0E}"/>
              </a:ext>
            </a:extLst>
          </p:cNvPr>
          <p:cNvGrpSpPr/>
          <p:nvPr/>
        </p:nvGrpSpPr>
        <p:grpSpPr>
          <a:xfrm>
            <a:off x="5879700" y="1557971"/>
            <a:ext cx="7322967" cy="1509078"/>
            <a:chOff x="7278734" y="2284781"/>
            <a:chExt cx="4654790" cy="1257493"/>
          </a:xfrm>
        </p:grpSpPr>
        <p:sp>
          <p:nvSpPr>
            <p:cNvPr id="60" name="Freeform 48">
              <a:extLst>
                <a:ext uri="{FF2B5EF4-FFF2-40B4-BE49-F238E27FC236}">
                  <a16:creationId xmlns="" xmlns:a16="http://schemas.microsoft.com/office/drawing/2014/main" id="{252CCC4B-4871-499E-A0E5-5DEFCCF4DC6A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78734" y="2345962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1" name="Freeform: Shape 18">
              <a:extLst>
                <a:ext uri="{FF2B5EF4-FFF2-40B4-BE49-F238E27FC236}">
                  <a16:creationId xmlns="" xmlns:a16="http://schemas.microsoft.com/office/drawing/2014/main" id="{9A8A75E5-92C7-4271-B097-58937EE9482F}"/>
                </a:ext>
              </a:extLst>
            </p:cNvPr>
            <p:cNvSpPr/>
            <p:nvPr/>
          </p:nvSpPr>
          <p:spPr>
            <a:xfrm>
              <a:off x="7812958" y="2326729"/>
              <a:ext cx="3405489" cy="1215545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vi-VN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ác nhóm đố nhau về chức năng các bộ phận: rễ, thân, lá, hoa, quả của cây </a:t>
              </a:r>
              <a:endParaRPr kumimoji="0" 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7EE2E0A2-A713-4799-97B7-10977AC62CD4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435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573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66343"/>
            <a:ext cx="12193057" cy="6990685"/>
          </a:xfrm>
          <a:prstGeom prst="rect">
            <a:avLst/>
          </a:prstGeom>
        </p:spPr>
      </p:pic>
      <p:sp>
        <p:nvSpPr>
          <p:cNvPr id="65" name="Freeform 5"/>
          <p:cNvSpPr>
            <a:spLocks/>
          </p:cNvSpPr>
          <p:nvPr/>
        </p:nvSpPr>
        <p:spPr bwMode="auto">
          <a:xfrm>
            <a:off x="1456962" y="1994989"/>
            <a:ext cx="9429749" cy="2023796"/>
          </a:xfrm>
          <a:custGeom>
            <a:avLst/>
            <a:gdLst>
              <a:gd name="T0" fmla="*/ 97 w 9549"/>
              <a:gd name="T1" fmla="*/ 0 h 4700"/>
              <a:gd name="T2" fmla="*/ 9452 w 9549"/>
              <a:gd name="T3" fmla="*/ 0 h 4700"/>
              <a:gd name="T4" fmla="*/ 9549 w 9549"/>
              <a:gd name="T5" fmla="*/ 97 h 4700"/>
              <a:gd name="T6" fmla="*/ 9549 w 9549"/>
              <a:gd name="T7" fmla="*/ 4603 h 4700"/>
              <a:gd name="T8" fmla="*/ 9452 w 9549"/>
              <a:gd name="T9" fmla="*/ 4700 h 4700"/>
              <a:gd name="T10" fmla="*/ 97 w 9549"/>
              <a:gd name="T11" fmla="*/ 4700 h 4700"/>
              <a:gd name="T12" fmla="*/ 0 w 9549"/>
              <a:gd name="T13" fmla="*/ 4603 h 4700"/>
              <a:gd name="T14" fmla="*/ 0 w 9549"/>
              <a:gd name="T15" fmla="*/ 97 h 4700"/>
              <a:gd name="T16" fmla="*/ 97 w 9549"/>
              <a:gd name="T17" fmla="*/ 0 h 4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549" h="4700">
                <a:moveTo>
                  <a:pt x="97" y="0"/>
                </a:moveTo>
                <a:lnTo>
                  <a:pt x="9452" y="0"/>
                </a:lnTo>
                <a:cubicBezTo>
                  <a:pt x="9505" y="0"/>
                  <a:pt x="9549" y="43"/>
                  <a:pt x="9549" y="97"/>
                </a:cubicBezTo>
                <a:lnTo>
                  <a:pt x="9549" y="4603"/>
                </a:lnTo>
                <a:cubicBezTo>
                  <a:pt x="9549" y="4656"/>
                  <a:pt x="9505" y="4700"/>
                  <a:pt x="9452" y="4700"/>
                </a:cubicBezTo>
                <a:lnTo>
                  <a:pt x="97" y="4700"/>
                </a:lnTo>
                <a:cubicBezTo>
                  <a:pt x="44" y="4700"/>
                  <a:pt x="0" y="4656"/>
                  <a:pt x="0" y="4603"/>
                </a:cubicBezTo>
                <a:lnTo>
                  <a:pt x="0" y="97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gradFill flip="none" rotWithShape="1">
            <a:gsLst>
              <a:gs pos="45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000000" scaled="0"/>
            <a:tileRect/>
          </a:gradFill>
          <a:ln w="635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7400000" scaled="0"/>
            </a:gradFill>
          </a:ln>
          <a:effectLst>
            <a:outerShdw blurRad="152400" dist="38100" dir="810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7" name="Freeform 6"/>
          <p:cNvSpPr>
            <a:spLocks/>
          </p:cNvSpPr>
          <p:nvPr/>
        </p:nvSpPr>
        <p:spPr bwMode="auto">
          <a:xfrm>
            <a:off x="1325729" y="1726172"/>
            <a:ext cx="3230033" cy="258233"/>
          </a:xfrm>
          <a:custGeom>
            <a:avLst/>
            <a:gdLst>
              <a:gd name="T0" fmla="*/ 249 w 3270"/>
              <a:gd name="T1" fmla="*/ 261 h 261"/>
              <a:gd name="T2" fmla="*/ 3270 w 3270"/>
              <a:gd name="T3" fmla="*/ 261 h 261"/>
              <a:gd name="T4" fmla="*/ 3022 w 3270"/>
              <a:gd name="T5" fmla="*/ 0 h 261"/>
              <a:gd name="T6" fmla="*/ 0 w 3270"/>
              <a:gd name="T7" fmla="*/ 0 h 261"/>
              <a:gd name="T8" fmla="*/ 249 w 3270"/>
              <a:gd name="T9" fmla="*/ 261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70" h="261">
                <a:moveTo>
                  <a:pt x="249" y="261"/>
                </a:moveTo>
                <a:lnTo>
                  <a:pt x="3270" y="261"/>
                </a:lnTo>
                <a:lnTo>
                  <a:pt x="3022" y="0"/>
                </a:lnTo>
                <a:lnTo>
                  <a:pt x="0" y="0"/>
                </a:lnTo>
                <a:lnTo>
                  <a:pt x="249" y="261"/>
                </a:lnTo>
                <a:close/>
              </a:path>
            </a:pathLst>
          </a:custGeom>
          <a:solidFill>
            <a:srgbClr val="067C0C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EAE0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8" name="Freeform 7"/>
          <p:cNvSpPr>
            <a:spLocks/>
          </p:cNvSpPr>
          <p:nvPr/>
        </p:nvSpPr>
        <p:spPr bwMode="auto">
          <a:xfrm>
            <a:off x="1325729" y="1726172"/>
            <a:ext cx="2984500" cy="2072217"/>
          </a:xfrm>
          <a:custGeom>
            <a:avLst/>
            <a:gdLst>
              <a:gd name="T0" fmla="*/ 3022 w 3022"/>
              <a:gd name="T1" fmla="*/ 0 h 2098"/>
              <a:gd name="T2" fmla="*/ 0 w 3022"/>
              <a:gd name="T3" fmla="*/ 0 h 2098"/>
              <a:gd name="T4" fmla="*/ 0 w 3022"/>
              <a:gd name="T5" fmla="*/ 2098 h 2098"/>
              <a:gd name="T6" fmla="*/ 2165 w 3022"/>
              <a:gd name="T7" fmla="*/ 2098 h 2098"/>
              <a:gd name="T8" fmla="*/ 3022 w 3022"/>
              <a:gd name="T9" fmla="*/ 0 h 2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22" h="2098">
                <a:moveTo>
                  <a:pt x="3022" y="0"/>
                </a:moveTo>
                <a:lnTo>
                  <a:pt x="0" y="0"/>
                </a:lnTo>
                <a:lnTo>
                  <a:pt x="0" y="2098"/>
                </a:lnTo>
                <a:lnTo>
                  <a:pt x="2165" y="2098"/>
                </a:lnTo>
                <a:lnTo>
                  <a:pt x="3022" y="0"/>
                </a:lnTo>
                <a:close/>
              </a:path>
            </a:pathLst>
          </a:custGeom>
          <a:solidFill>
            <a:srgbClr val="08A810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EAE0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9" name="Freeform 9"/>
          <p:cNvSpPr>
            <a:spLocks noEditPoints="1"/>
          </p:cNvSpPr>
          <p:nvPr/>
        </p:nvSpPr>
        <p:spPr bwMode="auto">
          <a:xfrm>
            <a:off x="10622129" y="5506840"/>
            <a:ext cx="264583" cy="264584"/>
          </a:xfrm>
          <a:custGeom>
            <a:avLst/>
            <a:gdLst>
              <a:gd name="T0" fmla="*/ 146 w 268"/>
              <a:gd name="T1" fmla="*/ 226 h 268"/>
              <a:gd name="T2" fmla="*/ 125 w 268"/>
              <a:gd name="T3" fmla="*/ 209 h 268"/>
              <a:gd name="T4" fmla="*/ 177 w 268"/>
              <a:gd name="T5" fmla="*/ 148 h 268"/>
              <a:gd name="T6" fmla="*/ 43 w 268"/>
              <a:gd name="T7" fmla="*/ 148 h 268"/>
              <a:gd name="T8" fmla="*/ 43 w 268"/>
              <a:gd name="T9" fmla="*/ 120 h 268"/>
              <a:gd name="T10" fmla="*/ 177 w 268"/>
              <a:gd name="T11" fmla="*/ 120 h 268"/>
              <a:gd name="T12" fmla="*/ 125 w 268"/>
              <a:gd name="T13" fmla="*/ 60 h 268"/>
              <a:gd name="T14" fmla="*/ 146 w 268"/>
              <a:gd name="T15" fmla="*/ 42 h 268"/>
              <a:gd name="T16" fmla="*/ 224 w 268"/>
              <a:gd name="T17" fmla="*/ 134 h 268"/>
              <a:gd name="T18" fmla="*/ 146 w 268"/>
              <a:gd name="T19" fmla="*/ 226 h 268"/>
              <a:gd name="T20" fmla="*/ 134 w 268"/>
              <a:gd name="T21" fmla="*/ 0 h 268"/>
              <a:gd name="T22" fmla="*/ 268 w 268"/>
              <a:gd name="T23" fmla="*/ 134 h 268"/>
              <a:gd name="T24" fmla="*/ 134 w 268"/>
              <a:gd name="T25" fmla="*/ 268 h 268"/>
              <a:gd name="T26" fmla="*/ 0 w 268"/>
              <a:gd name="T27" fmla="*/ 134 h 268"/>
              <a:gd name="T28" fmla="*/ 134 w 268"/>
              <a:gd name="T29" fmla="*/ 0 h 268"/>
              <a:gd name="T30" fmla="*/ 134 w 268"/>
              <a:gd name="T31" fmla="*/ 17 h 268"/>
              <a:gd name="T32" fmla="*/ 250 w 268"/>
              <a:gd name="T33" fmla="*/ 134 h 268"/>
              <a:gd name="T34" fmla="*/ 134 w 268"/>
              <a:gd name="T35" fmla="*/ 251 h 268"/>
              <a:gd name="T36" fmla="*/ 17 w 268"/>
              <a:gd name="T37" fmla="*/ 134 h 268"/>
              <a:gd name="T38" fmla="*/ 134 w 268"/>
              <a:gd name="T39" fmla="*/ 17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68" h="268">
                <a:moveTo>
                  <a:pt x="146" y="226"/>
                </a:moveTo>
                <a:lnTo>
                  <a:pt x="125" y="209"/>
                </a:lnTo>
                <a:lnTo>
                  <a:pt x="177" y="148"/>
                </a:lnTo>
                <a:lnTo>
                  <a:pt x="43" y="148"/>
                </a:lnTo>
                <a:lnTo>
                  <a:pt x="43" y="120"/>
                </a:lnTo>
                <a:lnTo>
                  <a:pt x="177" y="120"/>
                </a:lnTo>
                <a:lnTo>
                  <a:pt x="125" y="60"/>
                </a:lnTo>
                <a:lnTo>
                  <a:pt x="146" y="42"/>
                </a:lnTo>
                <a:lnTo>
                  <a:pt x="224" y="134"/>
                </a:lnTo>
                <a:lnTo>
                  <a:pt x="146" y="226"/>
                </a:lnTo>
                <a:close/>
                <a:moveTo>
                  <a:pt x="134" y="0"/>
                </a:moveTo>
                <a:cubicBezTo>
                  <a:pt x="208" y="0"/>
                  <a:pt x="268" y="60"/>
                  <a:pt x="268" y="134"/>
                </a:cubicBezTo>
                <a:cubicBezTo>
                  <a:pt x="268" y="208"/>
                  <a:pt x="208" y="268"/>
                  <a:pt x="134" y="268"/>
                </a:cubicBezTo>
                <a:cubicBezTo>
                  <a:pt x="60" y="268"/>
                  <a:pt x="0" y="208"/>
                  <a:pt x="0" y="134"/>
                </a:cubicBezTo>
                <a:cubicBezTo>
                  <a:pt x="0" y="60"/>
                  <a:pt x="60" y="0"/>
                  <a:pt x="134" y="0"/>
                </a:cubicBezTo>
                <a:close/>
                <a:moveTo>
                  <a:pt x="134" y="17"/>
                </a:moveTo>
                <a:cubicBezTo>
                  <a:pt x="198" y="17"/>
                  <a:pt x="250" y="70"/>
                  <a:pt x="250" y="134"/>
                </a:cubicBezTo>
                <a:cubicBezTo>
                  <a:pt x="250" y="199"/>
                  <a:pt x="198" y="251"/>
                  <a:pt x="134" y="251"/>
                </a:cubicBezTo>
                <a:cubicBezTo>
                  <a:pt x="69" y="251"/>
                  <a:pt x="17" y="199"/>
                  <a:pt x="17" y="134"/>
                </a:cubicBezTo>
                <a:cubicBezTo>
                  <a:pt x="17" y="70"/>
                  <a:pt x="69" y="17"/>
                  <a:pt x="134" y="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EAE0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138897" y="1946567"/>
            <a:ext cx="93172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666" b="1" i="0" u="none" strike="noStrike" kern="1200" cap="none" spc="0" normalizeH="0" baseline="0" noProof="0" dirty="0">
                <a:ln>
                  <a:noFill/>
                </a:ln>
                <a:solidFill>
                  <a:srgbClr val="F8F8F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</a:t>
            </a:r>
            <a:endParaRPr kumimoji="0" lang="zh-CN" altLang="en-US" sz="10666" b="1" i="0" u="none" strike="noStrike" kern="1200" cap="none" spc="0" normalizeH="0" baseline="0" noProof="0" dirty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202807" y="2327647"/>
            <a:ext cx="69414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iCiel Cadena" panose="02000503000000020004" pitchFamily="50" charset="0"/>
                <a:ea typeface="微软雅黑" panose="020B0503020204020204" pitchFamily="34" charset="-122"/>
                <a:cs typeface="+mn-cs"/>
              </a:rPr>
              <a:t>VẬN</a:t>
            </a:r>
            <a:r>
              <a:rPr kumimoji="0" lang="en-US" altLang="zh-CN" sz="8800" b="1" i="0" u="none" strike="noStrike" kern="1200" cap="none" spc="0" normalizeH="0" noProof="0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iCiel Cadena" panose="02000503000000020004" pitchFamily="50" charset="0"/>
                <a:ea typeface="微软雅黑" panose="020B0503020204020204" pitchFamily="34" charset="-122"/>
                <a:cs typeface="+mn-cs"/>
              </a:rPr>
              <a:t> DỤNG</a:t>
            </a:r>
            <a:endParaRPr kumimoji="0" lang="zh-CN" altLang="en-US" sz="88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effectLst/>
              <a:uLnTx/>
              <a:uFillTx/>
              <a:latin typeface="iCiel Cadena" panose="02000503000000020004" pitchFamily="50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63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7" grpId="0" animBg="1"/>
      <p:bldP spid="68" grpId="0" animBg="1"/>
      <p:bldP spid="70" grpId="0"/>
      <p:bldP spid="7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973;p10">
            <a:extLst>
              <a:ext uri="{FF2B5EF4-FFF2-40B4-BE49-F238E27FC236}">
                <a16:creationId xmlns="" xmlns:a16="http://schemas.microsoft.com/office/drawing/2014/main" id="{1971276E-5585-4B44-8EB8-4C0C7C04B689}"/>
              </a:ext>
            </a:extLst>
          </p:cNvPr>
          <p:cNvSpPr/>
          <p:nvPr/>
        </p:nvSpPr>
        <p:spPr>
          <a:xfrm>
            <a:off x="289206" y="0"/>
            <a:ext cx="11655143" cy="255384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1. Trong một chuyến về quê thăm ông, Minh muốn đóng một chiếc hộp bằng giấy bìa cứng để đựng một cây nhỏ tặng ông. Hãy giúp Minh: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Trả lời câu hỏi: Chiếc hộp cần có đặc điểm gì để cây không bị hỏng sau một ngày vận chuyển?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Trao đổi với bạn để làm chiếc hộp có chiều cao, chiều rộng phù hợp với kích thước của cây.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9DD20CE-7469-4249-AD2F-4B0BF6CFA7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5" y="2971800"/>
            <a:ext cx="2876550" cy="299085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53D7420B-3DB8-44DF-9045-DBE5BA432E5E}"/>
              </a:ext>
            </a:extLst>
          </p:cNvPr>
          <p:cNvGrpSpPr/>
          <p:nvPr/>
        </p:nvGrpSpPr>
        <p:grpSpPr>
          <a:xfrm>
            <a:off x="7820025" y="3429000"/>
            <a:ext cx="4095750" cy="2305050"/>
            <a:chOff x="892354" y="3758439"/>
            <a:chExt cx="4278451" cy="2175001"/>
          </a:xfrm>
        </p:grpSpPr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E920648D-2DEE-443E-8523-D05D055CD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: Rounded Corners 17">
              <a:extLst>
                <a:ext uri="{FF2B5EF4-FFF2-40B4-BE49-F238E27FC236}">
                  <a16:creationId xmlns="" xmlns:a16="http://schemas.microsoft.com/office/drawing/2014/main" id="{6A370183-83C8-46D3-9FC4-DFF31C4294F3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39E4D63F-F341-4308-A43D-0FA94E41F3F9}"/>
              </a:ext>
            </a:extLst>
          </p:cNvPr>
          <p:cNvGrpSpPr/>
          <p:nvPr/>
        </p:nvGrpSpPr>
        <p:grpSpPr>
          <a:xfrm>
            <a:off x="2743199" y="4629136"/>
            <a:ext cx="9276239" cy="970911"/>
            <a:chOff x="7254516" y="2284781"/>
            <a:chExt cx="4720743" cy="809046"/>
          </a:xfrm>
        </p:grpSpPr>
        <p:sp>
          <p:nvSpPr>
            <p:cNvPr id="20" name="Freeform 48">
              <a:extLst>
                <a:ext uri="{FF2B5EF4-FFF2-40B4-BE49-F238E27FC236}">
                  <a16:creationId xmlns="" xmlns:a16="http://schemas.microsoft.com/office/drawing/2014/main" id="{ACC8B193-8E9D-49F9-ABA4-82AFF2FF0E18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: Shape 18">
              <a:extLst>
                <a:ext uri="{FF2B5EF4-FFF2-40B4-BE49-F238E27FC236}">
                  <a16:creationId xmlns="" xmlns:a16="http://schemas.microsoft.com/office/drawing/2014/main" id="{E1494CF2-C277-4B2E-948C-FDD49CAE8758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="" xmlns:a16="http://schemas.microsoft.com/office/drawing/2014/main" id="{78E7CEF6-FFD5-4022-847D-1389D1EDBB6F}"/>
                </a:ext>
              </a:extLst>
            </p:cNvPr>
            <p:cNvSpPr txBox="1"/>
            <p:nvPr/>
          </p:nvSpPr>
          <p:spPr>
            <a:xfrm>
              <a:off x="7895994" y="2284781"/>
              <a:ext cx="4037530" cy="789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400" dirty="0">
                  <a:latin typeface="+mj-lt"/>
                  <a:ea typeface="Times New Roman" panose="02020603050405020304" pitchFamily="18" charset="0"/>
                  <a:cs typeface="Arial" panose="020B0604020202020204" pitchFamily="34" charset="0"/>
                </a:rPr>
                <a:t>Chiếc hộp có chiều cao 20, chiều rộng 15 phù hợp với kích thước của cây nhỏ.</a:t>
              </a:r>
              <a:endParaRPr lang="en-US" sz="2400" dirty="0">
                <a:effectLst/>
                <a:latin typeface="+mj-lt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75AD86B2-5F7A-4A62-ADBB-ACD3B40FCB97}"/>
              </a:ext>
            </a:extLst>
          </p:cNvPr>
          <p:cNvGrpSpPr/>
          <p:nvPr/>
        </p:nvGrpSpPr>
        <p:grpSpPr>
          <a:xfrm>
            <a:off x="2733674" y="2695575"/>
            <a:ext cx="9229725" cy="1485899"/>
            <a:chOff x="6995355" y="3429000"/>
            <a:chExt cx="7007104" cy="1320355"/>
          </a:xfrm>
        </p:grpSpPr>
        <p:sp>
          <p:nvSpPr>
            <p:cNvPr id="34" name="Freeform: Shape 19">
              <a:extLst>
                <a:ext uri="{FF2B5EF4-FFF2-40B4-BE49-F238E27FC236}">
                  <a16:creationId xmlns="" xmlns:a16="http://schemas.microsoft.com/office/drawing/2014/main" id="{47059DE4-6E0E-4484-898B-1956F8D41E57}"/>
                </a:ext>
              </a:extLst>
            </p:cNvPr>
            <p:cNvSpPr/>
            <p:nvPr/>
          </p:nvSpPr>
          <p:spPr>
            <a:xfrm>
              <a:off x="7812958" y="3452036"/>
              <a:ext cx="6189501" cy="129731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98370AB9-B75E-4167-843A-5E09ED3CC975}"/>
                </a:ext>
              </a:extLst>
            </p:cNvPr>
            <p:cNvSpPr txBox="1"/>
            <p:nvPr/>
          </p:nvSpPr>
          <p:spPr>
            <a:xfrm>
              <a:off x="7905240" y="3465596"/>
              <a:ext cx="5812762" cy="122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Chiếc hộp cần có đặc điểm chắn chắn, kín đáo, độ lớn vừa phải, không dễ bị móp méo để cây không bị hỏng sau một ngày vận chuyển.</a:t>
              </a:r>
              <a:endPara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48">
              <a:extLst>
                <a:ext uri="{FF2B5EF4-FFF2-40B4-BE49-F238E27FC236}">
                  <a16:creationId xmlns="" xmlns:a16="http://schemas.microsoft.com/office/drawing/2014/main" id="{7E66EC6F-D0B2-463E-9382-F6B1ED34E35D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6995355" y="3429000"/>
              <a:ext cx="701497" cy="583916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36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973;p10">
            <a:extLst>
              <a:ext uri="{FF2B5EF4-FFF2-40B4-BE49-F238E27FC236}">
                <a16:creationId xmlns="" xmlns:a16="http://schemas.microsoft.com/office/drawing/2014/main" id="{1971276E-5585-4B44-8EB8-4C0C7C04B689}"/>
              </a:ext>
            </a:extLst>
          </p:cNvPr>
          <p:cNvSpPr/>
          <p:nvPr/>
        </p:nvSpPr>
        <p:spPr>
          <a:xfrm>
            <a:off x="3743325" y="0"/>
            <a:ext cx="5476874" cy="715045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Thực hiện làm hộp</a:t>
            </a: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244061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07BDB8E-930A-426A-B6B4-A3653853E8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350" y="1447800"/>
            <a:ext cx="6381750" cy="423210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6B0BFA8E-821E-49B4-885B-6AA74FC9F64E}"/>
              </a:ext>
            </a:extLst>
          </p:cNvPr>
          <p:cNvGrpSpPr/>
          <p:nvPr/>
        </p:nvGrpSpPr>
        <p:grpSpPr>
          <a:xfrm>
            <a:off x="6219825" y="1409700"/>
            <a:ext cx="5972175" cy="1485899"/>
            <a:chOff x="6995355" y="3429000"/>
            <a:chExt cx="7007104" cy="1320355"/>
          </a:xfrm>
        </p:grpSpPr>
        <p:sp>
          <p:nvSpPr>
            <p:cNvPr id="23" name="Freeform: Shape 19">
              <a:extLst>
                <a:ext uri="{FF2B5EF4-FFF2-40B4-BE49-F238E27FC236}">
                  <a16:creationId xmlns="" xmlns:a16="http://schemas.microsoft.com/office/drawing/2014/main" id="{A48E3E4D-5FFB-4710-B6FB-579324CFC1E0}"/>
                </a:ext>
              </a:extLst>
            </p:cNvPr>
            <p:cNvSpPr/>
            <p:nvPr/>
          </p:nvSpPr>
          <p:spPr>
            <a:xfrm>
              <a:off x="7812958" y="3452036"/>
              <a:ext cx="6189501" cy="129731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2AD88393-A317-49CE-A7E6-E0295B09E8D1}"/>
                </a:ext>
              </a:extLst>
            </p:cNvPr>
            <p:cNvSpPr txBox="1"/>
            <p:nvPr/>
          </p:nvSpPr>
          <p:spPr>
            <a:xfrm>
              <a:off x="7928794" y="3584089"/>
              <a:ext cx="5932346" cy="960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Chuẩn bị: Bìa catton, thước, kéo, keo dán, bút.....</a:t>
              </a:r>
              <a:endPara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48">
              <a:extLst>
                <a:ext uri="{FF2B5EF4-FFF2-40B4-BE49-F238E27FC236}">
                  <a16:creationId xmlns="" xmlns:a16="http://schemas.microsoft.com/office/drawing/2014/main" id="{3EAB278B-0CC0-4BBC-9941-83B55271BF54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6995355" y="3429000"/>
              <a:ext cx="701497" cy="583916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4EE6EDD1-1AB8-421A-AA4F-B333F31D8B26}"/>
              </a:ext>
            </a:extLst>
          </p:cNvPr>
          <p:cNvGrpSpPr/>
          <p:nvPr/>
        </p:nvGrpSpPr>
        <p:grpSpPr>
          <a:xfrm>
            <a:off x="6219825" y="3324223"/>
            <a:ext cx="5972175" cy="857251"/>
            <a:chOff x="6995355" y="3429000"/>
            <a:chExt cx="7007104" cy="761745"/>
          </a:xfrm>
        </p:grpSpPr>
        <p:sp>
          <p:nvSpPr>
            <p:cNvPr id="27" name="Freeform: Shape 19">
              <a:extLst>
                <a:ext uri="{FF2B5EF4-FFF2-40B4-BE49-F238E27FC236}">
                  <a16:creationId xmlns="" xmlns:a16="http://schemas.microsoft.com/office/drawing/2014/main" id="{22C050B0-1FBA-48E2-BE89-48FE3CB7E109}"/>
                </a:ext>
              </a:extLst>
            </p:cNvPr>
            <p:cNvSpPr/>
            <p:nvPr/>
          </p:nvSpPr>
          <p:spPr>
            <a:xfrm>
              <a:off x="7812958" y="3452037"/>
              <a:ext cx="6189501" cy="73870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6AAADB27-65E0-49D1-9FA1-3DFC993DBFCA}"/>
                </a:ext>
              </a:extLst>
            </p:cNvPr>
            <p:cNvSpPr txBox="1"/>
            <p:nvPr/>
          </p:nvSpPr>
          <p:spPr>
            <a:xfrm>
              <a:off x="7928794" y="3584089"/>
              <a:ext cx="5932346" cy="499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Thực hành làm hộp</a:t>
              </a:r>
              <a:endPara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48">
              <a:extLst>
                <a:ext uri="{FF2B5EF4-FFF2-40B4-BE49-F238E27FC236}">
                  <a16:creationId xmlns="" xmlns:a16="http://schemas.microsoft.com/office/drawing/2014/main" id="{D34E3383-05CF-4624-B702-4970EA994C6D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6995355" y="3429000"/>
              <a:ext cx="701497" cy="583916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777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="" xmlns:a16="http://schemas.microsoft.com/office/drawing/2014/main" id="{2F77F305-41D6-4811-B0A7-87B496F51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="" xmlns:a16="http://schemas.microsoft.com/office/drawing/2014/main" id="{B60AE2D6-F871-4EB0-84BE-A1D82FADA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24642" y="3905050"/>
            <a:ext cx="2867358" cy="295295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41040F07-71B0-4F9C-A4E5-EE1E82C92E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26359" y="3610260"/>
            <a:ext cx="2867358" cy="324606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="" xmlns:a16="http://schemas.microsoft.com/office/drawing/2014/main" id="{9D76B61D-6F1A-4785-9743-76A0BE7D49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916032" y="1942241"/>
            <a:ext cx="1878754" cy="382443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="" xmlns:a16="http://schemas.microsoft.com/office/drawing/2014/main" id="{5DE92251-9090-476B-ABE5-A73C16749C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59649" y="3667703"/>
            <a:ext cx="2873317" cy="31345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="" xmlns:a16="http://schemas.microsoft.com/office/drawing/2014/main" id="{1E607861-D351-4371-A9A8-27D70B7185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086334" y="3723472"/>
            <a:ext cx="2867358" cy="31328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9BD4716-D32C-48A2-9673-1E9FB7484A0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44339" y="1217600"/>
            <a:ext cx="5931922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8528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2BC26D8-82FB-445E-AA49-62A77D7C1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9F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B44330D-EA18-4254-AA95-EB49948539B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, text&#10;&#10;Description automatically generated">
            <a:extLst>
              <a:ext uri="{FF2B5EF4-FFF2-40B4-BE49-F238E27FC236}">
                <a16:creationId xmlns="" xmlns:a16="http://schemas.microsoft.com/office/drawing/2014/main" id="{CB993073-CCE9-4FB2-86C5-A0A9ADF84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951" y="643467"/>
            <a:ext cx="1046209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448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8705"/>
            <a:ext cx="12192000" cy="698844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819" y="4682219"/>
            <a:ext cx="6916356" cy="226752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23" y="1469581"/>
            <a:ext cx="4185573" cy="5388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4E88591-DEF4-4F6E-8526-E1FC734337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5037" y="211317"/>
            <a:ext cx="7011008" cy="44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02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A0EC82E-4A7F-42E8-AB24-D7E8549D29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9" y="23178"/>
            <a:ext cx="12192000" cy="77682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45" y="3951165"/>
            <a:ext cx="1430276" cy="2412848"/>
          </a:xfrm>
          <a:prstGeom prst="rect">
            <a:avLst/>
          </a:prstGeom>
        </p:spPr>
      </p:pic>
      <p:sp>
        <p:nvSpPr>
          <p:cNvPr id="12" name="Rounded Rectangular Callout 8">
            <a:extLst>
              <a:ext uri="{FF2B5EF4-FFF2-40B4-BE49-F238E27FC236}">
                <a16:creationId xmlns="" xmlns:a16="http://schemas.microsoft.com/office/drawing/2014/main" id="{86D12F0A-D6DF-484B-AE15-E46F0B360BA1}"/>
              </a:ext>
            </a:extLst>
          </p:cNvPr>
          <p:cNvSpPr/>
          <p:nvPr/>
        </p:nvSpPr>
        <p:spPr>
          <a:xfrm>
            <a:off x="3157997" y="-3831828"/>
            <a:ext cx="5817735" cy="1129553"/>
          </a:xfrm>
          <a:prstGeom prst="wedgeRoundRectCallout">
            <a:avLst>
              <a:gd name="adj1" fmla="val -9130"/>
              <a:gd name="adj2" fmla="val 4753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KHỞI ĐỘNG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F7B737D-5C66-4396-939E-97AC563FD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1867" y="1032562"/>
            <a:ext cx="5828281" cy="16094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EE5AD07-0EEF-421E-AF3B-99203B9E3F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7" y="2906604"/>
            <a:ext cx="1961471" cy="26187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935902B-F3BB-4E52-A82A-DE76BE7857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253" y="1837303"/>
            <a:ext cx="3452957" cy="365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43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2737">
        <p:random/>
      </p:transition>
    </mc:Choice>
    <mc:Fallback>
      <p:transition spd="slow" advTm="1273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70" y="507582"/>
            <a:ext cx="1820975" cy="100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697" y="76200"/>
            <a:ext cx="2003073" cy="110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0"/>
            <a:ext cx="12161839" cy="6858000"/>
          </a:xfrm>
          <a:prstGeom prst="rect">
            <a:avLst/>
          </a:prstGeom>
        </p:spPr>
      </p:pic>
      <p:pic>
        <p:nvPicPr>
          <p:cNvPr id="11" name="Tieng-song-bie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29481" y="1981200"/>
            <a:ext cx="609600" cy="609600"/>
          </a:xfrm>
          <a:prstGeom prst="rect">
            <a:avLst/>
          </a:prstGeom>
        </p:spPr>
      </p:pic>
      <p:pic>
        <p:nvPicPr>
          <p:cNvPr id="1026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476" y="76200"/>
            <a:ext cx="1368125" cy="75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688" y="353013"/>
            <a:ext cx="2003073" cy="110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564398" y="5479250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C.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trên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56945" y="3895725"/>
            <a:ext cx="8851392" cy="128587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ctr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Rễ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lan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rộng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cắm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sâu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vào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đất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đổ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704" y="5539189"/>
            <a:ext cx="798097" cy="7827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335" y="4306778"/>
            <a:ext cx="807556" cy="77835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533339" y="2538955"/>
            <a:ext cx="867746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ctr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lang="vi-VN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Rễ hút nước, muối khoáng nuôi cây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635" y="2615909"/>
            <a:ext cx="807556" cy="77835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419225" y="335450"/>
            <a:ext cx="10130349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Chức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năng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rễ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3" name="da">
            <a:hlinkClick r:id="rId15" action="ppaction://hlinksldjump"/>
            <a:extLst>
              <a:ext uri="{FF2B5EF4-FFF2-40B4-BE49-F238E27FC236}">
                <a16:creationId xmlns="" xmlns:a16="http://schemas.microsoft.com/office/drawing/2014/main" id="{ECB6536D-EB4F-43F7-B83D-5F7C412F737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9" t="13169" r="17266" b="24064"/>
          <a:stretch/>
        </p:blipFill>
        <p:spPr>
          <a:xfrm>
            <a:off x="-196732" y="4790663"/>
            <a:ext cx="2682632" cy="193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9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68" numSld="999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70" y="507582"/>
            <a:ext cx="1820975" cy="100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697" y="76200"/>
            <a:ext cx="2003073" cy="110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0"/>
            <a:ext cx="12161839" cy="6858000"/>
          </a:xfrm>
          <a:prstGeom prst="rect">
            <a:avLst/>
          </a:prstGeom>
        </p:spPr>
      </p:pic>
      <p:pic>
        <p:nvPicPr>
          <p:cNvPr id="11" name="Tieng-song-bie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29481" y="1981200"/>
            <a:ext cx="609600" cy="609600"/>
          </a:xfrm>
          <a:prstGeom prst="rect">
            <a:avLst/>
          </a:prstGeom>
        </p:spPr>
      </p:pic>
      <p:pic>
        <p:nvPicPr>
          <p:cNvPr id="1026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476" y="76200"/>
            <a:ext cx="1368125" cy="75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688" y="353013"/>
            <a:ext cx="2003073" cy="110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085850" y="1790701"/>
            <a:ext cx="9673590" cy="156259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defRPr/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Thân vận chuyển nước, muối khoáng từ rễ lên cành, lá và nâng đỡ cho cây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52869" y="4132192"/>
            <a:ext cx="9738955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Thân vận chuyển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khí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oxi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309" y="1768586"/>
            <a:ext cx="798097" cy="7827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962" y="4206052"/>
            <a:ext cx="807556" cy="77835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A96F2BE6-BFBB-4444-8633-58CF7E14505A}"/>
              </a:ext>
            </a:extLst>
          </p:cNvPr>
          <p:cNvSpPr/>
          <p:nvPr/>
        </p:nvSpPr>
        <p:spPr>
          <a:xfrm>
            <a:off x="979733" y="102727"/>
            <a:ext cx="10871183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Chức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năng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4" name="Picture 23">
            <a:hlinkClick r:id="rId15" action="ppaction://hlinksldjump"/>
            <a:extLst>
              <a:ext uri="{FF2B5EF4-FFF2-40B4-BE49-F238E27FC236}">
                <a16:creationId xmlns="" xmlns:a16="http://schemas.microsoft.com/office/drawing/2014/main" id="{0F12A74E-C2E0-4D73-AEAD-15FDFCBB88F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56" y="5396471"/>
            <a:ext cx="935845" cy="124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0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68" numSld="999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70" y="507582"/>
            <a:ext cx="1820975" cy="100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697" y="76200"/>
            <a:ext cx="2003073" cy="110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" y="0"/>
            <a:ext cx="12161839" cy="6858000"/>
          </a:xfrm>
          <a:prstGeom prst="rect">
            <a:avLst/>
          </a:prstGeom>
        </p:spPr>
      </p:pic>
      <p:pic>
        <p:nvPicPr>
          <p:cNvPr id="11" name="Tieng-song-bie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929481" y="1981200"/>
            <a:ext cx="609600" cy="609600"/>
          </a:xfrm>
          <a:prstGeom prst="rect">
            <a:avLst/>
          </a:prstGeom>
        </p:spPr>
      </p:pic>
      <p:pic>
        <p:nvPicPr>
          <p:cNvPr id="1026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476" y="76200"/>
            <a:ext cx="1368125" cy="75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loud Clip Art at Clker.com - vector clip art online, royalty free &amp;amp; public  domai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688" y="353013"/>
            <a:ext cx="2003073" cy="110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55711D49-7852-4177-ABFA-2F3AA091B941}"/>
              </a:ext>
            </a:extLst>
          </p:cNvPr>
          <p:cNvSpPr/>
          <p:nvPr/>
        </p:nvSpPr>
        <p:spPr>
          <a:xfrm>
            <a:off x="796943" y="0"/>
            <a:ext cx="10871183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3.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Chức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năng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3" name="đỏ gần">
            <a:hlinkClick r:id="rId13" action="ppaction://hlinksldjump"/>
            <a:extLst>
              <a:ext uri="{FF2B5EF4-FFF2-40B4-BE49-F238E27FC236}">
                <a16:creationId xmlns="" xmlns:a16="http://schemas.microsoft.com/office/drawing/2014/main" id="{47415D25-8700-4A1C-AA48-F9A8E71B000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10" y="5140016"/>
            <a:ext cx="1528135" cy="161710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577C7D98-6AF5-44B8-9882-AD9462DE4DBA}"/>
              </a:ext>
            </a:extLst>
          </p:cNvPr>
          <p:cNvSpPr/>
          <p:nvPr/>
        </p:nvSpPr>
        <p:spPr>
          <a:xfrm>
            <a:off x="1631073" y="4545800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C.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Cả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trên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32F2ADC2-3BF8-46C6-9798-93F8489A6C9D}"/>
              </a:ext>
            </a:extLst>
          </p:cNvPr>
          <p:cNvSpPr/>
          <p:nvPr/>
        </p:nvSpPr>
        <p:spPr>
          <a:xfrm>
            <a:off x="1600014" y="2962275"/>
            <a:ext cx="9265908" cy="1285875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ctr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Lá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giúp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hô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hấp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suốt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đêm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F58D860E-7E06-44C8-AF27-21E6D3FB655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379" y="4605739"/>
            <a:ext cx="798097" cy="78274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269139FA-6D27-4A75-801A-BF7528A0BDC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010" y="3373328"/>
            <a:ext cx="807556" cy="7783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89273723-1F58-47D5-8450-0A2C047B86F7}"/>
              </a:ext>
            </a:extLst>
          </p:cNvPr>
          <p:cNvSpPr/>
          <p:nvPr/>
        </p:nvSpPr>
        <p:spPr>
          <a:xfrm>
            <a:off x="1600014" y="1605505"/>
            <a:ext cx="8851392" cy="110912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ánh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sáng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quang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hợp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ra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dinh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dưỡng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467DBDAB-C16C-4126-BE3B-4125AF9CF99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310" y="1682459"/>
            <a:ext cx="807556" cy="77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6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8868" numSld="999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819" y="4682219"/>
            <a:ext cx="6916356" cy="226752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23" y="1469581"/>
            <a:ext cx="4185573" cy="53884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D3BB1DB-1F1E-4A1B-9BEA-49DC86188F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4721" y="885418"/>
            <a:ext cx="2798307" cy="5913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8486673-ED29-41FC-AFF3-783E914D36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8969" y="1596305"/>
            <a:ext cx="8023031" cy="19508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47E7390-FE79-4D9C-B165-54F25D23D0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7499" y="3199586"/>
            <a:ext cx="210330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8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66343"/>
            <a:ext cx="12193057" cy="6990685"/>
          </a:xfrm>
          <a:prstGeom prst="rect">
            <a:avLst/>
          </a:prstGeom>
        </p:spPr>
      </p:pic>
      <p:sp>
        <p:nvSpPr>
          <p:cNvPr id="65" name="Freeform 5"/>
          <p:cNvSpPr>
            <a:spLocks/>
          </p:cNvSpPr>
          <p:nvPr/>
        </p:nvSpPr>
        <p:spPr bwMode="auto">
          <a:xfrm>
            <a:off x="1456962" y="1994989"/>
            <a:ext cx="9429749" cy="2023796"/>
          </a:xfrm>
          <a:custGeom>
            <a:avLst/>
            <a:gdLst>
              <a:gd name="T0" fmla="*/ 97 w 9549"/>
              <a:gd name="T1" fmla="*/ 0 h 4700"/>
              <a:gd name="T2" fmla="*/ 9452 w 9549"/>
              <a:gd name="T3" fmla="*/ 0 h 4700"/>
              <a:gd name="T4" fmla="*/ 9549 w 9549"/>
              <a:gd name="T5" fmla="*/ 97 h 4700"/>
              <a:gd name="T6" fmla="*/ 9549 w 9549"/>
              <a:gd name="T7" fmla="*/ 4603 h 4700"/>
              <a:gd name="T8" fmla="*/ 9452 w 9549"/>
              <a:gd name="T9" fmla="*/ 4700 h 4700"/>
              <a:gd name="T10" fmla="*/ 97 w 9549"/>
              <a:gd name="T11" fmla="*/ 4700 h 4700"/>
              <a:gd name="T12" fmla="*/ 0 w 9549"/>
              <a:gd name="T13" fmla="*/ 4603 h 4700"/>
              <a:gd name="T14" fmla="*/ 0 w 9549"/>
              <a:gd name="T15" fmla="*/ 97 h 4700"/>
              <a:gd name="T16" fmla="*/ 97 w 9549"/>
              <a:gd name="T17" fmla="*/ 0 h 47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549" h="4700">
                <a:moveTo>
                  <a:pt x="97" y="0"/>
                </a:moveTo>
                <a:lnTo>
                  <a:pt x="9452" y="0"/>
                </a:lnTo>
                <a:cubicBezTo>
                  <a:pt x="9505" y="0"/>
                  <a:pt x="9549" y="43"/>
                  <a:pt x="9549" y="97"/>
                </a:cubicBezTo>
                <a:lnTo>
                  <a:pt x="9549" y="4603"/>
                </a:lnTo>
                <a:cubicBezTo>
                  <a:pt x="9549" y="4656"/>
                  <a:pt x="9505" y="4700"/>
                  <a:pt x="9452" y="4700"/>
                </a:cubicBezTo>
                <a:lnTo>
                  <a:pt x="97" y="4700"/>
                </a:lnTo>
                <a:cubicBezTo>
                  <a:pt x="44" y="4700"/>
                  <a:pt x="0" y="4656"/>
                  <a:pt x="0" y="4603"/>
                </a:cubicBezTo>
                <a:lnTo>
                  <a:pt x="0" y="97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gradFill flip="none" rotWithShape="1">
            <a:gsLst>
              <a:gs pos="45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18000000" scaled="0"/>
            <a:tileRect/>
          </a:gradFill>
          <a:ln w="6350"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7400000" scaled="0"/>
            </a:gradFill>
          </a:ln>
          <a:effectLst>
            <a:outerShdw blurRad="152400" dist="38100" dir="8100000" algn="tr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zh-CN" altLang="en-US" sz="200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Freeform 6"/>
          <p:cNvSpPr>
            <a:spLocks/>
          </p:cNvSpPr>
          <p:nvPr/>
        </p:nvSpPr>
        <p:spPr bwMode="auto">
          <a:xfrm>
            <a:off x="1325729" y="1726172"/>
            <a:ext cx="3230033" cy="258233"/>
          </a:xfrm>
          <a:custGeom>
            <a:avLst/>
            <a:gdLst>
              <a:gd name="T0" fmla="*/ 249 w 3270"/>
              <a:gd name="T1" fmla="*/ 261 h 261"/>
              <a:gd name="T2" fmla="*/ 3270 w 3270"/>
              <a:gd name="T3" fmla="*/ 261 h 261"/>
              <a:gd name="T4" fmla="*/ 3022 w 3270"/>
              <a:gd name="T5" fmla="*/ 0 h 261"/>
              <a:gd name="T6" fmla="*/ 0 w 3270"/>
              <a:gd name="T7" fmla="*/ 0 h 261"/>
              <a:gd name="T8" fmla="*/ 249 w 3270"/>
              <a:gd name="T9" fmla="*/ 261 h 2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270" h="261">
                <a:moveTo>
                  <a:pt x="249" y="261"/>
                </a:moveTo>
                <a:lnTo>
                  <a:pt x="3270" y="261"/>
                </a:lnTo>
                <a:lnTo>
                  <a:pt x="3022" y="0"/>
                </a:lnTo>
                <a:lnTo>
                  <a:pt x="0" y="0"/>
                </a:lnTo>
                <a:lnTo>
                  <a:pt x="249" y="261"/>
                </a:lnTo>
                <a:close/>
              </a:path>
            </a:pathLst>
          </a:custGeom>
          <a:solidFill>
            <a:srgbClr val="067C0C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zh-CN" altLang="en-US">
              <a:solidFill>
                <a:srgbClr val="FEAE0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Freeform 7"/>
          <p:cNvSpPr>
            <a:spLocks/>
          </p:cNvSpPr>
          <p:nvPr/>
        </p:nvSpPr>
        <p:spPr bwMode="auto">
          <a:xfrm>
            <a:off x="1325729" y="1726172"/>
            <a:ext cx="2984500" cy="2072217"/>
          </a:xfrm>
          <a:custGeom>
            <a:avLst/>
            <a:gdLst>
              <a:gd name="T0" fmla="*/ 3022 w 3022"/>
              <a:gd name="T1" fmla="*/ 0 h 2098"/>
              <a:gd name="T2" fmla="*/ 0 w 3022"/>
              <a:gd name="T3" fmla="*/ 0 h 2098"/>
              <a:gd name="T4" fmla="*/ 0 w 3022"/>
              <a:gd name="T5" fmla="*/ 2098 h 2098"/>
              <a:gd name="T6" fmla="*/ 2165 w 3022"/>
              <a:gd name="T7" fmla="*/ 2098 h 2098"/>
              <a:gd name="T8" fmla="*/ 3022 w 3022"/>
              <a:gd name="T9" fmla="*/ 0 h 2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22" h="2098">
                <a:moveTo>
                  <a:pt x="3022" y="0"/>
                </a:moveTo>
                <a:lnTo>
                  <a:pt x="0" y="0"/>
                </a:lnTo>
                <a:lnTo>
                  <a:pt x="0" y="2098"/>
                </a:lnTo>
                <a:lnTo>
                  <a:pt x="2165" y="2098"/>
                </a:lnTo>
                <a:lnTo>
                  <a:pt x="3022" y="0"/>
                </a:lnTo>
                <a:close/>
              </a:path>
            </a:pathLst>
          </a:custGeom>
          <a:solidFill>
            <a:srgbClr val="08A810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zh-CN" altLang="en-US">
              <a:solidFill>
                <a:srgbClr val="FEAE0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Freeform 9"/>
          <p:cNvSpPr>
            <a:spLocks noEditPoints="1"/>
          </p:cNvSpPr>
          <p:nvPr/>
        </p:nvSpPr>
        <p:spPr bwMode="auto">
          <a:xfrm>
            <a:off x="10622129" y="5506840"/>
            <a:ext cx="264583" cy="264584"/>
          </a:xfrm>
          <a:custGeom>
            <a:avLst/>
            <a:gdLst>
              <a:gd name="T0" fmla="*/ 146 w 268"/>
              <a:gd name="T1" fmla="*/ 226 h 268"/>
              <a:gd name="T2" fmla="*/ 125 w 268"/>
              <a:gd name="T3" fmla="*/ 209 h 268"/>
              <a:gd name="T4" fmla="*/ 177 w 268"/>
              <a:gd name="T5" fmla="*/ 148 h 268"/>
              <a:gd name="T6" fmla="*/ 43 w 268"/>
              <a:gd name="T7" fmla="*/ 148 h 268"/>
              <a:gd name="T8" fmla="*/ 43 w 268"/>
              <a:gd name="T9" fmla="*/ 120 h 268"/>
              <a:gd name="T10" fmla="*/ 177 w 268"/>
              <a:gd name="T11" fmla="*/ 120 h 268"/>
              <a:gd name="T12" fmla="*/ 125 w 268"/>
              <a:gd name="T13" fmla="*/ 60 h 268"/>
              <a:gd name="T14" fmla="*/ 146 w 268"/>
              <a:gd name="T15" fmla="*/ 42 h 268"/>
              <a:gd name="T16" fmla="*/ 224 w 268"/>
              <a:gd name="T17" fmla="*/ 134 h 268"/>
              <a:gd name="T18" fmla="*/ 146 w 268"/>
              <a:gd name="T19" fmla="*/ 226 h 268"/>
              <a:gd name="T20" fmla="*/ 134 w 268"/>
              <a:gd name="T21" fmla="*/ 0 h 268"/>
              <a:gd name="T22" fmla="*/ 268 w 268"/>
              <a:gd name="T23" fmla="*/ 134 h 268"/>
              <a:gd name="T24" fmla="*/ 134 w 268"/>
              <a:gd name="T25" fmla="*/ 268 h 268"/>
              <a:gd name="T26" fmla="*/ 0 w 268"/>
              <a:gd name="T27" fmla="*/ 134 h 268"/>
              <a:gd name="T28" fmla="*/ 134 w 268"/>
              <a:gd name="T29" fmla="*/ 0 h 268"/>
              <a:gd name="T30" fmla="*/ 134 w 268"/>
              <a:gd name="T31" fmla="*/ 17 h 268"/>
              <a:gd name="T32" fmla="*/ 250 w 268"/>
              <a:gd name="T33" fmla="*/ 134 h 268"/>
              <a:gd name="T34" fmla="*/ 134 w 268"/>
              <a:gd name="T35" fmla="*/ 251 h 268"/>
              <a:gd name="T36" fmla="*/ 17 w 268"/>
              <a:gd name="T37" fmla="*/ 134 h 268"/>
              <a:gd name="T38" fmla="*/ 134 w 268"/>
              <a:gd name="T39" fmla="*/ 17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68" h="268">
                <a:moveTo>
                  <a:pt x="146" y="226"/>
                </a:moveTo>
                <a:lnTo>
                  <a:pt x="125" y="209"/>
                </a:lnTo>
                <a:lnTo>
                  <a:pt x="177" y="148"/>
                </a:lnTo>
                <a:lnTo>
                  <a:pt x="43" y="148"/>
                </a:lnTo>
                <a:lnTo>
                  <a:pt x="43" y="120"/>
                </a:lnTo>
                <a:lnTo>
                  <a:pt x="177" y="120"/>
                </a:lnTo>
                <a:lnTo>
                  <a:pt x="125" y="60"/>
                </a:lnTo>
                <a:lnTo>
                  <a:pt x="146" y="42"/>
                </a:lnTo>
                <a:lnTo>
                  <a:pt x="224" y="134"/>
                </a:lnTo>
                <a:lnTo>
                  <a:pt x="146" y="226"/>
                </a:lnTo>
                <a:close/>
                <a:moveTo>
                  <a:pt x="134" y="0"/>
                </a:moveTo>
                <a:cubicBezTo>
                  <a:pt x="208" y="0"/>
                  <a:pt x="268" y="60"/>
                  <a:pt x="268" y="134"/>
                </a:cubicBezTo>
                <a:cubicBezTo>
                  <a:pt x="268" y="208"/>
                  <a:pt x="208" y="268"/>
                  <a:pt x="134" y="268"/>
                </a:cubicBezTo>
                <a:cubicBezTo>
                  <a:pt x="60" y="268"/>
                  <a:pt x="0" y="208"/>
                  <a:pt x="0" y="134"/>
                </a:cubicBezTo>
                <a:cubicBezTo>
                  <a:pt x="0" y="60"/>
                  <a:pt x="60" y="0"/>
                  <a:pt x="134" y="0"/>
                </a:cubicBezTo>
                <a:close/>
                <a:moveTo>
                  <a:pt x="134" y="17"/>
                </a:moveTo>
                <a:cubicBezTo>
                  <a:pt x="198" y="17"/>
                  <a:pt x="250" y="70"/>
                  <a:pt x="250" y="134"/>
                </a:cubicBezTo>
                <a:cubicBezTo>
                  <a:pt x="250" y="199"/>
                  <a:pt x="198" y="251"/>
                  <a:pt x="134" y="251"/>
                </a:cubicBezTo>
                <a:cubicBezTo>
                  <a:pt x="69" y="251"/>
                  <a:pt x="17" y="199"/>
                  <a:pt x="17" y="134"/>
                </a:cubicBezTo>
                <a:cubicBezTo>
                  <a:pt x="17" y="70"/>
                  <a:pt x="69" y="17"/>
                  <a:pt x="134" y="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914377"/>
            <a:endParaRPr lang="zh-CN" altLang="en-US">
              <a:solidFill>
                <a:srgbClr val="FEAE0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138897" y="1946567"/>
            <a:ext cx="93172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altLang="zh-CN" sz="10666" b="1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sz="10666" b="1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202807" y="2327647"/>
            <a:ext cx="69414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altLang="zh-CN" sz="8800" b="1" dirty="0">
                <a:ln>
                  <a:solidFill>
                    <a:sysClr val="windowText" lastClr="00000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KHÁM PHÁ</a:t>
            </a:r>
            <a:endParaRPr lang="zh-CN" altLang="en-US" sz="8800" b="1" dirty="0">
              <a:ln>
                <a:solidFill>
                  <a:sysClr val="windowText" lastClr="00000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25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7" grpId="0" animBg="1"/>
      <p:bldP spid="68" grpId="0" animBg="1"/>
      <p:bldP spid="70" grpId="0"/>
      <p:bldP spid="7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973;p10">
            <a:extLst>
              <a:ext uri="{FF2B5EF4-FFF2-40B4-BE49-F238E27FC236}">
                <a16:creationId xmlns="" xmlns:a16="http://schemas.microsoft.com/office/drawing/2014/main" id="{511A9B58-FF66-413E-8E88-E8270C8D45DA}"/>
              </a:ext>
            </a:extLst>
          </p:cNvPr>
          <p:cNvSpPr/>
          <p:nvPr/>
        </p:nvSpPr>
        <p:spPr>
          <a:xfrm>
            <a:off x="289206" y="0"/>
            <a:ext cx="11655143" cy="1191771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/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1. Quan </a:t>
            </a:r>
            <a:r>
              <a:rPr lang="en-US" sz="3200" b="1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sát</a:t>
            </a:r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từ</a:t>
            </a:r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hình</a:t>
            </a:r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5 </a:t>
            </a:r>
            <a:r>
              <a:rPr lang="en-US" sz="3200" b="1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đến</a:t>
            </a:r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hình</a:t>
            </a:r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9 </a:t>
            </a:r>
            <a:r>
              <a:rPr lang="en-US" sz="3200" b="1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và</a:t>
            </a:r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mô</a:t>
            </a:r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tả</a:t>
            </a:r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quá</a:t>
            </a:r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trình</a:t>
            </a:r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phát</a:t>
            </a:r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triển</a:t>
            </a:r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của</a:t>
            </a:r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cây</a:t>
            </a:r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đu</a:t>
            </a:r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200" b="1" dirty="0" err="1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đủ</a:t>
            </a:r>
            <a:r>
              <a:rPr lang="en-US" sz="3200" b="1" dirty="0">
                <a:solidFill>
                  <a:srgbClr val="24406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</a:t>
            </a:r>
            <a:endParaRPr sz="3200" b="1" dirty="0">
              <a:solidFill>
                <a:srgbClr val="24406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DE2323D-6D47-46BB-BBFB-B9FD6DF89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525" y="1266824"/>
            <a:ext cx="9610725" cy="3861214"/>
          </a:xfrm>
          <a:prstGeom prst="rect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="" xmlns:a16="http://schemas.microsoft.com/office/drawing/2014/main" id="{26F177CF-7DC8-4F00-BDE2-83507BA3879C}"/>
              </a:ext>
            </a:extLst>
          </p:cNvPr>
          <p:cNvSpPr/>
          <p:nvPr/>
        </p:nvSpPr>
        <p:spPr>
          <a:xfrm>
            <a:off x="1609724" y="5048249"/>
            <a:ext cx="1298155" cy="6762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2060"/>
                </a:solidFill>
              </a:rPr>
              <a:t>Hạt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nảy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mầm</a:t>
            </a:r>
            <a:endParaRPr lang="en-US" sz="2200" b="1" dirty="0">
              <a:solidFill>
                <a:srgbClr val="002060"/>
              </a:solidFill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="" xmlns:a16="http://schemas.microsoft.com/office/drawing/2014/main" id="{5E685B4C-5892-4497-92C8-6F92F7DD68AE}"/>
              </a:ext>
            </a:extLst>
          </p:cNvPr>
          <p:cNvSpPr/>
          <p:nvPr/>
        </p:nvSpPr>
        <p:spPr>
          <a:xfrm>
            <a:off x="3019424" y="5029199"/>
            <a:ext cx="1298155" cy="6762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2060"/>
                </a:solidFill>
              </a:rPr>
              <a:t>Lớn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lên</a:t>
            </a:r>
            <a:endParaRPr lang="en-US" sz="2200" b="1" dirty="0">
              <a:solidFill>
                <a:srgbClr val="002060"/>
              </a:solidFill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="" xmlns:a16="http://schemas.microsoft.com/office/drawing/2014/main" id="{C8FDB9C3-E5A7-45ED-AC0B-5F40597E835B}"/>
              </a:ext>
            </a:extLst>
          </p:cNvPr>
          <p:cNvSpPr/>
          <p:nvPr/>
        </p:nvSpPr>
        <p:spPr>
          <a:xfrm>
            <a:off x="4476749" y="5048249"/>
            <a:ext cx="1298155" cy="6762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2060"/>
                </a:solidFill>
              </a:rPr>
              <a:t>Nở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hoa</a:t>
            </a:r>
            <a:endParaRPr lang="en-US" sz="2200" b="1" dirty="0">
              <a:solidFill>
                <a:srgbClr val="002060"/>
              </a:solidFill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="" xmlns:a16="http://schemas.microsoft.com/office/drawing/2014/main" id="{C0A5D4D2-7CFD-4CD3-923E-77F087F7A1A8}"/>
              </a:ext>
            </a:extLst>
          </p:cNvPr>
          <p:cNvSpPr/>
          <p:nvPr/>
        </p:nvSpPr>
        <p:spPr>
          <a:xfrm>
            <a:off x="6715124" y="5019674"/>
            <a:ext cx="1457326" cy="6762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2060"/>
                </a:solidFill>
              </a:rPr>
              <a:t>Kết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trái</a:t>
            </a:r>
            <a:endParaRPr lang="en-US" sz="2200" b="1" dirty="0">
              <a:solidFill>
                <a:srgbClr val="002060"/>
              </a:solidFill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="" xmlns:a16="http://schemas.microsoft.com/office/drawing/2014/main" id="{F2B1646B-CA4A-4BD0-95DD-71218C24FE28}"/>
              </a:ext>
            </a:extLst>
          </p:cNvPr>
          <p:cNvSpPr/>
          <p:nvPr/>
        </p:nvSpPr>
        <p:spPr>
          <a:xfrm>
            <a:off x="9105899" y="5038724"/>
            <a:ext cx="1457326" cy="6762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FF00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2060"/>
                </a:solidFill>
              </a:rPr>
              <a:t>Gieo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hạt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mọc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cây</a:t>
            </a:r>
            <a:endParaRPr lang="en-US" sz="2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47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5A63C8B-CD36-4251-BBDB-6A385C043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37" y="1323974"/>
            <a:ext cx="2469876" cy="4238626"/>
          </a:xfrm>
          <a:prstGeom prst="rect">
            <a:avLst/>
          </a:prstGeom>
        </p:spPr>
      </p:pic>
      <p:sp>
        <p:nvSpPr>
          <p:cNvPr id="44" name="Google Shape;973;p10">
            <a:extLst>
              <a:ext uri="{FF2B5EF4-FFF2-40B4-BE49-F238E27FC236}">
                <a16:creationId xmlns="" xmlns:a16="http://schemas.microsoft.com/office/drawing/2014/main" id="{204FE7D0-9FAA-4938-8EC7-1907F48A5BA9}"/>
              </a:ext>
            </a:extLst>
          </p:cNvPr>
          <p:cNvSpPr/>
          <p:nvPr/>
        </p:nvSpPr>
        <p:spPr>
          <a:xfrm>
            <a:off x="289206" y="0"/>
            <a:ext cx="11655143" cy="715045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 cap="sq" cmpd="sng">
            <a:solidFill>
              <a:schemeClr val="dk1">
                <a:alpha val="76862"/>
              </a:schemeClr>
            </a:solidFill>
            <a:prstDash val="lgDash"/>
            <a:bevel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Hoa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quả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chức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năng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đối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cây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?</a:t>
            </a:r>
            <a:endParaRPr sz="3600" b="1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B8F0B552-1CD0-4D5C-89C5-A34C62614932}"/>
              </a:ext>
            </a:extLst>
          </p:cNvPr>
          <p:cNvSpPr txBox="1"/>
          <p:nvPr/>
        </p:nvSpPr>
        <p:spPr>
          <a:xfrm>
            <a:off x="3737610" y="1046186"/>
            <a:ext cx="6797040" cy="584775"/>
          </a:xfrm>
          <a:custGeom>
            <a:avLst/>
            <a:gdLst>
              <a:gd name="connsiteX0" fmla="*/ 0 w 6797040"/>
              <a:gd name="connsiteY0" fmla="*/ 0 h 584775"/>
              <a:gd name="connsiteX1" fmla="*/ 6797040 w 6797040"/>
              <a:gd name="connsiteY1" fmla="*/ 0 h 584775"/>
              <a:gd name="connsiteX2" fmla="*/ 6797040 w 6797040"/>
              <a:gd name="connsiteY2" fmla="*/ 584775 h 584775"/>
              <a:gd name="connsiteX3" fmla="*/ 0 w 6797040"/>
              <a:gd name="connsiteY3" fmla="*/ 584775 h 584775"/>
              <a:gd name="connsiteX4" fmla="*/ 0 w 6797040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7040" h="584775" fill="none" extrusionOk="0">
                <a:moveTo>
                  <a:pt x="0" y="0"/>
                </a:moveTo>
                <a:cubicBezTo>
                  <a:pt x="1091663" y="5222"/>
                  <a:pt x="5586747" y="24918"/>
                  <a:pt x="6797040" y="0"/>
                </a:cubicBezTo>
                <a:cubicBezTo>
                  <a:pt x="6754197" y="115750"/>
                  <a:pt x="6802715" y="445323"/>
                  <a:pt x="6797040" y="584775"/>
                </a:cubicBezTo>
                <a:cubicBezTo>
                  <a:pt x="5391949" y="420014"/>
                  <a:pt x="2498953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6797040" h="584775" stroke="0" extrusionOk="0">
                <a:moveTo>
                  <a:pt x="0" y="0"/>
                </a:moveTo>
                <a:cubicBezTo>
                  <a:pt x="2287509" y="11849"/>
                  <a:pt x="4527290" y="-161459"/>
                  <a:pt x="6797040" y="0"/>
                </a:cubicBezTo>
                <a:cubicBezTo>
                  <a:pt x="6770594" y="254320"/>
                  <a:pt x="6754776" y="509640"/>
                  <a:pt x="6797040" y="584775"/>
                </a:cubicBezTo>
                <a:cubicBezTo>
                  <a:pt x="5610177" y="438915"/>
                  <a:pt x="1660871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Bên trong quả đu đủ chứa gì?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B7D88C09-5F59-40A4-B661-70E5A1B98DD5}"/>
              </a:ext>
            </a:extLst>
          </p:cNvPr>
          <p:cNvSpPr txBox="1"/>
          <p:nvPr/>
        </p:nvSpPr>
        <p:spPr>
          <a:xfrm>
            <a:off x="5057148" y="1943772"/>
            <a:ext cx="1943727" cy="584775"/>
          </a:xfrm>
          <a:custGeom>
            <a:avLst/>
            <a:gdLst>
              <a:gd name="connsiteX0" fmla="*/ 0 w 1943727"/>
              <a:gd name="connsiteY0" fmla="*/ 0 h 584775"/>
              <a:gd name="connsiteX1" fmla="*/ 1943727 w 1943727"/>
              <a:gd name="connsiteY1" fmla="*/ 0 h 584775"/>
              <a:gd name="connsiteX2" fmla="*/ 1943727 w 1943727"/>
              <a:gd name="connsiteY2" fmla="*/ 584775 h 584775"/>
              <a:gd name="connsiteX3" fmla="*/ 0 w 1943727"/>
              <a:gd name="connsiteY3" fmla="*/ 584775 h 584775"/>
              <a:gd name="connsiteX4" fmla="*/ 0 w 1943727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3727" h="584775" fill="none" extrusionOk="0">
                <a:moveTo>
                  <a:pt x="0" y="0"/>
                </a:moveTo>
                <a:cubicBezTo>
                  <a:pt x="279499" y="5222"/>
                  <a:pt x="1114934" y="24918"/>
                  <a:pt x="1943727" y="0"/>
                </a:cubicBezTo>
                <a:cubicBezTo>
                  <a:pt x="1900884" y="115750"/>
                  <a:pt x="1949402" y="445323"/>
                  <a:pt x="1943727" y="584775"/>
                </a:cubicBezTo>
                <a:cubicBezTo>
                  <a:pt x="1220816" y="420014"/>
                  <a:pt x="378241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1943727" h="584775" stroke="0" extrusionOk="0">
                <a:moveTo>
                  <a:pt x="0" y="0"/>
                </a:moveTo>
                <a:cubicBezTo>
                  <a:pt x="402723" y="11849"/>
                  <a:pt x="1576800" y="-161459"/>
                  <a:pt x="1943727" y="0"/>
                </a:cubicBezTo>
                <a:cubicBezTo>
                  <a:pt x="1917281" y="254320"/>
                  <a:pt x="1901463" y="509640"/>
                  <a:pt x="1943727" y="584775"/>
                </a:cubicBezTo>
                <a:cubicBezTo>
                  <a:pt x="1237235" y="438915"/>
                  <a:pt x="905954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Chứa hạt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Freeform: Shape 34">
            <a:extLst>
              <a:ext uri="{FF2B5EF4-FFF2-40B4-BE49-F238E27FC236}">
                <a16:creationId xmlns="" xmlns:a16="http://schemas.microsoft.com/office/drawing/2014/main" id="{530E06A1-EA47-4BEE-B078-74598DF7649C}"/>
              </a:ext>
            </a:extLst>
          </p:cNvPr>
          <p:cNvSpPr/>
          <p:nvPr/>
        </p:nvSpPr>
        <p:spPr>
          <a:xfrm>
            <a:off x="3597693" y="1587458"/>
            <a:ext cx="1402932" cy="66996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8E36C468-4CAD-47F2-9DB1-C5371C0ADAE2}"/>
              </a:ext>
            </a:extLst>
          </p:cNvPr>
          <p:cNvSpPr txBox="1"/>
          <p:nvPr/>
        </p:nvSpPr>
        <p:spPr>
          <a:xfrm>
            <a:off x="3937635" y="2798786"/>
            <a:ext cx="6797040" cy="584775"/>
          </a:xfrm>
          <a:custGeom>
            <a:avLst/>
            <a:gdLst>
              <a:gd name="connsiteX0" fmla="*/ 0 w 6797040"/>
              <a:gd name="connsiteY0" fmla="*/ 0 h 584775"/>
              <a:gd name="connsiteX1" fmla="*/ 6797040 w 6797040"/>
              <a:gd name="connsiteY1" fmla="*/ 0 h 584775"/>
              <a:gd name="connsiteX2" fmla="*/ 6797040 w 6797040"/>
              <a:gd name="connsiteY2" fmla="*/ 584775 h 584775"/>
              <a:gd name="connsiteX3" fmla="*/ 0 w 6797040"/>
              <a:gd name="connsiteY3" fmla="*/ 584775 h 584775"/>
              <a:gd name="connsiteX4" fmla="*/ 0 w 6797040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7040" h="584775" fill="none" extrusionOk="0">
                <a:moveTo>
                  <a:pt x="0" y="0"/>
                </a:moveTo>
                <a:cubicBezTo>
                  <a:pt x="1091663" y="5222"/>
                  <a:pt x="5586747" y="24918"/>
                  <a:pt x="6797040" y="0"/>
                </a:cubicBezTo>
                <a:cubicBezTo>
                  <a:pt x="6754197" y="115750"/>
                  <a:pt x="6802715" y="445323"/>
                  <a:pt x="6797040" y="584775"/>
                </a:cubicBezTo>
                <a:cubicBezTo>
                  <a:pt x="5391949" y="420014"/>
                  <a:pt x="2498953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6797040" h="584775" stroke="0" extrusionOk="0">
                <a:moveTo>
                  <a:pt x="0" y="0"/>
                </a:moveTo>
                <a:cubicBezTo>
                  <a:pt x="2287509" y="11849"/>
                  <a:pt x="4527290" y="-161459"/>
                  <a:pt x="6797040" y="0"/>
                </a:cubicBezTo>
                <a:cubicBezTo>
                  <a:pt x="6770594" y="254320"/>
                  <a:pt x="6754776" y="509640"/>
                  <a:pt x="6797040" y="584775"/>
                </a:cubicBezTo>
                <a:cubicBezTo>
                  <a:pt x="5610177" y="438915"/>
                  <a:pt x="1660871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 có chức năng gì?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76366C42-754B-4AC3-937A-644412CF31E3}"/>
              </a:ext>
            </a:extLst>
          </p:cNvPr>
          <p:cNvSpPr txBox="1"/>
          <p:nvPr/>
        </p:nvSpPr>
        <p:spPr>
          <a:xfrm>
            <a:off x="5257173" y="3696372"/>
            <a:ext cx="4124952" cy="584775"/>
          </a:xfrm>
          <a:custGeom>
            <a:avLst/>
            <a:gdLst>
              <a:gd name="connsiteX0" fmla="*/ 0 w 4124952"/>
              <a:gd name="connsiteY0" fmla="*/ 0 h 584775"/>
              <a:gd name="connsiteX1" fmla="*/ 4124952 w 4124952"/>
              <a:gd name="connsiteY1" fmla="*/ 0 h 584775"/>
              <a:gd name="connsiteX2" fmla="*/ 4124952 w 4124952"/>
              <a:gd name="connsiteY2" fmla="*/ 584775 h 584775"/>
              <a:gd name="connsiteX3" fmla="*/ 0 w 4124952"/>
              <a:gd name="connsiteY3" fmla="*/ 584775 h 584775"/>
              <a:gd name="connsiteX4" fmla="*/ 0 w 4124952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4952" h="584775" fill="none" extrusionOk="0">
                <a:moveTo>
                  <a:pt x="0" y="0"/>
                </a:moveTo>
                <a:cubicBezTo>
                  <a:pt x="1278430" y="5222"/>
                  <a:pt x="3427078" y="24918"/>
                  <a:pt x="4124952" y="0"/>
                </a:cubicBezTo>
                <a:cubicBezTo>
                  <a:pt x="4082109" y="115750"/>
                  <a:pt x="4130627" y="445323"/>
                  <a:pt x="4124952" y="584775"/>
                </a:cubicBezTo>
                <a:cubicBezTo>
                  <a:pt x="2210045" y="420014"/>
                  <a:pt x="525346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4124952" h="584775" stroke="0" extrusionOk="0">
                <a:moveTo>
                  <a:pt x="0" y="0"/>
                </a:moveTo>
                <a:cubicBezTo>
                  <a:pt x="1748461" y="11849"/>
                  <a:pt x="2481478" y="-161459"/>
                  <a:pt x="4124952" y="0"/>
                </a:cubicBezTo>
                <a:cubicBezTo>
                  <a:pt x="4098506" y="254320"/>
                  <a:pt x="4082688" y="509640"/>
                  <a:pt x="4124952" y="584775"/>
                </a:cubicBezTo>
                <a:cubicBezTo>
                  <a:pt x="3402200" y="438915"/>
                  <a:pt x="1722941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 giúp cây tạo quả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Freeform: Shape 34">
            <a:extLst>
              <a:ext uri="{FF2B5EF4-FFF2-40B4-BE49-F238E27FC236}">
                <a16:creationId xmlns="" xmlns:a16="http://schemas.microsoft.com/office/drawing/2014/main" id="{BB6CC36B-44D3-479A-B382-3818DB96EA97}"/>
              </a:ext>
            </a:extLst>
          </p:cNvPr>
          <p:cNvSpPr/>
          <p:nvPr/>
        </p:nvSpPr>
        <p:spPr>
          <a:xfrm>
            <a:off x="3797718" y="3340058"/>
            <a:ext cx="1402932" cy="66996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10FA27BE-8235-440C-9315-DA4457FA863E}"/>
              </a:ext>
            </a:extLst>
          </p:cNvPr>
          <p:cNvSpPr txBox="1"/>
          <p:nvPr/>
        </p:nvSpPr>
        <p:spPr>
          <a:xfrm>
            <a:off x="4013835" y="4599011"/>
            <a:ext cx="6797040" cy="584775"/>
          </a:xfrm>
          <a:custGeom>
            <a:avLst/>
            <a:gdLst>
              <a:gd name="connsiteX0" fmla="*/ 0 w 6797040"/>
              <a:gd name="connsiteY0" fmla="*/ 0 h 584775"/>
              <a:gd name="connsiteX1" fmla="*/ 6797040 w 6797040"/>
              <a:gd name="connsiteY1" fmla="*/ 0 h 584775"/>
              <a:gd name="connsiteX2" fmla="*/ 6797040 w 6797040"/>
              <a:gd name="connsiteY2" fmla="*/ 584775 h 584775"/>
              <a:gd name="connsiteX3" fmla="*/ 0 w 6797040"/>
              <a:gd name="connsiteY3" fmla="*/ 584775 h 584775"/>
              <a:gd name="connsiteX4" fmla="*/ 0 w 6797040"/>
              <a:gd name="connsiteY4" fmla="*/ 0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97040" h="584775" fill="none" extrusionOk="0">
                <a:moveTo>
                  <a:pt x="0" y="0"/>
                </a:moveTo>
                <a:cubicBezTo>
                  <a:pt x="1091663" y="5222"/>
                  <a:pt x="5586747" y="24918"/>
                  <a:pt x="6797040" y="0"/>
                </a:cubicBezTo>
                <a:cubicBezTo>
                  <a:pt x="6754197" y="115750"/>
                  <a:pt x="6802715" y="445323"/>
                  <a:pt x="6797040" y="584775"/>
                </a:cubicBezTo>
                <a:cubicBezTo>
                  <a:pt x="5391949" y="420014"/>
                  <a:pt x="2498953" y="702925"/>
                  <a:pt x="0" y="584775"/>
                </a:cubicBezTo>
                <a:cubicBezTo>
                  <a:pt x="-7476" y="472120"/>
                  <a:pt x="34986" y="279470"/>
                  <a:pt x="0" y="0"/>
                </a:cubicBezTo>
                <a:close/>
              </a:path>
              <a:path w="6797040" h="584775" stroke="0" extrusionOk="0">
                <a:moveTo>
                  <a:pt x="0" y="0"/>
                </a:moveTo>
                <a:cubicBezTo>
                  <a:pt x="2287509" y="11849"/>
                  <a:pt x="4527290" y="-161459"/>
                  <a:pt x="6797040" y="0"/>
                </a:cubicBezTo>
                <a:cubicBezTo>
                  <a:pt x="6770594" y="254320"/>
                  <a:pt x="6754776" y="509640"/>
                  <a:pt x="6797040" y="584775"/>
                </a:cubicBezTo>
                <a:cubicBezTo>
                  <a:pt x="5610177" y="438915"/>
                  <a:pt x="1660871" y="506451"/>
                  <a:pt x="0" y="584775"/>
                </a:cubicBezTo>
                <a:cubicBezTo>
                  <a:pt x="19643" y="454944"/>
                  <a:pt x="-27143" y="222798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 có chức năng gì?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1781DB0E-EB0D-4770-85F9-743220511E73}"/>
              </a:ext>
            </a:extLst>
          </p:cNvPr>
          <p:cNvSpPr txBox="1"/>
          <p:nvPr/>
        </p:nvSpPr>
        <p:spPr>
          <a:xfrm>
            <a:off x="5333373" y="5496597"/>
            <a:ext cx="5048877" cy="1077218"/>
          </a:xfrm>
          <a:custGeom>
            <a:avLst/>
            <a:gdLst>
              <a:gd name="connsiteX0" fmla="*/ 0 w 5048877"/>
              <a:gd name="connsiteY0" fmla="*/ 0 h 1077218"/>
              <a:gd name="connsiteX1" fmla="*/ 5048877 w 5048877"/>
              <a:gd name="connsiteY1" fmla="*/ 0 h 1077218"/>
              <a:gd name="connsiteX2" fmla="*/ 5048877 w 5048877"/>
              <a:gd name="connsiteY2" fmla="*/ 1077218 h 1077218"/>
              <a:gd name="connsiteX3" fmla="*/ 0 w 5048877"/>
              <a:gd name="connsiteY3" fmla="*/ 1077218 h 1077218"/>
              <a:gd name="connsiteX4" fmla="*/ 0 w 5048877"/>
              <a:gd name="connsiteY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48877" h="1077218" fill="none" extrusionOk="0">
                <a:moveTo>
                  <a:pt x="0" y="0"/>
                </a:moveTo>
                <a:cubicBezTo>
                  <a:pt x="956899" y="5222"/>
                  <a:pt x="3692428" y="24918"/>
                  <a:pt x="5048877" y="0"/>
                </a:cubicBezTo>
                <a:cubicBezTo>
                  <a:pt x="5086739" y="476103"/>
                  <a:pt x="4990274" y="631043"/>
                  <a:pt x="5048877" y="1077218"/>
                </a:cubicBezTo>
                <a:cubicBezTo>
                  <a:pt x="3308467" y="912457"/>
                  <a:pt x="1633489" y="1195368"/>
                  <a:pt x="0" y="1077218"/>
                </a:cubicBezTo>
                <a:cubicBezTo>
                  <a:pt x="-64117" y="630482"/>
                  <a:pt x="88888" y="487727"/>
                  <a:pt x="0" y="0"/>
                </a:cubicBezTo>
                <a:close/>
              </a:path>
              <a:path w="5048877" h="1077218" stroke="0" extrusionOk="0">
                <a:moveTo>
                  <a:pt x="0" y="0"/>
                </a:moveTo>
                <a:cubicBezTo>
                  <a:pt x="1276656" y="11849"/>
                  <a:pt x="4344476" y="-161459"/>
                  <a:pt x="5048877" y="0"/>
                </a:cubicBezTo>
                <a:cubicBezTo>
                  <a:pt x="5100912" y="144312"/>
                  <a:pt x="5141020" y="673209"/>
                  <a:pt x="5048877" y="1077218"/>
                </a:cubicBezTo>
                <a:cubicBezTo>
                  <a:pt x="3556889" y="931358"/>
                  <a:pt x="1323398" y="998894"/>
                  <a:pt x="0" y="1077218"/>
                </a:cubicBezTo>
                <a:cubicBezTo>
                  <a:pt x="7265" y="907874"/>
                  <a:pt x="-51671" y="219525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Quả chứa hạt, hạt mọc thành cây mới.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Freeform: Shape 34">
            <a:extLst>
              <a:ext uri="{FF2B5EF4-FFF2-40B4-BE49-F238E27FC236}">
                <a16:creationId xmlns="" xmlns:a16="http://schemas.microsoft.com/office/drawing/2014/main" id="{CBFF31C8-63DA-482F-A3AC-3DED41CBBDA5}"/>
              </a:ext>
            </a:extLst>
          </p:cNvPr>
          <p:cNvSpPr/>
          <p:nvPr/>
        </p:nvSpPr>
        <p:spPr>
          <a:xfrm>
            <a:off x="3873918" y="5140283"/>
            <a:ext cx="1402932" cy="66996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6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481</Words>
  <Application>Microsoft Office PowerPoint</Application>
  <PresentationFormat>Widescreen</PresentationFormat>
  <Paragraphs>64</Paragraphs>
  <Slides>18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微软雅黑</vt:lpstr>
      <vt:lpstr>宋体</vt:lpstr>
      <vt:lpstr>Arial</vt:lpstr>
      <vt:lpstr>Arial-Rounded</vt:lpstr>
      <vt:lpstr>Calibri</vt:lpstr>
      <vt:lpstr>Calibri Light</vt:lpstr>
      <vt:lpstr>Coiny</vt:lpstr>
      <vt:lpstr>iCiel Cadena</vt:lpstr>
      <vt:lpstr>Times New Roman</vt:lpstr>
      <vt:lpstr>字魂36号-正文宋楷</vt:lpstr>
      <vt:lpstr>等线</vt:lpstr>
      <vt:lpstr>等线 Light</vt:lpstr>
      <vt:lpstr>Office 主题​​</vt:lpstr>
      <vt:lpstr>Office 主题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35</cp:revision>
  <dcterms:created xsi:type="dcterms:W3CDTF">2022-09-13T00:31:04Z</dcterms:created>
  <dcterms:modified xsi:type="dcterms:W3CDTF">2024-12-31T08:00:31Z</dcterms:modified>
</cp:coreProperties>
</file>