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A803A-3DA1-47F8-88AB-658B8D4B08AB}"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8C870-DEE2-490B-BFE2-B42A343CDEE0}" type="slidenum">
              <a:rPr lang="en-US" smtClean="0"/>
              <a:t>‹#›</a:t>
            </a:fld>
            <a:endParaRPr lang="en-US"/>
          </a:p>
        </p:txBody>
      </p:sp>
    </p:spTree>
    <p:extLst>
      <p:ext uri="{BB962C8B-B14F-4D97-AF65-F5344CB8AC3E}">
        <p14:creationId xmlns:p14="http://schemas.microsoft.com/office/powerpoint/2010/main" val="93390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1858077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23</a:t>
            </a:fld>
            <a:endParaRPr lang="en-US"/>
          </a:p>
        </p:txBody>
      </p:sp>
    </p:spTree>
    <p:extLst>
      <p:ext uri="{BB962C8B-B14F-4D97-AF65-F5344CB8AC3E}">
        <p14:creationId xmlns:p14="http://schemas.microsoft.com/office/powerpoint/2010/main" val="2428026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24</a:t>
            </a:fld>
            <a:endParaRPr lang="en-US"/>
          </a:p>
        </p:txBody>
      </p:sp>
    </p:spTree>
    <p:extLst>
      <p:ext uri="{BB962C8B-B14F-4D97-AF65-F5344CB8AC3E}">
        <p14:creationId xmlns:p14="http://schemas.microsoft.com/office/powerpoint/2010/main" val="306512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271108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3</a:t>
            </a:fld>
            <a:endParaRPr lang="en-US"/>
          </a:p>
        </p:txBody>
      </p:sp>
    </p:spTree>
    <p:extLst>
      <p:ext uri="{BB962C8B-B14F-4D97-AF65-F5344CB8AC3E}">
        <p14:creationId xmlns:p14="http://schemas.microsoft.com/office/powerpoint/2010/main" val="172432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6</a:t>
            </a:fld>
            <a:endParaRPr lang="en-US"/>
          </a:p>
        </p:txBody>
      </p:sp>
    </p:spTree>
    <p:extLst>
      <p:ext uri="{BB962C8B-B14F-4D97-AF65-F5344CB8AC3E}">
        <p14:creationId xmlns:p14="http://schemas.microsoft.com/office/powerpoint/2010/main" val="295910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87477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9</a:t>
            </a:fld>
            <a:endParaRPr lang="en-US"/>
          </a:p>
        </p:txBody>
      </p:sp>
    </p:spTree>
    <p:extLst>
      <p:ext uri="{BB962C8B-B14F-4D97-AF65-F5344CB8AC3E}">
        <p14:creationId xmlns:p14="http://schemas.microsoft.com/office/powerpoint/2010/main" val="165325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03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11</a:t>
            </a:fld>
            <a:endParaRPr lang="en-US"/>
          </a:p>
        </p:txBody>
      </p:sp>
    </p:spTree>
    <p:extLst>
      <p:ext uri="{BB962C8B-B14F-4D97-AF65-F5344CB8AC3E}">
        <p14:creationId xmlns:p14="http://schemas.microsoft.com/office/powerpoint/2010/main" val="264948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16</a:t>
            </a:fld>
            <a:endParaRPr lang="en-US"/>
          </a:p>
        </p:txBody>
      </p:sp>
    </p:spTree>
    <p:extLst>
      <p:ext uri="{BB962C8B-B14F-4D97-AF65-F5344CB8AC3E}">
        <p14:creationId xmlns:p14="http://schemas.microsoft.com/office/powerpoint/2010/main" val="40112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20</a:t>
            </a:fld>
            <a:endParaRPr lang="en-US"/>
          </a:p>
        </p:txBody>
      </p:sp>
    </p:spTree>
    <p:extLst>
      <p:ext uri="{BB962C8B-B14F-4D97-AF65-F5344CB8AC3E}">
        <p14:creationId xmlns:p14="http://schemas.microsoft.com/office/powerpoint/2010/main" val="320587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B606E7-04A0-43E3-AFF7-D977814225F1}"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164317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606E7-04A0-43E3-AFF7-D977814225F1}"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157670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606E7-04A0-43E3-AFF7-D977814225F1}"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28949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606E7-04A0-43E3-AFF7-D977814225F1}"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238761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B606E7-04A0-43E3-AFF7-D977814225F1}"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374181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B606E7-04A0-43E3-AFF7-D977814225F1}"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244900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B606E7-04A0-43E3-AFF7-D977814225F1}"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94303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B606E7-04A0-43E3-AFF7-D977814225F1}"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129795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606E7-04A0-43E3-AFF7-D977814225F1}"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419165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B606E7-04A0-43E3-AFF7-D977814225F1}"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110167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B606E7-04A0-43E3-AFF7-D977814225F1}"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33B00-B3C5-42D8-B9AE-787D671279CE}" type="slidenum">
              <a:rPr lang="en-US" smtClean="0"/>
              <a:t>‹#›</a:t>
            </a:fld>
            <a:endParaRPr lang="en-US"/>
          </a:p>
        </p:txBody>
      </p:sp>
    </p:spTree>
    <p:extLst>
      <p:ext uri="{BB962C8B-B14F-4D97-AF65-F5344CB8AC3E}">
        <p14:creationId xmlns:p14="http://schemas.microsoft.com/office/powerpoint/2010/main" val="174443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606E7-04A0-43E3-AFF7-D977814225F1}" type="datetimeFigureOut">
              <a:rPr lang="en-US" smtClean="0"/>
              <a:t>11/21/2024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33B00-B3C5-42D8-B9AE-787D671279CE}" type="slidenum">
              <a:rPr lang="en-US" smtClean="0"/>
              <a:t>‹#›</a:t>
            </a:fld>
            <a:endParaRPr lang="en-US"/>
          </a:p>
        </p:txBody>
      </p:sp>
    </p:spTree>
    <p:extLst>
      <p:ext uri="{BB962C8B-B14F-4D97-AF65-F5344CB8AC3E}">
        <p14:creationId xmlns:p14="http://schemas.microsoft.com/office/powerpoint/2010/main" val="381091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838200" y="1825625"/>
            <a:ext cx="10515600" cy="2914644"/>
          </a:xfrm>
          <a:prstGeom prst="rect">
            <a:avLst/>
          </a:prstGeom>
          <a:noFill/>
        </p:spPr>
        <p:txBody>
          <a:bodyPr wrap="square" rtlCol="0">
            <a:spAutoFit/>
          </a:bodyPr>
          <a:lstStyle/>
          <a:p>
            <a:pPr marL="0" indent="0" algn="ctr">
              <a:buNone/>
            </a:pPr>
            <a:r>
              <a:rPr lang="en-US" sz="4000" b="1" dirty="0" err="1" smtClean="0">
                <a:solidFill>
                  <a:srgbClr val="00B050"/>
                </a:solidFill>
                <a:latin typeface="Times New Roman" panose="02020603050405020304" pitchFamily="18" charset="0"/>
                <a:cs typeface="Times New Roman" panose="02020603050405020304" pitchFamily="18" charset="0"/>
              </a:rPr>
              <a:t>CHÀO</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MỪNG</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CÁC</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THẦY</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CÔ</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VỀ</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DỰ</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GIỜ</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THĂM</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LỚP</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4C</a:t>
            </a:r>
            <a:endParaRPr lang="en-US" sz="3200" b="1" dirty="0" smtClean="0">
              <a:solidFill>
                <a:srgbClr val="00B050"/>
              </a:solidFill>
              <a:latin typeface="Times New Roman" panose="02020603050405020304" pitchFamily="18" charset="0"/>
              <a:cs typeface="Times New Roman" panose="02020603050405020304" pitchFamily="18" charset="0"/>
            </a:endParaRPr>
          </a:p>
          <a:p>
            <a:pPr marL="0" indent="0" algn="ctr">
              <a:buNone/>
            </a:pPr>
            <a:r>
              <a:rPr lang="en-US" sz="3200" b="1" dirty="0" err="1" smtClean="0">
                <a:solidFill>
                  <a:srgbClr val="00B050"/>
                </a:solidFill>
                <a:latin typeface="Times New Roman" panose="02020603050405020304" pitchFamily="18" charset="0"/>
                <a:cs typeface="Times New Roman" panose="02020603050405020304" pitchFamily="18" charset="0"/>
              </a:rPr>
              <a:t>MÔN</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TIẾNG</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VIỆT</a:t>
            </a:r>
            <a:endParaRPr lang="en-US" sz="3200" b="1" dirty="0" smtClean="0">
              <a:solidFill>
                <a:srgbClr val="00B050"/>
              </a:solidFill>
              <a:latin typeface="Times New Roman" panose="02020603050405020304" pitchFamily="18" charset="0"/>
              <a:cs typeface="Times New Roman" panose="02020603050405020304" pitchFamily="18" charset="0"/>
            </a:endParaRPr>
          </a:p>
          <a:p>
            <a:pPr marL="0" indent="0" algn="ctr">
              <a:buNone/>
            </a:pPr>
            <a:r>
              <a:rPr lang="en-US" sz="3200" b="1" dirty="0" err="1" smtClean="0">
                <a:solidFill>
                  <a:srgbClr val="00B050"/>
                </a:solidFill>
                <a:latin typeface="Times New Roman" panose="02020603050405020304" pitchFamily="18" charset="0"/>
                <a:cs typeface="Times New Roman" panose="02020603050405020304" pitchFamily="18" charset="0"/>
              </a:rPr>
              <a:t>BÀI</a:t>
            </a:r>
            <a:r>
              <a:rPr lang="en-US" sz="3200" b="1" dirty="0" smtClean="0">
                <a:solidFill>
                  <a:srgbClr val="00B050"/>
                </a:solidFill>
                <a:latin typeface="Times New Roman" panose="02020603050405020304" pitchFamily="18" charset="0"/>
                <a:cs typeface="Times New Roman" panose="02020603050405020304" pitchFamily="18" charset="0"/>
              </a:rPr>
              <a:t> 17: </a:t>
            </a:r>
            <a:r>
              <a:rPr lang="en-US" sz="3200" b="1" dirty="0" err="1" smtClean="0">
                <a:solidFill>
                  <a:srgbClr val="00B050"/>
                </a:solidFill>
                <a:latin typeface="Times New Roman" panose="02020603050405020304" pitchFamily="18" charset="0"/>
                <a:cs typeface="Times New Roman" panose="02020603050405020304" pitchFamily="18" charset="0"/>
              </a:rPr>
              <a:t>ĐỌC</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VẼ</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MÀU</a:t>
            </a:r>
            <a:endParaRPr lang="en-US" sz="3200" b="1" dirty="0" smtClean="0">
              <a:solidFill>
                <a:srgbClr val="00B050"/>
              </a:solidFill>
              <a:latin typeface="Times New Roman" panose="02020603050405020304" pitchFamily="18" charset="0"/>
              <a:cs typeface="Times New Roman" panose="02020603050405020304" pitchFamily="18" charset="0"/>
            </a:endParaRPr>
          </a:p>
          <a:p>
            <a:pPr marL="0" indent="0" algn="ctr">
              <a:buNone/>
            </a:pPr>
            <a:r>
              <a:rPr lang="en-US" sz="3200" b="1" dirty="0" err="1" smtClean="0">
                <a:solidFill>
                  <a:srgbClr val="FF0000"/>
                </a:solidFill>
                <a:latin typeface="Times New Roman" panose="02020603050405020304" pitchFamily="18" charset="0"/>
                <a:cs typeface="Times New Roman" panose="02020603050405020304" pitchFamily="18" charset="0"/>
              </a:rPr>
              <a:t>GV</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NGUYỄN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HIỀN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57E681-00BA-E428-F822-F2A4595B06D1}"/>
              </a:ext>
            </a:extLst>
          </p:cNvPr>
          <p:cNvSpPr txBox="1"/>
          <p:nvPr/>
        </p:nvSpPr>
        <p:spPr>
          <a:xfrm>
            <a:off x="2758507" y="322866"/>
            <a:ext cx="6572557" cy="584775"/>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Hai </a:t>
            </a:r>
            <a:r>
              <a:rPr lang="en-US" sz="3200" dirty="0" err="1" smtClean="0">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smtClean="0">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smtClean="0">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68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46502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0090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156947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23296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208311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21456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24898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3809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2961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2178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899687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708418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29745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sp>
        <p:nvSpPr>
          <p:cNvPr id="4" name="TextBox 3"/>
          <p:cNvSpPr txBox="1"/>
          <p:nvPr/>
        </p:nvSpPr>
        <p:spPr>
          <a:xfrm>
            <a:off x="952107" y="1545996"/>
            <a:ext cx="6928701" cy="1754326"/>
          </a:xfrm>
          <a:prstGeom prst="rect">
            <a:avLst/>
          </a:prstGeom>
          <a:noFill/>
        </p:spPr>
        <p:txBody>
          <a:bodyPr wrap="square" rtlCol="0">
            <a:spAutoFit/>
          </a:bodyPr>
          <a:lstStyle/>
          <a:p>
            <a:r>
              <a:rPr lang="en-US" sz="5400" b="1" dirty="0" err="1" smtClean="0">
                <a:solidFill>
                  <a:srgbClr val="FF0000"/>
                </a:solidFill>
                <a:latin typeface="Times New Roman" panose="02020603050405020304" pitchFamily="18" charset="0"/>
                <a:cs typeface="Times New Roman" panose="02020603050405020304" pitchFamily="18" charset="0"/>
              </a:rPr>
              <a:t>HỌC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THUỘC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LÒNG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BÀI</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THƠ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574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1282635" y="1086046"/>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15146"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
        <p:nvSpPr>
          <p:cNvPr id="4" name="Rectangle 3"/>
          <p:cNvSpPr/>
          <p:nvPr/>
        </p:nvSpPr>
        <p:spPr>
          <a:xfrm>
            <a:off x="733426" y="1545997"/>
            <a:ext cx="2283152" cy="3959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1941922" y="2253005"/>
            <a:ext cx="2026763" cy="37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840555" y="4073954"/>
            <a:ext cx="2026763" cy="37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1941922" y="2952160"/>
            <a:ext cx="2507530" cy="377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2337847" y="5923180"/>
            <a:ext cx="1916781" cy="3927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768281" y="5180035"/>
            <a:ext cx="2026763" cy="3927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6810861" y="3973402"/>
            <a:ext cx="2363976" cy="3927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6737015" y="2900315"/>
            <a:ext cx="2548385" cy="3927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6088135" y="1798942"/>
            <a:ext cx="2684390" cy="3927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83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a:t>
            </a:r>
            <a:r>
              <a:rPr lang="en-US" sz="2400" dirty="0" err="1" smtClean="0">
                <a:solidFill>
                  <a:srgbClr val="000000"/>
                </a:solidFill>
                <a:latin typeface="Calibri" panose="020F0502020204030204" pitchFamily="34" charset="0"/>
                <a:cs typeface="Calibri" panose="020F0502020204030204" pitchFamily="34" charset="0"/>
              </a:rPr>
              <a:t>sẫm</a:t>
            </a:r>
            <a:r>
              <a:rPr lang="vi-VN" sz="2400" b="0" i="0" dirty="0" smtClean="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a:t>
            </a:r>
            <a:r>
              <a:rPr lang="vi-VN" sz="2400" b="0" i="0" dirty="0" smtClean="0">
                <a:solidFill>
                  <a:srgbClr val="000000"/>
                </a:solidFill>
                <a:effectLst/>
                <a:latin typeface="Calibri" panose="020F0502020204030204" pitchFamily="34" charset="0"/>
                <a:cs typeface="Calibri" panose="020F0502020204030204" pitchFamily="34" charset="0"/>
              </a:rPr>
              <a:t>trong</a:t>
            </a:r>
            <a:r>
              <a:rPr lang="en-US" sz="2400" b="0" i="0" dirty="0" smtClean="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620899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375492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id="{C657E681-00BA-E428-F822-F2A4595B06D1}"/>
              </a:ext>
            </a:extLst>
          </p:cNvPr>
          <p:cNvSpPr txBox="1"/>
          <p:nvPr/>
        </p:nvSpPr>
        <p:spPr>
          <a:xfrm>
            <a:off x="2428568" y="1143000"/>
            <a:ext cx="6572557"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Hai </a:t>
            </a:r>
            <a:r>
              <a:rPr lang="en-US" sz="3200" dirty="0" err="1" smtClean="0">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11 </a:t>
            </a:r>
            <a:r>
              <a:rPr lang="en-US" sz="3200" dirty="0" err="1" smtClean="0">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11 </a:t>
            </a:r>
            <a:r>
              <a:rPr lang="en-US" sz="3200" dirty="0" err="1" smtClean="0">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2024</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408509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3" objId="2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 xmlns:asvg="http://schemas.microsoft.com/office/drawing/2016/SVG/main"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3895263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9244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377731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163284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416987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a:t>
            </a:r>
            <a:r>
              <a:rPr lang="en-US" sz="2400" dirty="0" err="1" smtClean="0">
                <a:solidFill>
                  <a:srgbClr val="000000"/>
                </a:solidFill>
                <a:latin typeface="Calibri" panose="020F0502020204030204" pitchFamily="34" charset="0"/>
                <a:cs typeface="Calibri" panose="020F0502020204030204" pitchFamily="34" charset="0"/>
              </a:rPr>
              <a:t>sẫm</a:t>
            </a:r>
            <a:r>
              <a:rPr lang="vi-VN" sz="2400" b="0" i="0" dirty="0" smtClean="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a:t>
            </a:r>
            <a:r>
              <a:rPr lang="vi-VN" sz="2400" b="0" i="0" dirty="0" smtClean="0">
                <a:solidFill>
                  <a:srgbClr val="000000"/>
                </a:solidFill>
                <a:effectLst/>
                <a:latin typeface="Calibri" panose="020F0502020204030204" pitchFamily="34" charset="0"/>
                <a:cs typeface="Calibri" panose="020F0502020204030204" pitchFamily="34" charset="0"/>
              </a:rPr>
              <a:t>trong</a:t>
            </a:r>
            <a:r>
              <a:rPr lang="en-US" sz="2400" b="0" i="0" dirty="0" smtClean="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88023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3|0.4|0.3"/>
</p:tagLst>
</file>

<file path=ppt/tags/tag11.xml><?xml version="1.0" encoding="utf-8"?>
<p:tagLst xmlns:a="http://schemas.openxmlformats.org/drawingml/2006/main" xmlns:r="http://schemas.openxmlformats.org/officeDocument/2006/relationships" xmlns:p="http://schemas.openxmlformats.org/presentationml/2006/main">
  <p:tag name="TIMING" val="|0.3|0.2|0.3|0.3"/>
</p:tagLst>
</file>

<file path=ppt/tags/tag12.xml><?xml version="1.0" encoding="utf-8"?>
<p:tagLst xmlns:a="http://schemas.openxmlformats.org/drawingml/2006/main" xmlns:r="http://schemas.openxmlformats.org/officeDocument/2006/relationships" xmlns:p="http://schemas.openxmlformats.org/presentationml/2006/main">
  <p:tag name="TIMING" val="|0.2|0.1|0.1|0.2"/>
</p:tagLst>
</file>

<file path=ppt/tags/tag13.xml><?xml version="1.0" encoding="utf-8"?>
<p:tagLst xmlns:a="http://schemas.openxmlformats.org/drawingml/2006/main" xmlns:r="http://schemas.openxmlformats.org/officeDocument/2006/relationships" xmlns:p="http://schemas.openxmlformats.org/presentationml/2006/main">
  <p:tag name="TIMING" val="|0.2|0.2|0.1|0.1"/>
</p:tagLst>
</file>

<file path=ppt/tags/tag14.xml><?xml version="1.0" encoding="utf-8"?>
<p:tagLst xmlns:a="http://schemas.openxmlformats.org/drawingml/2006/main" xmlns:r="http://schemas.openxmlformats.org/officeDocument/2006/relationships" xmlns:p="http://schemas.openxmlformats.org/presentationml/2006/main">
  <p:tag name="TIMING" val="|0.1|0.1|0.1"/>
</p:tagLst>
</file>

<file path=ppt/tags/tag15.xml><?xml version="1.0" encoding="utf-8"?>
<p:tagLst xmlns:a="http://schemas.openxmlformats.org/drawingml/2006/main" xmlns:r="http://schemas.openxmlformats.org/officeDocument/2006/relationships" xmlns:p="http://schemas.openxmlformats.org/presentationml/2006/main">
  <p:tag name="TIMING" val="|0.1|0|0.4|0.2"/>
</p:tagLst>
</file>

<file path=ppt/tags/tag16.xml><?xml version="1.0" encoding="utf-8"?>
<p:tagLst xmlns:a="http://schemas.openxmlformats.org/drawingml/2006/main" xmlns:r="http://schemas.openxmlformats.org/officeDocument/2006/relationships" xmlns:p="http://schemas.openxmlformats.org/presentationml/2006/main">
  <p:tag name="TIMING" val="|0.1|0|0.4|0.2"/>
</p:tagLst>
</file>

<file path=ppt/tags/tag17.xml><?xml version="1.0" encoding="utf-8"?>
<p:tagLst xmlns:a="http://schemas.openxmlformats.org/drawingml/2006/main" xmlns:r="http://schemas.openxmlformats.org/officeDocument/2006/relationships" xmlns:p="http://schemas.openxmlformats.org/presentationml/2006/main">
  <p:tag name="TIMING" val="|0.2|0.3|0.5"/>
</p:tagLst>
</file>

<file path=ppt/tags/tag18.xml><?xml version="1.0" encoding="utf-8"?>
<p:tagLst xmlns:a="http://schemas.openxmlformats.org/drawingml/2006/main" xmlns:r="http://schemas.openxmlformats.org/officeDocument/2006/relationships" xmlns:p="http://schemas.openxmlformats.org/presentationml/2006/main">
  <p:tag name="TIMING" val="|0.2|0.2|0.3"/>
</p:tagLst>
</file>

<file path=ppt/tags/tag19.xml><?xml version="1.0" encoding="utf-8"?>
<p:tagLst xmlns:a="http://schemas.openxmlformats.org/drawingml/2006/main" xmlns:r="http://schemas.openxmlformats.org/officeDocument/2006/relationships" xmlns:p="http://schemas.openxmlformats.org/presentationml/2006/main">
  <p:tag name="TIMING" val="|0.2|0.2|0.3"/>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674</Words>
  <Application>Microsoft Office PowerPoint</Application>
  <PresentationFormat>Widescreen</PresentationFormat>
  <Paragraphs>196</Paragraphs>
  <Slides>25</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Arial-Rounded</vt:lpstr>
      <vt:lpstr>Calibri</vt:lpstr>
      <vt:lpstr>Calibri Light</vt:lpstr>
      <vt:lpstr>Cambria</vt:lpstr>
      <vt:lpstr>Coiny</vt:lpstr>
      <vt:lpstr>等线</vt:lpstr>
      <vt:lpstr>Jua</vt:lpstr>
      <vt:lpstr>Times New Roman</vt:lpstr>
      <vt:lpstr>包图简圆体</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23</cp:revision>
  <dcterms:created xsi:type="dcterms:W3CDTF">2024-11-21T01:29:09Z</dcterms:created>
  <dcterms:modified xsi:type="dcterms:W3CDTF">2024-11-21T02:02:08Z</dcterms:modified>
</cp:coreProperties>
</file>