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0" r:id="rId5"/>
    <p:sldId id="437"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7A835"/>
    <a:srgbClr val="FF3399"/>
    <a:srgbClr val="FF0066"/>
    <a:srgbClr val="FF7C80"/>
    <a:srgbClr val="0000CC"/>
    <a:srgbClr val="EDF6F7"/>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8" d="100"/>
          <a:sy n="68" d="100"/>
        </p:scale>
        <p:origin x="45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1.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2.pptx" TargetMode="External"/><Relationship Id="rId4" Type="http://schemas.openxmlformats.org/officeDocument/2006/relationships/hyperlink" Target="Khoi%20dong/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QUANG SƠN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343401"/>
            <a:ext cx="13868399" cy="273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CUỘC HỌP CỦA CHỮ VIẾT (T4</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 Viết đoạn văn giới thiệu bản thân</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a:solidFill>
                  <a:srgbClr val="FF0066"/>
                </a:solidFill>
                <a:latin typeface="Times New Roman" pitchFamily="18" charset="0"/>
              </a:rPr>
              <a:t>Giáo viên</a:t>
            </a:r>
            <a:r>
              <a:rPr lang="en-US" altLang="en-US" sz="2400" b="1" i="1" dirty="0" smtClean="0">
                <a:solidFill>
                  <a:srgbClr val="FF0066"/>
                </a:solidFill>
                <a:latin typeface="Times New Roman" pitchFamily="18" charset="0"/>
              </a:rPr>
              <a:t>: Phan Thị Chung</a:t>
            </a:r>
            <a:endParaRPr lang="en-US" altLang="en-US" sz="2400" b="1" i="1" dirty="0">
              <a:solidFill>
                <a:srgbClr val="FF0066"/>
              </a:solidFill>
              <a:latin typeface="Times New Roman" pitchFamily="18" charset="0"/>
            </a:endParaRPr>
          </a:p>
          <a:p>
            <a:pPr eaLnBrk="1" hangingPunct="1"/>
            <a:r>
              <a:rPr lang="en-US" altLang="en-US" sz="2400" b="1" i="1" dirty="0">
                <a:solidFill>
                  <a:srgbClr val="FF0066"/>
                </a:solidFill>
                <a:latin typeface="Times New Roman" pitchFamily="18" charset="0"/>
              </a:rPr>
              <a:t>Lớp:  </a:t>
            </a:r>
            <a:r>
              <a:rPr lang="en-US" altLang="en-US" sz="2400" b="1" i="1" dirty="0" smtClean="0">
                <a:solidFill>
                  <a:srgbClr val="FF0066"/>
                </a:solidFill>
                <a:latin typeface="Times New Roman" pitchFamily="18" charset="0"/>
              </a:rPr>
              <a:t>3B</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8148327" flipH="1">
            <a:off x="728466" y="4434174"/>
            <a:ext cx="145202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4107913" y="1164913"/>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119519" y="1752600"/>
            <a:ext cx="5735577" cy="7095805"/>
          </a:xfrm>
          <a:prstGeom prst="rect">
            <a:avLst/>
          </a:prstGeom>
        </p:spPr>
      </p:pic>
      <p:sp>
        <p:nvSpPr>
          <p:cNvPr id="14" name="Rounded Rectangle 13">
            <a:hlinkClick r:id="rId3" action="ppaction://hlinkpres?slideindex=1&amp;slidetitle="/>
          </p:cNvPr>
          <p:cNvSpPr/>
          <p:nvPr/>
        </p:nvSpPr>
        <p:spPr>
          <a:xfrm>
            <a:off x="1245250" y="3166369"/>
            <a:ext cx="3315353" cy="15667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Nam Trung Bộ</a:t>
            </a:r>
            <a:endParaRPr lang="en-US" sz="3200" b="1" dirty="0">
              <a:solidFill>
                <a:srgbClr val="FF0000"/>
              </a:solidFill>
            </a:endParaRPr>
          </a:p>
        </p:txBody>
      </p:sp>
      <p:sp>
        <p:nvSpPr>
          <p:cNvPr id="15" name="Rounded Rectangle 14">
            <a:hlinkClick r:id="rId4" action="ppaction://hlinkpres?slideindex=1&amp;slidetitle="/>
          </p:cNvPr>
          <p:cNvSpPr/>
          <p:nvPr/>
        </p:nvSpPr>
        <p:spPr>
          <a:xfrm>
            <a:off x="1356519" y="5941617"/>
            <a:ext cx="3315353" cy="1566703"/>
          </a:xfrm>
          <a:prstGeom prst="roundRect">
            <a:avLst/>
          </a:prstGeom>
          <a:solidFill>
            <a:srgbClr val="F7A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Đông Nam Bộ</a:t>
            </a:r>
            <a:endParaRPr lang="en-US" sz="3200" b="1" dirty="0"/>
          </a:p>
        </p:txBody>
      </p:sp>
      <p:sp>
        <p:nvSpPr>
          <p:cNvPr id="16" name="Rounded Rectangle 15">
            <a:hlinkClick r:id="rId5" action="ppaction://hlinkpres?slideindex=1&amp;slidetitle="/>
          </p:cNvPr>
          <p:cNvSpPr/>
          <p:nvPr/>
        </p:nvSpPr>
        <p:spPr>
          <a:xfrm>
            <a:off x="5584966" y="3124200"/>
            <a:ext cx="3315353" cy="1566703"/>
          </a:xfrm>
          <a:prstGeom prst="roundRect">
            <a:avLst/>
          </a:prstGeom>
          <a:solidFill>
            <a:srgbClr val="606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Nam Trung Bộ</a:t>
            </a:r>
            <a:endParaRPr lang="en-US" sz="3200" b="1"/>
          </a:p>
        </p:txBody>
      </p:sp>
      <p:sp>
        <p:nvSpPr>
          <p:cNvPr id="17" name="Rounded Rectangle 16">
            <a:hlinkClick r:id="rId6" action="ppaction://hlinkpres?slideindex=1&amp;slidetitle="/>
          </p:cNvPr>
          <p:cNvSpPr/>
          <p:nvPr/>
        </p:nvSpPr>
        <p:spPr>
          <a:xfrm>
            <a:off x="5541039" y="5980648"/>
            <a:ext cx="3315353" cy="156670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Tây Nguyên</a:t>
            </a:r>
            <a:endParaRPr lang="en-US" sz="3200" b="1"/>
          </a:p>
        </p:txBody>
      </p:sp>
      <p:grpSp>
        <p:nvGrpSpPr>
          <p:cNvPr id="18" name="Group 17"/>
          <p:cNvGrpSpPr/>
          <p:nvPr/>
        </p:nvGrpSpPr>
        <p:grpSpPr>
          <a:xfrm>
            <a:off x="6765266" y="616041"/>
            <a:ext cx="2608983" cy="584775"/>
            <a:chOff x="6651116" y="743102"/>
            <a:chExt cx="2564962" cy="584775"/>
          </a:xfrm>
        </p:grpSpPr>
        <p:sp>
          <p:nvSpPr>
            <p:cNvPr id="22" name="TextBox 21"/>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0" name="Straight Connector 19"/>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051719" y="2331720"/>
            <a:ext cx="14423484"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Bài 1. Quan sát tranh và đóng vai bạn nhỏ để giới thiệu về bạn ấy:</a:t>
            </a:r>
          </a:p>
        </p:txBody>
      </p:sp>
      <p:sp>
        <p:nvSpPr>
          <p:cNvPr id="21" name="Rectangle 95"/>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pic>
        <p:nvPicPr>
          <p:cNvPr id="2" name="Picture 1">
            <a:extLst>
              <a:ext uri="{FF2B5EF4-FFF2-40B4-BE49-F238E27FC236}">
                <a16:creationId xmlns:a16="http://schemas.microsoft.com/office/drawing/2014/main" id="{8D581A97-D159-1A48-05E8-9BEBB67A6F65}"/>
              </a:ext>
            </a:extLst>
          </p:cNvPr>
          <p:cNvPicPr>
            <a:picLocks noChangeAspect="1"/>
          </p:cNvPicPr>
          <p:nvPr/>
        </p:nvPicPr>
        <p:blipFill>
          <a:blip r:embed="rId2"/>
          <a:stretch>
            <a:fillRect/>
          </a:stretch>
        </p:blipFill>
        <p:spPr>
          <a:xfrm>
            <a:off x="1678330" y="3036902"/>
            <a:ext cx="13781849" cy="610709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432719" y="2341282"/>
            <a:ext cx="4267200" cy="677108"/>
            <a:chOff x="1442244" y="2292355"/>
            <a:chExt cx="3733800" cy="677108"/>
          </a:xfrm>
        </p:grpSpPr>
        <p:sp>
          <p:nvSpPr>
            <p:cNvPr id="10" name="Rectangle 9"/>
            <p:cNvSpPr/>
            <p:nvPr/>
          </p:nvSpPr>
          <p:spPr>
            <a:xfrm>
              <a:off x="1442244" y="2292355"/>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dirty="0">
                  <a:solidFill>
                    <a:srgbClr val="FF0066"/>
                  </a:solidFill>
                  <a:latin typeface="Times New Roman" pitchFamily="18" charset="0"/>
                  <a:cs typeface="Times New Roman" pitchFamily="18" charset="0"/>
                </a:rPr>
                <a:t>. Luyện tập.</a:t>
              </a:r>
            </a:p>
          </p:txBody>
        </p:sp>
        <p:cxnSp>
          <p:nvCxnSpPr>
            <p:cNvPr id="11" name="Straight Connector 10"/>
            <p:cNvCxnSpPr/>
            <p:nvPr/>
          </p:nvCxnSpPr>
          <p:spPr>
            <a:xfrm>
              <a:off x="1544251" y="296790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0" name="Rectangle 95">
            <a:extLst>
              <a:ext uri="{FF2B5EF4-FFF2-40B4-BE49-F238E27FC236}">
                <a16:creationId xmlns:a16="http://schemas.microsoft.com/office/drawing/2014/main" id="{3223F9BB-8668-1ABC-3B03-34A87C5D9393}"/>
              </a:ext>
            </a:extLst>
          </p:cNvPr>
          <p:cNvSpPr>
            <a:spLocks noChangeArrowheads="1"/>
          </p:cNvSpPr>
          <p:nvPr/>
        </p:nvSpPr>
        <p:spPr bwMode="auto">
          <a:xfrm>
            <a:off x="4281088" y="1396425"/>
            <a:ext cx="84292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dirty="0">
                <a:solidFill>
                  <a:srgbClr val="0000CC"/>
                </a:solidFill>
                <a:latin typeface="Times New Roman" pitchFamily="18" charset="0"/>
                <a:cs typeface="Times New Roman" pitchFamily="18" charset="0"/>
              </a:rPr>
              <a:t>BÀI 14: CUỘC HỌP CỦA CHỮ VIẾT ( Tiết 4</a:t>
            </a:r>
            <a:r>
              <a:rPr lang="en-GB" sz="3200" b="1" dirty="0" smtClean="0">
                <a:solidFill>
                  <a:srgbClr val="0000CC"/>
                </a:solidFill>
                <a:latin typeface="Times New Roman" pitchFamily="18" charset="0"/>
                <a:cs typeface="Times New Roman" pitchFamily="18" charset="0"/>
              </a:rPr>
              <a:t>)</a:t>
            </a:r>
          </a:p>
          <a:p>
            <a:pPr algn="ctr"/>
            <a:r>
              <a:rPr lang="en-GB" sz="3200" b="1" dirty="0" smtClean="0">
                <a:solidFill>
                  <a:srgbClr val="0000CC"/>
                </a:solidFill>
                <a:latin typeface="Times New Roman" pitchFamily="18" charset="0"/>
                <a:cs typeface="Times New Roman" pitchFamily="18" charset="0"/>
              </a:rPr>
              <a:t>Luyện tập: Viết đoạn văn giới thiệu bản thân</a:t>
            </a:r>
            <a:endParaRPr lang="en-GB" sz="3200" b="1" dirty="0">
              <a:solidFill>
                <a:srgbClr val="0000CC"/>
              </a:solidFill>
              <a:latin typeface="Times New Roman" pitchFamily="18" charset="0"/>
              <a:cs typeface="Times New Roman" pitchFamily="18" charset="0"/>
            </a:endParaRPr>
          </a:p>
        </p:txBody>
      </p:sp>
      <p:sp>
        <p:nvSpPr>
          <p:cNvPr id="31" name="Rectangle 30">
            <a:extLst>
              <a:ext uri="{FF2B5EF4-FFF2-40B4-BE49-F238E27FC236}">
                <a16:creationId xmlns:a16="http://schemas.microsoft.com/office/drawing/2014/main" id="{911248E7-B49D-1EE8-D5A4-71B8AFDB093C}"/>
              </a:ext>
            </a:extLst>
          </p:cNvPr>
          <p:cNvSpPr/>
          <p:nvPr/>
        </p:nvSpPr>
        <p:spPr>
          <a:xfrm>
            <a:off x="950221" y="3199061"/>
            <a:ext cx="14347284" cy="677108"/>
          </a:xfrm>
          <a:prstGeom prst="rect">
            <a:avLst/>
          </a:prstGeom>
        </p:spPr>
        <p:txBody>
          <a:bodyPr wrap="square">
            <a:spAutoFit/>
          </a:bodyPr>
          <a:lstStyle/>
          <a:p>
            <a:pPr algn="ctr"/>
            <a:r>
              <a:rPr lang="en-US" sz="3800" b="1" dirty="0">
                <a:solidFill>
                  <a:srgbClr val="0000CC"/>
                </a:solidFill>
                <a:latin typeface="Times New Roman" pitchFamily="18" charset="0"/>
                <a:cs typeface="Times New Roman" pitchFamily="18" charset="0"/>
              </a:rPr>
              <a:t>Bài 1. Quan sát tranh và đóng vai bạn nhỏ để giới thiệu về bạn ấy:</a:t>
            </a:r>
          </a:p>
        </p:txBody>
      </p:sp>
      <p:sp>
        <p:nvSpPr>
          <p:cNvPr id="32" name="Rectangle 31">
            <a:extLst>
              <a:ext uri="{FF2B5EF4-FFF2-40B4-BE49-F238E27FC236}">
                <a16:creationId xmlns:a16="http://schemas.microsoft.com/office/drawing/2014/main" id="{43DF2B55-DBB1-7357-5DEC-88A64FEF3249}"/>
              </a:ext>
            </a:extLst>
          </p:cNvPr>
          <p:cNvSpPr/>
          <p:nvPr/>
        </p:nvSpPr>
        <p:spPr>
          <a:xfrm>
            <a:off x="3006559" y="4876800"/>
            <a:ext cx="11277599"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Cùng nhau đóng vai để giới thiệu về bạn ấy</a:t>
            </a: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514600"/>
            <a:ext cx="14554200" cy="1200329"/>
          </a:xfrm>
          <a:prstGeom prst="rect">
            <a:avLst/>
          </a:prstGeom>
        </p:spPr>
        <p:txBody>
          <a:bodyPr wrap="square">
            <a:spAutoFit/>
          </a:bodyPr>
          <a:lstStyle/>
          <a:p>
            <a:pPr algn="just">
              <a:spcBef>
                <a:spcPts val="600"/>
              </a:spcBef>
            </a:pPr>
            <a:r>
              <a:rPr lang="en-US" sz="3600" b="1">
                <a:solidFill>
                  <a:srgbClr val="0000CC"/>
                </a:solidFill>
                <a:latin typeface="Times New Roman" pitchFamily="18" charset="0"/>
                <a:cs typeface="Times New Roman" pitchFamily="18" charset="0"/>
              </a:rPr>
              <a:t>Bài 2. Em hãy viết một đoạn văn giới thiệu bản thân vào tấm thẻ rồi trang trí thật đẹp.</a:t>
            </a:r>
          </a:p>
        </p:txBody>
      </p:sp>
      <p:sp>
        <p:nvSpPr>
          <p:cNvPr id="20" name="Rectangle 95">
            <a:extLst>
              <a:ext uri="{FF2B5EF4-FFF2-40B4-BE49-F238E27FC236}">
                <a16:creationId xmlns:a16="http://schemas.microsoft.com/office/drawing/2014/main" id="{BAF2C8DE-ADED-E1BF-E500-6A647EE2D3AC}"/>
              </a:ext>
            </a:extLst>
          </p:cNvPr>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grpSp>
        <p:nvGrpSpPr>
          <p:cNvPr id="23" name="Group 22"/>
          <p:cNvGrpSpPr/>
          <p:nvPr/>
        </p:nvGrpSpPr>
        <p:grpSpPr>
          <a:xfrm>
            <a:off x="899319" y="3810000"/>
            <a:ext cx="15011400" cy="5065295"/>
            <a:chOff x="746919" y="3733800"/>
            <a:chExt cx="15011400" cy="5065295"/>
          </a:xfrm>
        </p:grpSpPr>
        <p:pic>
          <p:nvPicPr>
            <p:cNvPr id="24" name="Picture 4" descr="Hình ảnh Cắt Giấy đỏ Khung Hoa Lan Chim Sẻ đỏ Biên PNG , Hoa, đỏ, Nụ PNG và  Vector với nền trong suốt để tải xuống miễn phí"/>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8305" r="3914" b="8733"/>
            <a:stretch/>
          </p:blipFill>
          <p:spPr bwMode="auto">
            <a:xfrm>
              <a:off x="746919" y="3733800"/>
              <a:ext cx="15011400" cy="506529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880519" y="4385370"/>
              <a:ext cx="10591801" cy="3539430"/>
            </a:xfrm>
            <a:prstGeom prst="rect">
              <a:avLst/>
            </a:prstGeom>
          </p:spPr>
          <p:txBody>
            <a:bodyPr wrap="square">
              <a:spAutoFit/>
            </a:bodyPr>
            <a:lstStyle/>
            <a:p>
              <a:pPr indent="854075" algn="just"/>
              <a:r>
                <a:rPr lang="vi-VN" sz="3200" b="1" dirty="0">
                  <a:solidFill>
                    <a:srgbClr val="0000FF"/>
                  </a:solidFill>
                  <a:latin typeface="Times New Roman" pitchFamily="18" charset="0"/>
                  <a:cs typeface="Times New Roman" pitchFamily="18" charset="0"/>
                </a:rPr>
                <a:t>Xin chào mọi người! Em tên là Nguyễn Ngọc Lan. Em </a:t>
              </a:r>
              <a:r>
                <a:rPr lang="vi-VN" sz="3200" b="1" dirty="0" smtClean="0">
                  <a:solidFill>
                    <a:srgbClr val="0000FF"/>
                  </a:solidFill>
                  <a:latin typeface="Times New Roman" pitchFamily="18" charset="0"/>
                  <a:cs typeface="Times New Roman" pitchFamily="18" charset="0"/>
                </a:rPr>
                <a:t>sinh</a:t>
              </a:r>
              <a:r>
                <a:rPr lang="en-US" sz="3200" b="1" dirty="0" smtClean="0">
                  <a:solidFill>
                    <a:srgbClr val="0000FF"/>
                  </a:solidFill>
                  <a:latin typeface="Times New Roman" pitchFamily="18" charset="0"/>
                  <a:cs typeface="Times New Roman" pitchFamily="18" charset="0"/>
                </a:rPr>
                <a:t> ngày </a:t>
              </a:r>
              <a:r>
                <a:rPr lang="vi-VN" sz="3200" b="1" dirty="0" smtClean="0">
                  <a:solidFill>
                    <a:srgbClr val="0000FF"/>
                  </a:solidFill>
                  <a:latin typeface="Times New Roman" pitchFamily="18" charset="0"/>
                  <a:cs typeface="Times New Roman" pitchFamily="18" charset="0"/>
                </a:rPr>
                <a:t>ra </a:t>
              </a:r>
              <a:r>
                <a:rPr lang="vi-VN" sz="3200" b="1" dirty="0">
                  <a:solidFill>
                    <a:srgbClr val="0000FF"/>
                  </a:solidFill>
                  <a:latin typeface="Times New Roman" pitchFamily="18" charset="0"/>
                  <a:cs typeface="Times New Roman" pitchFamily="18" charset="0"/>
                </a:rPr>
                <a:t>và lớn lên ở thành phố biển Nha Trang xinh đẹp. Hàng ngày em rất thích dành thời gian rảnh để bơi </a:t>
              </a:r>
              <a:r>
                <a:rPr lang="en-US" sz="3200" b="1" dirty="0">
                  <a:solidFill>
                    <a:srgbClr val="0000FF"/>
                  </a:solidFill>
                  <a:latin typeface="Times New Roman" pitchFamily="18" charset="0"/>
                  <a:cs typeface="Times New Roman" pitchFamily="18" charset="0"/>
                </a:rPr>
                <a:t>l</a:t>
              </a:r>
              <a:r>
                <a:rPr lang="vi-VN" sz="3200" b="1" dirty="0" smtClean="0">
                  <a:solidFill>
                    <a:srgbClr val="0000FF"/>
                  </a:solidFill>
                  <a:latin typeface="Times New Roman" pitchFamily="18" charset="0"/>
                  <a:cs typeface="Times New Roman" pitchFamily="18" charset="0"/>
                </a:rPr>
                <a:t>ội</a:t>
              </a:r>
              <a:r>
                <a:rPr lang="vi-VN" sz="3200" b="1" dirty="0">
                  <a:solidFill>
                    <a:srgbClr val="0000FF"/>
                  </a:solidFill>
                  <a:latin typeface="Times New Roman" pitchFamily="18" charset="0"/>
                  <a:cs typeface="Times New Roman" pitchFamily="18" charset="0"/>
                </a:rPr>
                <a:t>. Bố luôn là người huấn luyện và động viên em theo đuổi đam mê bơi lội này. Vì vậy em mong muốn sau khi lớn lên có thể trở thành vận động viên bơi lội chuyên nghiệp như cô Nguyễn Thị Ánh Viên để đem huy chương về cho Việt Nam.</a:t>
              </a:r>
              <a:endParaRPr lang="en-US" sz="3200" b="1" dirty="0">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8" name="Rectangle 37"/>
          <p:cNvSpPr/>
          <p:nvPr/>
        </p:nvSpPr>
        <p:spPr>
          <a:xfrm>
            <a:off x="1311294" y="2895600"/>
            <a:ext cx="14554200"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3. Đọc lại đoạn viết của em, phát hiện lỗi và sửa lỗi</a:t>
            </a:r>
          </a:p>
        </p:txBody>
      </p:sp>
      <p:sp>
        <p:nvSpPr>
          <p:cNvPr id="20" name="Rectangle 95">
            <a:extLst>
              <a:ext uri="{FF2B5EF4-FFF2-40B4-BE49-F238E27FC236}">
                <a16:creationId xmlns:a16="http://schemas.microsoft.com/office/drawing/2014/main" id="{BAF2C8DE-ADED-E1BF-E500-6A647EE2D3AC}"/>
              </a:ext>
            </a:extLst>
          </p:cNvPr>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sp>
        <p:nvSpPr>
          <p:cNvPr id="2" name="Cloud 1"/>
          <p:cNvSpPr/>
          <p:nvPr/>
        </p:nvSpPr>
        <p:spPr>
          <a:xfrm>
            <a:off x="2042319" y="3962400"/>
            <a:ext cx="12954000" cy="4114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3399"/>
                </a:solidFill>
                <a:latin typeface="Times New Roman" pitchFamily="18" charset="0"/>
                <a:cs typeface="Times New Roman" pitchFamily="18" charset="0"/>
              </a:rPr>
              <a:t>Cùng nhau làm việc nhóm </a:t>
            </a:r>
            <a:r>
              <a:rPr lang="en-US" sz="4800" b="1" smtClean="0">
                <a:solidFill>
                  <a:srgbClr val="FF3399"/>
                </a:solidFill>
                <a:latin typeface="Times New Roman" pitchFamily="18" charset="0"/>
                <a:cs typeface="Times New Roman" pitchFamily="18" charset="0"/>
              </a:rPr>
              <a:t>2</a:t>
            </a:r>
            <a:endParaRPr lang="en-US" sz="4800" b="1" i="1">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847302586"/>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9855</TotalTime>
  <Words>354</Words>
  <Application>Microsoft Office PowerPoint</Application>
  <PresentationFormat>Custom</PresentationFormat>
  <Paragraphs>37</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Le thu vien</cp:lastModifiedBy>
  <cp:revision>1083</cp:revision>
  <dcterms:created xsi:type="dcterms:W3CDTF">2008-09-09T22:52:10Z</dcterms:created>
  <dcterms:modified xsi:type="dcterms:W3CDTF">2024-11-04T00:21:32Z</dcterms:modified>
</cp:coreProperties>
</file>