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8" r:id="rId2"/>
    <p:sldId id="269" r:id="rId3"/>
    <p:sldId id="304" r:id="rId4"/>
    <p:sldId id="256" r:id="rId5"/>
    <p:sldId id="275" r:id="rId6"/>
    <p:sldId id="271" r:id="rId7"/>
    <p:sldId id="288" r:id="rId8"/>
    <p:sldId id="289" r:id="rId9"/>
    <p:sldId id="307" r:id="rId10"/>
    <p:sldId id="306" r:id="rId11"/>
    <p:sldId id="282" r:id="rId12"/>
    <p:sldId id="283" r:id="rId13"/>
    <p:sldId id="284" r:id="rId14"/>
    <p:sldId id="285" r:id="rId15"/>
    <p:sldId id="286" r:id="rId16"/>
    <p:sldId id="287" r:id="rId17"/>
    <p:sldId id="273" r:id="rId18"/>
    <p:sldId id="290" r:id="rId19"/>
    <p:sldId id="291" r:id="rId20"/>
    <p:sldId id="305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1" r:id="rId30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87C"/>
    <a:srgbClr val="EABBEF"/>
    <a:srgbClr val="9A57CD"/>
    <a:srgbClr val="FF6600"/>
    <a:srgbClr val="F8F856"/>
    <a:srgbClr val="C368CA"/>
    <a:srgbClr val="4EE4DD"/>
    <a:srgbClr val="ECBC9E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9" autoAdjust="0"/>
    <p:restoredTop sz="93060" autoAdjust="0"/>
  </p:normalViewPr>
  <p:slideViewPr>
    <p:cSldViewPr>
      <p:cViewPr varScale="1">
        <p:scale>
          <a:sx n="68" d="100"/>
          <a:sy n="68" d="100"/>
        </p:scale>
        <p:origin x="66" y="216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các món đồ chơi để ra thử thách. Click vào từng câu hỏi để ra đáp án.  (lưu ý: có bàn tay xuất hiện thì click mới được)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26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1. Giới</a:t>
            </a:r>
            <a:r>
              <a:rPr lang="en-US" baseline="0" smtClean="0"/>
              <a:t> thiệu cuốn sách Toán, VBT Toán, bộ đồ dùng học toán và một số sách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2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605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jpe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slide" Target="slide23.xml"/><Relationship Id="rId7" Type="http://schemas.openxmlformats.org/officeDocument/2006/relationships/slide" Target="slide27.xml"/><Relationship Id="rId2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5" Type="http://schemas.openxmlformats.org/officeDocument/2006/relationships/slide" Target="slide25.xml"/><Relationship Id="rId4" Type="http://schemas.openxmlformats.org/officeDocument/2006/relationships/slide" Target="slide24.xml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649914" y="4044704"/>
            <a:ext cx="5207936" cy="27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119" y="-381000"/>
            <a:ext cx="6781799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1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6719" y="152400"/>
            <a:ext cx="63246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6719" y="0"/>
            <a:ext cx="661035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1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3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4319" y="0"/>
            <a:ext cx="67056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5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4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12642" y="0"/>
            <a:ext cx="6373091" cy="637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9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5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2647" y="0"/>
            <a:ext cx="6650182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3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1919" y="0"/>
            <a:ext cx="6869112" cy="6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7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502983" y="1828800"/>
            <a:ext cx="2511136" cy="20574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18319" y="304800"/>
            <a:ext cx="4495800" cy="914400"/>
            <a:chOff x="518319" y="304800"/>
            <a:chExt cx="4495800" cy="91440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5119" y="449759"/>
              <a:ext cx="34290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608138" y="1222920"/>
            <a:ext cx="137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34" t="30050" r="66310" b="60278"/>
          <a:stretch/>
        </p:blipFill>
        <p:spPr>
          <a:xfrm>
            <a:off x="2947339" y="2011411"/>
            <a:ext cx="1593273" cy="1631678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699919" y="1798550"/>
            <a:ext cx="2511136" cy="20574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8896855" y="1768300"/>
            <a:ext cx="2511136" cy="20574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488407" y="4343400"/>
            <a:ext cx="2511136" cy="20574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699919" y="4343400"/>
            <a:ext cx="2511136" cy="20574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911431" y="4343400"/>
            <a:ext cx="2511136" cy="20574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059" y="2294579"/>
            <a:ext cx="1558854" cy="112583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405" y="2163171"/>
            <a:ext cx="2350036" cy="138865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3" t="36738" r="73487" b="42727"/>
          <a:stretch/>
        </p:blipFill>
        <p:spPr>
          <a:xfrm>
            <a:off x="2793452" y="4654472"/>
            <a:ext cx="1901046" cy="143525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94" t="36260" r="35406" b="45827"/>
          <a:stretch/>
        </p:blipFill>
        <p:spPr>
          <a:xfrm>
            <a:off x="5874930" y="4806971"/>
            <a:ext cx="2201341" cy="113025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958" t="35304" r="6024" b="42727"/>
          <a:stretch/>
        </p:blipFill>
        <p:spPr>
          <a:xfrm>
            <a:off x="9504822" y="4875854"/>
            <a:ext cx="1324354" cy="1145617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7692340" y="3364449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539356" y="3379026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925260" y="3347551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499573" y="5937229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32669" y="5928436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0965765" y="5910851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4539356" y="3379026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7692340" y="3364449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0925260" y="3347551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4499573" y="5937229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7732669" y="5928436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965765" y="5910851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79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16" grpId="0" animBg="1"/>
      <p:bldP spid="17" grpId="0" animBg="1"/>
      <p:bldP spid="18" grpId="0" animBg="1"/>
      <p:bldP spid="19" grpId="0" animBg="1"/>
      <p:bldP spid="20" grpId="0" animBg="1"/>
      <p:bldP spid="33" grpId="0" animBg="1"/>
      <p:bldP spid="31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8138" y="1222920"/>
            <a:ext cx="137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023"/>
          <a:stretch/>
        </p:blipFill>
        <p:spPr>
          <a:xfrm>
            <a:off x="1051719" y="2133600"/>
            <a:ext cx="10131268" cy="295304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490119" y="4114800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490119" y="4114800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071519" y="4114800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071519" y="4114800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613375" y="4114800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613375" y="4114800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68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19" y="1447800"/>
            <a:ext cx="11425312" cy="441795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18319" y="304800"/>
            <a:ext cx="4495800" cy="914400"/>
            <a:chOff x="518319" y="304800"/>
            <a:chExt cx="4495800" cy="914400"/>
          </a:xfrm>
        </p:grpSpPr>
        <p:sp>
          <p:nvSpPr>
            <p:cNvPr id="3" name="Oval 2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85119" y="449759"/>
              <a:ext cx="34290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503059" y="2362200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Arial" pitchFamily="34" charset="0"/>
                <a:cs typeface="Arial" pitchFamily="34" charset="0"/>
              </a:rPr>
              <a:t>0</a:t>
            </a:r>
            <a:endParaRPr lang="en-US" sz="4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79459" y="2429023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Arial" pitchFamily="34" charset="0"/>
                <a:cs typeface="Arial" pitchFamily="34" charset="0"/>
              </a:rPr>
              <a:t>1</a:t>
            </a:r>
            <a:endParaRPr lang="en-US" sz="4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14119" y="2353997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 b="1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22167" y="2278971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 b="1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03603" y="2278971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Arial" pitchFamily="34" charset="0"/>
                <a:cs typeface="Arial" pitchFamily="34" charset="0"/>
              </a:rPr>
              <a:t>4</a:t>
            </a:r>
            <a:endParaRPr lang="en-US" sz="4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39787" y="2278971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Arial" pitchFamily="34" charset="0"/>
                <a:cs typeface="Arial" pitchFamily="34" charset="0"/>
              </a:rPr>
              <a:t>5</a:t>
            </a:r>
            <a:endParaRPr lang="en-US" sz="4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051617" y="2368065"/>
            <a:ext cx="687003" cy="6870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750303" y="2342277"/>
            <a:ext cx="687003" cy="6870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08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290" y="-44038"/>
            <a:ext cx="12585500" cy="7108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79" y="1878938"/>
            <a:ext cx="12010613" cy="119652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054"/>
          <p:cNvSpPr txBox="1"/>
          <p:nvPr/>
        </p:nvSpPr>
        <p:spPr>
          <a:xfrm>
            <a:off x="5470105" y="5383246"/>
            <a:ext cx="6616674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endParaRPr lang="en-US" altLang="zh-CN" sz="3600" dirty="0"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lvl="0" defTabSz="1500505">
              <a:spcBef>
                <a:spcPct val="50000"/>
              </a:spcBef>
            </a:pPr>
            <a:endParaRPr lang="zh-CN" altLang="en-US" sz="3600" dirty="0"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6" name="文本框 2055"/>
          <p:cNvSpPr txBox="1"/>
          <p:nvPr/>
        </p:nvSpPr>
        <p:spPr>
          <a:xfrm>
            <a:off x="3109119" y="4967747"/>
            <a:ext cx="6553200" cy="1200329"/>
          </a:xfrm>
          <a:prstGeom prst="rect">
            <a:avLst/>
          </a:prstGeom>
          <a:solidFill>
            <a:srgbClr val="EFF87C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7200" smtClean="0">
                <a:solidFill>
                  <a:srgbClr val="FF0066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KHỞI ĐỘNG</a:t>
            </a:r>
            <a:endParaRPr lang="en-US" sz="7200">
              <a:solidFill>
                <a:srgbClr val="FF0066"/>
              </a:solidFill>
              <a:latin typeface="Arial" pitchFamily="34" charset="0"/>
              <a:ea typeface="Aachen" pitchFamily="18" charset="0"/>
              <a:cs typeface="Arial" pitchFamily="34" charset="0"/>
            </a:endParaRPr>
          </a:p>
        </p:txBody>
      </p:sp>
      <p:pic>
        <p:nvPicPr>
          <p:cNvPr id="7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179" y="1067389"/>
            <a:ext cx="2318632" cy="775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7384" y="306082"/>
            <a:ext cx="2597727" cy="120941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11 0.08208 C 0.04072 0.07145 0.04307 0.05942 0.03993 0.05041 C 0.03876 0.04694 0.03197 0.06012 0.03041 0.06312 C 0.02962 0.06729 0.02884 0.07145 0.02806 0.07561 C 0.02767 0.07769 0.02727 0.08 0.02688 0.08208 C 0.02649 0.08416 0.02571 0.08833 0.02571 0.08833 C 0.02493 0.08694 0.02362 0.08601 0.02323 0.08416 C 0.02245 0.08093 0.02258 0.07006 0.02205 0.07353 C 0.02075 0.08162 0.02127 0.09041 0.02088 0.09896 C 0.01853 0.08162 0.02088 0.09272 0.01853 0.09688 C 0.01762 0.0985 0.01605 0.09827 0.01488 0.09896 C 0.01357 0.09203 0.01266 0.08486 0.01135 0.07792 C 0.009 0.08416 0.00783 0.08971 0.00652 0.09688 C 0.00574 0.09272 0.00496 0.08833 0.00417 0.08416 C 0.00378 0.08208 0.003 0.07792 0.003 0.07792 " pathEditMode="relative" ptsTypes="ffffffffffffffA">
                                      <p:cBhvr>
                                        <p:cTn id="23" dur="3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293" descr="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482" y="50802"/>
            <a:ext cx="12004742" cy="70058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12292" descr="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0002" y="3048000"/>
            <a:ext cx="1998286" cy="37050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-11452" y="2514600"/>
            <a:ext cx="9118016" cy="1646605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800" smtClean="0">
                <a:solidFill>
                  <a:srgbClr val="FF0066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TRÒ CHƠI CỦNG CỐ</a:t>
            </a:r>
          </a:p>
          <a:p>
            <a:pPr algn="ctr">
              <a:spcBef>
                <a:spcPts val="600"/>
              </a:spcBef>
            </a:pPr>
            <a:r>
              <a:rPr lang="en-US" sz="4800" smtClean="0">
                <a:solidFill>
                  <a:srgbClr val="00B05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CON SỐ MAY MẮN</a:t>
            </a:r>
            <a:endParaRPr lang="en-US" sz="4800">
              <a:solidFill>
                <a:srgbClr val="00B050"/>
              </a:solidFill>
              <a:latin typeface="Arial" pitchFamily="34" charset="0"/>
              <a:ea typeface="Kids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541367"/>
              </p:ext>
            </p:extLst>
          </p:nvPr>
        </p:nvGraphicFramePr>
        <p:xfrm>
          <a:off x="2423319" y="1295400"/>
          <a:ext cx="7315200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94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EABBE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4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ECBC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C368C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EFF87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2425743" y="1368552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8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4255288" y="1368552"/>
            <a:ext cx="1828800" cy="2157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8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6089443" y="1368552"/>
            <a:ext cx="1828800" cy="2157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8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7923088" y="1368552"/>
            <a:ext cx="1828800" cy="2157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8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2425743" y="3526536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4255288" y="3526536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8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>
            <a:hlinkClick r:id="rId8" action="ppaction://hlinksldjump"/>
          </p:cNvPr>
          <p:cNvSpPr/>
          <p:nvPr/>
        </p:nvSpPr>
        <p:spPr>
          <a:xfrm>
            <a:off x="6089443" y="3526536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8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7923088" y="3526536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8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164" y="6305550"/>
            <a:ext cx="724386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6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616" y="1585676"/>
            <a:ext cx="1562318" cy="14480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234" y="1585676"/>
            <a:ext cx="1514687" cy="15813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81" y="3057494"/>
            <a:ext cx="1743318" cy="1781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616" y="3167047"/>
            <a:ext cx="1733792" cy="156231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968131" y="1438244"/>
            <a:ext cx="5398788" cy="345760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9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19" y="1595436"/>
            <a:ext cx="4286250" cy="3667125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5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968131" y="1438244"/>
            <a:ext cx="5398788" cy="345760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75"/>
          <a:stretch/>
        </p:blipFill>
        <p:spPr>
          <a:xfrm flipH="1">
            <a:off x="3697142" y="2121041"/>
            <a:ext cx="1550960" cy="18917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2"/>
          <a:stretch/>
        </p:blipFill>
        <p:spPr>
          <a:xfrm>
            <a:off x="5790918" y="1836643"/>
            <a:ext cx="2328650" cy="2460564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0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062485" y="2596514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6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540463" y="2602229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6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596799" y="2602229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6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062485" y="2596514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6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2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919" y="685800"/>
            <a:ext cx="3705786" cy="5824193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0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062485" y="2596514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6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540463" y="2602229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6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596799" y="2602229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6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062485" y="2596514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6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6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968131" y="1438244"/>
            <a:ext cx="5398788" cy="345760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10000" r="17211" b="12615"/>
          <a:stretch/>
        </p:blipFill>
        <p:spPr>
          <a:xfrm>
            <a:off x="3566319" y="2233897"/>
            <a:ext cx="1172467" cy="1866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10000" r="17211" b="12615"/>
          <a:stretch/>
        </p:blipFill>
        <p:spPr>
          <a:xfrm>
            <a:off x="5081291" y="1981200"/>
            <a:ext cx="1172467" cy="1866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10000" r="17211" b="12615"/>
          <a:stretch/>
        </p:blipFill>
        <p:spPr>
          <a:xfrm>
            <a:off x="6690519" y="2247965"/>
            <a:ext cx="1172467" cy="1866300"/>
          </a:xfrm>
          <a:prstGeom prst="rect">
            <a:avLst/>
          </a:prstGeom>
        </p:spPr>
      </p:pic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3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964" descr="1-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5119" y="4748286"/>
            <a:ext cx="2824515" cy="20780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0965" descr="1-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48666"/>
            <a:ext cx="2964543" cy="73314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0966" descr="1-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6000" y="2133600"/>
            <a:ext cx="8302388" cy="23504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328319" y="685800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DẶN DÒ</a:t>
            </a:r>
            <a:endParaRPr lang="en-US" sz="4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00382" y="2716878"/>
            <a:ext cx="2236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4922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Hoàn thành</a:t>
            </a:r>
          </a:p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 …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33519" y="2514600"/>
            <a:ext cx="24603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bài mới: Luyện tập (tr. 10)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08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4" t="26283" b="21526"/>
          <a:stretch/>
        </p:blipFill>
        <p:spPr>
          <a:xfrm>
            <a:off x="746919" y="685800"/>
            <a:ext cx="3324179" cy="419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3119" y="4953000"/>
            <a:ext cx="28839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 hãy nêu tên hai nhân vật đồng hành.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86338" y="5015132"/>
            <a:ext cx="27185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 hãy cài kết quả vào bảng cài.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633119" y="1143000"/>
            <a:ext cx="2971800" cy="3200400"/>
            <a:chOff x="4633119" y="1371600"/>
            <a:chExt cx="2971800" cy="3200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0" t="21949" r="36297" b="31692"/>
            <a:stretch/>
          </p:blipFill>
          <p:spPr>
            <a:xfrm>
              <a:off x="4886337" y="2743200"/>
              <a:ext cx="2562470" cy="162267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42" t="21949" r="3206" b="31692"/>
            <a:stretch/>
          </p:blipFill>
          <p:spPr>
            <a:xfrm>
              <a:off x="5526955" y="1371600"/>
              <a:ext cx="1281235" cy="162267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4633119" y="1371600"/>
              <a:ext cx="2971800" cy="3200400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5806599" y="4419600"/>
            <a:ext cx="640080" cy="64008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806599" y="4419600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932130" y="1066800"/>
            <a:ext cx="2463964" cy="3370163"/>
            <a:chOff x="8932130" y="1888791"/>
            <a:chExt cx="2463964" cy="337016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2130" y="1888791"/>
              <a:ext cx="2316122" cy="3300046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10922516" y="4853970"/>
              <a:ext cx="274320" cy="3276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723259" y="4797289"/>
              <a:ext cx="6728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9</a:t>
              </a:r>
              <a:endParaRPr lang="en-US" sz="2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8787172" y="4953000"/>
            <a:ext cx="2718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Đây là trang sách số mấy?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170" y="1087774"/>
            <a:ext cx="3450916" cy="54398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3" t="43738" r="5469" b="9791"/>
          <a:stretch/>
        </p:blipFill>
        <p:spPr>
          <a:xfrm>
            <a:off x="8196828" y="1037423"/>
            <a:ext cx="3796715" cy="4992795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0790079" y="3962400"/>
            <a:ext cx="548640" cy="548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04019" y="1406047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Mi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61386" y="558225"/>
            <a:ext cx="1247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Nam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4" t="35917" r="39409" b="10154"/>
          <a:stretch/>
        </p:blipFill>
        <p:spPr>
          <a:xfrm>
            <a:off x="404018" y="558225"/>
            <a:ext cx="3338845" cy="602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19" y="937038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119" y="3646134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43511" y="2442287"/>
            <a:ext cx="747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CÁC SỐ 0, 1, 2, 3, 4, 5</a:t>
            </a:r>
            <a:endParaRPr lang="en-US" sz="5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7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latin typeface="Arial" pitchFamily="34" charset="0"/>
                <a:cs typeface="Arial" pitchFamily="34" charset="0"/>
              </a:rPr>
              <a:t>Bài 1</a:t>
            </a:r>
            <a:endParaRPr lang="en-US" sz="5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918683" y="6293429"/>
            <a:ext cx="3228848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Sách Toán_trang 8</a:t>
            </a:r>
            <a:endParaRPr lang="en-US" sz="2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2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676400"/>
            <a:ext cx="4676640" cy="233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9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ounded Rectangle 67"/>
          <p:cNvSpPr/>
          <p:nvPr/>
        </p:nvSpPr>
        <p:spPr>
          <a:xfrm>
            <a:off x="2708973" y="1286608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ounded Rectangle 68"/>
          <p:cNvSpPr/>
          <p:nvPr/>
        </p:nvSpPr>
        <p:spPr>
          <a:xfrm>
            <a:off x="2707839" y="203653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710107" y="2312413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ounded Rectangle 60"/>
          <p:cNvSpPr/>
          <p:nvPr/>
        </p:nvSpPr>
        <p:spPr>
          <a:xfrm>
            <a:off x="2711241" y="3338218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742765" y="4413184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2"/>
          <p:cNvSpPr/>
          <p:nvPr/>
        </p:nvSpPr>
        <p:spPr>
          <a:xfrm>
            <a:off x="5051554" y="354339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/>
          <p:cNvSpPr/>
          <p:nvPr/>
        </p:nvSpPr>
        <p:spPr>
          <a:xfrm>
            <a:off x="4603698" y="1409868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179554" y="1171961"/>
            <a:ext cx="9433532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91749" y="2246745"/>
            <a:ext cx="937025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289566" y="3254061"/>
            <a:ext cx="9372433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91749" y="4338357"/>
            <a:ext cx="937025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be 18"/>
          <p:cNvSpPr/>
          <p:nvPr/>
        </p:nvSpPr>
        <p:spPr>
          <a:xfrm>
            <a:off x="5576280" y="1403503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be 19"/>
          <p:cNvSpPr/>
          <p:nvPr/>
        </p:nvSpPr>
        <p:spPr>
          <a:xfrm>
            <a:off x="4095710" y="2422716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be 20"/>
          <p:cNvSpPr/>
          <p:nvPr/>
        </p:nvSpPr>
        <p:spPr>
          <a:xfrm>
            <a:off x="5051554" y="2422716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be 21"/>
          <p:cNvSpPr/>
          <p:nvPr/>
        </p:nvSpPr>
        <p:spPr>
          <a:xfrm>
            <a:off x="5987452" y="2422716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ube 22"/>
          <p:cNvSpPr/>
          <p:nvPr/>
        </p:nvSpPr>
        <p:spPr>
          <a:xfrm>
            <a:off x="3852069" y="3468708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be 23"/>
          <p:cNvSpPr/>
          <p:nvPr/>
        </p:nvSpPr>
        <p:spPr>
          <a:xfrm>
            <a:off x="4829853" y="3468708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ube 24"/>
          <p:cNvSpPr/>
          <p:nvPr/>
        </p:nvSpPr>
        <p:spPr>
          <a:xfrm>
            <a:off x="5799698" y="3468708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ube 25"/>
          <p:cNvSpPr/>
          <p:nvPr/>
        </p:nvSpPr>
        <p:spPr>
          <a:xfrm>
            <a:off x="6701035" y="3468708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be 26"/>
          <p:cNvSpPr/>
          <p:nvPr/>
        </p:nvSpPr>
        <p:spPr>
          <a:xfrm>
            <a:off x="3147219" y="4520992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ube 27"/>
          <p:cNvSpPr/>
          <p:nvPr/>
        </p:nvSpPr>
        <p:spPr>
          <a:xfrm>
            <a:off x="4095710" y="4520992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be 28"/>
          <p:cNvSpPr/>
          <p:nvPr/>
        </p:nvSpPr>
        <p:spPr>
          <a:xfrm>
            <a:off x="5051554" y="4520992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ube 29"/>
          <p:cNvSpPr/>
          <p:nvPr/>
        </p:nvSpPr>
        <p:spPr>
          <a:xfrm>
            <a:off x="5987452" y="4520992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be 30"/>
          <p:cNvSpPr/>
          <p:nvPr/>
        </p:nvSpPr>
        <p:spPr>
          <a:xfrm>
            <a:off x="6931934" y="4520992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8538369" y="282844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1</a:t>
            </a:r>
            <a:endParaRPr lang="en-US" sz="44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538369" y="1305148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2</a:t>
            </a:r>
            <a:endParaRPr lang="en-US" sz="44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38369" y="2389320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3</a:t>
            </a:r>
            <a:endParaRPr lang="en-US" sz="44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538369" y="3374265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4</a:t>
            </a:r>
            <a:endParaRPr lang="en-US" sz="44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8545059" y="4487596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5</a:t>
            </a:r>
            <a:endParaRPr lang="en-US" sz="44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9814719" y="381000"/>
            <a:ext cx="796636" cy="647121"/>
            <a:chOff x="7924800" y="971550"/>
            <a:chExt cx="796636" cy="647121"/>
          </a:xfrm>
        </p:grpSpPr>
        <p:sp>
          <p:nvSpPr>
            <p:cNvPr id="38" name="Rectangle 37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111836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latin typeface="HP001 4 hàng" pitchFamily="34" charset="0"/>
                </a:rPr>
                <a:t>1</a:t>
              </a:r>
              <a:endParaRPr lang="en-US" sz="3200" b="1">
                <a:latin typeface="HP001 4 hàng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842850" y="1437091"/>
            <a:ext cx="762000" cy="647121"/>
            <a:chOff x="7924800" y="971550"/>
            <a:chExt cx="762000" cy="647121"/>
          </a:xfrm>
        </p:grpSpPr>
        <p:sp>
          <p:nvSpPr>
            <p:cNvPr id="41" name="Rectangle 40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997535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latin typeface="HP001 4 hàng" pitchFamily="34" charset="0"/>
                </a:rPr>
                <a:t>2</a:t>
              </a:r>
              <a:endParaRPr lang="en-US" sz="3200" b="1">
                <a:latin typeface="HP001 4 hàng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849355" y="2483956"/>
            <a:ext cx="762000" cy="647121"/>
            <a:chOff x="7924800" y="971550"/>
            <a:chExt cx="762000" cy="647121"/>
          </a:xfrm>
        </p:grpSpPr>
        <p:sp>
          <p:nvSpPr>
            <p:cNvPr id="44" name="Rectangle 43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018317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latin typeface="HP001 4 hàng" pitchFamily="34" charset="0"/>
                </a:rPr>
                <a:t>3</a:t>
              </a:r>
              <a:endParaRPr lang="en-US" sz="3200" b="1">
                <a:latin typeface="HP001 4 hàng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9866672" y="3529948"/>
            <a:ext cx="762000" cy="647121"/>
            <a:chOff x="7924800" y="971550"/>
            <a:chExt cx="762000" cy="647121"/>
          </a:xfrm>
        </p:grpSpPr>
        <p:sp>
          <p:nvSpPr>
            <p:cNvPr id="47" name="Rectangle 46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018317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latin typeface="HP001 4 hàng" pitchFamily="34" charset="0"/>
                </a:rPr>
                <a:t>4</a:t>
              </a:r>
              <a:endParaRPr lang="en-US" sz="3200" b="1">
                <a:latin typeface="HP001 4 hàng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9859746" y="4625206"/>
            <a:ext cx="762000" cy="647121"/>
            <a:chOff x="7924800" y="971550"/>
            <a:chExt cx="762000" cy="647121"/>
          </a:xfrm>
        </p:grpSpPr>
        <p:sp>
          <p:nvSpPr>
            <p:cNvPr id="50" name="Rectangle 49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018317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latin typeface="HP001 4 hàng" pitchFamily="34" charset="0"/>
                </a:rPr>
                <a:t>5</a:t>
              </a:r>
              <a:endParaRPr lang="en-US" sz="3200" b="1">
                <a:latin typeface="HP001 4 hàng" pitchFamily="34" charset="0"/>
              </a:endParaRPr>
            </a:p>
          </p:txBody>
        </p:sp>
      </p:grpSp>
      <p:cxnSp>
        <p:nvCxnSpPr>
          <p:cNvPr id="52" name="Straight Connector 51"/>
          <p:cNvCxnSpPr/>
          <p:nvPr/>
        </p:nvCxnSpPr>
        <p:spPr>
          <a:xfrm>
            <a:off x="1327666" y="5394725"/>
            <a:ext cx="9334333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8538369" y="5553590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0</a:t>
            </a:r>
            <a:endParaRPr lang="en-US" sz="44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9915585" y="5651746"/>
            <a:ext cx="762000" cy="647121"/>
            <a:chOff x="7924800" y="971550"/>
            <a:chExt cx="762000" cy="647121"/>
          </a:xfrm>
        </p:grpSpPr>
        <p:sp>
          <p:nvSpPr>
            <p:cNvPr id="56" name="Rectangle 55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018317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latin typeface="HP001 4 hàng" pitchFamily="34" charset="0"/>
                </a:rPr>
                <a:t>0</a:t>
              </a:r>
              <a:endParaRPr lang="en-US" sz="3200" b="1">
                <a:latin typeface="HP001 4 hàng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60"/>
          <a:stretch/>
        </p:blipFill>
        <p:spPr>
          <a:xfrm>
            <a:off x="880269" y="170819"/>
            <a:ext cx="1621422" cy="93092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2" b="69518"/>
          <a:stretch/>
        </p:blipFill>
        <p:spPr>
          <a:xfrm>
            <a:off x="880269" y="1226348"/>
            <a:ext cx="1621422" cy="93092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" t="35512" r="-1518" b="53343"/>
          <a:stretch/>
        </p:blipFill>
        <p:spPr>
          <a:xfrm>
            <a:off x="911793" y="2322363"/>
            <a:ext cx="1621422" cy="84078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76" b="36484"/>
          <a:stretch/>
        </p:blipFill>
        <p:spPr>
          <a:xfrm>
            <a:off x="897845" y="3323288"/>
            <a:ext cx="1621422" cy="93092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52" b="18808"/>
          <a:stretch/>
        </p:blipFill>
        <p:spPr>
          <a:xfrm>
            <a:off x="897845" y="4415026"/>
            <a:ext cx="1621422" cy="93092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" t="84805" r="508" b="2855"/>
          <a:stretch/>
        </p:blipFill>
        <p:spPr>
          <a:xfrm>
            <a:off x="897845" y="5441566"/>
            <a:ext cx="1621422" cy="930920"/>
          </a:xfrm>
          <a:prstGeom prst="rect">
            <a:avLst/>
          </a:prstGeom>
        </p:spPr>
      </p:pic>
      <p:sp>
        <p:nvSpPr>
          <p:cNvPr id="70" name="Rounded Rectangle 69"/>
          <p:cNvSpPr/>
          <p:nvPr/>
        </p:nvSpPr>
        <p:spPr>
          <a:xfrm>
            <a:off x="2742765" y="5486400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62" grpId="0" animBg="1"/>
      <p:bldP spid="61" grpId="0" animBg="1"/>
      <p:bldP spid="11" grpId="0" animBg="1"/>
      <p:bldP spid="13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54" grpId="0" animBg="1"/>
      <p:bldP spid="7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905000"/>
            <a:ext cx="4805001" cy="240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1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18319" y="304800"/>
            <a:ext cx="4366419" cy="914400"/>
            <a:chOff x="518319" y="304800"/>
            <a:chExt cx="4366419" cy="914400"/>
          </a:xfrm>
        </p:grpSpPr>
        <p:sp>
          <p:nvSpPr>
            <p:cNvPr id="2" name="Oval 1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55738" y="449759"/>
              <a:ext cx="34290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Tập viết số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49" t="15001" r="22377" b="75555"/>
          <a:stretch/>
        </p:blipFill>
        <p:spPr>
          <a:xfrm>
            <a:off x="137319" y="1524000"/>
            <a:ext cx="12024519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519" y="0"/>
            <a:ext cx="6705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0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1263</TotalTime>
  <Words>230</Words>
  <Application>Microsoft Office PowerPoint</Application>
  <PresentationFormat>Custom</PresentationFormat>
  <Paragraphs>104</Paragraphs>
  <Slides>29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Aachen</vt:lpstr>
      <vt:lpstr>Arial</vt:lpstr>
      <vt:lpstr>AvantGarde</vt:lpstr>
      <vt:lpstr>Calibri</vt:lpstr>
      <vt:lpstr>HP001 4 hàng</vt:lpstr>
      <vt:lpstr>Kids</vt:lpstr>
      <vt:lpstr>SimHei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112</cp:revision>
  <dcterms:created xsi:type="dcterms:W3CDTF">2021-05-23T10:25:42Z</dcterms:created>
  <dcterms:modified xsi:type="dcterms:W3CDTF">2025-09-10T00:01:24Z</dcterms:modified>
</cp:coreProperties>
</file>