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0"/>
  </p:notesMasterIdLst>
  <p:sldIdLst>
    <p:sldId id="312" r:id="rId3"/>
    <p:sldId id="281" r:id="rId4"/>
    <p:sldId id="313" r:id="rId5"/>
    <p:sldId id="314" r:id="rId6"/>
    <p:sldId id="315" r:id="rId7"/>
    <p:sldId id="316" r:id="rId8"/>
    <p:sldId id="259" r:id="rId9"/>
    <p:sldId id="317" r:id="rId10"/>
    <p:sldId id="318" r:id="rId11"/>
    <p:sldId id="319" r:id="rId12"/>
    <p:sldId id="320" r:id="rId13"/>
    <p:sldId id="321" r:id="rId14"/>
    <p:sldId id="322" r:id="rId15"/>
    <p:sldId id="267" r:id="rId16"/>
    <p:sldId id="268" r:id="rId17"/>
    <p:sldId id="269" r:id="rId18"/>
    <p:sldId id="324" r:id="rId19"/>
    <p:sldId id="264" r:id="rId20"/>
    <p:sldId id="325" r:id="rId21"/>
    <p:sldId id="273" r:id="rId22"/>
    <p:sldId id="265" r:id="rId23"/>
    <p:sldId id="326" r:id="rId24"/>
    <p:sldId id="280" r:id="rId25"/>
    <p:sldId id="327" r:id="rId26"/>
    <p:sldId id="266"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Lst>
  <p:sldSz cx="18288000" cy="10287000"/>
  <p:notesSz cx="6858000" cy="9144000"/>
  <p:embeddedFontLst>
    <p:embeddedFont>
      <p:font typeface="#9Slide06 Southern Aire " panose="02000000000000000000" pitchFamily="2" charset="0"/>
      <p:regular r:id="rId61"/>
    </p:embeddedFont>
    <p:embeddedFont>
      <p:font typeface="#9Slide07 Crocante" panose="02000000000000000000" pitchFamily="2" charset="0"/>
      <p:regular r:id="rId62"/>
    </p:embeddedFont>
    <p:embeddedFont>
      <p:font typeface="#9Slide04 Taviraj ExtraBold" panose="00000900000000000000" pitchFamily="2" charset="-34"/>
      <p:bold r:id="rId63"/>
    </p:embeddedFont>
    <p:embeddedFont>
      <p:font typeface="#9Slide06 SVNJonitha Script" panose="02000000000000000000" pitchFamily="2" charset="0"/>
      <p:regular r:id="rId64"/>
    </p:embeddedFont>
    <p:embeddedFont>
      <p:font typeface="SimSun" panose="02010600030101010101" pitchFamily="2" charset="-122"/>
      <p:regular r:id="rId65"/>
    </p:embeddedFont>
    <p:embeddedFont>
      <p:font typeface="Calibri Light" panose="020F0302020204030204" pitchFamily="34" charset="0"/>
      <p:regular r:id="rId66"/>
      <p:italic r:id="rId67"/>
    </p:embeddedFont>
    <p:embeddedFont>
      <p:font typeface="#9Slide07 IcielBaliho Script" pitchFamily="2" charset="0"/>
      <p:regular r:id="rId68"/>
    </p:embeddedFont>
    <p:embeddedFont>
      <p:font typeface="Calibri" panose="020F0502020204030204" pitchFamily="3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8BA71-B8D2-4592-A52F-99A7ECE43E3E}"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43100-B9FE-488E-A49C-193F5476A67D}" type="slidenum">
              <a:rPr lang="en-US" smtClean="0"/>
              <a:t>‹#›</a:t>
            </a:fld>
            <a:endParaRPr lang="en-US"/>
          </a:p>
        </p:txBody>
      </p:sp>
    </p:spTree>
    <p:extLst>
      <p:ext uri="{BB962C8B-B14F-4D97-AF65-F5344CB8AC3E}">
        <p14:creationId xmlns:p14="http://schemas.microsoft.com/office/powerpoint/2010/main" val="1253311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1</a:t>
            </a:fld>
            <a:endParaRPr lang="en-US"/>
          </a:p>
        </p:txBody>
      </p:sp>
    </p:spTree>
    <p:extLst>
      <p:ext uri="{BB962C8B-B14F-4D97-AF65-F5344CB8AC3E}">
        <p14:creationId xmlns:p14="http://schemas.microsoft.com/office/powerpoint/2010/main" val="154369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10</a:t>
            </a:fld>
            <a:endParaRPr lang="en-US"/>
          </a:p>
        </p:txBody>
      </p:sp>
    </p:spTree>
    <p:extLst>
      <p:ext uri="{BB962C8B-B14F-4D97-AF65-F5344CB8AC3E}">
        <p14:creationId xmlns:p14="http://schemas.microsoft.com/office/powerpoint/2010/main" val="1236125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11</a:t>
            </a:fld>
            <a:endParaRPr lang="en-US"/>
          </a:p>
        </p:txBody>
      </p:sp>
    </p:spTree>
    <p:extLst>
      <p:ext uri="{BB962C8B-B14F-4D97-AF65-F5344CB8AC3E}">
        <p14:creationId xmlns:p14="http://schemas.microsoft.com/office/powerpoint/2010/main" val="329030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12</a:t>
            </a:fld>
            <a:endParaRPr lang="en-US"/>
          </a:p>
        </p:txBody>
      </p:sp>
    </p:spTree>
    <p:extLst>
      <p:ext uri="{BB962C8B-B14F-4D97-AF65-F5344CB8AC3E}">
        <p14:creationId xmlns:p14="http://schemas.microsoft.com/office/powerpoint/2010/main" val="313993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13</a:t>
            </a:fld>
            <a:endParaRPr lang="en-US"/>
          </a:p>
        </p:txBody>
      </p:sp>
    </p:spTree>
    <p:extLst>
      <p:ext uri="{BB962C8B-B14F-4D97-AF65-F5344CB8AC3E}">
        <p14:creationId xmlns:p14="http://schemas.microsoft.com/office/powerpoint/2010/main" val="385549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14</a:t>
            </a:fld>
            <a:endParaRPr lang="en-US"/>
          </a:p>
        </p:txBody>
      </p:sp>
    </p:spTree>
    <p:extLst>
      <p:ext uri="{BB962C8B-B14F-4D97-AF65-F5344CB8AC3E}">
        <p14:creationId xmlns:p14="http://schemas.microsoft.com/office/powerpoint/2010/main" val="3079682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12529"/>
                </a:solidFill>
                <a:effectLst/>
                <a:latin typeface="Muli"/>
              </a:rPr>
              <a:t>Chú ý câu đầu tiên</a:t>
            </a:r>
            <a:r>
              <a:rPr lang="en-US" b="0" i="0" dirty="0">
                <a:solidFill>
                  <a:srgbClr val="212529"/>
                </a:solidFill>
                <a:effectLst/>
                <a:latin typeface="Muli"/>
              </a:rPr>
              <a:t> </a:t>
            </a:r>
            <a:r>
              <a:rPr lang="en-US" b="0" i="0" dirty="0" err="1">
                <a:solidFill>
                  <a:srgbClr val="212529"/>
                </a:solidFill>
                <a:effectLst/>
                <a:latin typeface="Muli"/>
              </a:rPr>
              <a:t>và</a:t>
            </a:r>
            <a:r>
              <a:rPr lang="en-US" b="0" i="0" dirty="0">
                <a:solidFill>
                  <a:srgbClr val="212529"/>
                </a:solidFill>
                <a:effectLst/>
                <a:latin typeface="Muli"/>
              </a:rPr>
              <a:t> </a:t>
            </a:r>
            <a:r>
              <a:rPr lang="en-US" b="0" i="0" dirty="0" err="1">
                <a:solidFill>
                  <a:srgbClr val="212529"/>
                </a:solidFill>
                <a:effectLst/>
                <a:latin typeface="Muli"/>
              </a:rPr>
              <a:t>nhan</a:t>
            </a:r>
            <a:r>
              <a:rPr lang="en-US" b="0" i="0" dirty="0">
                <a:solidFill>
                  <a:srgbClr val="212529"/>
                </a:solidFill>
                <a:effectLst/>
                <a:latin typeface="Muli"/>
              </a:rPr>
              <a:t> </a:t>
            </a:r>
            <a:r>
              <a:rPr lang="en-US" b="0" i="0" dirty="0" err="1">
                <a:solidFill>
                  <a:srgbClr val="212529"/>
                </a:solidFill>
                <a:effectLst/>
                <a:latin typeface="Muli"/>
              </a:rPr>
              <a:t>đề</a:t>
            </a:r>
            <a:r>
              <a:rPr lang="vi-VN" b="0" i="0" dirty="0">
                <a:solidFill>
                  <a:srgbClr val="212529"/>
                </a:solidFill>
                <a:effectLst/>
                <a:latin typeface="Muli"/>
              </a:rPr>
              <a:t> của văn bản</a:t>
            </a:r>
            <a:r>
              <a:rPr lang="en-US" b="0" i="0" dirty="0">
                <a:solidFill>
                  <a:srgbClr val="212529"/>
                </a:solidFill>
                <a:effectLst/>
                <a:latin typeface="Muli"/>
              </a:rPr>
              <a:t> </a:t>
            </a:r>
            <a:r>
              <a:rPr lang="en-US" b="0" i="0" dirty="0" err="1">
                <a:solidFill>
                  <a:srgbClr val="212529"/>
                </a:solidFill>
                <a:effectLst/>
                <a:latin typeface="Muli"/>
              </a:rPr>
              <a:t>hãy</a:t>
            </a:r>
            <a:r>
              <a:rPr lang="en-US" b="0" i="0" dirty="0">
                <a:solidFill>
                  <a:srgbClr val="212529"/>
                </a:solidFill>
                <a:effectLst/>
                <a:latin typeface="Muli"/>
              </a:rPr>
              <a:t> </a:t>
            </a:r>
            <a:r>
              <a:rPr lang="en-US" b="0" i="0" dirty="0" err="1">
                <a:solidFill>
                  <a:srgbClr val="212529"/>
                </a:solidFill>
                <a:effectLst/>
                <a:latin typeface="Muli"/>
              </a:rPr>
              <a:t>cho</a:t>
            </a:r>
            <a:r>
              <a:rPr lang="en-US" b="0" i="0" dirty="0">
                <a:solidFill>
                  <a:srgbClr val="212529"/>
                </a:solidFill>
                <a:effectLst/>
                <a:latin typeface="Muli"/>
              </a:rPr>
              <a:t> </a:t>
            </a:r>
            <a:r>
              <a:rPr lang="en-US" b="0" i="0" dirty="0" err="1">
                <a:solidFill>
                  <a:srgbClr val="212529"/>
                </a:solidFill>
                <a:effectLst/>
                <a:latin typeface="Muli"/>
              </a:rPr>
              <a:t>biết</a:t>
            </a:r>
            <a:r>
              <a:rPr lang="en-US" b="0" i="0" dirty="0">
                <a:solidFill>
                  <a:srgbClr val="212529"/>
                </a:solidFill>
                <a:effectLst/>
                <a:latin typeface="Muli"/>
              </a:rPr>
              <a:t> </a:t>
            </a:r>
            <a:r>
              <a:rPr lang="en-US" b="0" i="0" dirty="0" err="1">
                <a:solidFill>
                  <a:srgbClr val="212529"/>
                </a:solidFill>
                <a:effectLst/>
                <a:latin typeface="Muli"/>
              </a:rPr>
              <a:t>nội</a:t>
            </a:r>
            <a:r>
              <a:rPr lang="en-US" b="0" i="0" dirty="0">
                <a:solidFill>
                  <a:srgbClr val="212529"/>
                </a:solidFill>
                <a:effectLst/>
                <a:latin typeface="Muli"/>
              </a:rPr>
              <a:t> dung </a:t>
            </a:r>
            <a:r>
              <a:rPr lang="en-US" b="0" i="0" dirty="0" err="1">
                <a:solidFill>
                  <a:srgbClr val="212529"/>
                </a:solidFill>
                <a:effectLst/>
                <a:latin typeface="Muli"/>
              </a:rPr>
              <a:t>chính</a:t>
            </a:r>
            <a:r>
              <a:rPr lang="en-US" b="0" i="0" dirty="0">
                <a:solidFill>
                  <a:srgbClr val="212529"/>
                </a:solidFill>
                <a:effectLst/>
                <a:latin typeface="Muli"/>
              </a:rPr>
              <a:t> </a:t>
            </a:r>
            <a:r>
              <a:rPr lang="en-US" b="0" i="0" dirty="0" err="1">
                <a:solidFill>
                  <a:srgbClr val="212529"/>
                </a:solidFill>
                <a:effectLst/>
                <a:latin typeface="Muli"/>
              </a:rPr>
              <a:t>của</a:t>
            </a:r>
            <a:r>
              <a:rPr lang="en-US" b="0" i="0" dirty="0">
                <a:solidFill>
                  <a:srgbClr val="212529"/>
                </a:solidFill>
                <a:effectLst/>
                <a:latin typeface="Muli"/>
              </a:rPr>
              <a:t> </a:t>
            </a:r>
            <a:r>
              <a:rPr lang="en-US" b="0" i="0" dirty="0" err="1">
                <a:solidFill>
                  <a:srgbClr val="212529"/>
                </a:solidFill>
                <a:effectLst/>
                <a:latin typeface="Muli"/>
              </a:rPr>
              <a:t>văn</a:t>
            </a:r>
            <a:r>
              <a:rPr lang="en-US" b="0" i="0" dirty="0">
                <a:solidFill>
                  <a:srgbClr val="212529"/>
                </a:solidFill>
                <a:effectLst/>
                <a:latin typeface="Muli"/>
              </a:rPr>
              <a:t> </a:t>
            </a:r>
            <a:r>
              <a:rPr lang="en-US" b="0" i="0" dirty="0" err="1">
                <a:solidFill>
                  <a:srgbClr val="212529"/>
                </a:solidFill>
                <a:effectLst/>
                <a:latin typeface="Muli"/>
              </a:rPr>
              <a:t>bản</a:t>
            </a:r>
            <a:r>
              <a:rPr lang="en-US" b="0" i="0" dirty="0">
                <a:solidFill>
                  <a:srgbClr val="212529"/>
                </a:solidFill>
                <a:effectLst/>
                <a:latin typeface="Muli"/>
              </a:rPr>
              <a:t> </a:t>
            </a:r>
            <a:r>
              <a:rPr lang="en-US" b="0" i="0" dirty="0" err="1">
                <a:solidFill>
                  <a:srgbClr val="212529"/>
                </a:solidFill>
                <a:effectLst/>
                <a:latin typeface="Muli"/>
              </a:rPr>
              <a:t>là</a:t>
            </a:r>
            <a:r>
              <a:rPr lang="en-US" b="0" i="0" dirty="0">
                <a:solidFill>
                  <a:srgbClr val="212529"/>
                </a:solidFill>
                <a:effectLst/>
                <a:latin typeface="Muli"/>
              </a:rPr>
              <a:t> </a:t>
            </a:r>
            <a:r>
              <a:rPr lang="en-US" b="0" i="0" dirty="0" err="1">
                <a:solidFill>
                  <a:srgbClr val="212529"/>
                </a:solidFill>
                <a:effectLst/>
                <a:latin typeface="Muli"/>
              </a:rPr>
              <a:t>gì</a:t>
            </a:r>
            <a:r>
              <a:rPr lang="en-US" b="0" i="0" dirty="0">
                <a:solidFill>
                  <a:srgbClr val="212529"/>
                </a:solidFill>
                <a:effectLst/>
                <a:latin typeface="Muli"/>
              </a:rPr>
              <a:t>?</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15</a:t>
            </a:fld>
            <a:endParaRPr lang="en-US"/>
          </a:p>
        </p:txBody>
      </p:sp>
    </p:spTree>
    <p:extLst>
      <p:ext uri="{BB962C8B-B14F-4D97-AF65-F5344CB8AC3E}">
        <p14:creationId xmlns:p14="http://schemas.microsoft.com/office/powerpoint/2010/main" val="1788095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1. Theo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16</a:t>
            </a:fld>
            <a:endParaRPr lang="en-US"/>
          </a:p>
        </p:txBody>
      </p:sp>
    </p:spTree>
    <p:extLst>
      <p:ext uri="{BB962C8B-B14F-4D97-AF65-F5344CB8AC3E}">
        <p14:creationId xmlns:p14="http://schemas.microsoft.com/office/powerpoint/2010/main" val="2489168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2.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giúp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46A43100-B9FE-488E-A49C-193F5476A67D}" type="slidenum">
              <a:rPr lang="en-US" smtClean="0"/>
              <a:t>17</a:t>
            </a:fld>
            <a:endParaRPr lang="en-US"/>
          </a:p>
        </p:txBody>
      </p:sp>
    </p:spTree>
    <p:extLst>
      <p:ext uri="{BB962C8B-B14F-4D97-AF65-F5344CB8AC3E}">
        <p14:creationId xmlns:p14="http://schemas.microsoft.com/office/powerpoint/2010/main" val="190041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vần</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p>
          <a:p>
            <a:pPr algn="just"/>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cặp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46A43100-B9FE-488E-A49C-193F5476A67D}" type="slidenum">
              <a:rPr lang="en-US" smtClean="0"/>
              <a:t>18</a:t>
            </a:fld>
            <a:endParaRPr lang="en-US"/>
          </a:p>
        </p:txBody>
      </p:sp>
    </p:spTree>
    <p:extLst>
      <p:ext uri="{BB962C8B-B14F-4D97-AF65-F5344CB8AC3E}">
        <p14:creationId xmlns:p14="http://schemas.microsoft.com/office/powerpoint/2010/main" val="284353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19</a:t>
            </a:fld>
            <a:endParaRPr lang="en-US"/>
          </a:p>
        </p:txBody>
      </p:sp>
    </p:spTree>
    <p:extLst>
      <p:ext uri="{BB962C8B-B14F-4D97-AF65-F5344CB8AC3E}">
        <p14:creationId xmlns:p14="http://schemas.microsoft.com/office/powerpoint/2010/main" val="16655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Chinh </a:t>
            </a:r>
            <a:r>
              <a:rPr lang="en-US" dirty="0" err="1"/>
              <a:t>phụ</a:t>
            </a:r>
            <a:r>
              <a:rPr lang="en-US" dirty="0"/>
              <a:t> </a:t>
            </a:r>
            <a:r>
              <a:rPr lang="en-US" dirty="0" err="1"/>
              <a:t>ngâm</a:t>
            </a:r>
            <a:r>
              <a:rPr lang="en-US" dirty="0"/>
              <a:t>, </a:t>
            </a:r>
            <a:r>
              <a:rPr lang="en-US" dirty="0" err="1"/>
              <a:t>Đặng</a:t>
            </a:r>
            <a:r>
              <a:rPr lang="en-US" dirty="0"/>
              <a:t> </a:t>
            </a:r>
            <a:r>
              <a:rPr lang="en-US" dirty="0" err="1"/>
              <a:t>Trần</a:t>
            </a:r>
            <a:r>
              <a:rPr lang="en-US" dirty="0"/>
              <a:t> </a:t>
            </a:r>
            <a:r>
              <a:rPr lang="en-US" dirty="0" err="1"/>
              <a:t>Côn</a:t>
            </a:r>
            <a:r>
              <a:rPr lang="en-US" dirty="0"/>
              <a:t> – </a:t>
            </a:r>
            <a:r>
              <a:rPr lang="en-US" dirty="0" err="1"/>
              <a:t>Đoàn</a:t>
            </a:r>
            <a:r>
              <a:rPr lang="en-US" dirty="0"/>
              <a:t> </a:t>
            </a:r>
            <a:r>
              <a:rPr lang="en-US" dirty="0" err="1"/>
              <a:t>Thị</a:t>
            </a:r>
            <a:r>
              <a:rPr lang="en-US" dirty="0"/>
              <a:t> </a:t>
            </a:r>
            <a:r>
              <a:rPr lang="en-US" dirty="0" err="1"/>
              <a:t>Điểm</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2</a:t>
            </a:fld>
            <a:endParaRPr lang="en-US"/>
          </a:p>
        </p:txBody>
      </p:sp>
    </p:spTree>
    <p:extLst>
      <p:ext uri="{BB962C8B-B14F-4D97-AF65-F5344CB8AC3E}">
        <p14:creationId xmlns:p14="http://schemas.microsoft.com/office/powerpoint/2010/main" val="2260632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Chỉ</a:t>
            </a:r>
            <a:r>
              <a:rPr lang="en-US" dirty="0"/>
              <a:t> </a:t>
            </a:r>
            <a:r>
              <a:rPr lang="en-US" dirty="0" err="1"/>
              <a:t>ra</a:t>
            </a:r>
            <a:r>
              <a:rPr lang="en-US" dirty="0"/>
              <a:t> </a:t>
            </a:r>
            <a:r>
              <a:rPr lang="en-US" dirty="0" err="1"/>
              <a:t>những</a:t>
            </a:r>
            <a:r>
              <a:rPr lang="en-US" dirty="0"/>
              <a:t> </a:t>
            </a:r>
            <a:r>
              <a:rPr lang="en-US" dirty="0" err="1"/>
              <a:t>biểu</a:t>
            </a:r>
            <a:r>
              <a:rPr lang="en-US" dirty="0"/>
              <a:t> </a:t>
            </a:r>
            <a:r>
              <a:rPr lang="en-US" dirty="0" err="1"/>
              <a:t>hiện</a:t>
            </a:r>
            <a:r>
              <a:rPr lang="en-US" dirty="0"/>
              <a:t> </a:t>
            </a:r>
            <a:r>
              <a:rPr lang="en-US" dirty="0" err="1"/>
              <a:t>cho</a:t>
            </a:r>
            <a:r>
              <a:rPr lang="en-US" dirty="0"/>
              <a:t> </a:t>
            </a:r>
            <a:r>
              <a:rPr lang="en-US" dirty="0" err="1"/>
              <a:t>thấy</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có</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đời</a:t>
            </a:r>
            <a:r>
              <a:rPr lang="en-US" dirty="0"/>
              <a:t> </a:t>
            </a:r>
            <a:r>
              <a:rPr lang="en-US" dirty="0" err="1"/>
              <a:t>sống</a:t>
            </a:r>
            <a:r>
              <a:rPr lang="en-US" dirty="0"/>
              <a:t> </a:t>
            </a:r>
            <a:r>
              <a:rPr lang="en-US" dirty="0" err="1"/>
              <a:t>văn</a:t>
            </a:r>
            <a:r>
              <a:rPr lang="en-US" dirty="0"/>
              <a:t> </a:t>
            </a:r>
            <a:r>
              <a:rPr lang="en-US" dirty="0" err="1"/>
              <a:t>hóa</a:t>
            </a:r>
            <a:r>
              <a:rPr lang="en-US" dirty="0"/>
              <a:t> </a:t>
            </a:r>
            <a:r>
              <a:rPr lang="en-US" dirty="0" err="1"/>
              <a:t>và</a:t>
            </a:r>
            <a:r>
              <a:rPr lang="en-US" dirty="0"/>
              <a:t> </a:t>
            </a:r>
            <a:r>
              <a:rPr lang="en-US" dirty="0" err="1"/>
              <a:t>thi</a:t>
            </a:r>
            <a:r>
              <a:rPr lang="en-US" dirty="0"/>
              <a:t> ca </a:t>
            </a:r>
            <a:r>
              <a:rPr lang="en-US" dirty="0" err="1"/>
              <a:t>Việt</a:t>
            </a:r>
            <a:r>
              <a:rPr lang="en-US" dirty="0"/>
              <a:t> Nam</a:t>
            </a:r>
          </a:p>
        </p:txBody>
      </p:sp>
      <p:sp>
        <p:nvSpPr>
          <p:cNvPr id="4" name="Slide Number Placeholder 3"/>
          <p:cNvSpPr>
            <a:spLocks noGrp="1"/>
          </p:cNvSpPr>
          <p:nvPr>
            <p:ph type="sldNum" sz="quarter" idx="5"/>
          </p:nvPr>
        </p:nvSpPr>
        <p:spPr/>
        <p:txBody>
          <a:bodyPr/>
          <a:lstStyle/>
          <a:p>
            <a:fld id="{46A43100-B9FE-488E-A49C-193F5476A67D}" type="slidenum">
              <a:rPr lang="en-US" smtClean="0"/>
              <a:t>20</a:t>
            </a:fld>
            <a:endParaRPr lang="en-US"/>
          </a:p>
        </p:txBody>
      </p:sp>
    </p:spTree>
    <p:extLst>
      <p:ext uri="{BB962C8B-B14F-4D97-AF65-F5344CB8AC3E}">
        <p14:creationId xmlns:p14="http://schemas.microsoft.com/office/powerpoint/2010/main" val="3130456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cuối</a:t>
            </a:r>
            <a:r>
              <a:rPr lang="en-US" dirty="0"/>
              <a:t> </a:t>
            </a:r>
          </a:p>
        </p:txBody>
      </p:sp>
      <p:sp>
        <p:nvSpPr>
          <p:cNvPr id="4" name="Slide Number Placeholder 3"/>
          <p:cNvSpPr>
            <a:spLocks noGrp="1"/>
          </p:cNvSpPr>
          <p:nvPr>
            <p:ph type="sldNum" sz="quarter" idx="5"/>
          </p:nvPr>
        </p:nvSpPr>
        <p:spPr/>
        <p:txBody>
          <a:bodyPr/>
          <a:lstStyle/>
          <a:p>
            <a:fld id="{46A43100-B9FE-488E-A49C-193F5476A67D}" type="slidenum">
              <a:rPr lang="en-US" smtClean="0"/>
              <a:t>21</a:t>
            </a:fld>
            <a:endParaRPr lang="en-US"/>
          </a:p>
        </p:txBody>
      </p:sp>
    </p:spTree>
    <p:extLst>
      <p:ext uri="{BB962C8B-B14F-4D97-AF65-F5344CB8AC3E}">
        <p14:creationId xmlns:p14="http://schemas.microsoft.com/office/powerpoint/2010/main" val="2829652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22</a:t>
            </a:fld>
            <a:endParaRPr lang="en-US"/>
          </a:p>
        </p:txBody>
      </p:sp>
    </p:spTree>
    <p:extLst>
      <p:ext uri="{BB962C8B-B14F-4D97-AF65-F5344CB8AC3E}">
        <p14:creationId xmlns:p14="http://schemas.microsoft.com/office/powerpoint/2010/main" val="3984376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23</a:t>
            </a:fld>
            <a:endParaRPr lang="en-US"/>
          </a:p>
        </p:txBody>
      </p:sp>
    </p:spTree>
    <p:extLst>
      <p:ext uri="{BB962C8B-B14F-4D97-AF65-F5344CB8AC3E}">
        <p14:creationId xmlns:p14="http://schemas.microsoft.com/office/powerpoint/2010/main" val="1398196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24</a:t>
            </a:fld>
            <a:endParaRPr lang="en-US"/>
          </a:p>
        </p:txBody>
      </p:sp>
    </p:spTree>
    <p:extLst>
      <p:ext uri="{BB962C8B-B14F-4D97-AF65-F5344CB8AC3E}">
        <p14:creationId xmlns:p14="http://schemas.microsoft.com/office/powerpoint/2010/main" val="1805302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3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hs</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song </a:t>
            </a:r>
            <a:r>
              <a:rPr lang="en-US" sz="1200" dirty="0" err="1">
                <a:latin typeface="Times New Roman" panose="02020603050405020304" pitchFamily="18" charset="0"/>
                <a:cs typeface="Times New Roman" panose="02020603050405020304" pitchFamily="18" charset="0"/>
              </a:rPr>
              <a:t>thất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gửi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gắm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Nhìn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chung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sở</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25</a:t>
            </a:fld>
            <a:endParaRPr lang="en-US"/>
          </a:p>
        </p:txBody>
      </p:sp>
    </p:spTree>
    <p:extLst>
      <p:ext uri="{BB962C8B-B14F-4D97-AF65-F5344CB8AC3E}">
        <p14:creationId xmlns:p14="http://schemas.microsoft.com/office/powerpoint/2010/main" val="2909074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B1:</a:t>
            </a:r>
            <a:r>
              <a:rPr lang="en-US" baseline="0" dirty="0" smtClean="0"/>
              <a:t> </a:t>
            </a:r>
            <a:r>
              <a:rPr lang="en-US" baseline="0" dirty="0" err="1" smtClean="0"/>
              <a:t>Bấm</a:t>
            </a:r>
            <a:r>
              <a:rPr lang="en-US" baseline="0" dirty="0" smtClean="0"/>
              <a:t> play</a:t>
            </a:r>
          </a:p>
          <a:p>
            <a:r>
              <a:rPr lang="en-US" baseline="0" dirty="0" smtClean="0"/>
              <a:t>B2: </a:t>
            </a:r>
            <a:r>
              <a:rPr lang="en-US" baseline="0" dirty="0" err="1" smtClean="0"/>
              <a:t>để</a:t>
            </a:r>
            <a:r>
              <a:rPr lang="en-US" baseline="0" dirty="0" smtClean="0"/>
              <a:t> </a:t>
            </a:r>
            <a:r>
              <a:rPr lang="en-US" baseline="0" dirty="0" err="1" smtClean="0"/>
              <a:t>chọn</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ô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màu</a:t>
            </a:r>
            <a:r>
              <a:rPr lang="en-US" baseline="0" dirty="0" smtClean="0"/>
              <a:t> cam</a:t>
            </a:r>
          </a:p>
          <a:p>
            <a:r>
              <a:rPr lang="en-US" baseline="0" dirty="0" smtClean="0"/>
              <a:t>B3: </a:t>
            </a:r>
            <a:r>
              <a:rPr lang="en-US" baseline="0" dirty="0" err="1" smtClean="0"/>
              <a:t>chọn</a:t>
            </a:r>
            <a:r>
              <a:rPr lang="en-US" baseline="0" dirty="0" smtClean="0"/>
              <a:t> BACK </a:t>
            </a:r>
            <a:r>
              <a:rPr lang="en-US" baseline="0" dirty="0" err="1" smtClean="0"/>
              <a:t>để</a:t>
            </a:r>
            <a:r>
              <a:rPr lang="en-US" baseline="0" dirty="0" smtClean="0"/>
              <a:t> quay </a:t>
            </a:r>
            <a:r>
              <a:rPr lang="en-US" baseline="0" dirty="0" err="1" smtClean="0"/>
              <a:t>lại</a:t>
            </a:r>
            <a:endParaRPr lang="en-US" baseline="0" dirty="0" smtClean="0"/>
          </a:p>
          <a:p>
            <a:r>
              <a:rPr lang="en-US" baseline="0" dirty="0" smtClean="0"/>
              <a:t>B4: </a:t>
            </a:r>
            <a:r>
              <a:rPr lang="en-US" baseline="0" dirty="0" err="1" smtClean="0"/>
              <a:t>chọn</a:t>
            </a:r>
            <a:r>
              <a:rPr lang="en-US" baseline="0" dirty="0" smtClean="0"/>
              <a:t> NEXT</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26</a:t>
            </a:fld>
            <a:endParaRPr lang="en-US"/>
          </a:p>
        </p:txBody>
      </p:sp>
    </p:spTree>
    <p:extLst>
      <p:ext uri="{BB962C8B-B14F-4D97-AF65-F5344CB8AC3E}">
        <p14:creationId xmlns:p14="http://schemas.microsoft.com/office/powerpoint/2010/main" val="1960505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27</a:t>
            </a:fld>
            <a:endParaRPr lang="en-US"/>
          </a:p>
        </p:txBody>
      </p:sp>
    </p:spTree>
    <p:extLst>
      <p:ext uri="{BB962C8B-B14F-4D97-AF65-F5344CB8AC3E}">
        <p14:creationId xmlns:p14="http://schemas.microsoft.com/office/powerpoint/2010/main" val="2546162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30</a:t>
            </a:fld>
            <a:endParaRPr lang="en-US"/>
          </a:p>
        </p:txBody>
      </p:sp>
    </p:spTree>
    <p:extLst>
      <p:ext uri="{BB962C8B-B14F-4D97-AF65-F5344CB8AC3E}">
        <p14:creationId xmlns:p14="http://schemas.microsoft.com/office/powerpoint/2010/main" val="1038090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33</a:t>
            </a:fld>
            <a:endParaRPr lang="en-US"/>
          </a:p>
        </p:txBody>
      </p:sp>
    </p:spTree>
    <p:extLst>
      <p:ext uri="{BB962C8B-B14F-4D97-AF65-F5344CB8AC3E}">
        <p14:creationId xmlns:p14="http://schemas.microsoft.com/office/powerpoint/2010/main" val="263406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a:t>
            </a:r>
            <a:r>
              <a:rPr lang="en-US" dirty="0" err="1"/>
              <a:t>tư</a:t>
            </a:r>
            <a:r>
              <a:rPr lang="en-US" dirty="0"/>
              <a:t> </a:t>
            </a:r>
            <a:r>
              <a:rPr lang="en-US" dirty="0" err="1"/>
              <a:t>vãn</a:t>
            </a:r>
            <a:r>
              <a:rPr lang="en-US" dirty="0"/>
              <a:t>, Lê </a:t>
            </a:r>
            <a:r>
              <a:rPr lang="en-US" dirty="0" err="1"/>
              <a:t>Ngọc</a:t>
            </a:r>
            <a:r>
              <a:rPr lang="en-US" dirty="0"/>
              <a:t> </a:t>
            </a:r>
            <a:r>
              <a:rPr lang="en-US" dirty="0" err="1"/>
              <a:t>Hân</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3</a:t>
            </a:fld>
            <a:endParaRPr lang="en-US"/>
          </a:p>
        </p:txBody>
      </p:sp>
    </p:spTree>
    <p:extLst>
      <p:ext uri="{BB962C8B-B14F-4D97-AF65-F5344CB8AC3E}">
        <p14:creationId xmlns:p14="http://schemas.microsoft.com/office/powerpoint/2010/main" val="3099285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36</a:t>
            </a:fld>
            <a:endParaRPr lang="en-US"/>
          </a:p>
        </p:txBody>
      </p:sp>
    </p:spTree>
    <p:extLst>
      <p:ext uri="{BB962C8B-B14F-4D97-AF65-F5344CB8AC3E}">
        <p14:creationId xmlns:p14="http://schemas.microsoft.com/office/powerpoint/2010/main" val="4106495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39</a:t>
            </a:fld>
            <a:endParaRPr lang="en-US"/>
          </a:p>
        </p:txBody>
      </p:sp>
    </p:spTree>
    <p:extLst>
      <p:ext uri="{BB962C8B-B14F-4D97-AF65-F5344CB8AC3E}">
        <p14:creationId xmlns:p14="http://schemas.microsoft.com/office/powerpoint/2010/main" val="2305593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42</a:t>
            </a:fld>
            <a:endParaRPr lang="en-US"/>
          </a:p>
        </p:txBody>
      </p:sp>
    </p:spTree>
    <p:extLst>
      <p:ext uri="{BB962C8B-B14F-4D97-AF65-F5344CB8AC3E}">
        <p14:creationId xmlns:p14="http://schemas.microsoft.com/office/powerpoint/2010/main" val="3754191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45</a:t>
            </a:fld>
            <a:endParaRPr lang="en-US"/>
          </a:p>
        </p:txBody>
      </p:sp>
    </p:spTree>
    <p:extLst>
      <p:ext uri="{BB962C8B-B14F-4D97-AF65-F5344CB8AC3E}">
        <p14:creationId xmlns:p14="http://schemas.microsoft.com/office/powerpoint/2010/main" val="2286898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48</a:t>
            </a:fld>
            <a:endParaRPr lang="en-US"/>
          </a:p>
        </p:txBody>
      </p:sp>
    </p:spTree>
    <p:extLst>
      <p:ext uri="{BB962C8B-B14F-4D97-AF65-F5344CB8AC3E}">
        <p14:creationId xmlns:p14="http://schemas.microsoft.com/office/powerpoint/2010/main" val="2425372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51</a:t>
            </a:fld>
            <a:endParaRPr lang="en-US"/>
          </a:p>
        </p:txBody>
      </p:sp>
    </p:spTree>
    <p:extLst>
      <p:ext uri="{BB962C8B-B14F-4D97-AF65-F5344CB8AC3E}">
        <p14:creationId xmlns:p14="http://schemas.microsoft.com/office/powerpoint/2010/main" val="1883726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54</a:t>
            </a:fld>
            <a:endParaRPr lang="en-US"/>
          </a:p>
        </p:txBody>
      </p:sp>
    </p:spTree>
    <p:extLst>
      <p:ext uri="{BB962C8B-B14F-4D97-AF65-F5344CB8AC3E}">
        <p14:creationId xmlns:p14="http://schemas.microsoft.com/office/powerpoint/2010/main" val="417596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Chinh </a:t>
            </a:r>
            <a:r>
              <a:rPr lang="en-US" dirty="0" err="1"/>
              <a:t>phụ</a:t>
            </a:r>
            <a:r>
              <a:rPr lang="en-US" dirty="0"/>
              <a:t> </a:t>
            </a:r>
            <a:r>
              <a:rPr lang="en-US" dirty="0" err="1"/>
              <a:t>ngâm</a:t>
            </a:r>
            <a:r>
              <a:rPr lang="en-US" dirty="0"/>
              <a:t>, </a:t>
            </a:r>
            <a:r>
              <a:rPr lang="en-US" dirty="0" err="1"/>
              <a:t>Đặng</a:t>
            </a:r>
            <a:r>
              <a:rPr lang="en-US" dirty="0"/>
              <a:t> </a:t>
            </a:r>
            <a:r>
              <a:rPr lang="en-US" dirty="0" err="1"/>
              <a:t>Trần</a:t>
            </a:r>
            <a:r>
              <a:rPr lang="en-US" dirty="0"/>
              <a:t> </a:t>
            </a:r>
            <a:r>
              <a:rPr lang="en-US" dirty="0" err="1"/>
              <a:t>Côn</a:t>
            </a:r>
            <a:r>
              <a:rPr lang="en-US" dirty="0"/>
              <a:t> – </a:t>
            </a:r>
            <a:r>
              <a:rPr lang="en-US" dirty="0" err="1"/>
              <a:t>Đoàn</a:t>
            </a:r>
            <a:r>
              <a:rPr lang="en-US" dirty="0"/>
              <a:t> </a:t>
            </a:r>
            <a:r>
              <a:rPr lang="en-US" dirty="0" err="1"/>
              <a:t>Thị</a:t>
            </a:r>
            <a:r>
              <a:rPr lang="en-US" dirty="0"/>
              <a:t> </a:t>
            </a:r>
            <a:r>
              <a:rPr lang="en-US" dirty="0" err="1"/>
              <a:t>Điểm</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4</a:t>
            </a:fld>
            <a:endParaRPr lang="en-US"/>
          </a:p>
        </p:txBody>
      </p:sp>
    </p:spTree>
    <p:extLst>
      <p:ext uri="{BB962C8B-B14F-4D97-AF65-F5344CB8AC3E}">
        <p14:creationId xmlns:p14="http://schemas.microsoft.com/office/powerpoint/2010/main" val="3973331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a:t>
            </a:r>
            <a:r>
              <a:rPr lang="en-US" dirty="0"/>
              <a:t> </a:t>
            </a:r>
            <a:r>
              <a:rPr lang="en-US" dirty="0" err="1"/>
              <a:t>Má</a:t>
            </a:r>
            <a:r>
              <a:rPr lang="en-US" dirty="0"/>
              <a:t> </a:t>
            </a:r>
            <a:r>
              <a:rPr lang="en-US" dirty="0" err="1"/>
              <a:t>Hậu</a:t>
            </a:r>
            <a:r>
              <a:rPr lang="en-US" dirty="0"/>
              <a:t> Giang – </a:t>
            </a:r>
            <a:r>
              <a:rPr lang="en-US" dirty="0" err="1"/>
              <a:t>Tố</a:t>
            </a:r>
            <a:r>
              <a:rPr lang="en-US" dirty="0"/>
              <a:t> </a:t>
            </a:r>
            <a:r>
              <a:rPr lang="en-US" dirty="0" err="1"/>
              <a:t>Hữu</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5</a:t>
            </a:fld>
            <a:endParaRPr lang="en-US"/>
          </a:p>
        </p:txBody>
      </p:sp>
    </p:spTree>
    <p:extLst>
      <p:ext uri="{BB962C8B-B14F-4D97-AF65-F5344CB8AC3E}">
        <p14:creationId xmlns:p14="http://schemas.microsoft.com/office/powerpoint/2010/main" val="1348607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 </a:t>
            </a:r>
            <a:r>
              <a:rPr lang="en-US" dirty="0" err="1"/>
              <a:t>chữ</a:t>
            </a:r>
            <a:r>
              <a:rPr lang="en-US" dirty="0"/>
              <a:t> </a:t>
            </a:r>
            <a:r>
              <a:rPr lang="en-US" dirty="0" err="1"/>
              <a:t>nước</a:t>
            </a:r>
            <a:r>
              <a:rPr lang="en-US" dirty="0"/>
              <a:t> </a:t>
            </a:r>
            <a:r>
              <a:rPr lang="en-US" dirty="0" err="1"/>
              <a:t>nhà</a:t>
            </a:r>
            <a:r>
              <a:rPr lang="en-US" dirty="0"/>
              <a:t> – </a:t>
            </a:r>
            <a:r>
              <a:rPr lang="en-US" dirty="0" err="1"/>
              <a:t>Trần</a:t>
            </a:r>
            <a:r>
              <a:rPr lang="en-US" dirty="0"/>
              <a:t> </a:t>
            </a:r>
            <a:r>
              <a:rPr lang="en-US" dirty="0" err="1"/>
              <a:t>Tuấn</a:t>
            </a:r>
            <a:r>
              <a:rPr lang="en-US" dirty="0"/>
              <a:t> </a:t>
            </a:r>
            <a:r>
              <a:rPr lang="en-US" dirty="0" err="1"/>
              <a:t>Khải</a:t>
            </a:r>
            <a:endParaRPr lang="en-US" dirty="0"/>
          </a:p>
        </p:txBody>
      </p:sp>
      <p:sp>
        <p:nvSpPr>
          <p:cNvPr id="4" name="Slide Number Placeholder 3"/>
          <p:cNvSpPr>
            <a:spLocks noGrp="1"/>
          </p:cNvSpPr>
          <p:nvPr>
            <p:ph type="sldNum" sz="quarter" idx="5"/>
          </p:nvPr>
        </p:nvSpPr>
        <p:spPr/>
        <p:txBody>
          <a:bodyPr/>
          <a:lstStyle/>
          <a:p>
            <a:fld id="{46A43100-B9FE-488E-A49C-193F5476A67D}" type="slidenum">
              <a:rPr lang="en-US" smtClean="0"/>
              <a:t>6</a:t>
            </a:fld>
            <a:endParaRPr lang="en-US"/>
          </a:p>
        </p:txBody>
      </p:sp>
    </p:spTree>
    <p:extLst>
      <p:ext uri="{BB962C8B-B14F-4D97-AF65-F5344CB8AC3E}">
        <p14:creationId xmlns:p14="http://schemas.microsoft.com/office/powerpoint/2010/main" val="30738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7</a:t>
            </a:fld>
            <a:endParaRPr lang="en-US"/>
          </a:p>
        </p:txBody>
      </p:sp>
    </p:spTree>
    <p:extLst>
      <p:ext uri="{BB962C8B-B14F-4D97-AF65-F5344CB8AC3E}">
        <p14:creationId xmlns:p14="http://schemas.microsoft.com/office/powerpoint/2010/main" val="261913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8</a:t>
            </a:fld>
            <a:endParaRPr lang="en-US"/>
          </a:p>
        </p:txBody>
      </p:sp>
    </p:spTree>
    <p:extLst>
      <p:ext uri="{BB962C8B-B14F-4D97-AF65-F5344CB8AC3E}">
        <p14:creationId xmlns:p14="http://schemas.microsoft.com/office/powerpoint/2010/main" val="253690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6A43100-B9FE-488E-A49C-193F5476A67D}" type="slidenum">
              <a:rPr lang="en-US" smtClean="0"/>
              <a:t>9</a:t>
            </a:fld>
            <a:endParaRPr lang="en-US"/>
          </a:p>
        </p:txBody>
      </p:sp>
    </p:spTree>
    <p:extLst>
      <p:ext uri="{BB962C8B-B14F-4D97-AF65-F5344CB8AC3E}">
        <p14:creationId xmlns:p14="http://schemas.microsoft.com/office/powerpoint/2010/main" val="7514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3129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07236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5427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76515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8954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11817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32985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410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4190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3292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1733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 xmlns:asvg="http://schemas.microsoft.com/office/drawing/2016/SVG/main" r:embed="rId14"/>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685800"/>
            <a:fld id="{4CB808CD-800C-48F1-9681-F7549FA7428C}" type="datetimeFigureOut">
              <a:rPr lang="en-US" smtClean="0">
                <a:solidFill>
                  <a:prstClr val="black">
                    <a:tint val="75000"/>
                  </a:prstClr>
                </a:solidFill>
              </a:rPr>
              <a:pPr defTabSz="685800"/>
              <a:t>2/7/2024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685800"/>
            <a:fld id="{CBB38028-64D6-48E5-A6F0-9A24848619D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2111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7.svg"/><Relationship Id="rId4" Type="http://schemas.openxmlformats.org/officeDocument/2006/relationships/image" Target="../media/image18.sv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7.svg"/><Relationship Id="rId4" Type="http://schemas.openxmlformats.org/officeDocument/2006/relationships/image" Target="../media/image18.sv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9.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7.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0.png"/><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7.xml"/><Relationship Id="rId5" Type="http://schemas.openxmlformats.org/officeDocument/2006/relationships/image" Target="../media/image2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8.xml"/><Relationship Id="rId4" Type="http://schemas.openxmlformats.org/officeDocument/2006/relationships/slide" Target="slide2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2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2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3.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30.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30.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6.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slide" Target="slide34.xml"/><Relationship Id="rId5" Type="http://schemas.openxmlformats.org/officeDocument/2006/relationships/slide" Target="slide35.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3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33.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9.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slide" Target="slide38.xml"/><Relationship Id="rId5" Type="http://schemas.openxmlformats.org/officeDocument/2006/relationships/slide" Target="slide37.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36.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36.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slide" Target="slide42.xml"/><Relationship Id="rId5" Type="http://schemas.openxmlformats.org/officeDocument/2006/relationships/slide" Target="slide40.xml"/><Relationship Id="rId4" Type="http://schemas.openxmlformats.org/officeDocument/2006/relationships/slide" Target="slide4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39.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39.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5.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slide" Target="slide44.xml"/><Relationship Id="rId5" Type="http://schemas.openxmlformats.org/officeDocument/2006/relationships/slide" Target="slide43.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4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4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8.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slide" Target="slide46.xml"/><Relationship Id="rId5" Type="http://schemas.openxmlformats.org/officeDocument/2006/relationships/slide" Target="slide4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45.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45.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51.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slide" Target="slide50.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48.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48.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slide" Target="slide54.xml"/><Relationship Id="rId5" Type="http://schemas.openxmlformats.org/officeDocument/2006/relationships/slide" Target="slide52.xml"/><Relationship Id="rId4" Type="http://schemas.openxmlformats.org/officeDocument/2006/relationships/slide" Target="slide5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51.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51.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57.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slide" Target="slide56.xml"/><Relationship Id="rId5" Type="http://schemas.openxmlformats.org/officeDocument/2006/relationships/slide" Target="slide55.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54.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54.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30AB9B83-23AD-9822-550E-303D43DBC09A}"/>
              </a:ext>
            </a:extLst>
          </p:cNvPr>
          <p:cNvGrpSpPr/>
          <p:nvPr/>
        </p:nvGrpSpPr>
        <p:grpSpPr>
          <a:xfrm>
            <a:off x="571500" y="1673438"/>
            <a:ext cx="15506700" cy="5527462"/>
            <a:chOff x="0" y="0"/>
            <a:chExt cx="2410561" cy="812800"/>
          </a:xfrm>
        </p:grpSpPr>
        <p:sp>
          <p:nvSpPr>
            <p:cNvPr id="9" name="Freeform 4">
              <a:extLst>
                <a:ext uri="{FF2B5EF4-FFF2-40B4-BE49-F238E27FC236}">
                  <a16:creationId xmlns:a16="http://schemas.microsoft.com/office/drawing/2014/main" id="{36EFA5AE-D2FB-C721-5735-30EEE129E789}"/>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0" name="TextBox 5">
              <a:extLst>
                <a:ext uri="{FF2B5EF4-FFF2-40B4-BE49-F238E27FC236}">
                  <a16:creationId xmlns:a16="http://schemas.microsoft.com/office/drawing/2014/main" id="{D4FF3AE4-B28A-A7ED-4F90-8F7A8D18A7F8}"/>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6AB2B3CE-0CFE-1566-CAD3-B5D816D75292}"/>
              </a:ext>
            </a:extLst>
          </p:cNvPr>
          <p:cNvSpPr txBox="1"/>
          <p:nvPr/>
        </p:nvSpPr>
        <p:spPr>
          <a:xfrm>
            <a:off x="-838200" y="2159674"/>
            <a:ext cx="17145000" cy="1446550"/>
          </a:xfrm>
          <a:prstGeom prst="rect">
            <a:avLst/>
          </a:prstGeom>
          <a:noFill/>
        </p:spPr>
        <p:txBody>
          <a:bodyPr wrap="square" rtlCol="0">
            <a:spAutoFit/>
          </a:bodyPr>
          <a:lstStyle/>
          <a:p>
            <a:pPr algn="ctr"/>
            <a:r>
              <a:rPr lang="en-US" sz="8800" dirty="0">
                <a:solidFill>
                  <a:srgbClr val="FF0000"/>
                </a:solidFill>
                <a:latin typeface="#9Slide06 SVNJonitha Script" panose="02000000000000000000" pitchFamily="2" charset="0"/>
                <a:cs typeface="Times New Roman" panose="02020603050405020304" pitchFamily="18" charset="0"/>
              </a:rPr>
              <a:t>Ai </a:t>
            </a:r>
            <a:r>
              <a:rPr lang="en-US" sz="8800" dirty="0" err="1">
                <a:solidFill>
                  <a:srgbClr val="FF0000"/>
                </a:solidFill>
                <a:latin typeface="#9Slide06 SVNJonitha Script" panose="02000000000000000000" pitchFamily="2" charset="0"/>
                <a:cs typeface="Times New Roman" panose="02020603050405020304" pitchFamily="18" charset="0"/>
              </a:rPr>
              <a:t>là</a:t>
            </a:r>
            <a:r>
              <a:rPr lang="en-US" sz="8800" dirty="0">
                <a:solidFill>
                  <a:srgbClr val="FF0000"/>
                </a:solidFill>
                <a:latin typeface="#9Slide06 SVNJonitha Script" panose="02000000000000000000" pitchFamily="2" charset="0"/>
                <a:cs typeface="Times New Roman" panose="02020603050405020304" pitchFamily="18" charset="0"/>
              </a:rPr>
              <a:t> </a:t>
            </a:r>
            <a:r>
              <a:rPr lang="en-US" sz="8800" dirty="0" err="1">
                <a:solidFill>
                  <a:srgbClr val="FF0000"/>
                </a:solidFill>
                <a:latin typeface="#9Slide06 SVNJonitha Script" panose="02000000000000000000" pitchFamily="2" charset="0"/>
                <a:cs typeface="Times New Roman" panose="02020603050405020304" pitchFamily="18" charset="0"/>
              </a:rPr>
              <a:t>nhà</a:t>
            </a:r>
            <a:r>
              <a:rPr lang="en-US" sz="8800" dirty="0">
                <a:solidFill>
                  <a:srgbClr val="FF0000"/>
                </a:solidFill>
                <a:latin typeface="#9Slide06 SVNJonitha Script" panose="02000000000000000000" pitchFamily="2" charset="0"/>
                <a:cs typeface="Times New Roman" panose="02020603050405020304" pitchFamily="18" charset="0"/>
              </a:rPr>
              <a:t> </a:t>
            </a:r>
            <a:r>
              <a:rPr lang="en-US" sz="8800" dirty="0" err="1">
                <a:solidFill>
                  <a:srgbClr val="FF0000"/>
                </a:solidFill>
                <a:latin typeface="#9Slide06 SVNJonitha Script" panose="02000000000000000000" pitchFamily="2" charset="0"/>
                <a:cs typeface="Times New Roman" panose="02020603050405020304" pitchFamily="18" charset="0"/>
              </a:rPr>
              <a:t>thơ</a:t>
            </a:r>
            <a:r>
              <a:rPr lang="en-US" sz="8800" dirty="0">
                <a:solidFill>
                  <a:srgbClr val="FF0000"/>
                </a:solidFill>
                <a:latin typeface="#9Slide06 SVNJonitha Script" panose="02000000000000000000" pitchFamily="2" charset="0"/>
                <a:cs typeface="Times New Roman" panose="02020603050405020304" pitchFamily="18" charset="0"/>
              </a:rPr>
              <a:t>?</a:t>
            </a:r>
          </a:p>
        </p:txBody>
      </p:sp>
      <p:sp>
        <p:nvSpPr>
          <p:cNvPr id="6" name="TextBox 5">
            <a:extLst>
              <a:ext uri="{FF2B5EF4-FFF2-40B4-BE49-F238E27FC236}">
                <a16:creationId xmlns:a16="http://schemas.microsoft.com/office/drawing/2014/main" id="{D43A59C0-3B84-A318-8466-35C3714A7689}"/>
              </a:ext>
            </a:extLst>
          </p:cNvPr>
          <p:cNvSpPr txBox="1"/>
          <p:nvPr/>
        </p:nvSpPr>
        <p:spPr>
          <a:xfrm>
            <a:off x="1866900" y="4420225"/>
            <a:ext cx="11734800" cy="144655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trộn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s</a:t>
            </a:r>
            <a:r>
              <a:rPr lang="vi-VN" sz="4400" dirty="0">
                <a:latin typeface="Times New Roman" panose="02020603050405020304" pitchFamily="18" charset="0"/>
                <a:cs typeface="Times New Roman" panose="02020603050405020304" pitchFamily="18" charset="0"/>
              </a:rPr>
              <a:t>ắp xếp lại sao cho đúng cấu trúc của thể thơ song thất lục bát</a:t>
            </a:r>
            <a:r>
              <a:rPr lang="en-US" sz="4400" dirty="0">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AD85AB7D-0698-7D00-9BDF-3B9DB958BDA7}"/>
              </a:ext>
            </a:extLst>
          </p:cNvPr>
          <p:cNvSpPr/>
          <p:nvPr/>
        </p:nvSpPr>
        <p:spPr>
          <a:xfrm>
            <a:off x="12420600" y="723900"/>
            <a:ext cx="5111115" cy="9188521"/>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3"/>
            <a:stretch>
              <a:fillRect/>
            </a:stretch>
          </a:blipFill>
        </p:spPr>
      </p:sp>
      <p:sp>
        <p:nvSpPr>
          <p:cNvPr id="11" name="Freeform 2">
            <a:extLst>
              <a:ext uri="{FF2B5EF4-FFF2-40B4-BE49-F238E27FC236}">
                <a16:creationId xmlns:a16="http://schemas.microsoft.com/office/drawing/2014/main" id="{60E5B25E-71C4-9636-7905-4E348F9E89B3}"/>
              </a:ext>
            </a:extLst>
          </p:cNvPr>
          <p:cNvSpPr/>
          <p:nvPr/>
        </p:nvSpPr>
        <p:spPr>
          <a:xfrm>
            <a:off x="-476128" y="7232073"/>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5">
            <a:extLst>
              <a:ext uri="{FF2B5EF4-FFF2-40B4-BE49-F238E27FC236}">
                <a16:creationId xmlns:a16="http://schemas.microsoft.com/office/drawing/2014/main" id="{CACE0010-244A-66FF-103E-0FC09D220C51}"/>
              </a:ext>
            </a:extLst>
          </p:cNvPr>
          <p:cNvSpPr/>
          <p:nvPr/>
        </p:nvSpPr>
        <p:spPr>
          <a:xfrm>
            <a:off x="14996119" y="-1210215"/>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4392324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09501-9B6B-6105-2F81-64EE5FA7485C}"/>
              </a:ext>
            </a:extLst>
          </p:cNvPr>
          <p:cNvSpPr txBox="1"/>
          <p:nvPr/>
        </p:nvSpPr>
        <p:spPr>
          <a:xfrm>
            <a:off x="571500" y="647700"/>
            <a:ext cx="1714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D4A76E1-B85E-2248-7BE5-A46F711CA8DB}"/>
              </a:ext>
            </a:extLst>
          </p:cNvPr>
          <p:cNvSpPr txBox="1"/>
          <p:nvPr/>
        </p:nvSpPr>
        <p:spPr>
          <a:xfrm>
            <a:off x="1600200" y="1638300"/>
            <a:ext cx="4800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3859F91-7117-56FD-33F7-9A676B020B78}"/>
              </a:ext>
            </a:extLst>
          </p:cNvPr>
          <p:cNvSpPr txBox="1"/>
          <p:nvPr/>
        </p:nvSpPr>
        <p:spPr>
          <a:xfrm>
            <a:off x="4953000" y="1638300"/>
            <a:ext cx="48006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Lâm An</a:t>
            </a:r>
          </a:p>
        </p:txBody>
      </p:sp>
      <p:sp>
        <p:nvSpPr>
          <p:cNvPr id="5" name="TextBox 4">
            <a:extLst>
              <a:ext uri="{FF2B5EF4-FFF2-40B4-BE49-F238E27FC236}">
                <a16:creationId xmlns:a16="http://schemas.microsoft.com/office/drawing/2014/main" id="{442E80D5-FFF7-FC16-DDE4-0B5D25145264}"/>
              </a:ext>
            </a:extLst>
          </p:cNvPr>
          <p:cNvSpPr txBox="1"/>
          <p:nvPr/>
        </p:nvSpPr>
        <p:spPr>
          <a:xfrm>
            <a:off x="1600200" y="2736689"/>
            <a:ext cx="14706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FFD279AD-7571-87FD-327C-7367B7419E38}"/>
              </a:ext>
            </a:extLst>
          </p:cNvPr>
          <p:cNvGrpSpPr/>
          <p:nvPr/>
        </p:nvGrpSpPr>
        <p:grpSpPr>
          <a:xfrm>
            <a:off x="1371600" y="4205919"/>
            <a:ext cx="3966689" cy="937581"/>
            <a:chOff x="1371600" y="3824919"/>
            <a:chExt cx="3966689" cy="937581"/>
          </a:xfrm>
        </p:grpSpPr>
        <p:sp>
          <p:nvSpPr>
            <p:cNvPr id="11" name="Freeform 8">
              <a:extLst>
                <a:ext uri="{FF2B5EF4-FFF2-40B4-BE49-F238E27FC236}">
                  <a16:creationId xmlns:a16="http://schemas.microsoft.com/office/drawing/2014/main" id="{6D3C611D-0038-B383-6EE6-3DAA56A0D607}"/>
                </a:ext>
              </a:extLst>
            </p:cNvPr>
            <p:cNvSpPr/>
            <p:nvPr/>
          </p:nvSpPr>
          <p:spPr>
            <a:xfrm>
              <a:off x="1371600" y="3824919"/>
              <a:ext cx="3966689" cy="937581"/>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65C36CEC-54BA-46F6-39F6-38CE2D286E82}"/>
                </a:ext>
              </a:extLst>
            </p:cNvPr>
            <p:cNvSpPr txBox="1"/>
            <p:nvPr/>
          </p:nvSpPr>
          <p:spPr>
            <a:xfrm>
              <a:off x="1981200" y="3865355"/>
              <a:ext cx="2489241"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dirty="0">
                <a:latin typeface="Times New Roman" panose="02020603050405020304" pitchFamily="18" charset="0"/>
                <a:cs typeface="Times New Roman" panose="02020603050405020304" pitchFamily="18" charset="0"/>
              </a:endParaRPr>
            </a:p>
          </p:txBody>
        </p:sp>
      </p:grpSp>
      <p:sp>
        <p:nvSpPr>
          <p:cNvPr id="9" name="Freeform 4">
            <a:extLst>
              <a:ext uri="{FF2B5EF4-FFF2-40B4-BE49-F238E27FC236}">
                <a16:creationId xmlns:a16="http://schemas.microsoft.com/office/drawing/2014/main" id="{4FBE5050-F872-9C82-967F-F68CDB7535BF}"/>
              </a:ext>
            </a:extLst>
          </p:cNvPr>
          <p:cNvSpPr/>
          <p:nvPr/>
        </p:nvSpPr>
        <p:spPr>
          <a:xfrm>
            <a:off x="11734800" y="7876245"/>
            <a:ext cx="7315200" cy="3270845"/>
          </a:xfrm>
          <a:custGeom>
            <a:avLst/>
            <a:gdLst/>
            <a:ahLst/>
            <a:cxnLst/>
            <a:rect l="l" t="t" r="r" b="b"/>
            <a:pathLst>
              <a:path w="7315200" h="3270845">
                <a:moveTo>
                  <a:pt x="0" y="0"/>
                </a:moveTo>
                <a:lnTo>
                  <a:pt x="7315200" y="0"/>
                </a:lnTo>
                <a:lnTo>
                  <a:pt x="7315200" y="3270845"/>
                </a:lnTo>
                <a:lnTo>
                  <a:pt x="0" y="327084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2">
            <a:extLst>
              <a:ext uri="{FF2B5EF4-FFF2-40B4-BE49-F238E27FC236}">
                <a16:creationId xmlns:a16="http://schemas.microsoft.com/office/drawing/2014/main" id="{5164F7E1-7512-3B10-7DC8-A22FAC87E653}"/>
              </a:ext>
            </a:extLst>
          </p:cNvPr>
          <p:cNvSpPr/>
          <p:nvPr/>
        </p:nvSpPr>
        <p:spPr>
          <a:xfrm>
            <a:off x="-799978" y="69757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5">
            <a:extLst>
              <a:ext uri="{FF2B5EF4-FFF2-40B4-BE49-F238E27FC236}">
                <a16:creationId xmlns:a16="http://schemas.microsoft.com/office/drawing/2014/main" id="{32771E6A-E31C-883E-2C55-62856B72AF2F}"/>
              </a:ext>
            </a:extLst>
          </p:cNvPr>
          <p:cNvSpPr/>
          <p:nvPr/>
        </p:nvSpPr>
        <p:spPr>
          <a:xfrm>
            <a:off x="14782800" y="-76107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TextBox 12">
            <a:extLst>
              <a:ext uri="{FF2B5EF4-FFF2-40B4-BE49-F238E27FC236}">
                <a16:creationId xmlns:a16="http://schemas.microsoft.com/office/drawing/2014/main" id="{42E341A8-8A7F-7414-9848-11710ED271CF}"/>
              </a:ext>
            </a:extLst>
          </p:cNvPr>
          <p:cNvSpPr txBox="1"/>
          <p:nvPr/>
        </p:nvSpPr>
        <p:spPr>
          <a:xfrm>
            <a:off x="990600" y="5571633"/>
            <a:ext cx="4347689"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“Văn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9/2023</a:t>
            </a:r>
          </a:p>
        </p:txBody>
      </p:sp>
      <p:grpSp>
        <p:nvGrpSpPr>
          <p:cNvPr id="15" name="Group 14">
            <a:extLst>
              <a:ext uri="{FF2B5EF4-FFF2-40B4-BE49-F238E27FC236}">
                <a16:creationId xmlns:a16="http://schemas.microsoft.com/office/drawing/2014/main" id="{8BFD53AF-02C3-0929-94CA-BC27E5AAA33C}"/>
              </a:ext>
            </a:extLst>
          </p:cNvPr>
          <p:cNvGrpSpPr/>
          <p:nvPr/>
        </p:nvGrpSpPr>
        <p:grpSpPr>
          <a:xfrm>
            <a:off x="6970155" y="4246355"/>
            <a:ext cx="3966689" cy="937581"/>
            <a:chOff x="1371600" y="3824919"/>
            <a:chExt cx="3966689" cy="937581"/>
          </a:xfrm>
        </p:grpSpPr>
        <p:sp>
          <p:nvSpPr>
            <p:cNvPr id="16" name="Freeform 8">
              <a:extLst>
                <a:ext uri="{FF2B5EF4-FFF2-40B4-BE49-F238E27FC236}">
                  <a16:creationId xmlns:a16="http://schemas.microsoft.com/office/drawing/2014/main" id="{9C0590C9-3708-D035-856A-B8BEFF764A52}"/>
                </a:ext>
              </a:extLst>
            </p:cNvPr>
            <p:cNvSpPr/>
            <p:nvPr/>
          </p:nvSpPr>
          <p:spPr>
            <a:xfrm>
              <a:off x="1371600" y="3824919"/>
              <a:ext cx="3966689" cy="937581"/>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7" name="TextBox 16">
              <a:extLst>
                <a:ext uri="{FF2B5EF4-FFF2-40B4-BE49-F238E27FC236}">
                  <a16:creationId xmlns:a16="http://schemas.microsoft.com/office/drawing/2014/main" id="{990A661D-1902-CC09-106B-E4349B5FD922}"/>
                </a:ext>
              </a:extLst>
            </p:cNvPr>
            <p:cNvSpPr txBox="1"/>
            <p:nvPr/>
          </p:nvSpPr>
          <p:spPr>
            <a:xfrm>
              <a:off x="1981200" y="3865355"/>
              <a:ext cx="2489241"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dirty="0">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C99D7472-9B77-3D96-97D0-148D6CA422FD}"/>
              </a:ext>
            </a:extLst>
          </p:cNvPr>
          <p:cNvSpPr txBox="1"/>
          <p:nvPr/>
        </p:nvSpPr>
        <p:spPr>
          <a:xfrm>
            <a:off x="6408553" y="5939656"/>
            <a:ext cx="5173847" cy="1446550"/>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r>
              <a:rPr lang="en-US" sz="4400" dirty="0">
                <a:latin typeface="Times New Roman" panose="02020603050405020304" pitchFamily="18" charset="0"/>
                <a:cs typeface="Times New Roman" panose="02020603050405020304" pitchFamily="18" charset="0"/>
              </a:rPr>
              <a:t> (Văn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a:t>
            </a:r>
          </a:p>
        </p:txBody>
      </p:sp>
      <p:grpSp>
        <p:nvGrpSpPr>
          <p:cNvPr id="19" name="Group 18">
            <a:extLst>
              <a:ext uri="{FF2B5EF4-FFF2-40B4-BE49-F238E27FC236}">
                <a16:creationId xmlns:a16="http://schemas.microsoft.com/office/drawing/2014/main" id="{9A3AA621-8A85-DB48-2F48-D88AA5216613}"/>
              </a:ext>
            </a:extLst>
          </p:cNvPr>
          <p:cNvGrpSpPr/>
          <p:nvPr/>
        </p:nvGrpSpPr>
        <p:grpSpPr>
          <a:xfrm>
            <a:off x="12949713" y="4286791"/>
            <a:ext cx="3966689" cy="937581"/>
            <a:chOff x="1371600" y="3824919"/>
            <a:chExt cx="3966689" cy="937581"/>
          </a:xfrm>
        </p:grpSpPr>
        <p:sp>
          <p:nvSpPr>
            <p:cNvPr id="20" name="Freeform 8">
              <a:extLst>
                <a:ext uri="{FF2B5EF4-FFF2-40B4-BE49-F238E27FC236}">
                  <a16:creationId xmlns:a16="http://schemas.microsoft.com/office/drawing/2014/main" id="{E0C048B0-65B3-80F3-8851-1AAE32D9B329}"/>
                </a:ext>
              </a:extLst>
            </p:cNvPr>
            <p:cNvSpPr/>
            <p:nvPr/>
          </p:nvSpPr>
          <p:spPr>
            <a:xfrm>
              <a:off x="1371600" y="3824919"/>
              <a:ext cx="3966689" cy="937581"/>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1" name="TextBox 20">
              <a:extLst>
                <a:ext uri="{FF2B5EF4-FFF2-40B4-BE49-F238E27FC236}">
                  <a16:creationId xmlns:a16="http://schemas.microsoft.com/office/drawing/2014/main" id="{7D874614-E90A-B6E0-0CC8-FFDB4E72BB85}"/>
                </a:ext>
              </a:extLst>
            </p:cNvPr>
            <p:cNvSpPr txBox="1"/>
            <p:nvPr/>
          </p:nvSpPr>
          <p:spPr>
            <a:xfrm>
              <a:off x="1528288" y="3865355"/>
              <a:ext cx="3581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endParaRPr lang="en-US" sz="4400" dirty="0">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B8799701-F652-FEBC-FACA-6D17B99351BF}"/>
              </a:ext>
            </a:extLst>
          </p:cNvPr>
          <p:cNvSpPr txBox="1"/>
          <p:nvPr/>
        </p:nvSpPr>
        <p:spPr>
          <a:xfrm>
            <a:off x="12388111" y="5980092"/>
            <a:ext cx="5173847"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65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09501-9B6B-6105-2F81-64EE5FA7485C}"/>
              </a:ext>
            </a:extLst>
          </p:cNvPr>
          <p:cNvSpPr txBox="1"/>
          <p:nvPr/>
        </p:nvSpPr>
        <p:spPr>
          <a:xfrm>
            <a:off x="571500" y="647700"/>
            <a:ext cx="1714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D4A76E1-B85E-2248-7BE5-A46F711CA8DB}"/>
              </a:ext>
            </a:extLst>
          </p:cNvPr>
          <p:cNvSpPr txBox="1"/>
          <p:nvPr/>
        </p:nvSpPr>
        <p:spPr>
          <a:xfrm>
            <a:off x="1600200" y="1638300"/>
            <a:ext cx="4800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3859F91-7117-56FD-33F7-9A676B020B78}"/>
              </a:ext>
            </a:extLst>
          </p:cNvPr>
          <p:cNvSpPr txBox="1"/>
          <p:nvPr/>
        </p:nvSpPr>
        <p:spPr>
          <a:xfrm>
            <a:off x="4953000" y="1638300"/>
            <a:ext cx="48006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Lâm An</a:t>
            </a:r>
          </a:p>
        </p:txBody>
      </p:sp>
      <p:sp>
        <p:nvSpPr>
          <p:cNvPr id="5" name="TextBox 4">
            <a:extLst>
              <a:ext uri="{FF2B5EF4-FFF2-40B4-BE49-F238E27FC236}">
                <a16:creationId xmlns:a16="http://schemas.microsoft.com/office/drawing/2014/main" id="{442E80D5-FFF7-FC16-DDE4-0B5D25145264}"/>
              </a:ext>
            </a:extLst>
          </p:cNvPr>
          <p:cNvSpPr txBox="1"/>
          <p:nvPr/>
        </p:nvSpPr>
        <p:spPr>
          <a:xfrm>
            <a:off x="1600200" y="2736689"/>
            <a:ext cx="14706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FFD279AD-7571-87FD-327C-7367B7419E38}"/>
              </a:ext>
            </a:extLst>
          </p:cNvPr>
          <p:cNvGrpSpPr/>
          <p:nvPr/>
        </p:nvGrpSpPr>
        <p:grpSpPr>
          <a:xfrm>
            <a:off x="1371600" y="4205919"/>
            <a:ext cx="3966689" cy="937581"/>
            <a:chOff x="1371600" y="3824919"/>
            <a:chExt cx="3966689" cy="937581"/>
          </a:xfrm>
        </p:grpSpPr>
        <p:sp>
          <p:nvSpPr>
            <p:cNvPr id="11" name="Freeform 8">
              <a:extLst>
                <a:ext uri="{FF2B5EF4-FFF2-40B4-BE49-F238E27FC236}">
                  <a16:creationId xmlns:a16="http://schemas.microsoft.com/office/drawing/2014/main" id="{6D3C611D-0038-B383-6EE6-3DAA56A0D607}"/>
                </a:ext>
              </a:extLst>
            </p:cNvPr>
            <p:cNvSpPr/>
            <p:nvPr/>
          </p:nvSpPr>
          <p:spPr>
            <a:xfrm>
              <a:off x="1371600" y="3824919"/>
              <a:ext cx="3966689" cy="937581"/>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65C36CEC-54BA-46F6-39F6-38CE2D286E82}"/>
                </a:ext>
              </a:extLst>
            </p:cNvPr>
            <p:cNvSpPr txBox="1"/>
            <p:nvPr/>
          </p:nvSpPr>
          <p:spPr>
            <a:xfrm>
              <a:off x="1981200" y="3865355"/>
              <a:ext cx="2489241"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dirty="0">
                <a:latin typeface="Times New Roman" panose="02020603050405020304" pitchFamily="18" charset="0"/>
                <a:cs typeface="Times New Roman" panose="02020603050405020304" pitchFamily="18" charset="0"/>
              </a:endParaRPr>
            </a:p>
          </p:txBody>
        </p:sp>
      </p:grpSp>
      <p:sp>
        <p:nvSpPr>
          <p:cNvPr id="9" name="Freeform 4">
            <a:extLst>
              <a:ext uri="{FF2B5EF4-FFF2-40B4-BE49-F238E27FC236}">
                <a16:creationId xmlns:a16="http://schemas.microsoft.com/office/drawing/2014/main" id="{4FBE5050-F872-9C82-967F-F68CDB7535BF}"/>
              </a:ext>
            </a:extLst>
          </p:cNvPr>
          <p:cNvSpPr/>
          <p:nvPr/>
        </p:nvSpPr>
        <p:spPr>
          <a:xfrm>
            <a:off x="11734800" y="7876245"/>
            <a:ext cx="7315200" cy="3270845"/>
          </a:xfrm>
          <a:custGeom>
            <a:avLst/>
            <a:gdLst/>
            <a:ahLst/>
            <a:cxnLst/>
            <a:rect l="l" t="t" r="r" b="b"/>
            <a:pathLst>
              <a:path w="7315200" h="3270845">
                <a:moveTo>
                  <a:pt x="0" y="0"/>
                </a:moveTo>
                <a:lnTo>
                  <a:pt x="7315200" y="0"/>
                </a:lnTo>
                <a:lnTo>
                  <a:pt x="7315200" y="3270845"/>
                </a:lnTo>
                <a:lnTo>
                  <a:pt x="0" y="327084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2">
            <a:extLst>
              <a:ext uri="{FF2B5EF4-FFF2-40B4-BE49-F238E27FC236}">
                <a16:creationId xmlns:a16="http://schemas.microsoft.com/office/drawing/2014/main" id="{5164F7E1-7512-3B10-7DC8-A22FAC87E653}"/>
              </a:ext>
            </a:extLst>
          </p:cNvPr>
          <p:cNvSpPr/>
          <p:nvPr/>
        </p:nvSpPr>
        <p:spPr>
          <a:xfrm>
            <a:off x="-799978" y="69757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5">
            <a:extLst>
              <a:ext uri="{FF2B5EF4-FFF2-40B4-BE49-F238E27FC236}">
                <a16:creationId xmlns:a16="http://schemas.microsoft.com/office/drawing/2014/main" id="{32771E6A-E31C-883E-2C55-62856B72AF2F}"/>
              </a:ext>
            </a:extLst>
          </p:cNvPr>
          <p:cNvSpPr/>
          <p:nvPr/>
        </p:nvSpPr>
        <p:spPr>
          <a:xfrm>
            <a:off x="14782800" y="-76107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TextBox 12">
            <a:extLst>
              <a:ext uri="{FF2B5EF4-FFF2-40B4-BE49-F238E27FC236}">
                <a16:creationId xmlns:a16="http://schemas.microsoft.com/office/drawing/2014/main" id="{42E341A8-8A7F-7414-9848-11710ED271CF}"/>
              </a:ext>
            </a:extLst>
          </p:cNvPr>
          <p:cNvSpPr txBox="1"/>
          <p:nvPr/>
        </p:nvSpPr>
        <p:spPr>
          <a:xfrm>
            <a:off x="990600" y="5571633"/>
            <a:ext cx="4347689"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5 </a:t>
            </a:r>
            <a:r>
              <a:rPr lang="en-US" sz="4400" dirty="0" err="1">
                <a:latin typeface="Times New Roman" panose="02020603050405020304" pitchFamily="18" charset="0"/>
                <a:cs typeface="Times New Roman" panose="02020603050405020304" pitchFamily="18" charset="0"/>
              </a:rPr>
              <a:t>phần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77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8FB546-5F2F-22AD-0E7A-70A3A6D2DE59}"/>
              </a:ext>
            </a:extLst>
          </p:cNvPr>
          <p:cNvSpPr txBox="1"/>
          <p:nvPr/>
        </p:nvSpPr>
        <p:spPr>
          <a:xfrm>
            <a:off x="152400" y="1104900"/>
            <a:ext cx="6629400"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BE3D832A-9A33-5E1D-7A47-5EE7E07751E0}"/>
              </a:ext>
            </a:extLst>
          </p:cNvPr>
          <p:cNvSpPr txBox="1"/>
          <p:nvPr/>
        </p:nvSpPr>
        <p:spPr>
          <a:xfrm>
            <a:off x="10493826" y="805764"/>
            <a:ext cx="7260773"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1</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29453AAA-BA53-AAB9-0F5F-CA5AC93B11EB}"/>
              </a:ext>
            </a:extLst>
          </p:cNvPr>
          <p:cNvSpPr txBox="1"/>
          <p:nvPr/>
        </p:nvSpPr>
        <p:spPr>
          <a:xfrm>
            <a:off x="152400" y="6134100"/>
            <a:ext cx="6487885"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4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E826E9B-DD5E-8F6B-5E57-E5EE21333468}"/>
              </a:ext>
            </a:extLst>
          </p:cNvPr>
          <p:cNvSpPr txBox="1"/>
          <p:nvPr/>
        </p:nvSpPr>
        <p:spPr>
          <a:xfrm>
            <a:off x="10199915" y="3166063"/>
            <a:ext cx="7717971"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61CCD81-D0DC-F4BA-F2D9-8FD93058F102}"/>
              </a:ext>
            </a:extLst>
          </p:cNvPr>
          <p:cNvSpPr txBox="1"/>
          <p:nvPr/>
        </p:nvSpPr>
        <p:spPr>
          <a:xfrm>
            <a:off x="10199914" y="7124700"/>
            <a:ext cx="7717971"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5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a:t>
            </a:r>
          </a:p>
        </p:txBody>
      </p:sp>
      <p:sp>
        <p:nvSpPr>
          <p:cNvPr id="8" name="Freeform 4">
            <a:extLst>
              <a:ext uri="{FF2B5EF4-FFF2-40B4-BE49-F238E27FC236}">
                <a16:creationId xmlns:a16="http://schemas.microsoft.com/office/drawing/2014/main" id="{6B6248BE-0F79-815D-F721-461F6F2A083F}"/>
              </a:ext>
            </a:extLst>
          </p:cNvPr>
          <p:cNvSpPr/>
          <p:nvPr/>
        </p:nvSpPr>
        <p:spPr>
          <a:xfrm>
            <a:off x="6705600" y="501908"/>
            <a:ext cx="3429000" cy="9067800"/>
          </a:xfrm>
          <a:custGeom>
            <a:avLst/>
            <a:gdLst/>
            <a:ahLst/>
            <a:cxnLst/>
            <a:rect l="l" t="t" r="r" b="b"/>
            <a:pathLst>
              <a:path w="2432876" h="4114800">
                <a:moveTo>
                  <a:pt x="0" y="0"/>
                </a:moveTo>
                <a:lnTo>
                  <a:pt x="2432875" y="0"/>
                </a:lnTo>
                <a:lnTo>
                  <a:pt x="243287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62194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B9F1265-A05E-E3A9-172A-999036BF7903}"/>
              </a:ext>
            </a:extLst>
          </p:cNvPr>
          <p:cNvGrpSpPr/>
          <p:nvPr/>
        </p:nvGrpSpPr>
        <p:grpSpPr>
          <a:xfrm>
            <a:off x="762000" y="529936"/>
            <a:ext cx="9677400" cy="9144000"/>
            <a:chOff x="0" y="0"/>
            <a:chExt cx="4391813" cy="2371236"/>
          </a:xfrm>
        </p:grpSpPr>
        <p:sp>
          <p:nvSpPr>
            <p:cNvPr id="3" name="Freeform 3">
              <a:extLst>
                <a:ext uri="{FF2B5EF4-FFF2-40B4-BE49-F238E27FC236}">
                  <a16:creationId xmlns:a16="http://schemas.microsoft.com/office/drawing/2014/main" id="{255CAF2E-DFC0-4911-C37A-A2D871CB87ED}"/>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4" name="TextBox 4">
              <a:extLst>
                <a:ext uri="{FF2B5EF4-FFF2-40B4-BE49-F238E27FC236}">
                  <a16:creationId xmlns:a16="http://schemas.microsoft.com/office/drawing/2014/main" id="{A9550F20-B3EC-10DA-A79B-3CCA563C20E6}"/>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B01EAA12-8B57-B806-E15D-C227FBA885C9}"/>
              </a:ext>
            </a:extLst>
          </p:cNvPr>
          <p:cNvSpPr txBox="1"/>
          <p:nvPr/>
        </p:nvSpPr>
        <p:spPr>
          <a:xfrm>
            <a:off x="228600" y="3964415"/>
            <a:ext cx="11010900" cy="1938992"/>
          </a:xfrm>
          <a:prstGeom prst="rect">
            <a:avLst/>
          </a:prstGeom>
          <a:noFill/>
        </p:spPr>
        <p:txBody>
          <a:bodyPr wrap="square" rtlCol="0">
            <a:spAutoFit/>
          </a:bodyPr>
          <a:lstStyle/>
          <a:p>
            <a:pPr algn="ctr"/>
            <a:r>
              <a:rPr lang="en-US" sz="6000" dirty="0">
                <a:latin typeface="#9Slide07 Crocante" panose="02000000000000000000" pitchFamily="2" charset="0"/>
                <a:cs typeface="Times New Roman" panose="02020603050405020304" pitchFamily="18" charset="0"/>
              </a:rPr>
              <a:t>II.</a:t>
            </a:r>
          </a:p>
          <a:p>
            <a:pPr algn="ctr"/>
            <a:r>
              <a:rPr lang="en-US" sz="6000" dirty="0" err="1">
                <a:latin typeface="#9Slide07 Crocante" panose="02000000000000000000" pitchFamily="2" charset="0"/>
                <a:cs typeface="Times New Roman" panose="02020603050405020304" pitchFamily="18" charset="0"/>
              </a:rPr>
              <a:t>Khám</a:t>
            </a:r>
            <a:r>
              <a:rPr lang="en-US" sz="6000" dirty="0">
                <a:latin typeface="#9Slide07 Crocante" panose="02000000000000000000" pitchFamily="2" charset="0"/>
                <a:cs typeface="Times New Roman" panose="02020603050405020304" pitchFamily="18" charset="0"/>
              </a:rPr>
              <a:t> </a:t>
            </a:r>
            <a:r>
              <a:rPr lang="en-US" sz="6000" dirty="0" err="1">
                <a:latin typeface="#9Slide07 Crocante" panose="02000000000000000000" pitchFamily="2" charset="0"/>
                <a:cs typeface="Times New Roman" panose="02020603050405020304" pitchFamily="18" charset="0"/>
              </a:rPr>
              <a:t>phá</a:t>
            </a:r>
            <a:r>
              <a:rPr lang="en-US" sz="6000" dirty="0">
                <a:latin typeface="#9Slide07 Crocante" panose="02000000000000000000" pitchFamily="2" charset="0"/>
                <a:cs typeface="Times New Roman" panose="02020603050405020304" pitchFamily="18" charset="0"/>
              </a:rPr>
              <a:t> </a:t>
            </a:r>
            <a:r>
              <a:rPr lang="en-US" sz="6000" dirty="0" err="1">
                <a:latin typeface="#9Slide07 Crocante" panose="02000000000000000000" pitchFamily="2" charset="0"/>
                <a:cs typeface="Times New Roman" panose="02020603050405020304" pitchFamily="18" charset="0"/>
              </a:rPr>
              <a:t>văn</a:t>
            </a:r>
            <a:r>
              <a:rPr lang="en-US" sz="6000" dirty="0">
                <a:latin typeface="#9Slide07 Crocante" panose="02000000000000000000" pitchFamily="2" charset="0"/>
                <a:cs typeface="Times New Roman" panose="02020603050405020304" pitchFamily="18" charset="0"/>
              </a:rPr>
              <a:t> </a:t>
            </a:r>
            <a:r>
              <a:rPr lang="en-US" sz="6000" dirty="0" err="1">
                <a:latin typeface="#9Slide07 Crocante" panose="02000000000000000000" pitchFamily="2" charset="0"/>
                <a:cs typeface="Times New Roman" panose="02020603050405020304" pitchFamily="18" charset="0"/>
              </a:rPr>
              <a:t>bản</a:t>
            </a:r>
            <a:endParaRPr lang="en-US" sz="6000" dirty="0">
              <a:latin typeface="#9Slide07 Crocante" panose="02000000000000000000" pitchFamily="2" charset="0"/>
              <a:cs typeface="Times New Roman" panose="02020603050405020304" pitchFamily="18" charset="0"/>
            </a:endParaRPr>
          </a:p>
        </p:txBody>
      </p:sp>
      <p:sp>
        <p:nvSpPr>
          <p:cNvPr id="7" name="Freeform 10">
            <a:extLst>
              <a:ext uri="{FF2B5EF4-FFF2-40B4-BE49-F238E27FC236}">
                <a16:creationId xmlns:a16="http://schemas.microsoft.com/office/drawing/2014/main" id="{AC117285-2C81-E718-3023-9817F353018E}"/>
              </a:ext>
            </a:extLst>
          </p:cNvPr>
          <p:cNvSpPr/>
          <p:nvPr/>
        </p:nvSpPr>
        <p:spPr>
          <a:xfrm>
            <a:off x="10363200" y="7451637"/>
            <a:ext cx="8287070" cy="2237509"/>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3"/>
            <a:stretch>
              <a:fillRect/>
            </a:stretch>
          </a:blipFill>
        </p:spPr>
      </p:sp>
      <p:sp>
        <p:nvSpPr>
          <p:cNvPr id="8" name="Freeform 5">
            <a:extLst>
              <a:ext uri="{FF2B5EF4-FFF2-40B4-BE49-F238E27FC236}">
                <a16:creationId xmlns:a16="http://schemas.microsoft.com/office/drawing/2014/main" id="{F44FCE79-F430-1291-A6EE-BB2896139D49}"/>
              </a:ext>
            </a:extLst>
          </p:cNvPr>
          <p:cNvSpPr/>
          <p:nvPr/>
        </p:nvSpPr>
        <p:spPr>
          <a:xfrm>
            <a:off x="11415300" y="2247899"/>
            <a:ext cx="5729699" cy="5999685"/>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3659668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D0B3C71-2982-CD13-68D4-EBB88112FC25}"/>
              </a:ext>
            </a:extLst>
          </p:cNvPr>
          <p:cNvGrpSpPr/>
          <p:nvPr/>
        </p:nvGrpSpPr>
        <p:grpSpPr>
          <a:xfrm>
            <a:off x="762000" y="2019300"/>
            <a:ext cx="16840200" cy="5257800"/>
            <a:chOff x="0" y="0"/>
            <a:chExt cx="4391813" cy="2371236"/>
          </a:xfrm>
        </p:grpSpPr>
        <p:sp>
          <p:nvSpPr>
            <p:cNvPr id="5" name="Freeform 3">
              <a:extLst>
                <a:ext uri="{FF2B5EF4-FFF2-40B4-BE49-F238E27FC236}">
                  <a16:creationId xmlns:a16="http://schemas.microsoft.com/office/drawing/2014/main" id="{3084D396-3E74-7557-CA38-EB919F7FB50F}"/>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6" name="TextBox 4">
              <a:extLst>
                <a:ext uri="{FF2B5EF4-FFF2-40B4-BE49-F238E27FC236}">
                  <a16:creationId xmlns:a16="http://schemas.microsoft.com/office/drawing/2014/main" id="{31509AB6-E2D3-B151-234F-64A2B7CA8BBC}"/>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7A7DE2AD-0791-7577-F586-1FEE68F43513}"/>
              </a:ext>
            </a:extLst>
          </p:cNvPr>
          <p:cNvSpPr txBox="1"/>
          <p:nvPr/>
        </p:nvSpPr>
        <p:spPr>
          <a:xfrm>
            <a:off x="1752600" y="3848100"/>
            <a:ext cx="14554200" cy="1938992"/>
          </a:xfrm>
          <a:prstGeom prst="rect">
            <a:avLst/>
          </a:prstGeom>
          <a:noFill/>
        </p:spPr>
        <p:txBody>
          <a:bodyPr wrap="square">
            <a:spAutoFit/>
          </a:bodyPr>
          <a:lstStyle/>
          <a:p>
            <a:pPr algn="ctr"/>
            <a:r>
              <a:rPr lang="vi-VN" sz="6000" i="0" dirty="0">
                <a:solidFill>
                  <a:srgbClr val="002060"/>
                </a:solidFill>
                <a:effectLst/>
                <a:latin typeface="#9Slide07 IcielBaliho Script" pitchFamily="2" charset="0"/>
              </a:rPr>
              <a:t>1. </a:t>
            </a:r>
            <a:endParaRPr lang="en-US" sz="6000" i="0" dirty="0">
              <a:solidFill>
                <a:srgbClr val="002060"/>
              </a:solidFill>
              <a:effectLst/>
              <a:latin typeface="#9Slide07 IcielBaliho Script" pitchFamily="2" charset="0"/>
            </a:endParaRPr>
          </a:p>
          <a:p>
            <a:pPr algn="ctr"/>
            <a:r>
              <a:rPr lang="en-US" sz="6000" dirty="0">
                <a:solidFill>
                  <a:srgbClr val="002060"/>
                </a:solidFill>
                <a:latin typeface="#9Slide07 IcielBaliho Script" pitchFamily="2" charset="0"/>
              </a:rPr>
              <a:t>Nh</a:t>
            </a:r>
            <a:r>
              <a:rPr lang="vi-VN" sz="6000" i="0" dirty="0">
                <a:solidFill>
                  <a:srgbClr val="002060"/>
                </a:solidFill>
                <a:effectLst/>
                <a:latin typeface="#9Slide07 IcielBaliho Script" pitchFamily="2" charset="0"/>
              </a:rPr>
              <a:t>ững thông tin về thể thơ song thất lục bát</a:t>
            </a:r>
            <a:endParaRPr lang="en-US" sz="6000" dirty="0">
              <a:solidFill>
                <a:srgbClr val="002060"/>
              </a:solidFill>
              <a:latin typeface="#9Slide07 IcielBaliho Script" pitchFamily="2" charset="0"/>
            </a:endParaRPr>
          </a:p>
        </p:txBody>
      </p:sp>
      <p:sp>
        <p:nvSpPr>
          <p:cNvPr id="7" name="Freeform 4">
            <a:extLst>
              <a:ext uri="{FF2B5EF4-FFF2-40B4-BE49-F238E27FC236}">
                <a16:creationId xmlns:a16="http://schemas.microsoft.com/office/drawing/2014/main" id="{B0388411-2475-C9C3-95B6-93BCFD8DF3E6}"/>
              </a:ext>
            </a:extLst>
          </p:cNvPr>
          <p:cNvSpPr/>
          <p:nvPr/>
        </p:nvSpPr>
        <p:spPr>
          <a:xfrm>
            <a:off x="457200" y="4279282"/>
            <a:ext cx="4920538" cy="4114800"/>
          </a:xfrm>
          <a:custGeom>
            <a:avLst/>
            <a:gdLst/>
            <a:ahLst/>
            <a:cxnLst/>
            <a:rect l="l" t="t" r="r" b="b"/>
            <a:pathLst>
              <a:path w="4920538" h="4114800">
                <a:moveTo>
                  <a:pt x="0" y="0"/>
                </a:moveTo>
                <a:lnTo>
                  <a:pt x="4920538" y="0"/>
                </a:lnTo>
                <a:lnTo>
                  <a:pt x="492053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2">
            <a:extLst>
              <a:ext uri="{FF2B5EF4-FFF2-40B4-BE49-F238E27FC236}">
                <a16:creationId xmlns:a16="http://schemas.microsoft.com/office/drawing/2014/main" id="{A3A8E840-1E9D-4B1E-B6D5-72766880992B}"/>
              </a:ext>
            </a:extLst>
          </p:cNvPr>
          <p:cNvSpPr/>
          <p:nvPr/>
        </p:nvSpPr>
        <p:spPr>
          <a:xfrm rot="12184072">
            <a:off x="14319041" y="-578996"/>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2">
            <a:extLst>
              <a:ext uri="{FF2B5EF4-FFF2-40B4-BE49-F238E27FC236}">
                <a16:creationId xmlns:a16="http://schemas.microsoft.com/office/drawing/2014/main" id="{A6DB81A8-DB00-5E56-2854-17675572BAAF}"/>
              </a:ext>
            </a:extLst>
          </p:cNvPr>
          <p:cNvSpPr/>
          <p:nvPr/>
        </p:nvSpPr>
        <p:spPr>
          <a:xfrm>
            <a:off x="-838200" y="70485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190628483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B7E287E-664F-EBB9-3792-FF597D35AE45}"/>
              </a:ext>
            </a:extLst>
          </p:cNvPr>
          <p:cNvGrpSpPr/>
          <p:nvPr/>
        </p:nvGrpSpPr>
        <p:grpSpPr>
          <a:xfrm>
            <a:off x="2286000" y="3314700"/>
            <a:ext cx="13487400" cy="5262804"/>
            <a:chOff x="2286000" y="3435426"/>
            <a:chExt cx="13487400" cy="5262804"/>
          </a:xfrm>
        </p:grpSpPr>
        <p:grpSp>
          <p:nvGrpSpPr>
            <p:cNvPr id="7" name="Group 28">
              <a:extLst>
                <a:ext uri="{FF2B5EF4-FFF2-40B4-BE49-F238E27FC236}">
                  <a16:creationId xmlns:a16="http://schemas.microsoft.com/office/drawing/2014/main" id="{49876C22-8E79-3CB1-1A8F-298552727607}"/>
                </a:ext>
              </a:extLst>
            </p:cNvPr>
            <p:cNvGrpSpPr/>
            <p:nvPr/>
          </p:nvGrpSpPr>
          <p:grpSpPr>
            <a:xfrm>
              <a:off x="3733800" y="4044526"/>
              <a:ext cx="12039600" cy="4653704"/>
              <a:chOff x="0" y="0"/>
              <a:chExt cx="12654042" cy="10284089"/>
            </a:xfrm>
          </p:grpSpPr>
          <p:sp>
            <p:nvSpPr>
              <p:cNvPr id="8" name="Freeform 29">
                <a:extLst>
                  <a:ext uri="{FF2B5EF4-FFF2-40B4-BE49-F238E27FC236}">
                    <a16:creationId xmlns:a16="http://schemas.microsoft.com/office/drawing/2014/main" id="{5E3CF407-ABB7-4673-6006-BF8BC317A9EF}"/>
                  </a:ext>
                </a:extLst>
              </p:cNvPr>
              <p:cNvSpPr/>
              <p:nvPr/>
            </p:nvSpPr>
            <p:spPr>
              <a:xfrm>
                <a:off x="31750" y="31750"/>
                <a:ext cx="12590542" cy="10220589"/>
              </a:xfrm>
              <a:custGeom>
                <a:avLst/>
                <a:gdLst/>
                <a:ahLst/>
                <a:cxnLst/>
                <a:rect l="l" t="t" r="r" b="b"/>
                <a:pathLst>
                  <a:path w="12590542" h="10220589">
                    <a:moveTo>
                      <a:pt x="12497832" y="10220589"/>
                    </a:moveTo>
                    <a:lnTo>
                      <a:pt x="92710" y="10220589"/>
                    </a:lnTo>
                    <a:cubicBezTo>
                      <a:pt x="41910" y="10220589"/>
                      <a:pt x="0" y="10178679"/>
                      <a:pt x="0" y="10127879"/>
                    </a:cubicBezTo>
                    <a:lnTo>
                      <a:pt x="0" y="92710"/>
                    </a:lnTo>
                    <a:cubicBezTo>
                      <a:pt x="0" y="41910"/>
                      <a:pt x="41910" y="0"/>
                      <a:pt x="92710" y="0"/>
                    </a:cubicBezTo>
                    <a:lnTo>
                      <a:pt x="12496562" y="0"/>
                    </a:lnTo>
                    <a:cubicBezTo>
                      <a:pt x="12547362" y="0"/>
                      <a:pt x="12589272" y="41910"/>
                      <a:pt x="12589272" y="92710"/>
                    </a:cubicBezTo>
                    <a:lnTo>
                      <a:pt x="12589272" y="10126609"/>
                    </a:lnTo>
                    <a:cubicBezTo>
                      <a:pt x="12590542" y="10178679"/>
                      <a:pt x="12548632" y="10220589"/>
                      <a:pt x="12497832" y="10220589"/>
                    </a:cubicBezTo>
                    <a:close/>
                  </a:path>
                </a:pathLst>
              </a:custGeom>
              <a:solidFill>
                <a:srgbClr val="FFFFFF"/>
              </a:solidFill>
            </p:spPr>
          </p:sp>
          <p:sp>
            <p:nvSpPr>
              <p:cNvPr id="9" name="Freeform 30">
                <a:extLst>
                  <a:ext uri="{FF2B5EF4-FFF2-40B4-BE49-F238E27FC236}">
                    <a16:creationId xmlns:a16="http://schemas.microsoft.com/office/drawing/2014/main" id="{77E78586-49BD-BD35-AFD4-720C90FF4BBA}"/>
                  </a:ext>
                </a:extLst>
              </p:cNvPr>
              <p:cNvSpPr/>
              <p:nvPr/>
            </p:nvSpPr>
            <p:spPr>
              <a:xfrm>
                <a:off x="0" y="0"/>
                <a:ext cx="12654042" cy="10284089"/>
              </a:xfrm>
              <a:custGeom>
                <a:avLst/>
                <a:gdLst/>
                <a:ahLst/>
                <a:cxnLst/>
                <a:rect l="l" t="t" r="r" b="b"/>
                <a:pathLst>
                  <a:path w="12654042" h="10284089">
                    <a:moveTo>
                      <a:pt x="12529582" y="59690"/>
                    </a:moveTo>
                    <a:cubicBezTo>
                      <a:pt x="12565142" y="59690"/>
                      <a:pt x="12594352" y="88900"/>
                      <a:pt x="12594352" y="124460"/>
                    </a:cubicBezTo>
                    <a:lnTo>
                      <a:pt x="12594352" y="10159629"/>
                    </a:lnTo>
                    <a:cubicBezTo>
                      <a:pt x="12594352" y="10195189"/>
                      <a:pt x="12565142" y="10224399"/>
                      <a:pt x="12529582" y="10224399"/>
                    </a:cubicBezTo>
                    <a:lnTo>
                      <a:pt x="124460" y="10224399"/>
                    </a:lnTo>
                    <a:cubicBezTo>
                      <a:pt x="88900" y="10224399"/>
                      <a:pt x="59690" y="10195189"/>
                      <a:pt x="59690" y="10159629"/>
                    </a:cubicBezTo>
                    <a:lnTo>
                      <a:pt x="59690" y="124460"/>
                    </a:lnTo>
                    <a:cubicBezTo>
                      <a:pt x="59690" y="88900"/>
                      <a:pt x="88900" y="59690"/>
                      <a:pt x="124460" y="59690"/>
                    </a:cubicBezTo>
                    <a:lnTo>
                      <a:pt x="12529582" y="59690"/>
                    </a:lnTo>
                    <a:moveTo>
                      <a:pt x="12529582" y="0"/>
                    </a:moveTo>
                    <a:lnTo>
                      <a:pt x="124460" y="0"/>
                    </a:lnTo>
                    <a:cubicBezTo>
                      <a:pt x="55880" y="0"/>
                      <a:pt x="0" y="55880"/>
                      <a:pt x="0" y="124460"/>
                    </a:cubicBezTo>
                    <a:lnTo>
                      <a:pt x="0" y="10159629"/>
                    </a:lnTo>
                    <a:cubicBezTo>
                      <a:pt x="0" y="10228209"/>
                      <a:pt x="55880" y="10284089"/>
                      <a:pt x="124460" y="10284089"/>
                    </a:cubicBezTo>
                    <a:lnTo>
                      <a:pt x="12529582" y="10284089"/>
                    </a:lnTo>
                    <a:cubicBezTo>
                      <a:pt x="12598162" y="10284089"/>
                      <a:pt x="12654042" y="10228209"/>
                      <a:pt x="12654042" y="10159629"/>
                    </a:cubicBezTo>
                    <a:lnTo>
                      <a:pt x="12654042" y="124460"/>
                    </a:lnTo>
                    <a:cubicBezTo>
                      <a:pt x="12654042" y="55880"/>
                      <a:pt x="12598162" y="0"/>
                      <a:pt x="12529582" y="0"/>
                    </a:cubicBezTo>
                    <a:close/>
                  </a:path>
                </a:pathLst>
              </a:custGeom>
              <a:solidFill>
                <a:srgbClr val="191919"/>
              </a:solidFill>
            </p:spPr>
          </p:sp>
        </p:grpSp>
        <p:sp>
          <p:nvSpPr>
            <p:cNvPr id="11" name="Freeform 6">
              <a:extLst>
                <a:ext uri="{FF2B5EF4-FFF2-40B4-BE49-F238E27FC236}">
                  <a16:creationId xmlns:a16="http://schemas.microsoft.com/office/drawing/2014/main" id="{C430C50B-0612-1E98-7B30-64164C03C8BD}"/>
                </a:ext>
              </a:extLst>
            </p:cNvPr>
            <p:cNvSpPr/>
            <p:nvPr/>
          </p:nvSpPr>
          <p:spPr>
            <a:xfrm>
              <a:off x="2286000" y="3435426"/>
              <a:ext cx="3468225" cy="1447984"/>
            </a:xfrm>
            <a:custGeom>
              <a:avLst/>
              <a:gdLst/>
              <a:ahLst/>
              <a:cxnLst/>
              <a:rect l="l" t="t" r="r" b="b"/>
              <a:pathLst>
                <a:path w="3468225" h="1447984">
                  <a:moveTo>
                    <a:pt x="0" y="0"/>
                  </a:moveTo>
                  <a:lnTo>
                    <a:pt x="3468224" y="0"/>
                  </a:lnTo>
                  <a:lnTo>
                    <a:pt x="3468224" y="1447984"/>
                  </a:lnTo>
                  <a:lnTo>
                    <a:pt x="0" y="1447984"/>
                  </a:lnTo>
                  <a:lnTo>
                    <a:pt x="0" y="0"/>
                  </a:lnTo>
                  <a:close/>
                </a:path>
              </a:pathLst>
            </a:custGeom>
            <a:blipFill>
              <a:blip r:embed="rId3"/>
              <a:stretch>
                <a:fillRect/>
              </a:stretch>
            </a:blipFill>
          </p:spPr>
        </p:sp>
      </p:grpSp>
      <p:sp>
        <p:nvSpPr>
          <p:cNvPr id="6" name="Freeform 7">
            <a:extLst>
              <a:ext uri="{FF2B5EF4-FFF2-40B4-BE49-F238E27FC236}">
                <a16:creationId xmlns:a16="http://schemas.microsoft.com/office/drawing/2014/main" id="{68CE8EB2-76E7-C64D-1B8E-C5D70787E38E}"/>
              </a:ext>
            </a:extLst>
          </p:cNvPr>
          <p:cNvSpPr/>
          <p:nvPr/>
        </p:nvSpPr>
        <p:spPr>
          <a:xfrm>
            <a:off x="609600" y="571500"/>
            <a:ext cx="17145000" cy="2479066"/>
          </a:xfrm>
          <a:custGeom>
            <a:avLst/>
            <a:gdLst/>
            <a:ahLst/>
            <a:cxnLst/>
            <a:rect l="l" t="t" r="r" b="b"/>
            <a:pathLst>
              <a:path w="7315200" h="787821">
                <a:moveTo>
                  <a:pt x="0" y="0"/>
                </a:moveTo>
                <a:lnTo>
                  <a:pt x="7315200" y="0"/>
                </a:lnTo>
                <a:lnTo>
                  <a:pt x="7315200" y="787821"/>
                </a:lnTo>
                <a:lnTo>
                  <a:pt x="0" y="7878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TextBox 2">
            <a:extLst>
              <a:ext uri="{FF2B5EF4-FFF2-40B4-BE49-F238E27FC236}">
                <a16:creationId xmlns:a16="http://schemas.microsoft.com/office/drawing/2014/main" id="{4CA00BB0-3A09-2548-A96B-280DD7205D97}"/>
              </a:ext>
            </a:extLst>
          </p:cNvPr>
          <p:cNvSpPr txBox="1"/>
          <p:nvPr/>
        </p:nvSpPr>
        <p:spPr>
          <a:xfrm>
            <a:off x="1371600" y="1087758"/>
            <a:ext cx="15773400" cy="1446550"/>
          </a:xfrm>
          <a:prstGeom prst="rect">
            <a:avLst/>
          </a:prstGeom>
          <a:noFill/>
        </p:spPr>
        <p:txBody>
          <a:bodyPr wrap="square">
            <a:spAutoFit/>
          </a:bodyPr>
          <a:lstStyle/>
          <a:p>
            <a:pPr algn="just"/>
            <a:r>
              <a:rPr lang="vi-VN" sz="4400" b="0" i="1" dirty="0">
                <a:solidFill>
                  <a:srgbClr val="212529"/>
                </a:solidFill>
                <a:effectLst/>
                <a:latin typeface="+mj-lt"/>
              </a:rPr>
              <a:t>Thể thơ song thất lục bát là một sáng tạo văn học độc đáo của người Việt.</a:t>
            </a:r>
            <a:endParaRPr lang="en-US" sz="4400" dirty="0">
              <a:latin typeface="+mj-lt"/>
            </a:endParaRPr>
          </a:p>
        </p:txBody>
      </p:sp>
      <p:sp>
        <p:nvSpPr>
          <p:cNvPr id="5" name="TextBox 4">
            <a:extLst>
              <a:ext uri="{FF2B5EF4-FFF2-40B4-BE49-F238E27FC236}">
                <a16:creationId xmlns:a16="http://schemas.microsoft.com/office/drawing/2014/main" id="{5D886827-C91A-3C81-31FB-E2CDC5B4959A}"/>
              </a:ext>
            </a:extLst>
          </p:cNvPr>
          <p:cNvSpPr txBox="1"/>
          <p:nvPr/>
        </p:nvSpPr>
        <p:spPr>
          <a:xfrm>
            <a:off x="4343400" y="5309548"/>
            <a:ext cx="10896600" cy="2123658"/>
          </a:xfrm>
          <a:prstGeom prst="rect">
            <a:avLst/>
          </a:prstGeom>
          <a:noFill/>
        </p:spPr>
        <p:txBody>
          <a:bodyPr wrap="square">
            <a:spAutoFit/>
          </a:bodyPr>
          <a:lstStyle/>
          <a:p>
            <a:pPr algn="just"/>
            <a:r>
              <a:rPr lang="en-US" sz="4400" b="1" i="0" dirty="0" err="1">
                <a:effectLst/>
                <a:latin typeface="Times New Roman" panose="02020603050405020304" pitchFamily="18" charset="0"/>
                <a:cs typeface="Times New Roman" panose="02020603050405020304" pitchFamily="18" charset="0"/>
              </a:rPr>
              <a:t>Nội</a:t>
            </a:r>
            <a:r>
              <a:rPr lang="en-US" sz="4400" b="1" i="0" dirty="0">
                <a:effectLst/>
                <a:latin typeface="Times New Roman" panose="02020603050405020304" pitchFamily="18" charset="0"/>
                <a:cs typeface="Times New Roman" panose="02020603050405020304" pitchFamily="18" charset="0"/>
              </a:rPr>
              <a:t> dung </a:t>
            </a:r>
            <a:r>
              <a:rPr lang="en-US" sz="4400" b="1" i="0" dirty="0" err="1">
                <a:effectLst/>
                <a:latin typeface="Times New Roman" panose="02020603050405020304" pitchFamily="18" charset="0"/>
                <a:cs typeface="Times New Roman" panose="02020603050405020304" pitchFamily="18" charset="0"/>
              </a:rPr>
              <a:t>chính</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của</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văn</a:t>
            </a:r>
            <a:r>
              <a:rPr lang="en-US" sz="4400" b="1" i="0" dirty="0">
                <a:effectLst/>
                <a:latin typeface="Times New Roman" panose="02020603050405020304" pitchFamily="18" charset="0"/>
                <a:cs typeface="Times New Roman" panose="02020603050405020304" pitchFamily="18" charset="0"/>
              </a:rPr>
              <a:t> </a:t>
            </a:r>
            <a:r>
              <a:rPr lang="en-US" sz="4400" b="1" i="0" dirty="0" err="1">
                <a:effectLst/>
                <a:latin typeface="Times New Roman" panose="02020603050405020304" pitchFamily="18" charset="0"/>
                <a:cs typeface="Times New Roman" panose="02020603050405020304" pitchFamily="18" charset="0"/>
              </a:rPr>
              <a:t>bản</a:t>
            </a:r>
            <a:r>
              <a:rPr lang="en-US" sz="4400" b="1" i="0" dirty="0">
                <a:effectLst/>
                <a:latin typeface="Times New Roman" panose="02020603050405020304" pitchFamily="18" charset="0"/>
                <a:cs typeface="Times New Roman" panose="02020603050405020304" pitchFamily="18" charset="0"/>
              </a:rPr>
              <a:t>: </a:t>
            </a:r>
            <a:r>
              <a:rPr lang="vi-VN" sz="4400" b="0" i="0" dirty="0">
                <a:effectLst/>
                <a:latin typeface="Times New Roman" panose="02020603050405020304" pitchFamily="18" charset="0"/>
                <a:cs typeface="Times New Roman" panose="02020603050405020304" pitchFamily="18" charset="0"/>
              </a:rPr>
              <a:t>Tính sáng tạo và sự độc đáo của thể thơ song thất lục bát trong nền văn học Việt Nam.</a:t>
            </a:r>
          </a:p>
        </p:txBody>
      </p:sp>
      <p:sp>
        <p:nvSpPr>
          <p:cNvPr id="10" name="Freeform 36">
            <a:extLst>
              <a:ext uri="{FF2B5EF4-FFF2-40B4-BE49-F238E27FC236}">
                <a16:creationId xmlns:a16="http://schemas.microsoft.com/office/drawing/2014/main" id="{1FFBDFD2-453D-ECCF-0822-A2B75D082240}"/>
              </a:ext>
            </a:extLst>
          </p:cNvPr>
          <p:cNvSpPr/>
          <p:nvPr/>
        </p:nvSpPr>
        <p:spPr>
          <a:xfrm rot="19326995">
            <a:off x="-622514" y="7613635"/>
            <a:ext cx="4427299" cy="1110849"/>
          </a:xfrm>
          <a:custGeom>
            <a:avLst/>
            <a:gdLst/>
            <a:ahLst/>
            <a:cxnLst/>
            <a:rect l="l" t="t" r="r" b="b"/>
            <a:pathLst>
              <a:path w="4427299" h="1110849">
                <a:moveTo>
                  <a:pt x="0" y="1110850"/>
                </a:moveTo>
                <a:lnTo>
                  <a:pt x="4427299" y="1110850"/>
                </a:lnTo>
                <a:lnTo>
                  <a:pt x="4427299" y="0"/>
                </a:lnTo>
                <a:lnTo>
                  <a:pt x="0" y="0"/>
                </a:lnTo>
                <a:lnTo>
                  <a:pt x="0" y="111085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9824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539010-FE15-7F18-795F-D025D6D14406}"/>
              </a:ext>
            </a:extLst>
          </p:cNvPr>
          <p:cNvSpPr txBox="1"/>
          <p:nvPr/>
        </p:nvSpPr>
        <p:spPr>
          <a:xfrm>
            <a:off x="838200" y="571500"/>
            <a:ext cx="9144000" cy="769441"/>
          </a:xfrm>
          <a:prstGeom prst="rect">
            <a:avLst/>
          </a:prstGeom>
          <a:noFill/>
        </p:spPr>
        <p:txBody>
          <a:bodyPr wrap="square">
            <a:spAutoFit/>
          </a:bodyPr>
          <a:lstStyle/>
          <a:p>
            <a:pPr algn="just"/>
            <a:r>
              <a:rPr lang="en-US" sz="4400" b="1" i="0" dirty="0">
                <a:solidFill>
                  <a:srgbClr val="212529"/>
                </a:solidFill>
                <a:effectLst/>
                <a:latin typeface="+mj-lt"/>
              </a:rPr>
              <a:t>- </a:t>
            </a:r>
            <a:r>
              <a:rPr lang="vi-VN" sz="4400" b="1" i="0" dirty="0">
                <a:solidFill>
                  <a:srgbClr val="212529"/>
                </a:solidFill>
                <a:effectLst/>
                <a:latin typeface="+mj-lt"/>
              </a:rPr>
              <a:t> Các thông tin về thể thơ lục bát:</a:t>
            </a:r>
          </a:p>
        </p:txBody>
      </p:sp>
      <p:sp>
        <p:nvSpPr>
          <p:cNvPr id="5" name="TextBox 4">
            <a:extLst>
              <a:ext uri="{FF2B5EF4-FFF2-40B4-BE49-F238E27FC236}">
                <a16:creationId xmlns:a16="http://schemas.microsoft.com/office/drawing/2014/main" id="{AB1DABBB-143E-61E4-DD77-AFA87B939322}"/>
              </a:ext>
            </a:extLst>
          </p:cNvPr>
          <p:cNvSpPr txBox="1"/>
          <p:nvPr/>
        </p:nvSpPr>
        <p:spPr>
          <a:xfrm>
            <a:off x="1676400" y="1536508"/>
            <a:ext cx="9144000" cy="769441"/>
          </a:xfrm>
          <a:prstGeom prst="rect">
            <a:avLst/>
          </a:prstGeom>
          <a:noFill/>
        </p:spPr>
        <p:txBody>
          <a:bodyPr wrap="square">
            <a:spAutoFit/>
          </a:bodyPr>
          <a:lstStyle/>
          <a:p>
            <a:pPr algn="just"/>
            <a:r>
              <a:rPr lang="vi-VN"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Thời</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điểm</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ra</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đời</a:t>
            </a:r>
            <a:r>
              <a:rPr lang="en-US" sz="4400" b="0" i="0" dirty="0">
                <a:solidFill>
                  <a:srgbClr val="212529"/>
                </a:solidFill>
                <a:effectLst/>
                <a:latin typeface="Times New Roman" panose="02020603050405020304" pitchFamily="18" charset="0"/>
                <a:cs typeface="Times New Roman" panose="02020603050405020304" pitchFamily="18" charset="0"/>
              </a:rPr>
              <a:t>:</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D004C99-4CC5-ACF6-6122-CEA558BB474F}"/>
              </a:ext>
            </a:extLst>
          </p:cNvPr>
          <p:cNvGrpSpPr/>
          <p:nvPr/>
        </p:nvGrpSpPr>
        <p:grpSpPr>
          <a:xfrm>
            <a:off x="387926" y="2501516"/>
            <a:ext cx="17823873" cy="8204584"/>
            <a:chOff x="387926" y="2501516"/>
            <a:chExt cx="17823873" cy="8204584"/>
          </a:xfrm>
        </p:grpSpPr>
        <p:sp>
          <p:nvSpPr>
            <p:cNvPr id="7" name="Freeform 7">
              <a:extLst>
                <a:ext uri="{FF2B5EF4-FFF2-40B4-BE49-F238E27FC236}">
                  <a16:creationId xmlns:a16="http://schemas.microsoft.com/office/drawing/2014/main" id="{C898175C-0213-B7EE-B9C3-6E2E50020EBD}"/>
                </a:ext>
              </a:extLst>
            </p:cNvPr>
            <p:cNvSpPr/>
            <p:nvPr/>
          </p:nvSpPr>
          <p:spPr>
            <a:xfrm>
              <a:off x="387926" y="2501516"/>
              <a:ext cx="17823873" cy="8204584"/>
            </a:xfrm>
            <a:custGeom>
              <a:avLst/>
              <a:gdLst/>
              <a:ahLst/>
              <a:cxnLst/>
              <a:rect l="l" t="t" r="r" b="b"/>
              <a:pathLst>
                <a:path w="7315200" h="787821">
                  <a:moveTo>
                    <a:pt x="0" y="0"/>
                  </a:moveTo>
                  <a:lnTo>
                    <a:pt x="7315200" y="0"/>
                  </a:lnTo>
                  <a:lnTo>
                    <a:pt x="7315200" y="787821"/>
                  </a:lnTo>
                  <a:lnTo>
                    <a:pt x="0" y="7878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6" name="TextBox 5">
              <a:extLst>
                <a:ext uri="{FF2B5EF4-FFF2-40B4-BE49-F238E27FC236}">
                  <a16:creationId xmlns:a16="http://schemas.microsoft.com/office/drawing/2014/main" id="{57B562DE-189F-A5A0-7D83-B7688D725F45}"/>
                </a:ext>
              </a:extLst>
            </p:cNvPr>
            <p:cNvSpPr txBox="1"/>
            <p:nvPr/>
          </p:nvSpPr>
          <p:spPr>
            <a:xfrm>
              <a:off x="762000" y="2594777"/>
              <a:ext cx="17221200" cy="7540526"/>
            </a:xfrm>
            <a:prstGeom prst="rect">
              <a:avLst/>
            </a:prstGeom>
            <a:noFill/>
          </p:spPr>
          <p:txBody>
            <a:bodyPr wrap="square">
              <a:spAutoFit/>
            </a:bodyPr>
            <a:lstStyle/>
            <a:p>
              <a:pPr algn="just"/>
              <a:r>
                <a:rPr lang="vi-VN" sz="4400" b="0" i="1" dirty="0">
                  <a:solidFill>
                    <a:srgbClr val="212529"/>
                  </a:solidFill>
                  <a:effectLst/>
                  <a:latin typeface="+mj-lt"/>
                </a:rPr>
                <a:t>Những tác phẩm đầu tiên sáng tác bằng thể song thất lục bát là Chỉ Nam ngọc âm giải nghĩa (chưa rõ tác giả, có thể được sáng tác trong thế kỉ XV) và Đại nghĩ bát giáp thưởng đào giải văn (Bài văn làm hộ tám giáp thưởng cho cô đào được giải, do Lê Đức Mao sáng tác trước khi đỗ tiến sĩ năm 1505). Một điều thú vị là tác phẩm Đại nghĩ bát giáp thưởng đào giải văn cũng là một trong những trước tác văn học viết đầu tiên có những đoạn viết bằng thể thơ lục bát. Hiện chưa đủ căn cứ để xác định chính xác thời điểm ra đời của các tác phẩm đầu tiên viết bằng thể thơ lục bát và song thất lục bát. </a:t>
              </a:r>
              <a:r>
                <a:rPr lang="vi-VN" sz="4400" i="1" dirty="0">
                  <a:solidFill>
                    <a:srgbClr val="212529"/>
                  </a:solidFill>
                  <a:effectLst/>
                  <a:latin typeface="+mj-lt"/>
                </a:rPr>
                <a:t>Dẫu vậy, có thể khẳng định rằng hai thể thơ này đều được người Việt sáng tạo trong thời gian khoảng thế kỉ XV – XVI, xuất hiện trước sau không lâu.</a:t>
              </a:r>
              <a:endParaRPr lang="en-US" sz="4400" dirty="0">
                <a:latin typeface="+mj-lt"/>
              </a:endParaRPr>
            </a:p>
          </p:txBody>
        </p:sp>
      </p:grpSp>
      <p:sp>
        <p:nvSpPr>
          <p:cNvPr id="11" name="Oval 10">
            <a:extLst>
              <a:ext uri="{FF2B5EF4-FFF2-40B4-BE49-F238E27FC236}">
                <a16:creationId xmlns:a16="http://schemas.microsoft.com/office/drawing/2014/main" id="{2CA15B69-6D60-25B5-37B2-19528EA27BD3}"/>
              </a:ext>
            </a:extLst>
          </p:cNvPr>
          <p:cNvSpPr/>
          <p:nvPr/>
        </p:nvSpPr>
        <p:spPr>
          <a:xfrm>
            <a:off x="6400800" y="8496300"/>
            <a:ext cx="5486400" cy="11429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3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539010-FE15-7F18-795F-D025D6D14406}"/>
              </a:ext>
            </a:extLst>
          </p:cNvPr>
          <p:cNvSpPr txBox="1"/>
          <p:nvPr/>
        </p:nvSpPr>
        <p:spPr>
          <a:xfrm>
            <a:off x="838200" y="571500"/>
            <a:ext cx="12115800" cy="769441"/>
          </a:xfrm>
          <a:prstGeom prst="rect">
            <a:avLst/>
          </a:prstGeom>
          <a:noFill/>
        </p:spPr>
        <p:txBody>
          <a:bodyPr wrap="square">
            <a:spAutoFit/>
          </a:bodyPr>
          <a:lstStyle/>
          <a:p>
            <a:pPr algn="just"/>
            <a:r>
              <a:rPr lang="en-US" sz="4400" b="1" i="0" dirty="0">
                <a:solidFill>
                  <a:srgbClr val="212529"/>
                </a:solidFill>
                <a:effectLst/>
                <a:latin typeface="Times New Roman" panose="02020603050405020304" pitchFamily="18" charset="0"/>
                <a:cs typeface="Times New Roman" panose="02020603050405020304" pitchFamily="18" charset="0"/>
              </a:rPr>
              <a:t>- </a:t>
            </a:r>
            <a:r>
              <a:rPr lang="vi-VN" sz="4400" b="1" i="0" dirty="0">
                <a:solidFill>
                  <a:srgbClr val="212529"/>
                </a:solidFill>
                <a:effectLst/>
                <a:latin typeface="Times New Roman" panose="02020603050405020304" pitchFamily="18" charset="0"/>
                <a:cs typeface="Times New Roman" panose="02020603050405020304" pitchFamily="18" charset="0"/>
              </a:rPr>
              <a:t> Các thông tin về thể thơ</a:t>
            </a:r>
            <a:r>
              <a:rPr lang="en-US" sz="4400" b="1" i="0" dirty="0">
                <a:solidFill>
                  <a:srgbClr val="212529"/>
                </a:solidFill>
                <a:effectLst/>
                <a:latin typeface="Times New Roman" panose="02020603050405020304" pitchFamily="18" charset="0"/>
                <a:cs typeface="Times New Roman" panose="02020603050405020304" pitchFamily="18" charset="0"/>
              </a:rPr>
              <a:t> song </a:t>
            </a:r>
            <a:r>
              <a:rPr lang="en-US" sz="4400" b="1" i="0" dirty="0" err="1">
                <a:solidFill>
                  <a:srgbClr val="212529"/>
                </a:solidFill>
                <a:effectLst/>
                <a:latin typeface="Times New Roman" panose="02020603050405020304" pitchFamily="18" charset="0"/>
                <a:cs typeface="Times New Roman" panose="02020603050405020304" pitchFamily="18" charset="0"/>
              </a:rPr>
              <a:t>thất</a:t>
            </a:r>
            <a:r>
              <a:rPr lang="vi-VN" sz="4400" b="1" i="0" dirty="0">
                <a:solidFill>
                  <a:srgbClr val="212529"/>
                </a:solidFill>
                <a:effectLst/>
                <a:latin typeface="Times New Roman" panose="02020603050405020304" pitchFamily="18" charset="0"/>
                <a:cs typeface="Times New Roman" panose="02020603050405020304" pitchFamily="18" charset="0"/>
              </a:rPr>
              <a:t> lục bát:</a:t>
            </a:r>
          </a:p>
        </p:txBody>
      </p:sp>
      <p:sp>
        <p:nvSpPr>
          <p:cNvPr id="5" name="TextBox 4">
            <a:extLst>
              <a:ext uri="{FF2B5EF4-FFF2-40B4-BE49-F238E27FC236}">
                <a16:creationId xmlns:a16="http://schemas.microsoft.com/office/drawing/2014/main" id="{AB1DABBB-143E-61E4-DD77-AFA87B939322}"/>
              </a:ext>
            </a:extLst>
          </p:cNvPr>
          <p:cNvSpPr txBox="1"/>
          <p:nvPr/>
        </p:nvSpPr>
        <p:spPr>
          <a:xfrm>
            <a:off x="1676400" y="1790700"/>
            <a:ext cx="9144000" cy="769441"/>
          </a:xfrm>
          <a:prstGeom prst="rect">
            <a:avLst/>
          </a:prstGeom>
          <a:noFill/>
        </p:spPr>
        <p:txBody>
          <a:bodyPr wrap="square">
            <a:spAutoFit/>
          </a:bodyPr>
          <a:lstStyle/>
          <a:p>
            <a:pPr algn="just"/>
            <a:r>
              <a:rPr lang="vi-VN"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Thời</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điểm</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ra</a:t>
            </a: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b="0" i="0" dirty="0" err="1">
                <a:solidFill>
                  <a:srgbClr val="212529"/>
                </a:solidFill>
                <a:effectLst/>
                <a:latin typeface="Times New Roman" panose="02020603050405020304" pitchFamily="18" charset="0"/>
                <a:cs typeface="Times New Roman" panose="02020603050405020304" pitchFamily="18" charset="0"/>
              </a:rPr>
              <a:t>đời</a:t>
            </a:r>
            <a:r>
              <a:rPr lang="en-US" sz="4400" b="0" i="0" dirty="0">
                <a:solidFill>
                  <a:srgbClr val="212529"/>
                </a:solidFill>
                <a:effectLst/>
                <a:latin typeface="Times New Roman" panose="02020603050405020304" pitchFamily="18" charset="0"/>
                <a:cs typeface="Times New Roman" panose="02020603050405020304" pitchFamily="18" charset="0"/>
              </a:rPr>
              <a:t>:</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BAE2E2-2CD3-9A18-F212-62788B143953}"/>
              </a:ext>
            </a:extLst>
          </p:cNvPr>
          <p:cNvSpPr txBox="1"/>
          <p:nvPr/>
        </p:nvSpPr>
        <p:spPr>
          <a:xfrm>
            <a:off x="6477000" y="1790699"/>
            <a:ext cx="76200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XV - XVI</a:t>
            </a:r>
          </a:p>
        </p:txBody>
      </p:sp>
      <p:sp>
        <p:nvSpPr>
          <p:cNvPr id="10" name="TextBox 9">
            <a:extLst>
              <a:ext uri="{FF2B5EF4-FFF2-40B4-BE49-F238E27FC236}">
                <a16:creationId xmlns:a16="http://schemas.microsoft.com/office/drawing/2014/main" id="{FDBF8A02-27E4-ED0A-946D-79E52214F5C8}"/>
              </a:ext>
            </a:extLst>
          </p:cNvPr>
          <p:cNvSpPr txBox="1"/>
          <p:nvPr/>
        </p:nvSpPr>
        <p:spPr>
          <a:xfrm>
            <a:off x="1676400" y="2705100"/>
            <a:ext cx="9144000" cy="769441"/>
          </a:xfrm>
          <a:prstGeom prst="rect">
            <a:avLst/>
          </a:prstGeom>
          <a:noFill/>
        </p:spPr>
        <p:txBody>
          <a:bodyPr wrap="square">
            <a:spAutoFit/>
          </a:bodyPr>
          <a:lstStyle/>
          <a:p>
            <a:pPr algn="just"/>
            <a:r>
              <a:rPr lang="vi-VN" sz="4400" b="0" i="0" dirty="0">
                <a:solidFill>
                  <a:srgbClr val="212529"/>
                </a:solidFill>
                <a:effectLst/>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Đặc</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điểm</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hình</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thức</a:t>
            </a:r>
            <a:r>
              <a:rPr lang="en-US" sz="4400" dirty="0">
                <a:solidFill>
                  <a:srgbClr val="212529"/>
                </a:solidFill>
                <a:latin typeface="Times New Roman" panose="02020603050405020304" pitchFamily="18" charset="0"/>
                <a:cs typeface="Times New Roman" panose="02020603050405020304" pitchFamily="18" charset="0"/>
              </a:rPr>
              <a:t>:</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6D69AD1-3BC7-9A5F-3CDD-42F26C2702F7}"/>
              </a:ext>
            </a:extLst>
          </p:cNvPr>
          <p:cNvSpPr txBox="1"/>
          <p:nvPr/>
        </p:nvSpPr>
        <p:spPr>
          <a:xfrm>
            <a:off x="2362200" y="3505394"/>
            <a:ext cx="15392400" cy="5509200"/>
          </a:xfrm>
          <a:prstGeom prst="rect">
            <a:avLst/>
          </a:prstGeom>
          <a:noFill/>
        </p:spPr>
        <p:txBody>
          <a:bodyPr wrap="square">
            <a:spAutoFit/>
          </a:bodyPr>
          <a:lstStyle/>
          <a:p>
            <a:pPr algn="just">
              <a:buFont typeface="Arial" panose="020B0604020202020204" pitchFamily="34" charset="0"/>
              <a:buChar char="•"/>
            </a:pPr>
            <a:r>
              <a:rPr lang="en-US" sz="4400" b="0" i="0" dirty="0">
                <a:solidFill>
                  <a:srgbClr val="212529"/>
                </a:solidFill>
                <a:effectLst/>
                <a:latin typeface="Times New Roman" panose="02020603050405020304" pitchFamily="18" charset="0"/>
                <a:cs typeface="Times New Roman" panose="02020603050405020304" pitchFamily="18" charset="0"/>
              </a:rPr>
              <a:t> </a:t>
            </a:r>
            <a:r>
              <a:rPr lang="vi-VN" sz="4400" b="0" i="0" dirty="0">
                <a:solidFill>
                  <a:srgbClr val="212529"/>
                </a:solidFill>
                <a:effectLst/>
                <a:latin typeface="Times New Roman" panose="02020603050405020304" pitchFamily="18" charset="0"/>
                <a:cs typeface="Times New Roman" panose="02020603050405020304" pitchFamily="18" charset="0"/>
              </a:rPr>
              <a:t>Về thanh điệu, cặp câu song thất chú trọng quy chuẩn thanh điệu của các tiếng ở vị trí lẻ trong câu thơ (tiếng thứ 5 và 7 ở câu thất thứ nhất lần lượt là bằng – trắc, tiếng thứ 3, 5 và 7 ở câu thất thứ hai lần lượt là bằng – trắc – bằng).</a:t>
            </a:r>
          </a:p>
          <a:p>
            <a:pPr algn="just">
              <a:buFont typeface="Arial" panose="020B0604020202020204" pitchFamily="34" charset="0"/>
              <a:buChar char="•"/>
            </a:pPr>
            <a:r>
              <a:rPr lang="en-US" sz="4400" b="0" i="0" dirty="0">
                <a:solidFill>
                  <a:srgbClr val="212529"/>
                </a:solidFill>
                <a:effectLst/>
                <a:latin typeface="Times New Roman" panose="02020603050405020304" pitchFamily="18" charset="0"/>
                <a:cs typeface="Times New Roman" panose="02020603050405020304" pitchFamily="18" charset="0"/>
              </a:rPr>
              <a:t> </a:t>
            </a:r>
            <a:r>
              <a:rPr lang="vi-VN" sz="4400" b="0" i="0" dirty="0">
                <a:solidFill>
                  <a:srgbClr val="212529"/>
                </a:solidFill>
                <a:effectLst/>
                <a:latin typeface="Times New Roman" panose="02020603050405020304" pitchFamily="18" charset="0"/>
                <a:cs typeface="Times New Roman" panose="02020603050405020304" pitchFamily="18" charset="0"/>
              </a:rPr>
              <a:t>Về vần, mỗi câu thất đều có cả vần chân và vần lưng. Do vậy mà cứ 28 chữ (tiếng), tương đương với một nhóm bốn câu thơ, thì thể song thất lục bát có bảy tiếng gieo vần.</a:t>
            </a:r>
            <a:endParaRPr lang="en-US" sz="4400" b="0" i="0" dirty="0">
              <a:solidFill>
                <a:srgbClr val="212529"/>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4400" b="0" i="0" dirty="0">
                <a:solidFill>
                  <a:srgbClr val="212529"/>
                </a:solidFill>
                <a:effectLst/>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Đa</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dạng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về</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số</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chữ</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trong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câu</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thơ</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nhịp</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điệu</a:t>
            </a:r>
            <a:r>
              <a:rPr lang="en-US" sz="4400" dirty="0">
                <a:solidFill>
                  <a:srgbClr val="212529"/>
                </a:solidFill>
                <a:latin typeface="Times New Roman" panose="02020603050405020304" pitchFamily="18" charset="0"/>
                <a:cs typeface="Times New Roman" panose="02020603050405020304" pitchFamily="18" charset="0"/>
              </a:rPr>
              <a:t> </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80B6290-379D-D689-5657-B0A6D32215D1}"/>
              </a:ext>
            </a:extLst>
          </p:cNvPr>
          <p:cNvSpPr txBox="1"/>
          <p:nvPr/>
        </p:nvSpPr>
        <p:spPr>
          <a:xfrm>
            <a:off x="3124200" y="9045447"/>
            <a:ext cx="12420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giúp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song </a:t>
            </a:r>
            <a:r>
              <a:rPr lang="en-US" sz="4400" b="1" dirty="0" err="1">
                <a:latin typeface="Times New Roman" panose="02020603050405020304" pitchFamily="18" charset="0"/>
                <a:cs typeface="Times New Roman" panose="02020603050405020304" pitchFamily="18" charset="0"/>
              </a:rPr>
              <a:t>thất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a:t>
            </a:r>
          </a:p>
        </p:txBody>
      </p:sp>
      <p:sp>
        <p:nvSpPr>
          <p:cNvPr id="14" name="Freeform 5">
            <a:extLst>
              <a:ext uri="{FF2B5EF4-FFF2-40B4-BE49-F238E27FC236}">
                <a16:creationId xmlns:a16="http://schemas.microsoft.com/office/drawing/2014/main" id="{47F10044-B70E-96C9-20B6-15D37B1B9707}"/>
              </a:ext>
            </a:extLst>
          </p:cNvPr>
          <p:cNvSpPr/>
          <p:nvPr/>
        </p:nvSpPr>
        <p:spPr>
          <a:xfrm>
            <a:off x="14630400" y="-102498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Freeform 2">
            <a:extLst>
              <a:ext uri="{FF2B5EF4-FFF2-40B4-BE49-F238E27FC236}">
                <a16:creationId xmlns:a16="http://schemas.microsoft.com/office/drawing/2014/main" id="{572B28BC-F44C-0994-8C82-D57C502D2E4C}"/>
              </a:ext>
            </a:extLst>
          </p:cNvPr>
          <p:cNvSpPr/>
          <p:nvPr/>
        </p:nvSpPr>
        <p:spPr>
          <a:xfrm>
            <a:off x="-990600" y="6815924"/>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9161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p:cTn id="1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 calcmode="lin" valueType="num">
                                      <p:cBhvr>
                                        <p:cTn id="25"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12">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 calcmode="lin" valueType="num">
                                      <p:cBhvr>
                                        <p:cTn id="33"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12">
                                            <p:txEl>
                                              <p:pRg st="2" end="2"/>
                                            </p:txEl>
                                          </p:spTgt>
                                        </p:tgtEl>
                                        <p:attrNameLst>
                                          <p:attrName>style.rotation</p:attrName>
                                        </p:attrNameLst>
                                      </p:cBhvr>
                                      <p:tavLst>
                                        <p:tav tm="0">
                                          <p:val>
                                            <p:fltVal val="90"/>
                                          </p:val>
                                        </p:tav>
                                        <p:tav tm="100000">
                                          <p:val>
                                            <p:fltVal val="0"/>
                                          </p:val>
                                        </p:tav>
                                      </p:tavLst>
                                    </p:anim>
                                    <p:animEffect transition="in" filter="fade">
                                      <p:cBhvr>
                                        <p:cTn id="36" dur="1000"/>
                                        <p:tgtEl>
                                          <p:spTgt spid="1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0">
            <a:extLst>
              <a:ext uri="{FF2B5EF4-FFF2-40B4-BE49-F238E27FC236}">
                <a16:creationId xmlns:a16="http://schemas.microsoft.com/office/drawing/2014/main" id="{09988540-E548-38D4-1A85-9C48AD3592F2}"/>
              </a:ext>
            </a:extLst>
          </p:cNvPr>
          <p:cNvSpPr/>
          <p:nvPr/>
        </p:nvSpPr>
        <p:spPr>
          <a:xfrm>
            <a:off x="4518173" y="3467100"/>
            <a:ext cx="12039600" cy="4653704"/>
          </a:xfrm>
          <a:custGeom>
            <a:avLst/>
            <a:gdLst/>
            <a:ahLst/>
            <a:cxnLst/>
            <a:rect l="l" t="t" r="r" b="b"/>
            <a:pathLst>
              <a:path w="12654042" h="10284089">
                <a:moveTo>
                  <a:pt x="12529582" y="59690"/>
                </a:moveTo>
                <a:cubicBezTo>
                  <a:pt x="12565142" y="59690"/>
                  <a:pt x="12594352" y="88900"/>
                  <a:pt x="12594352" y="124460"/>
                </a:cubicBezTo>
                <a:lnTo>
                  <a:pt x="12594352" y="10159629"/>
                </a:lnTo>
                <a:cubicBezTo>
                  <a:pt x="12594352" y="10195189"/>
                  <a:pt x="12565142" y="10224399"/>
                  <a:pt x="12529582" y="10224399"/>
                </a:cubicBezTo>
                <a:lnTo>
                  <a:pt x="124460" y="10224399"/>
                </a:lnTo>
                <a:cubicBezTo>
                  <a:pt x="88900" y="10224399"/>
                  <a:pt x="59690" y="10195189"/>
                  <a:pt x="59690" y="10159629"/>
                </a:cubicBezTo>
                <a:lnTo>
                  <a:pt x="59690" y="124460"/>
                </a:lnTo>
                <a:cubicBezTo>
                  <a:pt x="59690" y="88900"/>
                  <a:pt x="88900" y="59690"/>
                  <a:pt x="124460" y="59690"/>
                </a:cubicBezTo>
                <a:lnTo>
                  <a:pt x="12529582" y="59690"/>
                </a:lnTo>
                <a:moveTo>
                  <a:pt x="12529582" y="0"/>
                </a:moveTo>
                <a:lnTo>
                  <a:pt x="124460" y="0"/>
                </a:lnTo>
                <a:cubicBezTo>
                  <a:pt x="55880" y="0"/>
                  <a:pt x="0" y="55880"/>
                  <a:pt x="0" y="124460"/>
                </a:cubicBezTo>
                <a:lnTo>
                  <a:pt x="0" y="10159629"/>
                </a:lnTo>
                <a:cubicBezTo>
                  <a:pt x="0" y="10228209"/>
                  <a:pt x="55880" y="10284089"/>
                  <a:pt x="124460" y="10284089"/>
                </a:cubicBezTo>
                <a:lnTo>
                  <a:pt x="12529582" y="10284089"/>
                </a:lnTo>
                <a:cubicBezTo>
                  <a:pt x="12598162" y="10284089"/>
                  <a:pt x="12654042" y="10228209"/>
                  <a:pt x="12654042" y="10159629"/>
                </a:cubicBezTo>
                <a:lnTo>
                  <a:pt x="12654042" y="124460"/>
                </a:lnTo>
                <a:cubicBezTo>
                  <a:pt x="12654042" y="55880"/>
                  <a:pt x="12598162" y="0"/>
                  <a:pt x="12529582" y="0"/>
                </a:cubicBezTo>
                <a:close/>
              </a:path>
            </a:pathLst>
          </a:custGeom>
          <a:solidFill>
            <a:srgbClr val="191919"/>
          </a:solidFill>
        </p:spPr>
      </p:sp>
      <p:sp>
        <p:nvSpPr>
          <p:cNvPr id="3" name="TextBox 2">
            <a:extLst>
              <a:ext uri="{FF2B5EF4-FFF2-40B4-BE49-F238E27FC236}">
                <a16:creationId xmlns:a16="http://schemas.microsoft.com/office/drawing/2014/main" id="{B6876380-639F-E48D-48CD-BE3DC812258C}"/>
              </a:ext>
            </a:extLst>
          </p:cNvPr>
          <p:cNvSpPr txBox="1"/>
          <p:nvPr/>
        </p:nvSpPr>
        <p:spPr>
          <a:xfrm>
            <a:off x="4915050" y="4533900"/>
            <a:ext cx="110109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p:txBody>
      </p:sp>
      <p:grpSp>
        <p:nvGrpSpPr>
          <p:cNvPr id="5" name="Group 4">
            <a:extLst>
              <a:ext uri="{FF2B5EF4-FFF2-40B4-BE49-F238E27FC236}">
                <a16:creationId xmlns:a16="http://schemas.microsoft.com/office/drawing/2014/main" id="{8513B4A5-877A-0308-5096-C360E4B4CB17}"/>
              </a:ext>
            </a:extLst>
          </p:cNvPr>
          <p:cNvGrpSpPr/>
          <p:nvPr/>
        </p:nvGrpSpPr>
        <p:grpSpPr>
          <a:xfrm>
            <a:off x="3886200" y="784654"/>
            <a:ext cx="12611400" cy="2286000"/>
            <a:chOff x="2438400" y="1790700"/>
            <a:chExt cx="12611400" cy="2286000"/>
          </a:xfrm>
        </p:grpSpPr>
        <p:sp>
          <p:nvSpPr>
            <p:cNvPr id="6" name="TextBox 29">
              <a:extLst>
                <a:ext uri="{FF2B5EF4-FFF2-40B4-BE49-F238E27FC236}">
                  <a16:creationId xmlns:a16="http://schemas.microsoft.com/office/drawing/2014/main" id="{034CCCD2-6425-69D6-7B80-0D87B125305E}"/>
                </a:ext>
              </a:extLst>
            </p:cNvPr>
            <p:cNvSpPr txBox="1"/>
            <p:nvPr/>
          </p:nvSpPr>
          <p:spPr>
            <a:xfrm>
              <a:off x="2438400" y="2799858"/>
              <a:ext cx="12611400" cy="931024"/>
            </a:xfrm>
            <a:prstGeom prst="rect">
              <a:avLst/>
            </a:prstGeom>
          </p:spPr>
          <p:txBody>
            <a:bodyPr wrap="square" lIns="0" tIns="0" rIns="0" bIns="0" rtlCol="0" anchor="t">
              <a:spAutoFit/>
            </a:bodyPr>
            <a:lstStyle/>
            <a:p>
              <a:pPr algn="ctr" defTabSz="1371600" fontAlgn="base">
                <a:lnSpc>
                  <a:spcPts val="6750"/>
                </a:lnSpc>
                <a:spcBef>
                  <a:spcPct val="0"/>
                </a:spcBef>
                <a:spcAft>
                  <a:spcPct val="0"/>
                </a:spcAft>
                <a:defRPr/>
              </a:pPr>
              <a:r>
                <a:rPr lang="en-US" sz="7200" dirty="0" err="1">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Trình</a:t>
              </a:r>
              <a:r>
                <a:rPr lang="en-US" sz="7200" dirty="0">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 </a:t>
              </a:r>
              <a:r>
                <a:rPr lang="en-US" sz="7200" dirty="0" err="1">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bày</a:t>
              </a:r>
              <a:r>
                <a:rPr lang="en-US" sz="7200" dirty="0">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            </a:t>
              </a:r>
              <a:r>
                <a:rPr lang="en-US" sz="7200" dirty="0" err="1">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rPr>
                <a:t>phút</a:t>
              </a:r>
              <a:endParaRPr lang="en-US" sz="7200" dirty="0">
                <a:solidFill>
                  <a:srgbClr val="FF0000"/>
                </a:solidFill>
                <a:latin typeface="#9Slide04 Taviraj ExtraBold" panose="00000900000000000000" pitchFamily="2" charset="-34"/>
                <a:ea typeface="SimSun" panose="02010600030101010101" pitchFamily="2" charset="-122"/>
                <a:cs typeface="#9Slide04 Taviraj ExtraBold" panose="00000900000000000000" pitchFamily="2" charset="-34"/>
              </a:endParaRPr>
            </a:p>
          </p:txBody>
        </p:sp>
        <p:sp>
          <p:nvSpPr>
            <p:cNvPr id="7" name="Freeform 3">
              <a:extLst>
                <a:ext uri="{FF2B5EF4-FFF2-40B4-BE49-F238E27FC236}">
                  <a16:creationId xmlns:a16="http://schemas.microsoft.com/office/drawing/2014/main" id="{83F5CD53-9DA5-1C1A-C352-B21D7D9604FF}"/>
                </a:ext>
              </a:extLst>
            </p:cNvPr>
            <p:cNvSpPr/>
            <p:nvPr/>
          </p:nvSpPr>
          <p:spPr>
            <a:xfrm>
              <a:off x="8861573" y="1790700"/>
              <a:ext cx="2400000" cy="22860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8" name="Freeform 2">
            <a:extLst>
              <a:ext uri="{FF2B5EF4-FFF2-40B4-BE49-F238E27FC236}">
                <a16:creationId xmlns:a16="http://schemas.microsoft.com/office/drawing/2014/main" id="{8023C0C0-F299-C0B7-F472-AB279E067ED8}"/>
              </a:ext>
            </a:extLst>
          </p:cNvPr>
          <p:cNvSpPr/>
          <p:nvPr/>
        </p:nvSpPr>
        <p:spPr>
          <a:xfrm>
            <a:off x="-57229" y="6172200"/>
            <a:ext cx="4553029" cy="41148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91855037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D0B3C71-2982-CD13-68D4-EBB88112FC25}"/>
              </a:ext>
            </a:extLst>
          </p:cNvPr>
          <p:cNvGrpSpPr/>
          <p:nvPr/>
        </p:nvGrpSpPr>
        <p:grpSpPr>
          <a:xfrm>
            <a:off x="762000" y="2019300"/>
            <a:ext cx="16840200" cy="5257800"/>
            <a:chOff x="0" y="0"/>
            <a:chExt cx="4391813" cy="2371236"/>
          </a:xfrm>
        </p:grpSpPr>
        <p:sp>
          <p:nvSpPr>
            <p:cNvPr id="5" name="Freeform 3">
              <a:extLst>
                <a:ext uri="{FF2B5EF4-FFF2-40B4-BE49-F238E27FC236}">
                  <a16:creationId xmlns:a16="http://schemas.microsoft.com/office/drawing/2014/main" id="{3084D396-3E74-7557-CA38-EB919F7FB50F}"/>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6" name="TextBox 4">
              <a:extLst>
                <a:ext uri="{FF2B5EF4-FFF2-40B4-BE49-F238E27FC236}">
                  <a16:creationId xmlns:a16="http://schemas.microsoft.com/office/drawing/2014/main" id="{31509AB6-E2D3-B151-234F-64A2B7CA8BBC}"/>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7A7DE2AD-0791-7577-F586-1FEE68F43513}"/>
              </a:ext>
            </a:extLst>
          </p:cNvPr>
          <p:cNvSpPr txBox="1"/>
          <p:nvPr/>
        </p:nvSpPr>
        <p:spPr>
          <a:xfrm>
            <a:off x="1732932" y="3164239"/>
            <a:ext cx="14554200" cy="2862322"/>
          </a:xfrm>
          <a:prstGeom prst="rect">
            <a:avLst/>
          </a:prstGeom>
          <a:noFill/>
        </p:spPr>
        <p:txBody>
          <a:bodyPr wrap="square">
            <a:spAutoFit/>
          </a:bodyPr>
          <a:lstStyle/>
          <a:p>
            <a:pPr algn="ctr"/>
            <a:r>
              <a:rPr lang="vi-VN" sz="6000" i="0" dirty="0">
                <a:solidFill>
                  <a:srgbClr val="002060"/>
                </a:solidFill>
                <a:effectLst/>
                <a:latin typeface="#9Slide07 IcielBaliho Script" pitchFamily="2" charset="0"/>
              </a:rPr>
              <a:t>2. </a:t>
            </a:r>
            <a:endParaRPr lang="en-US" sz="6000" i="0" dirty="0">
              <a:solidFill>
                <a:srgbClr val="002060"/>
              </a:solidFill>
              <a:effectLst/>
              <a:latin typeface="#9Slide07 IcielBaliho Script" pitchFamily="2" charset="0"/>
            </a:endParaRPr>
          </a:p>
          <a:p>
            <a:pPr algn="ctr"/>
            <a:r>
              <a:rPr lang="en-US" sz="6000" i="0" dirty="0">
                <a:solidFill>
                  <a:srgbClr val="002060"/>
                </a:solidFill>
                <a:effectLst/>
                <a:latin typeface="#9Slide07 IcielBaliho Script" pitchFamily="2" charset="0"/>
              </a:rPr>
              <a:t>Ả</a:t>
            </a:r>
            <a:r>
              <a:rPr lang="vi-VN" sz="6000" i="0" dirty="0">
                <a:solidFill>
                  <a:srgbClr val="002060"/>
                </a:solidFill>
                <a:effectLst/>
                <a:latin typeface="#9Slide07 IcielBaliho Script" pitchFamily="2" charset="0"/>
              </a:rPr>
              <a:t>nh hưởng và giá trị của thể thơ song thất lục bát đối với đời sống văn hóa và thi ca Việt Nam</a:t>
            </a:r>
          </a:p>
        </p:txBody>
      </p:sp>
      <p:sp>
        <p:nvSpPr>
          <p:cNvPr id="7" name="Freeform 4">
            <a:extLst>
              <a:ext uri="{FF2B5EF4-FFF2-40B4-BE49-F238E27FC236}">
                <a16:creationId xmlns:a16="http://schemas.microsoft.com/office/drawing/2014/main" id="{B0388411-2475-C9C3-95B6-93BCFD8DF3E6}"/>
              </a:ext>
            </a:extLst>
          </p:cNvPr>
          <p:cNvSpPr/>
          <p:nvPr/>
        </p:nvSpPr>
        <p:spPr>
          <a:xfrm>
            <a:off x="457200" y="4279282"/>
            <a:ext cx="4920538" cy="4114800"/>
          </a:xfrm>
          <a:custGeom>
            <a:avLst/>
            <a:gdLst/>
            <a:ahLst/>
            <a:cxnLst/>
            <a:rect l="l" t="t" r="r" b="b"/>
            <a:pathLst>
              <a:path w="4920538" h="4114800">
                <a:moveTo>
                  <a:pt x="0" y="0"/>
                </a:moveTo>
                <a:lnTo>
                  <a:pt x="4920538" y="0"/>
                </a:lnTo>
                <a:lnTo>
                  <a:pt x="492053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2">
            <a:extLst>
              <a:ext uri="{FF2B5EF4-FFF2-40B4-BE49-F238E27FC236}">
                <a16:creationId xmlns:a16="http://schemas.microsoft.com/office/drawing/2014/main" id="{A3A8E840-1E9D-4B1E-B6D5-72766880992B}"/>
              </a:ext>
            </a:extLst>
          </p:cNvPr>
          <p:cNvSpPr/>
          <p:nvPr/>
        </p:nvSpPr>
        <p:spPr>
          <a:xfrm rot="12184072">
            <a:off x="14319041" y="-578996"/>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2">
            <a:extLst>
              <a:ext uri="{FF2B5EF4-FFF2-40B4-BE49-F238E27FC236}">
                <a16:creationId xmlns:a16="http://schemas.microsoft.com/office/drawing/2014/main" id="{A6DB81A8-DB00-5E56-2854-17675572BAAF}"/>
              </a:ext>
            </a:extLst>
          </p:cNvPr>
          <p:cNvSpPr/>
          <p:nvPr/>
        </p:nvSpPr>
        <p:spPr>
          <a:xfrm>
            <a:off x="-838200" y="70485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80147678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47EC175A-E2DC-1E95-5BCA-6C1B872E5EC9}"/>
              </a:ext>
            </a:extLst>
          </p:cNvPr>
          <p:cNvGrpSpPr/>
          <p:nvPr/>
        </p:nvGrpSpPr>
        <p:grpSpPr>
          <a:xfrm>
            <a:off x="2689208" y="5295900"/>
            <a:ext cx="12909583" cy="5255643"/>
            <a:chOff x="0" y="0"/>
            <a:chExt cx="4391813" cy="2371236"/>
          </a:xfrm>
        </p:grpSpPr>
        <p:sp>
          <p:nvSpPr>
            <p:cNvPr id="21" name="Freeform 3">
              <a:extLst>
                <a:ext uri="{FF2B5EF4-FFF2-40B4-BE49-F238E27FC236}">
                  <a16:creationId xmlns:a16="http://schemas.microsoft.com/office/drawing/2014/main" id="{4EC4CC8A-DA82-1408-A175-BEFE60AD7DA6}"/>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22" name="TextBox 4">
              <a:extLst>
                <a:ext uri="{FF2B5EF4-FFF2-40B4-BE49-F238E27FC236}">
                  <a16:creationId xmlns:a16="http://schemas.microsoft.com/office/drawing/2014/main" id="{B2419A71-C0E4-E67D-652E-03CC405648AF}"/>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4831769" y="6067216"/>
            <a:ext cx="9144000" cy="2800767"/>
          </a:xfrm>
          <a:prstGeom prst="rect">
            <a:avLst/>
          </a:prstGeom>
          <a:noFill/>
        </p:spPr>
        <p:txBody>
          <a:bodyPr wrap="square">
            <a:spAutoFit/>
          </a:bodyPr>
          <a:lstStyle/>
          <a:p>
            <a:r>
              <a:rPr lang="vi-VN" sz="4400" i="1" dirty="0">
                <a:latin typeface="+mj-lt"/>
              </a:rPr>
              <a:t>Thuở trời đất nổi cơn gió bụi</a:t>
            </a:r>
          </a:p>
          <a:p>
            <a:r>
              <a:rPr lang="vi-VN" sz="4400" i="1" dirty="0">
                <a:latin typeface="+mj-lt"/>
              </a:rPr>
              <a:t>Khách má hồng nhiều nỗi truân chuyên</a:t>
            </a:r>
          </a:p>
          <a:p>
            <a:r>
              <a:rPr lang="vi-VN" sz="4400" i="1" dirty="0">
                <a:latin typeface="+mj-lt"/>
              </a:rPr>
              <a:t>Xanh kia thăm thẳm từng trên</a:t>
            </a:r>
          </a:p>
          <a:p>
            <a:r>
              <a:rPr lang="vi-VN" sz="4400" i="1" dirty="0">
                <a:latin typeface="+mj-lt"/>
              </a:rPr>
              <a:t>Nào ai gây dựng cho nên nỗi này</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304800" y="384562"/>
            <a:ext cx="92202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391391" y="2641959"/>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8915400" y="2676711"/>
            <a:ext cx="832311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9992589" y="407286"/>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233305" y="7752511"/>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10584869" y="859058"/>
            <a:ext cx="6781800" cy="769441"/>
          </a:xfrm>
          <a:prstGeom prst="rect">
            <a:avLst/>
          </a:prstGeom>
          <a:noFill/>
        </p:spPr>
        <p:txBody>
          <a:bodyPr wrap="square">
            <a:spAutoFit/>
          </a:bodyPr>
          <a:lstStyle/>
          <a:p>
            <a:r>
              <a:rPr lang="vi-VN" sz="4400" i="1" dirty="0">
                <a:latin typeface="+mj-lt"/>
              </a:rPr>
              <a:t>Thuở trời đất nổi cơn gió bụi</a:t>
            </a:r>
            <a:endParaRPr lang="en-US" sz="4400" i="1" dirty="0">
              <a:latin typeface="+mj-lt"/>
            </a:endParaRPr>
          </a:p>
        </p:txBody>
      </p:sp>
      <p:sp>
        <p:nvSpPr>
          <p:cNvPr id="17" name="TextBox 16">
            <a:extLst>
              <a:ext uri="{FF2B5EF4-FFF2-40B4-BE49-F238E27FC236}">
                <a16:creationId xmlns:a16="http://schemas.microsoft.com/office/drawing/2014/main" id="{0D758E57-9B35-6BFB-E2C1-0667D11C4A7A}"/>
              </a:ext>
            </a:extLst>
          </p:cNvPr>
          <p:cNvSpPr txBox="1"/>
          <p:nvPr/>
        </p:nvSpPr>
        <p:spPr>
          <a:xfrm>
            <a:off x="498766" y="845127"/>
            <a:ext cx="9144000" cy="769441"/>
          </a:xfrm>
          <a:prstGeom prst="rect">
            <a:avLst/>
          </a:prstGeom>
          <a:noFill/>
        </p:spPr>
        <p:txBody>
          <a:bodyPr wrap="square">
            <a:spAutoFit/>
          </a:bodyPr>
          <a:lstStyle/>
          <a:p>
            <a:r>
              <a:rPr lang="vi-VN" sz="4400" i="1" dirty="0">
                <a:latin typeface="+mj-lt"/>
              </a:rPr>
              <a:t>Khách má hồng nhiều nỗi truân chuyên</a:t>
            </a:r>
          </a:p>
        </p:txBody>
      </p:sp>
      <p:sp>
        <p:nvSpPr>
          <p:cNvPr id="18" name="TextBox 17">
            <a:extLst>
              <a:ext uri="{FF2B5EF4-FFF2-40B4-BE49-F238E27FC236}">
                <a16:creationId xmlns:a16="http://schemas.microsoft.com/office/drawing/2014/main" id="{18EF6407-2B19-ECFA-32D7-AAAE91E1F22C}"/>
              </a:ext>
            </a:extLst>
          </p:cNvPr>
          <p:cNvSpPr txBox="1"/>
          <p:nvPr/>
        </p:nvSpPr>
        <p:spPr>
          <a:xfrm>
            <a:off x="529939" y="3178986"/>
            <a:ext cx="9144000" cy="769441"/>
          </a:xfrm>
          <a:prstGeom prst="rect">
            <a:avLst/>
          </a:prstGeom>
          <a:noFill/>
        </p:spPr>
        <p:txBody>
          <a:bodyPr wrap="square">
            <a:spAutoFit/>
          </a:bodyPr>
          <a:lstStyle/>
          <a:p>
            <a:r>
              <a:rPr lang="vi-VN" sz="4400" i="1" dirty="0">
                <a:latin typeface="+mj-lt"/>
              </a:rPr>
              <a:t>Nào ai gây dựng cho nên nỗi này</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9525000" y="3107369"/>
            <a:ext cx="8861184" cy="769441"/>
          </a:xfrm>
          <a:prstGeom prst="rect">
            <a:avLst/>
          </a:prstGeom>
          <a:noFill/>
        </p:spPr>
        <p:txBody>
          <a:bodyPr wrap="square">
            <a:spAutoFit/>
          </a:bodyPr>
          <a:lstStyle/>
          <a:p>
            <a:r>
              <a:rPr lang="vi-VN" sz="4400" i="1" dirty="0">
                <a:latin typeface="+mj-lt"/>
              </a:rPr>
              <a:t>Xanh kia thăm thẳm từng trên</a:t>
            </a:r>
            <a:endParaRPr lang="en-US" sz="4400" i="1" dirty="0">
              <a:latin typeface="+mj-lt"/>
            </a:endParaRPr>
          </a:p>
        </p:txBody>
      </p:sp>
    </p:spTree>
    <p:extLst>
      <p:ext uri="{BB962C8B-B14F-4D97-AF65-F5344CB8AC3E}">
        <p14:creationId xmlns:p14="http://schemas.microsoft.com/office/powerpoint/2010/main" val="221215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3">
            <a:extLst>
              <a:ext uri="{FF2B5EF4-FFF2-40B4-BE49-F238E27FC236}">
                <a16:creationId xmlns:a16="http://schemas.microsoft.com/office/drawing/2014/main" id="{929E5A59-3DBF-E2A5-E72B-D6B84345D4F5}"/>
              </a:ext>
            </a:extLst>
          </p:cNvPr>
          <p:cNvGrpSpPr/>
          <p:nvPr/>
        </p:nvGrpSpPr>
        <p:grpSpPr>
          <a:xfrm>
            <a:off x="12474287" y="966008"/>
            <a:ext cx="5074226" cy="7225492"/>
            <a:chOff x="0" y="0"/>
            <a:chExt cx="2410561" cy="812800"/>
          </a:xfrm>
        </p:grpSpPr>
        <p:sp>
          <p:nvSpPr>
            <p:cNvPr id="15" name="Freeform 4">
              <a:extLst>
                <a:ext uri="{FF2B5EF4-FFF2-40B4-BE49-F238E27FC236}">
                  <a16:creationId xmlns:a16="http://schemas.microsoft.com/office/drawing/2014/main" id="{B2086B9F-5506-45F5-697A-E895BAC2F14B}"/>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6" name="TextBox 5">
              <a:extLst>
                <a:ext uri="{FF2B5EF4-FFF2-40B4-BE49-F238E27FC236}">
                  <a16:creationId xmlns:a16="http://schemas.microsoft.com/office/drawing/2014/main" id="{A5B67F1C-F1F3-167D-79AE-A736BFE8BEF6}"/>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grpSp>
        <p:nvGrpSpPr>
          <p:cNvPr id="8" name="Group 3">
            <a:extLst>
              <a:ext uri="{FF2B5EF4-FFF2-40B4-BE49-F238E27FC236}">
                <a16:creationId xmlns:a16="http://schemas.microsoft.com/office/drawing/2014/main" id="{8D8FFA11-658E-F1B9-7CE3-C891BD926805}"/>
              </a:ext>
            </a:extLst>
          </p:cNvPr>
          <p:cNvGrpSpPr/>
          <p:nvPr/>
        </p:nvGrpSpPr>
        <p:grpSpPr>
          <a:xfrm>
            <a:off x="193100" y="544186"/>
            <a:ext cx="6360100" cy="7670160"/>
            <a:chOff x="-13531" y="-38100"/>
            <a:chExt cx="2424092" cy="862821"/>
          </a:xfrm>
        </p:grpSpPr>
        <p:sp>
          <p:nvSpPr>
            <p:cNvPr id="9" name="Freeform 4">
              <a:extLst>
                <a:ext uri="{FF2B5EF4-FFF2-40B4-BE49-F238E27FC236}">
                  <a16:creationId xmlns:a16="http://schemas.microsoft.com/office/drawing/2014/main" id="{C7F25C25-3828-88DF-E55D-809E792F7479}"/>
                </a:ext>
              </a:extLst>
            </p:cNvPr>
            <p:cNvSpPr/>
            <p:nvPr/>
          </p:nvSpPr>
          <p:spPr>
            <a:xfrm>
              <a:off x="-13531" y="11921"/>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0" name="TextBox 5">
              <a:extLst>
                <a:ext uri="{FF2B5EF4-FFF2-40B4-BE49-F238E27FC236}">
                  <a16:creationId xmlns:a16="http://schemas.microsoft.com/office/drawing/2014/main" id="{FD8D0940-FA93-54A8-180D-91E1D80873F9}"/>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grpSp>
        <p:nvGrpSpPr>
          <p:cNvPr id="11" name="Group 3">
            <a:extLst>
              <a:ext uri="{FF2B5EF4-FFF2-40B4-BE49-F238E27FC236}">
                <a16:creationId xmlns:a16="http://schemas.microsoft.com/office/drawing/2014/main" id="{5AF7AAE6-E8A6-C08D-E6E6-68E7FF3508C1}"/>
              </a:ext>
            </a:extLst>
          </p:cNvPr>
          <p:cNvGrpSpPr/>
          <p:nvPr/>
        </p:nvGrpSpPr>
        <p:grpSpPr>
          <a:xfrm>
            <a:off x="6752794" y="966008"/>
            <a:ext cx="5486398" cy="7225492"/>
            <a:chOff x="0" y="0"/>
            <a:chExt cx="2410561" cy="812800"/>
          </a:xfrm>
        </p:grpSpPr>
        <p:sp>
          <p:nvSpPr>
            <p:cNvPr id="12" name="Freeform 4">
              <a:extLst>
                <a:ext uri="{FF2B5EF4-FFF2-40B4-BE49-F238E27FC236}">
                  <a16:creationId xmlns:a16="http://schemas.microsoft.com/office/drawing/2014/main" id="{DC24A1DE-2BAA-EBF2-2B58-DE4D69441239}"/>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3" name="TextBox 5">
              <a:extLst>
                <a:ext uri="{FF2B5EF4-FFF2-40B4-BE49-F238E27FC236}">
                  <a16:creationId xmlns:a16="http://schemas.microsoft.com/office/drawing/2014/main" id="{C45E6698-6E52-563E-5AF8-939C8D1850F1}"/>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B474E012-9E09-E82E-635C-62ABFBE7EE41}"/>
              </a:ext>
            </a:extLst>
          </p:cNvPr>
          <p:cNvSpPr txBox="1"/>
          <p:nvPr/>
        </p:nvSpPr>
        <p:spPr>
          <a:xfrm>
            <a:off x="775856" y="2862662"/>
            <a:ext cx="5486400" cy="3477875"/>
          </a:xfrm>
          <a:prstGeom prst="rect">
            <a:avLst/>
          </a:prstGeom>
          <a:noFill/>
        </p:spPr>
        <p:txBody>
          <a:bodyPr wrap="square">
            <a:spAutoFit/>
          </a:bodyPr>
          <a:lstStyle/>
          <a:p>
            <a:pPr algn="just"/>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Nhiều</a:t>
            </a:r>
            <a:r>
              <a:rPr lang="en-US" sz="4400" dirty="0">
                <a:solidFill>
                  <a:srgbClr val="212529"/>
                </a:solidFill>
                <a:latin typeface="Times New Roman" panose="02020603050405020304" pitchFamily="18" charset="0"/>
                <a:cs typeface="Times New Roman" panose="02020603050405020304" pitchFamily="18" charset="0"/>
              </a:rPr>
              <a:t> </a:t>
            </a:r>
            <a:r>
              <a:rPr lang="vi-VN" sz="4400" b="0" i="0" dirty="0">
                <a:solidFill>
                  <a:srgbClr val="212529"/>
                </a:solidFill>
                <a:effectLst/>
                <a:latin typeface="Times New Roman" panose="02020603050405020304" pitchFamily="18" charset="0"/>
                <a:cs typeface="Times New Roman" panose="02020603050405020304" pitchFamily="18" charset="0"/>
              </a:rPr>
              <a:t>nhà thơ từ thế kỉ XVII – XIX đến đầu thế kỉ XX tiếp tục sử dụng thể thơ này trong sáng tác.</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A4AF3CB-0A1B-3A7B-4202-DBD91794BB38}"/>
              </a:ext>
            </a:extLst>
          </p:cNvPr>
          <p:cNvSpPr txBox="1"/>
          <p:nvPr/>
        </p:nvSpPr>
        <p:spPr>
          <a:xfrm>
            <a:off x="12573000" y="2765553"/>
            <a:ext cx="4876800" cy="4832092"/>
          </a:xfrm>
          <a:prstGeom prst="rect">
            <a:avLst/>
          </a:prstGeom>
          <a:noFill/>
        </p:spPr>
        <p:txBody>
          <a:bodyPr wrap="square">
            <a:spAutoFit/>
          </a:bodyPr>
          <a:lstStyle/>
          <a:p>
            <a:pPr algn="just"/>
            <a:r>
              <a:rPr lang="en-US" sz="4400" dirty="0">
                <a:solidFill>
                  <a:srgbClr val="212529"/>
                </a:solidFill>
                <a:latin typeface="Times New Roman" panose="02020603050405020304" pitchFamily="18" charset="0"/>
                <a:cs typeface="Times New Roman" panose="02020603050405020304" pitchFamily="18" charset="0"/>
              </a:rPr>
              <a:t>- M</a:t>
            </a:r>
            <a:r>
              <a:rPr lang="vi-VN" sz="4400" b="0" i="0" dirty="0">
                <a:solidFill>
                  <a:srgbClr val="212529"/>
                </a:solidFill>
                <a:effectLst/>
                <a:latin typeface="Times New Roman" panose="02020603050405020304" pitchFamily="18" charset="0"/>
                <a:cs typeface="Times New Roman" panose="02020603050405020304" pitchFamily="18" charset="0"/>
              </a:rPr>
              <a:t>ột số nhà thơ hiện đại sử dụng như một cách để kết nối quá khứ và truyền tải những tâm trạng, cảm xúc mới mẻ. </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810C881-B21E-2D0D-E9CF-CC2570219892}"/>
              </a:ext>
            </a:extLst>
          </p:cNvPr>
          <p:cNvSpPr txBox="1"/>
          <p:nvPr/>
        </p:nvSpPr>
        <p:spPr>
          <a:xfrm>
            <a:off x="2209800" y="8480088"/>
            <a:ext cx="13944600" cy="1446550"/>
          </a:xfrm>
          <a:prstGeom prst="rect">
            <a:avLst/>
          </a:prstGeom>
          <a:noFill/>
        </p:spPr>
        <p:txBody>
          <a:bodyPr wrap="square">
            <a:spAutoFit/>
          </a:bodyPr>
          <a:lstStyle/>
          <a:p>
            <a:pPr algn="just"/>
            <a:r>
              <a:rPr lang="en-US" sz="4400" b="1" i="0" dirty="0">
                <a:solidFill>
                  <a:srgbClr val="212529"/>
                </a:solidFill>
                <a:effectLst/>
                <a:latin typeface="Times New Roman" panose="02020603050405020304" pitchFamily="18" charset="0"/>
                <a:cs typeface="Times New Roman" panose="02020603050405020304" pitchFamily="18" charset="0"/>
                <a:sym typeface="Wingdings" panose="05000000000000000000" pitchFamily="2" charset="2"/>
              </a:rPr>
              <a:t> T</a:t>
            </a:r>
            <a:r>
              <a:rPr lang="vi-VN" sz="4400" b="1" i="0" dirty="0">
                <a:solidFill>
                  <a:srgbClr val="212529"/>
                </a:solidFill>
                <a:effectLst/>
                <a:latin typeface="Times New Roman" panose="02020603050405020304" pitchFamily="18" charset="0"/>
                <a:cs typeface="Times New Roman" panose="02020603050405020304" pitchFamily="18" charset="0"/>
              </a:rPr>
              <a:t>hơ song thất lục bát vẫn có sức sống trong thi ca hiện đại, góp phần làm phong phú thêm văn học Việt Nam.</a:t>
            </a:r>
            <a:endParaRPr lang="en-US" sz="4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EE70EAF-A26B-C591-0038-D3A966A3089C}"/>
              </a:ext>
            </a:extLst>
          </p:cNvPr>
          <p:cNvSpPr txBox="1"/>
          <p:nvPr/>
        </p:nvSpPr>
        <p:spPr>
          <a:xfrm>
            <a:off x="6809511" y="2862662"/>
            <a:ext cx="5252603" cy="3477875"/>
          </a:xfrm>
          <a:prstGeom prst="rect">
            <a:avLst/>
          </a:prstGeom>
          <a:noFill/>
        </p:spPr>
        <p:txBody>
          <a:bodyPr wrap="square">
            <a:spAutoFit/>
          </a:bodyPr>
          <a:lstStyle/>
          <a:p>
            <a:pPr algn="just"/>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Phát</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huy</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giá</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trị</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trong</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thể</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loại</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ngâm</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khúc</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và</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nhiều</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thể</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loại</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khác</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như</a:t>
            </a:r>
            <a:r>
              <a:rPr lang="en-US" sz="4400" dirty="0">
                <a:solidFill>
                  <a:srgbClr val="212529"/>
                </a:solidFill>
                <a:latin typeface="Times New Roman" panose="02020603050405020304" pitchFamily="18" charset="0"/>
                <a:cs typeface="Times New Roman" panose="02020603050405020304" pitchFamily="18" charset="0"/>
              </a:rPr>
              <a:t> ca </a:t>
            </a:r>
            <a:r>
              <a:rPr lang="en-US" sz="4400" dirty="0" err="1">
                <a:solidFill>
                  <a:srgbClr val="212529"/>
                </a:solidFill>
                <a:latin typeface="Times New Roman" panose="02020603050405020304" pitchFamily="18" charset="0"/>
                <a:cs typeface="Times New Roman" panose="02020603050405020304" pitchFamily="18" charset="0"/>
              </a:rPr>
              <a:t>trù</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văn</a:t>
            </a:r>
            <a:r>
              <a:rPr lang="en-US" sz="4400" dirty="0">
                <a:solidFill>
                  <a:srgbClr val="212529"/>
                </a:solidFill>
                <a:latin typeface="Times New Roman" panose="02020603050405020304" pitchFamily="18" charset="0"/>
                <a:cs typeface="Times New Roman" panose="02020603050405020304" pitchFamily="18" charset="0"/>
              </a:rPr>
              <a:t> </a:t>
            </a:r>
            <a:r>
              <a:rPr lang="en-US" sz="4400" dirty="0" err="1">
                <a:solidFill>
                  <a:srgbClr val="212529"/>
                </a:solidFill>
                <a:latin typeface="Times New Roman" panose="02020603050405020304" pitchFamily="18" charset="0"/>
                <a:cs typeface="Times New Roman" panose="02020603050405020304" pitchFamily="18" charset="0"/>
              </a:rPr>
              <a:t>tế</a:t>
            </a:r>
            <a:r>
              <a:rPr lang="en-US" sz="4400" dirty="0">
                <a:solidFill>
                  <a:srgbClr val="212529"/>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8" name="Freeform 5">
            <a:extLst>
              <a:ext uri="{FF2B5EF4-FFF2-40B4-BE49-F238E27FC236}">
                <a16:creationId xmlns:a16="http://schemas.microsoft.com/office/drawing/2014/main" id="{C06529EB-B3BA-7D10-91AC-CDDEF46866D7}"/>
              </a:ext>
            </a:extLst>
          </p:cNvPr>
          <p:cNvSpPr/>
          <p:nvPr/>
        </p:nvSpPr>
        <p:spPr>
          <a:xfrm>
            <a:off x="14325600" y="-121608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0036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stones with leaves&#10;&#10;Description automatically generated">
            <a:extLst>
              <a:ext uri="{FF2B5EF4-FFF2-40B4-BE49-F238E27FC236}">
                <a16:creationId xmlns:a16="http://schemas.microsoft.com/office/drawing/2014/main" id="{D9DF7EC6-78D0-F056-F14D-89A086D28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0996" y="6953663"/>
            <a:ext cx="3657607" cy="3657607"/>
          </a:xfrm>
          <a:prstGeom prst="rect">
            <a:avLst/>
          </a:prstGeom>
        </p:spPr>
      </p:pic>
      <p:sp>
        <p:nvSpPr>
          <p:cNvPr id="6" name="Freeform 30">
            <a:extLst>
              <a:ext uri="{FF2B5EF4-FFF2-40B4-BE49-F238E27FC236}">
                <a16:creationId xmlns:a16="http://schemas.microsoft.com/office/drawing/2014/main" id="{797892F1-F9A9-E873-CC76-223D19F621CC}"/>
              </a:ext>
            </a:extLst>
          </p:cNvPr>
          <p:cNvSpPr/>
          <p:nvPr/>
        </p:nvSpPr>
        <p:spPr>
          <a:xfrm>
            <a:off x="533400" y="5143500"/>
            <a:ext cx="16230600" cy="4653704"/>
          </a:xfrm>
          <a:custGeom>
            <a:avLst/>
            <a:gdLst/>
            <a:ahLst/>
            <a:cxnLst/>
            <a:rect l="l" t="t" r="r" b="b"/>
            <a:pathLst>
              <a:path w="12654042" h="10284089">
                <a:moveTo>
                  <a:pt x="12529582" y="59690"/>
                </a:moveTo>
                <a:cubicBezTo>
                  <a:pt x="12565142" y="59690"/>
                  <a:pt x="12594352" y="88900"/>
                  <a:pt x="12594352" y="124460"/>
                </a:cubicBezTo>
                <a:lnTo>
                  <a:pt x="12594352" y="10159629"/>
                </a:lnTo>
                <a:cubicBezTo>
                  <a:pt x="12594352" y="10195189"/>
                  <a:pt x="12565142" y="10224399"/>
                  <a:pt x="12529582" y="10224399"/>
                </a:cubicBezTo>
                <a:lnTo>
                  <a:pt x="124460" y="10224399"/>
                </a:lnTo>
                <a:cubicBezTo>
                  <a:pt x="88900" y="10224399"/>
                  <a:pt x="59690" y="10195189"/>
                  <a:pt x="59690" y="10159629"/>
                </a:cubicBezTo>
                <a:lnTo>
                  <a:pt x="59690" y="124460"/>
                </a:lnTo>
                <a:cubicBezTo>
                  <a:pt x="59690" y="88900"/>
                  <a:pt x="88900" y="59690"/>
                  <a:pt x="124460" y="59690"/>
                </a:cubicBezTo>
                <a:lnTo>
                  <a:pt x="12529582" y="59690"/>
                </a:lnTo>
                <a:moveTo>
                  <a:pt x="12529582" y="0"/>
                </a:moveTo>
                <a:lnTo>
                  <a:pt x="124460" y="0"/>
                </a:lnTo>
                <a:cubicBezTo>
                  <a:pt x="55880" y="0"/>
                  <a:pt x="0" y="55880"/>
                  <a:pt x="0" y="124460"/>
                </a:cubicBezTo>
                <a:lnTo>
                  <a:pt x="0" y="10159629"/>
                </a:lnTo>
                <a:cubicBezTo>
                  <a:pt x="0" y="10228209"/>
                  <a:pt x="55880" y="10284089"/>
                  <a:pt x="124460" y="10284089"/>
                </a:cubicBezTo>
                <a:lnTo>
                  <a:pt x="12529582" y="10284089"/>
                </a:lnTo>
                <a:cubicBezTo>
                  <a:pt x="12598162" y="10284089"/>
                  <a:pt x="12654042" y="10228209"/>
                  <a:pt x="12654042" y="10159629"/>
                </a:cubicBezTo>
                <a:lnTo>
                  <a:pt x="12654042" y="124460"/>
                </a:lnTo>
                <a:cubicBezTo>
                  <a:pt x="12654042" y="55880"/>
                  <a:pt x="12598162" y="0"/>
                  <a:pt x="12529582" y="0"/>
                </a:cubicBezTo>
                <a:close/>
              </a:path>
            </a:pathLst>
          </a:custGeom>
          <a:solidFill>
            <a:srgbClr val="191919"/>
          </a:solidFill>
        </p:spPr>
      </p:sp>
      <p:sp>
        <p:nvSpPr>
          <p:cNvPr id="3" name="TextBox 2">
            <a:extLst>
              <a:ext uri="{FF2B5EF4-FFF2-40B4-BE49-F238E27FC236}">
                <a16:creationId xmlns:a16="http://schemas.microsoft.com/office/drawing/2014/main" id="{B6876380-639F-E48D-48CD-BE3DC812258C}"/>
              </a:ext>
            </a:extLst>
          </p:cNvPr>
          <p:cNvSpPr txBox="1"/>
          <p:nvPr/>
        </p:nvSpPr>
        <p:spPr>
          <a:xfrm>
            <a:off x="5181600" y="1790700"/>
            <a:ext cx="115824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Theo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song </a:t>
            </a:r>
            <a:r>
              <a:rPr lang="en-US" sz="4400" b="1" dirty="0" err="1">
                <a:latin typeface="Times New Roman" panose="02020603050405020304" pitchFamily="18" charset="0"/>
                <a:cs typeface="Times New Roman" panose="02020603050405020304" pitchFamily="18" charset="0"/>
              </a:rPr>
              <a:t>thất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B964ECBD-CD22-0556-5BAC-E678F3DBF490}"/>
              </a:ext>
            </a:extLst>
          </p:cNvPr>
          <p:cNvSpPr txBox="1"/>
          <p:nvPr/>
        </p:nvSpPr>
        <p:spPr>
          <a:xfrm>
            <a:off x="1219200" y="5981700"/>
            <a:ext cx="14935200"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a:t>
            </a:r>
          </a:p>
        </p:txBody>
      </p:sp>
      <p:pic>
        <p:nvPicPr>
          <p:cNvPr id="5" name="Picture 4" descr="A cartoon of a person with his arms spread out&#10;&#10;Description automatically generated">
            <a:extLst>
              <a:ext uri="{FF2B5EF4-FFF2-40B4-BE49-F238E27FC236}">
                <a16:creationId xmlns:a16="http://schemas.microsoft.com/office/drawing/2014/main" id="{A8B3F7BD-5CDD-6EEB-7C3C-12353F328B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14300"/>
            <a:ext cx="5410200" cy="5410200"/>
          </a:xfrm>
          <a:prstGeom prst="rect">
            <a:avLst/>
          </a:prstGeom>
        </p:spPr>
      </p:pic>
    </p:spTree>
    <p:extLst>
      <p:ext uri="{BB962C8B-B14F-4D97-AF65-F5344CB8AC3E}">
        <p14:creationId xmlns:p14="http://schemas.microsoft.com/office/powerpoint/2010/main" val="46918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B9F1265-A05E-E3A9-172A-999036BF7903}"/>
              </a:ext>
            </a:extLst>
          </p:cNvPr>
          <p:cNvGrpSpPr/>
          <p:nvPr/>
        </p:nvGrpSpPr>
        <p:grpSpPr>
          <a:xfrm>
            <a:off x="762000" y="571500"/>
            <a:ext cx="9677400" cy="9144000"/>
            <a:chOff x="0" y="0"/>
            <a:chExt cx="4391813" cy="2371236"/>
          </a:xfrm>
        </p:grpSpPr>
        <p:sp>
          <p:nvSpPr>
            <p:cNvPr id="3" name="Freeform 3">
              <a:extLst>
                <a:ext uri="{FF2B5EF4-FFF2-40B4-BE49-F238E27FC236}">
                  <a16:creationId xmlns:a16="http://schemas.microsoft.com/office/drawing/2014/main" id="{255CAF2E-DFC0-4911-C37A-A2D871CB87ED}"/>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4" name="TextBox 4">
              <a:extLst>
                <a:ext uri="{FF2B5EF4-FFF2-40B4-BE49-F238E27FC236}">
                  <a16:creationId xmlns:a16="http://schemas.microsoft.com/office/drawing/2014/main" id="{A9550F20-B3EC-10DA-A79B-3CCA563C20E6}"/>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B01EAA12-8B57-B806-E15D-C227FBA885C9}"/>
              </a:ext>
            </a:extLst>
          </p:cNvPr>
          <p:cNvSpPr txBox="1"/>
          <p:nvPr/>
        </p:nvSpPr>
        <p:spPr>
          <a:xfrm>
            <a:off x="228600" y="3964415"/>
            <a:ext cx="11010900" cy="1938992"/>
          </a:xfrm>
          <a:prstGeom prst="rect">
            <a:avLst/>
          </a:prstGeom>
          <a:noFill/>
        </p:spPr>
        <p:txBody>
          <a:bodyPr wrap="square" rtlCol="0">
            <a:spAutoFit/>
          </a:bodyPr>
          <a:lstStyle/>
          <a:p>
            <a:pPr algn="ctr"/>
            <a:r>
              <a:rPr lang="en-US" sz="6000" dirty="0">
                <a:latin typeface="#9Slide07 Crocante" panose="02000000000000000000" pitchFamily="2" charset="0"/>
                <a:cs typeface="Times New Roman" panose="02020603050405020304" pitchFamily="18" charset="0"/>
              </a:rPr>
              <a:t>III.</a:t>
            </a:r>
          </a:p>
          <a:p>
            <a:pPr algn="ctr"/>
            <a:r>
              <a:rPr lang="en-US" sz="6000" dirty="0" err="1">
                <a:latin typeface="#9Slide07 Crocante" panose="02000000000000000000" pitchFamily="2" charset="0"/>
                <a:cs typeface="Times New Roman" panose="02020603050405020304" pitchFamily="18" charset="0"/>
              </a:rPr>
              <a:t>Tổng</a:t>
            </a:r>
            <a:r>
              <a:rPr lang="en-US" sz="6000" dirty="0">
                <a:latin typeface="#9Slide07 Crocante" panose="02000000000000000000" pitchFamily="2" charset="0"/>
                <a:cs typeface="Times New Roman" panose="02020603050405020304" pitchFamily="18" charset="0"/>
              </a:rPr>
              <a:t> </a:t>
            </a:r>
            <a:r>
              <a:rPr lang="en-US" sz="6000" dirty="0" err="1">
                <a:latin typeface="#9Slide07 Crocante" panose="02000000000000000000" pitchFamily="2" charset="0"/>
                <a:cs typeface="Times New Roman" panose="02020603050405020304" pitchFamily="18" charset="0"/>
              </a:rPr>
              <a:t>kết</a:t>
            </a:r>
            <a:endParaRPr lang="en-US" sz="6000" dirty="0">
              <a:latin typeface="#9Slide07 Crocante" panose="02000000000000000000" pitchFamily="2" charset="0"/>
              <a:cs typeface="Times New Roman" panose="02020603050405020304" pitchFamily="18" charset="0"/>
            </a:endParaRPr>
          </a:p>
        </p:txBody>
      </p:sp>
      <p:sp>
        <p:nvSpPr>
          <p:cNvPr id="7" name="Freeform 10">
            <a:extLst>
              <a:ext uri="{FF2B5EF4-FFF2-40B4-BE49-F238E27FC236}">
                <a16:creationId xmlns:a16="http://schemas.microsoft.com/office/drawing/2014/main" id="{AC117285-2C81-E718-3023-9817F353018E}"/>
              </a:ext>
            </a:extLst>
          </p:cNvPr>
          <p:cNvSpPr/>
          <p:nvPr/>
        </p:nvSpPr>
        <p:spPr>
          <a:xfrm>
            <a:off x="10363200" y="7451637"/>
            <a:ext cx="8287070" cy="2237509"/>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3"/>
            <a:stretch>
              <a:fillRect/>
            </a:stretch>
          </a:blipFill>
        </p:spPr>
      </p:sp>
      <p:sp>
        <p:nvSpPr>
          <p:cNvPr id="8" name="Freeform 6">
            <a:extLst>
              <a:ext uri="{FF2B5EF4-FFF2-40B4-BE49-F238E27FC236}">
                <a16:creationId xmlns:a16="http://schemas.microsoft.com/office/drawing/2014/main" id="{200FB1A5-68DF-95DA-6EBF-18DF51872518}"/>
              </a:ext>
            </a:extLst>
          </p:cNvPr>
          <p:cNvSpPr/>
          <p:nvPr/>
        </p:nvSpPr>
        <p:spPr>
          <a:xfrm>
            <a:off x="11506200" y="2324100"/>
            <a:ext cx="6400800" cy="6040753"/>
          </a:xfrm>
          <a:custGeom>
            <a:avLst/>
            <a:gdLst/>
            <a:ahLst/>
            <a:cxnLst/>
            <a:rect l="l" t="t" r="r" b="b"/>
            <a:pathLst>
              <a:path w="2455526" h="2317402">
                <a:moveTo>
                  <a:pt x="0" y="0"/>
                </a:moveTo>
                <a:lnTo>
                  <a:pt x="2455526" y="0"/>
                </a:lnTo>
                <a:lnTo>
                  <a:pt x="2455526" y="2317402"/>
                </a:lnTo>
                <a:lnTo>
                  <a:pt x="0" y="231740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4640449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58CD779-2868-37CE-DEA5-7A65F9F0ECC2}"/>
              </a:ext>
            </a:extLst>
          </p:cNvPr>
          <p:cNvGrpSpPr/>
          <p:nvPr/>
        </p:nvGrpSpPr>
        <p:grpSpPr>
          <a:xfrm>
            <a:off x="748144" y="862101"/>
            <a:ext cx="8084127" cy="8479672"/>
            <a:chOff x="0" y="0"/>
            <a:chExt cx="2410561" cy="812800"/>
          </a:xfrm>
        </p:grpSpPr>
        <p:sp>
          <p:nvSpPr>
            <p:cNvPr id="6" name="Freeform 4">
              <a:extLst>
                <a:ext uri="{FF2B5EF4-FFF2-40B4-BE49-F238E27FC236}">
                  <a16:creationId xmlns:a16="http://schemas.microsoft.com/office/drawing/2014/main" id="{187A227A-0302-2B22-0372-0EB4DE07CF8E}"/>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7" name="TextBox 5">
              <a:extLst>
                <a:ext uri="{FF2B5EF4-FFF2-40B4-BE49-F238E27FC236}">
                  <a16:creationId xmlns:a16="http://schemas.microsoft.com/office/drawing/2014/main" id="{979DE4AA-5333-E745-D881-F92A47092E89}"/>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grpSp>
        <p:nvGrpSpPr>
          <p:cNvPr id="8" name="Group 3">
            <a:extLst>
              <a:ext uri="{FF2B5EF4-FFF2-40B4-BE49-F238E27FC236}">
                <a16:creationId xmlns:a16="http://schemas.microsoft.com/office/drawing/2014/main" id="{FFE81741-59B8-CF56-BE98-2A38B11B7791}"/>
              </a:ext>
            </a:extLst>
          </p:cNvPr>
          <p:cNvGrpSpPr/>
          <p:nvPr/>
        </p:nvGrpSpPr>
        <p:grpSpPr>
          <a:xfrm>
            <a:off x="9441873" y="903664"/>
            <a:ext cx="8084127" cy="8479672"/>
            <a:chOff x="0" y="0"/>
            <a:chExt cx="2410561" cy="812800"/>
          </a:xfrm>
        </p:grpSpPr>
        <p:sp>
          <p:nvSpPr>
            <p:cNvPr id="9" name="Freeform 4">
              <a:extLst>
                <a:ext uri="{FF2B5EF4-FFF2-40B4-BE49-F238E27FC236}">
                  <a16:creationId xmlns:a16="http://schemas.microsoft.com/office/drawing/2014/main" id="{10AB3EC3-0B7D-8600-D4E1-9C0A98075D02}"/>
                </a:ext>
              </a:extLst>
            </p:cNvPr>
            <p:cNvSpPr/>
            <p:nvPr/>
          </p:nvSpPr>
          <p:spPr>
            <a:xfrm>
              <a:off x="0" y="0"/>
              <a:ext cx="2410561" cy="812800"/>
            </a:xfrm>
            <a:custGeom>
              <a:avLst/>
              <a:gdLst/>
              <a:ahLst/>
              <a:cxnLst/>
              <a:rect l="l" t="t" r="r" b="b"/>
              <a:pathLst>
                <a:path w="2410561" h="812800">
                  <a:moveTo>
                    <a:pt x="0" y="0"/>
                  </a:moveTo>
                  <a:lnTo>
                    <a:pt x="2410561" y="0"/>
                  </a:lnTo>
                  <a:lnTo>
                    <a:pt x="2410561" y="812800"/>
                  </a:lnTo>
                  <a:lnTo>
                    <a:pt x="0" y="812800"/>
                  </a:lnTo>
                  <a:close/>
                </a:path>
              </a:pathLst>
            </a:custGeom>
            <a:gradFill rotWithShape="1">
              <a:gsLst>
                <a:gs pos="0">
                  <a:srgbClr val="F1EAFF">
                    <a:alpha val="100000"/>
                  </a:srgbClr>
                </a:gs>
                <a:gs pos="100000">
                  <a:srgbClr val="FEFFFD">
                    <a:alpha val="100000"/>
                  </a:srgbClr>
                </a:gs>
              </a:gsLst>
              <a:path path="circle">
                <a:fillToRect r="100000" b="100000"/>
              </a:path>
              <a:tileRect l="-100000" t="-100000"/>
            </a:gradFill>
          </p:spPr>
        </p:sp>
        <p:sp>
          <p:nvSpPr>
            <p:cNvPr id="10" name="TextBox 5">
              <a:extLst>
                <a:ext uri="{FF2B5EF4-FFF2-40B4-BE49-F238E27FC236}">
                  <a16:creationId xmlns:a16="http://schemas.microsoft.com/office/drawing/2014/main" id="{20DAF4D0-8FA5-AF87-9AB9-8A1021CC8709}"/>
                </a:ext>
              </a:extLst>
            </p:cNvPr>
            <p:cNvSpPr txBox="1"/>
            <p:nvPr/>
          </p:nvSpPr>
          <p:spPr>
            <a:xfrm>
              <a:off x="0" y="-38100"/>
              <a:ext cx="2410561" cy="850900"/>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87C6A6ED-79A7-4423-3933-8B29EABF724F}"/>
              </a:ext>
            </a:extLst>
          </p:cNvPr>
          <p:cNvSpPr txBox="1"/>
          <p:nvPr/>
        </p:nvSpPr>
        <p:spPr>
          <a:xfrm>
            <a:off x="9753600" y="2015836"/>
            <a:ext cx="7772400" cy="4154984"/>
          </a:xfrm>
          <a:prstGeom prst="rect">
            <a:avLst/>
          </a:prstGeom>
          <a:noFill/>
        </p:spPr>
        <p:txBody>
          <a:bodyPr wrap="square">
            <a:spAutoFit/>
          </a:bodyPr>
          <a:lstStyle/>
          <a:p>
            <a:pPr algn="just"/>
            <a:r>
              <a:rPr lang="en-US" sz="4400" b="1" dirty="0">
                <a:solidFill>
                  <a:srgbClr val="212529"/>
                </a:solidFill>
                <a:latin typeface="Times New Roman" panose="02020603050405020304" pitchFamily="18" charset="0"/>
                <a:cs typeface="Times New Roman" panose="02020603050405020304" pitchFamily="18" charset="0"/>
              </a:rPr>
              <a:t>2</a:t>
            </a:r>
            <a:r>
              <a:rPr lang="vi-VN" sz="4400" b="1" i="0" dirty="0">
                <a:solidFill>
                  <a:srgbClr val="212529"/>
                </a:solidFill>
                <a:effectLst/>
                <a:latin typeface="Times New Roman" panose="02020603050405020304" pitchFamily="18" charset="0"/>
                <a:cs typeface="Times New Roman" panose="02020603050405020304" pitchFamily="18" charset="0"/>
              </a:rPr>
              <a:t>. Nội dung:</a:t>
            </a:r>
            <a:r>
              <a:rPr lang="vi-VN" sz="4400" b="0" i="0" dirty="0">
                <a:solidFill>
                  <a:srgbClr val="212529"/>
                </a:solidFill>
                <a:effectLst/>
                <a:latin typeface="Times New Roman" panose="02020603050405020304" pitchFamily="18" charset="0"/>
                <a:cs typeface="Times New Roman" panose="02020603050405020304" pitchFamily="18" charset="0"/>
              </a:rPr>
              <a:t> Văn bản cung cấp một số thông tin về thể thơ song thất lục bát: nguồn gốc, đặc điểm, quá trình phát triển và ảnh hưởng của thể thơ trong tiến trình thơ ca hiện đại.</a:t>
            </a:r>
          </a:p>
        </p:txBody>
      </p:sp>
      <p:sp>
        <p:nvSpPr>
          <p:cNvPr id="4" name="TextBox 3">
            <a:extLst>
              <a:ext uri="{FF2B5EF4-FFF2-40B4-BE49-F238E27FC236}">
                <a16:creationId xmlns:a16="http://schemas.microsoft.com/office/drawing/2014/main" id="{7E1B7692-6496-16B4-E153-23FEDF932C81}"/>
              </a:ext>
            </a:extLst>
          </p:cNvPr>
          <p:cNvSpPr txBox="1"/>
          <p:nvPr/>
        </p:nvSpPr>
        <p:spPr>
          <a:xfrm>
            <a:off x="1115291" y="2019300"/>
            <a:ext cx="7190509" cy="6186309"/>
          </a:xfrm>
          <a:prstGeom prst="rect">
            <a:avLst/>
          </a:prstGeom>
          <a:noFill/>
        </p:spPr>
        <p:txBody>
          <a:bodyPr wrap="square">
            <a:spAutoFit/>
          </a:bodyPr>
          <a:lstStyle/>
          <a:p>
            <a:pPr algn="just"/>
            <a:r>
              <a:rPr lang="en-US" sz="4400" b="1" dirty="0">
                <a:solidFill>
                  <a:srgbClr val="212529"/>
                </a:solidFill>
                <a:latin typeface="Times New Roman" panose="02020603050405020304" pitchFamily="18" charset="0"/>
                <a:cs typeface="Times New Roman" panose="02020603050405020304" pitchFamily="18" charset="0"/>
              </a:rPr>
              <a:t>1</a:t>
            </a:r>
            <a:r>
              <a:rPr lang="vi-VN" sz="4400" b="1" i="0" dirty="0">
                <a:solidFill>
                  <a:srgbClr val="212529"/>
                </a:solidFill>
                <a:effectLst/>
                <a:latin typeface="Times New Roman" panose="02020603050405020304" pitchFamily="18" charset="0"/>
                <a:cs typeface="Times New Roman" panose="02020603050405020304" pitchFamily="18" charset="0"/>
              </a:rPr>
              <a:t>. Nghệ thuật: </a:t>
            </a:r>
            <a:endParaRPr lang="vi-VN" sz="4400" b="0" i="0" dirty="0">
              <a:solidFill>
                <a:srgbClr val="212529"/>
              </a:solidFill>
              <a:effectLst/>
              <a:latin typeface="Times New Roman" panose="02020603050405020304" pitchFamily="18" charset="0"/>
              <a:cs typeface="Times New Roman" panose="02020603050405020304" pitchFamily="18" charset="0"/>
            </a:endParaRPr>
          </a:p>
          <a:p>
            <a:pPr algn="just"/>
            <a:r>
              <a:rPr lang="en-US" sz="4400" dirty="0">
                <a:solidFill>
                  <a:srgbClr val="212529"/>
                </a:solidFill>
                <a:latin typeface="Times New Roman" panose="02020603050405020304" pitchFamily="18" charset="0"/>
                <a:cs typeface="Times New Roman" panose="02020603050405020304" pitchFamily="18" charset="0"/>
              </a:rPr>
              <a:t>- </a:t>
            </a:r>
            <a:r>
              <a:rPr lang="vi-VN" sz="4400" b="0" i="0" dirty="0">
                <a:solidFill>
                  <a:srgbClr val="212529"/>
                </a:solidFill>
                <a:effectLst/>
                <a:latin typeface="Times New Roman" panose="02020603050405020304" pitchFamily="18" charset="0"/>
                <a:cs typeface="Times New Roman" panose="02020603050405020304" pitchFamily="18" charset="0"/>
              </a:rPr>
              <a:t> Sử dụng ngôn ngữ giàu hình ảnh.</a:t>
            </a:r>
          </a:p>
          <a:p>
            <a:pPr algn="just"/>
            <a:r>
              <a:rPr lang="en-US" sz="4400" dirty="0">
                <a:solidFill>
                  <a:srgbClr val="212529"/>
                </a:solidFill>
                <a:latin typeface="Times New Roman" panose="02020603050405020304" pitchFamily="18" charset="0"/>
                <a:cs typeface="Times New Roman" panose="02020603050405020304" pitchFamily="18" charset="0"/>
              </a:rPr>
              <a:t>-</a:t>
            </a:r>
            <a:r>
              <a:rPr lang="vi-VN" sz="4400" b="0" i="0" dirty="0">
                <a:solidFill>
                  <a:srgbClr val="212529"/>
                </a:solidFill>
                <a:effectLst/>
                <a:latin typeface="Times New Roman" panose="02020603050405020304" pitchFamily="18" charset="0"/>
                <a:cs typeface="Times New Roman" panose="02020603050405020304" pitchFamily="18" charset="0"/>
              </a:rPr>
              <a:t> Hệ thống thông tin được triển khai mạch lạc, logic.</a:t>
            </a:r>
          </a:p>
          <a:p>
            <a:pPr algn="just"/>
            <a:r>
              <a:rPr lang="en-US" sz="4400" dirty="0">
                <a:solidFill>
                  <a:srgbClr val="212529"/>
                </a:solidFill>
                <a:latin typeface="Times New Roman" panose="02020603050405020304" pitchFamily="18" charset="0"/>
                <a:cs typeface="Times New Roman" panose="02020603050405020304" pitchFamily="18" charset="0"/>
              </a:rPr>
              <a:t>-</a:t>
            </a:r>
            <a:r>
              <a:rPr lang="vi-VN" sz="4400" b="0" i="0" dirty="0">
                <a:solidFill>
                  <a:srgbClr val="212529"/>
                </a:solidFill>
                <a:effectLst/>
                <a:latin typeface="Times New Roman" panose="02020603050405020304" pitchFamily="18" charset="0"/>
                <a:cs typeface="Times New Roman" panose="02020603050405020304" pitchFamily="18" charset="0"/>
              </a:rPr>
              <a:t> Cách kết hợp, đan xen thông tin phong phú, bao gồm cả tri thức về văn học, văn hóa và lịch sử.</a:t>
            </a:r>
          </a:p>
        </p:txBody>
      </p:sp>
      <p:sp>
        <p:nvSpPr>
          <p:cNvPr id="11" name="Freeform 3">
            <a:extLst>
              <a:ext uri="{FF2B5EF4-FFF2-40B4-BE49-F238E27FC236}">
                <a16:creationId xmlns:a16="http://schemas.microsoft.com/office/drawing/2014/main" id="{4A2CF9EF-F27E-A493-86C5-CCF5200747FD}"/>
              </a:ext>
            </a:extLst>
          </p:cNvPr>
          <p:cNvSpPr/>
          <p:nvPr/>
        </p:nvSpPr>
        <p:spPr>
          <a:xfrm>
            <a:off x="14325600" y="7293383"/>
            <a:ext cx="3646672" cy="2638865"/>
          </a:xfrm>
          <a:custGeom>
            <a:avLst/>
            <a:gdLst/>
            <a:ahLst/>
            <a:cxnLst/>
            <a:rect l="l" t="t" r="r" b="b"/>
            <a:pathLst>
              <a:path w="5686281" h="4114800">
                <a:moveTo>
                  <a:pt x="0" y="0"/>
                </a:moveTo>
                <a:lnTo>
                  <a:pt x="5686281" y="0"/>
                </a:lnTo>
                <a:lnTo>
                  <a:pt x="568628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68170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B9F1265-A05E-E3A9-172A-999036BF7903}"/>
              </a:ext>
            </a:extLst>
          </p:cNvPr>
          <p:cNvGrpSpPr/>
          <p:nvPr/>
        </p:nvGrpSpPr>
        <p:grpSpPr>
          <a:xfrm>
            <a:off x="762000" y="571500"/>
            <a:ext cx="9677400" cy="9144000"/>
            <a:chOff x="0" y="0"/>
            <a:chExt cx="4391813" cy="2371236"/>
          </a:xfrm>
        </p:grpSpPr>
        <p:sp>
          <p:nvSpPr>
            <p:cNvPr id="3" name="Freeform 3">
              <a:extLst>
                <a:ext uri="{FF2B5EF4-FFF2-40B4-BE49-F238E27FC236}">
                  <a16:creationId xmlns:a16="http://schemas.microsoft.com/office/drawing/2014/main" id="{255CAF2E-DFC0-4911-C37A-A2D871CB87ED}"/>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4" name="TextBox 4">
              <a:extLst>
                <a:ext uri="{FF2B5EF4-FFF2-40B4-BE49-F238E27FC236}">
                  <a16:creationId xmlns:a16="http://schemas.microsoft.com/office/drawing/2014/main" id="{A9550F20-B3EC-10DA-A79B-3CCA563C20E6}"/>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B01EAA12-8B57-B806-E15D-C227FBA885C9}"/>
              </a:ext>
            </a:extLst>
          </p:cNvPr>
          <p:cNvSpPr txBox="1"/>
          <p:nvPr/>
        </p:nvSpPr>
        <p:spPr>
          <a:xfrm>
            <a:off x="228600" y="3964415"/>
            <a:ext cx="11010900" cy="1938992"/>
          </a:xfrm>
          <a:prstGeom prst="rect">
            <a:avLst/>
          </a:prstGeom>
          <a:noFill/>
        </p:spPr>
        <p:txBody>
          <a:bodyPr wrap="square" rtlCol="0">
            <a:spAutoFit/>
          </a:bodyPr>
          <a:lstStyle/>
          <a:p>
            <a:pPr algn="ctr"/>
            <a:r>
              <a:rPr lang="en-US" sz="6000" dirty="0">
                <a:latin typeface="#9Slide07 Crocante" panose="02000000000000000000" pitchFamily="2" charset="0"/>
                <a:cs typeface="Times New Roman" panose="02020603050405020304" pitchFamily="18" charset="0"/>
              </a:rPr>
              <a:t>IV. </a:t>
            </a:r>
          </a:p>
          <a:p>
            <a:pPr algn="ctr"/>
            <a:r>
              <a:rPr lang="en-US" sz="6000" dirty="0" err="1">
                <a:latin typeface="#9Slide07 Crocante" panose="02000000000000000000" pitchFamily="2" charset="0"/>
                <a:cs typeface="Times New Roman" panose="02020603050405020304" pitchFamily="18" charset="0"/>
              </a:rPr>
              <a:t>Luyện</a:t>
            </a:r>
            <a:r>
              <a:rPr lang="en-US" sz="6000" dirty="0">
                <a:latin typeface="#9Slide07 Crocante" panose="02000000000000000000" pitchFamily="2" charset="0"/>
                <a:cs typeface="Times New Roman" panose="02020603050405020304" pitchFamily="18" charset="0"/>
              </a:rPr>
              <a:t> </a:t>
            </a:r>
            <a:r>
              <a:rPr lang="en-US" sz="6000" dirty="0" err="1">
                <a:latin typeface="#9Slide07 Crocante" panose="02000000000000000000" pitchFamily="2" charset="0"/>
                <a:cs typeface="Times New Roman" panose="02020603050405020304" pitchFamily="18" charset="0"/>
              </a:rPr>
              <a:t>tập</a:t>
            </a:r>
            <a:endParaRPr lang="en-US" sz="6000" dirty="0">
              <a:latin typeface="#9Slide07 Crocante" panose="02000000000000000000" pitchFamily="2" charset="0"/>
              <a:cs typeface="Times New Roman" panose="02020603050405020304" pitchFamily="18" charset="0"/>
            </a:endParaRPr>
          </a:p>
        </p:txBody>
      </p:sp>
      <p:sp>
        <p:nvSpPr>
          <p:cNvPr id="7" name="Freeform 10">
            <a:extLst>
              <a:ext uri="{FF2B5EF4-FFF2-40B4-BE49-F238E27FC236}">
                <a16:creationId xmlns:a16="http://schemas.microsoft.com/office/drawing/2014/main" id="{AC117285-2C81-E718-3023-9817F353018E}"/>
              </a:ext>
            </a:extLst>
          </p:cNvPr>
          <p:cNvSpPr/>
          <p:nvPr/>
        </p:nvSpPr>
        <p:spPr>
          <a:xfrm>
            <a:off x="10363200" y="7451637"/>
            <a:ext cx="8287070" cy="2237509"/>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3"/>
            <a:stretch>
              <a:fillRect/>
            </a:stretch>
          </a:blipFill>
        </p:spPr>
      </p:sp>
      <p:sp>
        <p:nvSpPr>
          <p:cNvPr id="6" name="Freeform 3">
            <a:extLst>
              <a:ext uri="{FF2B5EF4-FFF2-40B4-BE49-F238E27FC236}">
                <a16:creationId xmlns:a16="http://schemas.microsoft.com/office/drawing/2014/main" id="{046EB199-7ED9-ED3B-5F4B-62AF9A1820B0}"/>
              </a:ext>
            </a:extLst>
          </p:cNvPr>
          <p:cNvSpPr/>
          <p:nvPr/>
        </p:nvSpPr>
        <p:spPr>
          <a:xfrm>
            <a:off x="11506200" y="3879323"/>
            <a:ext cx="5647927" cy="357231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4"/>
            <a:stretch>
              <a:fillRect/>
            </a:stretch>
          </a:blipFill>
        </p:spPr>
      </p:sp>
    </p:spTree>
    <p:extLst>
      <p:ext uri="{BB962C8B-B14F-4D97-AF65-F5344CB8AC3E}">
        <p14:creationId xmlns:p14="http://schemas.microsoft.com/office/powerpoint/2010/main" val="489384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876380-639F-E48D-48CD-BE3DC812258C}"/>
              </a:ext>
            </a:extLst>
          </p:cNvPr>
          <p:cNvSpPr txBox="1"/>
          <p:nvPr/>
        </p:nvSpPr>
        <p:spPr>
          <a:xfrm>
            <a:off x="571500" y="647700"/>
            <a:ext cx="17145000" cy="1107996"/>
          </a:xfrm>
          <a:prstGeom prst="rect">
            <a:avLst/>
          </a:prstGeom>
          <a:noFill/>
        </p:spPr>
        <p:txBody>
          <a:bodyPr wrap="square" rtlCol="0">
            <a:spAutoFit/>
          </a:bodyPr>
          <a:lstStyle/>
          <a:p>
            <a:pPr algn="ctr"/>
            <a:r>
              <a:rPr lang="en-US" sz="6600" dirty="0" err="1">
                <a:solidFill>
                  <a:srgbClr val="FF0000"/>
                </a:solidFill>
                <a:latin typeface="#9Slide07 Crocante" panose="02000000000000000000" pitchFamily="2" charset="0"/>
                <a:cs typeface="Times New Roman" panose="02020603050405020304" pitchFamily="18" charset="0"/>
              </a:rPr>
              <a:t>Đồng</a:t>
            </a:r>
            <a:r>
              <a:rPr lang="en-US" sz="6600" dirty="0">
                <a:solidFill>
                  <a:srgbClr val="FF0000"/>
                </a:solidFill>
                <a:latin typeface="#9Slide07 Crocante" panose="02000000000000000000" pitchFamily="2" charset="0"/>
                <a:cs typeface="Times New Roman" panose="02020603050405020304" pitchFamily="18" charset="0"/>
              </a:rPr>
              <a:t> </a:t>
            </a:r>
            <a:r>
              <a:rPr lang="en-US" sz="6600" dirty="0" err="1">
                <a:solidFill>
                  <a:srgbClr val="FF0000"/>
                </a:solidFill>
                <a:latin typeface="#9Slide07 Crocante" panose="02000000000000000000" pitchFamily="2" charset="0"/>
                <a:cs typeface="Times New Roman" panose="02020603050405020304" pitchFamily="18" charset="0"/>
              </a:rPr>
              <a:t>tình</a:t>
            </a:r>
            <a:r>
              <a:rPr lang="en-US" sz="6600" dirty="0">
                <a:solidFill>
                  <a:srgbClr val="FF0000"/>
                </a:solidFill>
                <a:latin typeface="#9Slide07 Crocante" panose="02000000000000000000" pitchFamily="2" charset="0"/>
                <a:cs typeface="Times New Roman" panose="02020603050405020304" pitchFamily="18" charset="0"/>
              </a:rPr>
              <a:t> hay </a:t>
            </a:r>
            <a:r>
              <a:rPr lang="en-US" sz="6600" dirty="0" err="1">
                <a:solidFill>
                  <a:srgbClr val="FF0000"/>
                </a:solidFill>
                <a:latin typeface="#9Slide07 Crocante" panose="02000000000000000000" pitchFamily="2" charset="0"/>
                <a:cs typeface="Times New Roman" panose="02020603050405020304" pitchFamily="18" charset="0"/>
              </a:rPr>
              <a:t>không</a:t>
            </a:r>
            <a:r>
              <a:rPr lang="en-US" sz="6600" dirty="0">
                <a:solidFill>
                  <a:srgbClr val="FF0000"/>
                </a:solidFill>
                <a:latin typeface="#9Slide07 Crocante" panose="02000000000000000000" pitchFamily="2" charset="0"/>
                <a:cs typeface="Times New Roman" panose="02020603050405020304" pitchFamily="18" charset="0"/>
              </a:rPr>
              <a:t> </a:t>
            </a:r>
            <a:r>
              <a:rPr lang="en-US" sz="6600" dirty="0" err="1">
                <a:solidFill>
                  <a:srgbClr val="FF0000"/>
                </a:solidFill>
                <a:latin typeface="#9Slide07 Crocante" panose="02000000000000000000" pitchFamily="2" charset="0"/>
                <a:cs typeface="Times New Roman" panose="02020603050405020304" pitchFamily="18" charset="0"/>
              </a:rPr>
              <a:t>đồng</a:t>
            </a:r>
            <a:r>
              <a:rPr lang="en-US" sz="6600" dirty="0">
                <a:solidFill>
                  <a:srgbClr val="FF0000"/>
                </a:solidFill>
                <a:latin typeface="#9Slide07 Crocante" panose="02000000000000000000" pitchFamily="2" charset="0"/>
                <a:cs typeface="Times New Roman" panose="02020603050405020304" pitchFamily="18" charset="0"/>
              </a:rPr>
              <a:t> </a:t>
            </a:r>
            <a:r>
              <a:rPr lang="en-US" sz="6600" dirty="0" err="1">
                <a:solidFill>
                  <a:srgbClr val="FF0000"/>
                </a:solidFill>
                <a:latin typeface="#9Slide07 Crocante" panose="02000000000000000000" pitchFamily="2" charset="0"/>
                <a:cs typeface="Times New Roman" panose="02020603050405020304" pitchFamily="18" charset="0"/>
              </a:rPr>
              <a:t>tình</a:t>
            </a:r>
            <a:endParaRPr lang="en-US" sz="6600" dirty="0">
              <a:solidFill>
                <a:srgbClr val="FF0000"/>
              </a:solidFill>
              <a:latin typeface="#9Slide07 Crocante" panose="02000000000000000000" pitchFamily="2" charset="0"/>
              <a:cs typeface="Times New Roman" panose="02020603050405020304" pitchFamily="18" charset="0"/>
            </a:endParaRPr>
          </a:p>
        </p:txBody>
      </p:sp>
      <p:sp>
        <p:nvSpPr>
          <p:cNvPr id="4" name="Freeform 2">
            <a:extLst>
              <a:ext uri="{FF2B5EF4-FFF2-40B4-BE49-F238E27FC236}">
                <a16:creationId xmlns:a16="http://schemas.microsoft.com/office/drawing/2014/main" id="{73594DF9-9976-EAD4-4107-AA1BF21EA86E}"/>
              </a:ext>
            </a:extLst>
          </p:cNvPr>
          <p:cNvSpPr/>
          <p:nvPr/>
        </p:nvSpPr>
        <p:spPr>
          <a:xfrm>
            <a:off x="4191000" y="4381500"/>
            <a:ext cx="8792556" cy="6440547"/>
          </a:xfrm>
          <a:custGeom>
            <a:avLst/>
            <a:gdLst/>
            <a:ahLst/>
            <a:cxnLst/>
            <a:rect l="l" t="t" r="r" b="b"/>
            <a:pathLst>
              <a:path w="11234949" h="8229600">
                <a:moveTo>
                  <a:pt x="0" y="0"/>
                </a:moveTo>
                <a:lnTo>
                  <a:pt x="11234949" y="0"/>
                </a:lnTo>
                <a:lnTo>
                  <a:pt x="11234949" y="8229600"/>
                </a:lnTo>
                <a:lnTo>
                  <a:pt x="0" y="8229600"/>
                </a:lnTo>
                <a:lnTo>
                  <a:pt x="0" y="0"/>
                </a:lnTo>
                <a:close/>
              </a:path>
            </a:pathLst>
          </a:custGeom>
          <a:blipFill>
            <a:blip r:embed="rId3"/>
            <a:stretch>
              <a:fillRect/>
            </a:stretch>
          </a:blipFill>
        </p:spPr>
      </p:sp>
      <p:sp>
        <p:nvSpPr>
          <p:cNvPr id="5" name="TextBox 4">
            <a:extLst>
              <a:ext uri="{FF2B5EF4-FFF2-40B4-BE49-F238E27FC236}">
                <a16:creationId xmlns:a16="http://schemas.microsoft.com/office/drawing/2014/main" id="{040296BD-C2AC-3A90-55B5-423537D4CCBE}"/>
              </a:ext>
            </a:extLst>
          </p:cNvPr>
          <p:cNvSpPr txBox="1"/>
          <p:nvPr/>
        </p:nvSpPr>
        <p:spPr>
          <a:xfrm>
            <a:off x="685800" y="1958013"/>
            <a:ext cx="171450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23046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intro">
            <a:hlinkClick r:id="" action="ppaction://media"/>
            <a:extLst>
              <a:ext uri="{FF2B5EF4-FFF2-40B4-BE49-F238E27FC236}">
                <a16:creationId xmlns:a16="http://schemas.microsoft.com/office/drawing/2014/main" id="{A1A60AED-47BC-465D-9B27-363E045119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
        <p:nvSpPr>
          <p:cNvPr id="5" name="Arrow: Pentagon 4">
            <a:hlinkClick r:id="rId6" action="ppaction://hlinksldjump"/>
            <a:extLst>
              <a:ext uri="{FF2B5EF4-FFF2-40B4-BE49-F238E27FC236}">
                <a16:creationId xmlns:a16="http://schemas.microsoft.com/office/drawing/2014/main" id="{6274162E-DB9A-4775-B720-607E7A77E262}"/>
              </a:ext>
            </a:extLst>
          </p:cNvPr>
          <p:cNvSpPr/>
          <p:nvPr/>
        </p:nvSpPr>
        <p:spPr>
          <a:xfrm>
            <a:off x="5061859" y="7021290"/>
            <a:ext cx="8164286" cy="269965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4400" b="1">
                <a:solidFill>
                  <a:prstClr val="white"/>
                </a:solidFill>
                <a:latin typeface="Calibri"/>
              </a:rPr>
              <a:t>PLAY</a:t>
            </a:r>
          </a:p>
        </p:txBody>
      </p:sp>
    </p:spTree>
    <p:extLst>
      <p:ext uri="{BB962C8B-B14F-4D97-AF65-F5344CB8AC3E}">
        <p14:creationId xmlns:p14="http://schemas.microsoft.com/office/powerpoint/2010/main" val="65357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96" fill="hold"/>
                                        <p:tgtEl>
                                          <p:spTgt spid="6"/>
                                        </p:tgtEl>
                                      </p:cBhvr>
                                    </p:cmd>
                                  </p:childTnLst>
                                </p:cTn>
                              </p:par>
                              <p:par>
                                <p:cTn id="7" presetID="49" presetClass="entr" presetSubtype="0" decel="100000" fill="hold" grpId="0" nodeType="withEffect">
                                  <p:stCondLst>
                                    <p:cond delay="4900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 calcmode="lin" valueType="num">
                                      <p:cBhvr>
                                        <p:cTn id="11" dur="500" fill="hold"/>
                                        <p:tgtEl>
                                          <p:spTgt spid="5"/>
                                        </p:tgtEl>
                                        <p:attrNameLst>
                                          <p:attrName>style.rotation</p:attrName>
                                        </p:attrNameLst>
                                      </p:cBhvr>
                                      <p:tavLst>
                                        <p:tav tm="0">
                                          <p:val>
                                            <p:fltVal val="360"/>
                                          </p:val>
                                        </p:tav>
                                        <p:tav tm="100000">
                                          <p:val>
                                            <p:fltVal val="0"/>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4"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chemeClr val="tx1"/>
                </a:solidFill>
                <a:latin typeface="Times New Roman" panose="02020603050405020304" pitchFamily="18" charset="0"/>
                <a:cs typeface="Times New Roman" panose="02020603050405020304" pitchFamily="18" charset="0"/>
              </a:rPr>
              <a:t>1. </a:t>
            </a:r>
            <a:r>
              <a:rPr lang="vi-VN" sz="4800" b="1" dirty="0" smtClean="0">
                <a:solidFill>
                  <a:schemeClr val="tx1"/>
                </a:solidFill>
                <a:latin typeface="Times New Roman" panose="02020603050405020304" pitchFamily="18" charset="0"/>
                <a:cs typeface="Times New Roman" panose="02020603050405020304" pitchFamily="18" charset="0"/>
              </a:rPr>
              <a:t>Thể </a:t>
            </a:r>
            <a:r>
              <a:rPr lang="vi-VN" sz="4800" b="1" dirty="0">
                <a:solidFill>
                  <a:schemeClr val="tx1"/>
                </a:solidFill>
                <a:latin typeface="Times New Roman" panose="02020603050405020304" pitchFamily="18" charset="0"/>
                <a:cs typeface="Times New Roman" panose="02020603050405020304" pitchFamily="18" charset="0"/>
              </a:rPr>
              <a:t>song thất lục bát tương đồng với thể lục bát ở đặc điểm nào</a:t>
            </a:r>
            <a:r>
              <a:rPr lang="vi-VN" sz="4800" b="1" dirty="0" smtClean="0">
                <a:solidFill>
                  <a:schemeClr val="tx1"/>
                </a:solidFill>
                <a:latin typeface="Times New Roman" panose="02020603050405020304" pitchFamily="18" charset="0"/>
                <a:cs typeface="Times New Roman" panose="02020603050405020304" pitchFamily="18" charset="0"/>
              </a:rPr>
              <a:t>?</a:t>
            </a:r>
            <a:endParaRPr lang="vi-VN" sz="48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72" y="2142311"/>
            <a:ext cx="10722428"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A. Quy luật dùng thanh điệu.</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70" y="4281355"/>
            <a:ext cx="10722428" cy="146739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C. Cách gieo vần ở cặp câu lục bát và quy luật dùng thanh điệu.</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10722428"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B. Số câu trong một bài thơ.</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29753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a:extLst>
              <a:ext uri="{FF2B5EF4-FFF2-40B4-BE49-F238E27FC236}">
                <a16:creationId xmlns:a16="http://schemas.microsoft.com/office/drawing/2014/main" id="{B2B039CB-E3A6-46AE-84C3-0DFF9CD38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Calibri"/>
              </a:rPr>
              <a:t>BACK</a:t>
            </a:r>
          </a:p>
        </p:txBody>
      </p:sp>
    </p:spTree>
    <p:extLst>
      <p:ext uri="{BB962C8B-B14F-4D97-AF65-F5344CB8AC3E}">
        <p14:creationId xmlns:p14="http://schemas.microsoft.com/office/powerpoint/2010/main" val="47154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2">
            <a:hlinkClick r:id="" action="ppaction://media"/>
            <a:extLst>
              <a:ext uri="{FF2B5EF4-FFF2-40B4-BE49-F238E27FC236}">
                <a16:creationId xmlns:a16="http://schemas.microsoft.com/office/drawing/2014/main" id="{F5521847-6AB7-4AA5-9294-1FD0333B4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Calibri"/>
              </a:rPr>
              <a:t>BACK</a:t>
            </a:r>
          </a:p>
        </p:txBody>
      </p:sp>
    </p:spTree>
    <p:extLst>
      <p:ext uri="{BB962C8B-B14F-4D97-AF65-F5344CB8AC3E}">
        <p14:creationId xmlns:p14="http://schemas.microsoft.com/office/powerpoint/2010/main" val="107653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FB80B2A-FD8E-9C6A-CD4C-A2C079EE8F3C}"/>
              </a:ext>
            </a:extLst>
          </p:cNvPr>
          <p:cNvGrpSpPr/>
          <p:nvPr/>
        </p:nvGrpSpPr>
        <p:grpSpPr>
          <a:xfrm>
            <a:off x="2689208" y="5295900"/>
            <a:ext cx="12909583" cy="5255643"/>
            <a:chOff x="0" y="0"/>
            <a:chExt cx="4391813" cy="2371236"/>
          </a:xfrm>
        </p:grpSpPr>
        <p:sp>
          <p:nvSpPr>
            <p:cNvPr id="3" name="Freeform 3">
              <a:extLst>
                <a:ext uri="{FF2B5EF4-FFF2-40B4-BE49-F238E27FC236}">
                  <a16:creationId xmlns:a16="http://schemas.microsoft.com/office/drawing/2014/main" id="{52FA86E5-47E7-3CCC-C07E-6F1D9B860277}"/>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45CF30BF-C6EA-7344-34AE-A595693E7701}"/>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4191000" y="6067216"/>
            <a:ext cx="9784769" cy="2800767"/>
          </a:xfrm>
          <a:prstGeom prst="rect">
            <a:avLst/>
          </a:prstGeom>
          <a:noFill/>
        </p:spPr>
        <p:txBody>
          <a:bodyPr wrap="square">
            <a:spAutoFit/>
          </a:bodyPr>
          <a:lstStyle/>
          <a:p>
            <a:r>
              <a:rPr lang="vi-VN" sz="4400" i="1" dirty="0">
                <a:latin typeface="+mj-lt"/>
              </a:rPr>
              <a:t>Chữ tình nghĩa trời cao, đất rộng,</a:t>
            </a:r>
          </a:p>
          <a:p>
            <a:r>
              <a:rPr lang="vi-VN" sz="4400" i="1" dirty="0">
                <a:latin typeface="+mj-lt"/>
              </a:rPr>
              <a:t>Nỗi đoạn trường còn sống, còn đau!</a:t>
            </a:r>
          </a:p>
          <a:p>
            <a:r>
              <a:rPr lang="vi-VN" sz="4400" i="1" dirty="0">
                <a:latin typeface="+mj-lt"/>
              </a:rPr>
              <a:t>Mấy lời tâm sự trước sau,</a:t>
            </a:r>
          </a:p>
          <a:p>
            <a:r>
              <a:rPr lang="vi-VN" sz="4400" i="1" dirty="0">
                <a:latin typeface="+mj-lt"/>
              </a:rPr>
              <a:t>Đôi vầng nhật nguyệt trên đầu chứng cho.</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914400" y="407286"/>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55420" y="2735936"/>
            <a:ext cx="9594271"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9791705" y="2681087"/>
            <a:ext cx="832311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9441876" y="407286"/>
            <a:ext cx="832311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14859000" y="7391038"/>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9448800" y="892440"/>
            <a:ext cx="8451269" cy="769441"/>
          </a:xfrm>
          <a:prstGeom prst="rect">
            <a:avLst/>
          </a:prstGeom>
          <a:noFill/>
        </p:spPr>
        <p:txBody>
          <a:bodyPr wrap="square">
            <a:spAutoFit/>
          </a:bodyPr>
          <a:lstStyle/>
          <a:p>
            <a:r>
              <a:rPr lang="vi-VN" sz="4400" i="1" dirty="0">
                <a:latin typeface="+mj-lt"/>
              </a:rPr>
              <a:t>Nỗi đoạn trường còn sống, còn đau!</a:t>
            </a:r>
          </a:p>
        </p:txBody>
      </p:sp>
      <p:sp>
        <p:nvSpPr>
          <p:cNvPr id="17" name="TextBox 16">
            <a:extLst>
              <a:ext uri="{FF2B5EF4-FFF2-40B4-BE49-F238E27FC236}">
                <a16:creationId xmlns:a16="http://schemas.microsoft.com/office/drawing/2014/main" id="{0D758E57-9B35-6BFB-E2C1-0667D11C4A7A}"/>
              </a:ext>
            </a:extLst>
          </p:cNvPr>
          <p:cNvSpPr txBox="1"/>
          <p:nvPr/>
        </p:nvSpPr>
        <p:spPr>
          <a:xfrm>
            <a:off x="1828800" y="956728"/>
            <a:ext cx="6435434" cy="769441"/>
          </a:xfrm>
          <a:prstGeom prst="rect">
            <a:avLst/>
          </a:prstGeom>
          <a:noFill/>
        </p:spPr>
        <p:txBody>
          <a:bodyPr wrap="square">
            <a:spAutoFit/>
          </a:bodyPr>
          <a:lstStyle/>
          <a:p>
            <a:r>
              <a:rPr lang="vi-VN" sz="4400" i="1" dirty="0">
                <a:latin typeface="+mj-lt"/>
              </a:rPr>
              <a:t>Mấy lời tâm sự trước sau,</a:t>
            </a:r>
          </a:p>
        </p:txBody>
      </p:sp>
      <p:sp>
        <p:nvSpPr>
          <p:cNvPr id="18" name="TextBox 17">
            <a:extLst>
              <a:ext uri="{FF2B5EF4-FFF2-40B4-BE49-F238E27FC236}">
                <a16:creationId xmlns:a16="http://schemas.microsoft.com/office/drawing/2014/main" id="{18EF6407-2B19-ECFA-32D7-AAAE91E1F22C}"/>
              </a:ext>
            </a:extLst>
          </p:cNvPr>
          <p:cNvSpPr txBox="1"/>
          <p:nvPr/>
        </p:nvSpPr>
        <p:spPr>
          <a:xfrm>
            <a:off x="193969" y="3272963"/>
            <a:ext cx="9594272" cy="769441"/>
          </a:xfrm>
          <a:prstGeom prst="rect">
            <a:avLst/>
          </a:prstGeom>
          <a:noFill/>
        </p:spPr>
        <p:txBody>
          <a:bodyPr wrap="square">
            <a:spAutoFit/>
          </a:bodyPr>
          <a:lstStyle/>
          <a:p>
            <a:r>
              <a:rPr lang="vi-VN" sz="4400" i="1" dirty="0">
                <a:latin typeface="+mj-lt"/>
              </a:rPr>
              <a:t>Đôi vầng nhật nguyệt trên đầu chứng cho</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10172705" y="3098546"/>
            <a:ext cx="8861184" cy="769441"/>
          </a:xfrm>
          <a:prstGeom prst="rect">
            <a:avLst/>
          </a:prstGeom>
          <a:noFill/>
        </p:spPr>
        <p:txBody>
          <a:bodyPr wrap="square">
            <a:spAutoFit/>
          </a:bodyPr>
          <a:lstStyle/>
          <a:p>
            <a:r>
              <a:rPr lang="vi-VN" sz="4400" i="1" dirty="0">
                <a:latin typeface="+mj-lt"/>
              </a:rPr>
              <a:t>Chữ tình nghĩa trời cao, đất rộng,</a:t>
            </a:r>
          </a:p>
        </p:txBody>
      </p:sp>
    </p:spTree>
    <p:extLst>
      <p:ext uri="{BB962C8B-B14F-4D97-AF65-F5344CB8AC3E}">
        <p14:creationId xmlns:p14="http://schemas.microsoft.com/office/powerpoint/2010/main" val="28191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6"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0" y="239488"/>
            <a:ext cx="14684830"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chemeClr val="tx1"/>
                </a:solidFill>
                <a:latin typeface="Times New Roman" panose="02020603050405020304" pitchFamily="18" charset="0"/>
                <a:cs typeface="Times New Roman" panose="02020603050405020304" pitchFamily="18" charset="0"/>
              </a:rPr>
              <a:t>2. </a:t>
            </a:r>
            <a:r>
              <a:rPr lang="vi-VN" sz="4800" b="1" dirty="0" smtClean="0">
                <a:solidFill>
                  <a:schemeClr val="tx1"/>
                </a:solidFill>
                <a:latin typeface="Times New Roman" panose="02020603050405020304" pitchFamily="18" charset="0"/>
                <a:cs typeface="Times New Roman" panose="02020603050405020304" pitchFamily="18" charset="0"/>
              </a:rPr>
              <a:t>Theo </a:t>
            </a:r>
            <a:r>
              <a:rPr lang="vi-VN" sz="4800" b="1" dirty="0">
                <a:solidFill>
                  <a:schemeClr val="tx1"/>
                </a:solidFill>
                <a:latin typeface="Times New Roman" panose="02020603050405020304" pitchFamily="18" charset="0"/>
                <a:cs typeface="Times New Roman" panose="02020603050405020304" pitchFamily="18" charset="0"/>
              </a:rPr>
              <a:t>văn bản, thể song thất lục bát và lục bát được người Việt sáng tạo trong khoảng thời gian nào</a:t>
            </a:r>
            <a:r>
              <a:rPr lang="vi-VN" sz="4800" b="1" dirty="0" smtClean="0">
                <a:solidFill>
                  <a:schemeClr val="tx1"/>
                </a:solidFill>
                <a:latin typeface="Times New Roman" panose="02020603050405020304" pitchFamily="18" charset="0"/>
                <a:cs typeface="Times New Roman" panose="02020603050405020304" pitchFamily="18" charset="0"/>
              </a:rPr>
              <a:t>?</a:t>
            </a:r>
            <a:endParaRPr lang="vi-VN" sz="48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8" y="4314559"/>
            <a:ext cx="13313233"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C. Thế kỉ XV – XVII, xuất hiện trước sau không lâu.</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6" y="2122991"/>
            <a:ext cx="13313233"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A</a:t>
            </a:r>
            <a:r>
              <a:rPr lang="vi-VN" sz="4800" dirty="0" smtClean="0">
                <a:solidFill>
                  <a:srgbClr val="7030A0"/>
                </a:solidFill>
                <a:latin typeface="Times New Roman" panose="02020603050405020304" pitchFamily="18" charset="0"/>
                <a:cs typeface="Times New Roman" panose="02020603050405020304" pitchFamily="18" charset="0"/>
              </a:rPr>
              <a:t>. </a:t>
            </a:r>
            <a:r>
              <a:rPr lang="vi-VN" sz="4800" dirty="0">
                <a:solidFill>
                  <a:srgbClr val="7030A0"/>
                </a:solidFill>
                <a:latin typeface="Times New Roman" panose="02020603050405020304" pitchFamily="18" charset="0"/>
                <a:cs typeface="Times New Roman" panose="02020603050405020304" pitchFamily="18" charset="0"/>
              </a:rPr>
              <a:t>Thế kỉ XV – XVI, xuất hiện trước sau không lâu.</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69" y="3211832"/>
            <a:ext cx="13313233"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7030A0"/>
                </a:solidFill>
                <a:latin typeface="Times New Roman" panose="02020603050405020304" pitchFamily="18" charset="0"/>
                <a:cs typeface="Times New Roman" panose="02020603050405020304" pitchFamily="18" charset="0"/>
              </a:rPr>
              <a:t>B</a:t>
            </a:r>
            <a:r>
              <a:rPr lang="vi-VN" sz="4800" dirty="0" smtClean="0">
                <a:solidFill>
                  <a:srgbClr val="7030A0"/>
                </a:solidFill>
                <a:latin typeface="Times New Roman" panose="02020603050405020304" pitchFamily="18" charset="0"/>
                <a:cs typeface="Times New Roman" panose="02020603050405020304" pitchFamily="18" charset="0"/>
              </a:rPr>
              <a:t>. </a:t>
            </a:r>
            <a:r>
              <a:rPr lang="vi-VN" sz="4800" dirty="0">
                <a:solidFill>
                  <a:srgbClr val="7030A0"/>
                </a:solidFill>
                <a:latin typeface="Times New Roman" panose="02020603050405020304" pitchFamily="18" charset="0"/>
                <a:cs typeface="Times New Roman" panose="02020603050405020304" pitchFamily="18" charset="0"/>
              </a:rPr>
              <a:t>Thế kỉ XX, xuất hiện trước sau không lâu.</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74337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Calibri"/>
              </a:rPr>
              <a:t>BACK</a:t>
            </a:r>
          </a:p>
        </p:txBody>
      </p:sp>
    </p:spTree>
    <p:extLst>
      <p:ext uri="{BB962C8B-B14F-4D97-AF65-F5344CB8AC3E}">
        <p14:creationId xmlns:p14="http://schemas.microsoft.com/office/powerpoint/2010/main" val="3061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7200" b="1">
                <a:solidFill>
                  <a:prstClr val="black"/>
                </a:solidFill>
                <a:latin typeface="Calibri"/>
              </a:rPr>
              <a:t>BACK</a:t>
            </a:r>
          </a:p>
        </p:txBody>
      </p:sp>
    </p:spTree>
    <p:extLst>
      <p:ext uri="{BB962C8B-B14F-4D97-AF65-F5344CB8AC3E}">
        <p14:creationId xmlns:p14="http://schemas.microsoft.com/office/powerpoint/2010/main" val="7447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chemeClr val="tx1"/>
                </a:solidFill>
                <a:latin typeface="Times New Roman" panose="02020603050405020304" pitchFamily="18" charset="0"/>
                <a:cs typeface="Times New Roman" panose="02020603050405020304" pitchFamily="18" charset="0"/>
              </a:rPr>
              <a:t>3. </a:t>
            </a:r>
            <a:r>
              <a:rPr lang="en-US" sz="4800" b="1" dirty="0" err="1" smtClean="0">
                <a:solidFill>
                  <a:schemeClr val="tx1"/>
                </a:solidFill>
                <a:latin typeface="Times New Roman" panose="02020603050405020304" pitchFamily="18" charset="0"/>
                <a:cs typeface="Times New Roman" panose="02020603050405020304" pitchFamily="18" charset="0"/>
              </a:rPr>
              <a:t>Quy</a:t>
            </a:r>
            <a:r>
              <a:rPr lang="en-US" sz="4800" b="1" dirty="0" smtClean="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định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về</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thanh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cố</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định</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lục</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trí</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tiếng</a:t>
            </a:r>
            <a:r>
              <a:rPr lang="en-US" sz="4800" b="1" dirty="0">
                <a:solidFill>
                  <a:schemeClr val="tx1"/>
                </a:solidFill>
                <a:latin typeface="Times New Roman" panose="02020603050405020304" pitchFamily="18" charset="0"/>
                <a:cs typeface="Times New Roman" panose="02020603050405020304" pitchFamily="18" charset="0"/>
              </a:rPr>
              <a:t> 2, 4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6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gì</a:t>
            </a:r>
            <a:r>
              <a:rPr lang="en-US" sz="4800" b="1" dirty="0" smtClean="0">
                <a:solidFill>
                  <a:schemeClr val="tx1"/>
                </a:solidFill>
                <a:latin typeface="Times New Roman" panose="02020603050405020304" pitchFamily="18" charset="0"/>
                <a:cs typeface="Times New Roman" panose="02020603050405020304" pitchFamily="18" charset="0"/>
              </a:rPr>
              <a:t>?</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4314559"/>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C.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3210733"/>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B.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69" y="2117815"/>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A.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dirty="0">
                <a:solidFill>
                  <a:prstClr val="black"/>
                </a:solidFill>
                <a:latin typeface="Calibri" panose="020F0502020204030204"/>
              </a:rPr>
              <a:t>NEXT</a:t>
            </a:r>
          </a:p>
        </p:txBody>
      </p:sp>
    </p:spTree>
    <p:extLst>
      <p:ext uri="{BB962C8B-B14F-4D97-AF65-F5344CB8AC3E}">
        <p14:creationId xmlns:p14="http://schemas.microsoft.com/office/powerpoint/2010/main" val="188892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26636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262432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6"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schemeClr val="tx1"/>
                </a:solidFill>
                <a:latin typeface="Times New Roman" panose="02020603050405020304" pitchFamily="18" charset="0"/>
                <a:cs typeface="Times New Roman" panose="02020603050405020304" pitchFamily="18" charset="0"/>
              </a:rPr>
              <a:t>4. </a:t>
            </a:r>
            <a:r>
              <a:rPr lang="en-US" sz="4400" b="1" dirty="0" err="1" smtClean="0">
                <a:solidFill>
                  <a:schemeClr val="tx1"/>
                </a:solidFill>
                <a:latin typeface="Times New Roman" panose="02020603050405020304" pitchFamily="18" charset="0"/>
                <a:cs typeface="Times New Roman" panose="02020603050405020304" pitchFamily="18" charset="0"/>
              </a:rPr>
              <a:t>Quy</a:t>
            </a:r>
            <a:r>
              <a:rPr lang="en-US" sz="4400" b="1" dirty="0" smtClean="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định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thanh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điệu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cố</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định</a:t>
            </a:r>
            <a:r>
              <a:rPr lang="en-US" sz="4400" b="1" dirty="0">
                <a:solidFill>
                  <a:schemeClr val="tx1"/>
                </a:solidFill>
                <a:latin typeface="Times New Roman" panose="02020603050405020304" pitchFamily="18" charset="0"/>
                <a:cs typeface="Times New Roman" panose="02020603050405020304" pitchFamily="18" charset="0"/>
              </a:rPr>
              <a:t> ở </a:t>
            </a:r>
            <a:r>
              <a:rPr lang="en-US" sz="4400" b="1" dirty="0" err="1">
                <a:solidFill>
                  <a:schemeClr val="tx1"/>
                </a:solidFill>
                <a:latin typeface="Times New Roman" panose="02020603050405020304" pitchFamily="18" charset="0"/>
                <a:cs typeface="Times New Roman" panose="02020603050405020304" pitchFamily="18" charset="0"/>
              </a:rPr>
              <a:t>câu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bát</a:t>
            </a:r>
            <a:r>
              <a:rPr lang="en-US" sz="4400" b="1" dirty="0">
                <a:solidFill>
                  <a:schemeClr val="tx1"/>
                </a:solidFill>
                <a:latin typeface="Times New Roman" panose="02020603050405020304" pitchFamily="18" charset="0"/>
                <a:cs typeface="Times New Roman" panose="02020603050405020304" pitchFamily="18" charset="0"/>
              </a:rPr>
              <a:t> ở </a:t>
            </a:r>
            <a:r>
              <a:rPr lang="en-US" sz="4400" b="1" dirty="0" err="1">
                <a:solidFill>
                  <a:schemeClr val="tx1"/>
                </a:solidFill>
                <a:latin typeface="Times New Roman" panose="02020603050405020304" pitchFamily="18" charset="0"/>
                <a:cs typeface="Times New Roman" panose="02020603050405020304" pitchFamily="18" charset="0"/>
              </a:rPr>
              <a:t>các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vị</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trí</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tiếng</a:t>
            </a:r>
            <a:r>
              <a:rPr lang="en-US" sz="4400" b="1" dirty="0">
                <a:solidFill>
                  <a:schemeClr val="tx1"/>
                </a:solidFill>
                <a:latin typeface="Times New Roman" panose="02020603050405020304" pitchFamily="18" charset="0"/>
                <a:cs typeface="Times New Roman" panose="02020603050405020304" pitchFamily="18" charset="0"/>
              </a:rPr>
              <a:t> 2, 4, 6 </a:t>
            </a:r>
            <a:r>
              <a:rPr lang="en-US" sz="4400" b="1" dirty="0" err="1">
                <a:solidFill>
                  <a:schemeClr val="tx1"/>
                </a:solidFill>
                <a:latin typeface="Times New Roman" panose="02020603050405020304" pitchFamily="18" charset="0"/>
                <a:cs typeface="Times New Roman" panose="02020603050405020304" pitchFamily="18" charset="0"/>
              </a:rPr>
              <a:t>và</a:t>
            </a:r>
            <a:r>
              <a:rPr lang="en-US" sz="4400" b="1" dirty="0">
                <a:solidFill>
                  <a:schemeClr val="tx1"/>
                </a:solidFill>
                <a:latin typeface="Times New Roman" panose="02020603050405020304" pitchFamily="18" charset="0"/>
                <a:cs typeface="Times New Roman" panose="02020603050405020304" pitchFamily="18" charset="0"/>
              </a:rPr>
              <a:t> 8 </a:t>
            </a:r>
            <a:r>
              <a:rPr lang="en-US" sz="4400" b="1" dirty="0" err="1">
                <a:solidFill>
                  <a:schemeClr val="tx1"/>
                </a:solidFill>
                <a:latin typeface="Times New Roman" panose="02020603050405020304" pitchFamily="18" charset="0"/>
                <a:cs typeface="Times New Roman" panose="02020603050405020304" pitchFamily="18" charset="0"/>
              </a:rPr>
              <a:t>là</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gì</a:t>
            </a:r>
            <a:r>
              <a:rPr lang="en-US" sz="4400" b="1" dirty="0" smtClean="0">
                <a:solidFill>
                  <a:schemeClr val="tx1"/>
                </a:solidFill>
                <a:latin typeface="Times New Roman" panose="02020603050405020304" pitchFamily="18" charset="0"/>
                <a:cs typeface="Times New Roman" panose="02020603050405020304" pitchFamily="18" charset="0"/>
              </a:rPr>
              <a:t>?</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4314559"/>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C.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2122991"/>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A.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B.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trắc</a:t>
            </a:r>
            <a:r>
              <a:rPr lang="en-US" sz="4800" dirty="0">
                <a:solidFill>
                  <a:srgbClr val="7030A0"/>
                </a:solidFill>
                <a:latin typeface="Times New Roman" panose="02020603050405020304" pitchFamily="18" charset="0"/>
                <a:cs typeface="Times New Roman" panose="02020603050405020304" pitchFamily="18" charset="0"/>
              </a:rPr>
              <a:t> – </a:t>
            </a:r>
            <a:r>
              <a:rPr lang="en-US" sz="4800" dirty="0" err="1">
                <a:solidFill>
                  <a:srgbClr val="7030A0"/>
                </a:solidFill>
                <a:latin typeface="Times New Roman" panose="02020603050405020304" pitchFamily="18" charset="0"/>
                <a:cs typeface="Times New Roman" panose="02020603050405020304" pitchFamily="18" charset="0"/>
              </a:rPr>
              <a:t>bằng</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39225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dirty="0">
                <a:solidFill>
                  <a:prstClr val="black"/>
                </a:solidFill>
                <a:latin typeface="Calibri" panose="020F0502020204030204"/>
              </a:rPr>
              <a:t>BACK</a:t>
            </a:r>
          </a:p>
        </p:txBody>
      </p:sp>
    </p:spTree>
    <p:extLst>
      <p:ext uri="{BB962C8B-B14F-4D97-AF65-F5344CB8AC3E}">
        <p14:creationId xmlns:p14="http://schemas.microsoft.com/office/powerpoint/2010/main" val="2337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154022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4"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smtClean="0">
                <a:solidFill>
                  <a:schemeClr val="tx1"/>
                </a:solidFill>
                <a:latin typeface="Times New Roman" panose="02020603050405020304" pitchFamily="18" charset="0"/>
                <a:cs typeface="Times New Roman" panose="02020603050405020304" pitchFamily="18" charset="0"/>
              </a:rPr>
              <a:t>5. </a:t>
            </a:r>
            <a:r>
              <a:rPr lang="en-US" sz="5400" b="1" dirty="0" err="1" smtClean="0">
                <a:solidFill>
                  <a:schemeClr val="tx1"/>
                </a:solidFill>
                <a:latin typeface="Times New Roman" panose="02020603050405020304" pitchFamily="18" charset="0"/>
                <a:cs typeface="Times New Roman" panose="02020603050405020304" pitchFamily="18" charset="0"/>
              </a:rPr>
              <a:t>Sự</a:t>
            </a:r>
            <a:r>
              <a:rPr lang="en-US" sz="5400" b="1" dirty="0" smtClean="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khác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biệt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của</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thể</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lục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bát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và</a:t>
            </a:r>
            <a:r>
              <a:rPr lang="en-US" sz="5400" b="1" dirty="0">
                <a:solidFill>
                  <a:schemeClr val="tx1"/>
                </a:solidFill>
                <a:latin typeface="Times New Roman" panose="02020603050405020304" pitchFamily="18" charset="0"/>
                <a:cs typeface="Times New Roman" panose="02020603050405020304" pitchFamily="18" charset="0"/>
              </a:rPr>
              <a:t> song </a:t>
            </a:r>
            <a:r>
              <a:rPr lang="en-US" sz="5400" b="1" dirty="0" err="1">
                <a:solidFill>
                  <a:schemeClr val="tx1"/>
                </a:solidFill>
                <a:latin typeface="Times New Roman" panose="02020603050405020304" pitchFamily="18" charset="0"/>
                <a:cs typeface="Times New Roman" panose="02020603050405020304" pitchFamily="18" charset="0"/>
              </a:rPr>
              <a:t>thất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lục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bát</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nằm</a:t>
            </a:r>
            <a:r>
              <a:rPr lang="en-US" sz="5400" b="1" dirty="0">
                <a:solidFill>
                  <a:schemeClr val="tx1"/>
                </a:solidFill>
                <a:latin typeface="Times New Roman" panose="02020603050405020304" pitchFamily="18" charset="0"/>
                <a:cs typeface="Times New Roman" panose="02020603050405020304" pitchFamily="18" charset="0"/>
              </a:rPr>
              <a:t> ở </a:t>
            </a:r>
            <a:r>
              <a:rPr lang="en-US" sz="5400" b="1" dirty="0" err="1">
                <a:solidFill>
                  <a:schemeClr val="tx1"/>
                </a:solidFill>
                <a:latin typeface="Times New Roman" panose="02020603050405020304" pitchFamily="18" charset="0"/>
                <a:cs typeface="Times New Roman" panose="02020603050405020304" pitchFamily="18" charset="0"/>
              </a:rPr>
              <a:t>điểm</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nào</a:t>
            </a:r>
            <a:r>
              <a:rPr lang="en-US" sz="5400" b="1" dirty="0" smtClean="0">
                <a:solidFill>
                  <a:schemeClr val="tx1"/>
                </a:solidFill>
                <a:latin typeface="Times New Roman" panose="02020603050405020304" pitchFamily="18" charset="0"/>
                <a:cs typeface="Times New Roman" panose="02020603050405020304" pitchFamily="18" charset="0"/>
              </a:rPr>
              <a:t>?</a:t>
            </a:r>
            <a:endParaRPr lang="en-US" sz="54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72" y="2142311"/>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rgbClr val="7030A0"/>
                </a:solidFill>
                <a:latin typeface="Times New Roman" panose="02020603050405020304" pitchFamily="18" charset="0"/>
                <a:cs typeface="Times New Roman" panose="02020603050405020304" pitchFamily="18" charset="0"/>
              </a:rPr>
              <a:t>A. </a:t>
            </a:r>
            <a:r>
              <a:rPr lang="en-US" sz="4800" dirty="0" err="1">
                <a:solidFill>
                  <a:srgbClr val="7030A0"/>
                </a:solidFill>
                <a:latin typeface="Times New Roman" panose="02020603050405020304" pitchFamily="18" charset="0"/>
                <a:cs typeface="Times New Roman" panose="02020603050405020304" pitchFamily="18" charset="0"/>
              </a:rPr>
              <a:t>Câu</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thất</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thứ</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nhất</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70" y="4281355"/>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7030A0"/>
                </a:solidFill>
                <a:latin typeface="Times New Roman" panose="02020603050405020304" pitchFamily="18" charset="0"/>
                <a:cs typeface="Times New Roman" panose="02020603050405020304" pitchFamily="18" charset="0"/>
              </a:rPr>
              <a:t>C. </a:t>
            </a:r>
            <a:r>
              <a:rPr lang="en-US" sz="4800" dirty="0" err="1">
                <a:solidFill>
                  <a:srgbClr val="7030A0"/>
                </a:solidFill>
                <a:latin typeface="Times New Roman" panose="02020603050405020304" pitchFamily="18" charset="0"/>
                <a:cs typeface="Times New Roman" panose="02020603050405020304" pitchFamily="18" charset="0"/>
              </a:rPr>
              <a:t>Cặp</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câu</a:t>
            </a:r>
            <a:r>
              <a:rPr lang="en-US" sz="4800" dirty="0">
                <a:solidFill>
                  <a:srgbClr val="7030A0"/>
                </a:solidFill>
                <a:latin typeface="Times New Roman" panose="02020603050405020304" pitchFamily="18" charset="0"/>
                <a:cs typeface="Times New Roman" panose="02020603050405020304" pitchFamily="18" charset="0"/>
              </a:rPr>
              <a:t> song </a:t>
            </a:r>
            <a:r>
              <a:rPr lang="en-US" sz="4800" dirty="0" err="1">
                <a:solidFill>
                  <a:srgbClr val="7030A0"/>
                </a:solidFill>
                <a:latin typeface="Times New Roman" panose="02020603050405020304" pitchFamily="18" charset="0"/>
                <a:cs typeface="Times New Roman" panose="02020603050405020304" pitchFamily="18" charset="0"/>
              </a:rPr>
              <a:t>thất</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7030A0"/>
                </a:solidFill>
                <a:latin typeface="Times New Roman" panose="02020603050405020304" pitchFamily="18" charset="0"/>
                <a:cs typeface="Times New Roman" panose="02020603050405020304" pitchFamily="18" charset="0"/>
              </a:rPr>
              <a:t>B. </a:t>
            </a:r>
            <a:r>
              <a:rPr lang="en-US" sz="4800" dirty="0" err="1">
                <a:solidFill>
                  <a:srgbClr val="7030A0"/>
                </a:solidFill>
                <a:latin typeface="Times New Roman" panose="02020603050405020304" pitchFamily="18" charset="0"/>
                <a:cs typeface="Times New Roman" panose="02020603050405020304" pitchFamily="18" charset="0"/>
              </a:rPr>
              <a:t>Câu</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bát</a:t>
            </a:r>
            <a:r>
              <a:rPr lang="en-US" sz="4800" dirty="0">
                <a:solidFill>
                  <a:srgbClr val="7030A0"/>
                </a:solidFill>
                <a:latin typeface="Times New Roman" panose="02020603050405020304" pitchFamily="18" charset="0"/>
                <a:cs typeface="Times New Roman" panose="02020603050405020304" pitchFamily="18" charset="0"/>
              </a:rPr>
              <a:t>.</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407510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2C352D9-60F2-AD18-858B-8B53854CEF64}"/>
              </a:ext>
            </a:extLst>
          </p:cNvPr>
          <p:cNvGrpSpPr/>
          <p:nvPr/>
        </p:nvGrpSpPr>
        <p:grpSpPr>
          <a:xfrm>
            <a:off x="2689208" y="5295900"/>
            <a:ext cx="12909583" cy="5255643"/>
            <a:chOff x="0" y="0"/>
            <a:chExt cx="4391813" cy="2371236"/>
          </a:xfrm>
        </p:grpSpPr>
        <p:sp>
          <p:nvSpPr>
            <p:cNvPr id="3" name="Freeform 3">
              <a:extLst>
                <a:ext uri="{FF2B5EF4-FFF2-40B4-BE49-F238E27FC236}">
                  <a16:creationId xmlns:a16="http://schemas.microsoft.com/office/drawing/2014/main" id="{00558026-D40D-7550-562A-9D780678654A}"/>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433E03ED-FD42-4A65-C2B1-244B21930931}"/>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3352800" y="6067216"/>
            <a:ext cx="10622969" cy="2800767"/>
          </a:xfrm>
          <a:prstGeom prst="rect">
            <a:avLst/>
          </a:prstGeom>
          <a:noFill/>
        </p:spPr>
        <p:txBody>
          <a:bodyPr wrap="square">
            <a:spAutoFit/>
          </a:bodyPr>
          <a:lstStyle/>
          <a:p>
            <a:r>
              <a:rPr lang="vi-VN" sz="4400" b="0" i="1" dirty="0">
                <a:solidFill>
                  <a:srgbClr val="222222"/>
                </a:solidFill>
                <a:effectLst/>
                <a:latin typeface="+mj-lt"/>
              </a:rPr>
              <a:t>Trời thăm thẳm xa vời khôn thấu, </a:t>
            </a:r>
            <a:r>
              <a:rPr lang="vi-VN" sz="4400" i="1" dirty="0">
                <a:latin typeface="+mj-lt"/>
              </a:rPr>
              <a:t/>
            </a:r>
            <a:br>
              <a:rPr lang="vi-VN" sz="4400" i="1" dirty="0">
                <a:latin typeface="+mj-lt"/>
              </a:rPr>
            </a:br>
            <a:r>
              <a:rPr lang="vi-VN" sz="4400" b="0" i="1" dirty="0">
                <a:solidFill>
                  <a:srgbClr val="222222"/>
                </a:solidFill>
                <a:effectLst/>
                <a:latin typeface="+mj-lt"/>
              </a:rPr>
              <a:t>Nỗi nhớ chàng đau đáu nào xong.</a:t>
            </a:r>
            <a:r>
              <a:rPr lang="vi-VN" sz="4400" i="1" dirty="0">
                <a:latin typeface="+mj-lt"/>
              </a:rPr>
              <a:t/>
            </a:r>
            <a:br>
              <a:rPr lang="vi-VN" sz="4400" i="1" dirty="0">
                <a:latin typeface="+mj-lt"/>
              </a:rPr>
            </a:br>
            <a:r>
              <a:rPr lang="vi-VN" sz="4400" b="0" i="1" dirty="0">
                <a:solidFill>
                  <a:srgbClr val="222222"/>
                </a:solidFill>
                <a:effectLst/>
                <a:latin typeface="+mj-lt"/>
              </a:rPr>
              <a:t>Cảnh buồn người thiết tha lòng, </a:t>
            </a:r>
            <a:r>
              <a:rPr lang="vi-VN" sz="4400" i="1" dirty="0">
                <a:latin typeface="+mj-lt"/>
              </a:rPr>
              <a:t/>
            </a:r>
            <a:br>
              <a:rPr lang="vi-VN" sz="4400" i="1" dirty="0">
                <a:latin typeface="+mj-lt"/>
              </a:rPr>
            </a:br>
            <a:r>
              <a:rPr lang="vi-VN" sz="4400" b="0" i="1" dirty="0">
                <a:solidFill>
                  <a:srgbClr val="222222"/>
                </a:solidFill>
                <a:effectLst/>
                <a:latin typeface="+mj-lt"/>
              </a:rPr>
              <a:t>Cành cây sương đượm tiếng trùng mưa phun. </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8839200" y="2681087"/>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200891" y="2681087"/>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71005" y="328323"/>
            <a:ext cx="10368395"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10532917" y="286760"/>
            <a:ext cx="767022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14859000" y="7391038"/>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10532918" y="843635"/>
            <a:ext cx="8451269" cy="769441"/>
          </a:xfrm>
          <a:prstGeom prst="rect">
            <a:avLst/>
          </a:prstGeom>
          <a:noFill/>
        </p:spPr>
        <p:txBody>
          <a:bodyPr wrap="square">
            <a:spAutoFit/>
          </a:bodyPr>
          <a:lstStyle/>
          <a:p>
            <a:r>
              <a:rPr lang="vi-VN" sz="4400" b="0" i="1" dirty="0">
                <a:solidFill>
                  <a:srgbClr val="222222"/>
                </a:solidFill>
                <a:effectLst/>
                <a:latin typeface="+mj-lt"/>
              </a:rPr>
              <a:t>Trời thăm thẳm xa vời khôn thấu, </a:t>
            </a:r>
            <a:endParaRPr lang="vi-VN" sz="4400" i="1" dirty="0">
              <a:latin typeface="+mj-lt"/>
            </a:endParaRPr>
          </a:p>
        </p:txBody>
      </p:sp>
      <p:sp>
        <p:nvSpPr>
          <p:cNvPr id="17" name="TextBox 16">
            <a:extLst>
              <a:ext uri="{FF2B5EF4-FFF2-40B4-BE49-F238E27FC236}">
                <a16:creationId xmlns:a16="http://schemas.microsoft.com/office/drawing/2014/main" id="{0D758E57-9B35-6BFB-E2C1-0667D11C4A7A}"/>
              </a:ext>
            </a:extLst>
          </p:cNvPr>
          <p:cNvSpPr txBox="1"/>
          <p:nvPr/>
        </p:nvSpPr>
        <p:spPr>
          <a:xfrm>
            <a:off x="9033162" y="3216594"/>
            <a:ext cx="7876303" cy="769441"/>
          </a:xfrm>
          <a:prstGeom prst="rect">
            <a:avLst/>
          </a:prstGeom>
          <a:noFill/>
        </p:spPr>
        <p:txBody>
          <a:bodyPr wrap="square">
            <a:spAutoFit/>
          </a:bodyPr>
          <a:lstStyle/>
          <a:p>
            <a:r>
              <a:rPr lang="vi-VN" sz="4400" b="0" i="1" dirty="0">
                <a:solidFill>
                  <a:srgbClr val="222222"/>
                </a:solidFill>
                <a:effectLst/>
                <a:latin typeface="+mj-lt"/>
              </a:rPr>
              <a:t>Cảnh buồn người thiết tha lòng, </a:t>
            </a:r>
            <a:endParaRPr lang="vi-VN" sz="4400" i="1" dirty="0">
              <a:latin typeface="+mj-lt"/>
            </a:endParaRPr>
          </a:p>
        </p:txBody>
      </p:sp>
      <p:sp>
        <p:nvSpPr>
          <p:cNvPr id="18" name="TextBox 17">
            <a:extLst>
              <a:ext uri="{FF2B5EF4-FFF2-40B4-BE49-F238E27FC236}">
                <a16:creationId xmlns:a16="http://schemas.microsoft.com/office/drawing/2014/main" id="{18EF6407-2B19-ECFA-32D7-AAAE91E1F22C}"/>
              </a:ext>
            </a:extLst>
          </p:cNvPr>
          <p:cNvSpPr txBox="1"/>
          <p:nvPr/>
        </p:nvSpPr>
        <p:spPr>
          <a:xfrm>
            <a:off x="339439" y="3218114"/>
            <a:ext cx="9594272" cy="769441"/>
          </a:xfrm>
          <a:prstGeom prst="rect">
            <a:avLst/>
          </a:prstGeom>
          <a:noFill/>
        </p:spPr>
        <p:txBody>
          <a:bodyPr wrap="square">
            <a:spAutoFit/>
          </a:bodyPr>
          <a:lstStyle/>
          <a:p>
            <a:r>
              <a:rPr lang="vi-VN" sz="4400" b="0" i="1" dirty="0">
                <a:solidFill>
                  <a:srgbClr val="222222"/>
                </a:solidFill>
                <a:effectLst/>
                <a:latin typeface="+mj-lt"/>
              </a:rPr>
              <a:t>Nỗi nhớ chàng đau đáu nào xong.</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84860" y="829378"/>
            <a:ext cx="10516806" cy="769441"/>
          </a:xfrm>
          <a:prstGeom prst="rect">
            <a:avLst/>
          </a:prstGeom>
          <a:noFill/>
        </p:spPr>
        <p:txBody>
          <a:bodyPr wrap="square">
            <a:spAutoFit/>
          </a:bodyPr>
          <a:lstStyle/>
          <a:p>
            <a:r>
              <a:rPr lang="vi-VN" sz="4400" b="0" i="1" dirty="0">
                <a:solidFill>
                  <a:srgbClr val="222222"/>
                </a:solidFill>
                <a:effectLst/>
                <a:latin typeface="+mj-lt"/>
              </a:rPr>
              <a:t>Cành cây sương đượm tiếng trùng mưa phun</a:t>
            </a:r>
            <a:endParaRPr lang="vi-VN" sz="4400" i="1" dirty="0">
              <a:latin typeface="+mj-lt"/>
            </a:endParaRPr>
          </a:p>
        </p:txBody>
      </p:sp>
    </p:spTree>
    <p:extLst>
      <p:ext uri="{BB962C8B-B14F-4D97-AF65-F5344CB8AC3E}">
        <p14:creationId xmlns:p14="http://schemas.microsoft.com/office/powerpoint/2010/main" val="388890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a:extLst>
              <a:ext uri="{FF2B5EF4-FFF2-40B4-BE49-F238E27FC236}">
                <a16:creationId xmlns:a16="http://schemas.microsoft.com/office/drawing/2014/main" id="{B2B039CB-E3A6-46AE-84C3-0DFF9CD38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20656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2">
            <a:hlinkClick r:id="" action="ppaction://media"/>
            <a:extLst>
              <a:ext uri="{FF2B5EF4-FFF2-40B4-BE49-F238E27FC236}">
                <a16:creationId xmlns:a16="http://schemas.microsoft.com/office/drawing/2014/main" id="{F5521847-6AB7-4AA5-9294-1FD0333B4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110149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B</a:t>
            </a:r>
          </a:p>
        </p:txBody>
      </p:sp>
      <p:sp>
        <p:nvSpPr>
          <p:cNvPr id="10" name="Rectangle 9">
            <a:hlinkClick r:id="rId6"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tx1"/>
                </a:solidFill>
                <a:latin typeface="Times New Roman" panose="02020603050405020304" pitchFamily="18" charset="0"/>
                <a:cs typeface="Times New Roman" panose="02020603050405020304" pitchFamily="18" charset="0"/>
              </a:rPr>
              <a:t>6. </a:t>
            </a:r>
            <a:r>
              <a:rPr lang="vi-VN" sz="4000" b="1" dirty="0" smtClean="0">
                <a:solidFill>
                  <a:schemeClr val="tx1"/>
                </a:solidFill>
                <a:latin typeface="Times New Roman" panose="02020603050405020304" pitchFamily="18" charset="0"/>
                <a:cs typeface="Times New Roman" panose="02020603050405020304" pitchFamily="18" charset="0"/>
              </a:rPr>
              <a:t>Theo </a:t>
            </a:r>
            <a:r>
              <a:rPr lang="vi-VN" sz="4000" b="1" dirty="0">
                <a:solidFill>
                  <a:schemeClr val="tx1"/>
                </a:solidFill>
                <a:latin typeface="Times New Roman" panose="02020603050405020304" pitchFamily="18" charset="0"/>
                <a:cs typeface="Times New Roman" panose="02020603050405020304" pitchFamily="18" charset="0"/>
              </a:rPr>
              <a:t>văn bản, thể song thất lục bát có quy định gì về thanh điệu ở cặp câu song thất</a:t>
            </a:r>
            <a:r>
              <a:rPr lang="vi-VN" sz="4000" b="1" dirty="0" smtClean="0">
                <a:solidFill>
                  <a:schemeClr val="tx1"/>
                </a:solidFill>
                <a:latin typeface="Times New Roman" panose="02020603050405020304" pitchFamily="18" charset="0"/>
                <a:cs typeface="Times New Roman" panose="02020603050405020304" pitchFamily="18" charset="0"/>
              </a:rPr>
              <a:t>?</a:t>
            </a:r>
            <a:endParaRPr lang="vi-VN" sz="40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5000359"/>
            <a:ext cx="9953354" cy="1286141"/>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7030A0"/>
                </a:solidFill>
                <a:latin typeface="Times New Roman" panose="02020603050405020304" pitchFamily="18" charset="0"/>
                <a:cs typeface="Times New Roman" panose="02020603050405020304" pitchFamily="18" charset="0"/>
              </a:rPr>
              <a:t>C. Chú trọng quy chuẩn thanh điệu của các tiếng trong cả bài thơ.</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2122990"/>
            <a:ext cx="9953354" cy="1286141"/>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7030A0"/>
                </a:solidFill>
                <a:latin typeface="Times New Roman" panose="02020603050405020304" pitchFamily="18" charset="0"/>
                <a:cs typeface="Times New Roman" panose="02020603050405020304" pitchFamily="18" charset="0"/>
              </a:rPr>
              <a:t>A. Chú trọng quy chuẩn thanh điệu của các tiếng ở vị trí lẻ trong câu thơ.</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552559"/>
            <a:ext cx="9953354" cy="1286141"/>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7030A0"/>
                </a:solidFill>
                <a:latin typeface="Times New Roman" panose="02020603050405020304" pitchFamily="18" charset="0"/>
                <a:cs typeface="Times New Roman" panose="02020603050405020304" pitchFamily="18" charset="0"/>
              </a:rPr>
              <a:t>B. Chú trọng quy chuẩn thanh điệu của các tiếng ở vị trí chẵn trong câu thơ.</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460672"/>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NEXT</a:t>
            </a:r>
          </a:p>
        </p:txBody>
      </p:sp>
    </p:spTree>
    <p:extLst>
      <p:ext uri="{BB962C8B-B14F-4D97-AF65-F5344CB8AC3E}">
        <p14:creationId xmlns:p14="http://schemas.microsoft.com/office/powerpoint/2010/main" val="425713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422946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370918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chemeClr val="tx1"/>
                </a:solidFill>
                <a:latin typeface="Times New Roman" panose="02020603050405020304" pitchFamily="18" charset="0"/>
                <a:cs typeface="Times New Roman" panose="02020603050405020304" pitchFamily="18" charset="0"/>
              </a:rPr>
              <a:t>7. </a:t>
            </a:r>
            <a:r>
              <a:rPr lang="vi-VN" sz="4800" b="1" dirty="0" smtClean="0">
                <a:solidFill>
                  <a:schemeClr val="tx1"/>
                </a:solidFill>
                <a:latin typeface="Times New Roman" panose="02020603050405020304" pitchFamily="18" charset="0"/>
                <a:cs typeface="Times New Roman" panose="02020603050405020304" pitchFamily="18" charset="0"/>
              </a:rPr>
              <a:t>Vì </a:t>
            </a:r>
            <a:r>
              <a:rPr lang="vi-VN" sz="4800" b="1" dirty="0">
                <a:solidFill>
                  <a:schemeClr val="tx1"/>
                </a:solidFill>
                <a:latin typeface="Times New Roman" panose="02020603050405020304" pitchFamily="18" charset="0"/>
                <a:cs typeface="Times New Roman" panose="02020603050405020304" pitchFamily="18" charset="0"/>
              </a:rPr>
              <a:t>sao thể ngâm khúc thường được sáng tác bằng thể song thất lục bát</a:t>
            </a:r>
            <a:r>
              <a:rPr lang="vi-VN" sz="4800" b="1" dirty="0" smtClean="0">
                <a:solidFill>
                  <a:schemeClr val="tx1"/>
                </a:solidFill>
                <a:latin typeface="Times New Roman" panose="02020603050405020304" pitchFamily="18" charset="0"/>
                <a:cs typeface="Times New Roman" panose="02020603050405020304" pitchFamily="18" charset="0"/>
              </a:rPr>
              <a:t>?</a:t>
            </a:r>
            <a:endParaRPr lang="vi-VN" sz="48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8" y="4314559"/>
            <a:ext cx="12246431" cy="148155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C. Vì thể ngâm khúc được quy định phải sáng tác bằng thể song thất lục bát. </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6" y="3210733"/>
            <a:ext cx="12246431"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B. Vì thể thơ này giàu nhạc tính.</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68" y="2117815"/>
            <a:ext cx="12246431"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A. Vì đây là thể thơ truyền thống của dân tộc.</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229410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377185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79558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tx1"/>
                </a:solidFill>
                <a:latin typeface="Times New Roman" panose="02020603050405020304" pitchFamily="18" charset="0"/>
                <a:cs typeface="Times New Roman" panose="02020603050405020304" pitchFamily="18" charset="0"/>
              </a:rPr>
              <a:t>8. </a:t>
            </a:r>
            <a:r>
              <a:rPr lang="vi-VN" sz="4000" b="1" dirty="0" smtClean="0">
                <a:solidFill>
                  <a:schemeClr val="tx1"/>
                </a:solidFill>
                <a:latin typeface="Times New Roman" panose="02020603050405020304" pitchFamily="18" charset="0"/>
                <a:cs typeface="Times New Roman" panose="02020603050405020304" pitchFamily="18" charset="0"/>
              </a:rPr>
              <a:t>Thể </a:t>
            </a:r>
            <a:r>
              <a:rPr lang="vi-VN" sz="4000" b="1" dirty="0">
                <a:solidFill>
                  <a:schemeClr val="tx1"/>
                </a:solidFill>
                <a:latin typeface="Times New Roman" panose="02020603050405020304" pitchFamily="18" charset="0"/>
                <a:cs typeface="Times New Roman" panose="02020603050405020304" pitchFamily="18" charset="0"/>
              </a:rPr>
              <a:t>thơ song thất lục bát có vai trò như thế nào trong việc thể hiện thể ngâm khúc</a:t>
            </a:r>
            <a:r>
              <a:rPr lang="vi-VN" sz="4000" b="1" dirty="0" smtClean="0">
                <a:solidFill>
                  <a:schemeClr val="tx1"/>
                </a:solidFill>
                <a:latin typeface="Times New Roman" panose="02020603050405020304" pitchFamily="18" charset="0"/>
                <a:cs typeface="Times New Roman" panose="02020603050405020304" pitchFamily="18" charset="0"/>
              </a:rPr>
              <a:t>?</a:t>
            </a:r>
            <a:endParaRPr lang="vi-VN" sz="40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496715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7030A0"/>
                </a:solidFill>
                <a:latin typeface="Times New Roman" panose="02020603050405020304" pitchFamily="18" charset="0"/>
                <a:cs typeface="Times New Roman" panose="02020603050405020304" pitchFamily="18" charset="0"/>
              </a:rPr>
              <a:t>C</a:t>
            </a:r>
            <a:r>
              <a:rPr lang="vi-VN" sz="4800" dirty="0" smtClean="0">
                <a:solidFill>
                  <a:srgbClr val="7030A0"/>
                </a:solidFill>
                <a:latin typeface="Times New Roman" panose="02020603050405020304" pitchFamily="18" charset="0"/>
                <a:cs typeface="Times New Roman" panose="02020603050405020304" pitchFamily="18" charset="0"/>
              </a:rPr>
              <a:t>. </a:t>
            </a:r>
            <a:r>
              <a:rPr lang="vi-VN" sz="4800" dirty="0">
                <a:solidFill>
                  <a:srgbClr val="7030A0"/>
                </a:solidFill>
                <a:latin typeface="Times New Roman" panose="02020603050405020304" pitchFamily="18" charset="0"/>
                <a:cs typeface="Times New Roman" panose="02020603050405020304" pitchFamily="18" charset="0"/>
              </a:rPr>
              <a:t>Tạo nên giai điệu du dương khi đọc.</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3162300"/>
            <a:ext cx="9953354" cy="1551767"/>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7030A0"/>
                </a:solidFill>
                <a:latin typeface="Times New Roman" panose="02020603050405020304" pitchFamily="18" charset="0"/>
                <a:cs typeface="Times New Roman" panose="02020603050405020304" pitchFamily="18" charset="0"/>
              </a:rPr>
              <a:t>B</a:t>
            </a:r>
            <a:r>
              <a:rPr lang="vi-VN" sz="4800" dirty="0" smtClean="0">
                <a:solidFill>
                  <a:srgbClr val="7030A0"/>
                </a:solidFill>
                <a:latin typeface="Times New Roman" panose="02020603050405020304" pitchFamily="18" charset="0"/>
                <a:cs typeface="Times New Roman" panose="02020603050405020304" pitchFamily="18" charset="0"/>
              </a:rPr>
              <a:t>. </a:t>
            </a:r>
            <a:r>
              <a:rPr lang="vi-VN" sz="4800" dirty="0">
                <a:solidFill>
                  <a:srgbClr val="7030A0"/>
                </a:solidFill>
                <a:latin typeface="Times New Roman" panose="02020603050405020304" pitchFamily="18" charset="0"/>
                <a:cs typeface="Times New Roman" panose="02020603050405020304" pitchFamily="18" charset="0"/>
              </a:rPr>
              <a:t>Biểu hiện những tâm trạng, cảm xúc bi thương của thể ngâm khúc.</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69" y="2117815"/>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A. Tạo được dấu ấn riêng.</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14558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4428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80713EF-A2CE-097A-B8F0-1D33F0F6D11B}"/>
              </a:ext>
            </a:extLst>
          </p:cNvPr>
          <p:cNvGrpSpPr/>
          <p:nvPr/>
        </p:nvGrpSpPr>
        <p:grpSpPr>
          <a:xfrm>
            <a:off x="2689208" y="5295900"/>
            <a:ext cx="12909583" cy="5255643"/>
            <a:chOff x="0" y="0"/>
            <a:chExt cx="4391813" cy="2371236"/>
          </a:xfrm>
        </p:grpSpPr>
        <p:sp>
          <p:nvSpPr>
            <p:cNvPr id="3" name="Freeform 3">
              <a:extLst>
                <a:ext uri="{FF2B5EF4-FFF2-40B4-BE49-F238E27FC236}">
                  <a16:creationId xmlns:a16="http://schemas.microsoft.com/office/drawing/2014/main" id="{1D091ADD-DC9F-9718-5AA3-B165AE13F931}"/>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58A314CB-9547-6DF3-8F0C-0B8002C615DC}"/>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5715000" y="6067216"/>
            <a:ext cx="8260769" cy="2800767"/>
          </a:xfrm>
          <a:prstGeom prst="rect">
            <a:avLst/>
          </a:prstGeom>
          <a:noFill/>
        </p:spPr>
        <p:txBody>
          <a:bodyPr wrap="square">
            <a:spAutoFit/>
          </a:bodyPr>
          <a:lstStyle/>
          <a:p>
            <a:r>
              <a:rPr lang="vi-VN" sz="4400" b="0" i="1" dirty="0">
                <a:solidFill>
                  <a:srgbClr val="222222"/>
                </a:solidFill>
                <a:effectLst/>
                <a:latin typeface="+mj-lt"/>
              </a:rPr>
              <a:t>Có ai biết, ai ngờ trong đó</a:t>
            </a:r>
            <a:r>
              <a:rPr lang="vi-VN" sz="4400" i="1" dirty="0">
                <a:latin typeface="+mj-lt"/>
              </a:rPr>
              <a:t/>
            </a:r>
            <a:br>
              <a:rPr lang="vi-VN" sz="4400" i="1" dirty="0">
                <a:latin typeface="+mj-lt"/>
              </a:rPr>
            </a:br>
            <a:r>
              <a:rPr lang="vi-VN" sz="4400" b="0" i="1" dirty="0">
                <a:solidFill>
                  <a:srgbClr val="222222"/>
                </a:solidFill>
                <a:effectLst/>
                <a:latin typeface="+mj-lt"/>
              </a:rPr>
              <a:t>Còn chơ vơ một ổ lều con</a:t>
            </a:r>
            <a:r>
              <a:rPr lang="vi-VN" sz="4400" i="1" dirty="0">
                <a:latin typeface="+mj-lt"/>
              </a:rPr>
              <a:t/>
            </a:r>
            <a:br>
              <a:rPr lang="vi-VN" sz="4400" i="1" dirty="0">
                <a:latin typeface="+mj-lt"/>
              </a:rPr>
            </a:br>
            <a:r>
              <a:rPr lang="vi-VN" sz="4400" b="0" i="1" dirty="0">
                <a:solidFill>
                  <a:srgbClr val="222222"/>
                </a:solidFill>
                <a:effectLst/>
                <a:latin typeface="+mj-lt"/>
              </a:rPr>
              <a:t>Đạn bom qua, hãy sống còn</a:t>
            </a:r>
            <a:r>
              <a:rPr lang="vi-VN" sz="4400" i="1" dirty="0">
                <a:latin typeface="+mj-lt"/>
              </a:rPr>
              <a:t/>
            </a:r>
            <a:br>
              <a:rPr lang="vi-VN" sz="4400" i="1" dirty="0">
                <a:latin typeface="+mj-lt"/>
              </a:rPr>
            </a:br>
            <a:r>
              <a:rPr lang="vi-VN" sz="4400" b="0" i="1" dirty="0">
                <a:solidFill>
                  <a:srgbClr val="222222"/>
                </a:solidFill>
                <a:effectLst/>
                <a:latin typeface="+mj-lt"/>
              </a:rPr>
              <a:t>Núp sau lưng rộng một hòn đá to.</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8839200" y="2681087"/>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200891" y="2681087"/>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1104903" y="409625"/>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9677400" y="378324"/>
            <a:ext cx="767022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14859000" y="7391038"/>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10532918" y="843635"/>
            <a:ext cx="8451269" cy="769441"/>
          </a:xfrm>
          <a:prstGeom prst="rect">
            <a:avLst/>
          </a:prstGeom>
          <a:noFill/>
        </p:spPr>
        <p:txBody>
          <a:bodyPr wrap="square">
            <a:spAutoFit/>
          </a:bodyPr>
          <a:lstStyle/>
          <a:p>
            <a:r>
              <a:rPr lang="vi-VN" sz="4400" b="0" i="1" dirty="0">
                <a:solidFill>
                  <a:srgbClr val="222222"/>
                </a:solidFill>
                <a:effectLst/>
                <a:latin typeface="+mj-lt"/>
              </a:rPr>
              <a:t>Có ai biết, ai ngờ trong đó</a:t>
            </a:r>
            <a:endParaRPr lang="vi-VN" sz="4400" i="1" dirty="0">
              <a:latin typeface="+mj-lt"/>
            </a:endParaRPr>
          </a:p>
        </p:txBody>
      </p:sp>
      <p:sp>
        <p:nvSpPr>
          <p:cNvPr id="17" name="TextBox 16">
            <a:extLst>
              <a:ext uri="{FF2B5EF4-FFF2-40B4-BE49-F238E27FC236}">
                <a16:creationId xmlns:a16="http://schemas.microsoft.com/office/drawing/2014/main" id="{0D758E57-9B35-6BFB-E2C1-0667D11C4A7A}"/>
              </a:ext>
            </a:extLst>
          </p:cNvPr>
          <p:cNvSpPr txBox="1"/>
          <p:nvPr/>
        </p:nvSpPr>
        <p:spPr>
          <a:xfrm>
            <a:off x="9033162" y="3216594"/>
            <a:ext cx="7876303" cy="769441"/>
          </a:xfrm>
          <a:prstGeom prst="rect">
            <a:avLst/>
          </a:prstGeom>
          <a:noFill/>
        </p:spPr>
        <p:txBody>
          <a:bodyPr wrap="square">
            <a:spAutoFit/>
          </a:bodyPr>
          <a:lstStyle/>
          <a:p>
            <a:r>
              <a:rPr lang="vi-VN" sz="4400" b="0" i="1" dirty="0">
                <a:solidFill>
                  <a:srgbClr val="222222"/>
                </a:solidFill>
                <a:effectLst/>
                <a:latin typeface="+mj-lt"/>
              </a:rPr>
              <a:t>Đạn bom qua, hãy sống còn</a:t>
            </a:r>
            <a:endParaRPr lang="vi-VN" sz="4400" i="1" dirty="0">
              <a:latin typeface="+mj-lt"/>
            </a:endParaRPr>
          </a:p>
        </p:txBody>
      </p:sp>
      <p:sp>
        <p:nvSpPr>
          <p:cNvPr id="18" name="TextBox 17">
            <a:extLst>
              <a:ext uri="{FF2B5EF4-FFF2-40B4-BE49-F238E27FC236}">
                <a16:creationId xmlns:a16="http://schemas.microsoft.com/office/drawing/2014/main" id="{18EF6407-2B19-ECFA-32D7-AAAE91E1F22C}"/>
              </a:ext>
            </a:extLst>
          </p:cNvPr>
          <p:cNvSpPr txBox="1"/>
          <p:nvPr/>
        </p:nvSpPr>
        <p:spPr>
          <a:xfrm>
            <a:off x="339439" y="3218114"/>
            <a:ext cx="9594272" cy="769441"/>
          </a:xfrm>
          <a:prstGeom prst="rect">
            <a:avLst/>
          </a:prstGeom>
          <a:noFill/>
        </p:spPr>
        <p:txBody>
          <a:bodyPr wrap="square">
            <a:spAutoFit/>
          </a:bodyPr>
          <a:lstStyle/>
          <a:p>
            <a:r>
              <a:rPr lang="vi-VN" sz="4400" b="0" i="1" dirty="0">
                <a:solidFill>
                  <a:srgbClr val="222222"/>
                </a:solidFill>
                <a:effectLst/>
                <a:latin typeface="+mj-lt"/>
              </a:rPr>
              <a:t>Núp sau lưng rộng một hòn đá to.</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2150396" y="829378"/>
            <a:ext cx="8451269" cy="769441"/>
          </a:xfrm>
          <a:prstGeom prst="rect">
            <a:avLst/>
          </a:prstGeom>
          <a:noFill/>
        </p:spPr>
        <p:txBody>
          <a:bodyPr wrap="square">
            <a:spAutoFit/>
          </a:bodyPr>
          <a:lstStyle/>
          <a:p>
            <a:r>
              <a:rPr lang="vi-VN" sz="4400" b="0" i="1" dirty="0">
                <a:solidFill>
                  <a:srgbClr val="222222"/>
                </a:solidFill>
                <a:effectLst/>
                <a:latin typeface="+mj-lt"/>
              </a:rPr>
              <a:t>Còn chơ vơ một ổ lều con</a:t>
            </a:r>
            <a:endParaRPr lang="vi-VN" sz="4400" i="1" dirty="0">
              <a:latin typeface="+mj-lt"/>
            </a:endParaRPr>
          </a:p>
        </p:txBody>
      </p:sp>
    </p:spTree>
    <p:extLst>
      <p:ext uri="{BB962C8B-B14F-4D97-AF65-F5344CB8AC3E}">
        <p14:creationId xmlns:p14="http://schemas.microsoft.com/office/powerpoint/2010/main" val="232378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116068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4"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dirty="0">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solidFill>
                  <a:schemeClr val="tx1"/>
                </a:solidFill>
                <a:latin typeface="Times New Roman" panose="02020603050405020304" pitchFamily="18" charset="0"/>
                <a:cs typeface="Times New Roman" panose="02020603050405020304" pitchFamily="18" charset="0"/>
              </a:rPr>
              <a:t>9. </a:t>
            </a:r>
            <a:r>
              <a:rPr lang="vi-VN" sz="4800" b="1" dirty="0" smtClean="0">
                <a:solidFill>
                  <a:schemeClr val="tx1"/>
                </a:solidFill>
                <a:latin typeface="Times New Roman" panose="02020603050405020304" pitchFamily="18" charset="0"/>
                <a:cs typeface="Times New Roman" panose="02020603050405020304" pitchFamily="18" charset="0"/>
              </a:rPr>
              <a:t>Tác </a:t>
            </a:r>
            <a:r>
              <a:rPr lang="vi-VN" sz="4800" b="1" dirty="0">
                <a:solidFill>
                  <a:schemeClr val="tx1"/>
                </a:solidFill>
                <a:latin typeface="Times New Roman" panose="02020603050405020304" pitchFamily="18" charset="0"/>
                <a:cs typeface="Times New Roman" panose="02020603050405020304" pitchFamily="18" charset="0"/>
              </a:rPr>
              <a:t>phẩm nào dưới đây không viết bằng thể song thất lục bát</a:t>
            </a:r>
            <a:r>
              <a:rPr lang="vi-VN" sz="4800" b="1" dirty="0" smtClean="0">
                <a:solidFill>
                  <a:schemeClr val="tx1"/>
                </a:solidFill>
                <a:latin typeface="Times New Roman" panose="02020603050405020304" pitchFamily="18" charset="0"/>
                <a:cs typeface="Times New Roman" panose="02020603050405020304" pitchFamily="18" charset="0"/>
              </a:rPr>
              <a:t>?</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72" y="2142311"/>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A. Tự tình khúc.</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70" y="4281355"/>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7030A0"/>
                </a:solidFill>
                <a:latin typeface="Times New Roman" panose="02020603050405020304" pitchFamily="18" charset="0"/>
                <a:cs typeface="Times New Roman" panose="02020603050405020304" pitchFamily="18" charset="0"/>
              </a:rPr>
              <a:t>C</a:t>
            </a:r>
            <a:r>
              <a:rPr lang="vi-VN" sz="4800" dirty="0" smtClean="0">
                <a:solidFill>
                  <a:srgbClr val="7030A0"/>
                </a:solidFill>
                <a:latin typeface="Times New Roman" panose="02020603050405020304" pitchFamily="18" charset="0"/>
                <a:cs typeface="Times New Roman" panose="02020603050405020304" pitchFamily="18" charset="0"/>
              </a:rPr>
              <a:t>. </a:t>
            </a:r>
            <a:r>
              <a:rPr lang="vi-VN" sz="4800" dirty="0">
                <a:solidFill>
                  <a:srgbClr val="7030A0"/>
                </a:solidFill>
                <a:latin typeface="Times New Roman" panose="02020603050405020304" pitchFamily="18" charset="0"/>
                <a:cs typeface="Times New Roman" panose="02020603050405020304" pitchFamily="18" charset="0"/>
              </a:rPr>
              <a:t>Đoạn trường tân thanh.</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7030A0"/>
                </a:solidFill>
                <a:latin typeface="Times New Roman" panose="02020603050405020304" pitchFamily="18" charset="0"/>
                <a:cs typeface="Times New Roman" panose="02020603050405020304" pitchFamily="18" charset="0"/>
              </a:rPr>
              <a:t>B</a:t>
            </a:r>
            <a:r>
              <a:rPr lang="vi-VN" sz="4800" dirty="0" smtClean="0">
                <a:solidFill>
                  <a:srgbClr val="7030A0"/>
                </a:solidFill>
                <a:latin typeface="Times New Roman" panose="02020603050405020304" pitchFamily="18" charset="0"/>
                <a:cs typeface="Times New Roman" panose="02020603050405020304" pitchFamily="18" charset="0"/>
              </a:rPr>
              <a:t>. </a:t>
            </a:r>
            <a:r>
              <a:rPr lang="vi-VN" sz="4800" dirty="0">
                <a:solidFill>
                  <a:srgbClr val="7030A0"/>
                </a:solidFill>
                <a:latin typeface="Times New Roman" panose="02020603050405020304" pitchFamily="18" charset="0"/>
                <a:cs typeface="Times New Roman" panose="02020603050405020304" pitchFamily="18" charset="0"/>
              </a:rPr>
              <a:t>Ai tư vãn.</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138000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a:extLst>
              <a:ext uri="{FF2B5EF4-FFF2-40B4-BE49-F238E27FC236}">
                <a16:creationId xmlns:a16="http://schemas.microsoft.com/office/drawing/2014/main" id="{B2B039CB-E3A6-46AE-84C3-0DFF9CD38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12014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2">
            <a:hlinkClick r:id="" action="ppaction://media"/>
            <a:extLst>
              <a:ext uri="{FF2B5EF4-FFF2-40B4-BE49-F238E27FC236}">
                <a16:creationId xmlns:a16="http://schemas.microsoft.com/office/drawing/2014/main" id="{F5521847-6AB7-4AA5-9294-1FD0333B4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228" y="0"/>
            <a:ext cx="18152772"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34455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a:hlinkClick r:id="rId5" action="ppaction://hlinksldjump"/>
            <a:extLst>
              <a:ext uri="{FF2B5EF4-FFF2-40B4-BE49-F238E27FC236}">
                <a16:creationId xmlns:a16="http://schemas.microsoft.com/office/drawing/2014/main" id="{8837FB28-9FD8-450C-823C-020C35D39319}"/>
              </a:ext>
            </a:extLst>
          </p:cNvPr>
          <p:cNvSpPr/>
          <p:nvPr/>
        </p:nvSpPr>
        <p:spPr>
          <a:xfrm>
            <a:off x="744256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A</a:t>
            </a:r>
          </a:p>
        </p:txBody>
      </p:sp>
      <p:sp>
        <p:nvSpPr>
          <p:cNvPr id="9" name="Rectangle 8">
            <a:hlinkClick r:id="rId6" action="ppaction://hlinksldjump"/>
            <a:extLst>
              <a:ext uri="{FF2B5EF4-FFF2-40B4-BE49-F238E27FC236}">
                <a16:creationId xmlns:a16="http://schemas.microsoft.com/office/drawing/2014/main" id="{80DD7C02-37F0-4E48-9A4C-E5E6CAF0BEDD}"/>
              </a:ext>
            </a:extLst>
          </p:cNvPr>
          <p:cNvSpPr/>
          <p:nvPr/>
        </p:nvSpPr>
        <p:spPr>
          <a:xfrm>
            <a:off x="9452339"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B</a:t>
            </a:r>
          </a:p>
        </p:txBody>
      </p:sp>
      <p:sp>
        <p:nvSpPr>
          <p:cNvPr id="10" name="Rectangle 9">
            <a:hlinkClick r:id="rId6" action="ppaction://hlinksldjump"/>
            <a:extLst>
              <a:ext uri="{FF2B5EF4-FFF2-40B4-BE49-F238E27FC236}">
                <a16:creationId xmlns:a16="http://schemas.microsoft.com/office/drawing/2014/main" id="{F8187096-9889-4519-857B-9AB32715DF3A}"/>
              </a:ext>
            </a:extLst>
          </p:cNvPr>
          <p:cNvSpPr/>
          <p:nvPr/>
        </p:nvSpPr>
        <p:spPr>
          <a:xfrm>
            <a:off x="11462114" y="7887789"/>
            <a:ext cx="1256211" cy="125621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85800">
              <a:defRPr/>
            </a:pPr>
            <a:r>
              <a:rPr lang="en-US" sz="4800" b="1">
                <a:solidFill>
                  <a:prstClr val="white"/>
                </a:solidFill>
                <a:latin typeface="Times New Roman" panose="02020603050405020304" pitchFamily="18" charset="0"/>
                <a:cs typeface="Times New Roman" panose="02020603050405020304" pitchFamily="18" charset="0"/>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764971" y="239488"/>
            <a:ext cx="12758058" cy="1741715"/>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chemeClr val="tx1"/>
                </a:solidFill>
                <a:latin typeface="Times New Roman" panose="02020603050405020304" pitchFamily="18" charset="0"/>
                <a:cs typeface="Times New Roman" panose="02020603050405020304" pitchFamily="18" charset="0"/>
              </a:rPr>
              <a:t>10. </a:t>
            </a:r>
            <a:r>
              <a:rPr lang="vi-VN" sz="4000" b="1" dirty="0" smtClean="0">
                <a:solidFill>
                  <a:schemeClr val="tx1"/>
                </a:solidFill>
                <a:latin typeface="Times New Roman" panose="02020603050405020304" pitchFamily="18" charset="0"/>
                <a:cs typeface="Times New Roman" panose="02020603050405020304" pitchFamily="18" charset="0"/>
              </a:rPr>
              <a:t>Giai </a:t>
            </a:r>
            <a:r>
              <a:rPr lang="vi-VN" sz="4000" b="1" dirty="0">
                <a:solidFill>
                  <a:schemeClr val="tx1"/>
                </a:solidFill>
                <a:latin typeface="Times New Roman" panose="02020603050405020304" pitchFamily="18" charset="0"/>
                <a:cs typeface="Times New Roman" panose="02020603050405020304" pitchFamily="18" charset="0"/>
              </a:rPr>
              <a:t>đoạn 1945 – 1975, đâu là nội dung chủ yếu của các bài thơ viết bằng thể song thất lục bát là gì</a:t>
            </a:r>
            <a:r>
              <a:rPr lang="vi-VN" sz="4000" b="1" dirty="0" smtClean="0">
                <a:solidFill>
                  <a:schemeClr val="tx1"/>
                </a:solidFill>
                <a:latin typeface="Times New Roman" panose="02020603050405020304" pitchFamily="18" charset="0"/>
                <a:cs typeface="Times New Roman" panose="02020603050405020304" pitchFamily="18" charset="0"/>
              </a:rPr>
              <a:t>?</a:t>
            </a:r>
            <a:endParaRPr lang="vi-VN" sz="4000" b="1" dirty="0">
              <a:solidFill>
                <a:schemeClr val="tx1"/>
              </a:solidFill>
              <a:latin typeface="Times New Roman" panose="02020603050405020304" pitchFamily="18" charset="0"/>
              <a:cs typeface="Times New Roman" panose="02020603050405020304" pitchFamily="18" charset="0"/>
            </a:endParaRPr>
          </a:p>
        </p:txBody>
      </p:sp>
      <p:sp>
        <p:nvSpPr>
          <p:cNvPr id="12" name="Arrow: Pentagon 11">
            <a:extLst>
              <a:ext uri="{FF2B5EF4-FFF2-40B4-BE49-F238E27FC236}">
                <a16:creationId xmlns:a16="http://schemas.microsoft.com/office/drawing/2014/main" id="{C57DDB14-59FF-43F0-A5B8-F943CFA84B6B}"/>
              </a:ext>
            </a:extLst>
          </p:cNvPr>
          <p:cNvSpPr/>
          <p:nvPr/>
        </p:nvSpPr>
        <p:spPr>
          <a:xfrm>
            <a:off x="2917369" y="4314559"/>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rgbClr val="7030A0"/>
                </a:solidFill>
                <a:latin typeface="Times New Roman" panose="02020603050405020304" pitchFamily="18" charset="0"/>
                <a:cs typeface="Times New Roman" panose="02020603050405020304" pitchFamily="18" charset="0"/>
              </a:rPr>
              <a:t>C. Tình cảm bạn bè, đôi lứa.</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917367" y="2122991"/>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7030A0"/>
                </a:solidFill>
                <a:latin typeface="Times New Roman" panose="02020603050405020304" pitchFamily="18" charset="0"/>
                <a:cs typeface="Times New Roman" panose="02020603050405020304" pitchFamily="18" charset="0"/>
              </a:rPr>
              <a:t>A</a:t>
            </a:r>
            <a:r>
              <a:rPr lang="vi-VN" sz="4800" dirty="0" smtClean="0">
                <a:solidFill>
                  <a:srgbClr val="7030A0"/>
                </a:solidFill>
                <a:latin typeface="Times New Roman" panose="02020603050405020304" pitchFamily="18" charset="0"/>
                <a:cs typeface="Times New Roman" panose="02020603050405020304" pitchFamily="18" charset="0"/>
              </a:rPr>
              <a:t>. </a:t>
            </a:r>
            <a:r>
              <a:rPr lang="vi-VN" sz="4800" dirty="0">
                <a:solidFill>
                  <a:srgbClr val="7030A0"/>
                </a:solidFill>
                <a:latin typeface="Times New Roman" panose="02020603050405020304" pitchFamily="18" charset="0"/>
                <a:cs typeface="Times New Roman" panose="02020603050405020304" pitchFamily="18" charset="0"/>
              </a:rPr>
              <a:t>Lịch sử dân tộc, thế sự đời tư.</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917370" y="3211832"/>
            <a:ext cx="9953354" cy="8621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7030A0"/>
                </a:solidFill>
                <a:latin typeface="Times New Roman" panose="02020603050405020304" pitchFamily="18" charset="0"/>
                <a:cs typeface="Times New Roman" panose="02020603050405020304" pitchFamily="18" charset="0"/>
              </a:rPr>
              <a:t>B</a:t>
            </a:r>
            <a:r>
              <a:rPr lang="vi-VN" sz="4800" dirty="0" smtClean="0">
                <a:solidFill>
                  <a:srgbClr val="7030A0"/>
                </a:solidFill>
                <a:latin typeface="Times New Roman" panose="02020603050405020304" pitchFamily="18" charset="0"/>
                <a:cs typeface="Times New Roman" panose="02020603050405020304" pitchFamily="18" charset="0"/>
              </a:rPr>
              <a:t>. </a:t>
            </a:r>
            <a:r>
              <a:rPr lang="vi-VN" sz="4800" dirty="0">
                <a:solidFill>
                  <a:srgbClr val="7030A0"/>
                </a:solidFill>
                <a:latin typeface="Times New Roman" panose="02020603050405020304" pitchFamily="18" charset="0"/>
                <a:cs typeface="Times New Roman" panose="02020603050405020304" pitchFamily="18" charset="0"/>
              </a:rPr>
              <a:t>Thiên nhiên, cuộc sống.</a:t>
            </a:r>
          </a:p>
        </p:txBody>
      </p:sp>
      <p:sp>
        <p:nvSpPr>
          <p:cNvPr id="16" name="Arrow: Pentagon 15">
            <a:hlinkClick r:id="rId7" action="ppaction://hlinksldjump"/>
            <a:extLst>
              <a:ext uri="{FF2B5EF4-FFF2-40B4-BE49-F238E27FC236}">
                <a16:creationId xmlns:a16="http://schemas.microsoft.com/office/drawing/2014/main" id="{2C01868D-9CD3-4576-896C-6CC806843DAD}"/>
              </a:ext>
            </a:extLst>
          </p:cNvPr>
          <p:cNvSpPr/>
          <p:nvPr/>
        </p:nvSpPr>
        <p:spPr>
          <a:xfrm>
            <a:off x="8001275" y="6219554"/>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800" b="1"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254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331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503718" y="195946"/>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7200" b="1">
                <a:solidFill>
                  <a:prstClr val="black"/>
                </a:solidFill>
                <a:latin typeface="Calibri" panose="020F0502020204030204"/>
              </a:rPr>
              <a:t>BACK</a:t>
            </a:r>
          </a:p>
        </p:txBody>
      </p:sp>
    </p:spTree>
    <p:extLst>
      <p:ext uri="{BB962C8B-B14F-4D97-AF65-F5344CB8AC3E}">
        <p14:creationId xmlns:p14="http://schemas.microsoft.com/office/powerpoint/2010/main" val="21992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ugopipi">
            <a:hlinkClick r:id="" action="ppaction://media"/>
            <a:extLst>
              <a:ext uri="{FF2B5EF4-FFF2-40B4-BE49-F238E27FC236}">
                <a16:creationId xmlns:a16="http://schemas.microsoft.com/office/drawing/2014/main" id="{437606BD-1601-4021-95F6-43528C352DCE}"/>
              </a:ext>
            </a:extLst>
          </p:cNvPr>
          <p:cNvPicPr>
            <a:picLocks noChangeAspect="1"/>
          </p:cNvPicPr>
          <p:nvPr>
            <a:videoFile r:link="rId1"/>
            <p:extLst>
              <p:ext uri="{DAA4B4D4-6D71-4841-9C94-3DE7FCFB9230}">
                <p14:media xmlns:p14="http://schemas.microsoft.com/office/powerpoint/2010/main" r:embed="rId2">
                  <p14:trim end="141.7888"/>
                </p14:media>
              </p:ext>
            </p:extLst>
          </p:nvPr>
        </p:nvPicPr>
        <p:blipFill>
          <a:blip r:embed="rId4"/>
          <a:stretch>
            <a:fillRect/>
          </a:stretch>
        </p:blipFill>
        <p:spPr>
          <a:xfrm>
            <a:off x="0" y="0"/>
            <a:ext cx="18062619" cy="10287000"/>
          </a:xfrm>
          <a:prstGeom prst="rect">
            <a:avLst/>
          </a:prstGeom>
        </p:spPr>
      </p:pic>
      <p:sp>
        <p:nvSpPr>
          <p:cNvPr id="5" name="Arrow: Pentagon 4">
            <a:hlinkClick r:id="" action="ppaction://noaction"/>
            <a:extLst>
              <a:ext uri="{FF2B5EF4-FFF2-40B4-BE49-F238E27FC236}">
                <a16:creationId xmlns:a16="http://schemas.microsoft.com/office/drawing/2014/main" id="{7101420D-CC0D-4D96-8A78-8B595E8680D8}"/>
              </a:ext>
            </a:extLst>
          </p:cNvPr>
          <p:cNvSpPr/>
          <p:nvPr/>
        </p:nvSpPr>
        <p:spPr>
          <a:xfrm>
            <a:off x="11528248" y="7721783"/>
            <a:ext cx="4158341" cy="119742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b="1">
                <a:solidFill>
                  <a:prstClr val="black"/>
                </a:solidFill>
                <a:latin typeface="Calibri" panose="020F0502020204030204"/>
              </a:rPr>
              <a:t>PIPI</a:t>
            </a:r>
          </a:p>
        </p:txBody>
      </p:sp>
      <p:sp>
        <p:nvSpPr>
          <p:cNvPr id="6" name="Speech Bubble: Rectangle with Corners Rounded 5">
            <a:extLst>
              <a:ext uri="{FF2B5EF4-FFF2-40B4-BE49-F238E27FC236}">
                <a16:creationId xmlns:a16="http://schemas.microsoft.com/office/drawing/2014/main" id="{A0C47FDA-69D1-4CD7-B739-D47362F4B3F5}"/>
              </a:ext>
            </a:extLst>
          </p:cNvPr>
          <p:cNvSpPr/>
          <p:nvPr/>
        </p:nvSpPr>
        <p:spPr>
          <a:xfrm>
            <a:off x="9579429" y="807452"/>
            <a:ext cx="6422571" cy="1981197"/>
          </a:xfrm>
          <a:prstGeom prst="wedgeRoundRectCallout">
            <a:avLst>
              <a:gd name="adj1" fmla="val -65437"/>
              <a:gd name="adj2" fmla="val 47425"/>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4800" b="1">
                <a:solidFill>
                  <a:srgbClr val="7030A0"/>
                </a:solidFill>
                <a:latin typeface="Calibri"/>
              </a:rPr>
              <a:t>SUB : insert here. </a:t>
            </a:r>
          </a:p>
          <a:p>
            <a:pPr defTabSz="685800"/>
            <a:endParaRPr lang="en-US" sz="4800">
              <a:solidFill>
                <a:prstClr val="white"/>
              </a:solidFill>
              <a:latin typeface="Calibri"/>
            </a:endParaRPr>
          </a:p>
        </p:txBody>
      </p:sp>
    </p:spTree>
    <p:extLst>
      <p:ext uri="{BB962C8B-B14F-4D97-AF65-F5344CB8AC3E}">
        <p14:creationId xmlns:p14="http://schemas.microsoft.com/office/powerpoint/2010/main" val="17105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23" fill="hold"/>
                                        <p:tgtEl>
                                          <p:spTgt spid="4"/>
                                        </p:tgtEl>
                                      </p:cBhvr>
                                    </p:cmd>
                                  </p:childTnLst>
                                </p:cTn>
                              </p:par>
                              <p:par>
                                <p:cTn id="7" presetID="49" presetClass="entr" presetSubtype="0" decel="100000" fill="hold" grpId="0" nodeType="withEffect">
                                  <p:stCondLst>
                                    <p:cond delay="2400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 calcmode="lin" valueType="num">
                                      <p:cBhvr>
                                        <p:cTn id="11" dur="500" fill="hold"/>
                                        <p:tgtEl>
                                          <p:spTgt spid="5"/>
                                        </p:tgtEl>
                                        <p:attrNameLst>
                                          <p:attrName>style.rotation</p:attrName>
                                        </p:attrNameLst>
                                      </p:cBhvr>
                                      <p:tavLst>
                                        <p:tav tm="0">
                                          <p:val>
                                            <p:fltVal val="360"/>
                                          </p:val>
                                        </p:tav>
                                        <p:tav tm="100000">
                                          <p:val>
                                            <p:fltVal val="0"/>
                                          </p:val>
                                        </p:tav>
                                      </p:tavLst>
                                    </p:anim>
                                    <p:animEffect transition="in" filter="fade">
                                      <p:cBhvr>
                                        <p:cTn id="12" dur="500"/>
                                        <p:tgtEl>
                                          <p:spTgt spid="5"/>
                                        </p:tgtEl>
                                      </p:cBhvr>
                                    </p:animEffect>
                                  </p:childTnLst>
                                </p:cTn>
                              </p:par>
                              <p:par>
                                <p:cTn id="13" presetID="10" presetClass="entr" presetSubtype="0" fill="hold" grpId="0" nodeType="with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70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07E2931-C0A4-1668-9DB6-750CA89647BA}"/>
              </a:ext>
            </a:extLst>
          </p:cNvPr>
          <p:cNvGrpSpPr/>
          <p:nvPr/>
        </p:nvGrpSpPr>
        <p:grpSpPr>
          <a:xfrm>
            <a:off x="2689208" y="5295900"/>
            <a:ext cx="12909583" cy="5255643"/>
            <a:chOff x="0" y="0"/>
            <a:chExt cx="4391813" cy="2371236"/>
          </a:xfrm>
        </p:grpSpPr>
        <p:sp>
          <p:nvSpPr>
            <p:cNvPr id="3" name="Freeform 3">
              <a:extLst>
                <a:ext uri="{FF2B5EF4-FFF2-40B4-BE49-F238E27FC236}">
                  <a16:creationId xmlns:a16="http://schemas.microsoft.com/office/drawing/2014/main" id="{C4267C52-10B5-9D06-B0EC-E69FCDD262B0}"/>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4966F31D-FCDD-6FD8-6DCF-4EFBF83E2291}"/>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4" name="TextBox 3">
            <a:extLst>
              <a:ext uri="{FF2B5EF4-FFF2-40B4-BE49-F238E27FC236}">
                <a16:creationId xmlns:a16="http://schemas.microsoft.com/office/drawing/2014/main" id="{10226CE5-A8F6-5D0C-273D-9F43828811E2}"/>
              </a:ext>
            </a:extLst>
          </p:cNvPr>
          <p:cNvSpPr txBox="1"/>
          <p:nvPr/>
        </p:nvSpPr>
        <p:spPr>
          <a:xfrm>
            <a:off x="4267200" y="6067216"/>
            <a:ext cx="9708569" cy="2800767"/>
          </a:xfrm>
          <a:prstGeom prst="rect">
            <a:avLst/>
          </a:prstGeom>
          <a:noFill/>
        </p:spPr>
        <p:txBody>
          <a:bodyPr wrap="square">
            <a:spAutoFit/>
          </a:bodyPr>
          <a:lstStyle/>
          <a:p>
            <a:r>
              <a:rPr lang="vi-VN" sz="4400" b="0" i="1" dirty="0">
                <a:solidFill>
                  <a:srgbClr val="222222"/>
                </a:solidFill>
                <a:effectLst/>
                <a:latin typeface="+mj-lt"/>
              </a:rPr>
              <a:t>Chốn Ải Bắc mây sầu ảm đạm</a:t>
            </a:r>
            <a:r>
              <a:rPr lang="vi-VN" sz="4400" i="1" dirty="0">
                <a:latin typeface="+mj-lt"/>
              </a:rPr>
              <a:t/>
            </a:r>
            <a:br>
              <a:rPr lang="vi-VN" sz="4400" i="1" dirty="0">
                <a:latin typeface="+mj-lt"/>
              </a:rPr>
            </a:br>
            <a:r>
              <a:rPr lang="vi-VN" sz="4400" b="0" i="1" dirty="0">
                <a:solidFill>
                  <a:srgbClr val="222222"/>
                </a:solidFill>
                <a:effectLst/>
                <a:latin typeface="+mj-lt"/>
              </a:rPr>
              <a:t>Cõi trời Nam gió thảm đìu hiu</a:t>
            </a:r>
            <a:r>
              <a:rPr lang="vi-VN" sz="4400" i="1" dirty="0">
                <a:latin typeface="+mj-lt"/>
              </a:rPr>
              <a:t/>
            </a:r>
            <a:br>
              <a:rPr lang="vi-VN" sz="4400" i="1" dirty="0">
                <a:latin typeface="+mj-lt"/>
              </a:rPr>
            </a:br>
            <a:r>
              <a:rPr lang="vi-VN" sz="4400" b="0" i="1" dirty="0">
                <a:solidFill>
                  <a:srgbClr val="222222"/>
                </a:solidFill>
                <a:effectLst/>
                <a:latin typeface="+mj-lt"/>
              </a:rPr>
              <a:t>Bốn bề hổ thét chim kêu</a:t>
            </a:r>
            <a:r>
              <a:rPr lang="vi-VN" sz="4400" i="1" dirty="0">
                <a:latin typeface="+mj-lt"/>
              </a:rPr>
              <a:t/>
            </a:r>
            <a:br>
              <a:rPr lang="vi-VN" sz="4400" i="1" dirty="0">
                <a:latin typeface="+mj-lt"/>
              </a:rPr>
            </a:br>
            <a:r>
              <a:rPr lang="vi-VN" sz="4400" b="0" i="1" dirty="0">
                <a:solidFill>
                  <a:srgbClr val="222222"/>
                </a:solidFill>
                <a:effectLst/>
                <a:latin typeface="+mj-lt"/>
              </a:rPr>
              <a:t>Đoái nom phong cảnh như khêu bất bình</a:t>
            </a:r>
            <a:endParaRPr lang="en-US" sz="4400" i="1" dirty="0">
              <a:latin typeface="+mj-lt"/>
            </a:endParaRPr>
          </a:p>
        </p:txBody>
      </p:sp>
      <p:sp>
        <p:nvSpPr>
          <p:cNvPr id="8" name="Freeform 6">
            <a:extLst>
              <a:ext uri="{FF2B5EF4-FFF2-40B4-BE49-F238E27FC236}">
                <a16:creationId xmlns:a16="http://schemas.microsoft.com/office/drawing/2014/main" id="{3FACF1C9-34EE-F462-9AFB-8D7EB7EF1979}"/>
              </a:ext>
            </a:extLst>
          </p:cNvPr>
          <p:cNvSpPr/>
          <p:nvPr/>
        </p:nvSpPr>
        <p:spPr>
          <a:xfrm>
            <a:off x="8839200" y="2722651"/>
            <a:ext cx="77724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9" name="Freeform 6">
            <a:extLst>
              <a:ext uri="{FF2B5EF4-FFF2-40B4-BE49-F238E27FC236}">
                <a16:creationId xmlns:a16="http://schemas.microsoft.com/office/drawing/2014/main" id="{6AAF30E9-ECFA-821B-402E-10EF9822AB50}"/>
              </a:ext>
            </a:extLst>
          </p:cNvPr>
          <p:cNvSpPr/>
          <p:nvPr/>
        </p:nvSpPr>
        <p:spPr>
          <a:xfrm>
            <a:off x="200891" y="2681087"/>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0" name="Freeform 6">
            <a:extLst>
              <a:ext uri="{FF2B5EF4-FFF2-40B4-BE49-F238E27FC236}">
                <a16:creationId xmlns:a16="http://schemas.microsoft.com/office/drawing/2014/main" id="{E9DEE0F0-EE4F-39F9-51E0-9EB39AB55D4B}"/>
              </a:ext>
            </a:extLst>
          </p:cNvPr>
          <p:cNvSpPr/>
          <p:nvPr/>
        </p:nvSpPr>
        <p:spPr>
          <a:xfrm>
            <a:off x="152400" y="347151"/>
            <a:ext cx="8063343"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1" name="Freeform 6">
            <a:extLst>
              <a:ext uri="{FF2B5EF4-FFF2-40B4-BE49-F238E27FC236}">
                <a16:creationId xmlns:a16="http://schemas.microsoft.com/office/drawing/2014/main" id="{BBB2614B-19FD-D387-357B-1D9D6DD7A6ED}"/>
              </a:ext>
            </a:extLst>
          </p:cNvPr>
          <p:cNvSpPr/>
          <p:nvPr/>
        </p:nvSpPr>
        <p:spPr>
          <a:xfrm>
            <a:off x="8382000" y="378324"/>
            <a:ext cx="9721900" cy="1843496"/>
          </a:xfrm>
          <a:custGeom>
            <a:avLst/>
            <a:gdLst/>
            <a:ahLst/>
            <a:cxnLst/>
            <a:rect l="l" t="t" r="r" b="b"/>
            <a:pathLst>
              <a:path w="7315200" h="2181260">
                <a:moveTo>
                  <a:pt x="0" y="0"/>
                </a:moveTo>
                <a:lnTo>
                  <a:pt x="7315200" y="0"/>
                </a:lnTo>
                <a:lnTo>
                  <a:pt x="7315200" y="2181259"/>
                </a:lnTo>
                <a:lnTo>
                  <a:pt x="0" y="218125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5" name="Freeform 3">
            <a:extLst>
              <a:ext uri="{FF2B5EF4-FFF2-40B4-BE49-F238E27FC236}">
                <a16:creationId xmlns:a16="http://schemas.microsoft.com/office/drawing/2014/main" id="{4DDFC1EC-1338-D62E-6121-2D7B29DCB074}"/>
              </a:ext>
            </a:extLst>
          </p:cNvPr>
          <p:cNvSpPr/>
          <p:nvPr/>
        </p:nvSpPr>
        <p:spPr>
          <a:xfrm>
            <a:off x="14859000" y="7391038"/>
            <a:ext cx="3527184" cy="2230944"/>
          </a:xfrm>
          <a:custGeom>
            <a:avLst/>
            <a:gdLst/>
            <a:ahLst/>
            <a:cxnLst/>
            <a:rect l="l" t="t" r="r" b="b"/>
            <a:pathLst>
              <a:path w="5647927" h="3572314">
                <a:moveTo>
                  <a:pt x="0" y="0"/>
                </a:moveTo>
                <a:lnTo>
                  <a:pt x="5647927" y="0"/>
                </a:lnTo>
                <a:lnTo>
                  <a:pt x="5647927" y="3572314"/>
                </a:lnTo>
                <a:lnTo>
                  <a:pt x="0" y="3572314"/>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D02C9CD7-A69B-1385-F1B1-3CB3D2C6BC91}"/>
              </a:ext>
            </a:extLst>
          </p:cNvPr>
          <p:cNvSpPr txBox="1"/>
          <p:nvPr/>
        </p:nvSpPr>
        <p:spPr>
          <a:xfrm>
            <a:off x="8750878" y="843635"/>
            <a:ext cx="9951025" cy="769441"/>
          </a:xfrm>
          <a:prstGeom prst="rect">
            <a:avLst/>
          </a:prstGeom>
          <a:noFill/>
        </p:spPr>
        <p:txBody>
          <a:bodyPr wrap="square">
            <a:spAutoFit/>
          </a:bodyPr>
          <a:lstStyle/>
          <a:p>
            <a:r>
              <a:rPr lang="vi-VN" sz="4400" b="0" i="1" dirty="0">
                <a:solidFill>
                  <a:srgbClr val="222222"/>
                </a:solidFill>
                <a:effectLst/>
                <a:latin typeface="+mj-lt"/>
              </a:rPr>
              <a:t>Đoái nom phong cảnh như khêu bất bình</a:t>
            </a:r>
            <a:endParaRPr lang="vi-VN" sz="4400" i="1" dirty="0">
              <a:latin typeface="+mj-lt"/>
            </a:endParaRPr>
          </a:p>
        </p:txBody>
      </p:sp>
      <p:sp>
        <p:nvSpPr>
          <p:cNvPr id="17" name="TextBox 16">
            <a:extLst>
              <a:ext uri="{FF2B5EF4-FFF2-40B4-BE49-F238E27FC236}">
                <a16:creationId xmlns:a16="http://schemas.microsoft.com/office/drawing/2014/main" id="{0D758E57-9B35-6BFB-E2C1-0667D11C4A7A}"/>
              </a:ext>
            </a:extLst>
          </p:cNvPr>
          <p:cNvSpPr txBox="1"/>
          <p:nvPr/>
        </p:nvSpPr>
        <p:spPr>
          <a:xfrm>
            <a:off x="10072259" y="3145444"/>
            <a:ext cx="7876303" cy="769441"/>
          </a:xfrm>
          <a:prstGeom prst="rect">
            <a:avLst/>
          </a:prstGeom>
          <a:noFill/>
        </p:spPr>
        <p:txBody>
          <a:bodyPr wrap="square">
            <a:spAutoFit/>
          </a:bodyPr>
          <a:lstStyle/>
          <a:p>
            <a:r>
              <a:rPr lang="vi-VN" sz="4400" b="0" i="1" dirty="0">
                <a:solidFill>
                  <a:srgbClr val="222222"/>
                </a:solidFill>
                <a:effectLst/>
                <a:latin typeface="+mj-lt"/>
              </a:rPr>
              <a:t>Bốn bề hổ thét chim kêu</a:t>
            </a:r>
            <a:endParaRPr lang="vi-VN" sz="4400" i="1" dirty="0">
              <a:latin typeface="+mj-lt"/>
            </a:endParaRPr>
          </a:p>
        </p:txBody>
      </p:sp>
      <p:sp>
        <p:nvSpPr>
          <p:cNvPr id="18" name="TextBox 17">
            <a:extLst>
              <a:ext uri="{FF2B5EF4-FFF2-40B4-BE49-F238E27FC236}">
                <a16:creationId xmlns:a16="http://schemas.microsoft.com/office/drawing/2014/main" id="{18EF6407-2B19-ECFA-32D7-AAAE91E1F22C}"/>
              </a:ext>
            </a:extLst>
          </p:cNvPr>
          <p:cNvSpPr txBox="1"/>
          <p:nvPr/>
        </p:nvSpPr>
        <p:spPr>
          <a:xfrm>
            <a:off x="339439" y="3218114"/>
            <a:ext cx="9594272" cy="769441"/>
          </a:xfrm>
          <a:prstGeom prst="rect">
            <a:avLst/>
          </a:prstGeom>
          <a:noFill/>
        </p:spPr>
        <p:txBody>
          <a:bodyPr wrap="square">
            <a:spAutoFit/>
          </a:bodyPr>
          <a:lstStyle/>
          <a:p>
            <a:r>
              <a:rPr lang="vi-VN" sz="4400" b="0" i="1" dirty="0">
                <a:solidFill>
                  <a:srgbClr val="222222"/>
                </a:solidFill>
                <a:effectLst/>
                <a:latin typeface="+mj-lt"/>
              </a:rPr>
              <a:t>Chốn Ải Bắc mây sầu ảm đạm</a:t>
            </a:r>
            <a:endParaRPr lang="en-US" sz="4400" i="1" dirty="0">
              <a:latin typeface="+mj-lt"/>
            </a:endParaRPr>
          </a:p>
        </p:txBody>
      </p:sp>
      <p:sp>
        <p:nvSpPr>
          <p:cNvPr id="19" name="TextBox 18">
            <a:extLst>
              <a:ext uri="{FF2B5EF4-FFF2-40B4-BE49-F238E27FC236}">
                <a16:creationId xmlns:a16="http://schemas.microsoft.com/office/drawing/2014/main" id="{68AC22A4-E946-EB28-7F91-DACE701B97F3}"/>
              </a:ext>
            </a:extLst>
          </p:cNvPr>
          <p:cNvSpPr txBox="1"/>
          <p:nvPr/>
        </p:nvSpPr>
        <p:spPr>
          <a:xfrm>
            <a:off x="879760" y="840820"/>
            <a:ext cx="8451269" cy="769441"/>
          </a:xfrm>
          <a:prstGeom prst="rect">
            <a:avLst/>
          </a:prstGeom>
          <a:noFill/>
        </p:spPr>
        <p:txBody>
          <a:bodyPr wrap="square">
            <a:spAutoFit/>
          </a:bodyPr>
          <a:lstStyle/>
          <a:p>
            <a:r>
              <a:rPr lang="vi-VN" sz="4400" b="0" i="1" dirty="0">
                <a:solidFill>
                  <a:srgbClr val="222222"/>
                </a:solidFill>
                <a:effectLst/>
                <a:latin typeface="+mj-lt"/>
              </a:rPr>
              <a:t>Cõi trời Nam gió thảm đìu hiu</a:t>
            </a:r>
            <a:endParaRPr lang="vi-VN" sz="4400" i="1" dirty="0">
              <a:latin typeface="+mj-lt"/>
            </a:endParaRPr>
          </a:p>
        </p:txBody>
      </p:sp>
    </p:spTree>
    <p:extLst>
      <p:ext uri="{BB962C8B-B14F-4D97-AF65-F5344CB8AC3E}">
        <p14:creationId xmlns:p14="http://schemas.microsoft.com/office/powerpoint/2010/main" val="241730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6C227858-FCB7-19AA-08BF-6A3469B90E94}"/>
              </a:ext>
            </a:extLst>
          </p:cNvPr>
          <p:cNvGrpSpPr/>
          <p:nvPr/>
        </p:nvGrpSpPr>
        <p:grpSpPr>
          <a:xfrm>
            <a:off x="762000" y="495300"/>
            <a:ext cx="16611600" cy="9144000"/>
            <a:chOff x="0" y="0"/>
            <a:chExt cx="4391813" cy="2371236"/>
          </a:xfrm>
        </p:grpSpPr>
        <p:sp>
          <p:nvSpPr>
            <p:cNvPr id="6" name="Freeform 3">
              <a:extLst>
                <a:ext uri="{FF2B5EF4-FFF2-40B4-BE49-F238E27FC236}">
                  <a16:creationId xmlns:a16="http://schemas.microsoft.com/office/drawing/2014/main" id="{AD9486A5-CD67-1863-67C8-1289218A1E15}"/>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7" name="TextBox 4">
              <a:extLst>
                <a:ext uri="{FF2B5EF4-FFF2-40B4-BE49-F238E27FC236}">
                  <a16:creationId xmlns:a16="http://schemas.microsoft.com/office/drawing/2014/main" id="{C4635E8F-67F2-5EF7-62B3-BC21D2044834}"/>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2" name="TextBox 1">
            <a:extLst>
              <a:ext uri="{FF2B5EF4-FFF2-40B4-BE49-F238E27FC236}">
                <a16:creationId xmlns:a16="http://schemas.microsoft.com/office/drawing/2014/main" id="{9DE7E0D0-BFAF-1D71-7A4A-F063A7FA3F1E}"/>
              </a:ext>
            </a:extLst>
          </p:cNvPr>
          <p:cNvSpPr txBox="1"/>
          <p:nvPr/>
        </p:nvSpPr>
        <p:spPr>
          <a:xfrm>
            <a:off x="571500" y="1104900"/>
            <a:ext cx="17145000" cy="1446550"/>
          </a:xfrm>
          <a:prstGeom prst="rect">
            <a:avLst/>
          </a:prstGeom>
          <a:noFill/>
        </p:spPr>
        <p:txBody>
          <a:bodyPr wrap="square" rtlCol="0">
            <a:spAutoFit/>
          </a:bodyPr>
          <a:lstStyle/>
          <a:p>
            <a:pPr algn="ctr"/>
            <a:r>
              <a:rPr lang="en-US" sz="4400" dirty="0" err="1">
                <a:latin typeface="#9Slide07 Crocante" panose="02000000000000000000" pitchFamily="2" charset="0"/>
                <a:cs typeface="Times New Roman" panose="02020603050405020304" pitchFamily="18" charset="0"/>
              </a:rPr>
              <a:t>Bài</a:t>
            </a:r>
            <a:r>
              <a:rPr lang="en-US" sz="4400" dirty="0">
                <a:latin typeface="#9Slide07 Crocante" panose="02000000000000000000" pitchFamily="2" charset="0"/>
                <a:cs typeface="Times New Roman" panose="02020603050405020304" pitchFamily="18" charset="0"/>
              </a:rPr>
              <a:t> 2: </a:t>
            </a:r>
          </a:p>
          <a:p>
            <a:pPr algn="ctr"/>
            <a:r>
              <a:rPr lang="en-US" sz="4400" dirty="0" err="1">
                <a:latin typeface="#9Slide07 Crocante" panose="02000000000000000000" pitchFamily="2" charset="0"/>
                <a:cs typeface="Times New Roman" panose="02020603050405020304" pitchFamily="18" charset="0"/>
              </a:rPr>
              <a:t>Những</a:t>
            </a:r>
            <a:r>
              <a:rPr lang="en-US" sz="4400" dirty="0">
                <a:latin typeface="#9Slide07 Crocante" panose="02000000000000000000" pitchFamily="2" charset="0"/>
                <a:cs typeface="Times New Roman" panose="02020603050405020304" pitchFamily="18" charset="0"/>
              </a:rPr>
              <a:t> </a:t>
            </a:r>
            <a:r>
              <a:rPr lang="en-US" sz="4400" dirty="0" err="1">
                <a:latin typeface="#9Slide07 Crocante" panose="02000000000000000000" pitchFamily="2" charset="0"/>
                <a:cs typeface="Times New Roman" panose="02020603050405020304" pitchFamily="18" charset="0"/>
              </a:rPr>
              <a:t>cung</a:t>
            </a:r>
            <a:r>
              <a:rPr lang="en-US" sz="4400" dirty="0">
                <a:latin typeface="#9Slide07 Crocante" panose="02000000000000000000" pitchFamily="2" charset="0"/>
                <a:cs typeface="Times New Roman" panose="02020603050405020304" pitchFamily="18" charset="0"/>
              </a:rPr>
              <a:t> </a:t>
            </a:r>
            <a:r>
              <a:rPr lang="en-US" sz="4400" dirty="0" err="1">
                <a:latin typeface="#9Slide07 Crocante" panose="02000000000000000000" pitchFamily="2" charset="0"/>
                <a:cs typeface="Times New Roman" panose="02020603050405020304" pitchFamily="18" charset="0"/>
              </a:rPr>
              <a:t>bậc</a:t>
            </a:r>
            <a:r>
              <a:rPr lang="en-US" sz="4400" dirty="0">
                <a:latin typeface="#9Slide07 Crocante" panose="02000000000000000000" pitchFamily="2" charset="0"/>
                <a:cs typeface="Times New Roman" panose="02020603050405020304" pitchFamily="18" charset="0"/>
              </a:rPr>
              <a:t> </a:t>
            </a:r>
            <a:r>
              <a:rPr lang="en-US" sz="4400" dirty="0" err="1">
                <a:latin typeface="#9Slide07 Crocante" panose="02000000000000000000" pitchFamily="2" charset="0"/>
                <a:cs typeface="Times New Roman" panose="02020603050405020304" pitchFamily="18" charset="0"/>
              </a:rPr>
              <a:t>tâm</a:t>
            </a:r>
            <a:r>
              <a:rPr lang="en-US" sz="4400" dirty="0">
                <a:latin typeface="#9Slide07 Crocante" panose="02000000000000000000" pitchFamily="2" charset="0"/>
                <a:cs typeface="Times New Roman" panose="02020603050405020304" pitchFamily="18" charset="0"/>
              </a:rPr>
              <a:t> </a:t>
            </a:r>
            <a:r>
              <a:rPr lang="en-US" sz="4400" dirty="0" err="1">
                <a:latin typeface="#9Slide07 Crocante" panose="02000000000000000000" pitchFamily="2" charset="0"/>
                <a:cs typeface="Times New Roman" panose="02020603050405020304" pitchFamily="18" charset="0"/>
              </a:rPr>
              <a:t>trạng</a:t>
            </a:r>
            <a:endParaRPr lang="en-US" sz="4400" dirty="0">
              <a:latin typeface="#9Slide07 Crocante"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B6876380-639F-E48D-48CD-BE3DC812258C}"/>
              </a:ext>
            </a:extLst>
          </p:cNvPr>
          <p:cNvSpPr txBox="1"/>
          <p:nvPr/>
        </p:nvSpPr>
        <p:spPr>
          <a:xfrm>
            <a:off x="762000" y="4200877"/>
            <a:ext cx="17145000" cy="1107996"/>
          </a:xfrm>
          <a:prstGeom prst="rect">
            <a:avLst/>
          </a:prstGeom>
          <a:noFill/>
        </p:spPr>
        <p:txBody>
          <a:bodyPr wrap="square" rtlCol="0">
            <a:spAutoFit/>
          </a:bodyPr>
          <a:lstStyle/>
          <a:p>
            <a:pPr algn="ctr"/>
            <a:r>
              <a:rPr lang="en-US" sz="6600" dirty="0" err="1">
                <a:solidFill>
                  <a:srgbClr val="FF0000"/>
                </a:solidFill>
                <a:latin typeface="#9Slide06 SVNJonitha Script" panose="02000000000000000000" pitchFamily="2" charset="0"/>
                <a:cs typeface="Times New Roman" panose="02020603050405020304" pitchFamily="18" charset="0"/>
              </a:rPr>
              <a:t>Một</a:t>
            </a:r>
            <a:r>
              <a:rPr lang="en-US" sz="6600" dirty="0">
                <a:solidFill>
                  <a:srgbClr val="FF0000"/>
                </a:solidFill>
                <a:latin typeface="#9Slide06 SVNJonitha Script" panose="02000000000000000000" pitchFamily="2" charset="0"/>
                <a:cs typeface="Times New Roman" panose="02020603050405020304" pitchFamily="18" charset="0"/>
              </a:rPr>
              <a:t> </a:t>
            </a:r>
            <a:r>
              <a:rPr lang="en-US" sz="6600" dirty="0" err="1">
                <a:solidFill>
                  <a:srgbClr val="FF0000"/>
                </a:solidFill>
                <a:latin typeface="#9Slide06 SVNJonitha Script" panose="02000000000000000000" pitchFamily="2" charset="0"/>
                <a:cs typeface="Times New Roman" panose="02020603050405020304" pitchFamily="18" charset="0"/>
              </a:rPr>
              <a:t>thể</a:t>
            </a:r>
            <a:r>
              <a:rPr lang="en-US" sz="6600" dirty="0">
                <a:solidFill>
                  <a:srgbClr val="FF0000"/>
                </a:solidFill>
                <a:latin typeface="#9Slide06 SVNJonitha Script" panose="02000000000000000000" pitchFamily="2" charset="0"/>
                <a:cs typeface="Times New Roman" panose="02020603050405020304" pitchFamily="18" charset="0"/>
              </a:rPr>
              <a:t> </a:t>
            </a:r>
            <a:r>
              <a:rPr lang="en-US" sz="6600" dirty="0" err="1">
                <a:solidFill>
                  <a:srgbClr val="FF0000"/>
                </a:solidFill>
                <a:latin typeface="#9Slide06 SVNJonitha Script" panose="02000000000000000000" pitchFamily="2" charset="0"/>
                <a:cs typeface="Times New Roman" panose="02020603050405020304" pitchFamily="18" charset="0"/>
              </a:rPr>
              <a:t>thơ</a:t>
            </a:r>
            <a:r>
              <a:rPr lang="en-US" sz="6600" dirty="0">
                <a:solidFill>
                  <a:srgbClr val="FF0000"/>
                </a:solidFill>
                <a:latin typeface="#9Slide06 SVNJonitha Script" panose="02000000000000000000" pitchFamily="2" charset="0"/>
                <a:cs typeface="Times New Roman" panose="02020603050405020304" pitchFamily="18" charset="0"/>
              </a:rPr>
              <a:t> </a:t>
            </a:r>
            <a:r>
              <a:rPr lang="en-US" sz="6600" dirty="0" err="1">
                <a:solidFill>
                  <a:srgbClr val="FF0000"/>
                </a:solidFill>
                <a:latin typeface="#9Slide06 SVNJonitha Script" panose="02000000000000000000" pitchFamily="2" charset="0"/>
                <a:cs typeface="Times New Roman" panose="02020603050405020304" pitchFamily="18" charset="0"/>
              </a:rPr>
              <a:t>độc</a:t>
            </a:r>
            <a:r>
              <a:rPr lang="en-US" sz="6600" dirty="0">
                <a:solidFill>
                  <a:srgbClr val="FF0000"/>
                </a:solidFill>
                <a:latin typeface="#9Slide06 SVNJonitha Script" panose="02000000000000000000" pitchFamily="2" charset="0"/>
                <a:cs typeface="Times New Roman" panose="02020603050405020304" pitchFamily="18" charset="0"/>
              </a:rPr>
              <a:t> </a:t>
            </a:r>
            <a:r>
              <a:rPr lang="en-US" sz="6600" dirty="0" err="1">
                <a:solidFill>
                  <a:srgbClr val="FF0000"/>
                </a:solidFill>
                <a:latin typeface="#9Slide06 SVNJonitha Script" panose="02000000000000000000" pitchFamily="2" charset="0"/>
                <a:cs typeface="Times New Roman" panose="02020603050405020304" pitchFamily="18" charset="0"/>
              </a:rPr>
              <a:t>đáo</a:t>
            </a:r>
            <a:r>
              <a:rPr lang="en-US" sz="6600" dirty="0">
                <a:solidFill>
                  <a:srgbClr val="FF0000"/>
                </a:solidFill>
                <a:latin typeface="#9Slide06 SVNJonitha Script" panose="02000000000000000000" pitchFamily="2" charset="0"/>
                <a:cs typeface="Times New Roman" panose="02020603050405020304" pitchFamily="18" charset="0"/>
              </a:rPr>
              <a:t> </a:t>
            </a:r>
            <a:r>
              <a:rPr lang="en-US" sz="6600" dirty="0" err="1">
                <a:solidFill>
                  <a:srgbClr val="FF0000"/>
                </a:solidFill>
                <a:latin typeface="#9Slide06 SVNJonitha Script" panose="02000000000000000000" pitchFamily="2" charset="0"/>
                <a:cs typeface="Times New Roman" panose="02020603050405020304" pitchFamily="18" charset="0"/>
              </a:rPr>
              <a:t>của</a:t>
            </a:r>
            <a:r>
              <a:rPr lang="en-US" sz="6600" dirty="0">
                <a:solidFill>
                  <a:srgbClr val="FF0000"/>
                </a:solidFill>
                <a:latin typeface="#9Slide06 SVNJonitha Script" panose="02000000000000000000" pitchFamily="2" charset="0"/>
                <a:cs typeface="Times New Roman" panose="02020603050405020304" pitchFamily="18" charset="0"/>
              </a:rPr>
              <a:t> </a:t>
            </a:r>
            <a:r>
              <a:rPr lang="en-US" sz="6600" dirty="0" err="1">
                <a:solidFill>
                  <a:srgbClr val="FF0000"/>
                </a:solidFill>
                <a:latin typeface="#9Slide06 SVNJonitha Script" panose="02000000000000000000" pitchFamily="2" charset="0"/>
                <a:cs typeface="Times New Roman" panose="02020603050405020304" pitchFamily="18" charset="0"/>
              </a:rPr>
              <a:t>người</a:t>
            </a:r>
            <a:r>
              <a:rPr lang="en-US" sz="6600" dirty="0">
                <a:solidFill>
                  <a:srgbClr val="FF0000"/>
                </a:solidFill>
                <a:latin typeface="#9Slide06 SVNJonitha Script" panose="02000000000000000000" pitchFamily="2" charset="0"/>
                <a:cs typeface="Times New Roman" panose="02020603050405020304" pitchFamily="18" charset="0"/>
              </a:rPr>
              <a:t> </a:t>
            </a:r>
            <a:r>
              <a:rPr lang="en-US" sz="6600" dirty="0" err="1">
                <a:solidFill>
                  <a:srgbClr val="FF0000"/>
                </a:solidFill>
                <a:latin typeface="#9Slide06 SVNJonitha Script" panose="02000000000000000000" pitchFamily="2" charset="0"/>
                <a:cs typeface="Times New Roman" panose="02020603050405020304" pitchFamily="18" charset="0"/>
              </a:rPr>
              <a:t>Việt</a:t>
            </a:r>
            <a:endParaRPr lang="en-US" sz="6600" dirty="0">
              <a:solidFill>
                <a:srgbClr val="FF0000"/>
              </a:solidFill>
              <a:latin typeface="#9Slide06 SVNJonitha Script" panose="02000000000000000000"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463F801C-4796-0B05-A28F-15D9B71B0EDC}"/>
              </a:ext>
            </a:extLst>
          </p:cNvPr>
          <p:cNvSpPr txBox="1"/>
          <p:nvPr/>
        </p:nvSpPr>
        <p:spPr>
          <a:xfrm>
            <a:off x="10744200" y="5673593"/>
            <a:ext cx="6172200" cy="1200329"/>
          </a:xfrm>
          <a:prstGeom prst="rect">
            <a:avLst/>
          </a:prstGeom>
          <a:noFill/>
        </p:spPr>
        <p:txBody>
          <a:bodyPr wrap="square" rtlCol="0">
            <a:spAutoFit/>
          </a:bodyPr>
          <a:lstStyle/>
          <a:p>
            <a:pPr algn="r"/>
            <a:r>
              <a:rPr lang="en-US" sz="7200" dirty="0" err="1">
                <a:latin typeface="#9Slide06 Southern Aire " panose="02000000000000000000" pitchFamily="2" charset="0"/>
                <a:cs typeface="Times New Roman" panose="02020603050405020304" pitchFamily="18" charset="0"/>
              </a:rPr>
              <a:t>Dương</a:t>
            </a:r>
            <a:r>
              <a:rPr lang="en-US" sz="7200" dirty="0">
                <a:latin typeface="#9Slide06 Southern Aire " panose="02000000000000000000" pitchFamily="2" charset="0"/>
                <a:cs typeface="Times New Roman" panose="02020603050405020304" pitchFamily="18" charset="0"/>
              </a:rPr>
              <a:t> Lâm An</a:t>
            </a:r>
          </a:p>
        </p:txBody>
      </p:sp>
      <p:sp>
        <p:nvSpPr>
          <p:cNvPr id="11" name="Freeform 10">
            <a:extLst>
              <a:ext uri="{FF2B5EF4-FFF2-40B4-BE49-F238E27FC236}">
                <a16:creationId xmlns:a16="http://schemas.microsoft.com/office/drawing/2014/main" id="{8DC87A3D-26AA-0740-7C20-A1A336FD8A1E}"/>
              </a:ext>
            </a:extLst>
          </p:cNvPr>
          <p:cNvSpPr/>
          <p:nvPr/>
        </p:nvSpPr>
        <p:spPr>
          <a:xfrm>
            <a:off x="-228600" y="8448250"/>
            <a:ext cx="8287070" cy="2237509"/>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3"/>
            <a:stretch>
              <a:fillRect/>
            </a:stretch>
          </a:blipFill>
        </p:spPr>
      </p:sp>
      <p:sp>
        <p:nvSpPr>
          <p:cNvPr id="9" name="Freeform 2">
            <a:extLst>
              <a:ext uri="{FF2B5EF4-FFF2-40B4-BE49-F238E27FC236}">
                <a16:creationId xmlns:a16="http://schemas.microsoft.com/office/drawing/2014/main" id="{27D0F327-BDB9-1519-8029-55893795CACB}"/>
              </a:ext>
            </a:extLst>
          </p:cNvPr>
          <p:cNvSpPr/>
          <p:nvPr/>
        </p:nvSpPr>
        <p:spPr>
          <a:xfrm>
            <a:off x="914400" y="5955086"/>
            <a:ext cx="5615776" cy="3867866"/>
          </a:xfrm>
          <a:custGeom>
            <a:avLst/>
            <a:gdLst/>
            <a:ahLst/>
            <a:cxnLst/>
            <a:rect l="l" t="t" r="r" b="b"/>
            <a:pathLst>
              <a:path w="4436716" h="3055788">
                <a:moveTo>
                  <a:pt x="0" y="0"/>
                </a:moveTo>
                <a:lnTo>
                  <a:pt x="4436716" y="0"/>
                </a:lnTo>
                <a:lnTo>
                  <a:pt x="4436716" y="3055788"/>
                </a:lnTo>
                <a:lnTo>
                  <a:pt x="0" y="3055788"/>
                </a:lnTo>
                <a:lnTo>
                  <a:pt x="0" y="0"/>
                </a:lnTo>
                <a:close/>
              </a:path>
            </a:pathLst>
          </a:custGeom>
          <a:blipFill>
            <a:blip r:embed="rId4"/>
            <a:stretch>
              <a:fillRect/>
            </a:stretch>
          </a:blipFill>
        </p:spPr>
      </p:sp>
    </p:spTree>
    <p:extLst>
      <p:ext uri="{BB962C8B-B14F-4D97-AF65-F5344CB8AC3E}">
        <p14:creationId xmlns:p14="http://schemas.microsoft.com/office/powerpoint/2010/main" val="33269706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B9F1265-A05E-E3A9-172A-999036BF7903}"/>
              </a:ext>
            </a:extLst>
          </p:cNvPr>
          <p:cNvGrpSpPr/>
          <p:nvPr/>
        </p:nvGrpSpPr>
        <p:grpSpPr>
          <a:xfrm>
            <a:off x="762000" y="571500"/>
            <a:ext cx="9677400" cy="9144000"/>
            <a:chOff x="0" y="0"/>
            <a:chExt cx="4391813" cy="2371236"/>
          </a:xfrm>
        </p:grpSpPr>
        <p:sp>
          <p:nvSpPr>
            <p:cNvPr id="3" name="Freeform 3">
              <a:extLst>
                <a:ext uri="{FF2B5EF4-FFF2-40B4-BE49-F238E27FC236}">
                  <a16:creationId xmlns:a16="http://schemas.microsoft.com/office/drawing/2014/main" id="{255CAF2E-DFC0-4911-C37A-A2D871CB87ED}"/>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sp>
        <p:sp>
          <p:nvSpPr>
            <p:cNvPr id="4" name="TextBox 4">
              <a:extLst>
                <a:ext uri="{FF2B5EF4-FFF2-40B4-BE49-F238E27FC236}">
                  <a16:creationId xmlns:a16="http://schemas.microsoft.com/office/drawing/2014/main" id="{A9550F20-B3EC-10DA-A79B-3CCA563C20E6}"/>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B01EAA12-8B57-B806-E15D-C227FBA885C9}"/>
              </a:ext>
            </a:extLst>
          </p:cNvPr>
          <p:cNvSpPr txBox="1"/>
          <p:nvPr/>
        </p:nvSpPr>
        <p:spPr>
          <a:xfrm>
            <a:off x="228600" y="3964415"/>
            <a:ext cx="11010900" cy="1938992"/>
          </a:xfrm>
          <a:prstGeom prst="rect">
            <a:avLst/>
          </a:prstGeom>
          <a:noFill/>
        </p:spPr>
        <p:txBody>
          <a:bodyPr wrap="square" rtlCol="0">
            <a:spAutoFit/>
          </a:bodyPr>
          <a:lstStyle/>
          <a:p>
            <a:pPr algn="ctr"/>
            <a:r>
              <a:rPr lang="en-US" sz="6000" dirty="0">
                <a:latin typeface="#9Slide07 Crocante" panose="02000000000000000000" pitchFamily="2" charset="0"/>
                <a:cs typeface="Times New Roman" panose="02020603050405020304" pitchFamily="18" charset="0"/>
              </a:rPr>
              <a:t>I. </a:t>
            </a:r>
          </a:p>
          <a:p>
            <a:pPr algn="ctr"/>
            <a:r>
              <a:rPr lang="en-US" sz="6000" dirty="0" err="1">
                <a:latin typeface="#9Slide07 Crocante" panose="02000000000000000000" pitchFamily="2" charset="0"/>
                <a:cs typeface="Times New Roman" panose="02020603050405020304" pitchFamily="18" charset="0"/>
              </a:rPr>
              <a:t>Đọc</a:t>
            </a:r>
            <a:r>
              <a:rPr lang="en-US" sz="6000" dirty="0">
                <a:latin typeface="#9Slide07 Crocante" panose="02000000000000000000" pitchFamily="2" charset="0"/>
                <a:cs typeface="Times New Roman" panose="02020603050405020304" pitchFamily="18" charset="0"/>
              </a:rPr>
              <a:t> – </a:t>
            </a:r>
            <a:r>
              <a:rPr lang="en-US" sz="6000" dirty="0" err="1">
                <a:latin typeface="#9Slide07 Crocante" panose="02000000000000000000" pitchFamily="2" charset="0"/>
                <a:cs typeface="Times New Roman" panose="02020603050405020304" pitchFamily="18" charset="0"/>
              </a:rPr>
              <a:t>tìm</a:t>
            </a:r>
            <a:r>
              <a:rPr lang="en-US" sz="6000" dirty="0">
                <a:latin typeface="#9Slide07 Crocante" panose="02000000000000000000" pitchFamily="2" charset="0"/>
                <a:cs typeface="Times New Roman" panose="02020603050405020304" pitchFamily="18" charset="0"/>
              </a:rPr>
              <a:t> </a:t>
            </a:r>
            <a:r>
              <a:rPr lang="en-US" sz="6000" dirty="0" err="1">
                <a:latin typeface="#9Slide07 Crocante" panose="02000000000000000000" pitchFamily="2" charset="0"/>
                <a:cs typeface="Times New Roman" panose="02020603050405020304" pitchFamily="18" charset="0"/>
              </a:rPr>
              <a:t>hiểu</a:t>
            </a:r>
            <a:r>
              <a:rPr lang="en-US" sz="6000" dirty="0">
                <a:latin typeface="#9Slide07 Crocante" panose="02000000000000000000" pitchFamily="2" charset="0"/>
                <a:cs typeface="Times New Roman" panose="02020603050405020304" pitchFamily="18" charset="0"/>
              </a:rPr>
              <a:t> </a:t>
            </a:r>
            <a:r>
              <a:rPr lang="en-US" sz="6000" dirty="0" err="1">
                <a:latin typeface="#9Slide07 Crocante" panose="02000000000000000000" pitchFamily="2" charset="0"/>
                <a:cs typeface="Times New Roman" panose="02020603050405020304" pitchFamily="18" charset="0"/>
              </a:rPr>
              <a:t>chung</a:t>
            </a:r>
            <a:endParaRPr lang="en-US" sz="6000" dirty="0">
              <a:latin typeface="#9Slide07 Crocante" panose="02000000000000000000" pitchFamily="2" charset="0"/>
              <a:cs typeface="Times New Roman" panose="02020603050405020304" pitchFamily="18" charset="0"/>
            </a:endParaRPr>
          </a:p>
        </p:txBody>
      </p:sp>
      <p:sp>
        <p:nvSpPr>
          <p:cNvPr id="6" name="Freeform 4">
            <a:extLst>
              <a:ext uri="{FF2B5EF4-FFF2-40B4-BE49-F238E27FC236}">
                <a16:creationId xmlns:a16="http://schemas.microsoft.com/office/drawing/2014/main" id="{0DA583EF-B191-DF87-C9DF-7B480E7EA878}"/>
              </a:ext>
            </a:extLst>
          </p:cNvPr>
          <p:cNvSpPr/>
          <p:nvPr/>
        </p:nvSpPr>
        <p:spPr>
          <a:xfrm>
            <a:off x="12192000" y="2628900"/>
            <a:ext cx="4800600" cy="5757840"/>
          </a:xfrm>
          <a:custGeom>
            <a:avLst/>
            <a:gdLst/>
            <a:ahLst/>
            <a:cxnLst/>
            <a:rect l="l" t="t" r="r" b="b"/>
            <a:pathLst>
              <a:path w="4016391" h="4817260">
                <a:moveTo>
                  <a:pt x="0" y="0"/>
                </a:moveTo>
                <a:lnTo>
                  <a:pt x="4016391" y="0"/>
                </a:lnTo>
                <a:lnTo>
                  <a:pt x="4016391" y="4817261"/>
                </a:lnTo>
                <a:lnTo>
                  <a:pt x="0" y="4817261"/>
                </a:lnTo>
                <a:lnTo>
                  <a:pt x="0" y="0"/>
                </a:lnTo>
                <a:close/>
              </a:path>
            </a:pathLst>
          </a:custGeom>
          <a:blipFill>
            <a:blip r:embed="rId3"/>
            <a:stretch>
              <a:fillRect/>
            </a:stretch>
          </a:blipFill>
        </p:spPr>
      </p:sp>
      <p:sp>
        <p:nvSpPr>
          <p:cNvPr id="7" name="Freeform 10">
            <a:extLst>
              <a:ext uri="{FF2B5EF4-FFF2-40B4-BE49-F238E27FC236}">
                <a16:creationId xmlns:a16="http://schemas.microsoft.com/office/drawing/2014/main" id="{AC117285-2C81-E718-3023-9817F353018E}"/>
              </a:ext>
            </a:extLst>
          </p:cNvPr>
          <p:cNvSpPr/>
          <p:nvPr/>
        </p:nvSpPr>
        <p:spPr>
          <a:xfrm>
            <a:off x="10363200" y="7451637"/>
            <a:ext cx="8287070" cy="2237509"/>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4"/>
            <a:stretch>
              <a:fillRect/>
            </a:stretch>
          </a:blipFill>
        </p:spPr>
      </p:sp>
    </p:spTree>
    <p:extLst>
      <p:ext uri="{BB962C8B-B14F-4D97-AF65-F5344CB8AC3E}">
        <p14:creationId xmlns:p14="http://schemas.microsoft.com/office/powerpoint/2010/main" val="302648386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09501-9B6B-6105-2F81-64EE5FA7485C}"/>
              </a:ext>
            </a:extLst>
          </p:cNvPr>
          <p:cNvSpPr txBox="1"/>
          <p:nvPr/>
        </p:nvSpPr>
        <p:spPr>
          <a:xfrm>
            <a:off x="571500" y="647700"/>
            <a:ext cx="17145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D4A76E1-B85E-2248-7BE5-A46F711CA8DB}"/>
              </a:ext>
            </a:extLst>
          </p:cNvPr>
          <p:cNvSpPr txBox="1"/>
          <p:nvPr/>
        </p:nvSpPr>
        <p:spPr>
          <a:xfrm>
            <a:off x="1600200" y="1638300"/>
            <a:ext cx="4800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Đọc</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3859F91-7117-56FD-33F7-9A676B020B78}"/>
              </a:ext>
            </a:extLst>
          </p:cNvPr>
          <p:cNvSpPr txBox="1"/>
          <p:nvPr/>
        </p:nvSpPr>
        <p:spPr>
          <a:xfrm>
            <a:off x="1600200" y="2552700"/>
            <a:ext cx="48006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2E80D5-FFF7-FC16-DDE4-0B5D25145264}"/>
              </a:ext>
            </a:extLst>
          </p:cNvPr>
          <p:cNvSpPr txBox="1"/>
          <p:nvPr/>
        </p:nvSpPr>
        <p:spPr>
          <a:xfrm>
            <a:off x="1905000" y="3619500"/>
            <a:ext cx="14706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Giáp</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C36CEC-54BA-46F6-39F6-38CE2D286E82}"/>
              </a:ext>
            </a:extLst>
          </p:cNvPr>
          <p:cNvSpPr txBox="1"/>
          <p:nvPr/>
        </p:nvSpPr>
        <p:spPr>
          <a:xfrm>
            <a:off x="1905000" y="7947184"/>
            <a:ext cx="14706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Diễn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Nôm</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2B13F07-C2C5-9547-123B-8F8B5632190B}"/>
              </a:ext>
            </a:extLst>
          </p:cNvPr>
          <p:cNvSpPr txBox="1"/>
          <p:nvPr/>
        </p:nvSpPr>
        <p:spPr>
          <a:xfrm>
            <a:off x="1908464" y="4628733"/>
            <a:ext cx="14706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đào</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hát</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trù</a:t>
            </a:r>
            <a:r>
              <a:rPr lang="en-US" sz="4400" dirty="0">
                <a:latin typeface="Times New Roman" panose="02020603050405020304" pitchFamily="18" charset="0"/>
                <a:cs typeface="Times New Roman" panose="02020603050405020304" pitchFamily="18" charset="0"/>
              </a:rPr>
              <a:t>.</a:t>
            </a:r>
          </a:p>
        </p:txBody>
      </p:sp>
      <p:pic>
        <p:nvPicPr>
          <p:cNvPr id="2050" name="Picture 2" descr="Google tôn vinh ca trù để khuyến khích giới trẻ quan tâm văn hóa truyền  thống - Tuổi Trẻ Online">
            <a:extLst>
              <a:ext uri="{FF2B5EF4-FFF2-40B4-BE49-F238E27FC236}">
                <a16:creationId xmlns:a16="http://schemas.microsoft.com/office/drawing/2014/main" id="{51B72265-E59E-3F96-2E33-39C62489A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7124" y="4533900"/>
            <a:ext cx="5522058" cy="307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98E0B7-7B77-B461-850A-818F649AC9B2}"/>
              </a:ext>
            </a:extLst>
          </p:cNvPr>
          <p:cNvSpPr txBox="1"/>
          <p:nvPr/>
        </p:nvSpPr>
        <p:spPr>
          <a:xfrm>
            <a:off x="1905000" y="5566064"/>
            <a:ext cx="100584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Lê </a:t>
            </a:r>
            <a:r>
              <a:rPr lang="en-US" sz="4400" b="1" dirty="0" err="1">
                <a:latin typeface="Times New Roman" panose="02020603050405020304" pitchFamily="18" charset="0"/>
                <a:cs typeface="Times New Roman" panose="02020603050405020304" pitchFamily="18" charset="0"/>
              </a:rPr>
              <a:t>Đức</a:t>
            </a:r>
            <a:r>
              <a:rPr lang="en-US" sz="4400" b="1" dirty="0">
                <a:latin typeface="Times New Roman" panose="02020603050405020304" pitchFamily="18" charset="0"/>
                <a:cs typeface="Times New Roman" panose="02020603050405020304" pitchFamily="18" charset="0"/>
              </a:rPr>
              <a:t> Mao </a:t>
            </a:r>
            <a:r>
              <a:rPr lang="en-US" sz="4400" dirty="0">
                <a:latin typeface="Times New Roman" panose="02020603050405020304" pitchFamily="18" charset="0"/>
                <a:cs typeface="Times New Roman" panose="02020603050405020304" pitchFamily="18" charset="0"/>
              </a:rPr>
              <a:t>(1462 – 1529)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tỉnh</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Đông</a:t>
            </a:r>
            <a:r>
              <a:rPr lang="en-US" sz="4400" dirty="0">
                <a:latin typeface="Times New Roman" panose="02020603050405020304" pitchFamily="18" charset="0"/>
                <a:cs typeface="Times New Roman" panose="02020603050405020304" pitchFamily="18" charset="0"/>
              </a:rPr>
              <a:t> (nay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chương</a:t>
            </a:r>
            <a:r>
              <a:rPr lang="en-US" sz="4400" dirty="0">
                <a:latin typeface="Times New Roman" panose="02020603050405020304" pitchFamily="18" charset="0"/>
                <a:cs typeface="Times New Roman" panose="02020603050405020304" pitchFamily="18" charset="0"/>
              </a:rPr>
              <a:t>.</a:t>
            </a:r>
          </a:p>
        </p:txBody>
      </p:sp>
      <p:sp>
        <p:nvSpPr>
          <p:cNvPr id="9" name="Freeform 4">
            <a:extLst>
              <a:ext uri="{FF2B5EF4-FFF2-40B4-BE49-F238E27FC236}">
                <a16:creationId xmlns:a16="http://schemas.microsoft.com/office/drawing/2014/main" id="{4FBE5050-F872-9C82-967F-F68CDB7535BF}"/>
              </a:ext>
            </a:extLst>
          </p:cNvPr>
          <p:cNvSpPr/>
          <p:nvPr/>
        </p:nvSpPr>
        <p:spPr>
          <a:xfrm>
            <a:off x="11734800" y="7876245"/>
            <a:ext cx="7315200" cy="3270845"/>
          </a:xfrm>
          <a:custGeom>
            <a:avLst/>
            <a:gdLst/>
            <a:ahLst/>
            <a:cxnLst/>
            <a:rect l="l" t="t" r="r" b="b"/>
            <a:pathLst>
              <a:path w="7315200" h="3270845">
                <a:moveTo>
                  <a:pt x="0" y="0"/>
                </a:moveTo>
                <a:lnTo>
                  <a:pt x="7315200" y="0"/>
                </a:lnTo>
                <a:lnTo>
                  <a:pt x="7315200" y="3270845"/>
                </a:lnTo>
                <a:lnTo>
                  <a:pt x="0" y="3270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2">
            <a:extLst>
              <a:ext uri="{FF2B5EF4-FFF2-40B4-BE49-F238E27FC236}">
                <a16:creationId xmlns:a16="http://schemas.microsoft.com/office/drawing/2014/main" id="{5164F7E1-7512-3B10-7DC8-A22FAC87E653}"/>
              </a:ext>
            </a:extLst>
          </p:cNvPr>
          <p:cNvSpPr/>
          <p:nvPr/>
        </p:nvSpPr>
        <p:spPr>
          <a:xfrm>
            <a:off x="-799978" y="6975700"/>
            <a:ext cx="5079919" cy="4114800"/>
          </a:xfrm>
          <a:custGeom>
            <a:avLst/>
            <a:gdLst/>
            <a:ahLst/>
            <a:cxnLst/>
            <a:rect l="l" t="t" r="r" b="b"/>
            <a:pathLst>
              <a:path w="5079919" h="4114800">
                <a:moveTo>
                  <a:pt x="0" y="0"/>
                </a:moveTo>
                <a:lnTo>
                  <a:pt x="5079919" y="0"/>
                </a:lnTo>
                <a:lnTo>
                  <a:pt x="507991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5">
            <a:extLst>
              <a:ext uri="{FF2B5EF4-FFF2-40B4-BE49-F238E27FC236}">
                <a16:creationId xmlns:a16="http://schemas.microsoft.com/office/drawing/2014/main" id="{32771E6A-E31C-883E-2C55-62856B72AF2F}"/>
              </a:ext>
            </a:extLst>
          </p:cNvPr>
          <p:cNvSpPr/>
          <p:nvPr/>
        </p:nvSpPr>
        <p:spPr>
          <a:xfrm>
            <a:off x="14782800" y="-761070"/>
            <a:ext cx="4895759" cy="4114800"/>
          </a:xfrm>
          <a:custGeom>
            <a:avLst/>
            <a:gdLst/>
            <a:ahLst/>
            <a:cxnLst/>
            <a:rect l="l" t="t" r="r" b="b"/>
            <a:pathLst>
              <a:path w="4895759" h="4114800">
                <a:moveTo>
                  <a:pt x="0" y="0"/>
                </a:moveTo>
                <a:lnTo>
                  <a:pt x="4895759" y="0"/>
                </a:lnTo>
                <a:lnTo>
                  <a:pt x="4895759"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167987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barn(inVertical)">
                                      <p:cBhvr>
                                        <p:cTn id="32" dur="5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2273</Words>
  <Application>Microsoft Office PowerPoint</Application>
  <PresentationFormat>Custom</PresentationFormat>
  <Paragraphs>284</Paragraphs>
  <Slides>57</Slides>
  <Notes>36</Notes>
  <HiddenSlides>0</HiddenSlides>
  <MMClips>22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57</vt:i4>
      </vt:variant>
    </vt:vector>
  </HeadingPairs>
  <TitlesOfParts>
    <vt:vector size="71" baseType="lpstr">
      <vt:lpstr>#9Slide06 Southern Aire </vt:lpstr>
      <vt:lpstr>Wingdings</vt:lpstr>
      <vt:lpstr>Arial</vt:lpstr>
      <vt:lpstr>#9Slide07 Crocante</vt:lpstr>
      <vt:lpstr>Times New Roman</vt:lpstr>
      <vt:lpstr>#9Slide04 Taviraj ExtraBold</vt:lpstr>
      <vt:lpstr>#9Slide06 SVNJonitha Script</vt:lpstr>
      <vt:lpstr>SimSun</vt:lpstr>
      <vt:lpstr>Muli</vt:lpstr>
      <vt:lpstr>Calibri Light</vt:lpstr>
      <vt:lpstr>#9Slide07 IcielBaliho Script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Cute Kawaii Group Project Presentation</dc:title>
  <cp:lastModifiedBy>Admin</cp:lastModifiedBy>
  <cp:revision>32</cp:revision>
  <dcterms:created xsi:type="dcterms:W3CDTF">2006-08-16T00:00:00Z</dcterms:created>
  <dcterms:modified xsi:type="dcterms:W3CDTF">2024-07-02T14:27:37Z</dcterms:modified>
  <dc:identifier>DAGJt4ix-Sw</dc:identifier>
</cp:coreProperties>
</file>