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75" r:id="rId7"/>
    <p:sldId id="276" r:id="rId8"/>
    <p:sldId id="260" r:id="rId9"/>
    <p:sldId id="273" r:id="rId10"/>
    <p:sldId id="261" r:id="rId11"/>
    <p:sldId id="274" r:id="rId12"/>
    <p:sldId id="262" r:id="rId13"/>
    <p:sldId id="263" r:id="rId14"/>
    <p:sldId id="264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267" r:id="rId23"/>
  </p:sldIdLst>
  <p:sldSz cx="18288000" cy="10287000"/>
  <p:notesSz cx="6858000" cy="9144000"/>
  <p:embeddedFontLs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Dancing Script" panose="020B0604020202020204" charset="0"/>
      <p:regular r:id="rId29"/>
    </p:embeddedFont>
    <p:embeddedFont>
      <p:font typeface="Montserrat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" panose="020B0604020202020204" charset="0"/>
      <p:regular r:id="rId35"/>
    </p:embeddedFont>
    <p:embeddedFont>
      <p:font typeface="DejaVu Serif Bold" panose="020B0604020202020204" charset="0"/>
      <p:regular r:id="rId36"/>
    </p:embeddedFont>
    <p:embeddedFont>
      <p:font typeface="Wingdings 3" panose="05040102010807070707" pitchFamily="18" charset="2"/>
      <p:regular r:id="rId37"/>
    </p:embeddedFont>
    <p:embeddedFont>
      <p:font typeface="Noto Serif Display Italics" panose="020B0604020202020204"/>
      <p:regular r:id="rId38"/>
    </p:embeddedFont>
    <p:embeddedFont>
      <p:font typeface="Bungee" panose="020B0604020202020204" charset="0"/>
      <p:regular r:id="rId39"/>
    </p:embeddedFont>
    <p:embeddedFont>
      <p:font typeface="Dancing Script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0E4AD-89EE-467F-A397-A8F27AC44683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A1BA3-7EC5-4CB3-8104-AB192A978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6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nhân vật xuất hiện trong buổi gặp gỡ đầu xuân: 3 chị em (Thúy Kiều, Thúy Vân, Vương Quan) và Kim Trọng. Trung tâm câu chuyện là Thúy Kiều và Kim Trọng.</a:t>
            </a:r>
          </a:p>
          <a:p>
            <a:pPr algn="just"/>
            <a:r>
              <a:rPr lang="vi-V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Đoạn trích miêu tả cuộc gặp gỡ giữa Thúy Kiều, Kim Trọng cùng diễn biến tâm lí của các nhân vật trong và sau khi gặp gỡ.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055F-F6FF-417C-9CAE-78C649884F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3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1120-2F7D-4506-B52A-30AF47C8CF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1120-2F7D-4506-B52A-30AF47C8CF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3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E1120-2F7D-4506-B52A-30AF47C8CF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1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E1120-2F7D-4506-B52A-30AF47C8CF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1120-2F7D-4506-B52A-30AF47C8CF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1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27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1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9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35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76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5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6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19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641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78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985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77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94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3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8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0933" y="8598049"/>
            <a:ext cx="9281512" cy="3770614"/>
          </a:xfrm>
          <a:custGeom>
            <a:avLst/>
            <a:gdLst/>
            <a:ahLst/>
            <a:cxnLst/>
            <a:rect l="l" t="t" r="r" b="b"/>
            <a:pathLst>
              <a:path w="9281512" h="3770614">
                <a:moveTo>
                  <a:pt x="0" y="0"/>
                </a:moveTo>
                <a:lnTo>
                  <a:pt x="9281511" y="0"/>
                </a:lnTo>
                <a:lnTo>
                  <a:pt x="9281511" y="3770615"/>
                </a:lnTo>
                <a:lnTo>
                  <a:pt x="0" y="3770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35074" y="0"/>
            <a:ext cx="10887688" cy="10287000"/>
          </a:xfrm>
          <a:custGeom>
            <a:avLst/>
            <a:gdLst/>
            <a:ahLst/>
            <a:cxnLst/>
            <a:rect l="l" t="t" r="r" b="b"/>
            <a:pathLst>
              <a:path w="10887688" h="10287000">
                <a:moveTo>
                  <a:pt x="0" y="0"/>
                </a:moveTo>
                <a:lnTo>
                  <a:pt x="10887687" y="0"/>
                </a:lnTo>
                <a:lnTo>
                  <a:pt x="108876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4" r="-95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3692" y="3439633"/>
            <a:ext cx="7491382" cy="3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44"/>
              </a:lnSpc>
            </a:pPr>
            <a:r>
              <a:rPr lang="en-US" sz="10813" dirty="0">
                <a:solidFill>
                  <a:srgbClr val="4B718F"/>
                </a:solidFill>
                <a:latin typeface="Bungee"/>
                <a:ea typeface="Bungee"/>
                <a:cs typeface="Bungee"/>
                <a:sym typeface="Bungee"/>
              </a:rPr>
              <a:t>Kim </a:t>
            </a:r>
            <a:r>
              <a:rPr lang="en-US" sz="10813" dirty="0" err="1">
                <a:solidFill>
                  <a:srgbClr val="4B718F"/>
                </a:solidFill>
                <a:latin typeface="Bungee"/>
                <a:ea typeface="Bungee"/>
                <a:cs typeface="Bungee"/>
                <a:sym typeface="Bungee"/>
              </a:rPr>
              <a:t>Kiều</a:t>
            </a:r>
            <a:r>
              <a:rPr lang="en-US" sz="10813" dirty="0">
                <a:solidFill>
                  <a:srgbClr val="4B718F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0813" dirty="0" err="1">
                <a:solidFill>
                  <a:srgbClr val="4B718F"/>
                </a:solidFill>
                <a:latin typeface="Bungee"/>
                <a:ea typeface="Bungee"/>
                <a:cs typeface="Bungee"/>
                <a:sym typeface="Bungee"/>
              </a:rPr>
              <a:t>gẶP</a:t>
            </a:r>
            <a:r>
              <a:rPr lang="en-US" sz="10813" dirty="0">
                <a:solidFill>
                  <a:srgbClr val="4B718F"/>
                </a:solidFill>
                <a:latin typeface="Bungee"/>
                <a:ea typeface="Bungee"/>
                <a:cs typeface="Bungee"/>
                <a:sym typeface="Bungee"/>
              </a:rPr>
              <a:t> GỠ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57314"/>
              </p:ext>
            </p:extLst>
          </p:nvPr>
        </p:nvGraphicFramePr>
        <p:xfrm>
          <a:off x="647701" y="393701"/>
          <a:ext cx="16687802" cy="10053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3965">
                  <a:extLst>
                    <a:ext uri="{9D8B030D-6E8A-4147-A177-3AD203B41FA5}">
                      <a16:colId xmlns:a16="http://schemas.microsoft.com/office/drawing/2014/main" val="1215322055"/>
                    </a:ext>
                  </a:extLst>
                </a:gridCol>
                <a:gridCol w="11843837">
                  <a:extLst>
                    <a:ext uri="{9D8B030D-6E8A-4147-A177-3AD203B41FA5}">
                      <a16:colId xmlns:a16="http://schemas.microsoft.com/office/drawing/2014/main" val="2579261172"/>
                    </a:ext>
                  </a:extLst>
                </a:gridCol>
              </a:tblGrid>
              <a:tr h="17018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     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                                                                          </a:t>
                      </a: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effectLst/>
                        </a:rPr>
                        <a:t>PHIẾU </a:t>
                      </a:r>
                      <a:r>
                        <a:rPr lang="en-US" sz="2800" b="1" dirty="0">
                          <a:solidFill>
                            <a:schemeClr val="accent5"/>
                          </a:solidFill>
                          <a:effectLst/>
                        </a:rPr>
                        <a:t>HỌC TẬP SỐ </a:t>
                      </a:r>
                      <a:r>
                        <a:rPr lang="vi-VN" sz="2800" b="1" dirty="0" smtClean="0">
                          <a:solidFill>
                            <a:schemeClr val="accent5"/>
                          </a:solidFill>
                          <a:effectLst/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effectLst/>
                        </a:rPr>
                        <a:t>                   </a:t>
                      </a:r>
                      <a:endParaRPr lang="en-US" sz="2800" b="1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2870" marR="10287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397935"/>
                  </a:ext>
                </a:extLst>
              </a:tr>
              <a:tr h="1028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vi-VN" sz="3200" baseline="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ảnh, chi tiết khắc họa tâm trạng của Kim Trọng, Thúy Kiều.</a:t>
                      </a:r>
                      <a:endParaRPr lang="en-US" sz="320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e”,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chập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chờn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rốn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nghé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”,...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rung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dè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2711753502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Tâm</a:t>
                      </a:r>
                      <a:r>
                        <a:rPr lang="vi-VN" sz="3200" baseline="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trạng của Kim Trọng, Thúy Kiều trong buổi gặp đầu tiên.</a:t>
                      </a:r>
                      <a:endParaRPr lang="en-US" sz="320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say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luyến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e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ngượng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ngùng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rung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948687727"/>
                  </a:ext>
                </a:extLst>
              </a:tr>
              <a:tr h="3840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vi-VN" sz="3200" baseline="0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vật, không gian cuối đoạn thơ.</a:t>
                      </a:r>
                      <a:endParaRPr lang="en-US" sz="320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veo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tơ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liễu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luyến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rịn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268486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4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198440"/>
            <a:ext cx="10884567" cy="4598730"/>
          </a:xfrm>
          <a:custGeom>
            <a:avLst/>
            <a:gdLst/>
            <a:ahLst/>
            <a:cxnLst/>
            <a:rect l="l" t="t" r="r" b="b"/>
            <a:pathLst>
              <a:path w="10884567" h="4598730">
                <a:moveTo>
                  <a:pt x="0" y="0"/>
                </a:moveTo>
                <a:lnTo>
                  <a:pt x="10884567" y="0"/>
                </a:lnTo>
                <a:lnTo>
                  <a:pt x="10884567" y="4598730"/>
                </a:lnTo>
                <a:lnTo>
                  <a:pt x="0" y="4598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753835" y="6258815"/>
            <a:ext cx="9534165" cy="4028185"/>
          </a:xfrm>
          <a:custGeom>
            <a:avLst/>
            <a:gdLst/>
            <a:ahLst/>
            <a:cxnLst/>
            <a:rect l="l" t="t" r="r" b="b"/>
            <a:pathLst>
              <a:path w="9534165" h="4028185">
                <a:moveTo>
                  <a:pt x="9534165" y="0"/>
                </a:moveTo>
                <a:lnTo>
                  <a:pt x="0" y="0"/>
                </a:lnTo>
                <a:lnTo>
                  <a:pt x="0" y="4028185"/>
                </a:lnTo>
                <a:lnTo>
                  <a:pt x="9534165" y="4028185"/>
                </a:lnTo>
                <a:lnTo>
                  <a:pt x="953416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68721" y="6293073"/>
            <a:ext cx="23211990" cy="9429871"/>
          </a:xfrm>
          <a:custGeom>
            <a:avLst/>
            <a:gdLst/>
            <a:ahLst/>
            <a:cxnLst/>
            <a:rect l="l" t="t" r="r" b="b"/>
            <a:pathLst>
              <a:path w="23211990" h="9429871">
                <a:moveTo>
                  <a:pt x="0" y="0"/>
                </a:moveTo>
                <a:lnTo>
                  <a:pt x="23211990" y="0"/>
                </a:lnTo>
                <a:lnTo>
                  <a:pt x="23211990" y="9429871"/>
                </a:lnTo>
                <a:lnTo>
                  <a:pt x="0" y="9429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530628" y="1477591"/>
            <a:ext cx="6648833" cy="9299067"/>
          </a:xfrm>
          <a:custGeom>
            <a:avLst/>
            <a:gdLst/>
            <a:ahLst/>
            <a:cxnLst/>
            <a:rect l="l" t="t" r="r" b="b"/>
            <a:pathLst>
              <a:path w="6648833" h="9299067">
                <a:moveTo>
                  <a:pt x="6648832" y="0"/>
                </a:moveTo>
                <a:lnTo>
                  <a:pt x="0" y="0"/>
                </a:lnTo>
                <a:lnTo>
                  <a:pt x="0" y="9299067"/>
                </a:lnTo>
                <a:lnTo>
                  <a:pt x="6648832" y="9299067"/>
                </a:lnTo>
                <a:lnTo>
                  <a:pt x="664883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38800" y="1721613"/>
            <a:ext cx="12041605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04"/>
              </a:lnSpc>
            </a:pP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Câu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hỏi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1. 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Theo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giữa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Thúy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Kiều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tiếng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sét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ái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” hay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sự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đồng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điệu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hồn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nâng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tầm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duyên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định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mệnh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”?</a:t>
            </a:r>
          </a:p>
          <a:p>
            <a:pPr algn="ctr">
              <a:lnSpc>
                <a:spcPts val="5104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104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378216" y="-469574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55001" y="4743710"/>
            <a:ext cx="14410793" cy="6088560"/>
          </a:xfrm>
          <a:custGeom>
            <a:avLst/>
            <a:gdLst/>
            <a:ahLst/>
            <a:cxnLst/>
            <a:rect l="l" t="t" r="r" b="b"/>
            <a:pathLst>
              <a:path w="14410793" h="6088560">
                <a:moveTo>
                  <a:pt x="0" y="0"/>
                </a:moveTo>
                <a:lnTo>
                  <a:pt x="14410793" y="0"/>
                </a:lnTo>
                <a:lnTo>
                  <a:pt x="14410793" y="6088560"/>
                </a:lnTo>
                <a:lnTo>
                  <a:pt x="0" y="6088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877207" y="5308842"/>
            <a:ext cx="14410793" cy="6088560"/>
          </a:xfrm>
          <a:custGeom>
            <a:avLst/>
            <a:gdLst/>
            <a:ahLst/>
            <a:cxnLst/>
            <a:rect l="l" t="t" r="r" b="b"/>
            <a:pathLst>
              <a:path w="14410793" h="6088560">
                <a:moveTo>
                  <a:pt x="14410793" y="0"/>
                </a:moveTo>
                <a:lnTo>
                  <a:pt x="0" y="0"/>
                </a:lnTo>
                <a:lnTo>
                  <a:pt x="0" y="6088560"/>
                </a:lnTo>
                <a:lnTo>
                  <a:pt x="14410793" y="6088560"/>
                </a:lnTo>
                <a:lnTo>
                  <a:pt x="14410793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586789" y="8353122"/>
            <a:ext cx="11293664" cy="2837533"/>
          </a:xfrm>
          <a:custGeom>
            <a:avLst/>
            <a:gdLst/>
            <a:ahLst/>
            <a:cxnLst/>
            <a:rect l="l" t="t" r="r" b="b"/>
            <a:pathLst>
              <a:path w="11293664" h="2837533">
                <a:moveTo>
                  <a:pt x="11293663" y="0"/>
                </a:moveTo>
                <a:lnTo>
                  <a:pt x="0" y="0"/>
                </a:lnTo>
                <a:lnTo>
                  <a:pt x="0" y="2837533"/>
                </a:lnTo>
                <a:lnTo>
                  <a:pt x="11293663" y="2837533"/>
                </a:lnTo>
                <a:lnTo>
                  <a:pt x="11293663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45460" y="4918546"/>
            <a:ext cx="9562887" cy="6478856"/>
          </a:xfrm>
          <a:custGeom>
            <a:avLst/>
            <a:gdLst/>
            <a:ahLst/>
            <a:cxnLst/>
            <a:rect l="l" t="t" r="r" b="b"/>
            <a:pathLst>
              <a:path w="9562887" h="6478856">
                <a:moveTo>
                  <a:pt x="0" y="0"/>
                </a:moveTo>
                <a:lnTo>
                  <a:pt x="9562887" y="0"/>
                </a:lnTo>
                <a:lnTo>
                  <a:pt x="9562887" y="6478856"/>
                </a:lnTo>
                <a:lnTo>
                  <a:pt x="0" y="6478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70337" y="1170389"/>
            <a:ext cx="1057022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Câu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hỏi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2.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Vì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không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nói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lời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chỉ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ánh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mắt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cử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chỉ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Cách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ấy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nói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lý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nghệ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thuật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tác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giả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6160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900788"/>
            <a:ext cx="12817683" cy="5415471"/>
          </a:xfrm>
          <a:custGeom>
            <a:avLst/>
            <a:gdLst/>
            <a:ahLst/>
            <a:cxnLst/>
            <a:rect l="l" t="t" r="r" b="b"/>
            <a:pathLst>
              <a:path w="12817683" h="5415471">
                <a:moveTo>
                  <a:pt x="0" y="0"/>
                </a:moveTo>
                <a:lnTo>
                  <a:pt x="12817683" y="0"/>
                </a:lnTo>
                <a:lnTo>
                  <a:pt x="12817683" y="5415472"/>
                </a:lnTo>
                <a:lnTo>
                  <a:pt x="0" y="5415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94366" y="836237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8882758" y="0"/>
                </a:moveTo>
                <a:lnTo>
                  <a:pt x="0" y="0"/>
                </a:lnTo>
                <a:lnTo>
                  <a:pt x="0" y="6129103"/>
                </a:lnTo>
                <a:lnTo>
                  <a:pt x="8882758" y="6129103"/>
                </a:lnTo>
                <a:lnTo>
                  <a:pt x="88827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48423" y="-4496493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0" y="0"/>
                </a:moveTo>
                <a:lnTo>
                  <a:pt x="8882758" y="0"/>
                </a:lnTo>
                <a:lnTo>
                  <a:pt x="8882758" y="6129103"/>
                </a:lnTo>
                <a:lnTo>
                  <a:pt x="0" y="612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292340"/>
            <a:ext cx="9144000" cy="3931920"/>
          </a:xfrm>
          <a:custGeom>
            <a:avLst/>
            <a:gdLst/>
            <a:ahLst/>
            <a:cxnLst/>
            <a:rect l="l" t="t" r="r" b="b"/>
            <a:pathLst>
              <a:path w="9144000" h="3931920">
                <a:moveTo>
                  <a:pt x="0" y="0"/>
                </a:moveTo>
                <a:lnTo>
                  <a:pt x="9144000" y="0"/>
                </a:lnTo>
                <a:lnTo>
                  <a:pt x="9144000" y="3931920"/>
                </a:lnTo>
                <a:lnTo>
                  <a:pt x="0" y="3931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7292340"/>
            <a:ext cx="9144000" cy="3931920"/>
          </a:xfrm>
          <a:custGeom>
            <a:avLst/>
            <a:gdLst/>
            <a:ahLst/>
            <a:cxnLst/>
            <a:rect l="l" t="t" r="r" b="b"/>
            <a:pathLst>
              <a:path w="9144000" h="3931920">
                <a:moveTo>
                  <a:pt x="0" y="0"/>
                </a:moveTo>
                <a:lnTo>
                  <a:pt x="9144000" y="0"/>
                </a:lnTo>
                <a:lnTo>
                  <a:pt x="9144000" y="3931920"/>
                </a:lnTo>
                <a:lnTo>
                  <a:pt x="0" y="3931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556410"/>
            <a:ext cx="1057022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Câu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hỏi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3. 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Ở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câu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như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mặt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ngoài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còn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e”,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nếu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thời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nay,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nghĩ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hoặc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Thúy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Kiều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sẽ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khác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không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Vì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6160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 rot="-1630401">
            <a:off x="9601796" y="2272492"/>
            <a:ext cx="8867897" cy="8672065"/>
          </a:xfrm>
          <a:custGeom>
            <a:avLst/>
            <a:gdLst/>
            <a:ahLst/>
            <a:cxnLst/>
            <a:rect l="l" t="t" r="r" b="b"/>
            <a:pathLst>
              <a:path w="8867897" h="8672065">
                <a:moveTo>
                  <a:pt x="0" y="0"/>
                </a:moveTo>
                <a:lnTo>
                  <a:pt x="8867898" y="0"/>
                </a:lnTo>
                <a:lnTo>
                  <a:pt x="8867898" y="8672064"/>
                </a:lnTo>
                <a:lnTo>
                  <a:pt x="0" y="8672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1473" y="5837568"/>
            <a:ext cx="12817683" cy="5415471"/>
          </a:xfrm>
          <a:custGeom>
            <a:avLst/>
            <a:gdLst/>
            <a:ahLst/>
            <a:cxnLst/>
            <a:rect l="l" t="t" r="r" b="b"/>
            <a:pathLst>
              <a:path w="12817683" h="5415471">
                <a:moveTo>
                  <a:pt x="0" y="0"/>
                </a:moveTo>
                <a:lnTo>
                  <a:pt x="12817683" y="0"/>
                </a:lnTo>
                <a:lnTo>
                  <a:pt x="12817683" y="5415471"/>
                </a:lnTo>
                <a:lnTo>
                  <a:pt x="0" y="5415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811484" y="4320266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8882758" y="0"/>
                </a:moveTo>
                <a:lnTo>
                  <a:pt x="0" y="0"/>
                </a:lnTo>
                <a:lnTo>
                  <a:pt x="0" y="6129103"/>
                </a:lnTo>
                <a:lnTo>
                  <a:pt x="8882758" y="6129103"/>
                </a:lnTo>
                <a:lnTo>
                  <a:pt x="88827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4743" y="1028700"/>
            <a:ext cx="6129257" cy="2150812"/>
          </a:xfrm>
          <a:custGeom>
            <a:avLst/>
            <a:gdLst/>
            <a:ahLst/>
            <a:cxnLst/>
            <a:rect l="l" t="t" r="r" b="b"/>
            <a:pathLst>
              <a:path w="6129257" h="2150812">
                <a:moveTo>
                  <a:pt x="0" y="0"/>
                </a:moveTo>
                <a:lnTo>
                  <a:pt x="6129257" y="0"/>
                </a:lnTo>
                <a:lnTo>
                  <a:pt x="6129257" y="2150812"/>
                </a:lnTo>
                <a:lnTo>
                  <a:pt x="0" y="2150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4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8475">
            <a:off x="-2174133" y="4320266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0" y="0"/>
                </a:moveTo>
                <a:lnTo>
                  <a:pt x="8882758" y="0"/>
                </a:lnTo>
                <a:lnTo>
                  <a:pt x="8882758" y="6129103"/>
                </a:lnTo>
                <a:lnTo>
                  <a:pt x="0" y="612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1258" y="1373605"/>
            <a:ext cx="1057022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Câu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hỏi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4.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cuối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đoạn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nước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liễu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bóng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chiều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…)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ý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nghĩa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ngoài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việc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”? Theo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đó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nỗi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buồn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chia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tay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hay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dự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yêu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trắc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trở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6160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89992" y="4738601"/>
            <a:ext cx="9615407" cy="6514438"/>
          </a:xfrm>
          <a:custGeom>
            <a:avLst/>
            <a:gdLst/>
            <a:ahLst/>
            <a:cxnLst/>
            <a:rect l="l" t="t" r="r" b="b"/>
            <a:pathLst>
              <a:path w="9615407" h="6514438">
                <a:moveTo>
                  <a:pt x="0" y="0"/>
                </a:moveTo>
                <a:lnTo>
                  <a:pt x="9615407" y="0"/>
                </a:lnTo>
                <a:lnTo>
                  <a:pt x="9615407" y="6514438"/>
                </a:lnTo>
                <a:lnTo>
                  <a:pt x="0" y="651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241258" y="5372100"/>
            <a:ext cx="10417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Mảnh A: Cảnh vật trong đoạn thơ.</a:t>
            </a:r>
          </a:p>
          <a:p>
            <a:r>
              <a:rPr lang="vi-VN" sz="4400" dirty="0" smtClean="0"/>
              <a:t>Mảnh B: Nỗi buồn chia tay.</a:t>
            </a:r>
          </a:p>
          <a:p>
            <a:r>
              <a:rPr lang="vi-VN" sz="4400" dirty="0" smtClean="0"/>
              <a:t>Mảnh C. Dự cảm về một tình yêu </a:t>
            </a:r>
          </a:p>
          <a:p>
            <a:r>
              <a:rPr lang="vi-VN" sz="4400" dirty="0" smtClean="0"/>
              <a:t>nhiều trắc trở.</a:t>
            </a:r>
            <a:endParaRPr lang="en-US" sz="4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780535"/>
            <a:ext cx="11315700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Câu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00" b="1" dirty="0" err="1">
                <a:latin typeface="Montserrat Bold"/>
                <a:ea typeface="Montserrat Bold"/>
                <a:cs typeface="Montserrat Bold"/>
                <a:sym typeface="Montserrat Bold"/>
              </a:rPr>
              <a:t>hỏi</a:t>
            </a: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 5.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Nếu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cô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chọn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 smtClean="0"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44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hoặc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câu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diễn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trạng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đang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yêu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đoạn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này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chọn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câu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Vì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4400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6160"/>
              </a:lnSpc>
            </a:pPr>
            <a:endParaRPr lang="en-US" sz="4400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2053758" y="6431275"/>
            <a:ext cx="16871086" cy="7128034"/>
          </a:xfrm>
          <a:custGeom>
            <a:avLst/>
            <a:gdLst/>
            <a:ahLst/>
            <a:cxnLst/>
            <a:rect l="l" t="t" r="r" b="b"/>
            <a:pathLst>
              <a:path w="16871086" h="7128034">
                <a:moveTo>
                  <a:pt x="16871086" y="0"/>
                </a:moveTo>
                <a:lnTo>
                  <a:pt x="0" y="0"/>
                </a:lnTo>
                <a:lnTo>
                  <a:pt x="0" y="7128034"/>
                </a:lnTo>
                <a:lnTo>
                  <a:pt x="16871086" y="7128034"/>
                </a:lnTo>
                <a:lnTo>
                  <a:pt x="168710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4632" y="2868810"/>
            <a:ext cx="14149137" cy="7418190"/>
          </a:xfrm>
          <a:custGeom>
            <a:avLst/>
            <a:gdLst/>
            <a:ahLst/>
            <a:cxnLst/>
            <a:rect l="l" t="t" r="r" b="b"/>
            <a:pathLst>
              <a:path w="14149137" h="7418190">
                <a:moveTo>
                  <a:pt x="0" y="0"/>
                </a:moveTo>
                <a:lnTo>
                  <a:pt x="14149136" y="0"/>
                </a:lnTo>
                <a:lnTo>
                  <a:pt x="14149136" y="7418190"/>
                </a:lnTo>
                <a:lnTo>
                  <a:pt x="0" y="7418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4453" y="6295874"/>
            <a:ext cx="4636422" cy="5454614"/>
          </a:xfrm>
          <a:custGeom>
            <a:avLst/>
            <a:gdLst/>
            <a:ahLst/>
            <a:cxnLst/>
            <a:rect l="l" t="t" r="r" b="b"/>
            <a:pathLst>
              <a:path w="4636422" h="5454614">
                <a:moveTo>
                  <a:pt x="0" y="0"/>
                </a:moveTo>
                <a:lnTo>
                  <a:pt x="4636422" y="0"/>
                </a:lnTo>
                <a:lnTo>
                  <a:pt x="4636422" y="5454614"/>
                </a:lnTo>
                <a:lnTo>
                  <a:pt x="0" y="5454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271392" y="4577132"/>
            <a:ext cx="6097353" cy="7173356"/>
          </a:xfrm>
          <a:custGeom>
            <a:avLst/>
            <a:gdLst/>
            <a:ahLst/>
            <a:cxnLst/>
            <a:rect l="l" t="t" r="r" b="b"/>
            <a:pathLst>
              <a:path w="6097353" h="7173356">
                <a:moveTo>
                  <a:pt x="6097353" y="0"/>
                </a:moveTo>
                <a:lnTo>
                  <a:pt x="0" y="0"/>
                </a:lnTo>
                <a:lnTo>
                  <a:pt x="0" y="7173356"/>
                </a:lnTo>
                <a:lnTo>
                  <a:pt x="6097353" y="7173356"/>
                </a:lnTo>
                <a:lnTo>
                  <a:pt x="60973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kumimoji="0" lang="en-US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đời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Ngại</a:t>
              </a:r>
              <a:r>
                <a:rPr kumimoji="0" lang="en-US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ngùng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lang="en-US" sz="5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5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Hồi</a:t>
              </a:r>
              <a:r>
                <a:rPr kumimoji="0" lang="en-US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thơ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e”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/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xúc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Thuý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Kiều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8743" y="5075963"/>
                <a:ext cx="5051546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00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Là bậc tài trí.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Là bậc anh tài, có thiên phú về chơi cờ.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Là bậc anh dũng, túc trí đa mưu.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Là người thông minh, có thiên phú, có tài văn chương.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 Trọng là người có tài năng như thế nào?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2200" y="228697"/>
            <a:ext cx="6071844" cy="3498462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8743" y="5075963"/>
                <a:ext cx="5051546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5398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Dũng tướng và giai nhân.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Tài tử và giai nhân.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Người trần và ma quỷ.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Người trần và thần tiên.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típ của tình yêu Thúy Kiều và Kim Trọng là gì?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/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Yeahhh,</a:t>
              </a:r>
            </a:p>
            <a:p>
              <a:pPr algn="ctr" defTabSz="1371600"/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rồi!</a:t>
              </a:r>
            </a:p>
            <a:p>
              <a:pPr algn="ctr" defTabSz="1371600"/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8743" y="5075963"/>
                <a:ext cx="5051546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/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Huhu,</a:t>
                </a:r>
              </a:p>
              <a:p>
                <a:pPr algn="ctr" defTabSz="1371600"/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algn="ctr" defTabSz="1371600"/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6519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Mạnh mẽ, tuấn tú, mang phong cách của con nhà võ.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Nhẹ nhàng, dịu dàng, mang sắc thái của tài tử.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Phong thái trang nhã, cao sang, khoan thai, đúng phong cách kẻ sĩ.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Yếu ớt, kém sắc, giống một người mang nhiều bệnh tật.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4</a:t>
              </a:r>
              <a:r>
                <a:rPr lang="en-US" sz="4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 là nhận xét đúng về ngoại hình, phong thái của Kim Trọng được miêu tả trong đoạn trích?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/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Yeahhh,</a:t>
              </a:r>
            </a:p>
            <a:p>
              <a:pPr algn="ctr" defTabSz="1371600"/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rồi!</a:t>
              </a:r>
            </a:p>
            <a:p>
              <a:pPr algn="ctr" defTabSz="1371600"/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800708" y="5075963"/>
                <a:ext cx="4795477" cy="2681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/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Huhu,</a:t>
                </a:r>
              </a:p>
              <a:p>
                <a:pPr algn="ctr" defTabSz="1371600"/>
                <a:r>
                  <a:rPr lang="en-US" sz="2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algn="ctr" defTabSz="1371600"/>
                <a:r>
                  <a:rPr lang="en-US" sz="2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nhấp chuột</a:t>
            </a:r>
            <a:b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trả lời xong, thầy cô nhấp chuột</a:t>
            </a:r>
            <a:b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phím -&gt; để đến</a:t>
            </a:r>
            <a:b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022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79075" y="1896068"/>
            <a:ext cx="19860193" cy="8390932"/>
          </a:xfrm>
          <a:custGeom>
            <a:avLst/>
            <a:gdLst/>
            <a:ahLst/>
            <a:cxnLst/>
            <a:rect l="l" t="t" r="r" b="b"/>
            <a:pathLst>
              <a:path w="19860193" h="8390932">
                <a:moveTo>
                  <a:pt x="19860194" y="0"/>
                </a:moveTo>
                <a:lnTo>
                  <a:pt x="0" y="0"/>
                </a:lnTo>
                <a:lnTo>
                  <a:pt x="0" y="8390932"/>
                </a:lnTo>
                <a:lnTo>
                  <a:pt x="19860194" y="8390932"/>
                </a:lnTo>
                <a:lnTo>
                  <a:pt x="19860194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966" y="-985603"/>
            <a:ext cx="21169054" cy="14606647"/>
          </a:xfrm>
          <a:custGeom>
            <a:avLst/>
            <a:gdLst/>
            <a:ahLst/>
            <a:cxnLst/>
            <a:rect l="l" t="t" r="r" b="b"/>
            <a:pathLst>
              <a:path w="21169054" h="14606647">
                <a:moveTo>
                  <a:pt x="0" y="0"/>
                </a:moveTo>
                <a:lnTo>
                  <a:pt x="21169053" y="0"/>
                </a:lnTo>
                <a:lnTo>
                  <a:pt x="21169053" y="14606647"/>
                </a:lnTo>
                <a:lnTo>
                  <a:pt x="0" y="14606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2247465" y="2850388"/>
            <a:ext cx="8461706" cy="4815480"/>
          </a:xfrm>
          <a:custGeom>
            <a:avLst/>
            <a:gdLst/>
            <a:ahLst/>
            <a:cxnLst/>
            <a:rect l="l" t="t" r="r" b="b"/>
            <a:pathLst>
              <a:path w="8461706" h="4815480">
                <a:moveTo>
                  <a:pt x="0" y="0"/>
                </a:moveTo>
                <a:lnTo>
                  <a:pt x="8461707" y="0"/>
                </a:lnTo>
                <a:lnTo>
                  <a:pt x="8461707" y="4815480"/>
                </a:lnTo>
                <a:lnTo>
                  <a:pt x="0" y="4815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68496" y="4434247"/>
            <a:ext cx="6190804" cy="165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Người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gửi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chàng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trai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thời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612" b="1" dirty="0" err="1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Nguyễn</a:t>
            </a:r>
            <a:r>
              <a:rPr lang="en-US" sz="5612" b="1" dirty="0">
                <a:solidFill>
                  <a:srgbClr val="4B718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Du.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Là người dễ mê muội, không lối thoát trước giai nhân.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Là người mạnh mẽ, lí trí, không quan tâm nhiều đến tình yêu.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Là người dễ say đắm trong tình yêu, tình yêu dễ làm cho chàng choáng váng.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Là người khô khan, không quan tâm đến mọi thứ xung quanh.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54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thơ “Chập chờn nửa tỉnh nửa mê” miêu tả tính cách nào của Kim Trọng?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800708" y="5075963"/>
                <a:ext cx="4795477" cy="2681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 cô nhấp chuột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0308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350544" y="4081269"/>
            <a:ext cx="9596438" cy="26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89"/>
              </a:lnSpc>
            </a:pPr>
            <a:r>
              <a:rPr lang="en-US" sz="15421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Thank you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1415" y="5405095"/>
            <a:ext cx="5066002" cy="5960002"/>
          </a:xfrm>
          <a:custGeom>
            <a:avLst/>
            <a:gdLst/>
            <a:ahLst/>
            <a:cxnLst/>
            <a:rect l="l" t="t" r="r" b="b"/>
            <a:pathLst>
              <a:path w="5066002" h="5960002">
                <a:moveTo>
                  <a:pt x="0" y="0"/>
                </a:moveTo>
                <a:lnTo>
                  <a:pt x="5066001" y="0"/>
                </a:lnTo>
                <a:lnTo>
                  <a:pt x="5066001" y="5960002"/>
                </a:lnTo>
                <a:lnTo>
                  <a:pt x="0" y="59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300214" y="3269752"/>
            <a:ext cx="6995160" cy="8229600"/>
          </a:xfrm>
          <a:custGeom>
            <a:avLst/>
            <a:gdLst/>
            <a:ahLst/>
            <a:cxnLst/>
            <a:rect l="l" t="t" r="r" b="b"/>
            <a:pathLst>
              <a:path w="6995160" h="8229600">
                <a:moveTo>
                  <a:pt x="6995160" y="0"/>
                </a:moveTo>
                <a:lnTo>
                  <a:pt x="0" y="0"/>
                </a:lnTo>
                <a:lnTo>
                  <a:pt x="0" y="8229600"/>
                </a:lnTo>
                <a:lnTo>
                  <a:pt x="6995160" y="8229600"/>
                </a:lnTo>
                <a:lnTo>
                  <a:pt x="699516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748488" y="6321033"/>
            <a:ext cx="5882043" cy="2064062"/>
          </a:xfrm>
          <a:custGeom>
            <a:avLst/>
            <a:gdLst/>
            <a:ahLst/>
            <a:cxnLst/>
            <a:rect l="l" t="t" r="r" b="b"/>
            <a:pathLst>
              <a:path w="5882043" h="2064062">
                <a:moveTo>
                  <a:pt x="5882043" y="0"/>
                </a:moveTo>
                <a:lnTo>
                  <a:pt x="0" y="0"/>
                </a:lnTo>
                <a:lnTo>
                  <a:pt x="0" y="2064063"/>
                </a:lnTo>
                <a:lnTo>
                  <a:pt x="5882043" y="2064063"/>
                </a:lnTo>
                <a:lnTo>
                  <a:pt x="58820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12322" y="8695542"/>
            <a:ext cx="5882043" cy="2064062"/>
          </a:xfrm>
          <a:custGeom>
            <a:avLst/>
            <a:gdLst/>
            <a:ahLst/>
            <a:cxnLst/>
            <a:rect l="l" t="t" r="r" b="b"/>
            <a:pathLst>
              <a:path w="5882043" h="2064062">
                <a:moveTo>
                  <a:pt x="0" y="0"/>
                </a:moveTo>
                <a:lnTo>
                  <a:pt x="5882044" y="0"/>
                </a:lnTo>
                <a:lnTo>
                  <a:pt x="5882044" y="2064062"/>
                </a:lnTo>
                <a:lnTo>
                  <a:pt x="0" y="206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9634" flipH="1">
            <a:off x="6261688" y="6568398"/>
            <a:ext cx="23211990" cy="9429871"/>
          </a:xfrm>
          <a:custGeom>
            <a:avLst/>
            <a:gdLst/>
            <a:ahLst/>
            <a:cxnLst/>
            <a:rect l="l" t="t" r="r" b="b"/>
            <a:pathLst>
              <a:path w="23211990" h="9429871">
                <a:moveTo>
                  <a:pt x="23211989" y="0"/>
                </a:moveTo>
                <a:lnTo>
                  <a:pt x="0" y="0"/>
                </a:lnTo>
                <a:lnTo>
                  <a:pt x="0" y="9429871"/>
                </a:lnTo>
                <a:lnTo>
                  <a:pt x="23211989" y="9429871"/>
                </a:lnTo>
                <a:lnTo>
                  <a:pt x="232119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75849" y="3749262"/>
            <a:ext cx="8054682" cy="9271667"/>
          </a:xfrm>
          <a:custGeom>
            <a:avLst/>
            <a:gdLst/>
            <a:ahLst/>
            <a:cxnLst/>
            <a:rect l="l" t="t" r="r" b="b"/>
            <a:pathLst>
              <a:path w="8054682" h="9271667">
                <a:moveTo>
                  <a:pt x="0" y="0"/>
                </a:moveTo>
                <a:lnTo>
                  <a:pt x="8054682" y="0"/>
                </a:lnTo>
                <a:lnTo>
                  <a:pt x="8054682" y="9271667"/>
                </a:lnTo>
                <a:lnTo>
                  <a:pt x="0" y="9271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014140" y="-4596221"/>
            <a:ext cx="8238389" cy="13617171"/>
          </a:xfrm>
          <a:custGeom>
            <a:avLst/>
            <a:gdLst/>
            <a:ahLst/>
            <a:cxnLst/>
            <a:rect l="l" t="t" r="r" b="b"/>
            <a:pathLst>
              <a:path w="8238389" h="13617171">
                <a:moveTo>
                  <a:pt x="8238389" y="0"/>
                </a:moveTo>
                <a:lnTo>
                  <a:pt x="0" y="0"/>
                </a:lnTo>
                <a:lnTo>
                  <a:pt x="0" y="13617172"/>
                </a:lnTo>
                <a:lnTo>
                  <a:pt x="8238389" y="13617172"/>
                </a:lnTo>
                <a:lnTo>
                  <a:pt x="823838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87394" flipH="1">
            <a:off x="1063311" y="168413"/>
            <a:ext cx="2591973" cy="2932926"/>
          </a:xfrm>
          <a:custGeom>
            <a:avLst/>
            <a:gdLst/>
            <a:ahLst/>
            <a:cxnLst/>
            <a:rect l="l" t="t" r="r" b="b"/>
            <a:pathLst>
              <a:path w="2591973" h="2932926">
                <a:moveTo>
                  <a:pt x="2591973" y="0"/>
                </a:moveTo>
                <a:lnTo>
                  <a:pt x="0" y="0"/>
                </a:lnTo>
                <a:lnTo>
                  <a:pt x="0" y="2932926"/>
                </a:lnTo>
                <a:lnTo>
                  <a:pt x="2591973" y="2932926"/>
                </a:lnTo>
                <a:lnTo>
                  <a:pt x="259197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4355">
            <a:off x="3861639" y="2087177"/>
            <a:ext cx="2279414" cy="2365150"/>
          </a:xfrm>
          <a:custGeom>
            <a:avLst/>
            <a:gdLst/>
            <a:ahLst/>
            <a:cxnLst/>
            <a:rect l="l" t="t" r="r" b="b"/>
            <a:pathLst>
              <a:path w="2279414" h="2365150">
                <a:moveTo>
                  <a:pt x="0" y="0"/>
                </a:moveTo>
                <a:lnTo>
                  <a:pt x="2279414" y="0"/>
                </a:lnTo>
                <a:lnTo>
                  <a:pt x="2279414" y="2365150"/>
                </a:lnTo>
                <a:lnTo>
                  <a:pt x="0" y="2365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51021" y="4315986"/>
            <a:ext cx="11063119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“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Bóng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hồng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nhác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thấy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nẻo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xa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</a:t>
            </a:r>
          </a:p>
          <a:p>
            <a:pPr algn="ctr">
              <a:lnSpc>
                <a:spcPts val="6510"/>
              </a:lnSpc>
            </a:pP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Tình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trong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như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đã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mặt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ngoài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dirty="0" err="1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còn</a:t>
            </a:r>
            <a:r>
              <a:rPr lang="en-US" sz="6600" dirty="0">
                <a:solidFill>
                  <a:srgbClr val="4B718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e.”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089288" y="1028700"/>
            <a:ext cx="0" cy="822960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H="1" flipV="1">
            <a:off x="1189988" y="4946393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3785412" y="423665"/>
            <a:ext cx="2539188" cy="62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11100" y="406400"/>
            <a:ext cx="2602787" cy="62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85412" y="5029578"/>
            <a:ext cx="2539188" cy="62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11101" y="5029578"/>
            <a:ext cx="2602786" cy="62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436" y="1162299"/>
            <a:ext cx="7623144" cy="378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xuất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hoàn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không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gian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Cách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gặp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gỡ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điều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trạng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xúc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dụng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ý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nghệ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thuật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26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Du?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16843" y="1059686"/>
            <a:ext cx="8254802" cy="378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Kim Trọng thuộc tầng lớp xã hội nào? Nguyễn Du giới thiệu nhân vật qua những chi tiết nào?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Những câu thơ nào cho thấy Kim Trọng là người có học thức, tài năng, phẩm hạnh?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Qua cách giới thiệu ấy, em cảm nhận được thái độ, cảm xúc của Nguyễn Du dành cho nhân vật này như thế nào?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5436" y="5756653"/>
            <a:ext cx="8260316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vẻ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đẹp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qua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phương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diện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ngoại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tài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năng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thái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)?</a:t>
            </a:r>
          </a:p>
          <a:p>
            <a:pPr algn="just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ngữ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thấy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vừa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nhã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vừa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hào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hoa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”?</a:t>
            </a:r>
          </a:p>
          <a:p>
            <a:pPr algn="just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tượng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thấy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gửi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gắm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niệm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tài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tử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mẫu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lý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tưởng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yêu</a:t>
            </a:r>
            <a:r>
              <a:rPr lang="en-US" sz="2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just">
              <a:lnSpc>
                <a:spcPts val="3779"/>
              </a:lnSpc>
            </a:pPr>
            <a:endParaRPr lang="en-US" sz="27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16843" y="5756652"/>
            <a:ext cx="8254802" cy="378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Nguyễn Du đã sử dụng những biện pháp nghệ thuật nào nổi bật khi khắc họa Kim Trọng?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Giọng điệu của đoạn thơ có gì đặc trưng? (so với phần “Chị em Thúy Kiều”)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Nghệ thuật miêu tả ấy giúp bộc lộ điều gì về cảm hứng, tư tưởng nhân đạo của Nguyễn Du?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DEF9FE4-37E2-0EFA-F2AA-EAD802AA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" y="0"/>
            <a:ext cx="18276489" cy="10287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09D48D-1CDE-95AD-CC7B-5752CD9DE59A}"/>
              </a:ext>
            </a:extLst>
          </p:cNvPr>
          <p:cNvSpPr txBox="1"/>
          <p:nvPr/>
        </p:nvSpPr>
        <p:spPr>
          <a:xfrm>
            <a:off x="4499264" y="4457700"/>
            <a:ext cx="9289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1B7BD2A-A7B5-9C3E-D73D-42BB8AE65B54}"/>
              </a:ext>
            </a:extLst>
          </p:cNvPr>
          <p:cNvSpPr txBox="1"/>
          <p:nvPr/>
        </p:nvSpPr>
        <p:spPr>
          <a:xfrm>
            <a:off x="5105400" y="2046998"/>
            <a:ext cx="10250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 smtClean="0"/>
              <a:t>HOÀN CẢNH KIM TRỌNG XUẤT HIỆN </a:t>
            </a:r>
            <a:endParaRPr lang="en-US" sz="4400" b="1" dirty="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22DC4EC-DC13-3C20-2FB1-BE20EE4B5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200" cy="430906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4A2305C-EC41-E353-E1DC-1A9593868C6B}"/>
              </a:ext>
            </a:extLst>
          </p:cNvPr>
          <p:cNvSpPr txBox="1"/>
          <p:nvPr/>
        </p:nvSpPr>
        <p:spPr>
          <a:xfrm>
            <a:off x="3886200" y="3619500"/>
            <a:ext cx="1332114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/>
              <a:t>    Nguyên người quanh quất đâu xa,</a:t>
            </a:r>
          </a:p>
          <a:p>
            <a:r>
              <a:rPr lang="vi-VN" sz="5400" dirty="0"/>
              <a:t>Họ Kim tên Trọng vốn nhà trâm anh.</a:t>
            </a:r>
          </a:p>
          <a:p>
            <a:r>
              <a:rPr lang="vi-VN" sz="5400" dirty="0"/>
              <a:t>    Nền phú hậu bậc tài danh,</a:t>
            </a:r>
          </a:p>
          <a:p>
            <a:r>
              <a:rPr lang="vi-VN" sz="5400" dirty="0"/>
              <a:t>Văn chương nết đất thông minh tính trời.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850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3250-FE9A-ABA1-0669-926E4E69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6CEE318-7934-F474-CA3F-3129757E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" y="0"/>
            <a:ext cx="18276489" cy="10287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F38D5BA-B506-3B3C-EDDB-B27FAB64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7" y="-17318"/>
            <a:ext cx="4871126" cy="73097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136187-55CC-FE43-B727-CFCF8EB7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39" y="763759"/>
            <a:ext cx="13408987" cy="694516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B78ADF-2DDD-A50E-50F9-C6DF0808134F}"/>
              </a:ext>
            </a:extLst>
          </p:cNvPr>
          <p:cNvSpPr txBox="1"/>
          <p:nvPr/>
        </p:nvSpPr>
        <p:spPr>
          <a:xfrm>
            <a:off x="5982366" y="1186586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Chi tiết thơ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AF58832-BEF0-605F-78A9-397738B71D63}"/>
              </a:ext>
            </a:extLst>
          </p:cNvPr>
          <p:cNvSpPr txBox="1"/>
          <p:nvPr/>
        </p:nvSpPr>
        <p:spPr>
          <a:xfrm>
            <a:off x="12944799" y="1318013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/>
              <a:t>Ý nghĩa</a:t>
            </a:r>
            <a:endParaRPr lang="en-US" sz="540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D8724EF-A427-2275-82BF-DC48A70BF87A}"/>
              </a:ext>
            </a:extLst>
          </p:cNvPr>
          <p:cNvSpPr txBox="1"/>
          <p:nvPr/>
        </p:nvSpPr>
        <p:spPr>
          <a:xfrm>
            <a:off x="5085284" y="290542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-“</a:t>
            </a:r>
            <a:r>
              <a:rPr lang="en-US" sz="4000" dirty="0" err="1"/>
              <a:t>Họ</a:t>
            </a:r>
            <a:r>
              <a:rPr lang="en-US" sz="4000" dirty="0"/>
              <a:t> Kim,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trâm</a:t>
            </a:r>
            <a:r>
              <a:rPr lang="en-US" sz="4000" dirty="0"/>
              <a:t> </a:t>
            </a:r>
            <a:r>
              <a:rPr lang="en-US" sz="4000" dirty="0" err="1"/>
              <a:t>anh</a:t>
            </a:r>
            <a:r>
              <a:rPr lang="en-US" sz="4000" b="1" dirty="0"/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009C796-05B3-08EE-3418-631A71C6629C}"/>
              </a:ext>
            </a:extLst>
          </p:cNvPr>
          <p:cNvSpPr txBox="1"/>
          <p:nvPr/>
        </p:nvSpPr>
        <p:spPr>
          <a:xfrm>
            <a:off x="11443933" y="2783413"/>
            <a:ext cx="6248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/>
              <a:t>-</a:t>
            </a:r>
            <a:r>
              <a:rPr lang="vi-VN" sz="4000" b="1" dirty="0" smtClean="0"/>
              <a:t> </a:t>
            </a:r>
            <a:r>
              <a:rPr lang="en-US" sz="4000" dirty="0" err="1" smtClean="0"/>
              <a:t>Thuộc</a:t>
            </a:r>
            <a:r>
              <a:rPr lang="en-US" sz="4000" dirty="0" smtClean="0"/>
              <a:t> </a:t>
            </a:r>
            <a:r>
              <a:rPr lang="en-US" sz="4000" dirty="0" err="1"/>
              <a:t>tầng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danh</a:t>
            </a:r>
            <a:r>
              <a:rPr lang="en-US" sz="4000" dirty="0"/>
              <a:t> </a:t>
            </a:r>
            <a:r>
              <a:rPr lang="en-US" sz="4000" dirty="0" err="1"/>
              <a:t>giá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nề</a:t>
            </a:r>
            <a:r>
              <a:rPr lang="en-US" sz="4000" dirty="0"/>
              <a:t> </a:t>
            </a:r>
            <a:r>
              <a:rPr lang="en-US" sz="4000" dirty="0" err="1"/>
              <a:t>nếp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vi-VN" sz="4000" dirty="0"/>
              <a:t>cao.</a:t>
            </a:r>
            <a:endParaRPr lang="en-US" sz="40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74A6047-49BF-495A-75E7-F01081AC45C8}"/>
              </a:ext>
            </a:extLst>
          </p:cNvPr>
          <p:cNvSpPr txBox="1"/>
          <p:nvPr/>
        </p:nvSpPr>
        <p:spPr>
          <a:xfrm>
            <a:off x="11573199" y="6113130"/>
            <a:ext cx="6477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/>
              <a:t>-</a:t>
            </a:r>
            <a:r>
              <a:rPr lang="vi-VN" sz="4000" dirty="0" smtClean="0"/>
              <a:t> </a:t>
            </a:r>
            <a:r>
              <a:rPr lang="en-US" sz="4000" dirty="0" err="1" smtClean="0"/>
              <a:t>Hội</a:t>
            </a:r>
            <a:r>
              <a:rPr lang="en-US" sz="4000" dirty="0" smtClean="0"/>
              <a:t> </a:t>
            </a:r>
            <a:r>
              <a:rPr lang="en-US" sz="4000" dirty="0" err="1"/>
              <a:t>tụ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tài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thiên</a:t>
            </a:r>
            <a:r>
              <a:rPr lang="en-US" sz="4000" dirty="0"/>
              <a:t> </a:t>
            </a:r>
            <a:r>
              <a:rPr lang="en-US" sz="4000" dirty="0" err="1"/>
              <a:t>bẩm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đức</a:t>
            </a:r>
            <a:r>
              <a:rPr lang="en-US" sz="4000" dirty="0"/>
              <a:t> </a:t>
            </a:r>
            <a:r>
              <a:rPr lang="en-US" sz="4000" dirty="0" err="1" smtClean="0"/>
              <a:t>hạnh</a:t>
            </a:r>
            <a:r>
              <a:rPr lang="vi-VN" sz="4000" dirty="0" smtClean="0"/>
              <a:t>.</a:t>
            </a:r>
            <a:endParaRPr lang="en-US" sz="16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EE7CE4E-899C-2EB7-4086-AC4DB32F8BD1}"/>
              </a:ext>
            </a:extLst>
          </p:cNvPr>
          <p:cNvSpPr txBox="1"/>
          <p:nvPr/>
        </p:nvSpPr>
        <p:spPr>
          <a:xfrm>
            <a:off x="5085284" y="6123196"/>
            <a:ext cx="6248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- “</a:t>
            </a:r>
            <a:r>
              <a:rPr lang="vi-VN" sz="4000" dirty="0"/>
              <a:t>Văn chương nết đất thông minh tính trời</a:t>
            </a:r>
            <a:r>
              <a:rPr lang="vi-VN" sz="4000" b="1" dirty="0"/>
              <a:t>.”</a:t>
            </a:r>
            <a:endParaRPr lang="en-US" sz="4000" b="1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50B9F19-74F8-194F-AB6F-539C58CFB734}"/>
              </a:ext>
            </a:extLst>
          </p:cNvPr>
          <p:cNvSpPr txBox="1"/>
          <p:nvPr/>
        </p:nvSpPr>
        <p:spPr>
          <a:xfrm>
            <a:off x="4878054" y="4669707"/>
            <a:ext cx="7042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- “</a:t>
            </a:r>
            <a:r>
              <a:rPr lang="en-US" sz="4000" dirty="0" err="1"/>
              <a:t>Nền</a:t>
            </a:r>
            <a:r>
              <a:rPr lang="en-US" sz="4000" dirty="0"/>
              <a:t> </a:t>
            </a:r>
            <a:r>
              <a:rPr lang="en-US" sz="4000" dirty="0" err="1"/>
              <a:t>phú</a:t>
            </a:r>
            <a:r>
              <a:rPr lang="en-US" sz="4000" dirty="0"/>
              <a:t> </a:t>
            </a:r>
            <a:r>
              <a:rPr lang="en-US" sz="4000" dirty="0" err="1"/>
              <a:t>hậu</a:t>
            </a:r>
            <a:r>
              <a:rPr lang="en-US" sz="4000" dirty="0"/>
              <a:t> </a:t>
            </a:r>
            <a:r>
              <a:rPr lang="en-US" sz="4000" dirty="0" err="1"/>
              <a:t>bậc</a:t>
            </a:r>
            <a:r>
              <a:rPr lang="en-US" sz="4000" dirty="0"/>
              <a:t> </a:t>
            </a:r>
            <a:r>
              <a:rPr lang="en-US" sz="4000" dirty="0" err="1"/>
              <a:t>tài</a:t>
            </a:r>
            <a:r>
              <a:rPr lang="en-US" sz="4000" dirty="0"/>
              <a:t> </a:t>
            </a:r>
            <a:r>
              <a:rPr lang="vi-VN" sz="4000" dirty="0"/>
              <a:t>danh</a:t>
            </a:r>
            <a:r>
              <a:rPr lang="vi-VN" sz="4000" b="1" dirty="0"/>
              <a:t>”</a:t>
            </a:r>
            <a:endParaRPr lang="en-US" sz="4000" b="1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AE1C2B6-15E1-CDBA-7DD4-0507FC4A26DA}"/>
              </a:ext>
            </a:extLst>
          </p:cNvPr>
          <p:cNvSpPr txBox="1"/>
          <p:nvPr/>
        </p:nvSpPr>
        <p:spPr>
          <a:xfrm>
            <a:off x="11420799" y="437454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/>
              <a:t>- </a:t>
            </a:r>
            <a:r>
              <a:rPr lang="vi-VN" sz="4000" dirty="0" smtClean="0"/>
              <a:t>Vừa </a:t>
            </a:r>
            <a:r>
              <a:rPr lang="vi-VN" sz="4000" dirty="0"/>
              <a:t>giàu có, nhân hậu, vừa thông minh,đức hạnh.</a:t>
            </a:r>
            <a:endParaRPr lang="en-US" sz="40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DB91FEE-A3A2-85B8-3ECB-9DAA8903CC5A}"/>
              </a:ext>
            </a:extLst>
          </p:cNvPr>
          <p:cNvSpPr txBox="1"/>
          <p:nvPr/>
        </p:nvSpPr>
        <p:spPr>
          <a:xfrm>
            <a:off x="1449531" y="7971206"/>
            <a:ext cx="153889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/>
              <a:t>=&gt; Nhà thơ trân trọng cảm mến - xem Kim Trọng là hình mẫu lí tưởng xứng đáng với Thúy Kiều cả về tài lẫn tâm.</a:t>
            </a:r>
          </a:p>
        </p:txBody>
      </p:sp>
    </p:spTree>
    <p:extLst>
      <p:ext uri="{BB962C8B-B14F-4D97-AF65-F5344CB8AC3E}">
        <p14:creationId xmlns:p14="http://schemas.microsoft.com/office/powerpoint/2010/main" val="27207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4" grpId="0"/>
      <p:bldP spid="16" grpId="0"/>
      <p:bldP spid="20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5" b="-668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55513" y="1047750"/>
            <a:ext cx="6309531" cy="12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thái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phẩm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chất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endParaRPr lang="en-US" sz="43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049892"/>
            <a:ext cx="7363156" cy="347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3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Vẻ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đẹp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toàn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diện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ngoại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tuấn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tú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thái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tuệ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nhã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943"/>
              </a:lnSpc>
            </a:pPr>
            <a:endParaRPr lang="en-US" sz="33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43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Ba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tư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nhã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-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hào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khắc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họa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mẫu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thức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tài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tế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hấp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dẫn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862285"/>
            <a:ext cx="6370120" cy="198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=&gt; Nguyễn Du đề cao con người có tài, có tâm, có tình; trân trọng tình yêu chân thành, trong sáng.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8833678" y="1028700"/>
            <a:ext cx="0" cy="8493733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49903" y="1047750"/>
            <a:ext cx="6768766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43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Nghệ</a:t>
            </a:r>
            <a:r>
              <a:rPr lang="en-US" sz="43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thuật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4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Du</a:t>
            </a:r>
          </a:p>
          <a:p>
            <a:pPr algn="ctr">
              <a:lnSpc>
                <a:spcPts val="4988"/>
              </a:lnSpc>
            </a:pPr>
            <a:endParaRPr lang="en-US" sz="43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61681" y="3049892"/>
            <a:ext cx="8145209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3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Biện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pháp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399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ngôn</a:t>
            </a:r>
            <a:r>
              <a:rPr lang="en-US" sz="3399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tế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nhịp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uyển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chuyển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→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bút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pháp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lý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tưởng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rạng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rỡ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đáng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mến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943"/>
              </a:lnSpc>
            </a:pPr>
            <a:endParaRPr lang="en-US" sz="33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43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Giọng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điệu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Nồng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ấm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thiết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giàu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xúc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943"/>
              </a:lnSpc>
            </a:pPr>
            <a:endParaRPr lang="en-US" sz="33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43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Ý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nghĩa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niềm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trân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tài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hoa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đề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yêu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tự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bản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thấm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đượm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tinh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thần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đạo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943"/>
              </a:lnSpc>
            </a:pPr>
            <a:endParaRPr lang="en-US" sz="33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6983A-DD67-5FC8-A08B-A13A82757992}"/>
              </a:ext>
            </a:extLst>
          </p:cNvPr>
          <p:cNvSpPr/>
          <p:nvPr/>
        </p:nvSpPr>
        <p:spPr>
          <a:xfrm>
            <a:off x="2590800" y="1775460"/>
            <a:ext cx="1257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DUNG KIM TRỌNG TRONG MẮT EM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2F371-F2E3-0E66-DC7D-BC30B08270D3}"/>
              </a:ext>
            </a:extLst>
          </p:cNvPr>
          <p:cNvSpPr/>
          <p:nvPr/>
        </p:nvSpPr>
        <p:spPr>
          <a:xfrm>
            <a:off x="1143000" y="3467100"/>
            <a:ext cx="1432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Viết 2-3 dòng (hoặc dùng từ khóa) phác họa chân dung Kim Trọng theo cảm nhận của riêng em.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08BCBF5-F6B8-4AF7-5DD8-17CBA7DE0E00}"/>
              </a:ext>
            </a:extLst>
          </p:cNvPr>
          <p:cNvSpPr/>
          <p:nvPr/>
        </p:nvSpPr>
        <p:spPr>
          <a:xfrm>
            <a:off x="15468600" y="-724571"/>
            <a:ext cx="5214727" cy="5738352"/>
          </a:xfrm>
          <a:custGeom>
            <a:avLst/>
            <a:gdLst/>
            <a:ahLst/>
            <a:cxnLst/>
            <a:rect l="l" t="t" r="r" b="b"/>
            <a:pathLst>
              <a:path w="5214727" h="5738352">
                <a:moveTo>
                  <a:pt x="0" y="0"/>
                </a:moveTo>
                <a:lnTo>
                  <a:pt x="5214728" y="0"/>
                </a:lnTo>
                <a:lnTo>
                  <a:pt x="5214728" y="5738352"/>
                </a:lnTo>
                <a:lnTo>
                  <a:pt x="0" y="5738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740567" y="8288425"/>
            <a:ext cx="10884567" cy="4598730"/>
          </a:xfrm>
          <a:custGeom>
            <a:avLst/>
            <a:gdLst/>
            <a:ahLst/>
            <a:cxnLst/>
            <a:rect l="l" t="t" r="r" b="b"/>
            <a:pathLst>
              <a:path w="10884567" h="4598730">
                <a:moveTo>
                  <a:pt x="10884567" y="0"/>
                </a:moveTo>
                <a:lnTo>
                  <a:pt x="0" y="0"/>
                </a:lnTo>
                <a:lnTo>
                  <a:pt x="0" y="4598729"/>
                </a:lnTo>
                <a:lnTo>
                  <a:pt x="10884567" y="4598729"/>
                </a:lnTo>
                <a:lnTo>
                  <a:pt x="1088456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37437" y="8065311"/>
            <a:ext cx="12817683" cy="5415471"/>
          </a:xfrm>
          <a:custGeom>
            <a:avLst/>
            <a:gdLst/>
            <a:ahLst/>
            <a:cxnLst/>
            <a:rect l="l" t="t" r="r" b="b"/>
            <a:pathLst>
              <a:path w="12817683" h="5415471">
                <a:moveTo>
                  <a:pt x="0" y="0"/>
                </a:moveTo>
                <a:lnTo>
                  <a:pt x="12817684" y="0"/>
                </a:lnTo>
                <a:lnTo>
                  <a:pt x="12817684" y="5415471"/>
                </a:lnTo>
                <a:lnTo>
                  <a:pt x="0" y="5415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7966" y="-985603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0" y="0"/>
                </a:moveTo>
                <a:lnTo>
                  <a:pt x="8882758" y="0"/>
                </a:lnTo>
                <a:lnTo>
                  <a:pt x="8882758" y="6129103"/>
                </a:lnTo>
                <a:lnTo>
                  <a:pt x="0" y="612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40702" y="676722"/>
            <a:ext cx="13278886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1"/>
              </a:lnSpc>
            </a:pPr>
            <a:r>
              <a:rPr lang="en-US" sz="6432" b="1" dirty="0">
                <a:latin typeface="Montserrat"/>
                <a:ea typeface="Montserrat"/>
                <a:cs typeface="Montserrat"/>
                <a:sym typeface="Montserrat"/>
              </a:rPr>
              <a:t>GÓI CÂU HỎI THẢO LUẬN SỐ 2 </a:t>
            </a:r>
          </a:p>
          <a:p>
            <a:pPr algn="ctr">
              <a:lnSpc>
                <a:spcPts val="7461"/>
              </a:lnSpc>
            </a:pPr>
            <a:r>
              <a:rPr lang="vi-VN" sz="6432" b="1" dirty="0" smtClean="0"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6432" b="1" dirty="0" smtClean="0">
                <a:latin typeface="Montserrat"/>
                <a:ea typeface="Montserrat"/>
                <a:cs typeface="Montserrat"/>
                <a:sym typeface="Montserrat"/>
              </a:rPr>
              <a:t>THỜI </a:t>
            </a:r>
            <a:r>
              <a:rPr lang="en-US" sz="6432" b="1" dirty="0">
                <a:latin typeface="Montserrat"/>
                <a:ea typeface="Montserrat"/>
                <a:cs typeface="Montserrat"/>
                <a:sym typeface="Montserrat"/>
              </a:rPr>
              <a:t>GIAN 5 </a:t>
            </a:r>
            <a:r>
              <a:rPr lang="en-US" sz="6432" b="1" dirty="0" smtClean="0">
                <a:latin typeface="Montserrat"/>
                <a:ea typeface="Montserrat"/>
                <a:cs typeface="Montserrat"/>
                <a:sym typeface="Montserrat"/>
              </a:rPr>
              <a:t>PHÚT</a:t>
            </a:r>
            <a:r>
              <a:rPr lang="vi-VN" sz="6432" b="1" dirty="0" smtClean="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sz="6432" b="1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7461"/>
              </a:lnSpc>
            </a:pPr>
            <a:endParaRPr lang="en-US" sz="6432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3627546" y="-3331601"/>
            <a:ext cx="8882758" cy="6129103"/>
          </a:xfrm>
          <a:custGeom>
            <a:avLst/>
            <a:gdLst/>
            <a:ahLst/>
            <a:cxnLst/>
            <a:rect l="l" t="t" r="r" b="b"/>
            <a:pathLst>
              <a:path w="8882758" h="6129103">
                <a:moveTo>
                  <a:pt x="8882759" y="0"/>
                </a:moveTo>
                <a:lnTo>
                  <a:pt x="0" y="0"/>
                </a:lnTo>
                <a:lnTo>
                  <a:pt x="0" y="6129103"/>
                </a:lnTo>
                <a:lnTo>
                  <a:pt x="8882759" y="6129103"/>
                </a:lnTo>
                <a:lnTo>
                  <a:pt x="88827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51270" y="1478765"/>
            <a:ext cx="7585522" cy="9678497"/>
          </a:xfrm>
          <a:custGeom>
            <a:avLst/>
            <a:gdLst/>
            <a:ahLst/>
            <a:cxnLst/>
            <a:rect l="l" t="t" r="r" b="b"/>
            <a:pathLst>
              <a:path w="7585522" h="9678497">
                <a:moveTo>
                  <a:pt x="0" y="0"/>
                </a:moveTo>
                <a:lnTo>
                  <a:pt x="7585522" y="0"/>
                </a:lnTo>
                <a:lnTo>
                  <a:pt x="7585522" y="9678497"/>
                </a:lnTo>
                <a:lnTo>
                  <a:pt x="0" y="9678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91200" y="2942513"/>
            <a:ext cx="11468101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47"/>
              </a:lnSpc>
            </a:pP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khắc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họa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giữa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Thúy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Kiều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qua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chi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tiết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4847"/>
              </a:lnSpc>
            </a:pP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2. Qua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ngữ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đó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nhận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trạng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Kim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Thúy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Kiều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như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thế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4847"/>
              </a:lnSpc>
            </a:pP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không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gian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cuối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đoạn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buổi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chiều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cầu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nước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liễu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...)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Nguyễn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miêu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bằng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nghệ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thuật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góp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phần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trạng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2" b="1" dirty="0" err="1"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3462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4847"/>
              </a:lnSpc>
            </a:pPr>
            <a:endParaRPr lang="en-US" sz="3462" dirty="0">
              <a:solidFill>
                <a:srgbClr val="4B71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1840</Words>
  <Application>Microsoft Office PowerPoint</Application>
  <PresentationFormat>Custom</PresentationFormat>
  <Paragraphs>155</Paragraphs>
  <Slides>21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Trebuchet MS</vt:lpstr>
      <vt:lpstr>Dancing Script</vt:lpstr>
      <vt:lpstr>Montserrat Bold</vt:lpstr>
      <vt:lpstr>Calibri</vt:lpstr>
      <vt:lpstr>Montserrat</vt:lpstr>
      <vt:lpstr>DejaVu Serif Bold</vt:lpstr>
      <vt:lpstr>Wingdings 3</vt:lpstr>
      <vt:lpstr>Noto Serif Display Italics</vt:lpstr>
      <vt:lpstr>Arial</vt:lpstr>
      <vt:lpstr>Bungee</vt:lpstr>
      <vt:lpstr>Times New Roman</vt:lpstr>
      <vt:lpstr>Dancing Script Bold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Classic Illustrative Chinese Culture Mythology Presentation</dc:title>
  <cp:lastModifiedBy>Admin</cp:lastModifiedBy>
  <cp:revision>12</cp:revision>
  <dcterms:created xsi:type="dcterms:W3CDTF">2006-08-16T00:00:00Z</dcterms:created>
  <dcterms:modified xsi:type="dcterms:W3CDTF">2025-10-23T23:05:12Z</dcterms:modified>
  <dc:identifier>DAG2haY4AyE</dc:identifier>
</cp:coreProperties>
</file>