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9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68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E8F72-9BA3-4929-AD62-952C44115D57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15BF2-2FA4-4D5D-806E-52B1382DA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81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66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2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76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39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84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26/9/2025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14.wdp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713117"/>
            <a:ext cx="41148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7000" y="471605"/>
            <a:ext cx="33528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5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151"/>
            <a:ext cx="5562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934200" y="228601"/>
            <a:ext cx="2057400" cy="36493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Các đường nối liền điểm cực Bắc và Nam trên bề m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ặ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t qu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ả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 địa cầu là những đường gì?</a:t>
            </a: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 flipV="1">
            <a:off x="2286001" y="3028950"/>
            <a:ext cx="5029199" cy="2286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5181597" y="2686050"/>
            <a:ext cx="2133602" cy="5715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4038599" y="2743200"/>
            <a:ext cx="3352801" cy="5143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315200" y="308610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8" grpId="0" animBg="1"/>
      <p:bldP spid="21" grpId="0" animBg="1"/>
      <p:bldP spid="2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92" y="-55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778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1822450"/>
            <a:ext cx="86106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- Kinh tuyến là nửa đường tròn nối cực Bắc với cực Nam, có độ dài bằng nhau.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0"/>
            <a:ext cx="6019800" cy="5086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38800" y="34290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Đường kinh tuyến gốc là kinh tuyến bao nhiêu độ?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638800" y="28575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Xác định trên hình vẽ đường kinh tuyến gốc.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067594" y="2723356"/>
            <a:ext cx="41148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2819400" y="4494312"/>
            <a:ext cx="6858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1885950"/>
            <a:ext cx="472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- Kinh tuyến gốc được đánh số 0.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52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1"/>
            <a:ext cx="5943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667794" y="2533054"/>
            <a:ext cx="838200" cy="119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953000" y="4171950"/>
            <a:ext cx="1828800" cy="4572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đông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4000500"/>
            <a:ext cx="1524000" cy="47625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tây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4262439" y="3654029"/>
            <a:ext cx="1304925" cy="4643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914400" y="3425429"/>
            <a:ext cx="1143000" cy="5786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248400" y="228600"/>
            <a:ext cx="26670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đị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c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kinh tuy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kinh tuy</a:t>
            </a:r>
            <a:r>
              <a:rPr lang="vi-VN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tây?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239044" y="2475706"/>
            <a:ext cx="37719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994" y="224730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Đông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9594" y="219015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Tây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3" grpId="0" animBg="1"/>
      <p:bldP spid="11274" grpId="0" animBg="1"/>
      <p:bldP spid="20" grpId="0" animBg="1"/>
      <p:bldP spid="20" grpId="1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9700" y="1758950"/>
            <a:ext cx="85344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- Kinh tuyến gốc chia quả địa cầu thành nửa cầu Đông và nửa cầu Tây.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270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1905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55626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76400" y="2057400"/>
            <a:ext cx="3043238" cy="1714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00200" y="2114550"/>
            <a:ext cx="1752600" cy="1196579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257800" y="228601"/>
            <a:ext cx="37338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vòng tròn trên quả địa cầu vuông góc với các kinh tuyến là những đường gì?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1524000" y="2057400"/>
            <a:ext cx="762000" cy="2286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3400" y="1885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4" grpId="1" animBg="1"/>
      <p:bldP spid="133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458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Vĩ tuyến là những đường tròn vuông góc với các kinh tuyến.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032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304800" y="63103"/>
            <a:ext cx="57150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52600" y="24574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562600" y="285750"/>
            <a:ext cx="3352800" cy="10493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1250"/>
              </a:spcBef>
              <a:buClr>
                <a:srgbClr val="9966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xích đạo là đường như thế nào?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485900" y="2876550"/>
            <a:ext cx="3810000" cy="1588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4953000" y="2571750"/>
            <a:ext cx="762000" cy="649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2971800"/>
            <a:ext cx="1447800" cy="43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gốc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447800" y="2857500"/>
            <a:ext cx="838200" cy="29289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0" grpId="0" animBg="1"/>
      <p:bldP spid="20" grpId="1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077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Vĩ tuyến gốc được đánh số 0</a:t>
            </a:r>
            <a:r>
              <a:rPr lang="en-US" sz="2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còn gọi là đường Xích đạo.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28600" y="149225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64008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395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Bắc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38200" y="422910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719639" y="1371600"/>
            <a:ext cx="1304925" cy="8572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1600200" y="3311129"/>
            <a:ext cx="1752600" cy="92154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324600" y="165100"/>
            <a:ext cx="26924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trên hình vẽ vĩ tuyến Bắc và Nam.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8900" y="2857500"/>
            <a:ext cx="4356100" cy="1905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962400" y="2571750"/>
            <a:ext cx="1588" cy="514350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0" y="3028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52800" y="23431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9" grpId="0" animBg="1"/>
      <p:bldP spid="19" grpId="1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8600" y="1809750"/>
            <a:ext cx="853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Vĩ tuyến gốc chia quả địa cầu thành nửa cầu Bắc và nửa cầu Nam.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4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rot="5400000">
            <a:off x="2609850" y="3257352"/>
            <a:ext cx="3771900" cy="1588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3525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15811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00" y="2120613"/>
            <a:ext cx="43434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là những đường tròn vuông góc với các kinh tuyến.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được đánh số 0</a:t>
            </a:r>
            <a:r>
              <a:rPr lang="en-US" sz="20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còn gọi là đường Xích đạo.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chia quả địa cầu thành nửa cầu Bắc và nửa cầu Nam.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8200" y="165735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là nửa đường tròn nối cực Bắc với cực Nam, có độ dài bằng nhau.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gốc: đánh số 0.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 chia quả địa cầu thành nửa cầu Đông và nửa cầu Tây.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" y="11366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526768" y="1231900"/>
            <a:ext cx="4541032" cy="38862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724400" y="28892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26606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76200" y="1733550"/>
            <a:ext cx="1277316" cy="6356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81000" y="2571750"/>
            <a:ext cx="39624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C n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kinh tuyến và vĩ tuyến bao nhiêu?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2571750"/>
            <a:ext cx="4267200" cy="600164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kinh 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 Vĩ 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6573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Kinh độ của một điểm là khoảng cách tính bằng độ từ kinh tuyến gốc đến kinh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26479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- Vĩ độ của một điểm là khoảng cách tính bằng độ từ Xích đạo đến vĩ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602969" y="1257300"/>
            <a:ext cx="4541031" cy="3886200"/>
          </a:xfrm>
          <a:prstGeom prst="rect">
            <a:avLst/>
          </a:prstGeom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800600" y="29146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26860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2647950"/>
            <a:ext cx="4038600" cy="15550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Nơi giao nhau giữa vĩ độ và kinh độ của một điểm được gọi là gì?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0" y="1885950"/>
            <a:ext cx="1277316" cy="635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5811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Kinh độ và vĩ độ của một điểm được gọi chung là toạ độ địa lí của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DC7EAD3-EBD3-4D46-AEB9-E9F98B386C23}"/>
              </a:ext>
            </a:extLst>
          </p:cNvPr>
          <p:cNvSpPr/>
          <p:nvPr/>
        </p:nvSpPr>
        <p:spPr>
          <a:xfrm>
            <a:off x="1447800" y="3333750"/>
            <a:ext cx="228600" cy="62214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6D6C9-2DE8-4B81-BAA8-F3C5099C6D3A}"/>
              </a:ext>
            </a:extLst>
          </p:cNvPr>
          <p:cNvSpPr txBox="1"/>
          <p:nvPr/>
        </p:nvSpPr>
        <p:spPr>
          <a:xfrm>
            <a:off x="1752600" y="310515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D4E43-6218-4A77-9642-15B88E59400E}"/>
              </a:ext>
            </a:extLst>
          </p:cNvPr>
          <p:cNvSpPr txBox="1"/>
          <p:nvPr/>
        </p:nvSpPr>
        <p:spPr>
          <a:xfrm>
            <a:off x="1752600" y="37338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344805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800350"/>
            <a:ext cx="6477000" cy="539378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toạ độ địa lí của một điểm như thế nào?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" y="2476500"/>
            <a:ext cx="4572000" cy="539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 Cách viết: A (vĩ độ, kinh độ) hoặc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700" y="11112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5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2" grpId="0"/>
      <p:bldP spid="13" grpId="0"/>
      <p:bldP spid="16" grpId="0"/>
      <p:bldP spid="18" grpId="0" animBg="1"/>
      <p:bldP spid="18" grpId="1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BDDCB-DFD8-40FA-9DAD-4D9CECBB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25778" r="42000" b="21482"/>
          <a:stretch/>
        </p:blipFill>
        <p:spPr>
          <a:xfrm>
            <a:off x="4724399" y="1257300"/>
            <a:ext cx="4419601" cy="385541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925AC1-B14B-4FA2-9DE7-5641F9EBF0FF}"/>
              </a:ext>
            </a:extLst>
          </p:cNvPr>
          <p:cNvSpPr/>
          <p:nvPr/>
        </p:nvSpPr>
        <p:spPr>
          <a:xfrm>
            <a:off x="4724400" y="4678680"/>
            <a:ext cx="4419600" cy="464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4. Một số địa điểm trên quả Địa cầu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B2D4CA-5C5B-4F50-9DE4-953F6B1A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152400" y="1733550"/>
            <a:ext cx="957987" cy="635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A2DAE7-2C9F-4269-8E1F-838E3D252987}"/>
              </a:ext>
            </a:extLst>
          </p:cNvPr>
          <p:cNvSpPr txBox="1"/>
          <p:nvPr/>
        </p:nvSpPr>
        <p:spPr>
          <a:xfrm>
            <a:off x="2209800" y="1790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(60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B, 120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Đ)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8A967-B4E9-4A9C-8C8C-A1A7E78A5EA2}"/>
              </a:ext>
            </a:extLst>
          </p:cNvPr>
          <p:cNvSpPr txBox="1"/>
          <p:nvPr/>
        </p:nvSpPr>
        <p:spPr>
          <a:xfrm>
            <a:off x="2214517" y="2095693"/>
            <a:ext cx="221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(30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B, 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Đ)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BC729-69FE-4CF3-BBAE-314323FD9B93}"/>
              </a:ext>
            </a:extLst>
          </p:cNvPr>
          <p:cNvSpPr txBox="1"/>
          <p:nvPr/>
        </p:nvSpPr>
        <p:spPr>
          <a:xfrm>
            <a:off x="1447800" y="4095750"/>
            <a:ext cx="476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8D402-5B26-43AE-89C4-4E3EF68BF287}"/>
              </a:ext>
            </a:extLst>
          </p:cNvPr>
          <p:cNvSpPr txBox="1"/>
          <p:nvPr/>
        </p:nvSpPr>
        <p:spPr>
          <a:xfrm>
            <a:off x="2224313" y="246837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C( 30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N, 90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3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922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5" grpId="0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600200"/>
            <a:ext cx="2057400" cy="3028950"/>
            <a:chOff x="720" y="1273"/>
            <a:chExt cx="1367" cy="2565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40"/>
              <a:chOff x="1289" y="582"/>
              <a:chExt cx="668" cy="725"/>
            </a:xfrm>
          </p:grpSpPr>
          <p:sp>
            <p:nvSpPr>
              <p:cNvPr id="4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25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41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Times New Roman" pitchFamily="18" charset="0"/>
                </a:rPr>
                <a:t>Kinh </a:t>
              </a:r>
              <a:r>
                <a:rPr lang="vi-VN" sz="2800" b="1" dirty="0">
                  <a:latin typeface="Times New Roman" pitchFamily="18" charset="0"/>
                </a:rPr>
                <a:t>độ</a:t>
              </a:r>
              <a:r>
                <a:rPr lang="en-US" sz="2800" b="1" dirty="0">
                  <a:latin typeface="Times New Roman" pitchFamily="18" charset="0"/>
                </a:rPr>
                <a:t>, vĩ </a:t>
              </a:r>
              <a:r>
                <a:rPr lang="vi-VN" sz="2800" b="1" dirty="0">
                  <a:latin typeface="Times New Roman" pitchFamily="18" charset="0"/>
                </a:rPr>
                <a:t>độ</a:t>
              </a:r>
              <a:r>
                <a:rPr lang="en-US" sz="2800" b="1" dirty="0">
                  <a:latin typeface="Times New Roman" pitchFamily="18" charset="0"/>
                </a:rPr>
                <a:t> và tọa </a:t>
              </a:r>
              <a:r>
                <a:rPr lang="vi-VN" sz="2800" b="1" dirty="0">
                  <a:latin typeface="Times New Roman" pitchFamily="18" charset="0"/>
                </a:rPr>
                <a:t>độ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vi-VN" sz="2800" b="1" dirty="0">
                  <a:latin typeface="Times New Roman" pitchFamily="18" charset="0"/>
                </a:rPr>
                <a:t>đị</a:t>
              </a:r>
              <a:r>
                <a:rPr lang="en-US" sz="2800" b="1" dirty="0">
                  <a:latin typeface="Times New Roman" pitchFamily="18" charset="0"/>
                </a:rPr>
                <a:t>a lí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1600200"/>
            <a:ext cx="2057400" cy="2914650"/>
            <a:chOff x="720" y="1273"/>
            <a:chExt cx="1367" cy="2565"/>
          </a:xfrm>
        </p:grpSpPr>
        <p:sp>
          <p:nvSpPr>
            <p:cNvPr id="49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57"/>
              <a:chOff x="1289" y="582"/>
              <a:chExt cx="668" cy="754"/>
            </a:xfrm>
          </p:grpSpPr>
          <p:sp>
            <p:nvSpPr>
              <p:cNvPr id="58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5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1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2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56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57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Times New Roman" pitchFamily="18" charset="0"/>
                </a:rPr>
                <a:t>Hệ thống kinh, vĩ tuyến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90550"/>
            <a:ext cx="4800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Thủ </a:t>
            </a:r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Nội nằm ở miền nào của n</a:t>
            </a:r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Bắc n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</a:t>
            </a: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76E85-BAB2-44BE-9EEF-24772F85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1" t="40964" r="28163" b="22410"/>
          <a:stretch/>
        </p:blipFill>
        <p:spPr>
          <a:xfrm>
            <a:off x="762001" y="1371600"/>
            <a:ext cx="8382001" cy="3771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04ADD-34D0-4C7D-93C4-70093BA39994}"/>
              </a:ext>
            </a:extLst>
          </p:cNvPr>
          <p:cNvSpPr txBox="1"/>
          <p:nvPr/>
        </p:nvSpPr>
        <p:spPr>
          <a:xfrm>
            <a:off x="480060" y="628650"/>
            <a:ext cx="8663940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Hãy ghi chú thích cho các hình sau dựa vào dữ liệu: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đạo, chí tuyến bắc, chí tuyến nam, vòng cực bắc, vòng cực nam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5A410-B8B4-407A-9029-425FA29A58CD}"/>
              </a:ext>
            </a:extLst>
          </p:cNvPr>
          <p:cNvSpPr txBox="1"/>
          <p:nvPr/>
        </p:nvSpPr>
        <p:spPr>
          <a:xfrm>
            <a:off x="5943600" y="16573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bắc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61637-F5C8-4AA5-A857-79F2A94B8756}"/>
              </a:ext>
            </a:extLst>
          </p:cNvPr>
          <p:cNvSpPr txBox="1"/>
          <p:nvPr/>
        </p:nvSpPr>
        <p:spPr>
          <a:xfrm>
            <a:off x="5943600" y="44577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86F8A-755D-4B53-B2FE-57314F5567C3}"/>
              </a:ext>
            </a:extLst>
          </p:cNvPr>
          <p:cNvSpPr txBox="1"/>
          <p:nvPr/>
        </p:nvSpPr>
        <p:spPr>
          <a:xfrm>
            <a:off x="5943600" y="23431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bắc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2518B-ACF6-4C73-B5C2-6C6FD0C43E56}"/>
              </a:ext>
            </a:extLst>
          </p:cNvPr>
          <p:cNvSpPr txBox="1"/>
          <p:nvPr/>
        </p:nvSpPr>
        <p:spPr>
          <a:xfrm>
            <a:off x="5943600" y="29718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F0218-0B21-4522-BC6C-EB258DFBEF94}"/>
              </a:ext>
            </a:extLst>
          </p:cNvPr>
          <p:cNvSpPr txBox="1"/>
          <p:nvPr/>
        </p:nvSpPr>
        <p:spPr>
          <a:xfrm>
            <a:off x="5943600" y="37147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nam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505200" y="114300"/>
            <a:ext cx="2320298" cy="37147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E3CAEE-B02C-45CE-A268-8EF14680C928}"/>
              </a:ext>
            </a:extLst>
          </p:cNvPr>
          <p:cNvSpPr txBox="1"/>
          <p:nvPr/>
        </p:nvSpPr>
        <p:spPr>
          <a:xfrm>
            <a:off x="685800" y="171450"/>
            <a:ext cx="8001000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Ghép nối </a:t>
            </a:r>
            <a:r>
              <a:rPr lang="en-US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các ô bên trái với các ô bên phải sao cho phù hợp</a:t>
            </a:r>
            <a:endParaRPr lang="en-US" sz="2200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3AFC154-16A5-428D-A1E4-1AA6F62B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78752"/>
              </p:ext>
            </p:extLst>
          </p:nvPr>
        </p:nvGraphicFramePr>
        <p:xfrm>
          <a:off x="533400" y="1323428"/>
          <a:ext cx="18973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Kinh tuyến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7EA14B66-BECB-4C38-AE86-54CFC43B7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1371"/>
              </p:ext>
            </p:extLst>
          </p:nvPr>
        </p:nvGraphicFramePr>
        <p:xfrm>
          <a:off x="533400" y="1963092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Vĩ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FF29D4C1-3F85-4608-986C-47341CB4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597345"/>
              </p:ext>
            </p:extLst>
          </p:nvPr>
        </p:nvGraphicFramePr>
        <p:xfrm>
          <a:off x="533400" y="2624171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Bán cầu bắc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420C36D9-06EE-49F7-B488-68C1A9480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094271"/>
              </p:ext>
            </p:extLst>
          </p:nvPr>
        </p:nvGraphicFramePr>
        <p:xfrm>
          <a:off x="533400" y="3237668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Bán cầu nam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6B126622-7427-4661-864C-86FE8C85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730330"/>
              </p:ext>
            </p:extLst>
          </p:nvPr>
        </p:nvGraphicFramePr>
        <p:xfrm>
          <a:off x="3276600" y="8001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Là xích đạo chia quả Địa Cầu thành 2 nửa cầu: nửa cầu Bắc và nửa cầu Nam.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id="{6D78C4AA-1B4B-4543-BD1B-0D48FA21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89787"/>
              </p:ext>
            </p:extLst>
          </p:nvPr>
        </p:nvGraphicFramePr>
        <p:xfrm>
          <a:off x="3276600" y="18288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b. Là các nửa 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ờng tròn nối cực bắc và cực nam trên quả Địa cầu.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9" name="Table 7">
            <a:extLst>
              <a:ext uri="{FF2B5EF4-FFF2-40B4-BE49-F238E27FC236}">
                <a16:creationId xmlns:a16="http://schemas.microsoft.com/office/drawing/2014/main" id="{86C8B818-DCED-4FA3-81AF-B248DDA9B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57896"/>
              </p:ext>
            </p:extLst>
          </p:nvPr>
        </p:nvGraphicFramePr>
        <p:xfrm>
          <a:off x="3124200" y="3486150"/>
          <a:ext cx="5669280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ợc đánh số </a:t>
                      </a:r>
                      <a:r>
                        <a:rPr lang="pt-BR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pt-BR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 qua đài thiên văn</a:t>
                      </a:r>
                      <a:r>
                        <a:rPr lang="en-US" sz="2000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Grin-uých ở ngoại ô thủ đô Lôn Đôn (Anh).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814648F1-22A7-4BC2-A5CD-0480C44A8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01049"/>
              </p:ext>
            </p:extLst>
          </p:nvPr>
        </p:nvGraphicFramePr>
        <p:xfrm>
          <a:off x="3124200" y="4572000"/>
          <a:ext cx="5669280" cy="400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e. Là nửa cầu nằm phía bắc 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597C9334-3D23-492E-9A0E-5A950ABF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685497"/>
              </p:ext>
            </p:extLst>
          </p:nvPr>
        </p:nvGraphicFramePr>
        <p:xfrm>
          <a:off x="457200" y="3824408"/>
          <a:ext cx="20574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Kinh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:a16="http://schemas.microsoft.com/office/drawing/2014/main" id="{6D812088-1C79-44D5-ABD9-39C935FD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778237"/>
              </p:ext>
            </p:extLst>
          </p:nvPr>
        </p:nvGraphicFramePr>
        <p:xfrm>
          <a:off x="3200400" y="2971800"/>
          <a:ext cx="56692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c. Là nửa cầu nằm phía nam 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8533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E1A8D5D-4C89-4545-A191-78BABDC9C92A}"/>
              </a:ext>
            </a:extLst>
          </p:cNvPr>
          <p:cNvCxnSpPr/>
          <p:nvPr/>
        </p:nvCxnSpPr>
        <p:spPr>
          <a:xfrm>
            <a:off x="2430780" y="1447122"/>
            <a:ext cx="1150620" cy="66742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675838-F80E-4369-BE3E-DDB970DDDA0F}"/>
              </a:ext>
            </a:extLst>
          </p:cNvPr>
          <p:cNvCxnSpPr>
            <a:cxnSpLocks/>
          </p:cNvCxnSpPr>
          <p:nvPr/>
        </p:nvCxnSpPr>
        <p:spPr>
          <a:xfrm flipV="1">
            <a:off x="2438400" y="1200150"/>
            <a:ext cx="990600" cy="928214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CA5C56-2691-4315-92CE-0D8DB49313A9}"/>
              </a:ext>
            </a:extLst>
          </p:cNvPr>
          <p:cNvCxnSpPr>
            <a:cxnSpLocks/>
          </p:cNvCxnSpPr>
          <p:nvPr/>
        </p:nvCxnSpPr>
        <p:spPr>
          <a:xfrm flipV="1">
            <a:off x="2514600" y="3714750"/>
            <a:ext cx="72771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F061738-D9E9-4B13-929D-AD18AB4D0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25495" y="3354245"/>
            <a:ext cx="178781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373A92-B016-4835-9724-D10A08353B9C}"/>
              </a:ext>
            </a:extLst>
          </p:cNvPr>
          <p:cNvCxnSpPr>
            <a:cxnSpLocks/>
          </p:cNvCxnSpPr>
          <p:nvPr/>
        </p:nvCxnSpPr>
        <p:spPr>
          <a:xfrm flipV="1">
            <a:off x="2362200" y="3181350"/>
            <a:ext cx="990600" cy="242456"/>
          </a:xfrm>
          <a:prstGeom prst="straightConnector1">
            <a:avLst/>
          </a:prstGeom>
          <a:ln w="38100">
            <a:solidFill>
              <a:srgbClr val="66E6F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371600" y="1123950"/>
            <a:ext cx="5410200" cy="707886"/>
          </a:xfrm>
          <a:prstGeom prst="rect">
            <a:avLst/>
          </a:prstGeom>
          <a:solidFill>
            <a:srgbClr val="99FF3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+mj-lt"/>
              </a:rPr>
              <a:t>HOẠT ĐỘNG VỀ NHÀ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6400" y="1771650"/>
            <a:ext cx="2590800" cy="3767533"/>
            <a:chOff x="720" y="1273"/>
            <a:chExt cx="1367" cy="2866"/>
          </a:xfrm>
        </p:grpSpPr>
        <p:sp>
          <p:nvSpPr>
            <p:cNvPr id="7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8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85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19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86" name="Text Box 17"/>
            <p:cNvSpPr txBox="1">
              <a:spLocks noChangeArrowheads="1"/>
            </p:cNvSpPr>
            <p:nvPr/>
          </p:nvSpPr>
          <p:spPr bwMode="gray">
            <a:xfrm>
              <a:off x="796" y="1751"/>
              <a:ext cx="1282" cy="2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Chuẩn bị bài 2. Bản </a:t>
              </a:r>
              <a:r>
                <a:rPr lang="vi-VN" sz="2200" b="1" dirty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. Một số l</a:t>
              </a:r>
              <a:r>
                <a:rPr lang="vi-VN" sz="2200" b="1" dirty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i kinh, vĩ tuyến. Ph</a:t>
              </a:r>
              <a:r>
                <a:rPr lang="vi-VN" sz="2200" b="1" dirty="0">
                  <a:latin typeface="Times New Roman" pitchFamily="18" charset="0"/>
                  <a:cs typeface="Times New Roman" pitchFamily="18" charset="0"/>
                </a:rPr>
                <a:t>ươ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ng h</a:t>
              </a:r>
              <a:r>
                <a:rPr lang="vi-VN" sz="2200" b="1" dirty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ng trên bản </a:t>
              </a:r>
              <a:r>
                <a:rPr lang="vi-VN" sz="2200" b="1" dirty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62001" y="1771650"/>
            <a:ext cx="2515157" cy="3371850"/>
            <a:chOff x="720" y="1273"/>
            <a:chExt cx="1418" cy="2565"/>
          </a:xfrm>
        </p:grpSpPr>
        <p:sp>
          <p:nvSpPr>
            <p:cNvPr id="93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7"/>
            </a:xfrm>
          </p:grpSpPr>
          <p:sp>
            <p:nvSpPr>
              <p:cNvPr id="102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4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5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6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34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369" cy="2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>
                  <a:latin typeface="Times New Roman" pitchFamily="18" charset="0"/>
                </a:rPr>
                <a:t>Học bài cũ, làm bài tập 1,2 SGK; tìm kiếm thông tin về kinh, vĩ </a:t>
              </a:r>
              <a:r>
                <a:rPr lang="vi-VN" sz="2200" b="1" dirty="0">
                  <a:latin typeface="Times New Roman" pitchFamily="18" charset="0"/>
                </a:rPr>
                <a:t>độ</a:t>
              </a:r>
              <a:r>
                <a:rPr lang="en-US" sz="2200" b="1" dirty="0">
                  <a:latin typeface="Times New Roman" pitchFamily="18" charset="0"/>
                </a:rPr>
                <a:t> và tọa </a:t>
              </a:r>
              <a:r>
                <a:rPr lang="vi-VN" sz="2200" b="1" dirty="0">
                  <a:latin typeface="Times New Roman" pitchFamily="18" charset="0"/>
                </a:rPr>
                <a:t>độ</a:t>
              </a:r>
              <a:r>
                <a:rPr lang="en-US" sz="2200" b="1" dirty="0">
                  <a:latin typeface="Times New Roman" pitchFamily="18" charset="0"/>
                </a:rPr>
                <a:t> </a:t>
              </a:r>
              <a:r>
                <a:rPr lang="vi-VN" sz="2200" b="1" dirty="0">
                  <a:latin typeface="Times New Roman" pitchFamily="18" charset="0"/>
                </a:rPr>
                <a:t>đị</a:t>
              </a:r>
              <a:r>
                <a:rPr lang="en-US" sz="2200" b="1" dirty="0">
                  <a:latin typeface="Times New Roman" pitchFamily="18" charset="0"/>
                </a:rPr>
                <a:t>a lí</a:t>
              </a: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4000" cy="1017985"/>
            <a:chOff x="0" y="0"/>
            <a:chExt cx="5760" cy="570"/>
          </a:xfrm>
        </p:grpSpPr>
        <p:sp>
          <p:nvSpPr>
            <p:cNvPr id="1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48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Times New Roman" pitchFamily="18" charset="0"/>
                </a:rPr>
                <a:t>TIẾT 1 – BÀI 1: HỆ THỐNG KINH, VĨ TUYẾN. </a:t>
              </a:r>
            </a:p>
            <a:p>
              <a:pPr algn="ctr"/>
              <a:r>
                <a:rPr lang="en-US" sz="2400" b="1" dirty="0">
                  <a:latin typeface="Times New Roman" pitchFamily="18" charset="0"/>
                </a:rPr>
                <a:t>TỌA ĐỘ ĐỊA LÍ </a:t>
              </a:r>
            </a:p>
          </p:txBody>
        </p: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0" y="432"/>
              <a:ext cx="5760" cy="13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endPara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pic>
          <p:nvPicPr>
            <p:cNvPr id="153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0" y="58"/>
              <a:ext cx="43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pic>
        <p:nvPicPr>
          <p:cNvPr id="35843" name="Picture 3" descr="CGA512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0"/>
          </a:blip>
          <a:srcRect b="5878"/>
          <a:stretch>
            <a:fillRect/>
          </a:stretch>
        </p:blipFill>
        <p:spPr bwMode="auto">
          <a:xfrm rot="369966">
            <a:off x="0" y="3320653"/>
            <a:ext cx="1784350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228600" y="171450"/>
            <a:ext cx="1876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86200" y="1657350"/>
            <a:ext cx="1143000" cy="857250"/>
            <a:chOff x="4608" y="384"/>
            <a:chExt cx="720" cy="720"/>
          </a:xfrm>
        </p:grpSpPr>
        <p:pic>
          <p:nvPicPr>
            <p:cNvPr id="35852" name="Picture 8" descr="globe_anim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Rectangle 9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7098" name="WordArt 10"/>
          <p:cNvSpPr>
            <a:spLocks noChangeArrowheads="1" noChangeShapeType="1" noTextEdit="1"/>
          </p:cNvSpPr>
          <p:nvPr/>
        </p:nvSpPr>
        <p:spPr bwMode="auto">
          <a:xfrm>
            <a:off x="457200" y="800101"/>
            <a:ext cx="8305800" cy="3851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802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C0E6C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 học kết thúc.</a:t>
            </a:r>
          </a:p>
        </p:txBody>
      </p:sp>
      <p:sp>
        <p:nvSpPr>
          <p:cNvPr id="217099" name="WordArt 11"/>
          <p:cNvSpPr>
            <a:spLocks noChangeArrowheads="1" noChangeShapeType="1" noTextEdit="1"/>
          </p:cNvSpPr>
          <p:nvPr/>
        </p:nvSpPr>
        <p:spPr bwMode="auto">
          <a:xfrm>
            <a:off x="685800" y="2800351"/>
            <a:ext cx="7894638" cy="860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rgbClr val="000099"/>
                  </a:prstShdw>
                </a:effectLst>
                <a:latin typeface="Times New Roman"/>
                <a:cs typeface="Times New Roman"/>
              </a:rPr>
              <a:t>Chúc các em học tập tốt, đạt kết quả cao trong học tập.</a:t>
            </a:r>
            <a:endParaRPr lang="en-US" sz="1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rgbClr val="000099"/>
                </a:prstShdw>
              </a:effectLst>
              <a:latin typeface="Times New Roman"/>
              <a:cs typeface="Times New Roman"/>
            </a:endParaRPr>
          </a:p>
        </p:txBody>
      </p:sp>
      <p:pic>
        <p:nvPicPr>
          <p:cNvPr id="35851" name="Picture 13" descr="bro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882628"/>
            <a:ext cx="1752600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8" grpId="0" animBg="1"/>
      <p:bldP spid="217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66750"/>
            <a:ext cx="46482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Nằm ở phía </a:t>
            </a:r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của n</a:t>
            </a:r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là...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Đông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90550"/>
            <a:ext cx="4800600" cy="1685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Loài hoa </a:t>
            </a:r>
            <a:r>
              <a:rPr lang="vi-VN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tr</a:t>
            </a:r>
            <a:r>
              <a:rPr lang="vi-VN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miền Bắc n</a:t>
            </a:r>
            <a:r>
              <a:rPr lang="vi-VN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vào dịp tết là gì?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3638550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66750"/>
            <a:ext cx="4724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Hàng ngày, mặt trời mọc và lặn vào thời gian nào?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3333750"/>
            <a:ext cx="3200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 vào buổi sáng, lặn vào buổi chiều.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5C2757-3566-443F-9922-C07128E83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666" r="36584" b="66925"/>
          <a:stretch/>
        </p:blipFill>
        <p:spPr>
          <a:xfrm>
            <a:off x="0" y="-60960"/>
            <a:ext cx="9144000" cy="171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0ADDF-8FB3-4BB0-AB2E-E54078D30AC0}"/>
              </a:ext>
            </a:extLst>
          </p:cNvPr>
          <p:cNvSpPr txBox="1"/>
          <p:nvPr/>
        </p:nvSpPr>
        <p:spPr>
          <a:xfrm>
            <a:off x="0" y="1600201"/>
            <a:ext cx="9144000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 ĐỒ - PH</a:t>
            </a:r>
            <a:r>
              <a:rPr lang="vi-V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ƠNG TIỆN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 HIỆN BỀ MẶT TRÁI ĐẤT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81046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- B</a:t>
            </a:r>
            <a:r>
              <a:rPr lang="vi-VN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 THỐNG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 ĐỘ ĐỊA LÍ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3429000" y="4095750"/>
            <a:ext cx="5410200" cy="806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	Kinh độ, vĩ độ và tọa độ địa lí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667000" y="3048000"/>
            <a:ext cx="4953000" cy="838200"/>
          </a:xfrm>
          <a:prstGeom prst="round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	Hệ 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381000" y="2266950"/>
            <a:ext cx="3276600" cy="62865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CC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000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2286000" y="3028950"/>
            <a:ext cx="866404" cy="874622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3048000" y="4114800"/>
            <a:ext cx="851164" cy="818085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 – BÀI 1: HỆ THỐNG KINH, VĨ TUYẾN. </a:t>
              </a:r>
            </a:p>
            <a:p>
              <a:pPr algn="ctr"/>
              <a:r>
                <a:rPr lang="en-US" sz="2500" b="1" dirty="0">
                  <a:latin typeface="Times New Roman" pitchFamily="18" charset="0"/>
                </a:rPr>
                <a:t>TỌA ĐỘ ĐỊA LÍ </a:t>
              </a: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1407</Words>
  <Application>Microsoft Office PowerPoint</Application>
  <PresentationFormat>On-screen Show (16:9)</PresentationFormat>
  <Paragraphs>183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.VnTime</vt:lpstr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Quách Nam Sơn</cp:lastModifiedBy>
  <cp:revision>105</cp:revision>
  <dcterms:created xsi:type="dcterms:W3CDTF">2018-01-20T06:19:24Z</dcterms:created>
  <dcterms:modified xsi:type="dcterms:W3CDTF">2025-09-26T02:05:13Z</dcterms:modified>
</cp:coreProperties>
</file>