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7" r:id="rId2"/>
    <p:sldId id="404" r:id="rId3"/>
    <p:sldId id="403" r:id="rId4"/>
    <p:sldId id="405" r:id="rId5"/>
    <p:sldId id="406" r:id="rId6"/>
    <p:sldId id="380" r:id="rId7"/>
    <p:sldId id="383" r:id="rId8"/>
    <p:sldId id="384" r:id="rId9"/>
    <p:sldId id="385" r:id="rId10"/>
    <p:sldId id="386" r:id="rId11"/>
    <p:sldId id="387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F405-BEAA-7A1B-E46B-80839ADAB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B5C46-ECAE-AEA7-3818-58E908A7C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05F5B-405D-1BEC-A791-96A8E00B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96BC8-EBDA-AAEE-36A1-5093BD7A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DA35-6814-4AD8-8352-73E7C7BD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6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4271-423D-F3C0-C7CB-06D5DFED0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F07FA-66BE-41C8-2774-F7CBF5C45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0F87A-A5AB-7EA9-D883-C052E214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2B229-4E20-7E56-9A82-D6B1B2D5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8D22A-4016-59D9-0E59-A59920E6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1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C629FB-428B-CA10-405B-671184A23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C40F8-0772-5566-13A2-FFFCB0264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42AC4-A5BF-F676-8280-F800EF5F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D4B5F-88B2-198C-5195-35D12140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C342C-8D2A-E04E-1DC6-76FC65C3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1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D64C0-F9A1-18C5-B7F3-255349A9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D9347-17CF-89A1-0E9E-0CBA2FE26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36B3-0A76-940B-7908-0B473E8F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D2EB1-4C20-6F24-7F04-BB112913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FF269-A533-F77D-5908-9C601281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1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1D68A-BE07-572A-B12D-0DD4D7C4E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DF127-5730-005D-E9AB-B28DB0E93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DC7D8-1A28-39AF-9E00-FE75DDB6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C971B-FAF7-A00D-A20D-37251CF2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23232-3C43-C52A-325C-28DC187D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7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689D-7646-AC2D-D1AF-B60DF9AF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05834-BD0C-9BE8-7013-E5887A331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BADF3-085A-725E-F472-D0B3F9E40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2F1AF-1FE6-5B88-3440-F8CF4B09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78289-E397-A8AF-704E-A5137AEC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94E14-74F6-2679-24B1-8F8ABAE2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7E76F-ADEB-2467-6D9D-170531E9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09686-E972-3B7D-4096-A8DBD13DE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52EA5-D070-B7B0-1AC0-C699FE5E1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795E5-ECB7-F93D-AB3A-C5461B7D2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5A999D-B819-23FF-E5D6-E864404CF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2C5A64-3CC8-4055-95CD-2CAF4156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ED53B0-1F46-33E2-09C2-81301C64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E0100-2DEC-B089-A8F3-6F22C359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BC41-684E-2D6B-3F2D-5379A3D3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4389D-DCEF-D59E-EA23-D3F98E4F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3C424-45AE-AF70-FBB9-29575F6C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80AD3-7BE4-07DC-83F6-372A16E8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8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E3D49F-909B-FE63-91F3-59ECD735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08A45-7710-331A-CD4B-8D11158C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BB801-1750-A7F9-895B-B2C85AE5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2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2EF7-B50A-CC07-F3C8-E257FDFB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03BF8-F9E9-B579-F82B-A9A83F622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AC2D0-A4BD-EE2F-9F9A-C57A50BF6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23A6F-3891-E55D-25D7-7C2A91AC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A6DFC-2227-160C-1A6B-DC11324C6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27F79-4DF5-EB64-8053-4668A5A0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7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C030-ED7A-F86A-275B-F4A5E811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9F2C90-A190-3498-0883-97E4FC21C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190C5-ECCC-F432-E2C7-7A459E098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1322E-2434-FDCC-DE69-09FBAA36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BD2E1-CF70-E343-A44B-725F8EAA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E9E06-4AD2-F64C-D678-8625326E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7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031C9-B666-8CFC-949D-544F7CAA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93A28-884B-69DE-3FFA-0636BD138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5681B-E834-C163-7B20-B7060FF7A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5B34A-84CD-4194-AF2B-E5A41AF1C6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9CD2C-01EF-71BC-AB3E-114A9E360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56D9E-E332-9FAA-49ED-7A87BAF49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3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wmf"/><Relationship Id="rId3" Type="http://schemas.microsoft.com/office/2007/relationships/hdphoto" Target="../media/hdphoto1.wdp"/><Relationship Id="rId7" Type="http://schemas.openxmlformats.org/officeDocument/2006/relationships/image" Target="../media/image7.wmf"/><Relationship Id="rId12" Type="http://schemas.openxmlformats.org/officeDocument/2006/relationships/oleObject" Target="../embeddings/oleObject4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5" Type="http://schemas.microsoft.com/office/2007/relationships/hdphoto" Target="../media/hdphoto5.wdp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6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microsoft.com/office/2007/relationships/hdphoto" Target="../media/hdphoto5.wdp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7.w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jpg"/><Relationship Id="rId4" Type="http://schemas.microsoft.com/office/2007/relationships/hdphoto" Target="../media/hdphoto5.wdp"/><Relationship Id="rId9" Type="http://schemas.openxmlformats.org/officeDocument/2006/relationships/image" Target="../media/image15.wmf"/><Relationship Id="rId1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B425A8-94EC-423D-6BFF-579845BDB379}"/>
              </a:ext>
            </a:extLst>
          </p:cNvPr>
          <p:cNvSpPr txBox="1"/>
          <p:nvPr/>
        </p:nvSpPr>
        <p:spPr>
          <a:xfrm>
            <a:off x="2339164" y="724399"/>
            <a:ext cx="9611831" cy="4891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5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sz="5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5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 LUẬT BẢO TOÀN KHỐI LƯỢNG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HÓA HỌC</a:t>
            </a:r>
          </a:p>
        </p:txBody>
      </p:sp>
    </p:spTree>
    <p:extLst>
      <p:ext uri="{BB962C8B-B14F-4D97-AF65-F5344CB8AC3E}">
        <p14:creationId xmlns:p14="http://schemas.microsoft.com/office/powerpoint/2010/main" val="251468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95AAFA-BE6D-451B-81C8-BB1E69A6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88735-D65A-F414-AF34-307FFBAFE7B8}"/>
              </a:ext>
            </a:extLst>
          </p:cNvPr>
          <p:cNvSpPr txBox="1"/>
          <p:nvPr/>
        </p:nvSpPr>
        <p:spPr>
          <a:xfrm>
            <a:off x="3308290" y="74240"/>
            <a:ext cx="10788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CÂU HỎI TRẮC NGHIỆM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426512F1-F5C7-2684-8156-CFB4AA04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14" y="632557"/>
            <a:ext cx="11327524" cy="2795958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4. Trong một phản ứng hoá học, các chất phản ứng và chất tạo thành phải chứa cùng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797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79705" algn="l"/>
                <a:tab pos="1800225" algn="l"/>
                <a:tab pos="3420110" algn="l"/>
                <a:tab pos="5039995" algn="l"/>
              </a:tabLst>
            </a:pP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số nguyên tử của mỗi nguyên tố.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           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Số nguyên tử trong mỗi chất.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797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79705" algn="l"/>
                <a:tab pos="1800225" algn="l"/>
                <a:tab pos="3420110" algn="l"/>
                <a:tab pos="5039995" algn="l"/>
              </a:tabLst>
            </a:pP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số phân tử trong mỗi chất.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           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số nguyên tố tạo ra chất.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Chọn loại hình doanh nghiệp nào?">
            <a:extLst>
              <a:ext uri="{FF2B5EF4-FFF2-40B4-BE49-F238E27FC236}">
                <a16:creationId xmlns:a16="http://schemas.microsoft.com/office/drawing/2014/main" id="{7AA4601D-A327-6867-F31C-6F7D61B2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" b="90000" l="9973" r="89936">
                        <a14:foregroundMark x1="46844" y1="9313" x2="59652" y2="9125"/>
                        <a14:foregroundMark x1="59652" y1="9125" x2="61208" y2="9125"/>
                        <a14:foregroundMark x1="81976" y1="188" x2="81976" y2="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72" y="3142962"/>
            <a:ext cx="2872873" cy="42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71BD091-179E-37BE-7467-C0F407BD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185209EB-7F91-62AC-AB3C-E100F58D0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0E0BEFD6-1110-A502-6F21-48CF7CCF1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77956B35-EA19-01DC-9875-391C0F07B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BC87D4-ED6E-314F-1B51-20AD191DE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CCA476A-091D-7ECA-2F7C-BD2ADBC50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miley Face 22">
            <a:extLst>
              <a:ext uri="{FF2B5EF4-FFF2-40B4-BE49-F238E27FC236}">
                <a16:creationId xmlns:a16="http://schemas.microsoft.com/office/drawing/2014/main" id="{2C692315-AB58-B55A-FF66-3C4C3F8974A6}"/>
              </a:ext>
            </a:extLst>
          </p:cNvPr>
          <p:cNvSpPr/>
          <p:nvPr/>
        </p:nvSpPr>
        <p:spPr>
          <a:xfrm>
            <a:off x="0" y="1731643"/>
            <a:ext cx="914400" cy="791559"/>
          </a:xfrm>
          <a:prstGeom prst="smileyFac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67003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95AAFA-BE6D-451B-81C8-BB1E69A6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88735-D65A-F414-AF34-307FFBAFE7B8}"/>
              </a:ext>
            </a:extLst>
          </p:cNvPr>
          <p:cNvSpPr txBox="1"/>
          <p:nvPr/>
        </p:nvSpPr>
        <p:spPr>
          <a:xfrm>
            <a:off x="3127537" y="842490"/>
            <a:ext cx="10788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CÂU HỎI TRẮC NGHIỆM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426512F1-F5C7-2684-8156-CFB4AA04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38" y="1812556"/>
            <a:ext cx="11327524" cy="2600199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5. Cho phương trình hoá học:                              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 thức hóa học và hệ số của X là</a:t>
            </a:r>
          </a:p>
          <a:p>
            <a:pPr marL="0" marR="0" indent="1797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79705" algn="l"/>
                <a:tab pos="1800225" algn="l"/>
                <a:tab pos="3420110" algn="l"/>
                <a:tab pos="5039995" algn="l"/>
              </a:tabLst>
            </a:pP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O</a:t>
            </a:r>
            <a:r>
              <a:rPr lang="pt-BR" sz="2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it-IT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    B. O</a:t>
            </a:r>
            <a:r>
              <a:rPr lang="pt-BR" sz="2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it-IT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               C. 2O</a:t>
            </a:r>
            <a:r>
              <a:rPr lang="pt-BR" sz="2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it-IT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           D. 3O</a:t>
            </a:r>
            <a:r>
              <a:rPr lang="pt-BR" sz="2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it-IT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1797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79705" algn="l"/>
                <a:tab pos="1800225" algn="l"/>
                <a:tab pos="3420110" algn="l"/>
                <a:tab pos="5039995" algn="l"/>
              </a:tabLst>
            </a:pP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BD091-179E-37BE-7467-C0F407BD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185209EB-7F91-62AC-AB3C-E100F58D0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0E0BEFD6-1110-A502-6F21-48CF7CCF1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77956B35-EA19-01DC-9875-391C0F07B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BC87D4-ED6E-314F-1B51-20AD191DE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CCA476A-091D-7ECA-2F7C-BD2ADBC50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789D7C-F675-BC65-49A9-D15EEA28F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A4AEB4A-5A63-2334-70A6-1B12F4382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903203"/>
              </p:ext>
            </p:extLst>
          </p:nvPr>
        </p:nvGraphicFramePr>
        <p:xfrm>
          <a:off x="5857460" y="1897063"/>
          <a:ext cx="3299791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69449" imgH="253890" progId="Equation.DSMT4">
                  <p:embed/>
                </p:oleObj>
              </mc:Choice>
              <mc:Fallback>
                <p:oleObj r:id="rId3" imgW="1269449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460" y="1897063"/>
                        <a:ext cx="3299791" cy="647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 descr="Âm thanh trả lời đúng | Lữ Đại Hoàng Minh - YouTube">
            <a:extLst>
              <a:ext uri="{FF2B5EF4-FFF2-40B4-BE49-F238E27FC236}">
                <a16:creationId xmlns:a16="http://schemas.microsoft.com/office/drawing/2014/main" id="{5AC26417-522E-AEFA-0BF2-4D7B59628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483" y="3854873"/>
            <a:ext cx="5858539" cy="329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miley Face 9">
            <a:extLst>
              <a:ext uri="{FF2B5EF4-FFF2-40B4-BE49-F238E27FC236}">
                <a16:creationId xmlns:a16="http://schemas.microsoft.com/office/drawing/2014/main" id="{437EA01E-F1F8-2B3D-424F-C9591E0467CE}"/>
              </a:ext>
            </a:extLst>
          </p:cNvPr>
          <p:cNvSpPr/>
          <p:nvPr/>
        </p:nvSpPr>
        <p:spPr>
          <a:xfrm>
            <a:off x="5111262" y="3083052"/>
            <a:ext cx="914400" cy="791559"/>
          </a:xfrm>
          <a:prstGeom prst="smileyFac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84200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939908-85FB-4510-8B2B-A56B5662A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037" y="467833"/>
            <a:ext cx="11451265" cy="6166883"/>
          </a:xfrm>
        </p:spPr>
        <p:txBody>
          <a:bodyPr/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gam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Magnesium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Magnesium oxide 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Magnesium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a.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b.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Magmesium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26,7 gam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0,6 gam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2736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743063"/>
              </p:ext>
            </p:extLst>
          </p:nvPr>
        </p:nvGraphicFramePr>
        <p:xfrm>
          <a:off x="649357" y="1447066"/>
          <a:ext cx="11065566" cy="4861483"/>
        </p:xfrm>
        <a:graphic>
          <a:graphicData uri="http://schemas.openxmlformats.org/drawingml/2006/table">
            <a:tbl>
              <a:tblPr/>
              <a:tblGrid>
                <a:gridCol w="3619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9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B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  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PT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bảo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toàn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khối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lượng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a. m</a:t>
                      </a:r>
                      <a:r>
                        <a:rPr kumimoji="0" lang="en-US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 =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  +  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 -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Áp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dụng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ĐLBTKL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thức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về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khối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lượng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phản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ứng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 So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PTHH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e.</a:t>
                      </a: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+ 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  =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  +  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B6E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f.</a:t>
                      </a: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A +  B →      C   +  D</a:t>
                      </a:r>
                      <a:endPara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4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B6E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g.</a:t>
                      </a: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tử</a:t>
                      </a:r>
                      <a:endPara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067339" y="0"/>
            <a:ext cx="8560904" cy="766128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ở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FB94F2-16BB-4D8F-9684-3E7DED2359B1}"/>
              </a:ext>
            </a:extLst>
          </p:cNvPr>
          <p:cNvSpPr/>
          <p:nvPr/>
        </p:nvSpPr>
        <p:spPr>
          <a:xfrm>
            <a:off x="4583832" y="908720"/>
            <a:ext cx="10081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733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662402"/>
              </p:ext>
            </p:extLst>
          </p:nvPr>
        </p:nvGraphicFramePr>
        <p:xfrm>
          <a:off x="563217" y="1443752"/>
          <a:ext cx="11065566" cy="4861483"/>
        </p:xfrm>
        <a:graphic>
          <a:graphicData uri="http://schemas.openxmlformats.org/drawingml/2006/table">
            <a:tbl>
              <a:tblPr/>
              <a:tblGrid>
                <a:gridCol w="3619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9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B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  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PT 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bảo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toàn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khối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lượng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. m</a:t>
                      </a:r>
                      <a:r>
                        <a:rPr kumimoji="0" lang="en-US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 =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  +  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 -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Áp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dụng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ĐLBTKL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thức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về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khối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lượng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phản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ứng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So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PTHH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e.</a:t>
                      </a:r>
                      <a:r>
                        <a:rPr kumimoji="0" 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+ 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  =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  +  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B6E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f.</a:t>
                      </a: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A +  B →      C   +  D</a:t>
                      </a:r>
                      <a:endPara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4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B6E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g.</a:t>
                      </a: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tử</a:t>
                      </a:r>
                      <a:endPara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067339" y="0"/>
            <a:ext cx="8560904" cy="766128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FB94F2-16BB-4D8F-9684-3E7DED2359B1}"/>
              </a:ext>
            </a:extLst>
          </p:cNvPr>
          <p:cNvSpPr/>
          <p:nvPr/>
        </p:nvSpPr>
        <p:spPr>
          <a:xfrm>
            <a:off x="4583832" y="908720"/>
            <a:ext cx="10081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41FF20-6597-4CDB-AF22-3676FE07C4DF}"/>
              </a:ext>
            </a:extLst>
          </p:cNvPr>
          <p:cNvSpPr/>
          <p:nvPr/>
        </p:nvSpPr>
        <p:spPr>
          <a:xfrm>
            <a:off x="4655840" y="1988839"/>
            <a:ext cx="720080" cy="641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f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754AF6-460A-4144-A660-1FC672D84704}"/>
              </a:ext>
            </a:extLst>
          </p:cNvPr>
          <p:cNvSpPr/>
          <p:nvPr/>
        </p:nvSpPr>
        <p:spPr>
          <a:xfrm>
            <a:off x="4583832" y="3212976"/>
            <a:ext cx="1080120" cy="459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e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E8387C-2C6B-4ADC-8A8B-D6C20B579E74}"/>
              </a:ext>
            </a:extLst>
          </p:cNvPr>
          <p:cNvSpPr/>
          <p:nvPr/>
        </p:nvSpPr>
        <p:spPr>
          <a:xfrm>
            <a:off x="4655840" y="3854449"/>
            <a:ext cx="792088" cy="541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a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1AF413-FD68-4816-A4A8-87008C5F5C8E}"/>
              </a:ext>
            </a:extLst>
          </p:cNvPr>
          <p:cNvSpPr/>
          <p:nvPr/>
        </p:nvSpPr>
        <p:spPr>
          <a:xfrm>
            <a:off x="4655840" y="4551459"/>
            <a:ext cx="1008112" cy="338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c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32923F-98EC-498B-B23A-209F2AE9FB88}"/>
              </a:ext>
            </a:extLst>
          </p:cNvPr>
          <p:cNvSpPr/>
          <p:nvPr/>
        </p:nvSpPr>
        <p:spPr>
          <a:xfrm>
            <a:off x="4655840" y="5087898"/>
            <a:ext cx="792088" cy="236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b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99CCBD-5CB6-4110-8C77-560A3DE7D458}"/>
              </a:ext>
            </a:extLst>
          </p:cNvPr>
          <p:cNvSpPr/>
          <p:nvPr/>
        </p:nvSpPr>
        <p:spPr>
          <a:xfrm>
            <a:off x="4727848" y="5441938"/>
            <a:ext cx="792088" cy="369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g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A2CB96-FC3B-4E2A-B61C-86BA35BD4FF7}"/>
              </a:ext>
            </a:extLst>
          </p:cNvPr>
          <p:cNvSpPr/>
          <p:nvPr/>
        </p:nvSpPr>
        <p:spPr>
          <a:xfrm>
            <a:off x="4727848" y="5876742"/>
            <a:ext cx="936104" cy="369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7 - d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E0935-83DA-72CC-7551-72E4E31D8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1" y="450574"/>
            <a:ext cx="11714920" cy="67718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B99298-F299-B0A4-23B8-A7725ADBD1B2}"/>
              </a:ext>
            </a:extLst>
          </p:cNvPr>
          <p:cNvSpPr/>
          <p:nvPr/>
        </p:nvSpPr>
        <p:spPr>
          <a:xfrm>
            <a:off x="132523" y="1858618"/>
            <a:ext cx="2040838" cy="34820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</a:t>
            </a:r>
          </a:p>
        </p:txBody>
      </p:sp>
      <p:sp>
        <p:nvSpPr>
          <p:cNvPr id="10" name="Flowchart: Preparation 9">
            <a:extLst>
              <a:ext uri="{FF2B5EF4-FFF2-40B4-BE49-F238E27FC236}">
                <a16:creationId xmlns:a16="http://schemas.microsoft.com/office/drawing/2014/main" id="{735AC8E6-C6B7-5080-FA89-299D1337715C}"/>
              </a:ext>
            </a:extLst>
          </p:cNvPr>
          <p:cNvSpPr/>
          <p:nvPr/>
        </p:nvSpPr>
        <p:spPr>
          <a:xfrm>
            <a:off x="2743201" y="1113184"/>
            <a:ext cx="2173358" cy="1272207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Preparation 10">
            <a:extLst>
              <a:ext uri="{FF2B5EF4-FFF2-40B4-BE49-F238E27FC236}">
                <a16:creationId xmlns:a16="http://schemas.microsoft.com/office/drawing/2014/main" id="{D67FA708-52BC-3FD1-12C7-C71BB03669F9}"/>
              </a:ext>
            </a:extLst>
          </p:cNvPr>
          <p:cNvSpPr/>
          <p:nvPr/>
        </p:nvSpPr>
        <p:spPr>
          <a:xfrm>
            <a:off x="2763076" y="4174434"/>
            <a:ext cx="2173358" cy="1411357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E268290-68D3-3C95-ED67-31C171CC5D42}"/>
              </a:ext>
            </a:extLst>
          </p:cNvPr>
          <p:cNvSpPr/>
          <p:nvPr/>
        </p:nvSpPr>
        <p:spPr>
          <a:xfrm>
            <a:off x="5744816" y="450574"/>
            <a:ext cx="6281530" cy="12357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Trong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ACE5FCA-0004-5833-8646-447925413987}"/>
              </a:ext>
            </a:extLst>
          </p:cNvPr>
          <p:cNvSpPr/>
          <p:nvPr/>
        </p:nvSpPr>
        <p:spPr>
          <a:xfrm>
            <a:off x="5744816" y="1749289"/>
            <a:ext cx="6208644" cy="8216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 – 1)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C6913D1-9EEE-541F-34C6-AFA9E4AAD7F4}"/>
              </a:ext>
            </a:extLst>
          </p:cNvPr>
          <p:cNvSpPr/>
          <p:nvPr/>
        </p:nvSpPr>
        <p:spPr>
          <a:xfrm>
            <a:off x="5777950" y="2647124"/>
            <a:ext cx="6175510" cy="9442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PTHH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CTHH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7E23E51-8A64-1447-E935-91CB01B0E789}"/>
              </a:ext>
            </a:extLst>
          </p:cNvPr>
          <p:cNvSpPr/>
          <p:nvPr/>
        </p:nvSpPr>
        <p:spPr>
          <a:xfrm>
            <a:off x="5777950" y="3667540"/>
            <a:ext cx="6175510" cy="18983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02E9CFC-D992-A238-E383-29A0AE6DDADF}"/>
              </a:ext>
            </a:extLst>
          </p:cNvPr>
          <p:cNvSpPr/>
          <p:nvPr/>
        </p:nvSpPr>
        <p:spPr>
          <a:xfrm>
            <a:off x="5777950" y="5642114"/>
            <a:ext cx="6175510" cy="12158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PTHH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7306D634-9363-E582-48FF-604D482C7C19}"/>
              </a:ext>
            </a:extLst>
          </p:cNvPr>
          <p:cNvSpPr/>
          <p:nvPr/>
        </p:nvSpPr>
        <p:spPr>
          <a:xfrm>
            <a:off x="2173361" y="2239617"/>
            <a:ext cx="828257" cy="23323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F9E946A-76C0-0E05-4726-07C449DAFFC3}"/>
              </a:ext>
            </a:extLst>
          </p:cNvPr>
          <p:cNvCxnSpPr>
            <a:endCxn id="19" idx="1"/>
          </p:cNvCxnSpPr>
          <p:nvPr/>
        </p:nvCxnSpPr>
        <p:spPr>
          <a:xfrm rot="5400000" flipH="1" flipV="1">
            <a:off x="4521478" y="3408294"/>
            <a:ext cx="1545533" cy="96741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39C42D-CE8A-30F2-B441-DDDBEA948E45}"/>
              </a:ext>
            </a:extLst>
          </p:cNvPr>
          <p:cNvCxnSpPr>
            <a:cxnSpLocks/>
          </p:cNvCxnSpPr>
          <p:nvPr/>
        </p:nvCxnSpPr>
        <p:spPr>
          <a:xfrm>
            <a:off x="4810539" y="4664766"/>
            <a:ext cx="9674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68DF4982-32CE-F4EC-9179-7DB3112A4A7F}"/>
              </a:ext>
            </a:extLst>
          </p:cNvPr>
          <p:cNvCxnSpPr>
            <a:cxnSpLocks/>
          </p:cNvCxnSpPr>
          <p:nvPr/>
        </p:nvCxnSpPr>
        <p:spPr>
          <a:xfrm>
            <a:off x="4790657" y="5176628"/>
            <a:ext cx="1000546" cy="85477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30036D-A228-282A-CF25-417C2A9E17E0}"/>
              </a:ext>
            </a:extLst>
          </p:cNvPr>
          <p:cNvCxnSpPr>
            <a:stCxn id="10" idx="3"/>
          </p:cNvCxnSpPr>
          <p:nvPr/>
        </p:nvCxnSpPr>
        <p:spPr>
          <a:xfrm flipV="1">
            <a:off x="4916559" y="1272209"/>
            <a:ext cx="788506" cy="477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2156028-81DF-A67F-A28A-7E1887FD3B2F}"/>
              </a:ext>
            </a:extLst>
          </p:cNvPr>
          <p:cNvCxnSpPr/>
          <p:nvPr/>
        </p:nvCxnSpPr>
        <p:spPr>
          <a:xfrm>
            <a:off x="4936434" y="1749287"/>
            <a:ext cx="768631" cy="410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40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95AAFA-BE6D-451B-81C8-BB1E69A6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18A92-C307-44B4-8462-D27E19B3F61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9000" l="1250" r="99063">
                        <a14:foregroundMark x1="7250" y1="2667" x2="7250" y2="2667"/>
                        <a14:foregroundMark x1="7250" y1="1889" x2="1250" y2="15222"/>
                        <a14:foregroundMark x1="1250" y1="15222" x2="3063" y2="17000"/>
                        <a14:foregroundMark x1="2000" y1="85778" x2="19625" y2="97556"/>
                        <a14:foregroundMark x1="92188" y1="89889" x2="99000" y2="99111"/>
                        <a14:foregroundMark x1="93375" y1="889" x2="96563" y2="14000"/>
                        <a14:foregroundMark x1="96563" y1="14000" x2="99063" y2="17778"/>
                        <a14:foregroundMark x1="8875" y1="92444" x2="10375" y2="87778"/>
                        <a14:backgroundMark x1="25313" y1="50333" x2="53563" y2="55556"/>
                        <a14:backgroundMark x1="27750" y1="53333" x2="36563" y2="61333"/>
                        <a14:backgroundMark x1="36563" y1="61333" x2="45500" y2="64444"/>
                        <a14:backgroundMark x1="45500" y1="64444" x2="45813" y2="64333"/>
                        <a14:backgroundMark x1="31250" y1="58000" x2="38875" y2="83778"/>
                        <a14:backgroundMark x1="38875" y1="83778" x2="39938" y2="85889"/>
                        <a14:backgroundMark x1="29500" y1="77000" x2="51688" y2="87444"/>
                        <a14:backgroundMark x1="42750" y1="71000" x2="63563" y2="86667"/>
                        <a14:backgroundMark x1="63563" y1="86667" x2="63563" y2="86667"/>
                        <a14:backgroundMark x1="66000" y1="68889" x2="83188" y2="8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17DC3F-297F-B46F-A689-E57F53E6DD9D}"/>
              </a:ext>
            </a:extLst>
          </p:cNvPr>
          <p:cNvSpPr txBox="1"/>
          <p:nvPr/>
        </p:nvSpPr>
        <p:spPr>
          <a:xfrm>
            <a:off x="4501779" y="202126"/>
            <a:ext cx="4125386" cy="5480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Hình ảnh bé trai đang ngồi học bài - PNG">
            <a:extLst>
              <a:ext uri="{FF2B5EF4-FFF2-40B4-BE49-F238E27FC236}">
                <a16:creationId xmlns:a16="http://schemas.microsoft.com/office/drawing/2014/main" id="{2354CFF2-61DC-8A28-88E2-EF2C203C5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71" b="93319" l="500" r="90000">
                        <a14:foregroundMark x1="6864" y1="29545" x2="15500" y2="14655"/>
                        <a14:foregroundMark x1="15500" y1="14655" x2="27250" y2="3017"/>
                        <a14:foregroundMark x1="27250" y1="3017" x2="35019" y2="2786"/>
                        <a14:foregroundMark x1="42284" y1="4886" x2="44000" y2="12284"/>
                        <a14:foregroundMark x1="2069" y1="22629" x2="3457" y2="30448"/>
                        <a14:foregroundMark x1="18250" y1="86853" x2="41000" y2="80172"/>
                        <a14:foregroundMark x1="10982" y1="67658" x2="45250" y2="92241"/>
                        <a14:foregroundMark x1="9500" y1="66595" x2="10109" y2="67032"/>
                        <a14:foregroundMark x1="13000" y1="75862" x2="17000" y2="86422"/>
                        <a14:foregroundMark x1="17000" y1="86422" x2="17000" y2="93319"/>
                        <a14:foregroundMark x1="54916" y1="44303" x2="54750" y2="45474"/>
                        <a14:foregroundMark x1="56000" y1="36638" x2="55864" y2="37602"/>
                        <a14:foregroundMark x1="52500" y1="44311" x2="52500" y2="46983"/>
                        <a14:foregroundMark x1="52500" y1="40814" x2="52500" y2="42402"/>
                        <a14:foregroundMark x1="52500" y1="37284" x2="52500" y2="40335"/>
                        <a14:backgroundMark x1="750" y1="80603" x2="1250" y2="92457"/>
                        <a14:backgroundMark x1="1250" y1="92457" x2="2500" y2="95474"/>
                        <a14:backgroundMark x1="45250" y1="1293" x2="33500" y2="647"/>
                        <a14:backgroundMark x1="1750" y1="31681" x2="6750" y2="35560"/>
                        <a14:backgroundMark x1="500" y1="12284" x2="500" y2="22629"/>
                        <a14:backgroundMark x1="12500" y1="63793" x2="20000" y2="63793"/>
                        <a14:backgroundMark x1="47500" y1="35560" x2="39750" y2="40948"/>
                        <a14:backgroundMark x1="59250" y1="38362" x2="57250" y2="44828"/>
                        <a14:backgroundMark x1="46500" y1="41379" x2="48500" y2="43319"/>
                        <a14:backgroundMark x1="48500" y1="43319" x2="50500" y2="45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0071"/>
            <a:ext cx="3390007" cy="393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C85B41-F027-12DA-3398-12652C9DB469}"/>
              </a:ext>
            </a:extLst>
          </p:cNvPr>
          <p:cNvSpPr txBox="1"/>
          <p:nvPr/>
        </p:nvSpPr>
        <p:spPr>
          <a:xfrm>
            <a:off x="1238721" y="1038991"/>
            <a:ext cx="10313280" cy="3302443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3,2 g Sulfur (S)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6,4 g sulfur dioxide (SO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oxygen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  <a:p>
            <a:pPr algn="l"/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D1E378-325C-38D2-B426-CBE5C573FF69}"/>
              </a:ext>
            </a:extLst>
          </p:cNvPr>
          <p:cNvSpPr/>
          <p:nvPr/>
        </p:nvSpPr>
        <p:spPr>
          <a:xfrm>
            <a:off x="1162297" y="4198300"/>
            <a:ext cx="10512868" cy="24516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gam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magnesium (Mg)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gam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magnesium oxide (MgO).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36802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0A584C-25D7-9132-FECB-7EA76BEFAC21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22" l="438" r="99750">
                        <a14:foregroundMark x1="1250" y1="889" x2="1938" y2="11444"/>
                        <a14:foregroundMark x1="1938" y1="11444" x2="4438" y2="14444"/>
                        <a14:foregroundMark x1="2625" y1="0" x2="438" y2="4222"/>
                        <a14:foregroundMark x1="93313" y1="4333" x2="97438" y2="8889"/>
                        <a14:foregroundMark x1="97438" y1="8889" x2="99250" y2="19556"/>
                        <a14:foregroundMark x1="99250" y1="19556" x2="98625" y2="21889"/>
                        <a14:foregroundMark x1="93125" y1="89111" x2="99750" y2="95667"/>
                        <a14:foregroundMark x1="625" y1="97222" x2="8938" y2="81000"/>
                        <a14:foregroundMark x1="8938" y1="81000" x2="3250" y2="95222"/>
                        <a14:backgroundMark x1="55375" y1="58556" x2="65563" y2="73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3709"/>
            <a:ext cx="12191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9F0064-5120-7A60-EAD4-E2DC47E74D8C}"/>
              </a:ext>
            </a:extLst>
          </p:cNvPr>
          <p:cNvSpPr txBox="1"/>
          <p:nvPr/>
        </p:nvSpPr>
        <p:spPr>
          <a:xfrm>
            <a:off x="3919074" y="49569"/>
            <a:ext cx="4353851" cy="5480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2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90E314A9-CC90-8E41-32B8-E62D151BF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16" y="907302"/>
            <a:ext cx="11553566" cy="5454093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rabicPeriod"/>
              <a:tabLst>
                <a:tab pos="2865755" algn="ctr"/>
                <a:tab pos="5731510" algn="r"/>
              </a:tabLst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927E4E-C53C-A519-C7C7-ED35CA1E54FB}"/>
              </a:ext>
            </a:extLst>
          </p:cNvPr>
          <p:cNvSpPr txBox="1"/>
          <p:nvPr/>
        </p:nvSpPr>
        <p:spPr>
          <a:xfrm>
            <a:off x="469956" y="907302"/>
            <a:ext cx="1101762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K + O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---&gt; K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Al + HCl ---&gt; AlCl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H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C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O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---&gt; CO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 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 H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endParaRPr lang="nl-NL" sz="28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Na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Ca(OH)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---&gt;  CaCO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NaOH</a:t>
            </a:r>
          </a:p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e. FeCl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AgNO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---&gt; Fe(NO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AgCl</a:t>
            </a:r>
          </a:p>
          <a:p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học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  <p:pic>
        <p:nvPicPr>
          <p:cNvPr id="62" name="Picture 2" descr="Clip nghệ thuật Đồ họa học sinh Vector Đồ họa mạng di động Giáo viên - học sinh tiểu học">
            <a:extLst>
              <a:ext uri="{FF2B5EF4-FFF2-40B4-BE49-F238E27FC236}">
                <a16:creationId xmlns:a16="http://schemas.microsoft.com/office/drawing/2014/main" id="{F864B7A6-39B2-5D56-A514-53E07929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99167" l="1556" r="99556">
                        <a14:foregroundMark x1="3778" y1="63333" x2="19257" y2="42429"/>
                        <a14:foregroundMark x1="23208" y1="37542" x2="38000" y2="26250"/>
                        <a14:foregroundMark x1="49611" y1="25009" x2="59444" y2="23958"/>
                        <a14:foregroundMark x1="38000" y1="26250" x2="44865" y2="25516"/>
                        <a14:foregroundMark x1="59444" y1="23958" x2="70960" y2="27997"/>
                        <a14:foregroundMark x1="75608" y1="30396" x2="82667" y2="40417"/>
                        <a14:foregroundMark x1="82667" y1="40417" x2="92889" y2="65417"/>
                        <a14:foregroundMark x1="7333" y1="28958" x2="7889" y2="94583"/>
                        <a14:foregroundMark x1="7889" y1="94583" x2="7889" y2="94583"/>
                        <a14:foregroundMark x1="10889" y1="89583" x2="30222" y2="90625"/>
                        <a14:foregroundMark x1="30222" y1="90625" x2="73111" y2="84792"/>
                        <a14:foregroundMark x1="73111" y1="84792" x2="83222" y2="88750"/>
                        <a14:foregroundMark x1="15778" y1="58542" x2="66778" y2="74792"/>
                        <a14:foregroundMark x1="56778" y1="47083" x2="83444" y2="99167"/>
                        <a14:foregroundMark x1="83444" y1="99167" x2="84222" y2="91042"/>
                        <a14:foregroundMark x1="48246" y1="9920" x2="61667" y2="10417"/>
                        <a14:foregroundMark x1="27889" y1="9167" x2="43438" y2="9742"/>
                        <a14:foregroundMark x1="61667" y1="10417" x2="68222" y2="9583"/>
                        <a14:foregroundMark x1="51889" y1="29167" x2="65444" y2="38750"/>
                        <a14:foregroundMark x1="79444" y1="25208" x2="94889" y2="29167"/>
                        <a14:foregroundMark x1="95444" y1="43542" x2="99556" y2="44167"/>
                        <a14:foregroundMark x1="1333" y1="36458" x2="1556" y2="58125"/>
                        <a14:foregroundMark x1="1556" y1="58125" x2="1889" y2="59792"/>
                        <a14:foregroundMark x1="56556" y1="68333" x2="57556" y2="63333"/>
                        <a14:foregroundMark x1="20444" y1="71042" x2="20889" y2="81042"/>
                        <a14:backgroundMark x1="45222" y1="11875" x2="48333" y2="24167"/>
                        <a14:backgroundMark x1="45556" y1="6667" x2="47667" y2="30000"/>
                        <a14:backgroundMark x1="75444" y1="21250" x2="72556" y2="31875"/>
                        <a14:backgroundMark x1="72556" y1="31875" x2="72556" y2="31875"/>
                        <a14:backgroundMark x1="18444" y1="30625" x2="23222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035" y="4355050"/>
            <a:ext cx="3939017" cy="255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8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95AAFA-BE6D-451B-81C8-BB1E69A6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18A92-C307-44B4-8462-D27E19B3F61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9000" l="1250" r="99063">
                        <a14:foregroundMark x1="7250" y1="2667" x2="7250" y2="2667"/>
                        <a14:foregroundMark x1="7250" y1="1889" x2="1250" y2="15222"/>
                        <a14:foregroundMark x1="1250" y1="15222" x2="3063" y2="17000"/>
                        <a14:foregroundMark x1="2000" y1="85778" x2="19625" y2="97556"/>
                        <a14:foregroundMark x1="92188" y1="89889" x2="99000" y2="99111"/>
                        <a14:foregroundMark x1="93375" y1="889" x2="96563" y2="14000"/>
                        <a14:foregroundMark x1="96563" y1="14000" x2="99063" y2="17778"/>
                        <a14:foregroundMark x1="8875" y1="92444" x2="10375" y2="87778"/>
                        <a14:backgroundMark x1="25313" y1="50333" x2="53563" y2="55556"/>
                        <a14:backgroundMark x1="27750" y1="53333" x2="36563" y2="61333"/>
                        <a14:backgroundMark x1="36563" y1="61333" x2="45500" y2="64444"/>
                        <a14:backgroundMark x1="45500" y1="64444" x2="45813" y2="64333"/>
                        <a14:backgroundMark x1="31250" y1="58000" x2="38875" y2="83778"/>
                        <a14:backgroundMark x1="38875" y1="83778" x2="39938" y2="85889"/>
                        <a14:backgroundMark x1="29500" y1="77000" x2="51688" y2="87444"/>
                        <a14:backgroundMark x1="42750" y1="71000" x2="63563" y2="86667"/>
                        <a14:backgroundMark x1="63563" y1="86667" x2="63563" y2="86667"/>
                        <a14:backgroundMark x1="66000" y1="68889" x2="83188" y2="8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9193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888735-D65A-F414-AF34-307FFBAFE7B8}"/>
              </a:ext>
            </a:extLst>
          </p:cNvPr>
          <p:cNvSpPr txBox="1"/>
          <p:nvPr/>
        </p:nvSpPr>
        <p:spPr>
          <a:xfrm>
            <a:off x="3240052" y="339248"/>
            <a:ext cx="10788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CÂU HỎI TRẮC NGHIỆM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426512F1-F5C7-2684-8156-CFB4AA04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14" y="1221837"/>
            <a:ext cx="11327524" cy="4016741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pt-BR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khí oxygen tác dụng với khí hydrogen, sau phản ứng thu được nước (H</a:t>
            </a:r>
            <a:r>
              <a:rPr lang="pt-BR" sz="28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O). Theo định luật bảo toàn khối lượng ta có</a:t>
            </a: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A.                                              B.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pt-BR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C.                                              D.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pt-BR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Chọn loại hình doanh nghiệp nào?">
            <a:extLst>
              <a:ext uri="{FF2B5EF4-FFF2-40B4-BE49-F238E27FC236}">
                <a16:creationId xmlns:a16="http://schemas.microsoft.com/office/drawing/2014/main" id="{7AA4601D-A327-6867-F31C-6F7D61B2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" b="90000" l="9973" r="89936">
                        <a14:foregroundMark x1="46844" y1="9313" x2="59652" y2="9125"/>
                        <a14:foregroundMark x1="59652" y1="9125" x2="61208" y2="9125"/>
                        <a14:foregroundMark x1="81976" y1="188" x2="81976" y2="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209" y="3069060"/>
            <a:ext cx="2872873" cy="42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71BD091-179E-37BE-7467-C0F407BD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D006820-0E24-091A-5BF1-0336C9F5B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881247"/>
              </p:ext>
            </p:extLst>
          </p:nvPr>
        </p:nvGraphicFramePr>
        <p:xfrm>
          <a:off x="1951430" y="2700457"/>
          <a:ext cx="3232335" cy="72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104900" imgH="254000" progId="Equation.DSMT4">
                  <p:embed/>
                </p:oleObj>
              </mc:Choice>
              <mc:Fallback>
                <p:oleObj r:id="rId6" imgW="1104900" imgH="254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430" y="2700457"/>
                        <a:ext cx="3232335" cy="728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>
            <a:extLst>
              <a:ext uri="{FF2B5EF4-FFF2-40B4-BE49-F238E27FC236}">
                <a16:creationId xmlns:a16="http://schemas.microsoft.com/office/drawing/2014/main" id="{185209EB-7F91-62AC-AB3C-E100F58D0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D1CB074-573D-356C-91A3-3F1868129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511817"/>
              </p:ext>
            </p:extLst>
          </p:nvPr>
        </p:nvGraphicFramePr>
        <p:xfrm>
          <a:off x="6238753" y="2725870"/>
          <a:ext cx="3119585" cy="70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104900" imgH="254000" progId="Equation.DSMT4">
                  <p:embed/>
                </p:oleObj>
              </mc:Choice>
              <mc:Fallback>
                <p:oleObj r:id="rId8" imgW="1104900" imgH="254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753" y="2725870"/>
                        <a:ext cx="3119585" cy="703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0E0BEFD6-1110-A502-6F21-48CF7CCF1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2DB89FB-A4B6-BD54-20A9-6505E1C4C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314796"/>
              </p:ext>
            </p:extLst>
          </p:nvPr>
        </p:nvGraphicFramePr>
        <p:xfrm>
          <a:off x="1869541" y="3624419"/>
          <a:ext cx="3232335" cy="72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104900" imgH="254000" progId="Equation.DSMT4">
                  <p:embed/>
                </p:oleObj>
              </mc:Choice>
              <mc:Fallback>
                <p:oleObj r:id="rId10" imgW="1104900" imgH="2540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541" y="3624419"/>
                        <a:ext cx="3232335" cy="728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8">
            <a:extLst>
              <a:ext uri="{FF2B5EF4-FFF2-40B4-BE49-F238E27FC236}">
                <a16:creationId xmlns:a16="http://schemas.microsoft.com/office/drawing/2014/main" id="{77956B35-EA19-01DC-9875-391C0F07B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89FF3B6-5684-2508-C1D6-0780BF6108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641564"/>
              </p:ext>
            </p:extLst>
          </p:nvPr>
        </p:nvGraphicFramePr>
        <p:xfrm>
          <a:off x="6238753" y="3664688"/>
          <a:ext cx="3232335" cy="72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104900" imgH="254000" progId="Equation.DSMT4">
                  <p:embed/>
                </p:oleObj>
              </mc:Choice>
              <mc:Fallback>
                <p:oleObj r:id="rId12" imgW="1104900" imgH="254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753" y="3664688"/>
                        <a:ext cx="3232335" cy="728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miley Face 23">
            <a:extLst>
              <a:ext uri="{FF2B5EF4-FFF2-40B4-BE49-F238E27FC236}">
                <a16:creationId xmlns:a16="http://schemas.microsoft.com/office/drawing/2014/main" id="{84145D9D-5D0B-FAA7-ED97-67CDF9332DE8}"/>
              </a:ext>
            </a:extLst>
          </p:cNvPr>
          <p:cNvSpPr/>
          <p:nvPr/>
        </p:nvSpPr>
        <p:spPr>
          <a:xfrm>
            <a:off x="1037030" y="2637441"/>
            <a:ext cx="914400" cy="791559"/>
          </a:xfrm>
          <a:prstGeom prst="smileyFac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50185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95AAFA-BE6D-451B-81C8-BB1E69A6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88735-D65A-F414-AF34-307FFBAFE7B8}"/>
              </a:ext>
            </a:extLst>
          </p:cNvPr>
          <p:cNvSpPr txBox="1"/>
          <p:nvPr/>
        </p:nvSpPr>
        <p:spPr>
          <a:xfrm>
            <a:off x="3308290" y="348560"/>
            <a:ext cx="10788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CÂU HỎI TRẮC NGHIỆM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426512F1-F5C7-2684-8156-CFB4AA04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14" y="1221837"/>
            <a:ext cx="11327524" cy="4318362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algn="just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nhôm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aluminium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nhôm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aluminium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aluminium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(Al</a:t>
            </a:r>
            <a:r>
              <a:rPr lang="en-US" sz="28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nhôm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aluminium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A. 2Al + 3O</a:t>
            </a:r>
            <a:r>
              <a:rPr lang="en-US" sz="28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Al</a:t>
            </a:r>
            <a:r>
              <a:rPr lang="en-US" sz="28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       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4Al + 3O</a:t>
            </a:r>
            <a:r>
              <a:rPr lang="en-US" sz="28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2Al</a:t>
            </a:r>
            <a:r>
              <a:rPr lang="en-US" sz="28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C. 4Al + 6O             2Al</a:t>
            </a:r>
            <a:r>
              <a:rPr lang="en-US" sz="28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       </a:t>
            </a:r>
            <a:r>
              <a:rPr lang="en-US" sz="28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b="1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2Al</a:t>
            </a:r>
            <a:r>
              <a:rPr lang="en-US" sz="2800" spc="-2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+ 3O</a:t>
            </a:r>
            <a:r>
              <a:rPr lang="en-US" sz="2800" spc="-2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8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2Al</a:t>
            </a:r>
            <a:r>
              <a:rPr lang="en-US" sz="2800" spc="-2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800" spc="-2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Chọn loại hình doanh nghiệp nào?">
            <a:extLst>
              <a:ext uri="{FF2B5EF4-FFF2-40B4-BE49-F238E27FC236}">
                <a16:creationId xmlns:a16="http://schemas.microsoft.com/office/drawing/2014/main" id="{7AA4601D-A327-6867-F31C-6F7D61B2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" b="90000" l="9973" r="89936">
                        <a14:foregroundMark x1="46844" y1="9313" x2="59652" y2="9125"/>
                        <a14:foregroundMark x1="59652" y1="9125" x2="61208" y2="9125"/>
                        <a14:foregroundMark x1="81976" y1="188" x2="81976" y2="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209" y="3069060"/>
            <a:ext cx="2872873" cy="42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71BD091-179E-37BE-7467-C0F407BD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185209EB-7F91-62AC-AB3C-E100F58D0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0E0BEFD6-1110-A502-6F21-48CF7CCF1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77956B35-EA19-01DC-9875-391C0F07B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BC87D4-ED6E-314F-1B51-20AD191DE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AA0E08E-4C1D-E74C-6ABC-693A6CC36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61577"/>
              </p:ext>
            </p:extLst>
          </p:nvPr>
        </p:nvGraphicFramePr>
        <p:xfrm>
          <a:off x="2858866" y="3732663"/>
          <a:ext cx="898848" cy="56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06048" imgH="215713" progId="Equation.DSMT4">
                  <p:embed/>
                </p:oleObj>
              </mc:Choice>
              <mc:Fallback>
                <p:oleObj r:id="rId5" imgW="406048" imgH="2157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866" y="3732663"/>
                        <a:ext cx="898848" cy="560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2D89CDC-7EE9-BE9B-68C3-B8D59CAF9B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981150"/>
              </p:ext>
            </p:extLst>
          </p:nvPr>
        </p:nvGraphicFramePr>
        <p:xfrm>
          <a:off x="2858866" y="4391563"/>
          <a:ext cx="898848" cy="56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06048" imgH="215713" progId="Equation.DSMT4">
                  <p:embed/>
                </p:oleObj>
              </mc:Choice>
              <mc:Fallback>
                <p:oleObj r:id="rId7" imgW="406048" imgH="215713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AA0E08E-4C1D-E74C-6ABC-693A6CC36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866" y="4391563"/>
                        <a:ext cx="898848" cy="560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7E0897B-E35F-1C8E-26FB-F5E6897E7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32002"/>
              </p:ext>
            </p:extLst>
          </p:nvPr>
        </p:nvGraphicFramePr>
        <p:xfrm>
          <a:off x="7984864" y="3732036"/>
          <a:ext cx="898848" cy="56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06048" imgH="215713" progId="Equation.DSMT4">
                  <p:embed/>
                </p:oleObj>
              </mc:Choice>
              <mc:Fallback>
                <p:oleObj r:id="rId8" imgW="406048" imgH="215713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2D89CDC-7EE9-BE9B-68C3-B8D59CAF9B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4864" y="3732036"/>
                        <a:ext cx="898848" cy="560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8C2F591-0BC7-E8D2-99E2-7B135D8A5D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56214"/>
              </p:ext>
            </p:extLst>
          </p:nvPr>
        </p:nvGraphicFramePr>
        <p:xfrm>
          <a:off x="7984864" y="4390936"/>
          <a:ext cx="898848" cy="56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406048" imgH="215713" progId="Equation.DSMT4">
                  <p:embed/>
                </p:oleObj>
              </mc:Choice>
              <mc:Fallback>
                <p:oleObj r:id="rId9" imgW="406048" imgH="215713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7E0897B-E35F-1C8E-26FB-F5E6897E71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4864" y="4390936"/>
                        <a:ext cx="898848" cy="560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miley Face 8">
            <a:extLst>
              <a:ext uri="{FF2B5EF4-FFF2-40B4-BE49-F238E27FC236}">
                <a16:creationId xmlns:a16="http://schemas.microsoft.com/office/drawing/2014/main" id="{240200E8-544E-DDB2-270B-408504BC2EEC}"/>
              </a:ext>
            </a:extLst>
          </p:cNvPr>
          <p:cNvSpPr/>
          <p:nvPr/>
        </p:nvSpPr>
        <p:spPr>
          <a:xfrm>
            <a:off x="5541482" y="3723118"/>
            <a:ext cx="914400" cy="791559"/>
          </a:xfrm>
          <a:prstGeom prst="smileyFac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76806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95AAFA-BE6D-451B-81C8-BB1E69A6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88735-D65A-F414-AF34-307FFBAFE7B8}"/>
              </a:ext>
            </a:extLst>
          </p:cNvPr>
          <p:cNvSpPr txBox="1"/>
          <p:nvPr/>
        </p:nvSpPr>
        <p:spPr>
          <a:xfrm>
            <a:off x="3203787" y="478607"/>
            <a:ext cx="10788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CÂU HỎI TRẮC NGHIỆM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426512F1-F5C7-2684-8156-CFB4AA04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309" y="1221837"/>
            <a:ext cx="8922328" cy="4659737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3. Rượu ethylic (C</a:t>
            </a:r>
            <a:r>
              <a:rPr lang="pt-BR" sz="2800" b="1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pt-BR" sz="2800" b="1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pt-B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OH) cháy trong khí oxygen tạo ra khí carbon dioxide và nước. Phương trình hoá học biểu diễn phản ứng trên là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A.                                                 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B.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C. </a:t>
            </a:r>
          </a:p>
          <a:p>
            <a:pPr>
              <a:lnSpc>
                <a:spcPct val="150000"/>
              </a:lnSpc>
            </a:pPr>
            <a:r>
              <a:rPr lang="en-US" sz="28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r>
              <a:rPr lang="en-US" sz="2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endParaRPr lang="pt-BR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Chọn loại hình doanh nghiệp nào?">
            <a:extLst>
              <a:ext uri="{FF2B5EF4-FFF2-40B4-BE49-F238E27FC236}">
                <a16:creationId xmlns:a16="http://schemas.microsoft.com/office/drawing/2014/main" id="{7AA4601D-A327-6867-F31C-6F7D61B2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" b="90000" l="9973" r="89936">
                        <a14:foregroundMark x1="46844" y1="9313" x2="59652" y2="9125"/>
                        <a14:foregroundMark x1="59652" y1="9125" x2="61208" y2="9125"/>
                        <a14:foregroundMark x1="81976" y1="188" x2="81976" y2="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209" y="3069060"/>
            <a:ext cx="2872873" cy="42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71BD091-179E-37BE-7467-C0F407BD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185209EB-7F91-62AC-AB3C-E100F58D0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0E0BEFD6-1110-A502-6F21-48CF7CCF1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77956B35-EA19-01DC-9875-391C0F07B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BC87D4-ED6E-314F-1B51-20AD191DE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CCA476A-091D-7ECA-2F7C-BD2ADBC50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89F3256-3A74-8A73-BBEA-29BD6FB593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903627"/>
              </p:ext>
            </p:extLst>
          </p:nvPr>
        </p:nvGraphicFramePr>
        <p:xfrm>
          <a:off x="4214518" y="3453798"/>
          <a:ext cx="4488206" cy="57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108200" imgH="254000" progId="Equation.DSMT4">
                  <p:embed/>
                </p:oleObj>
              </mc:Choice>
              <mc:Fallback>
                <p:oleObj r:id="rId5" imgW="21082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518" y="3453798"/>
                        <a:ext cx="4488206" cy="574666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4574FED-61FE-6C82-263B-F8F8FB467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917001"/>
              </p:ext>
            </p:extLst>
          </p:nvPr>
        </p:nvGraphicFramePr>
        <p:xfrm>
          <a:off x="4214510" y="2913351"/>
          <a:ext cx="4488214" cy="57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68480" imgH="253800" progId="Equation.DSMT4">
                  <p:embed/>
                </p:oleObj>
              </mc:Choice>
              <mc:Fallback>
                <p:oleObj name="Equation" r:id="rId8" imgW="19684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510" y="2913351"/>
                        <a:ext cx="4488214" cy="574666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00C95E4-A1AD-AF85-875A-738DEAC08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287204"/>
              </p:ext>
            </p:extLst>
          </p:nvPr>
        </p:nvGraphicFramePr>
        <p:xfrm>
          <a:off x="4214518" y="4028464"/>
          <a:ext cx="4488214" cy="649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968500" imgH="254000" progId="Equation.DSMT4">
                  <p:embed/>
                </p:oleObj>
              </mc:Choice>
              <mc:Fallback>
                <p:oleObj r:id="rId11" imgW="19685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518" y="4028464"/>
                        <a:ext cx="4488214" cy="649686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CA38109-4817-CB80-5DF8-9854808CFC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278370"/>
              </p:ext>
            </p:extLst>
          </p:nvPr>
        </p:nvGraphicFramePr>
        <p:xfrm>
          <a:off x="4214518" y="4679319"/>
          <a:ext cx="4488206" cy="57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968500" imgH="254000" progId="Equation.DSMT4">
                  <p:embed/>
                </p:oleObj>
              </mc:Choice>
              <mc:Fallback>
                <p:oleObj r:id="rId13" imgW="19685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518" y="4679319"/>
                        <a:ext cx="4488206" cy="574665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miley Face 23">
            <a:extLst>
              <a:ext uri="{FF2B5EF4-FFF2-40B4-BE49-F238E27FC236}">
                <a16:creationId xmlns:a16="http://schemas.microsoft.com/office/drawing/2014/main" id="{31E35CB5-3668-8D3F-1536-454BFB3DD8DC}"/>
              </a:ext>
            </a:extLst>
          </p:cNvPr>
          <p:cNvSpPr/>
          <p:nvPr/>
        </p:nvSpPr>
        <p:spPr>
          <a:xfrm>
            <a:off x="3017825" y="3345351"/>
            <a:ext cx="914400" cy="791559"/>
          </a:xfrm>
          <a:prstGeom prst="smileyFac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89716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1113</Words>
  <Application>Microsoft Office PowerPoint</Application>
  <PresentationFormat>Widescreen</PresentationFormat>
  <Paragraphs>107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Equation.DSMT4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 Sang</dc:creator>
  <cp:lastModifiedBy>Admin</cp:lastModifiedBy>
  <cp:revision>48</cp:revision>
  <dcterms:created xsi:type="dcterms:W3CDTF">2023-07-12T15:22:11Z</dcterms:created>
  <dcterms:modified xsi:type="dcterms:W3CDTF">2024-10-06T09:13:01Z</dcterms:modified>
</cp:coreProperties>
</file>