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69" r:id="rId3"/>
    <p:sldId id="273" r:id="rId4"/>
    <p:sldId id="274" r:id="rId5"/>
    <p:sldId id="278" r:id="rId6"/>
    <p:sldId id="275" r:id="rId7"/>
    <p:sldId id="277" r:id="rId8"/>
    <p:sldId id="276" r:id="rId9"/>
    <p:sldId id="279" r:id="rId10"/>
    <p:sldId id="280" r:id="rId11"/>
    <p:sldId id="281" r:id="rId12"/>
    <p:sldId id="282" r:id="rId13"/>
    <p:sldId id="283" r:id="rId14"/>
  </p:sldIdLst>
  <p:sldSz cx="12192000" cy="6858000"/>
  <p:notesSz cx="6858000" cy="9144000"/>
  <p:embeddedFontLst>
    <p:embeddedFont>
      <p:font typeface="Tahoma" panose="020B0604030504040204" pitchFamily="34" charset="0"/>
      <p:regular r:id="rId15"/>
      <p:bold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3" d="100"/>
          <a:sy n="73"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image" Target="../media/image7.gif"/><Relationship Id="rId2" Type="http://schemas.openxmlformats.org/officeDocument/2006/relationships/audio" Target="../media/media1.wav"/><Relationship Id="rId16" Type="http://schemas.openxmlformats.org/officeDocument/2006/relationships/image" Target="../media/image6.gif"/><Relationship Id="rId1" Type="http://schemas.microsoft.com/office/2007/relationships/media" Target="../media/media1.wav"/><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image" Target="../media/image5.gif"/><Relationship Id="rId10" Type="http://schemas.openxmlformats.org/officeDocument/2006/relationships/slide" Target="slide6.xml"/><Relationship Id="rId19" Type="http://schemas.openxmlformats.org/officeDocument/2006/relationships/slide" Target="slide12.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10.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image" Target="../media/image14.png"/><Relationship Id="rId17" Type="http://schemas.openxmlformats.org/officeDocument/2006/relationships/image" Target="../media/image16.wmf"/><Relationship Id="rId2" Type="http://schemas.openxmlformats.org/officeDocument/2006/relationships/slideLayout" Target="../slideLayouts/slideLayout12.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audio" Target="../media/audio2.wav"/><Relationship Id="rId15" Type="http://schemas.openxmlformats.org/officeDocument/2006/relationships/slide" Target="slide1.xml"/><Relationship Id="rId10" Type="http://schemas.openxmlformats.org/officeDocument/2006/relationships/image" Target="../media/image11.png"/><Relationship Id="rId4" Type="http://schemas.openxmlformats.org/officeDocument/2006/relationships/audio" Target="../media/audio3.wav"/><Relationship Id="rId9" Type="http://schemas.microsoft.com/office/2007/relationships/hdphoto" Target="../media/hdphoto2.wdp"/><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2" action="ppaction://hlinksldjump"/>
          </p:cNvPr>
          <p:cNvSpPr/>
          <p:nvPr/>
        </p:nvSpPr>
        <p:spPr>
          <a:xfrm>
            <a:off x="859321"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3" action="ppaction://hlinksldjump"/>
          </p:cNvPr>
          <p:cNvSpPr/>
          <p:nvPr/>
        </p:nvSpPr>
        <p:spPr>
          <a:xfrm>
            <a:off x="2357238"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rId14" action="ppaction://hlinksldjump"/>
          </p:cNvPr>
          <p:cNvSpPr/>
          <p:nvPr/>
        </p:nvSpPr>
        <p:spPr>
          <a:xfrm>
            <a:off x="3855154"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9"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000000"/>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000000"/>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Câu 9. </a:t>
            </a:r>
            <a:r>
              <a:rPr lang="en-US" sz="2400" dirty="0" smtClean="0">
                <a:solidFill>
                  <a:prstClr val="black"/>
                </a:solidFill>
                <a:latin typeface="Times New Roman" panose="02020603050405020304" pitchFamily="18" charset="0"/>
                <a:cs typeface="Times New Roman" panose="02020603050405020304" pitchFamily="18" charset="0"/>
              </a:rPr>
              <a:t>Quá trình xảy ra biến đổi hóa học là:</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2400" dirty="0" err="1">
                <a:solidFill>
                  <a:prstClr val="black"/>
                </a:solidFill>
                <a:latin typeface="Times New Roman" panose="02020603050405020304" pitchFamily="18" charset="0"/>
                <a:cs typeface="Times New Roman" panose="02020603050405020304" pitchFamily="18" charset="0"/>
              </a:rPr>
              <a:t>Băng</a:t>
            </a:r>
            <a:r>
              <a:rPr lang="en-US" sz="2400" dirty="0">
                <a:solidFill>
                  <a:prstClr val="black"/>
                </a:solidFill>
                <a:latin typeface="Times New Roman" panose="02020603050405020304" pitchFamily="18" charset="0"/>
                <a:cs typeface="Times New Roman" panose="02020603050405020304" pitchFamily="18" charset="0"/>
              </a:rPr>
              <a:t> tan</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2400" dirty="0" err="1">
                <a:solidFill>
                  <a:prstClr val="black"/>
                </a:solidFill>
                <a:latin typeface="Times New Roman" panose="02020603050405020304" pitchFamily="18" charset="0"/>
                <a:cs typeface="Times New Roman" panose="02020603050405020304" pitchFamily="18" charset="0"/>
              </a:rPr>
              <a:t>Thủy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xuống</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rPr>
              <a:t>C. </a:t>
            </a:r>
            <a:r>
              <a:rPr lang="en-US" sz="2400" noProof="0" dirty="0" err="1">
                <a:solidFill>
                  <a:prstClr val="black"/>
                </a:solidFill>
                <a:latin typeface="Times New Roman" panose="02020603050405020304" pitchFamily="18" charset="0"/>
                <a:cs typeface="Times New Roman" panose="02020603050405020304" pitchFamily="18" charset="0"/>
              </a:rPr>
              <a:t>Quá</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trình</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quang</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hợp</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của</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cây</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xanh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en-US" sz="2400" dirty="0" err="1">
                <a:solidFill>
                  <a:prstClr val="black"/>
                </a:solidFill>
                <a:latin typeface="Times New Roman" panose="02020603050405020304" pitchFamily="18" charset="0"/>
                <a:cs typeface="Times New Roman" panose="02020603050405020304" pitchFamily="18" charset="0"/>
              </a:rPr>
              <a:t>Hòa</a:t>
            </a:r>
            <a:r>
              <a:rPr lang="en-US" sz="2400" dirty="0">
                <a:solidFill>
                  <a:prstClr val="black"/>
                </a:solidFill>
                <a:latin typeface="Times New Roman" panose="02020603050405020304" pitchFamily="18" charset="0"/>
                <a:cs typeface="Times New Roman" panose="02020603050405020304" pitchFamily="18" charset="0"/>
              </a:rPr>
              <a:t> tan </a:t>
            </a:r>
            <a:r>
              <a:rPr lang="en-US" sz="2400" dirty="0" err="1">
                <a:solidFill>
                  <a:prstClr val="black"/>
                </a:solidFill>
                <a:latin typeface="Times New Roman" panose="02020603050405020304" pitchFamily="18" charset="0"/>
                <a:cs typeface="Times New Roman" panose="02020603050405020304" pitchFamily="18" charset="0"/>
              </a:rPr>
              <a:t>đường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nước</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1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8011"/>
            <a:ext cx="12192000" cy="5969726"/>
          </a:xfrm>
          <a:noFill/>
          <a:ln>
            <a:noFill/>
          </a:ln>
        </p:spPr>
        <p:txBody>
          <a:bodyPr/>
          <a:lstStyle/>
          <a:p>
            <a:pPr marL="0" indent="0">
              <a:buNone/>
            </a:pPr>
            <a:r>
              <a:rPr lang="en-US" dirty="0" smtClean="0">
                <a:solidFill>
                  <a:srgbClr val="FFFF00"/>
                </a:solidFill>
                <a:latin typeface="Times New Roman" panose="02020603050405020304" pitchFamily="18" charset="0"/>
                <a:cs typeface="Times New Roman" panose="02020603050405020304" pitchFamily="18" charset="0"/>
              </a:rPr>
              <a:t>Câu 1. </a:t>
            </a:r>
            <a:r>
              <a:rPr lang="vi-VN" dirty="0" smtClean="0">
                <a:solidFill>
                  <a:srgbClr val="FFFF00"/>
                </a:solidFill>
                <a:latin typeface="Times New Roman" panose="02020603050405020304" pitchFamily="18" charset="0"/>
                <a:cs typeface="Times New Roman" panose="02020603050405020304" pitchFamily="18" charset="0"/>
              </a:rPr>
              <a:t>Chỉ </a:t>
            </a:r>
            <a:r>
              <a:rPr lang="vi-VN" dirty="0">
                <a:solidFill>
                  <a:srgbClr val="FFFF00"/>
                </a:solidFill>
                <a:latin typeface="Times New Roman" panose="02020603050405020304" pitchFamily="18" charset="0"/>
                <a:cs typeface="Times New Roman" panose="02020603050405020304" pitchFamily="18" charset="0"/>
              </a:rPr>
              <a:t>ra dấu hiệu cho thấy đã có phản ứng hóa học xảy ra. Hãy viết phương trình chữ của phản ứng và xác định chất phản ứng, sản phẩm của các phản ứng. </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r>
              <a:rPr lang="vi-VN" dirty="0">
                <a:solidFill>
                  <a:srgbClr val="FFFF00"/>
                </a:solidFill>
                <a:latin typeface="Times New Roman" panose="02020603050405020304" pitchFamily="18" charset="0"/>
                <a:cs typeface="Times New Roman" panose="02020603050405020304" pitchFamily="18" charset="0"/>
              </a:rPr>
              <a:t>Bỏ quả trứng vào dung dịch hydrochloric acid thấy sủi bọt khí ở vỏ. Biết rằng hydrochloric acid đã tác dụng với calcium carbonate (chất có trong vỏ trứng) tạo ra calcium chloride, nước và khí carbon dioxide</a:t>
            </a:r>
            <a:r>
              <a:rPr lang="vi-VN" dirty="0" smtClean="0">
                <a:solidFill>
                  <a:srgbClr val="FFFF00"/>
                </a:solidFill>
                <a:latin typeface="Times New Roman" panose="02020603050405020304" pitchFamily="18" charset="0"/>
                <a:cs typeface="Times New Roman" panose="02020603050405020304" pitchFamily="18" charset="0"/>
              </a:rPr>
              <a:t>.</a:t>
            </a:r>
            <a:endParaRPr lang="en-US" dirty="0" smtClean="0">
              <a:solidFill>
                <a:srgbClr val="FFFF00"/>
              </a:solidFill>
              <a:latin typeface="Times New Roman" panose="02020603050405020304" pitchFamily="18" charset="0"/>
              <a:cs typeface="Times New Roman" panose="02020603050405020304" pitchFamily="18" charset="0"/>
            </a:endParaRPr>
          </a:p>
          <a:p>
            <a:pPr marL="0" indent="0">
              <a:buNone/>
            </a:pPr>
            <a:r>
              <a:rPr lang="en-US" dirty="0" smtClean="0">
                <a:solidFill>
                  <a:srgbClr val="FFFF00"/>
                </a:solidFill>
                <a:latin typeface="Times New Roman" panose="02020603050405020304" pitchFamily="18" charset="0"/>
                <a:cs typeface="Times New Roman" panose="02020603050405020304" pitchFamily="18" charset="0"/>
              </a:rPr>
              <a:t>Câu 2.</a:t>
            </a:r>
            <a:r>
              <a:rPr lang="vi-VN" dirty="0">
                <a:solidFill>
                  <a:srgbClr val="FFFF00"/>
                </a:solidFill>
                <a:latin typeface="Times New Roman" panose="02020603050405020304" pitchFamily="18" charset="0"/>
                <a:cs typeface="Times New Roman" panose="02020603050405020304" pitchFamily="18" charset="0"/>
              </a:rPr>
              <a:t> Hãy viết phương trình chữ của phản ứng và xác định chất phản ứng, sản phẩm của các phản ứng.</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r>
              <a:rPr lang="vi-VN" dirty="0">
                <a:solidFill>
                  <a:srgbClr val="FFFF00"/>
                </a:solidFill>
                <a:latin typeface="Times New Roman" panose="02020603050405020304" pitchFamily="18" charset="0"/>
                <a:cs typeface="Times New Roman" panose="02020603050405020304" pitchFamily="18" charset="0"/>
              </a:rPr>
              <a:t>Nước vôi trong (calcium hydroxide) để lâu trong không khí thì có một lớp váng màu trắng nổi lên trên bề mặt của dung dịch (chất rắn là calcium carbonate). Biết rằng khí carbon dioxide đã tham gia phản ứng và sản phẩm còn có nước. </a:t>
            </a:r>
            <a:endParaRPr lang="en-US" dirty="0">
              <a:solidFill>
                <a:srgbClr val="FFFF00"/>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81622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666206"/>
            <a:ext cx="11088189" cy="6035040"/>
          </a:xfrm>
        </p:spPr>
        <p:txBody>
          <a:bodyPr>
            <a:normAutofit/>
          </a:bodyPr>
          <a:lstStyle/>
          <a:p>
            <a:pPr marL="0" indent="0">
              <a:buNone/>
            </a:pPr>
            <a:r>
              <a:rPr lang="vi-VN" sz="3000" b="1" dirty="0">
                <a:solidFill>
                  <a:srgbClr val="FFFF00"/>
                </a:solidFill>
                <a:latin typeface="Times New Roman" panose="02020603050405020304" pitchFamily="18" charset="0"/>
                <a:cs typeface="Times New Roman" panose="02020603050405020304" pitchFamily="18" charset="0"/>
              </a:rPr>
              <a:t>Câu </a:t>
            </a:r>
            <a:r>
              <a:rPr lang="en-US" sz="3000" b="1" dirty="0" smtClean="0">
                <a:solidFill>
                  <a:srgbClr val="FFFF00"/>
                </a:solidFill>
                <a:latin typeface="Times New Roman" panose="02020603050405020304" pitchFamily="18" charset="0"/>
                <a:cs typeface="Times New Roman" panose="02020603050405020304" pitchFamily="18" charset="0"/>
              </a:rPr>
              <a:t>3.</a:t>
            </a:r>
            <a:r>
              <a:rPr lang="vi-VN" sz="3000" dirty="0" smtClean="0">
                <a:solidFill>
                  <a:srgbClr val="FFFF00"/>
                </a:solidFill>
                <a:latin typeface="Times New Roman" panose="02020603050405020304" pitchFamily="18" charset="0"/>
                <a:cs typeface="Times New Roman" panose="02020603050405020304" pitchFamily="18" charset="0"/>
              </a:rPr>
              <a:t> </a:t>
            </a:r>
            <a:r>
              <a:rPr lang="vi-VN" sz="3000" dirty="0">
                <a:solidFill>
                  <a:srgbClr val="FFFF00"/>
                </a:solidFill>
                <a:latin typeface="Times New Roman" panose="02020603050405020304" pitchFamily="18" charset="0"/>
                <a:cs typeface="Times New Roman" panose="02020603050405020304" pitchFamily="18" charset="0"/>
              </a:rPr>
              <a:t>Hãy viết phương trình chữ của phản ứng và xác định chất phản ứng, sản phẩm của các phản ứng.</a:t>
            </a:r>
            <a:endParaRPr lang="en-US" sz="3000" dirty="0">
              <a:solidFill>
                <a:srgbClr val="FFFF00"/>
              </a:solidFill>
              <a:latin typeface="Times New Roman" panose="02020603050405020304" pitchFamily="18" charset="0"/>
              <a:cs typeface="Times New Roman" panose="02020603050405020304" pitchFamily="18" charset="0"/>
            </a:endParaRPr>
          </a:p>
          <a:p>
            <a:pPr marL="0" indent="0">
              <a:buNone/>
            </a:pPr>
            <a:r>
              <a:rPr lang="vi-VN" sz="3000" dirty="0">
                <a:solidFill>
                  <a:srgbClr val="FFFF00"/>
                </a:solidFill>
                <a:latin typeface="Times New Roman" panose="02020603050405020304" pitchFamily="18" charset="0"/>
                <a:cs typeface="Times New Roman" panose="02020603050405020304" pitchFamily="18" charset="0"/>
              </a:rPr>
              <a:t>Trong lò nung đá vôi, calcium carbonate chuyển dần thành vôi sống (calcium oxide) và khí carbon dioxide thoát ra ngoài.</a:t>
            </a:r>
            <a:endParaRPr lang="en-US" sz="3000" dirty="0">
              <a:solidFill>
                <a:srgbClr val="FFFF00"/>
              </a:solidFill>
              <a:latin typeface="Times New Roman" panose="02020603050405020304" pitchFamily="18" charset="0"/>
              <a:cs typeface="Times New Roman" panose="02020603050405020304" pitchFamily="18" charset="0"/>
            </a:endParaRPr>
          </a:p>
          <a:p>
            <a:pPr marL="0" indent="0">
              <a:buNone/>
            </a:pPr>
            <a:r>
              <a:rPr lang="vi-VN" sz="3000" b="1" dirty="0">
                <a:solidFill>
                  <a:srgbClr val="FFFF00"/>
                </a:solidFill>
                <a:latin typeface="Times New Roman" panose="02020603050405020304" pitchFamily="18" charset="0"/>
                <a:cs typeface="Times New Roman" panose="02020603050405020304" pitchFamily="18" charset="0"/>
              </a:rPr>
              <a:t>Câu </a:t>
            </a:r>
            <a:r>
              <a:rPr lang="en-US" sz="3000" b="1" dirty="0" smtClean="0">
                <a:solidFill>
                  <a:srgbClr val="FFFF00"/>
                </a:solidFill>
                <a:latin typeface="Times New Roman" panose="02020603050405020304" pitchFamily="18" charset="0"/>
                <a:cs typeface="Times New Roman" panose="02020603050405020304" pitchFamily="18" charset="0"/>
              </a:rPr>
              <a:t>4.</a:t>
            </a:r>
            <a:r>
              <a:rPr lang="vi-VN" sz="3000" dirty="0" smtClean="0">
                <a:solidFill>
                  <a:srgbClr val="FFFF00"/>
                </a:solidFill>
                <a:latin typeface="Times New Roman" panose="02020603050405020304" pitchFamily="18" charset="0"/>
                <a:cs typeface="Times New Roman" panose="02020603050405020304" pitchFamily="18" charset="0"/>
              </a:rPr>
              <a:t> </a:t>
            </a:r>
            <a:r>
              <a:rPr lang="vi-VN" sz="3000" dirty="0">
                <a:solidFill>
                  <a:srgbClr val="FFFF00"/>
                </a:solidFill>
                <a:latin typeface="Times New Roman" panose="02020603050405020304" pitchFamily="18" charset="0"/>
                <a:cs typeface="Times New Roman" panose="02020603050405020304" pitchFamily="18" charset="0"/>
              </a:rPr>
              <a:t>Biết rằng trong nước bọt có men amilaza làm chất xúc tác cho phản ứng của tinh bột với nước chuyển thành maltose (đường mạch nha) và một ít men mantaza làm chất xúc tác cho phản ứng của maltose với nước chuyển thành glucose.</a:t>
            </a:r>
            <a:endParaRPr lang="en-US" sz="3000" dirty="0">
              <a:solidFill>
                <a:srgbClr val="FFFF00"/>
              </a:solidFill>
              <a:latin typeface="Times New Roman" panose="02020603050405020304" pitchFamily="18" charset="0"/>
              <a:cs typeface="Times New Roman" panose="02020603050405020304" pitchFamily="18" charset="0"/>
            </a:endParaRPr>
          </a:p>
          <a:p>
            <a:pPr marL="0" indent="0">
              <a:buNone/>
            </a:pPr>
            <a:r>
              <a:rPr lang="vi-VN" sz="3000" dirty="0">
                <a:solidFill>
                  <a:srgbClr val="FFFF00"/>
                </a:solidFill>
                <a:latin typeface="Times New Roman" panose="02020603050405020304" pitchFamily="18" charset="0"/>
                <a:cs typeface="Times New Roman" panose="02020603050405020304" pitchFamily="18" charset="0"/>
              </a:rPr>
              <a:t>   Khi ta nhai cơm (trong cơm có tinh bột) có thể xảy ra hai phản ứng hóa học trên.</a:t>
            </a:r>
            <a:endParaRPr lang="en-US" sz="3000" dirty="0">
              <a:solidFill>
                <a:srgbClr val="FFFF00"/>
              </a:solidFill>
              <a:latin typeface="Times New Roman" panose="02020603050405020304" pitchFamily="18" charset="0"/>
              <a:cs typeface="Times New Roman" panose="02020603050405020304" pitchFamily="18" charset="0"/>
            </a:endParaRPr>
          </a:p>
          <a:p>
            <a:pPr marL="0" indent="0">
              <a:buNone/>
            </a:pPr>
            <a:r>
              <a:rPr lang="vi-VN" sz="3000" dirty="0">
                <a:solidFill>
                  <a:srgbClr val="FFFF00"/>
                </a:solidFill>
                <a:latin typeface="Times New Roman" panose="02020603050405020304" pitchFamily="18" charset="0"/>
                <a:cs typeface="Times New Roman" panose="02020603050405020304" pitchFamily="18" charset="0"/>
              </a:rPr>
              <a:t> Hãy ghi lại phương trình chữ của hai phản ứng và giải thích vì sao khi nhai kĩ cơm ta thấy vị ngọt</a:t>
            </a:r>
            <a:endParaRPr lang="en-US" sz="3000" dirty="0">
              <a:solidFill>
                <a:srgbClr val="FFFF0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Rectangle 3"/>
          <p:cNvSpPr/>
          <p:nvPr/>
        </p:nvSpPr>
        <p:spPr>
          <a:xfrm>
            <a:off x="940526" y="1933303"/>
            <a:ext cx="10413274" cy="381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921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lang="fr-FR" sz="2400" dirty="0">
                <a:solidFill>
                  <a:schemeClr val="tx1"/>
                </a:solidFill>
                <a:latin typeface="Times New Roman" panose="02020603050405020304" pitchFamily="18" charset="0"/>
                <a:cs typeface="Times New Roman" panose="02020603050405020304" pitchFamily="18" charset="0"/>
              </a:rPr>
              <a:t>Khi </a:t>
            </a:r>
            <a:r>
              <a:rPr lang="fr-FR" sz="2400" dirty="0" err="1">
                <a:solidFill>
                  <a:schemeClr val="tx1"/>
                </a:solidFill>
                <a:latin typeface="Times New Roman" panose="02020603050405020304" pitchFamily="18" charset="0"/>
                <a:cs typeface="Times New Roman" panose="02020603050405020304" pitchFamily="18" charset="0"/>
              </a:rPr>
              <a:t>cho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một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mẩu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vôi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sống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vào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nước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mẩu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vôi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sống</a:t>
            </a:r>
            <a:r>
              <a:rPr lang="fr-FR" sz="2400" dirty="0">
                <a:solidFill>
                  <a:schemeClr val="tx1"/>
                </a:solidFill>
                <a:latin typeface="Times New Roman" panose="02020603050405020304" pitchFamily="18" charset="0"/>
                <a:cs typeface="Times New Roman" panose="02020603050405020304" pitchFamily="18" charset="0"/>
              </a:rPr>
              <a:t> tan ra, </a:t>
            </a:r>
            <a:r>
              <a:rPr lang="fr-FR" sz="2400" dirty="0" err="1">
                <a:solidFill>
                  <a:schemeClr val="tx1"/>
                </a:solidFill>
                <a:latin typeface="Times New Roman" panose="02020603050405020304" pitchFamily="18" charset="0"/>
                <a:cs typeface="Times New Roman" panose="02020603050405020304" pitchFamily="18" charset="0"/>
              </a:rPr>
              <a:t>thấy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nước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nóng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lên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Dấu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hiệu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chứng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tỏ</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đã</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có</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phản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ứng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học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xảy</a:t>
            </a:r>
            <a:r>
              <a:rPr lang="fr-FR" sz="2400" dirty="0">
                <a:solidFill>
                  <a:schemeClr val="tx1"/>
                </a:solidFill>
                <a:latin typeface="Times New Roman" panose="02020603050405020304" pitchFamily="18" charset="0"/>
                <a:cs typeface="Times New Roman" panose="02020603050405020304" pitchFamily="18" charset="0"/>
              </a:rPr>
              <a:t> ra </a:t>
            </a:r>
            <a:r>
              <a:rPr lang="fr-FR" sz="2400" dirty="0" err="1">
                <a:solidFill>
                  <a:schemeClr val="tx1"/>
                </a:solidFill>
                <a:latin typeface="Times New Roman" panose="02020603050405020304" pitchFamily="18" charset="0"/>
                <a:cs typeface="Times New Roman" panose="02020603050405020304" pitchFamily="18" charset="0"/>
              </a:rPr>
              <a:t>đúng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nhất</a:t>
            </a:r>
            <a:r>
              <a:rPr lang="fr-FR" sz="2400" dirty="0">
                <a:solidFill>
                  <a:schemeClr val="tx1"/>
                </a:solidFill>
                <a:latin typeface="Times New Roman" panose="02020603050405020304" pitchFamily="18" charset="0"/>
                <a:cs typeface="Times New Roman" panose="02020603050405020304" pitchFamily="18" charset="0"/>
              </a:rPr>
              <a:t> là :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ea typeface="+mn-ea"/>
                <a:cs typeface="+mn-cs"/>
              </a:rPr>
              <a:t>A.</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fr-FR" sz="2400" dirty="0" err="1">
                <a:solidFill>
                  <a:schemeClr val="tx1"/>
                </a:solidFill>
                <a:latin typeface="Times New Roman" panose="02020603050405020304" pitchFamily="18" charset="0"/>
                <a:cs typeface="Times New Roman" panose="02020603050405020304" pitchFamily="18" charset="0"/>
              </a:rPr>
              <a:t>Mẩu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vôi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sống</a:t>
            </a:r>
            <a:r>
              <a:rPr lang="fr-FR" sz="2400" dirty="0">
                <a:solidFill>
                  <a:schemeClr val="tx1"/>
                </a:solidFill>
                <a:latin typeface="Times New Roman" panose="02020603050405020304" pitchFamily="18" charset="0"/>
                <a:cs typeface="Times New Roman" panose="02020603050405020304" pitchFamily="18" charset="0"/>
              </a:rPr>
              <a:t> tan ra, </a:t>
            </a:r>
            <a:r>
              <a:rPr lang="fr-FR" sz="2400" dirty="0" err="1">
                <a:solidFill>
                  <a:schemeClr val="tx1"/>
                </a:solidFill>
                <a:latin typeface="Times New Roman" panose="02020603050405020304" pitchFamily="18" charset="0"/>
                <a:cs typeface="Times New Roman" panose="02020603050405020304" pitchFamily="18" charset="0"/>
              </a:rPr>
              <a:t>nước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nóng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lên</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Mẩu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vôi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sống</a:t>
            </a:r>
            <a:r>
              <a:rPr lang="fr-FR" sz="2400" dirty="0">
                <a:solidFill>
                  <a:schemeClr val="tx1"/>
                </a:solidFill>
                <a:latin typeface="Times New Roman" panose="02020603050405020304" pitchFamily="18" charset="0"/>
                <a:cs typeface="Times New Roman" panose="02020603050405020304" pitchFamily="18" charset="0"/>
              </a:rPr>
              <a:t> tan </a:t>
            </a:r>
            <a:r>
              <a:rPr lang="fr-FR" sz="2400" dirty="0" err="1">
                <a:solidFill>
                  <a:schemeClr val="tx1"/>
                </a:solidFill>
                <a:latin typeface="Times New Roman" panose="02020603050405020304" pitchFamily="18" charset="0"/>
                <a:cs typeface="Times New Roman" panose="02020603050405020304" pitchFamily="18" charset="0"/>
              </a:rPr>
              <a:t>trong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nước</a:t>
            </a:r>
            <a:endParaRPr lang="vi-VN" sz="24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ea typeface="+mn-ea"/>
                <a:cs typeface="+mn-cs"/>
              </a:rPr>
              <a:t>C.</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fr-FR" sz="2400" dirty="0" err="1">
                <a:solidFill>
                  <a:schemeClr val="tx1"/>
                </a:solidFill>
                <a:latin typeface="Times New Roman" panose="02020603050405020304" pitchFamily="18" charset="0"/>
                <a:cs typeface="Times New Roman" panose="02020603050405020304" pitchFamily="18" charset="0"/>
              </a:rPr>
              <a:t>Xuất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hiện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chất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màu</a:t>
            </a:r>
            <a:r>
              <a:rPr lang="en-US"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ea typeface="+mn-ea"/>
                <a:cs typeface="+mn-cs"/>
              </a:rPr>
              <a:t>D.</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fr-FR" sz="2400" dirty="0" err="1">
                <a:solidFill>
                  <a:schemeClr val="tx1"/>
                </a:solidFill>
                <a:latin typeface="Times New Roman" panose="02020603050405020304" pitchFamily="18" charset="0"/>
                <a:cs typeface="Times New Roman" panose="02020603050405020304" pitchFamily="18" charset="0"/>
              </a:rPr>
              <a:t>Xuất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hiện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kết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tủa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trắng</a:t>
            </a:r>
            <a:r>
              <a:rPr lang="en-US"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smtClean="0">
              <a:solidFill>
                <a:schemeClr val="tx1"/>
              </a:solidFill>
              <a:latin typeface="Times New Roman" panose="02020603050405020304" pitchFamily="18" charset="0"/>
              <a:cs typeface="Times New Roman" panose="02020603050405020304" pitchFamily="18" charset="0"/>
            </a:endParaRPr>
          </a:p>
          <a:p>
            <a:pPr algn="ctr">
              <a:defRPr/>
            </a:pPr>
            <a:r>
              <a:rPr lang="en-US" sz="2400" dirty="0" smtClean="0">
                <a:solidFill>
                  <a:schemeClr val="tx1"/>
                </a:solidFill>
                <a:latin typeface="Times New Roman" panose="02020603050405020304" pitchFamily="18" charset="0"/>
                <a:cs typeface="Times New Roman" panose="02020603050405020304" pitchFamily="18" charset="0"/>
              </a:rPr>
              <a:t>Câu </a:t>
            </a:r>
            <a:r>
              <a:rPr lang="en-US" sz="2400" dirty="0">
                <a:solidFill>
                  <a:schemeClr val="tx1"/>
                </a:solidFill>
                <a:latin typeface="Times New Roman" panose="02020603050405020304" pitchFamily="18" charset="0"/>
                <a:cs typeface="Times New Roman" panose="02020603050405020304" pitchFamily="18" charset="0"/>
              </a:rPr>
              <a:t>2. </a:t>
            </a:r>
            <a:r>
              <a:rPr lang="fr-FR" sz="2400" dirty="0" err="1">
                <a:solidFill>
                  <a:schemeClr val="tx1"/>
                </a:solidFill>
                <a:latin typeface="Times New Roman" panose="02020603050405020304" pitchFamily="18" charset="0"/>
                <a:cs typeface="Times New Roman" panose="02020603050405020304" pitchFamily="18" charset="0"/>
              </a:rPr>
              <a:t>Sắt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iron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để</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trong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một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thời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gian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sẽ</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bị</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gỉ</a:t>
            </a:r>
            <a:r>
              <a:rPr lang="fr-FR" sz="2400" dirty="0">
                <a:solidFill>
                  <a:schemeClr val="tx1"/>
                </a:solidFill>
                <a:latin typeface="Times New Roman" panose="02020603050405020304" pitchFamily="18" charset="0"/>
                <a:cs typeface="Times New Roman" panose="02020603050405020304" pitchFamily="18" charset="0"/>
              </a:rPr>
              <a:t> do </a:t>
            </a:r>
            <a:r>
              <a:rPr lang="fr-FR" sz="2400" dirty="0" err="1">
                <a:solidFill>
                  <a:schemeClr val="tx1"/>
                </a:solidFill>
                <a:latin typeface="Times New Roman" panose="02020603050405020304" pitchFamily="18" charset="0"/>
                <a:cs typeface="Times New Roman" panose="02020603050405020304" pitchFamily="18" charset="0"/>
              </a:rPr>
              <a:t>tác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dụng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với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oxygen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trong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tạo</a:t>
            </a:r>
            <a:r>
              <a:rPr lang="fr-FR" sz="2400" dirty="0">
                <a:solidFill>
                  <a:schemeClr val="tx1"/>
                </a:solidFill>
                <a:latin typeface="Times New Roman" panose="02020603050405020304" pitchFamily="18" charset="0"/>
                <a:cs typeface="Times New Roman" panose="02020603050405020304" pitchFamily="18" charset="0"/>
              </a:rPr>
              <a:t> ra </a:t>
            </a:r>
            <a:r>
              <a:rPr lang="fr-FR" sz="2400" dirty="0" err="1">
                <a:solidFill>
                  <a:schemeClr val="tx1"/>
                </a:solidFill>
                <a:latin typeface="Times New Roman" panose="02020603050405020304" pitchFamily="18" charset="0"/>
                <a:cs typeface="Times New Roman" panose="02020603050405020304" pitchFamily="18" charset="0"/>
              </a:rPr>
              <a:t>gỉ</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sắt</a:t>
            </a:r>
            <a:r>
              <a:rPr lang="fr-FR" sz="2400" dirty="0">
                <a:solidFill>
                  <a:schemeClr val="tx1"/>
                </a:solidFill>
                <a:latin typeface="Times New Roman" panose="02020603050405020304" pitchFamily="18" charset="0"/>
                <a:cs typeface="Times New Roman" panose="02020603050405020304" pitchFamily="18" charset="0"/>
              </a:rPr>
              <a:t>. Trong phản ứng trên, chất tham gia phản ứng </a:t>
            </a:r>
            <a:r>
              <a:rPr lang="fr-FR" sz="2400" dirty="0" smtClean="0">
                <a:solidFill>
                  <a:schemeClr val="tx1"/>
                </a:solidFill>
                <a:latin typeface="Times New Roman" panose="02020603050405020304" pitchFamily="18" charset="0"/>
                <a:cs typeface="Times New Roman" panose="02020603050405020304" pitchFamily="18" charset="0"/>
              </a:rPr>
              <a:t>là:</a:t>
            </a:r>
            <a:endParaRPr lang="vi-VN" sz="24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Sắt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Iron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và</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oxygen</a:t>
            </a:r>
            <a:endParaRPr lang="vi-VN" sz="24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 </a:t>
            </a:r>
            <a:r>
              <a:rPr lang="fr-FR" sz="2400" dirty="0" err="1">
                <a:solidFill>
                  <a:schemeClr val="tx1"/>
                </a:solidFill>
                <a:latin typeface="Times New Roman" panose="02020603050405020304" pitchFamily="18" charset="0"/>
                <a:cs typeface="Times New Roman" panose="02020603050405020304" pitchFamily="18" charset="0"/>
              </a:rPr>
              <a:t>Không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khí</a:t>
            </a:r>
            <a:r>
              <a:rPr lang="fr-FR"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D.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sắt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400" dirty="0" err="1">
                <a:solidFill>
                  <a:schemeClr val="tx1"/>
                </a:solidFill>
                <a:latin typeface="Times New Roman" panose="02020603050405020304" pitchFamily="18" charset="0"/>
                <a:cs typeface="Times New Roman" panose="02020603050405020304" pitchFamily="18" charset="0"/>
              </a:rPr>
              <a:t>Câu</a:t>
            </a:r>
            <a:r>
              <a:rPr lang="fr-FR" sz="2400" dirty="0">
                <a:solidFill>
                  <a:schemeClr val="tx1"/>
                </a:solidFill>
                <a:latin typeface="Times New Roman" panose="02020603050405020304" pitchFamily="18" charset="0"/>
                <a:cs typeface="Times New Roman" panose="02020603050405020304" pitchFamily="18" charset="0"/>
              </a:rPr>
              <a:t> 3. Phản ứng giải phóng năng lượng dưới dạng nhiệt gọi </a:t>
            </a:r>
            <a:r>
              <a:rPr lang="fr-FR" sz="2400" dirty="0" smtClean="0">
                <a:solidFill>
                  <a:schemeClr val="tx1"/>
                </a:solidFill>
                <a:latin typeface="Times New Roman" panose="02020603050405020304" pitchFamily="18" charset="0"/>
                <a:cs typeface="Times New Roman" panose="02020603050405020304" pitchFamily="18" charset="0"/>
              </a:rPr>
              <a:t>là:</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2400" dirty="0" err="1">
                <a:solidFill>
                  <a:prstClr val="black"/>
                </a:solidFill>
                <a:latin typeface="Times New Roman" panose="02020603050405020304" pitchFamily="18" charset="0"/>
                <a:cs typeface="Times New Roman" panose="02020603050405020304" pitchFamily="18" charset="0"/>
              </a:rPr>
              <a:t>Phản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tỏa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2400" dirty="0" err="1">
                <a:solidFill>
                  <a:prstClr val="black"/>
                </a:solidFill>
                <a:latin typeface="Times New Roman" panose="02020603050405020304" pitchFamily="18" charset="0"/>
                <a:cs typeface="Times New Roman" panose="02020603050405020304" pitchFamily="18" charset="0"/>
              </a:rPr>
              <a:t>Phản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nhiệt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2400" dirty="0" err="1">
                <a:solidFill>
                  <a:prstClr val="black"/>
                </a:solidFill>
                <a:latin typeface="Times New Roman" panose="02020603050405020304" pitchFamily="18" charset="0"/>
                <a:cs typeface="Times New Roman" panose="02020603050405020304" pitchFamily="18" charset="0"/>
              </a:rPr>
              <a:t>Phản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oxi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en-US" sz="2400" dirty="0" err="1">
                <a:solidFill>
                  <a:prstClr val="black"/>
                </a:solidFill>
                <a:latin typeface="Times New Roman" panose="02020603050405020304" pitchFamily="18" charset="0"/>
                <a:cs typeface="Times New Roman" panose="02020603050405020304" pitchFamily="18" charset="0"/>
              </a:rPr>
              <a:t>Phản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hủy</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4. </a:t>
            </a:r>
            <a:r>
              <a:rPr lang="vi-VN" sz="2400" dirty="0">
                <a:solidFill>
                  <a:schemeClr val="tx1"/>
                </a:solidFill>
                <a:latin typeface="Times New Roman" panose="02020603050405020304" pitchFamily="18" charset="0"/>
                <a:cs typeface="Times New Roman" panose="02020603050405020304" pitchFamily="18" charset="0"/>
              </a:rPr>
              <a:t>Trong các quá trình sau, quá trình nào xảy ra phản ứng hóa học hóa học?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Mở lọ nước hoa thấy mùi thơm.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Muối ăn hòa vào nước thành nước </a:t>
            </a:r>
            <a:r>
              <a:rPr lang="vi-VN" dirty="0"/>
              <a:t>muốiMuối ăn hòa vào nước thành nước muối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Bật bếp ga thấy lửa màu xanh</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vi-VN" sz="2400" dirty="0">
                <a:solidFill>
                  <a:schemeClr val="tx1"/>
                </a:solidFill>
                <a:latin typeface="Times New Roman" panose="02020603050405020304" pitchFamily="18" charset="0"/>
                <a:cs typeface="Times New Roman" panose="02020603050405020304" pitchFamily="18" charset="0"/>
              </a:rPr>
              <a:t>Cồn bay hơi khi mở nắp</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5.Sản </a:t>
            </a:r>
            <a:r>
              <a:rPr lang="en-US" sz="2400" dirty="0" err="1">
                <a:solidFill>
                  <a:prstClr val="black"/>
                </a:solidFill>
                <a:latin typeface="Times New Roman" panose="02020603050405020304" pitchFamily="18" charset="0"/>
                <a:cs typeface="Times New Roman" panose="02020603050405020304" pitchFamily="18" charset="0"/>
              </a:rPr>
              <a:t>phẩm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ứng</a:t>
            </a:r>
            <a:r>
              <a:rPr lang="en-US" sz="2400" dirty="0">
                <a:solidFill>
                  <a:prstClr val="black"/>
                </a:solidFill>
                <a:latin typeface="Times New Roman" panose="02020603050405020304" pitchFamily="18" charset="0"/>
                <a:cs typeface="Times New Roman" panose="02020603050405020304" pitchFamily="18" charset="0"/>
              </a:rPr>
              <a:t>: sodium + oxygen            sodium oxide</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2400" dirty="0">
                <a:solidFill>
                  <a:prstClr val="black"/>
                </a:solidFill>
                <a:latin typeface="Times New Roman" panose="02020603050405020304" pitchFamily="18" charset="0"/>
                <a:cs typeface="Times New Roman" panose="02020603050405020304" pitchFamily="18" charset="0"/>
              </a:rPr>
              <a:t>Sodium</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2400" dirty="0">
                <a:solidFill>
                  <a:prstClr val="black"/>
                </a:solidFill>
                <a:latin typeface="Times New Roman" panose="02020603050405020304" pitchFamily="18" charset="0"/>
                <a:cs typeface="Times New Roman" panose="02020603050405020304" pitchFamily="18" charset="0"/>
              </a:rPr>
              <a:t>Sodium oxide</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2400" dirty="0">
                <a:solidFill>
                  <a:prstClr val="black"/>
                </a:solidFill>
                <a:latin typeface="Times New Roman" panose="02020603050405020304" pitchFamily="18" charset="0"/>
                <a:cs typeface="Times New Roman" panose="02020603050405020304" pitchFamily="18" charset="0"/>
              </a:rPr>
              <a:t>oxygen</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en-US" sz="2400" dirty="0">
                <a:solidFill>
                  <a:prstClr val="black"/>
                </a:solidFill>
                <a:latin typeface="Times New Roman" panose="02020603050405020304" pitchFamily="18" charset="0"/>
                <a:cs typeface="Times New Roman" panose="02020603050405020304" pitchFamily="18" charset="0"/>
              </a:rPr>
              <a:t>Sodium, oxygen</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5" name="Rectangle 3">
            <a:extLst>
              <a:ext uri="{FF2B5EF4-FFF2-40B4-BE49-F238E27FC236}">
                <a16:creationId xmlns:a16="http://schemas.microsoft.com/office/drawing/2014/main" id="{F69D3D33-3FFE-4338-AF19-DFA6B338FB59}"/>
              </a:ext>
            </a:extLst>
          </p:cNvPr>
          <p:cNvSpPr>
            <a:spLocks noChangeArrowheads="1"/>
          </p:cNvSpPr>
          <p:nvPr/>
        </p:nvSpPr>
        <p:spPr bwMode="auto">
          <a:xfrm>
            <a:off x="0" y="101456"/>
            <a:ext cx="2263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406DA5FE-D6B7-4799-9321-E5E08369078F}"/>
              </a:ext>
            </a:extLst>
          </p:cNvPr>
          <p:cNvGraphicFramePr>
            <a:graphicFrameLocks noChangeAspect="1"/>
          </p:cNvGraphicFramePr>
          <p:nvPr>
            <p:extLst>
              <p:ext uri="{D42A27DB-BD31-4B8C-83A1-F6EECF244321}">
                <p14:modId xmlns:p14="http://schemas.microsoft.com/office/powerpoint/2010/main" val="2960060785"/>
              </p:ext>
            </p:extLst>
          </p:nvPr>
        </p:nvGraphicFramePr>
        <p:xfrm>
          <a:off x="8145864" y="927379"/>
          <a:ext cx="438150" cy="247650"/>
        </p:xfrm>
        <a:graphic>
          <a:graphicData uri="http://schemas.openxmlformats.org/presentationml/2006/ole">
            <mc:AlternateContent xmlns:mc="http://schemas.openxmlformats.org/markup-compatibility/2006">
              <mc:Choice xmlns:v="urn:schemas-microsoft-com:vml" Requires="v">
                <p:oleObj spid="_x0000_s1041" r:id="rId16" imgW="431613" imgH="241195" progId="Equation.DSMT4">
                  <p:embed/>
                </p:oleObj>
              </mc:Choice>
              <mc:Fallback>
                <p:oleObj r:id="rId16" imgW="431613" imgH="241195" progId="Equation.DSMT4">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45864" y="927379"/>
                        <a:ext cx="4381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6. </a:t>
            </a:r>
            <a:r>
              <a:rPr lang="fr-FR" sz="2400" dirty="0" err="1">
                <a:solidFill>
                  <a:schemeClr val="tx1"/>
                </a:solidFill>
                <a:latin typeface="Times New Roman" panose="02020603050405020304" pitchFamily="18" charset="0"/>
                <a:cs typeface="Times New Roman" panose="02020603050405020304" pitchFamily="18" charset="0"/>
              </a:rPr>
              <a:t>Hiện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tượng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nào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dưới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đây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diễn</a:t>
            </a:r>
            <a:r>
              <a:rPr lang="fr-FR" sz="2400" dirty="0">
                <a:solidFill>
                  <a:schemeClr val="tx1"/>
                </a:solidFill>
                <a:latin typeface="Times New Roman" panose="02020603050405020304" pitchFamily="18" charset="0"/>
                <a:cs typeface="Times New Roman" panose="02020603050405020304" pitchFamily="18" charset="0"/>
              </a:rPr>
              <a:t> ra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biến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đổi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vật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lí</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 </a:t>
            </a:r>
            <a:r>
              <a:rPr lang="fr-FR" sz="2400" dirty="0" err="1">
                <a:solidFill>
                  <a:schemeClr val="tx1"/>
                </a:solidFill>
                <a:latin typeface="Times New Roman" panose="02020603050405020304" pitchFamily="18" charset="0"/>
                <a:cs typeface="Times New Roman" panose="02020603050405020304" pitchFamily="18" charset="0"/>
              </a:rPr>
              <a:t>Cơm</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bị</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ôi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thiu</a:t>
            </a:r>
            <a:r>
              <a:rPr lang="en-US"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Đường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cháy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thành</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than</a:t>
            </a:r>
            <a:endParaRPr lang="vi-VN" sz="24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 </a:t>
            </a:r>
            <a:r>
              <a:rPr lang="en-US" sz="2400" dirty="0" smtClean="0">
                <a:solidFill>
                  <a:schemeClr val="tx1"/>
                </a:solidFill>
                <a:latin typeface="Times New Roman" panose="02020603050405020304" pitchFamily="18" charset="0"/>
                <a:cs typeface="Times New Roman" panose="02020603050405020304" pitchFamily="18" charset="0"/>
              </a:rPr>
              <a:t>Sữa </a:t>
            </a:r>
            <a:r>
              <a:rPr lang="en-US" sz="2400" dirty="0">
                <a:solidFill>
                  <a:schemeClr val="tx1"/>
                </a:solidFill>
                <a:latin typeface="Times New Roman" panose="02020603050405020304" pitchFamily="18" charset="0"/>
                <a:cs typeface="Times New Roman" panose="02020603050405020304" pitchFamily="18" charset="0"/>
              </a:rPr>
              <a:t>chua lên men</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ea typeface="+mn-ea"/>
                <a:cs typeface="+mn-cs"/>
              </a:rPr>
              <a:t>D.</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fr-FR" sz="2400" dirty="0" err="1">
                <a:solidFill>
                  <a:schemeClr val="tx1"/>
                </a:solidFill>
                <a:latin typeface="Times New Roman" panose="02020603050405020304" pitchFamily="18" charset="0"/>
                <a:cs typeface="Times New Roman" panose="02020603050405020304" pitchFamily="18" charset="0"/>
              </a:rPr>
              <a:t>Nước</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đá</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dưới</a:t>
            </a:r>
            <a:r>
              <a:rPr lang="fr-FR" sz="2400" dirty="0">
                <a:solidFill>
                  <a:schemeClr val="tx1"/>
                </a:solidFill>
                <a:latin typeface="Times New Roman" panose="02020603050405020304" pitchFamily="18" charset="0"/>
                <a:cs typeface="Times New Roman" panose="02020603050405020304" pitchFamily="18" charset="0"/>
              </a:rPr>
              <a:t> 0 </a:t>
            </a:r>
            <a:r>
              <a:rPr lang="fr-FR" sz="2400" dirty="0" err="1">
                <a:solidFill>
                  <a:schemeClr val="tx1"/>
                </a:solidFill>
                <a:latin typeface="Times New Roman" panose="02020603050405020304" pitchFamily="18" charset="0"/>
                <a:cs typeface="Times New Roman" panose="02020603050405020304" pitchFamily="18" charset="0"/>
              </a:rPr>
              <a:t>độ</a:t>
            </a:r>
            <a:r>
              <a:rPr lang="fr-FR" sz="2400" dirty="0">
                <a:solidFill>
                  <a:schemeClr val="tx1"/>
                </a:solidFill>
                <a:latin typeface="Times New Roman" panose="02020603050405020304" pitchFamily="18" charset="0"/>
                <a:cs typeface="Times New Roman" panose="02020603050405020304" pitchFamily="18" charset="0"/>
              </a:rPr>
              <a:t> C</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4614" y="290211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91518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7. </a:t>
            </a:r>
            <a:r>
              <a:rPr lang="fr-FR" sz="2400" dirty="0" err="1">
                <a:solidFill>
                  <a:schemeClr val="tx1"/>
                </a:solidFill>
                <a:latin typeface="Times New Roman" panose="02020603050405020304" pitchFamily="18" charset="0"/>
                <a:cs typeface="Times New Roman" panose="02020603050405020304" pitchFamily="18" charset="0"/>
              </a:rPr>
              <a:t>Phát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biểu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nào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dưới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đây</a:t>
            </a:r>
            <a:r>
              <a:rPr lang="fr-FR" sz="2400"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sai</a:t>
            </a:r>
            <a:r>
              <a:rPr lang="fr-FR"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fr-FR" sz="2400" dirty="0" err="1">
                <a:solidFill>
                  <a:schemeClr val="tx1"/>
                </a:solidFill>
                <a:latin typeface="Times New Roman" panose="02020603050405020304" pitchFamily="18" charset="0"/>
                <a:cs typeface="Times New Roman" panose="02020603050405020304" pitchFamily="18" charset="0"/>
              </a:rPr>
              <a:t>Xay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tiêu</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có</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biến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đổi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vật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lí</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fr-FR" sz="2400" dirty="0" err="1">
                <a:solidFill>
                  <a:schemeClr val="tx1"/>
                </a:solidFill>
                <a:latin typeface="Times New Roman" panose="02020603050405020304" pitchFamily="18" charset="0"/>
                <a:cs typeface="Times New Roman" panose="02020603050405020304" pitchFamily="18" charset="0"/>
              </a:rPr>
              <a:t>Gấp</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quần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áo</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có</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biến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đổi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mj-lt"/>
                <a:ea typeface="+mn-ea"/>
                <a:cs typeface="+mn-cs"/>
              </a:rPr>
              <a:t>C. </a:t>
            </a:r>
            <a:r>
              <a:rPr lang="fr-FR" sz="2400" dirty="0" err="1">
                <a:solidFill>
                  <a:schemeClr val="tx1"/>
                </a:solidFill>
                <a:latin typeface="Times New Roman" panose="02020603050405020304" pitchFamily="18" charset="0"/>
                <a:cs typeface="Times New Roman" panose="02020603050405020304" pitchFamily="18" charset="0"/>
              </a:rPr>
              <a:t>Đốt</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cháy</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đường</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mía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có</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biến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đổi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học</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Hiện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tượng</a:t>
            </a:r>
            <a:r>
              <a:rPr lang="fr-FR" sz="2400" dirty="0">
                <a:solidFill>
                  <a:schemeClr val="tx1"/>
                </a:solidFill>
                <a:latin typeface="Times New Roman" panose="02020603050405020304" pitchFamily="18" charset="0"/>
                <a:cs typeface="Times New Roman" panose="02020603050405020304" pitchFamily="18" charset="0"/>
              </a:rPr>
              <a:t> “ma </a:t>
            </a:r>
            <a:r>
              <a:rPr lang="fr-FR" sz="2400" dirty="0" err="1">
                <a:solidFill>
                  <a:schemeClr val="tx1"/>
                </a:solidFill>
                <a:latin typeface="Times New Roman" panose="02020603050405020304" pitchFamily="18" charset="0"/>
                <a:cs typeface="Times New Roman" panose="02020603050405020304" pitchFamily="18" charset="0"/>
              </a:rPr>
              <a:t>trơi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có</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sự</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biến</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đổi</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hóa</a:t>
            </a:r>
            <a:r>
              <a:rPr lang="fr-FR" sz="2400" dirty="0">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học</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8. Phản ứng tỏa nhiệt </a:t>
            </a:r>
            <a:r>
              <a:rPr lang="en-US" sz="2400" dirty="0" smtClean="0">
                <a:solidFill>
                  <a:prstClr val="black"/>
                </a:solidFill>
                <a:latin typeface="Times New Roman" panose="02020603050405020304" pitchFamily="18" charset="0"/>
                <a:cs typeface="Times New Roman" panose="02020603050405020304" pitchFamily="18" charset="0"/>
              </a:rPr>
              <a:t>là:</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2400" noProof="0" dirty="0" err="1">
                <a:solidFill>
                  <a:prstClr val="black"/>
                </a:solidFill>
                <a:latin typeface="Times New Roman" panose="02020603050405020304" pitchFamily="18" charset="0"/>
                <a:cs typeface="Times New Roman" panose="02020603050405020304" pitchFamily="18" charset="0"/>
              </a:rPr>
              <a:t>Đốt</a:t>
            </a:r>
            <a:r>
              <a:rPr lang="en-US" sz="2400" noProof="0" dirty="0">
                <a:solidFill>
                  <a:prstClr val="black"/>
                </a:solidFill>
                <a:latin typeface="Times New Roman" panose="02020603050405020304" pitchFamily="18" charset="0"/>
                <a:cs typeface="Times New Roman" panose="02020603050405020304" pitchFamily="18" charset="0"/>
              </a:rPr>
              <a:t> than </a:t>
            </a:r>
            <a:r>
              <a:rPr lang="en-US" sz="2400" noProof="0" dirty="0" err="1">
                <a:solidFill>
                  <a:prstClr val="black"/>
                </a:solidFill>
                <a:latin typeface="Times New Roman" panose="02020603050405020304" pitchFamily="18" charset="0"/>
                <a:cs typeface="Times New Roman" panose="02020603050405020304" pitchFamily="18" charset="0"/>
              </a:rPr>
              <a:t>trong</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không</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khí</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hủy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đường</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hủy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vôi</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hủy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aluminium</a:t>
            </a:r>
            <a:r>
              <a:rPr lang="en-US" sz="2400" dirty="0">
                <a:solidFill>
                  <a:prstClr val="black"/>
                </a:solidFill>
                <a:latin typeface="Times New Roman" panose="02020603050405020304" pitchFamily="18" charset="0"/>
                <a:cs typeface="Times New Roman" panose="02020603050405020304" pitchFamily="18" charset="0"/>
              </a:rPr>
              <a:t> oxide</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737</Words>
  <Application>Microsoft Office PowerPoint</Application>
  <PresentationFormat>Widescreen</PresentationFormat>
  <Paragraphs>87</Paragraphs>
  <Slides>12</Slides>
  <Notes>0</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Tahoma</vt:lpstr>
      <vt:lpstr>Arial</vt:lpstr>
      <vt:lpstr>Times New Roman</vt:lpstr>
      <vt:lpstr>Calibri Light</vt:lpstr>
      <vt:lpstr>Calibri</vt:lpstr>
      <vt:lpstr>1_Office Theme</vt:lpstr>
      <vt:lpstr>2_Office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TANPHAT</cp:lastModifiedBy>
  <cp:revision>63</cp:revision>
  <dcterms:created xsi:type="dcterms:W3CDTF">2018-05-10T00:06:18Z</dcterms:created>
  <dcterms:modified xsi:type="dcterms:W3CDTF">2025-09-24T07:57:49Z</dcterms:modified>
</cp:coreProperties>
</file>