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Lst>
  <p:notesMasterIdLst>
    <p:notesMasterId r:id="rId52"/>
  </p:notesMasterIdLst>
  <p:sldIdLst>
    <p:sldId id="571" r:id="rId2"/>
    <p:sldId id="572" r:id="rId3"/>
    <p:sldId id="438" r:id="rId4"/>
    <p:sldId id="478" r:id="rId5"/>
    <p:sldId id="459" r:id="rId6"/>
    <p:sldId id="573" r:id="rId7"/>
    <p:sldId id="500" r:id="rId8"/>
    <p:sldId id="503" r:id="rId9"/>
    <p:sldId id="574" r:id="rId10"/>
    <p:sldId id="504" r:id="rId11"/>
    <p:sldId id="525" r:id="rId12"/>
    <p:sldId id="576" r:id="rId13"/>
    <p:sldId id="577" r:id="rId14"/>
    <p:sldId id="578" r:id="rId15"/>
    <p:sldId id="526" r:id="rId16"/>
    <p:sldId id="588" r:id="rId17"/>
    <p:sldId id="527" r:id="rId18"/>
    <p:sldId id="530" r:id="rId19"/>
    <p:sldId id="532" r:id="rId20"/>
    <p:sldId id="533" r:id="rId21"/>
    <p:sldId id="544" r:id="rId22"/>
    <p:sldId id="545" r:id="rId23"/>
    <p:sldId id="546" r:id="rId24"/>
    <p:sldId id="548" r:id="rId25"/>
    <p:sldId id="549" r:id="rId26"/>
    <p:sldId id="550" r:id="rId27"/>
    <p:sldId id="551" r:id="rId28"/>
    <p:sldId id="552" r:id="rId29"/>
    <p:sldId id="553" r:id="rId30"/>
    <p:sldId id="561" r:id="rId31"/>
    <p:sldId id="562" r:id="rId32"/>
    <p:sldId id="563" r:id="rId33"/>
    <p:sldId id="327" r:id="rId34"/>
    <p:sldId id="564" r:id="rId35"/>
    <p:sldId id="565" r:id="rId36"/>
    <p:sldId id="580" r:id="rId37"/>
    <p:sldId id="581" r:id="rId38"/>
    <p:sldId id="583" r:id="rId39"/>
    <p:sldId id="584" r:id="rId40"/>
    <p:sldId id="585" r:id="rId41"/>
    <p:sldId id="586" r:id="rId42"/>
    <p:sldId id="587" r:id="rId43"/>
    <p:sldId id="582" r:id="rId44"/>
    <p:sldId id="579" r:id="rId45"/>
    <p:sldId id="567" r:id="rId46"/>
    <p:sldId id="568" r:id="rId47"/>
    <p:sldId id="569" r:id="rId48"/>
    <p:sldId id="570" r:id="rId49"/>
    <p:sldId id="355" r:id="rId50"/>
    <p:sldId id="282" r:id="rId5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58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9/22/2025</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242888" y="1431925"/>
            <a:ext cx="6872287" cy="3865563"/>
          </a:xfrm>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48</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15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1860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4394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0292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622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8154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505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766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108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0987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020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5606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2025/9/22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14410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868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dirty="0">
                <a:solidFill>
                  <a:schemeClr val="accent6">
                    <a:lumMod val="50000"/>
                  </a:schemeClr>
                </a:solidFill>
                <a:sym typeface="+mn-ea"/>
              </a:rPr>
              <a:t>1. </a:t>
            </a:r>
            <a:r>
              <a:rPr lang="en-US" sz="2800" dirty="0" err="1">
                <a:solidFill>
                  <a:schemeClr val="accent6">
                    <a:lumMod val="50000"/>
                  </a:schemeClr>
                </a:solidFill>
                <a:sym typeface="+mn-ea"/>
              </a:rPr>
              <a:t>Trước</a:t>
            </a:r>
            <a:r>
              <a:rPr lang="en-US" sz="2800" dirty="0">
                <a:solidFill>
                  <a:schemeClr val="accent6">
                    <a:lumMod val="50000"/>
                  </a:schemeClr>
                </a:solidFill>
                <a:sym typeface="+mn-ea"/>
              </a:rPr>
              <a:t>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a:t>
            </a:r>
          </a:p>
          <a:p>
            <a:pPr algn="l"/>
            <a:r>
              <a:rPr lang="en-US" sz="2800" dirty="0">
                <a:solidFill>
                  <a:schemeClr val="accent6">
                    <a:lumMod val="50000"/>
                  </a:schemeClr>
                </a:solidFill>
                <a:sym typeface="+mn-ea"/>
              </a:rPr>
              <a:t>    Sau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a:t>
            </a:r>
          </a:p>
          <a:p>
            <a:pPr algn="l"/>
            <a:r>
              <a:rPr lang="en-US" sz="2800" dirty="0">
                <a:solidFill>
                  <a:schemeClr val="accent6">
                    <a:lumMod val="50000"/>
                  </a:schemeClr>
                </a:solidFill>
                <a:sym typeface="+mn-ea"/>
              </a:rPr>
              <a:t>2. Trong </a:t>
            </a:r>
            <a:r>
              <a:rPr lang="en-US" sz="2800" dirty="0" err="1">
                <a:solidFill>
                  <a:schemeClr val="accent6">
                    <a:lumMod val="50000"/>
                  </a:schemeClr>
                </a:solidFill>
                <a:sym typeface="+mn-ea"/>
              </a:rPr>
              <a:t>quá</a:t>
            </a:r>
            <a:r>
              <a:rPr lang="en-US" sz="2800" dirty="0">
                <a:solidFill>
                  <a:schemeClr val="accent6">
                    <a:lumMod val="50000"/>
                  </a:schemeClr>
                </a:solidFill>
                <a:sym typeface="+mn-ea"/>
              </a:rPr>
              <a:t> </a:t>
            </a:r>
            <a:r>
              <a:rPr lang="en-US" sz="2800" dirty="0" err="1">
                <a:solidFill>
                  <a:schemeClr val="accent6">
                    <a:lumMod val="50000"/>
                  </a:schemeClr>
                </a:solidFill>
                <a:sym typeface="+mn-ea"/>
              </a:rPr>
              <a:t>trình</a:t>
            </a:r>
            <a:r>
              <a:rPr lang="en-US" sz="2800" dirty="0">
                <a:solidFill>
                  <a:schemeClr val="accent6">
                    <a:lumMod val="50000"/>
                  </a:schemeClr>
                </a:solidFill>
                <a:sym typeface="+mn-ea"/>
              </a:rPr>
              <a:t>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số</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và</a:t>
            </a:r>
            <a:r>
              <a:rPr lang="en-US" sz="2800" dirty="0">
                <a:solidFill>
                  <a:schemeClr val="accent6">
                    <a:lumMod val="50000"/>
                  </a:schemeClr>
                </a:solidFill>
                <a:sym typeface="+mn-ea"/>
              </a:rPr>
              <a:t> </a:t>
            </a:r>
            <a:r>
              <a:rPr lang="en-US" sz="2800" dirty="0" err="1">
                <a:solidFill>
                  <a:schemeClr val="accent6">
                    <a:lumMod val="50000"/>
                  </a:schemeClr>
                </a:solidFill>
                <a:sym typeface="+mn-ea"/>
              </a:rPr>
              <a:t>số</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 </a:t>
            </a:r>
            <a:r>
              <a:rPr lang="en-US" sz="2800" dirty="0" err="1">
                <a:solidFill>
                  <a:schemeClr val="accent6">
                    <a:lumMod val="50000"/>
                  </a:schemeClr>
                </a:solidFill>
                <a:sym typeface="+mn-ea"/>
              </a:rPr>
              <a:t>không</a:t>
            </a:r>
            <a:r>
              <a:rPr lang="en-US" sz="2800" dirty="0">
                <a:solidFill>
                  <a:schemeClr val="accent6">
                    <a:lumMod val="50000"/>
                  </a:schemeClr>
                </a:solidFill>
                <a:sym typeface="+mn-ea"/>
              </a:rPr>
              <a:t> </a:t>
            </a:r>
            <a:r>
              <a:rPr lang="en-US" sz="2800" dirty="0" err="1">
                <a:solidFill>
                  <a:schemeClr val="accent6">
                    <a:lumMod val="50000"/>
                  </a:schemeClr>
                </a:solidFill>
                <a:sym typeface="+mn-ea"/>
              </a:rPr>
              <a:t>thay</a:t>
            </a:r>
            <a:r>
              <a:rPr lang="en-US" sz="2800" dirty="0">
                <a:solidFill>
                  <a:schemeClr val="accent6">
                    <a:lumMod val="50000"/>
                  </a:schemeClr>
                </a:solidFill>
                <a:sym typeface="+mn-ea"/>
              </a:rPr>
              <a:t> </a:t>
            </a:r>
            <a:r>
              <a:rPr lang="en-US" sz="2800" dirty="0" err="1">
                <a:solidFill>
                  <a:schemeClr val="accent6">
                    <a:lumMod val="50000"/>
                  </a:schemeClr>
                </a:solidFill>
                <a:sym typeface="+mn-ea"/>
              </a:rPr>
              <a:t>đổi</a:t>
            </a:r>
            <a:r>
              <a:rPr lang="en-US" sz="2800" dirty="0">
                <a:solidFill>
                  <a:schemeClr val="accent6">
                    <a:lumMod val="50000"/>
                  </a:schemeClr>
                </a:solidFill>
                <a:sym typeface="+mn-ea"/>
              </a:rPr>
              <a:t>.</a:t>
            </a:r>
          </a:p>
          <a:p>
            <a:pPr algn="l"/>
            <a:endParaRPr lang="en-US" sz="2800" dirty="0">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ox(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4"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5" nodeType="clickEffect">
                                  <p:stCondLst>
                                    <p:cond delay="0"/>
                                  </p:stCondLst>
                                  <p:childTnLst>
                                    <p:animEffect transition="out" filter="blinds(horizontal)">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2"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1" animBg="1"/>
      <p:bldP spid="33" grpId="4" bldLvl="0" animBg="1"/>
      <p:bldP spid="33" grpId="5" animBg="1"/>
      <p:bldP spid="34" grpId="1" animBg="1"/>
      <p:bldP spid="34"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sym typeface="+mn-ea"/>
              </a:rPr>
              <a:t>II.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Diễn</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biến</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của</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hóa</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học </a:t>
            </a:r>
            <a:endParaRPr lang="en-US" sz="2800" b="1"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142875" y="2903220"/>
            <a:ext cx="11648440" cy="214585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accent6">
                    <a:lumMod val="50000"/>
                  </a:schemeClr>
                </a:solidFill>
              </a:rPr>
              <a:t>       </a:t>
            </a:r>
            <a:r>
              <a:rPr lang="en-US" sz="2800" dirty="0">
                <a:solidFill>
                  <a:schemeClr val="accent6">
                    <a:lumMod val="50000"/>
                  </a:schemeClr>
                </a:solidFill>
                <a:latin typeface="Times New Roman" panose="02020603050405020304" pitchFamily="18" charset="0"/>
                <a:cs typeface="Times New Roman" panose="02020603050405020304" pitchFamily="18" charset="0"/>
              </a:rPr>
              <a:t>Trong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dirty="0">
                <a:solidFill>
                  <a:schemeClr val="accent6">
                    <a:lumMod val="50000"/>
                  </a:schemeClr>
                </a:solidFill>
                <a:latin typeface="Times New Roman" panose="02020603050405020304" pitchFamily="18" charset="0"/>
                <a:cs typeface="Times New Roman" panose="02020603050405020304" pitchFamily="18" charset="0"/>
              </a:rPr>
              <a:t> học,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liên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giữa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thay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biến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phân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biến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mỗi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tố</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trước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thay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19" grpId="1" animBg="1"/>
      <p:bldP spid="19"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96365" y="101600"/>
            <a:ext cx="7841614" cy="965835"/>
            <a:chOff x="4838820" y="2375552"/>
            <a:chExt cx="8054400" cy="1200507"/>
          </a:xfrm>
        </p:grpSpPr>
        <p:sp>
          <p:nvSpPr>
            <p:cNvPr id="10" name="矩形 3"/>
            <p:cNvSpPr/>
            <p:nvPr/>
          </p:nvSpPr>
          <p:spPr>
            <a:xfrm>
              <a:off x="4838820" y="2375552"/>
              <a:ext cx="8054400"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9142092" cy="954107"/>
          </a:xfrm>
          <a:prstGeom prst="rect">
            <a:avLst/>
          </a:prstGeom>
          <a:noFill/>
        </p:spPr>
        <p:txBody>
          <a:bodyPr wrap="square" rtlCol="0">
            <a:spAutoFit/>
          </a:bodyPr>
          <a:lstStyle/>
          <a:p>
            <a:pPr algn="ct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Bài</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tập</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Viết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PT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chữ</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của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các</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sau</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và</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xác</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định</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chất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chất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sản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phẩm</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của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mỗi</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PT.</a:t>
            </a:r>
          </a:p>
        </p:txBody>
      </p:sp>
      <p:sp>
        <p:nvSpPr>
          <p:cNvPr id="12" name="文本框 52"/>
          <p:cNvSpPr txBox="1"/>
          <p:nvPr/>
        </p:nvSpPr>
        <p:spPr>
          <a:xfrm>
            <a:off x="469265" y="217170"/>
            <a:ext cx="1492250" cy="1200329"/>
          </a:xfrm>
          <a:prstGeom prst="rect">
            <a:avLst/>
          </a:prstGeom>
          <a:noFill/>
        </p:spPr>
        <p:txBody>
          <a:bodyPr wrap="square" rtlCol="0">
            <a:spAutoFit/>
          </a:bodyPr>
          <a:lstStyle/>
          <a:p>
            <a:pPr algn="ctr"/>
            <a:r>
              <a:rPr lang="en-US" altLang="zh-CN" sz="3600" b="1" dirty="0" err="1">
                <a:solidFill>
                  <a:srgbClr val="F77A08"/>
                </a:solidFill>
                <a:latin typeface="Times New Roman" panose="02020603050405020304" pitchFamily="18" charset="0"/>
                <a:ea typeface="Microsoft YaHei" panose="020B0503020204020204" charset="-122"/>
                <a:cs typeface="Times New Roman" panose="02020603050405020304" pitchFamily="18" charset="0"/>
              </a:rPr>
              <a:t>Kiểm</a:t>
            </a: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600" b="1" dirty="0" err="1">
                <a:solidFill>
                  <a:srgbClr val="F77A08"/>
                </a:solidFill>
                <a:latin typeface="Times New Roman" panose="02020603050405020304" pitchFamily="18" charset="0"/>
                <a:ea typeface="Microsoft YaHei" panose="020B0503020204020204" charset="-122"/>
                <a:cs typeface="Times New Roman" panose="02020603050405020304" pitchFamily="18" charset="0"/>
              </a:rPr>
              <a:t>tra</a:t>
            </a:r>
            <a:endPar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6" name="圆角矩形 25"/>
          <p:cNvSpPr/>
          <p:nvPr/>
        </p:nvSpPr>
        <p:spPr>
          <a:xfrm>
            <a:off x="1500504" y="1533069"/>
            <a:ext cx="9286766" cy="790511"/>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a. Cho zinc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tác</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dụng</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với</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hydrochloric acid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thu</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được</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zinc chloride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và</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khí</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hydrogen.</a:t>
            </a:r>
          </a:p>
        </p:txBody>
      </p:sp>
      <p:sp>
        <p:nvSpPr>
          <p:cNvPr id="6" name="圆角矩形 25"/>
          <p:cNvSpPr/>
          <p:nvPr/>
        </p:nvSpPr>
        <p:spPr>
          <a:xfrm>
            <a:off x="1500188" y="2551812"/>
            <a:ext cx="9287081" cy="996841"/>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b. Carbon dioxide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với</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Calcium hydroxide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tạo</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ra</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Calcium carbonate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và</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nước</a:t>
            </a:r>
            <a:r>
              <a:rPr lang="en-US" altLang="zh-CN" sz="2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a:t>
            </a:r>
          </a:p>
        </p:txBody>
      </p:sp>
      <p:sp>
        <p:nvSpPr>
          <p:cNvPr id="8" name="圆角矩形 25"/>
          <p:cNvSpPr/>
          <p:nvPr/>
        </p:nvSpPr>
        <p:spPr>
          <a:xfrm>
            <a:off x="1602105" y="5128590"/>
            <a:ext cx="8999634" cy="954157"/>
          </a:xfrm>
          <a:prstGeom prst="roundRect">
            <a:avLst/>
          </a:prstGeom>
          <a:no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d.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Phân</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huỷ</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Calcium carbonate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thu</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được</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Calcium oxide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và</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nước</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a:t>
            </a:r>
          </a:p>
        </p:txBody>
      </p:sp>
      <p:sp>
        <p:nvSpPr>
          <p:cNvPr id="9" name="Rectangle 8">
            <a:extLst>
              <a:ext uri="{FF2B5EF4-FFF2-40B4-BE49-F238E27FC236}">
                <a16:creationId xmlns:a16="http://schemas.microsoft.com/office/drawing/2014/main" id="{9F22D00E-E2B5-BB0F-E4F4-1D1FE4B56AEB}"/>
              </a:ext>
            </a:extLst>
          </p:cNvPr>
          <p:cNvSpPr/>
          <p:nvPr/>
        </p:nvSpPr>
        <p:spPr>
          <a:xfrm>
            <a:off x="1551305" y="3840201"/>
            <a:ext cx="9050434" cy="996841"/>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75000"/>
                  </a:schemeClr>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Đốt cháy magnesium trong không khí (oxygen) thu được magnesium </a:t>
            </a:r>
            <a:r>
              <a:rPr lang="en-US" sz="2800" dirty="0" smtClean="0">
                <a:solidFill>
                  <a:schemeClr val="tx1"/>
                </a:solidFill>
                <a:latin typeface="Times New Roman" panose="02020603050405020304" pitchFamily="18" charset="0"/>
                <a:cs typeface="Times New Roman" panose="02020603050405020304" pitchFamily="18" charset="0"/>
              </a:rPr>
              <a:t>oxide</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459344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96365" y="101600"/>
            <a:ext cx="7841614" cy="965835"/>
            <a:chOff x="4838820" y="2375552"/>
            <a:chExt cx="8054400" cy="1200507"/>
          </a:xfrm>
        </p:grpSpPr>
        <p:sp>
          <p:nvSpPr>
            <p:cNvPr id="10" name="矩形 3"/>
            <p:cNvSpPr/>
            <p:nvPr/>
          </p:nvSpPr>
          <p:spPr>
            <a:xfrm>
              <a:off x="4838820" y="2375552"/>
              <a:ext cx="8054400"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9142092" cy="954107"/>
          </a:xfrm>
          <a:prstGeom prst="rect">
            <a:avLst/>
          </a:prstGeom>
          <a:noFill/>
        </p:spPr>
        <p:txBody>
          <a:bodyPr wrap="square" rtlCol="0">
            <a:spAutoFit/>
          </a:bodyPr>
          <a:lstStyle/>
          <a:p>
            <a:pPr algn="ct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Bài</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tập</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Viết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PT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chữ</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của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các</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sau</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và</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xác</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định</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chất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chất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sản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phẩm</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của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mỗi</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PT.</a:t>
            </a:r>
          </a:p>
        </p:txBody>
      </p:sp>
      <p:sp>
        <p:nvSpPr>
          <p:cNvPr id="12" name="文本框 52"/>
          <p:cNvSpPr txBox="1"/>
          <p:nvPr/>
        </p:nvSpPr>
        <p:spPr>
          <a:xfrm>
            <a:off x="469265" y="217170"/>
            <a:ext cx="1492250" cy="1200329"/>
          </a:xfrm>
          <a:prstGeom prst="rect">
            <a:avLst/>
          </a:prstGeom>
          <a:noFill/>
        </p:spPr>
        <p:txBody>
          <a:bodyPr wrap="square" rtlCol="0">
            <a:spAutoFit/>
          </a:bodyPr>
          <a:lstStyle/>
          <a:p>
            <a:pPr algn="ctr"/>
            <a:r>
              <a:rPr lang="en-US" altLang="zh-CN" sz="3600" b="1" dirty="0" err="1">
                <a:solidFill>
                  <a:srgbClr val="F77A08"/>
                </a:solidFill>
                <a:latin typeface="Times New Roman" panose="02020603050405020304" pitchFamily="18" charset="0"/>
                <a:ea typeface="Microsoft YaHei" panose="020B0503020204020204" charset="-122"/>
                <a:cs typeface="Times New Roman" panose="02020603050405020304" pitchFamily="18" charset="0"/>
              </a:rPr>
              <a:t>Đáp</a:t>
            </a: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600" b="1" dirty="0" err="1">
                <a:solidFill>
                  <a:srgbClr val="F77A08"/>
                </a:solidFill>
                <a:latin typeface="Times New Roman" panose="02020603050405020304" pitchFamily="18" charset="0"/>
                <a:ea typeface="Microsoft YaHei" panose="020B0503020204020204" charset="-122"/>
                <a:cs typeface="Times New Roman" panose="02020603050405020304" pitchFamily="18" charset="0"/>
              </a:rPr>
              <a:t>án</a:t>
            </a:r>
            <a:endPar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6" name="圆角矩形 25"/>
          <p:cNvSpPr/>
          <p:nvPr/>
        </p:nvSpPr>
        <p:spPr>
          <a:xfrm>
            <a:off x="1258957" y="1369473"/>
            <a:ext cx="9936089" cy="72945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a. PT </a:t>
            </a:r>
            <a:r>
              <a:rPr lang="en-US" altLang="zh-CN" sz="26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chữ</a:t>
            </a:r>
            <a:r>
              <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6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zinc +  hydrochloric acid  →   zinc chloride + hydrogen.  </a:t>
            </a:r>
          </a:p>
        </p:txBody>
      </p:sp>
      <p:sp>
        <p:nvSpPr>
          <p:cNvPr id="6" name="圆角矩形 25"/>
          <p:cNvSpPr/>
          <p:nvPr/>
        </p:nvSpPr>
        <p:spPr>
          <a:xfrm>
            <a:off x="1500188" y="2265135"/>
            <a:ext cx="9287081" cy="779936"/>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zinc,  hydrochloric acid </a:t>
            </a:r>
          </a:p>
          <a:p>
            <a:pPr indent="323850"/>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sản</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phẩm</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zinc chloride,  hydrogen</a:t>
            </a:r>
          </a:p>
        </p:txBody>
      </p:sp>
      <p:sp>
        <p:nvSpPr>
          <p:cNvPr id="8" name="圆角矩形 25"/>
          <p:cNvSpPr/>
          <p:nvPr/>
        </p:nvSpPr>
        <p:spPr>
          <a:xfrm>
            <a:off x="1602105" y="4823790"/>
            <a:ext cx="8999634" cy="1099931"/>
          </a:xfrm>
          <a:prstGeom prst="roundRect">
            <a:avLst/>
          </a:prstGeom>
          <a:no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Carbon dioxide, Calcium hydroxide</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p>
          <a:p>
            <a:pPr indent="323850"/>
            <a:r>
              <a:rPr lang="en-US" altLang="zh-CN" sz="28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sản</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phẩm</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Calcium carbonate,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nước</a:t>
            </a:r>
            <a:endPar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9" name="Rectangle 8">
            <a:extLst>
              <a:ext uri="{FF2B5EF4-FFF2-40B4-BE49-F238E27FC236}">
                <a16:creationId xmlns:a16="http://schemas.microsoft.com/office/drawing/2014/main" id="{9F22D00E-E2B5-BB0F-E4F4-1D1FE4B56AEB}"/>
              </a:ext>
            </a:extLst>
          </p:cNvPr>
          <p:cNvSpPr/>
          <p:nvPr/>
        </p:nvSpPr>
        <p:spPr>
          <a:xfrm>
            <a:off x="1551305" y="3485320"/>
            <a:ext cx="9050434" cy="1099931"/>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b. PT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chữ</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Carbon dioxide +  Calcium hydroxide → Calcium carbonate +  </a:t>
            </a:r>
            <a:r>
              <a:rPr lang="en-US" altLang="zh-CN" sz="2800" b="1"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nước</a:t>
            </a:r>
            <a:r>
              <a:rPr lang="en-US" altLang="zh-CN" sz="2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47257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396365" y="101600"/>
            <a:ext cx="7841614" cy="965835"/>
            <a:chOff x="4838820" y="2375552"/>
            <a:chExt cx="8054400" cy="1200507"/>
          </a:xfrm>
        </p:grpSpPr>
        <p:sp>
          <p:nvSpPr>
            <p:cNvPr id="10" name="矩形 3"/>
            <p:cNvSpPr/>
            <p:nvPr/>
          </p:nvSpPr>
          <p:spPr>
            <a:xfrm>
              <a:off x="4838820" y="2375552"/>
              <a:ext cx="8054400"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9142092" cy="954107"/>
          </a:xfrm>
          <a:prstGeom prst="rect">
            <a:avLst/>
          </a:prstGeom>
          <a:noFill/>
        </p:spPr>
        <p:txBody>
          <a:bodyPr wrap="square" rtlCol="0">
            <a:spAutoFit/>
          </a:bodyPr>
          <a:lstStyle/>
          <a:p>
            <a:pPr algn="ct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Bài</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tập</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Viết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PT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chữ</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của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các</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sau</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và</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xác</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định</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chất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chất</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sản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phẩm</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của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mỗi</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PT.</a:t>
            </a:r>
          </a:p>
        </p:txBody>
      </p:sp>
      <p:sp>
        <p:nvSpPr>
          <p:cNvPr id="12" name="文本框 52"/>
          <p:cNvSpPr txBox="1"/>
          <p:nvPr/>
        </p:nvSpPr>
        <p:spPr>
          <a:xfrm>
            <a:off x="469265" y="217170"/>
            <a:ext cx="1492250" cy="1200329"/>
          </a:xfrm>
          <a:prstGeom prst="rect">
            <a:avLst/>
          </a:prstGeom>
          <a:noFill/>
        </p:spPr>
        <p:txBody>
          <a:bodyPr wrap="square" rtlCol="0">
            <a:spAutoFit/>
          </a:bodyPr>
          <a:lstStyle/>
          <a:p>
            <a:pPr algn="ctr"/>
            <a:r>
              <a:rPr lang="en-US" altLang="zh-CN" sz="3600" b="1" dirty="0" err="1">
                <a:solidFill>
                  <a:srgbClr val="F77A08"/>
                </a:solidFill>
                <a:latin typeface="Times New Roman" panose="02020603050405020304" pitchFamily="18" charset="0"/>
                <a:ea typeface="Microsoft YaHei" panose="020B0503020204020204" charset="-122"/>
                <a:cs typeface="Times New Roman" panose="02020603050405020304" pitchFamily="18" charset="0"/>
              </a:rPr>
              <a:t>Đáp</a:t>
            </a: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3600" b="1" dirty="0" err="1">
                <a:solidFill>
                  <a:srgbClr val="F77A08"/>
                </a:solidFill>
                <a:latin typeface="Times New Roman" panose="02020603050405020304" pitchFamily="18" charset="0"/>
                <a:ea typeface="Microsoft YaHei" panose="020B0503020204020204" charset="-122"/>
                <a:cs typeface="Times New Roman" panose="02020603050405020304" pitchFamily="18" charset="0"/>
              </a:rPr>
              <a:t>án</a:t>
            </a:r>
            <a:endPar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6" name="圆角矩形 25"/>
          <p:cNvSpPr/>
          <p:nvPr/>
        </p:nvSpPr>
        <p:spPr>
          <a:xfrm>
            <a:off x="1500504" y="1369473"/>
            <a:ext cx="9286766" cy="72945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sz="2400" dirty="0">
                <a:solidFill>
                  <a:schemeClr val="tx1"/>
                </a:solidFill>
                <a:latin typeface="Times New Roman" panose="02020603050405020304" pitchFamily="18" charset="0"/>
                <a:cs typeface="Times New Roman" panose="02020603050405020304" pitchFamily="18" charset="0"/>
              </a:rPr>
              <a:t>c. PT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magnesium + oxygen →    magnesium </a:t>
            </a:r>
            <a:r>
              <a:rPr lang="en-US" sz="2400" b="1" dirty="0" err="1">
                <a:solidFill>
                  <a:schemeClr val="tx1"/>
                </a:solidFill>
                <a:latin typeface="Times New Roman" panose="02020603050405020304" pitchFamily="18" charset="0"/>
                <a:cs typeface="Times New Roman" panose="02020603050405020304" pitchFamily="18" charset="0"/>
              </a:rPr>
              <a:t>oixide</a:t>
            </a:r>
            <a:r>
              <a:rPr lang="en-US" sz="2400" b="1" dirty="0">
                <a:solidFill>
                  <a:schemeClr val="tx1"/>
                </a:solidFill>
                <a:latin typeface="Times New Roman" panose="02020603050405020304" pitchFamily="18" charset="0"/>
                <a:cs typeface="Times New Roman" panose="02020603050405020304" pitchFamily="18" charset="0"/>
              </a:rPr>
              <a:t>.</a:t>
            </a:r>
          </a:p>
          <a:p>
            <a:pPr indent="323850"/>
            <a:endParaRPr lang="en-US" altLang="zh-CN" sz="2600" dirty="0">
              <a:solidFill>
                <a:schemeClr val="tx1"/>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6" name="圆角矩形 25"/>
          <p:cNvSpPr/>
          <p:nvPr/>
        </p:nvSpPr>
        <p:spPr>
          <a:xfrm>
            <a:off x="1500188" y="2265134"/>
            <a:ext cx="9287081" cy="1055917"/>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magnesium, oxygen</a:t>
            </a:r>
          </a:p>
          <a:p>
            <a:pPr indent="323850"/>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sản</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phẩm</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magnesium </a:t>
            </a:r>
            <a:r>
              <a:rPr lang="en-US" sz="2800" dirty="0" err="1">
                <a:solidFill>
                  <a:srgbClr val="FF0000"/>
                </a:solidFill>
                <a:latin typeface="Times New Roman" panose="02020603050405020304" pitchFamily="18" charset="0"/>
                <a:cs typeface="Times New Roman" panose="02020603050405020304" pitchFamily="18" charset="0"/>
              </a:rPr>
              <a:t>oixide</a:t>
            </a:r>
            <a:r>
              <a:rPr lang="en-US" sz="2800" dirty="0">
                <a:solidFill>
                  <a:srgbClr val="FF0000"/>
                </a:solidFill>
                <a:latin typeface="Times New Roman" panose="02020603050405020304" pitchFamily="18" charset="0"/>
                <a:cs typeface="Times New Roman" panose="02020603050405020304" pitchFamily="18" charset="0"/>
              </a:rPr>
              <a:t>.</a:t>
            </a:r>
          </a:p>
          <a:p>
            <a:pPr indent="323850"/>
            <a:endParaRPr lang="en-US" altLang="zh-CN" sz="2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8" name="圆角矩形 25"/>
          <p:cNvSpPr/>
          <p:nvPr/>
        </p:nvSpPr>
        <p:spPr>
          <a:xfrm>
            <a:off x="1602105" y="4770782"/>
            <a:ext cx="8999634" cy="901147"/>
          </a:xfrm>
          <a:prstGeom prst="roundRect">
            <a:avLst/>
          </a:prstGeom>
          <a:no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Calcium carbonate</a:t>
            </a:r>
          </a:p>
          <a:p>
            <a:pPr indent="323850"/>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Chất</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sản</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phẩm</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Calcium oxide,  </a:t>
            </a:r>
            <a:r>
              <a:rPr lang="en-US" altLang="zh-CN" sz="2800" dirty="0" err="1">
                <a:solidFill>
                  <a:srgbClr val="FF0000"/>
                </a:solidFill>
                <a:latin typeface="Times New Roman" panose="02020603050405020304" pitchFamily="18" charset="0"/>
                <a:ea typeface="Microsoft YaHei" panose="020B0503020204020204" charset="-122"/>
                <a:cs typeface="Times New Roman" panose="02020603050405020304" pitchFamily="18" charset="0"/>
              </a:rPr>
              <a:t>nước</a:t>
            </a:r>
            <a:r>
              <a:rPr lang="en-US" altLang="zh-CN" sz="2800"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a:t>
            </a:r>
          </a:p>
        </p:txBody>
      </p:sp>
      <p:sp>
        <p:nvSpPr>
          <p:cNvPr id="9" name="Rectangle 8">
            <a:extLst>
              <a:ext uri="{FF2B5EF4-FFF2-40B4-BE49-F238E27FC236}">
                <a16:creationId xmlns:a16="http://schemas.microsoft.com/office/drawing/2014/main" id="{9F22D00E-E2B5-BB0F-E4F4-1D1FE4B56AEB}"/>
              </a:ext>
            </a:extLst>
          </p:cNvPr>
          <p:cNvSpPr/>
          <p:nvPr/>
        </p:nvSpPr>
        <p:spPr>
          <a:xfrm>
            <a:off x="1551305" y="3657600"/>
            <a:ext cx="9050434" cy="719368"/>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d. PT </a:t>
            </a:r>
            <a:r>
              <a:rPr lang="en-US" altLang="zh-CN" sz="2800"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chữ</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Calcium carbonate → Calcium oxide +  </a:t>
            </a:r>
            <a:r>
              <a:rPr lang="en-US" altLang="zh-CN" sz="2800" b="1" dirty="0" err="1">
                <a:solidFill>
                  <a:schemeClr val="tx1"/>
                </a:solidFill>
                <a:latin typeface="Times New Roman" panose="02020603050405020304" pitchFamily="18" charset="0"/>
                <a:ea typeface="Microsoft YaHei" panose="020B0503020204020204" charset="-122"/>
                <a:cs typeface="Times New Roman" panose="02020603050405020304" pitchFamily="18" charset="0"/>
              </a:rPr>
              <a:t>nước</a:t>
            </a:r>
            <a:r>
              <a:rPr lang="en-US" altLang="zh-CN" sz="2800"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30115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7841614" cy="965835"/>
            <a:chOff x="4838820" y="2375552"/>
            <a:chExt cx="8054400" cy="1200507"/>
          </a:xfrm>
        </p:grpSpPr>
        <p:sp>
          <p:nvSpPr>
            <p:cNvPr id="10" name="矩形 3"/>
            <p:cNvSpPr/>
            <p:nvPr/>
          </p:nvSpPr>
          <p:spPr>
            <a:xfrm>
              <a:off x="4838820" y="2375552"/>
              <a:ext cx="8054400"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7185024" cy="523220"/>
          </a:xfrm>
          <a:prstGeom prst="rect">
            <a:avLst/>
          </a:prstGeom>
          <a:noFill/>
        </p:spPr>
        <p:txBody>
          <a:bodyPr wrap="square" rtlCol="0">
            <a:spAutoFit/>
          </a:bodyPr>
          <a:lstStyle/>
          <a:p>
            <a:pPr algn="ct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Dấu</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hiệu</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có</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ứng</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hoá</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học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xảy</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ra</a:t>
            </a:r>
            <a:endPar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endParaRP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III.</a:t>
            </a:r>
          </a:p>
        </p:txBody>
      </p:sp>
      <p:sp>
        <p:nvSpPr>
          <p:cNvPr id="26" name="圆角矩形 25"/>
          <p:cNvSpPr/>
          <p:nvPr/>
        </p:nvSpPr>
        <p:spPr>
          <a:xfrm>
            <a:off x="1500504" y="1067435"/>
            <a:ext cx="8663939"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Thí</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nghiệm</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1.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của</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kẽm</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(zinc)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với</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dd HCl</a:t>
            </a:r>
          </a:p>
        </p:txBody>
      </p:sp>
      <p:sp>
        <p:nvSpPr>
          <p:cNvPr id="6" name="圆角矩形 25"/>
          <p:cNvSpPr/>
          <p:nvPr/>
        </p:nvSpPr>
        <p:spPr>
          <a:xfrm>
            <a:off x="1602105" y="2012315"/>
            <a:ext cx="7899704"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Thí</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nghiệm</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2.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phân</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huỷ</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đường</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a:t>
            </a:r>
            <a:endParaRPr lang="en-US" altLang="zh-CN" sz="2800" b="1" dirty="0">
              <a:solidFill>
                <a:schemeClr val="accent5">
                  <a:lumMod val="50000"/>
                </a:schemeClr>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8" name="圆角矩形 25"/>
          <p:cNvSpPr/>
          <p:nvPr/>
        </p:nvSpPr>
        <p:spPr>
          <a:xfrm>
            <a:off x="1602105" y="3812928"/>
            <a:ext cx="7899704" cy="504190"/>
          </a:xfrm>
          <a:prstGeom prst="roundRect">
            <a:avLst/>
          </a:prstGeom>
          <a:no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err="1">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Thí</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nghiệm</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 4. </a:t>
            </a:r>
            <a:r>
              <a:rPr lang="en-US" altLang="zh-CN" sz="2800" b="1" dirty="0" err="1">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Đốt</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cháy</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cây</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nến</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rPr>
              <a:t>.</a:t>
            </a:r>
          </a:p>
        </p:txBody>
      </p:sp>
      <p:sp>
        <p:nvSpPr>
          <p:cNvPr id="9" name="Rectangle 8">
            <a:extLst>
              <a:ext uri="{FF2B5EF4-FFF2-40B4-BE49-F238E27FC236}">
                <a16:creationId xmlns:a16="http://schemas.microsoft.com/office/drawing/2014/main" id="{9F22D00E-E2B5-BB0F-E4F4-1D1FE4B56AEB}"/>
              </a:ext>
            </a:extLst>
          </p:cNvPr>
          <p:cNvSpPr/>
          <p:nvPr/>
        </p:nvSpPr>
        <p:spPr>
          <a:xfrm>
            <a:off x="1551305" y="3045072"/>
            <a:ext cx="8440834" cy="504190"/>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Thí</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nghiệm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3. Cho dd BaCl</a:t>
            </a:r>
            <a:r>
              <a:rPr lang="en-US" sz="2800" b="1" baseline="-25000" dirty="0">
                <a:solidFill>
                  <a:schemeClr val="accent6">
                    <a:lumMod val="75000"/>
                  </a:schemeClr>
                </a:solidFill>
                <a:latin typeface="Times New Roman" panose="02020603050405020304" pitchFamily="18" charset="0"/>
                <a:cs typeface="Times New Roman" panose="02020603050405020304" pitchFamily="18" charset="0"/>
              </a:rPr>
              <a:t>2</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phản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dd H</a:t>
            </a:r>
            <a:r>
              <a:rPr lang="en-US" sz="2800" b="1" baseline="-25000" dirty="0">
                <a:solidFill>
                  <a:schemeClr val="accent6">
                    <a:lumMod val="75000"/>
                  </a:schemeClr>
                </a:solidFill>
                <a:latin typeface="Times New Roman" panose="02020603050405020304" pitchFamily="18" charset="0"/>
                <a:cs typeface="Times New Roman" panose="02020603050405020304" pitchFamily="18" charset="0"/>
              </a:rPr>
              <a:t>2</a:t>
            </a:r>
            <a:r>
              <a:rPr lang="en-US" sz="2800" b="1" dirty="0">
                <a:solidFill>
                  <a:schemeClr val="accent6">
                    <a:lumMod val="75000"/>
                  </a:schemeClr>
                </a:solidFill>
                <a:latin typeface="Times New Roman" panose="02020603050405020304" pitchFamily="18" charset="0"/>
                <a:cs typeface="Times New Roman" panose="02020603050405020304" pitchFamily="18" charset="0"/>
              </a:rPr>
              <a:t>SO</a:t>
            </a:r>
            <a:r>
              <a:rPr lang="en-US" sz="2800" b="1" baseline="-25000" dirty="0">
                <a:solidFill>
                  <a:schemeClr val="accent6">
                    <a:lumMod val="75000"/>
                  </a:schemeClr>
                </a:solidFill>
                <a:latin typeface="Times New Roman" panose="02020603050405020304" pitchFamily="18" charset="0"/>
                <a:cs typeface="Times New Roman" panose="02020603050405020304" pitchFamily="18" charset="0"/>
              </a:rPr>
              <a:t>4</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8" name="图片 71687" descr="8"/>
          <p:cNvPicPr>
            <a:picLocks noChangeAspect="1"/>
          </p:cNvPicPr>
          <p:nvPr/>
        </p:nvPicPr>
        <p:blipFill>
          <a:blip r:embed="rId4"/>
          <a:stretch>
            <a:fillRect/>
          </a:stretch>
        </p:blipFill>
        <p:spPr>
          <a:xfrm>
            <a:off x="111318" y="5762625"/>
            <a:ext cx="11911054" cy="1306084"/>
          </a:xfrm>
          <a:prstGeom prst="rect">
            <a:avLst/>
          </a:prstGeom>
          <a:noFill/>
          <a:ln w="9525">
            <a:noFill/>
          </a:ln>
        </p:spPr>
      </p:pic>
      <p:sp>
        <p:nvSpPr>
          <p:cNvPr id="104" name="Text Box 103"/>
          <p:cNvSpPr txBox="1"/>
          <p:nvPr/>
        </p:nvSpPr>
        <p:spPr>
          <a:xfrm>
            <a:off x="1071355" y="6047022"/>
            <a:ext cx="10538460" cy="523220"/>
          </a:xfrm>
          <a:prstGeom prst="rect">
            <a:avLst/>
          </a:prstGeom>
          <a:noFill/>
          <a:ln w="9525">
            <a:noFill/>
          </a:ln>
        </p:spPr>
        <p:txBody>
          <a:bodyPr wrap="square">
            <a:spAutoFit/>
          </a:bodyPr>
          <a:lstStyle/>
          <a:p>
            <a:pPr indent="342265"/>
            <a:r>
              <a:rPr lang="en-US" sz="2800" b="1" dirty="0" err="1">
                <a:solidFill>
                  <a:schemeClr val="accent4">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quá</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trình</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đốt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cháy</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biến</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đổi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nào</a:t>
            </a:r>
            <a:r>
              <a:rPr lang="en-US" sz="2800" b="1"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590550" y="203541"/>
            <a:ext cx="11201400" cy="5559084"/>
          </a:xfrm>
          <a:prstGeom prst="rect">
            <a:avLst/>
          </a:prstGeom>
        </p:spPr>
      </p:pic>
    </p:spTree>
    <p:extLst>
      <p:ext uri="{BB962C8B-B14F-4D97-AF65-F5344CB8AC3E}">
        <p14:creationId xmlns:p14="http://schemas.microsoft.com/office/powerpoint/2010/main" val="1155490118"/>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10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dirty="0">
                <a:solidFill>
                  <a:srgbClr val="FF0000"/>
                </a:solidFill>
                <a:latin typeface="Bahnschrift Light" panose="020B0502040204020203" charset="0"/>
                <a:cs typeface="Bahnschrift Light" panose="020B0502040204020203" charset="0"/>
              </a:rPr>
              <a:t>  </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Phản</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ứng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4">
                    <a:lumMod val="50000"/>
                  </a:schemeClr>
                </a:solidFill>
                <a:latin typeface="Times New Roman" panose="02020603050405020304" pitchFamily="18" charset="0"/>
                <a:cs typeface="Times New Roman" panose="02020603050405020304" pitchFamily="18" charset="0"/>
              </a:rPr>
              <a:t> học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xảy</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ra</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khi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mới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được</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tạo</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tính</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mới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khác</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biệt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ban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p>
          <a:p>
            <a:r>
              <a:rPr lang="en-US" sz="2800" b="1" dirty="0">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dấu</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hiệu</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nhận</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ra</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có</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mới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tạo</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thay</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đổi</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màu</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sắc</a:t>
            </a:r>
            <a:endParaRPr lang="en-US" sz="2800" dirty="0">
              <a:latin typeface="Times New Roman" panose="02020603050405020304" pitchFamily="18" charset="0"/>
              <a:cs typeface="Times New Roman" panose="02020603050405020304" pitchFamily="18" charset="0"/>
            </a:endParaRPr>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xuất</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hiện</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chất</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khí</a:t>
            </a:r>
            <a:endParaRPr lang="en-US" sz="2800" dirty="0">
              <a:latin typeface="Times New Roman" panose="02020603050405020304" pitchFamily="18" charset="0"/>
              <a:cs typeface="Times New Roman" panose="02020603050405020304" pitchFamily="18" charset="0"/>
            </a:endParaRPr>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xuất</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hiện</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kết</a:t>
            </a:r>
            <a:r>
              <a:rPr lang="en-US" sz="2800" b="1"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sym typeface="+mn-ea"/>
              </a:rPr>
              <a:t>tủa</a:t>
            </a:r>
            <a:endParaRPr lang="en-US" sz="2800" dirty="0">
              <a:latin typeface="Times New Roman" panose="02020603050405020304" pitchFamily="18" charset="0"/>
              <a:cs typeface="Times New Roman" panose="02020603050405020304" pitchFamily="18" charset="0"/>
            </a:endParaRPr>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dirty="0" err="1">
                <a:solidFill>
                  <a:schemeClr val="accent4">
                    <a:lumMod val="50000"/>
                  </a:schemeClr>
                </a:solidFill>
                <a:latin typeface="Times New Roman" panose="02020603050405020304" pitchFamily="18" charset="0"/>
                <a:cs typeface="Times New Roman" panose="02020603050405020304" pitchFamily="18" charset="0"/>
              </a:rPr>
              <a:t>tỏa</a:t>
            </a:r>
            <a:r>
              <a:rPr lang="en-US" sz="3000" dirty="0">
                <a:solidFill>
                  <a:schemeClr val="accent4">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4">
                    <a:lumMod val="50000"/>
                  </a:schemeClr>
                </a:solidFill>
                <a:latin typeface="Times New Roman" panose="02020603050405020304" pitchFamily="18" charset="0"/>
                <a:cs typeface="Times New Roman" panose="02020603050405020304" pitchFamily="18" charset="0"/>
              </a:rPr>
              <a:t>nhiệt</a:t>
            </a:r>
            <a:r>
              <a:rPr lang="en-US" sz="3000" dirty="0">
                <a:solidFill>
                  <a:schemeClr val="accent4">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4">
                    <a:lumMod val="50000"/>
                  </a:schemeClr>
                </a:solidFill>
                <a:latin typeface="Times New Roman" panose="02020603050405020304" pitchFamily="18" charset="0"/>
                <a:cs typeface="Times New Roman" panose="02020603050405020304" pitchFamily="18" charset="0"/>
              </a:rPr>
              <a:t>và</a:t>
            </a:r>
            <a:r>
              <a:rPr lang="en-US" sz="3000" dirty="0">
                <a:solidFill>
                  <a:schemeClr val="accent4">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4">
                    <a:lumMod val="50000"/>
                  </a:schemeClr>
                </a:solidFill>
                <a:latin typeface="Times New Roman" panose="02020603050405020304" pitchFamily="18" charset="0"/>
                <a:cs typeface="Times New Roman" panose="02020603050405020304" pitchFamily="18" charset="0"/>
              </a:rPr>
              <a:t>phát</a:t>
            </a:r>
            <a:r>
              <a:rPr lang="en-US" sz="3000" dirty="0">
                <a:solidFill>
                  <a:schemeClr val="accent4">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4">
                    <a:lumMod val="50000"/>
                  </a:schemeClr>
                </a:solidFill>
                <a:latin typeface="Times New Roman" panose="02020603050405020304" pitchFamily="18" charset="0"/>
                <a:cs typeface="Times New Roman" panose="02020603050405020304" pitchFamily="18" charset="0"/>
              </a:rPr>
              <a:t>sáng</a:t>
            </a:r>
            <a:endParaRPr lang="en-US" sz="30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a:solidFill>
                  <a:schemeClr val="accent2">
                    <a:lumMod val="50000"/>
                  </a:schemeClr>
                </a:solidFill>
                <a:latin typeface="Times New Roman" panose="02020603050405020304" pitchFamily="18" charset="0"/>
                <a:cs typeface="Times New Roman" panose="02020603050405020304" pitchFamily="18" charset="0"/>
              </a:rPr>
              <a:t>Trong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phản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ứng</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giữa</a:t>
            </a:r>
            <a:r>
              <a:rPr lang="en-US" sz="2800" b="1" dirty="0">
                <a:solidFill>
                  <a:schemeClr val="accent2">
                    <a:lumMod val="50000"/>
                  </a:schemeClr>
                </a:solidFill>
                <a:latin typeface="Times New Roman" panose="02020603050405020304" pitchFamily="18" charset="0"/>
                <a:cs typeface="Times New Roman" panose="02020603050405020304" pitchFamily="18" charset="0"/>
              </a:rPr>
              <a:t> Oxygen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2">
                    <a:lumMod val="50000"/>
                  </a:schemeClr>
                </a:solidFill>
                <a:latin typeface="Times New Roman" panose="02020603050405020304" pitchFamily="18" charset="0"/>
                <a:cs typeface="Times New Roman" panose="02020603050405020304" pitchFamily="18" charset="0"/>
              </a:rPr>
              <a:t> hydrogen,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nếu</a:t>
            </a:r>
            <a:r>
              <a:rPr lang="en-US" sz="2800" b="1" dirty="0">
                <a:solidFill>
                  <a:schemeClr val="accent2">
                    <a:lumMod val="50000"/>
                  </a:schemeClr>
                </a:solidFill>
                <a:latin typeface="Times New Roman" panose="02020603050405020304" pitchFamily="18" charset="0"/>
                <a:cs typeface="Times New Roman" panose="02020603050405020304" pitchFamily="18" charset="0"/>
              </a:rPr>
              <a:t> oxygen(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hoặc</a:t>
            </a:r>
            <a:r>
              <a:rPr lang="en-US" sz="2800" b="1" dirty="0">
                <a:solidFill>
                  <a:schemeClr val="accent2">
                    <a:lumMod val="50000"/>
                  </a:schemeClr>
                </a:solidFill>
                <a:latin typeface="Times New Roman" panose="02020603050405020304" pitchFamily="18" charset="0"/>
                <a:cs typeface="Times New Roman" panose="02020603050405020304" pitchFamily="18" charset="0"/>
              </a:rPr>
              <a:t> hydrogen)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hết</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thì</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pư</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sẽ</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dừng</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lại</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p>
          <a:p>
            <a:pPr indent="0"/>
            <a:endParaRPr lang="en-US" sz="40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569660"/>
          </a:xfrm>
          <a:prstGeom prst="rect">
            <a:avLst/>
          </a:prstGeom>
          <a:noFill/>
          <a:ln w="9525">
            <a:noFill/>
          </a:ln>
        </p:spPr>
        <p:txBody>
          <a:bodyPr wrap="square">
            <a:spAutoFit/>
          </a:bodyPr>
          <a:lstStyle/>
          <a:p>
            <a:pPr indent="0"/>
            <a:r>
              <a:rPr lang="en-US" sz="2400" b="1" dirty="0" err="1">
                <a:solidFill>
                  <a:schemeClr val="accent3">
                    <a:lumMod val="50000"/>
                  </a:schemeClr>
                </a:solidFill>
                <a:latin typeface="Times New Roman" panose="02020603050405020304" pitchFamily="18" charset="0"/>
                <a:cs typeface="Times New Roman" panose="02020603050405020304" pitchFamily="18" charset="0"/>
              </a:rPr>
              <a:t>Nhỏ</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giấm</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ăn</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vào</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viên</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đá</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vôi</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thấy</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bề</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mặt</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đá</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vôi</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sủi</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các</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bọt</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khí</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đây</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là</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dấu</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hiệu</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cho</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biết</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có</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phản</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ứng</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hoá</a:t>
            </a:r>
            <a:r>
              <a:rPr lang="en-US" sz="2400" b="1" dirty="0">
                <a:solidFill>
                  <a:schemeClr val="accent3">
                    <a:lumMod val="50000"/>
                  </a:schemeClr>
                </a:solidFill>
                <a:latin typeface="Times New Roman" panose="02020603050405020304" pitchFamily="18" charset="0"/>
                <a:cs typeface="Times New Roman" panose="02020603050405020304" pitchFamily="18" charset="0"/>
              </a:rPr>
              <a:t> học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xảy</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ra</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tạo</a:t>
            </a:r>
            <a:r>
              <a:rPr lang="en-US" sz="2400" b="1" dirty="0">
                <a:solidFill>
                  <a:schemeClr val="accent3">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3">
                    <a:lumMod val="50000"/>
                  </a:schemeClr>
                </a:solidFill>
                <a:latin typeface="Times New Roman" panose="02020603050405020304" pitchFamily="18" charset="0"/>
                <a:cs typeface="Times New Roman" panose="02020603050405020304" pitchFamily="18" charset="0"/>
              </a:rPr>
              <a:t>khí</a:t>
            </a:r>
            <a:r>
              <a:rPr lang="en-US" sz="2400" b="1" dirty="0">
                <a:solidFill>
                  <a:schemeClr val="accent3">
                    <a:lumMod val="50000"/>
                  </a:schemeClr>
                </a:solidFill>
                <a:latin typeface="Times New Roman" panose="02020603050405020304" pitchFamily="18" charset="0"/>
                <a:cs typeface="Times New Roman" panose="02020603050405020304" pitchFamily="18" charset="0"/>
              </a:rPr>
              <a:t>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1981200" y="228600"/>
            <a:ext cx="762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9pPr>
          </a:lstStyle>
          <a:p>
            <a:pPr eaLnBrk="1" hangingPunct="1">
              <a:lnSpc>
                <a:spcPct val="100000"/>
              </a:lnSpc>
              <a:spcBef>
                <a:spcPct val="0"/>
              </a:spcBef>
              <a:buClrTx/>
              <a:buFontTx/>
              <a:buNone/>
            </a:pPr>
            <a:endParaRPr lang="en-US" altLang="en-US" sz="4400" b="1">
              <a:solidFill>
                <a:srgbClr val="CC0000"/>
              </a:solidFill>
              <a:latin typeface="Times New Roman" panose="02020603050405020304" pitchFamily="18" charset="0"/>
            </a:endParaRPr>
          </a:p>
        </p:txBody>
      </p:sp>
      <p:sp>
        <p:nvSpPr>
          <p:cNvPr id="53251" name="Rectangle 4"/>
          <p:cNvSpPr>
            <a:spLocks noChangeArrowheads="1"/>
          </p:cNvSpPr>
          <p:nvPr/>
        </p:nvSpPr>
        <p:spPr bwMode="auto">
          <a:xfrm>
            <a:off x="1689100" y="309563"/>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9pPr>
          </a:lstStyle>
          <a:p>
            <a:pPr algn="ctr">
              <a:lnSpc>
                <a:spcPct val="100000"/>
              </a:lnSpc>
              <a:spcBef>
                <a:spcPct val="0"/>
              </a:spcBef>
              <a:buClrTx/>
              <a:buFontTx/>
              <a:buNone/>
            </a:pPr>
            <a:endParaRPr lang="en-US" altLang="en-US" sz="3200">
              <a:solidFill>
                <a:srgbClr val="FF0000"/>
              </a:solidFill>
              <a:latin typeface="Times New Roman" panose="02020603050405020304" pitchFamily="18" charset="0"/>
              <a:cs typeface="Times New Roman" panose="02020603050405020304" pitchFamily="18" charset="0"/>
            </a:endParaRPr>
          </a:p>
        </p:txBody>
      </p:sp>
      <p:sp>
        <p:nvSpPr>
          <p:cNvPr id="53252" name="Rectangle 1"/>
          <p:cNvSpPr>
            <a:spLocks noChangeArrowheads="1"/>
          </p:cNvSpPr>
          <p:nvPr/>
        </p:nvSpPr>
        <p:spPr bwMode="auto">
          <a:xfrm>
            <a:off x="-2569648" y="1833563"/>
            <a:ext cx="1812809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itchFamily="34" charset="0"/>
              </a:defRPr>
            </a:lvl9pPr>
          </a:lstStyle>
          <a:p>
            <a:pPr algn="ctr">
              <a:lnSpc>
                <a:spcPct val="100000"/>
              </a:lnSpc>
              <a:spcBef>
                <a:spcPct val="0"/>
              </a:spcBef>
              <a:buClrTx/>
              <a:buFontTx/>
              <a:buNone/>
            </a:pPr>
            <a:r>
              <a:rPr lang="en-US" altLang="en-US" sz="4000" b="1" dirty="0">
                <a:solidFill>
                  <a:srgbClr val="FF0000"/>
                </a:solidFill>
                <a:latin typeface="Times New Roman" panose="02020603050405020304" pitchFamily="18" charset="0"/>
                <a:cs typeface="Times New Roman" panose="02020603050405020304" pitchFamily="18" charset="0"/>
              </a:rPr>
              <a:t>CHỦ ĐỀ </a:t>
            </a:r>
            <a:r>
              <a:rPr lang="vi-VN" altLang="en-US" sz="4000" b="1" dirty="0">
                <a:solidFill>
                  <a:srgbClr val="FF0000"/>
                </a:solidFill>
                <a:latin typeface="Times New Roman" panose="02020603050405020304" pitchFamily="18" charset="0"/>
                <a:cs typeface="Times New Roman" panose="02020603050405020304" pitchFamily="18" charset="0"/>
              </a:rPr>
              <a:t>1: PHẢN ỨNG HÓA HỌC</a:t>
            </a:r>
            <a:r>
              <a:rPr lang="en-US" altLang="en-US" sz="4000" b="1" dirty="0">
                <a:solidFill>
                  <a:srgbClr val="FF0000"/>
                </a:solidFill>
                <a:latin typeface="Times New Roman" panose="02020603050405020304" pitchFamily="18" charset="0"/>
                <a:cs typeface="Times New Roman" panose="02020603050405020304" pitchFamily="18" charset="0"/>
              </a:rPr>
              <a:t> </a:t>
            </a:r>
          </a:p>
          <a:p>
            <a:pPr algn="ctr">
              <a:lnSpc>
                <a:spcPct val="100000"/>
              </a:lnSpc>
              <a:spcBef>
                <a:spcPct val="0"/>
              </a:spcBef>
              <a:buClrTx/>
              <a:buFontTx/>
              <a:buNone/>
            </a:pPr>
            <a:endParaRPr lang="vi-VN" altLang="en-US" sz="4000" b="1" dirty="0">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ClrTx/>
              <a:buFontTx/>
              <a:buNone/>
            </a:pPr>
            <a:r>
              <a:rPr lang="vi-VN" altLang="en-US" sz="4000" dirty="0">
                <a:solidFill>
                  <a:srgbClr val="FF0000"/>
                </a:solidFill>
                <a:latin typeface="Times New Roman" panose="02020603050405020304" pitchFamily="18" charset="0"/>
                <a:cs typeface="Times New Roman" panose="02020603050405020304" pitchFamily="18" charset="0"/>
              </a:rPr>
              <a:t>BÀI </a:t>
            </a:r>
            <a:r>
              <a:rPr lang="en-US" altLang="en-US" sz="4000" dirty="0">
                <a:solidFill>
                  <a:srgbClr val="FF0000"/>
                </a:solidFill>
                <a:latin typeface="Times New Roman" panose="02020603050405020304" pitchFamily="18" charset="0"/>
                <a:cs typeface="Times New Roman" panose="02020603050405020304" pitchFamily="18" charset="0"/>
              </a:rPr>
              <a:t>2.</a:t>
            </a:r>
            <a:r>
              <a:rPr lang="vi-VN"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a:solidFill>
                  <a:srgbClr val="FF0000"/>
                </a:solidFill>
                <a:latin typeface="Times New Roman" panose="02020603050405020304" pitchFamily="18" charset="0"/>
                <a:cs typeface="Times New Roman" panose="02020603050405020304" pitchFamily="18" charset="0"/>
              </a:rPr>
              <a:t>PHẢN ỨNG HOÁ HỌC VÀ NĂNG LƯỢNG </a:t>
            </a:r>
          </a:p>
          <a:p>
            <a:pPr algn="ctr">
              <a:lnSpc>
                <a:spcPct val="100000"/>
              </a:lnSpc>
              <a:spcBef>
                <a:spcPct val="0"/>
              </a:spcBef>
              <a:buClrTx/>
              <a:buFontTx/>
              <a:buNone/>
            </a:pPr>
            <a:r>
              <a:rPr lang="en-US" altLang="en-US" sz="4000" dirty="0">
                <a:solidFill>
                  <a:srgbClr val="FF0000"/>
                </a:solidFill>
                <a:latin typeface="Times New Roman" panose="02020603050405020304" pitchFamily="18" charset="0"/>
                <a:cs typeface="Times New Roman" panose="02020603050405020304" pitchFamily="18" charset="0"/>
              </a:rPr>
              <a:t>CỦA PHẢN ỨNG HOÁ HỌC</a:t>
            </a:r>
            <a:endParaRPr lang="vi-VN"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8151"/>
      </p:ext>
    </p:extLst>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823699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sym typeface="+mn-ea"/>
              </a:rPr>
              <a:t>I. BIẾN ĐỔI VẬT LÝ VÀ BIẾN ĐỔI HÓA HỌC</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535940" y="2101215"/>
            <a:ext cx="3986530"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sym typeface="+mn-ea"/>
              </a:rPr>
              <a:t>II. PHẢN ỨNG HÓA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1.</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Khái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niệm</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Times New Roman" panose="02020603050405020304" pitchFamily="18" charset="0"/>
                <a:ea typeface="Microsoft YaHei" panose="020B0503020204020204" charset="-122"/>
                <a:cs typeface="Times New Roman" panose="02020603050405020304" pitchFamily="18" charset="0"/>
              </a:rPr>
              <a:t>2. </a:t>
            </a:r>
            <a:r>
              <a:rPr lang="en-US" altLang="zh-CN" sz="2800" b="1" dirty="0">
                <a:solidFill>
                  <a:schemeClr val="accent5">
                    <a:lumMod val="50000"/>
                  </a:schemeClr>
                </a:solidFill>
                <a:latin typeface="Times New Roman" panose="02020603050405020304" pitchFamily="18" charset="0"/>
                <a:ea typeface="Microsoft YaHei" panose="020B0503020204020204" charset="-122"/>
                <a:cs typeface="Times New Roman" panose="02020603050405020304" pitchFamily="18" charset="0"/>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3.</a:t>
            </a:r>
            <a:r>
              <a:rPr lang="en-US" altLang="zh-CN" sz="24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a:solidFill>
                  <a:schemeClr val="accent6">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Hiện tượng kèm theo các  phản ứng hóa học </a:t>
            </a:r>
            <a:endPar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nhận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PƯHH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xảy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ra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dựa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dấu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tạo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khí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thay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sắc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thay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môi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trường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 ứng tỏa nhiệt, phản ứng thu nhiệt</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278283" y="681989"/>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8628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 </a:t>
              </a:r>
              <a:r>
                <a:rPr lang="zh-CN" altLang="en-US" sz="28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Phản ứng đốt cháy cồn là phản ứng gì?</a:t>
              </a:r>
            </a:p>
          </p:txBody>
        </p:sp>
      </p:grpSp>
      <p:grpSp>
        <p:nvGrpSpPr>
          <p:cNvPr id="41" name="组合 40"/>
          <p:cNvGrpSpPr/>
          <p:nvPr/>
        </p:nvGrpSpPr>
        <p:grpSpPr>
          <a:xfrm>
            <a:off x="3830955" y="2736849"/>
            <a:ext cx="8367395" cy="1336041"/>
            <a:chOff x="1218940" y="2819885"/>
            <a:chExt cx="6765587" cy="834556"/>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16751"/>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Phản ứng phân hủy copper (II) hydroxide là phản ứng gì?</a:t>
              </a:r>
            </a:p>
          </p:txBody>
        </p:sp>
      </p:grpSp>
      <p:sp>
        <p:nvSpPr>
          <p:cNvPr id="2" name="Text Box 1"/>
          <p:cNvSpPr txBox="1"/>
          <p:nvPr/>
        </p:nvSpPr>
        <p:spPr>
          <a:xfrm>
            <a:off x="506730" y="1958340"/>
            <a:ext cx="3104515" cy="1815882"/>
          </a:xfrm>
          <a:prstGeom prst="rect">
            <a:avLst/>
          </a:prstGeom>
          <a:noFill/>
          <a:ln w="9525">
            <a:noFill/>
          </a:ln>
        </p:spPr>
        <p:txBody>
          <a:bodyPr wrap="square">
            <a:spAutoFit/>
          </a:bodyPr>
          <a:lstStyle/>
          <a:p>
            <a:pPr indent="0" algn="ctr"/>
            <a:r>
              <a:rPr lang="en-US" sz="2800" b="0" dirty="0">
                <a:solidFill>
                  <a:schemeClr val="accent2">
                    <a:lumMod val="75000"/>
                  </a:schemeClr>
                </a:solidFill>
                <a:latin typeface="Arial" panose="020B0604020202020204" pitchFamily="34" charset="0"/>
                <a:cs typeface="Arial" panose="020B0604020202020204" pitchFamily="34"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Hoạt</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cá</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nghiên</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cứu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thông</a:t>
            </a:r>
            <a:r>
              <a:rPr lang="en-US" sz="2800" b="1" dirty="0">
                <a:solidFill>
                  <a:schemeClr val="accent2">
                    <a:lumMod val="75000"/>
                  </a:schemeClr>
                </a:solidFill>
                <a:latin typeface="Times New Roman" panose="02020603050405020304" pitchFamily="18" charset="0"/>
                <a:cs typeface="Times New Roman" panose="02020603050405020304" pitchFamily="18" charset="0"/>
              </a:rPr>
              <a:t> tin SGK,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trả</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lời</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câu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hỏi</a:t>
            </a:r>
            <a:endParaRPr 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770883"/>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4912" y="448629"/>
            <a:ext cx="8719185" cy="1496060"/>
            <a:chOff x="1199390" y="-250762"/>
            <a:chExt cx="8545740" cy="1952201"/>
          </a:xfrm>
        </p:grpSpPr>
        <p:sp>
          <p:nvSpPr>
            <p:cNvPr id="32" name="五边形 31"/>
            <p:cNvSpPr/>
            <p:nvPr/>
          </p:nvSpPr>
          <p:spPr>
            <a:xfrm>
              <a:off x="1199390" y="12638"/>
              <a:ext cx="2072205" cy="1688801"/>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1790693"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dirty="0">
                <a:solidFill>
                  <a:schemeClr val="accent2">
                    <a:lumMod val="75000"/>
                  </a:schemeClr>
                </a:solidFill>
                <a:latin typeface="Arial" panose="020B0604020202020204" pitchFamily="34" charset="0"/>
                <a:cs typeface="Arial" panose="020B0604020202020204" pitchFamily="34" charset="0"/>
              </a:rPr>
              <a:t>  </a:t>
            </a:r>
            <a:r>
              <a:rPr lang="en-US" sz="2800" b="1" dirty="0">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830955" y="45243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07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latin typeface="Times New Roman" panose="02020603050405020304" pitchFamily="18" charset="0"/>
                <a:ea typeface="Microsoft YaHei" panose="020B0503020204020204" charset="-122"/>
                <a:cs typeface="Times New Roman" panose="02020603050405020304" pitchFamily="18" charset="0"/>
              </a:rPr>
              <a:t>Phản ứng đốt cháy cồn là phản ứng </a:t>
            </a:r>
            <a:r>
              <a:rPr lang="en-US" altLang="zh-CN" sz="2800" dirty="0">
                <a:latin typeface="Times New Roman" panose="02020603050405020304" pitchFamily="18" charset="0"/>
                <a:ea typeface="Microsoft YaHei" panose="020B0503020204020204" charset="-122"/>
                <a:cs typeface="Times New Roman" panose="02020603050405020304" pitchFamily="18" charset="0"/>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07537"/>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Phản ứng phân hủy copper (II) hydroxide là phản ứng </a:t>
            </a:r>
            <a:r>
              <a:rPr lang="en-US" altLang="zh-CN" sz="28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5989154" y="4340860"/>
            <a:ext cx="7581072" cy="2677656"/>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Times New Roman" panose="02020603050405020304" pitchFamily="18" charset="0"/>
                <a:ea typeface="Microsoft YaHei" panose="020B0503020204020204" charset="-122"/>
                <a:cs typeface="Times New Roman" panose="02020603050405020304" pitchFamily="18" charset="0"/>
              </a:rPr>
              <a:t> </a:t>
            </a:r>
            <a:r>
              <a:rPr lang="zh-CN" altLang="en-US" sz="2800" dirty="0">
                <a:latin typeface="Times New Roman" panose="02020603050405020304" pitchFamily="18" charset="0"/>
                <a:ea typeface="Microsoft YaHei" panose="020B0503020204020204" charset="-122"/>
                <a:cs typeface="Times New Roman" panose="02020603050405020304" pitchFamily="18" charset="0"/>
              </a:rPr>
              <a:t>PƯ tỏa nhiệt là giải phóng năng lượng (dạng </a:t>
            </a:r>
            <a:endParaRPr lang="en-US" altLang="zh-CN" sz="2800" dirty="0" smtClean="0">
              <a:latin typeface="Times New Roman" panose="02020603050405020304" pitchFamily="18" charset="0"/>
              <a:ea typeface="Microsoft YaHei" panose="020B0503020204020204" charset="-122"/>
              <a:cs typeface="Times New Roman" panose="02020603050405020304" pitchFamily="18" charset="0"/>
            </a:endParaRPr>
          </a:p>
          <a:p>
            <a:pPr>
              <a:lnSpc>
                <a:spcPct val="150000"/>
              </a:lnSpc>
            </a:pPr>
            <a:r>
              <a:rPr lang="zh-CN" altLang="en-US" sz="2800" dirty="0" smtClean="0">
                <a:latin typeface="Times New Roman" panose="02020603050405020304" pitchFamily="18" charset="0"/>
                <a:ea typeface="Microsoft YaHei" panose="020B0503020204020204" charset="-122"/>
                <a:cs typeface="Times New Roman" panose="02020603050405020304" pitchFamily="18" charset="0"/>
              </a:rPr>
              <a:t>n</a:t>
            </a:r>
            <a:r>
              <a:rPr lang="zh-CN" altLang="en-US" sz="2800" dirty="0">
                <a:latin typeface="Times New Roman" panose="02020603050405020304" pitchFamily="18" charset="0"/>
                <a:ea typeface="Microsoft YaHei" panose="020B0503020204020204" charset="-122"/>
                <a:cs typeface="Times New Roman" panose="02020603050405020304" pitchFamily="18" charset="0"/>
              </a:rPr>
              <a:t>hiệt) ra môi trường xung quanh.</a:t>
            </a:r>
          </a:p>
          <a:p>
            <a:pPr>
              <a:lnSpc>
                <a:spcPct val="150000"/>
              </a:lnSpc>
            </a:pPr>
            <a:r>
              <a:rPr lang="zh-CN" altLang="en-US" sz="2800" dirty="0">
                <a:latin typeface="Times New Roman" panose="02020603050405020304" pitchFamily="18" charset="0"/>
                <a:ea typeface="Microsoft YaHei" panose="020B0503020204020204" charset="-122"/>
                <a:cs typeface="Times New Roman" panose="02020603050405020304" pitchFamily="18" charset="0"/>
              </a:rPr>
              <a:t>PƯ thu nhiệt là PƯ nhận năng lượng (dạn</a:t>
            </a:r>
            <a:r>
              <a:rPr lang="zh-CN" altLang="en-US" sz="2800" dirty="0" smtClean="0">
                <a:latin typeface="Times New Roman" panose="02020603050405020304" pitchFamily="18" charset="0"/>
                <a:ea typeface="Microsoft YaHei" panose="020B0503020204020204" charset="-122"/>
                <a:cs typeface="Times New Roman" panose="02020603050405020304" pitchFamily="18" charset="0"/>
              </a:rPr>
              <a:t>g</a:t>
            </a:r>
            <a:endParaRPr lang="en-US" altLang="zh-CN" sz="2800" dirty="0" smtClean="0">
              <a:latin typeface="Times New Roman" panose="02020603050405020304" pitchFamily="18" charset="0"/>
              <a:ea typeface="Microsoft YaHei" panose="020B0503020204020204" charset="-122"/>
              <a:cs typeface="Times New Roman" panose="02020603050405020304" pitchFamily="18" charset="0"/>
            </a:endParaRPr>
          </a:p>
          <a:p>
            <a:pPr>
              <a:lnSpc>
                <a:spcPct val="150000"/>
              </a:lnSpc>
            </a:pPr>
            <a:r>
              <a:rPr lang="zh-CN" altLang="en-US" sz="2800" dirty="0" smtClean="0">
                <a:latin typeface="Times New Roman" panose="02020603050405020304" pitchFamily="18" charset="0"/>
                <a:ea typeface="Microsoft YaHei" panose="020B0503020204020204" charset="-122"/>
                <a:cs typeface="Times New Roman" panose="02020603050405020304" pitchFamily="18" charset="0"/>
              </a:rPr>
              <a:t> </a:t>
            </a:r>
            <a:r>
              <a:rPr lang="zh-CN" altLang="en-US" sz="2800" dirty="0">
                <a:latin typeface="Times New Roman" panose="02020603050405020304" pitchFamily="18" charset="0"/>
                <a:ea typeface="Microsoft YaHei" panose="020B0503020204020204" charset="-122"/>
                <a:cs typeface="Times New Roman" panose="02020603050405020304" pitchFamily="18" charset="0"/>
              </a:rPr>
              <a:t>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latin typeface="Times New Roman" panose="02020603050405020304" pitchFamily="18" charset="0"/>
                  <a:ea typeface="Microsoft YaHei" panose="020B0503020204020204" charset="-122"/>
                  <a:cs typeface="Times New Roman" panose="02020603050405020304" pitchFamily="18" charset="0"/>
                </a:rPr>
                <a:t>Thức ăn được tiêu hóa chuyển thành các chất dinh dưỡng. P</a:t>
              </a:r>
              <a:r>
                <a:rPr lang="en-US" altLang="zh-CN" sz="2600" dirty="0">
                  <a:latin typeface="Times New Roman" panose="02020603050405020304" pitchFamily="18" charset="0"/>
                  <a:ea typeface="Microsoft YaHei" panose="020B0503020204020204" charset="-122"/>
                  <a:cs typeface="Times New Roman" panose="02020603050405020304" pitchFamily="18" charset="0"/>
                </a:rPr>
                <a:t>hản ứng hóa học</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 giữa chất dinh dưỡng với oxygen cung cấp năng lượng cho cơ thể hoạt động là pư tỏa nhiệt hay thu nhiệt?</a:t>
              </a:r>
            </a:p>
            <a:p>
              <a:pPr>
                <a:lnSpc>
                  <a:spcPct val="150000"/>
                </a:lnSpc>
              </a:pPr>
              <a:r>
                <a:rPr lang="zh-CN" altLang="en-US" sz="2600" dirty="0">
                  <a:latin typeface="Times New Roman" panose="02020603050405020304" pitchFamily="18" charset="0"/>
                  <a:ea typeface="Microsoft YaHei" panose="020B0503020204020204" charset="-122"/>
                  <a:cs typeface="Times New Roman" panose="02020603050405020304" pitchFamily="18" charset="0"/>
                </a:rPr>
                <a:t> </a:t>
              </a:r>
              <a:r>
                <a:rPr lang="en-US" altLang="zh-CN" sz="2600" dirty="0">
                  <a:latin typeface="Times New Roman" panose="02020603050405020304" pitchFamily="18" charset="0"/>
                  <a:ea typeface="Microsoft YaHei" panose="020B0503020204020204" charset="-122"/>
                  <a:cs typeface="Times New Roman" panose="02020603050405020304" pitchFamily="18" charset="0"/>
                </a:rPr>
                <a:t>L</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ấy thêm ví dụ về loại </a:t>
              </a:r>
              <a:r>
                <a:rPr lang="en-US" altLang="zh-CN" sz="2600" dirty="0">
                  <a:latin typeface="Times New Roman" panose="02020603050405020304" pitchFamily="18" charset="0"/>
                  <a:ea typeface="Microsoft YaHei" panose="020B0503020204020204" charset="-122"/>
                  <a:cs typeface="Times New Roman" panose="02020603050405020304" pitchFamily="18" charset="0"/>
                </a:rPr>
                <a:t>phản ứng</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 nà</a:t>
              </a:r>
              <a:r>
                <a:rPr lang="zh-CN" altLang="en-US" sz="2600" dirty="0" smtClean="0">
                  <a:latin typeface="Times New Roman" panose="02020603050405020304" pitchFamily="18" charset="0"/>
                  <a:ea typeface="Microsoft YaHei" panose="020B0503020204020204" charset="-122"/>
                  <a:cs typeface="Times New Roman" panose="02020603050405020304" pitchFamily="18" charset="0"/>
                </a:rPr>
                <a:t>y</a:t>
              </a:r>
              <a:r>
                <a:rPr lang="en-US" altLang="zh-CN" sz="2600" dirty="0" smtClean="0">
                  <a:latin typeface="Times New Roman" panose="02020603050405020304" pitchFamily="18" charset="0"/>
                  <a:ea typeface="Microsoft YaHei" panose="020B0503020204020204" charset="-122"/>
                  <a:cs typeface="Times New Roman" panose="02020603050405020304" pitchFamily="18" charset="0"/>
                </a:rPr>
                <a:t>.</a:t>
              </a:r>
              <a:endParaRPr lang="zh-CN" altLang="en-US" sz="2600" dirty="0">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latin typeface="Times New Roman" panose="02020603050405020304" pitchFamily="18" charset="0"/>
                  <a:ea typeface="Microsoft YaHei" panose="020B0503020204020204" charset="-122"/>
                  <a:cs typeface="Times New Roman" panose="02020603050405020304" pitchFamily="18" charset="0"/>
                </a:rPr>
                <a:t>Q</a:t>
              </a:r>
              <a:r>
                <a:rPr lang="en-US" altLang="zh-CN" sz="2600" dirty="0">
                  <a:latin typeface="Times New Roman" panose="02020603050405020304" pitchFamily="18" charset="0"/>
                  <a:ea typeface="Microsoft YaHei" panose="020B0503020204020204" charset="-122"/>
                  <a:cs typeface="Times New Roman" panose="02020603050405020304" pitchFamily="18" charset="0"/>
                </a:rPr>
                <a:t>úa</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 trình nung đá vôi (thành phần chính là CaCO</a:t>
              </a:r>
              <a:r>
                <a:rPr lang="zh-CN" altLang="en-US" sz="2600" baseline="-25000" dirty="0">
                  <a:latin typeface="Times New Roman" panose="02020603050405020304" pitchFamily="18" charset="0"/>
                  <a:ea typeface="Microsoft YaHei" panose="020B0503020204020204" charset="-122"/>
                  <a:cs typeface="Times New Roman" panose="02020603050405020304" pitchFamily="18" charset="0"/>
                </a:rPr>
                <a:t>3</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 thành vôi sống (CaO) và khí carbon dioxide (CO</a:t>
              </a:r>
              <a:r>
                <a:rPr lang="zh-CN" altLang="en-US" sz="2600" baseline="-25000" dirty="0">
                  <a:latin typeface="Times New Roman" panose="02020603050405020304" pitchFamily="18" charset="0"/>
                  <a:ea typeface="Microsoft YaHei" panose="020B0503020204020204" charset="-122"/>
                  <a:cs typeface="Times New Roman" panose="02020603050405020304" pitchFamily="18" charset="0"/>
                </a:rPr>
                <a:t>2</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 cần cung cấp năng lượng (dạng nhiệt). </a:t>
              </a:r>
              <a:r>
                <a:rPr lang="en-US" altLang="zh-CN" sz="2600" dirty="0">
                  <a:latin typeface="Times New Roman" panose="02020603050405020304" pitchFamily="18" charset="0"/>
                  <a:ea typeface="Microsoft YaHei" panose="020B0503020204020204" charset="-122"/>
                  <a:cs typeface="Times New Roman" panose="02020603050405020304" pitchFamily="18" charset="0"/>
                </a:rPr>
                <a:t>Đ</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ây là </a:t>
              </a:r>
              <a:r>
                <a:rPr lang="en-US" altLang="zh-CN" sz="2600" dirty="0">
                  <a:latin typeface="Times New Roman" panose="02020603050405020304" pitchFamily="18" charset="0"/>
                  <a:ea typeface="Microsoft YaHei" panose="020B0503020204020204" charset="-122"/>
                  <a:cs typeface="Times New Roman" panose="02020603050405020304" pitchFamily="18" charset="0"/>
                </a:rPr>
                <a:t>phản ứng</a:t>
              </a:r>
              <a:r>
                <a:rPr lang="zh-CN" altLang="en-US" sz="2600" dirty="0">
                  <a:latin typeface="Times New Roman" panose="02020603050405020304" pitchFamily="18" charset="0"/>
                  <a:ea typeface="Microsoft YaHei" panose="020B0503020204020204" charset="-122"/>
                  <a:cs typeface="Times New Roman" panose="02020603050405020304" pitchFamily="18" charset="0"/>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516853"/>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Quá trình tiêu hoá th</a:t>
              </a:r>
              <a:r>
                <a:rPr lang="en-US" altLang="zh-CN"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ứ</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Ví d</a:t>
              </a:r>
              <a:r>
                <a:rPr lang="zh-CN" altLang="en-US" sz="2600" b="1" dirty="0" smtClean="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ụ: </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đốt cháy than, cồn, gas,...</a:t>
              </a:r>
            </a:p>
          </p:txBody>
        </p:sp>
      </p:grpSp>
      <p:grpSp>
        <p:nvGrpSpPr>
          <p:cNvPr id="41" name="组合 40"/>
          <p:cNvGrpSpPr/>
          <p:nvPr/>
        </p:nvGrpSpPr>
        <p:grpSpPr>
          <a:xfrm>
            <a:off x="2009775" y="3140846"/>
            <a:ext cx="10182226" cy="3763508"/>
            <a:chOff x="1218940" y="2850001"/>
            <a:chExt cx="6780610" cy="804440"/>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454969" y="2905463"/>
              <a:ext cx="5544581" cy="661154"/>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Quá trình nung đá vôi là phản </a:t>
              </a:r>
              <a:r>
                <a:rPr lang="en-US" altLang="zh-CN"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ứ</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ng thu nhiệt vì c</a:t>
              </a:r>
              <a:r>
                <a:rPr lang="en-US" altLang="zh-CN"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ầ</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Ví d</a:t>
              </a:r>
              <a:r>
                <a:rPr lang="zh-CN" altLang="en-US" sz="2600" b="1" dirty="0" smtClean="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ụ: </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phản </a:t>
              </a:r>
              <a:r>
                <a:rPr lang="en-US" altLang="zh-CN"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ứ</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ng ph</a:t>
              </a:r>
              <a:r>
                <a:rPr lang="en-US" altLang="zh-CN"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â</a:t>
              </a:r>
              <a:r>
                <a:rPr lang="zh-CN" altLang="en-US" sz="2600" b="1" dirty="0">
                  <a:solidFill>
                    <a:schemeClr val="accent4">
                      <a:lumMod val="50000"/>
                    </a:schemeClr>
                  </a:solidFill>
                  <a:latin typeface="Times New Roman" panose="02020603050405020304" pitchFamily="18" charset="0"/>
                  <a:ea typeface="Microsoft YaHei" panose="020B0503020204020204" charset="-122"/>
                  <a:cs typeface="Times New Roman" panose="02020603050405020304" pitchFamily="18" charset="0"/>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dirty="0">
                <a:solidFill>
                  <a:schemeClr val="accent6">
                    <a:lumMod val="50000"/>
                  </a:schemeClr>
                </a:solidFill>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tỏa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phóng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năng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ra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môi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trường</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algn="l"/>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nhận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năng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môi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trường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suốt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1. </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n-ea"/>
              </a:rPr>
              <a:t>Phản ứng tỏa nhiệt, phản ứng thu nhiệt</a:t>
            </a:r>
            <a:r>
              <a:rPr lang="en-US" altLang="zh-CN" sz="28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626995" y="511175"/>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 ứng tỏa nhiệt, phản ứng thu nhiệt</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Ứng dụng của p</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sym typeface="+mn-ea"/>
              </a:rPr>
              <a:t>hản ứng tỏa </a:t>
            </a:r>
            <a:r>
              <a:rPr lang="en-US" altLang="zh-CN" sz="2800" b="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sym typeface="+mn-ea"/>
              </a:rPr>
              <a:t>nhiệt </a:t>
            </a:r>
            <a:endPar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latin typeface="Times New Roman" panose="02020603050405020304" pitchFamily="18" charset="0"/>
                  <a:ea typeface="Microsoft YaHei" panose="020B0503020204020204" charset="-122"/>
                  <a:cs typeface="Times New Roman" panose="02020603050405020304" pitchFamily="18" charset="0"/>
                </a:rPr>
                <a:t>Than, xăng, dầu…. là nhiên liệu hóa thạch, được sử dụng chủ yếu cho các ngành sản xuất và cho các hoạt động nào của con người? </a:t>
              </a:r>
            </a:p>
            <a:p>
              <a:pPr>
                <a:lnSpc>
                  <a:spcPct val="150000"/>
                </a:lnSpc>
              </a:pPr>
              <a:r>
                <a:rPr lang="zh-CN" altLang="en-US" sz="2400" dirty="0">
                  <a:latin typeface="Times New Roman" panose="02020603050405020304" pitchFamily="18" charset="0"/>
                  <a:ea typeface="Microsoft YaHei" panose="020B0503020204020204" charset="-122"/>
                  <a:cs typeface="Times New Roman" panose="02020603050405020304" pitchFamily="18" charset="0"/>
                </a:rPr>
                <a:t>Em hãy</a:t>
              </a:r>
              <a:r>
                <a:rPr lang="en-US" altLang="zh-CN" sz="2400" dirty="0">
                  <a:latin typeface="Times New Roman" panose="02020603050405020304" pitchFamily="18" charset="0"/>
                  <a:ea typeface="Microsoft YaHei" panose="020B0503020204020204" charset="-122"/>
                  <a:cs typeface="Times New Roman" panose="02020603050405020304" pitchFamily="18" charset="0"/>
                </a:rPr>
                <a:t> </a:t>
              </a:r>
              <a:r>
                <a:rPr lang="zh-CN" altLang="en-US" sz="2400" dirty="0">
                  <a:latin typeface="Times New Roman" panose="02020603050405020304" pitchFamily="18" charset="0"/>
                  <a:ea typeface="Microsoft YaHei" panose="020B0503020204020204" charset="-122"/>
                  <a:cs typeface="Times New Roman" panose="02020603050405020304" pitchFamily="18" charset="0"/>
                  <a:sym typeface="+mn-ea"/>
                </a:rPr>
                <a:t>trình bày</a:t>
              </a:r>
              <a:r>
                <a:rPr lang="en-US" altLang="zh-CN" sz="2400" dirty="0">
                  <a:latin typeface="Times New Roman" panose="02020603050405020304" pitchFamily="18" charset="0"/>
                  <a:ea typeface="Microsoft YaHei" panose="020B0503020204020204" charset="-122"/>
                  <a:cs typeface="Times New Roman" panose="02020603050405020304" pitchFamily="18" charset="0"/>
                  <a:sym typeface="+mn-ea"/>
                </a:rPr>
                <a:t> </a:t>
              </a:r>
              <a:r>
                <a:rPr lang="zh-CN" altLang="en-US" sz="2400" dirty="0">
                  <a:latin typeface="Times New Roman" panose="02020603050405020304" pitchFamily="18" charset="0"/>
                  <a:ea typeface="Microsoft YaHei" panose="020B0503020204020204" charset="-122"/>
                  <a:cs typeface="Times New Roman" panose="02020603050405020304" pitchFamily="18" charset="0"/>
                </a:rPr>
                <a:t>hình ảnh </a:t>
              </a:r>
              <a:r>
                <a:rPr lang="en-US" altLang="zh-CN" sz="2400" dirty="0">
                  <a:latin typeface="Times New Roman" panose="02020603050405020304" pitchFamily="18" charset="0"/>
                  <a:ea typeface="Microsoft YaHei" panose="020B0503020204020204" charset="-122"/>
                  <a:cs typeface="Times New Roman" panose="02020603050405020304" pitchFamily="18" charset="0"/>
                </a:rPr>
                <a:t>đã sưu tầm</a:t>
              </a:r>
              <a:r>
                <a:rPr lang="zh-CN" altLang="en-US" sz="2400" dirty="0">
                  <a:latin typeface="Times New Roman" panose="02020603050405020304" pitchFamily="18" charset="0"/>
                  <a:ea typeface="Microsoft YaHei" panose="020B0503020204020204" charset="-122"/>
                  <a:cs typeface="Times New Roman" panose="02020603050405020304" pitchFamily="18" charset="0"/>
                </a:rPr>
                <a:t> về ứng dụng của các nhiên liệu này trong đời sống.</a:t>
              </a:r>
            </a:p>
          </p:txBody>
        </p:sp>
      </p:grpSp>
      <p:grpSp>
        <p:nvGrpSpPr>
          <p:cNvPr id="41" name="组合 40"/>
          <p:cNvGrpSpPr/>
          <p:nvPr/>
        </p:nvGrpSpPr>
        <p:grpSpPr>
          <a:xfrm>
            <a:off x="2303145" y="3402964"/>
            <a:ext cx="9896475" cy="3354577"/>
            <a:chOff x="1218940" y="2850031"/>
            <a:chExt cx="6765809" cy="804410"/>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670456"/>
            </a:xfrm>
            <a:prstGeom prst="rect">
              <a:avLst/>
            </a:prstGeom>
            <a:noFill/>
          </p:spPr>
          <p:txBody>
            <a:bodyPr wrap="square" rtlCol="0">
              <a:spAutoFit/>
            </a:bodyPr>
            <a:lstStyle/>
            <a:p>
              <a:pPr>
                <a:lnSpc>
                  <a:spcPct val="150000"/>
                </a:lnSpc>
              </a:pPr>
              <a:r>
                <a:rPr lang="zh-CN" altLang="en-US" sz="2400" dirty="0">
                  <a:latin typeface="Times New Roman" panose="02020603050405020304" pitchFamily="18" charset="0"/>
                  <a:ea typeface="Microsoft YaHei" panose="020B0503020204020204" charset="-122"/>
                  <a:cs typeface="Times New Roman" panose="02020603050405020304" pitchFamily="18" charset="0"/>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a:t>
              </a:r>
              <a:r>
                <a:rPr lang="zh-CN" altLang="en-US" sz="2400" dirty="0" smtClean="0">
                  <a:latin typeface="Times New Roman" panose="02020603050405020304" pitchFamily="18" charset="0"/>
                  <a:ea typeface="Microsoft YaHei" panose="020B0503020204020204" charset="-122"/>
                  <a:cs typeface="Times New Roman" panose="02020603050405020304" pitchFamily="18" charset="0"/>
                </a:rPr>
                <a:t>h</a:t>
              </a:r>
              <a:r>
                <a:rPr lang="en-US" altLang="zh-CN" sz="2400" dirty="0" smtClean="0">
                  <a:latin typeface="Times New Roman" panose="02020603050405020304" pitchFamily="18" charset="0"/>
                  <a:ea typeface="Microsoft YaHei" panose="020B0503020204020204" charset="-122"/>
                  <a:cs typeface="Times New Roman" panose="02020603050405020304" pitchFamily="18" charset="0"/>
                </a:rPr>
                <a:t>.</a:t>
              </a:r>
              <a:endParaRPr lang="zh-CN" altLang="en-US" sz="2400" dirty="0">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523220"/>
          </a:xfrm>
          <a:prstGeom prst="rect">
            <a:avLst/>
          </a:prstGeom>
          <a:noFill/>
          <a:ln w="9525">
            <a:noFill/>
          </a:ln>
        </p:spPr>
        <p:txBody>
          <a:bodyPr wrap="square">
            <a:spAutoFit/>
          </a:bodyPr>
          <a:lstStyle/>
          <a:p>
            <a:pPr indent="0" algn="ctr"/>
            <a:r>
              <a:rPr lang="en-US" sz="2800" b="0" dirty="0">
                <a:solidFill>
                  <a:schemeClr val="accent2">
                    <a:lumMod val="75000"/>
                  </a:schemeClr>
                </a:solidFill>
                <a:latin typeface="Arial" panose="020B0604020202020204" pitchFamily="34" charset="0"/>
                <a:cs typeface="Arial" panose="020B0604020202020204" pitchFamily="34" charset="0"/>
              </a:rPr>
              <a:t> </a:t>
            </a:r>
            <a:r>
              <a:rPr lang="en-US" sz="2700" b="0" dirty="0">
                <a:solidFill>
                  <a:schemeClr val="accent1">
                    <a:lumMod val="50000"/>
                  </a:schemeClr>
                </a:solidFill>
                <a:latin typeface="Arial" panose="020B0604020202020204" pitchFamily="34" charset="0"/>
                <a:cs typeface="Arial" panose="020B0604020202020204" pitchFamily="34" charset="0"/>
              </a:rPr>
              <a:t> </a:t>
            </a:r>
            <a:r>
              <a:rPr lang="en-US" sz="2700" b="0" dirty="0" err="1">
                <a:solidFill>
                  <a:schemeClr val="accent1">
                    <a:lumMod val="50000"/>
                  </a:schemeClr>
                </a:solidFill>
                <a:latin typeface="Arial" panose="020B0604020202020204" pitchFamily="34" charset="0"/>
                <a:cs typeface="Arial" panose="020B0604020202020204" pitchFamily="34" charset="0"/>
              </a:rPr>
              <a:t>Trả</a:t>
            </a:r>
            <a:r>
              <a:rPr lang="en-US" sz="2700" b="0" dirty="0">
                <a:solidFill>
                  <a:schemeClr val="accent1">
                    <a:lumMod val="50000"/>
                  </a:schemeClr>
                </a:solidFill>
                <a:latin typeface="Arial" panose="020B0604020202020204" pitchFamily="34" charset="0"/>
                <a:cs typeface="Arial" panose="020B0604020202020204" pitchFamily="34" charset="0"/>
              </a:rPr>
              <a:t> </a:t>
            </a:r>
            <a:r>
              <a:rPr lang="en-US" sz="2700" b="0" dirty="0" err="1">
                <a:solidFill>
                  <a:schemeClr val="accent1">
                    <a:lumMod val="50000"/>
                  </a:schemeClr>
                </a:solidFill>
                <a:latin typeface="Arial" panose="020B0604020202020204" pitchFamily="34" charset="0"/>
                <a:cs typeface="Arial" panose="020B0604020202020204" pitchFamily="34" charset="0"/>
              </a:rPr>
              <a:t>lờ</a:t>
            </a:r>
            <a:r>
              <a:rPr lang="en-US" sz="2700" dirty="0" err="1">
                <a:solidFill>
                  <a:schemeClr val="accent1">
                    <a:lumMod val="50000"/>
                  </a:schemeClr>
                </a:solidFill>
                <a:latin typeface="Arial" panose="020B0604020202020204" pitchFamily="34" charset="0"/>
                <a:cs typeface="Arial" panose="020B0604020202020204" pitchFamily="34" charset="0"/>
              </a:rPr>
              <a:t>i</a:t>
            </a:r>
            <a:r>
              <a:rPr lang="en-US" sz="2700" dirty="0">
                <a:solidFill>
                  <a:schemeClr val="accent1">
                    <a:lumMod val="50000"/>
                  </a:schemeClr>
                </a:solidFill>
                <a:latin typeface="Arial" panose="020B0604020202020204" pitchFamily="34" charset="0"/>
                <a:cs typeface="Arial" panose="020B0604020202020204" pitchFamily="34" charset="0"/>
              </a:rPr>
              <a:t> </a:t>
            </a:r>
            <a:r>
              <a:rPr lang="en-US" sz="2700" dirty="0" err="1">
                <a:solidFill>
                  <a:schemeClr val="accent1">
                    <a:lumMod val="50000"/>
                  </a:schemeClr>
                </a:solidFill>
                <a:latin typeface="Arial" panose="020B0604020202020204" pitchFamily="34" charset="0"/>
                <a:cs typeface="Arial" panose="020B0604020202020204" pitchFamily="34" charset="0"/>
              </a:rPr>
              <a:t>câu</a:t>
            </a:r>
            <a:r>
              <a:rPr lang="en-US" sz="2700" dirty="0">
                <a:solidFill>
                  <a:schemeClr val="accent1">
                    <a:lumMod val="50000"/>
                  </a:schemeClr>
                </a:solidFill>
                <a:latin typeface="Arial" panose="020B0604020202020204" pitchFamily="34" charset="0"/>
                <a:cs typeface="Arial" panose="020B0604020202020204" pitchFamily="34" charset="0"/>
              </a:rPr>
              <a:t> </a:t>
            </a:r>
            <a:r>
              <a:rPr lang="en-US" sz="2700" dirty="0" err="1">
                <a:solidFill>
                  <a:schemeClr val="accent1">
                    <a:lumMod val="50000"/>
                  </a:schemeClr>
                </a:solidFill>
                <a:latin typeface="Arial" panose="020B0604020202020204" pitchFamily="34" charset="0"/>
                <a:cs typeface="Arial" panose="020B0604020202020204" pitchFamily="34" charset="0"/>
              </a:rPr>
              <a:t>hỏi</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 ứng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hóa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học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là</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gì</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Khái </a:t>
            </a:r>
            <a:r>
              <a:rPr lang="en-US" altLang="zh-CN" sz="2800" b="1" dirty="0" err="1">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niệm</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p>
        </p:txBody>
      </p:sp>
      <p:pic>
        <p:nvPicPr>
          <p:cNvPr id="3080" name="Picture 8" descr="8"/>
          <p:cNvPicPr>
            <a:picLocks noChangeAspect="1"/>
          </p:cNvPicPr>
          <p:nvPr/>
        </p:nvPicPr>
        <p:blipFill>
          <a:blip r:embed="rId4"/>
          <a:stretch>
            <a:fillRect/>
          </a:stretch>
        </p:blipFill>
        <p:spPr>
          <a:xfrm>
            <a:off x="469265" y="1657032"/>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ứng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hoá</a:t>
            </a:r>
            <a:r>
              <a:rPr lang="en-US" sz="2800" b="0" dirty="0">
                <a:latin typeface="Times New Roman" panose="02020603050405020304" pitchFamily="18" charset="0"/>
                <a:cs typeface="Times New Roman" panose="02020603050405020304" pitchFamily="18" charset="0"/>
              </a:rPr>
              <a:t> học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đổi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này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thành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khác</a:t>
            </a:r>
            <a:r>
              <a:rPr lang="en-US" sz="1400" b="0"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ban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đầu</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bị</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biến</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đổi</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trong</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gọi</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là</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gì</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algn="l"/>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mới</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sinh</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ra</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gọi</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là</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sym typeface="+mn-ea"/>
              </a:rPr>
              <a:t>gì</a:t>
            </a:r>
            <a:r>
              <a:rPr lang="en-US" sz="2800" dirty="0">
                <a:solidFill>
                  <a:schemeClr val="accent6">
                    <a:lumMod val="50000"/>
                  </a:schemeClr>
                </a:solidFill>
                <a:latin typeface="Times New Roman" panose="02020603050405020304" pitchFamily="18" charset="0"/>
                <a:cs typeface="Times New Roman" panose="02020603050405020304" pitchFamily="18" charset="0"/>
                <a:sym typeface="+mn-ea"/>
              </a:rPr>
              <a:t>?</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algn="l"/>
            <a:r>
              <a:rPr lang="en-US" sz="2800" dirty="0">
                <a:solidFill>
                  <a:schemeClr val="accent6">
                    <a:lumMod val="50000"/>
                  </a:schemeClr>
                </a:solidFill>
                <a:latin typeface="Times New Roman" panose="02020603050405020304" pitchFamily="18" charset="0"/>
                <a:cs typeface="Times New Roman" panose="02020603050405020304" pitchFamily="18" charset="0"/>
              </a:rPr>
              <a:t>+ Trong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tăng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dần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dần</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80"/>
                                        </p:tgtEl>
                                        <p:attrNameLst>
                                          <p:attrName>style.visibility</p:attrName>
                                        </p:attrNameLst>
                                      </p:cBhvr>
                                      <p:to>
                                        <p:strVal val="visible"/>
                                      </p:to>
                                    </p:set>
                                    <p:anim calcmode="lin" valueType="num">
                                      <p:cBhvr additive="base">
                                        <p:cTn id="32" dur="500" fill="hold"/>
                                        <p:tgtEl>
                                          <p:spTgt spid="3080"/>
                                        </p:tgtEl>
                                        <p:attrNameLst>
                                          <p:attrName>ppt_x</p:attrName>
                                        </p:attrNameLst>
                                      </p:cBhvr>
                                      <p:tavLst>
                                        <p:tav tm="0">
                                          <p:val>
                                            <p:strVal val="#ppt_x"/>
                                          </p:val>
                                        </p:tav>
                                        <p:tav tm="100000">
                                          <p:val>
                                            <p:strVal val="#ppt_x"/>
                                          </p:val>
                                        </p:tav>
                                      </p:tavLst>
                                    </p:anim>
                                    <p:anim calcmode="lin" valueType="num">
                                      <p:cBhvr additive="base">
                                        <p:cTn id="33"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ppt_x"/>
                                          </p:val>
                                        </p:tav>
                                        <p:tav tm="100000">
                                          <p:val>
                                            <p:strVal val="#ppt_x"/>
                                          </p:val>
                                        </p:tav>
                                      </p:tavLst>
                                    </p:anim>
                                    <p:anim calcmode="lin" valueType="num">
                                      <p:cBhvr additive="base">
                                        <p:cTn id="3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2"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107" grpId="0"/>
      <p:bldP spid="18" grpId="1" animBg="1"/>
      <p:bldP spid="18" grpId="2"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369880"/>
          </a:xfrm>
          <a:prstGeom prst="rect">
            <a:avLst/>
          </a:prstGeom>
          <a:noFill/>
          <a:ln w="9525">
            <a:noFill/>
          </a:ln>
        </p:spPr>
        <p:txBody>
          <a:bodyPr wrap="square">
            <a:spAutoFit/>
          </a:bodyPr>
          <a:lstStyle/>
          <a:p>
            <a:pPr indent="0" algn="ctr"/>
            <a:r>
              <a:rPr lang="en-US" sz="2800" b="0" dirty="0">
                <a:solidFill>
                  <a:schemeClr val="accent2">
                    <a:lumMod val="75000"/>
                  </a:schemeClr>
                </a:solidFill>
                <a:latin typeface="Arial" panose="020B0604020202020204" pitchFamily="34" charset="0"/>
                <a:cs typeface="Arial" panose="020B0604020202020204" pitchFamily="34"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trưng</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bày</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sản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phẩm</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mình</a:t>
            </a:r>
            <a:r>
              <a:rPr lang="en-US" sz="2400" b="0" dirty="0">
                <a:solidFill>
                  <a:schemeClr val="accent1">
                    <a:lumMod val="50000"/>
                  </a:schemeClr>
                </a:solidFill>
                <a:latin typeface="Times New Roman" panose="02020603050405020304" pitchFamily="18" charset="0"/>
                <a:cs typeface="Times New Roman" panose="02020603050405020304" pitchFamily="18" charset="0"/>
              </a:rPr>
              <a:t>(</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treo</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lên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tường</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mỗi</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cử</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chuyên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gia</a:t>
            </a:r>
            <a:r>
              <a:rPr lang="en-US" sz="2400" b="0" dirty="0">
                <a:solidFill>
                  <a:schemeClr val="accent1">
                    <a:lumMod val="50000"/>
                  </a:schemeClr>
                </a:solidFill>
                <a:latin typeface="Times New Roman" panose="02020603050405020304" pitchFamily="18" charset="0"/>
                <a:cs typeface="Times New Roman" panose="02020603050405020304" pitchFamily="18" charset="0"/>
              </a:rPr>
              <a:t> ở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lại</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thuyết</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trình</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400" b="0" dirty="0">
                <a:solidFill>
                  <a:schemeClr val="accent1">
                    <a:lumMod val="50000"/>
                  </a:schemeClr>
                </a:solidFill>
                <a:latin typeface="Times New Roman" panose="02020603050405020304" pitchFamily="18" charset="0"/>
                <a:cs typeface="Times New Roman" panose="02020603050405020304" pitchFamily="18" charset="0"/>
              </a:rPr>
              <a:t> HS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còn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lại</a:t>
            </a:r>
            <a:r>
              <a:rPr lang="en-US" sz="2400" b="0" dirty="0">
                <a:solidFill>
                  <a:schemeClr val="accent1">
                    <a:lumMod val="50000"/>
                  </a:schemeClr>
                </a:solidFill>
                <a:latin typeface="Times New Roman" panose="02020603050405020304" pitchFamily="18" charset="0"/>
                <a:cs typeface="Times New Roman" panose="02020603050405020304" pitchFamily="18" charset="0"/>
              </a:rPr>
              <a:t> di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chuyển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đến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sản</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phẩm</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khác</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theo</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sơ</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đồ</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sau</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a:p>
            <a:pPr indent="0"/>
            <a:endParaRPr lang="en-US"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latin typeface="Times New Roman" panose="02020603050405020304" pitchFamily="18" charset="0"/>
                  <a:ea typeface="Microsoft YaHei" panose="020B0503020204020204" charset="-122"/>
                  <a:cs typeface="Times New Roman" panose="02020603050405020304" pitchFamily="18" charset="0"/>
                </a:rPr>
                <a:t>Than, xăng, dầu chủ yếu dùng làm chất đốt cung cấp năng lượng cho sinh hoạt và sản xuất của con người, vận hành động cơ thiết bị máy công nghiệp, phương tiện giao thông và làm nguyên liệu cho n</a:t>
              </a:r>
              <a:r>
                <a:rPr lang="zh-CN" altLang="en-US" sz="2400" dirty="0" smtClean="0">
                  <a:latin typeface="Times New Roman" panose="02020603050405020304" pitchFamily="18" charset="0"/>
                  <a:ea typeface="Microsoft YaHei" panose="020B0503020204020204" charset="-122"/>
                  <a:cs typeface="Times New Roman" panose="02020603050405020304" pitchFamily="18" charset="0"/>
                </a:rPr>
                <a:t>h</a:t>
              </a:r>
              <a:r>
                <a:rPr lang="en-US" altLang="zh-CN" sz="2400" dirty="0" smtClean="0">
                  <a:latin typeface="Times New Roman" panose="02020603050405020304" pitchFamily="18" charset="0"/>
                  <a:ea typeface="Microsoft YaHei" panose="020B0503020204020204" charset="-122"/>
                  <a:cs typeface="Times New Roman" panose="02020603050405020304" pitchFamily="18" charset="0"/>
                </a:rPr>
                <a:t>iều</a:t>
              </a:r>
              <a:r>
                <a:rPr lang="zh-CN" altLang="en-US" sz="2400" dirty="0" smtClean="0">
                  <a:latin typeface="Times New Roman" panose="02020603050405020304" pitchFamily="18" charset="0"/>
                  <a:ea typeface="Microsoft YaHei" panose="020B0503020204020204" charset="-122"/>
                  <a:cs typeface="Times New Roman" panose="02020603050405020304" pitchFamily="18" charset="0"/>
                </a:rPr>
                <a:t> </a:t>
              </a:r>
              <a:r>
                <a:rPr lang="zh-CN" altLang="en-US" sz="2400" dirty="0">
                  <a:latin typeface="Times New Roman" panose="02020603050405020304" pitchFamily="18" charset="0"/>
                  <a:ea typeface="Microsoft YaHei" panose="020B0503020204020204" charset="-122"/>
                  <a:cs typeface="Times New Roman" panose="02020603050405020304" pitchFamily="18" charset="0"/>
                </a:rPr>
                <a:t>ngành công nghiệp khác như hoá mĩ phẩm, dược phẩm,...</a:t>
              </a:r>
            </a:p>
          </p:txBody>
        </p:sp>
      </p:grpSp>
      <p:grpSp>
        <p:nvGrpSpPr>
          <p:cNvPr id="41" name="组合 40"/>
          <p:cNvGrpSpPr/>
          <p:nvPr/>
        </p:nvGrpSpPr>
        <p:grpSpPr>
          <a:xfrm>
            <a:off x="2303145" y="3258820"/>
            <a:ext cx="9896475" cy="3498850"/>
            <a:chOff x="1218940" y="2815466"/>
            <a:chExt cx="6765809" cy="8390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752793"/>
            </a:xfrm>
            <a:prstGeom prst="rect">
              <a:avLst/>
            </a:prstGeom>
            <a:noFill/>
          </p:spPr>
          <p:txBody>
            <a:bodyPr wrap="square" rtlCol="0">
              <a:spAutoFit/>
            </a:bodyPr>
            <a:lstStyle/>
            <a:p>
              <a:pPr>
                <a:lnSpc>
                  <a:spcPct val="150000"/>
                </a:lnSpc>
              </a:pPr>
              <a:r>
                <a:rPr lang="zh-CN" altLang="en-US" sz="2200" dirty="0">
                  <a:latin typeface="Times New Roman" panose="02020603050405020304" pitchFamily="18" charset="0"/>
                  <a:ea typeface="Microsoft YaHei" panose="020B0503020204020204" charset="-122"/>
                  <a:cs typeface="Times New Roman" panose="02020603050405020304" pitchFamily="18" charset="0"/>
                </a:rPr>
                <a:t>- Nguồn nhiên liệu hoá thạch không phải vô tận mà đang ngày càng cạn kiệt.</a:t>
              </a:r>
            </a:p>
            <a:p>
              <a:pPr>
                <a:lnSpc>
                  <a:spcPct val="150000"/>
                </a:lnSpc>
              </a:pPr>
              <a:r>
                <a:rPr lang="zh-CN" altLang="en-US" sz="2200" dirty="0">
                  <a:latin typeface="Times New Roman" panose="02020603050405020304" pitchFamily="18" charset="0"/>
                  <a:ea typeface="Microsoft YaHei" panose="020B0503020204020204" charset="-122"/>
                  <a:cs typeface="Times New Roman" panose="02020603050405020304" pitchFamily="18" charset="0"/>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latin typeface="Times New Roman" panose="02020603050405020304" pitchFamily="18" charset="0"/>
                  <a:ea typeface="Microsoft YaHei" panose="020B0503020204020204" charset="-122"/>
                  <a:cs typeface="Times New Roman" panose="02020603050405020304" pitchFamily="18" charset="0"/>
                </a:rPr>
                <a:t>â</a:t>
              </a:r>
              <a:r>
                <a:rPr lang="zh-CN" altLang="en-US" sz="2200" dirty="0">
                  <a:latin typeface="Times New Roman" panose="02020603050405020304" pitchFamily="18" charset="0"/>
                  <a:ea typeface="Microsoft YaHei" panose="020B0503020204020204" charset="-122"/>
                  <a:cs typeface="Times New Roman" panose="02020603050405020304" pitchFamily="18" charset="0"/>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840105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sym typeface="+mn-ea"/>
              </a:rPr>
              <a:t>I. BIẾN ĐỔI VẬT LÝ VÀ BIẾN ĐỔI HÓA HỌC</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607060" y="1444625"/>
            <a:ext cx="551942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sym typeface="+mn-ea"/>
              </a:rPr>
              <a:t>II. PHẢN ỨNG HÓA HỌC</a:t>
            </a:r>
            <a:endParaRPr lang="en-US" sz="2800" b="1" dirty="0">
              <a:latin typeface="Times New Roman" panose="02020603050405020304" pitchFamily="18" charset="0"/>
              <a:cs typeface="Times New Roman" panose="02020603050405020304" pitchFamily="18" charset="0"/>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nhiên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liệu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800" dirty="0">
                <a:solidFill>
                  <a:schemeClr val="accent6">
                    <a:lumMod val="50000"/>
                  </a:schemeClr>
                </a:solidFill>
                <a:latin typeface="Times New Roman" panose="02020603050405020304" pitchFamily="18" charset="0"/>
                <a:cs typeface="Times New Roman" panose="02020603050405020304" pitchFamily="18" charset="0"/>
              </a:rPr>
              <a:t> than,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xăng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dầu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sử</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dụng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xuất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phục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sinh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hoạt</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808672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sym typeface="+mn-ea"/>
              </a:rPr>
              <a:t>III. NĂNG LƯỢNG CỦA PHẢN ỨNG HÓA HỌC</a:t>
            </a:r>
            <a:endParaRPr lang="en-US" sz="2800" b="1" dirty="0">
              <a:latin typeface="Times New Roman" panose="02020603050405020304" pitchFamily="18" charset="0"/>
              <a:cs typeface="Times New Roman" panose="02020603050405020304" pitchFamily="18" charset="0"/>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1.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 ứng tỏa nhiệt, phản ứng thu nhiệt</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rPr>
              <a:t>2. Ứng dụng của p</a:t>
            </a:r>
            <a:r>
              <a:rPr lang="en-US" altLang="zh-CN"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mn-ea"/>
              </a:rPr>
              <a:t>hản ứng tỏa nhiệt </a:t>
            </a:r>
            <a:r>
              <a:rPr lang="en-US" altLang="zh-CN"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lstStyle/>
          <a:p>
            <a:endParaRPr lang="en-US"/>
          </a:p>
        </p:txBody>
      </p:sp>
      <p:sp>
        <p:nvSpPr>
          <p:cNvPr id="3" name="Text Box 2"/>
          <p:cNvSpPr txBox="1"/>
          <p:nvPr/>
        </p:nvSpPr>
        <p:spPr>
          <a:xfrm>
            <a:off x="809625" y="2031365"/>
            <a:ext cx="4297680" cy="1322070"/>
          </a:xfrm>
          <a:prstGeom prst="rect">
            <a:avLst/>
          </a:prstGeom>
          <a:noFill/>
        </p:spPr>
        <p:txBody>
          <a:bodyPr wrap="square" rtlCol="0">
            <a:spAutoFit/>
          </a:bodyPr>
          <a:lstStyle/>
          <a:p>
            <a:r>
              <a:rPr lang="en-US" sz="4000" b="1" dirty="0">
                <a:solidFill>
                  <a:srgbClr val="00B050"/>
                </a:solidFill>
                <a:latin typeface="Times New Roman" panose="02020603050405020304" pitchFamily="18" charset="0"/>
                <a:cs typeface="Times New Roman" panose="02020603050405020304" pitchFamily="18" charset="0"/>
              </a:rPr>
              <a:t>Hoạt động: LUYỆN TẬP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570617" y="857885"/>
            <a:ext cx="4880338" cy="3108543"/>
          </a:xfrm>
          <a:prstGeom prst="rect">
            <a:avLst/>
          </a:prstGeom>
          <a:noFill/>
        </p:spPr>
        <p:txBody>
          <a:bodyPr wrap="square" rtlCol="0">
            <a:spAutoFit/>
          </a:bodyPr>
          <a:lstStyle/>
          <a:p>
            <a:r>
              <a:rPr lang="en-US" sz="2800" b="1" dirty="0">
                <a:solidFill>
                  <a:schemeClr val="accent5">
                    <a:lumMod val="75000"/>
                  </a:schemeClr>
                </a:solidFill>
                <a:latin typeface="Times New Roman" panose="02020603050405020304" pitchFamily="18" charset="0"/>
                <a:cs typeface="Times New Roman" panose="02020603050405020304" pitchFamily="18" charset="0"/>
              </a:rPr>
              <a:t>- Phần luyện tập có </a:t>
            </a:r>
            <a:r>
              <a:rPr lang="en-US" sz="2800" b="1" dirty="0" smtClean="0">
                <a:solidFill>
                  <a:schemeClr val="accent5">
                    <a:lumMod val="75000"/>
                  </a:schemeClr>
                </a:solidFill>
                <a:latin typeface="Times New Roman" panose="02020603050405020304" pitchFamily="18" charset="0"/>
                <a:cs typeface="Times New Roman" panose="02020603050405020304" pitchFamily="18" charset="0"/>
              </a:rPr>
              <a:t>10 </a:t>
            </a:r>
            <a:r>
              <a:rPr lang="en-US" sz="2800" b="1" dirty="0">
                <a:solidFill>
                  <a:schemeClr val="accent5">
                    <a:lumMod val="75000"/>
                  </a:schemeClr>
                </a:solidFill>
                <a:latin typeface="Times New Roman" panose="02020603050405020304" pitchFamily="18" charset="0"/>
                <a:cs typeface="Times New Roman" panose="02020603050405020304" pitchFamily="18" charset="0"/>
              </a:rPr>
              <a:t>câu hỏi.</a:t>
            </a:r>
          </a:p>
          <a:p>
            <a:r>
              <a:rPr lang="en-US" sz="2800" b="1" dirty="0">
                <a:solidFill>
                  <a:schemeClr val="accent5">
                    <a:lumMod val="75000"/>
                  </a:schemeClr>
                </a:solidFill>
                <a:latin typeface="Times New Roman" panose="02020603050405020304" pitchFamily="18" charset="0"/>
                <a:cs typeface="Times New Roman" panose="02020603050405020304" pitchFamily="18" charset="0"/>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25" name="图片 46124" descr="png-0730"/>
          <p:cNvPicPr>
            <a:picLocks noGrp="1" noChangeAspect="1"/>
          </p:cNvPicPr>
          <p:nvPr>
            <p:ph sz="half" idx="2"/>
          </p:nvPr>
        </p:nvPicPr>
        <p:blipFill>
          <a:blip r:embed="rId2"/>
          <a:stretch>
            <a:fillRect/>
          </a:stretch>
        </p:blipFill>
        <p:spPr>
          <a:xfrm>
            <a:off x="9247505" y="534670"/>
            <a:ext cx="514350" cy="514350"/>
          </a:xfrm>
          <a:prstGeom prst="rect">
            <a:avLst/>
          </a:prstGeom>
          <a:noFill/>
          <a:ln w="9525">
            <a:noFill/>
          </a:ln>
        </p:spPr>
      </p:pic>
      <p:sp>
        <p:nvSpPr>
          <p:cNvPr id="12" name="圆角矩形 11"/>
          <p:cNvSpPr/>
          <p:nvPr/>
        </p:nvSpPr>
        <p:spPr>
          <a:xfrm>
            <a:off x="142875" y="0"/>
            <a:ext cx="1204912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2000" dirty="0" smtClean="0">
                <a:solidFill>
                  <a:schemeClr val="tx1"/>
                </a:solidFill>
                <a:latin typeface="Times New Roman" panose="02020603050405020304" pitchFamily="18" charset="0"/>
                <a:cs typeface="Times New Roman" panose="02020603050405020304" pitchFamily="18" charset="0"/>
                <a:sym typeface="+mn-ea"/>
              </a:rPr>
              <a:t>C</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âu 1: Hòa tan đường vào nước là</a:t>
            </a:r>
          </a:p>
          <a:p>
            <a:pPr algn="l"/>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 Phản ứng hóa học. 	                         B. Phản ứng tỏa nhiệt.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p>
          <a:p>
            <a:pPr algn="l"/>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C. Phản ứng thu nhiệt.                             D. Sự biến đổi vật lí.</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r>
              <a:rPr lang="zh-CN" altLang="en-US" sz="2800" dirty="0" smtClean="0">
                <a:solidFill>
                  <a:srgbClr val="FF0000"/>
                </a:solidFill>
                <a:latin typeface="Times New Roman" panose="02020603050405020304" pitchFamily="18" charset="0"/>
                <a:cs typeface="Times New Roman" panose="02020603050405020304" pitchFamily="18" charset="0"/>
                <a:sym typeface="+mn-ea"/>
              </a:rPr>
              <a:t>C</a:t>
            </a:r>
            <a:r>
              <a:rPr lang="zh-CN" altLang="en-US" sz="2800" dirty="0">
                <a:solidFill>
                  <a:srgbClr val="FF0000"/>
                </a:solidFill>
                <a:latin typeface="Times New Roman" panose="02020603050405020304" pitchFamily="18" charset="0"/>
                <a:cs typeface="Times New Roman" panose="02020603050405020304" pitchFamily="18" charset="0"/>
                <a:sym typeface="+mn-ea"/>
              </a:rPr>
              <a:t>âu 2: Đốt phosphorus trong oxygen thu được chất diphosphorus pentoxide. Phương trình chữ nào sau đây biểu diễn đúng phản ứng hoá học trên:</a:t>
            </a:r>
          </a:p>
          <a:p>
            <a:r>
              <a:rPr lang="zh-CN" altLang="en-US" sz="2800" dirty="0">
                <a:solidFill>
                  <a:srgbClr val="FF0000"/>
                </a:solidFill>
                <a:latin typeface="Times New Roman" panose="02020603050405020304" pitchFamily="18" charset="0"/>
                <a:cs typeface="Times New Roman" panose="02020603050405020304" pitchFamily="18" charset="0"/>
                <a:sym typeface="+mn-ea"/>
              </a:rPr>
              <a:t>A</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 P</a:t>
            </a:r>
            <a:r>
              <a:rPr lang="zh-CN" altLang="en-US" sz="2800" dirty="0">
                <a:solidFill>
                  <a:srgbClr val="FF0000"/>
                </a:solidFill>
                <a:latin typeface="Times New Roman" panose="02020603050405020304" pitchFamily="18" charset="0"/>
                <a:cs typeface="Times New Roman" panose="02020603050405020304" pitchFamily="18" charset="0"/>
                <a:sym typeface="+mn-ea"/>
              </a:rPr>
              <a:t>hosphorus + diphosphorus pentoxide</a:t>
            </a:r>
            <a:r>
              <a:rPr lang="en-US" altLang="zh-CN" sz="2800" dirty="0">
                <a:solidFill>
                  <a:srgbClr val="FF0000"/>
                </a:solidFill>
                <a:latin typeface="Times New Roman" panose="02020603050405020304" pitchFamily="18" charset="0"/>
                <a:cs typeface="Times New Roman" panose="02020603050405020304" pitchFamily="18" charset="0"/>
                <a:sym typeface="+mn-ea"/>
              </a:rPr>
              <a:t>→</a:t>
            </a:r>
            <a:r>
              <a:rPr lang="zh-CN" altLang="en-US" sz="2800" dirty="0">
                <a:solidFill>
                  <a:srgbClr val="FF0000"/>
                </a:solidFill>
                <a:latin typeface="Times New Roman" panose="02020603050405020304" pitchFamily="18" charset="0"/>
                <a:cs typeface="Times New Roman" panose="02020603050405020304" pitchFamily="18" charset="0"/>
                <a:sym typeface="+mn-ea"/>
              </a:rPr>
              <a:t>  oxygen</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endParaRPr lang="en-US" altLang="zh-CN" sz="2800" dirty="0" smtClean="0">
              <a:solidFill>
                <a:srgbClr val="FF0000"/>
              </a:solidFill>
              <a:latin typeface="Times New Roman" panose="02020603050405020304" pitchFamily="18" charset="0"/>
              <a:cs typeface="Times New Roman" panose="02020603050405020304" pitchFamily="18" charset="0"/>
              <a:sym typeface="+mn-ea"/>
            </a:endParaRPr>
          </a:p>
          <a:p>
            <a:r>
              <a:rPr lang="en-US" altLang="zh-CN" sz="2800" dirty="0" smtClean="0">
                <a:solidFill>
                  <a:srgbClr val="FF0000"/>
                </a:solidFill>
                <a:latin typeface="Times New Roman" panose="02020603050405020304" pitchFamily="18" charset="0"/>
                <a:cs typeface="Times New Roman" panose="02020603050405020304" pitchFamily="18" charset="0"/>
                <a:sym typeface="+mn-ea"/>
              </a:rPr>
              <a:t>B. </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P</a:t>
            </a:r>
            <a:r>
              <a:rPr lang="zh-CN" altLang="en-US" sz="2800" dirty="0">
                <a:solidFill>
                  <a:srgbClr val="FF0000"/>
                </a:solidFill>
                <a:latin typeface="Times New Roman" panose="02020603050405020304" pitchFamily="18" charset="0"/>
                <a:cs typeface="Times New Roman" panose="02020603050405020304" pitchFamily="18" charset="0"/>
                <a:sym typeface="+mn-ea"/>
              </a:rPr>
              <a:t>hosphorus</a:t>
            </a:r>
            <a:r>
              <a:rPr lang="en-US" altLang="zh-CN" sz="2800" dirty="0">
                <a:solidFill>
                  <a:srgbClr val="FF0000"/>
                </a:solidFill>
                <a:latin typeface="Times New Roman" panose="02020603050405020304" pitchFamily="18" charset="0"/>
                <a:cs typeface="Times New Roman" panose="02020603050405020304" pitchFamily="18" charset="0"/>
                <a:sym typeface="+mn-ea"/>
              </a:rPr>
              <a:t>→</a:t>
            </a:r>
            <a:r>
              <a:rPr lang="zh-CN" altLang="en-US" sz="2800" dirty="0">
                <a:solidFill>
                  <a:srgbClr val="FF0000"/>
                </a:solidFill>
                <a:latin typeface="Times New Roman" panose="02020603050405020304" pitchFamily="18" charset="0"/>
                <a:cs typeface="Times New Roman" panose="02020603050405020304" pitchFamily="18" charset="0"/>
                <a:sym typeface="+mn-ea"/>
              </a:rPr>
              <a:t>o</a:t>
            </a:r>
            <a:r>
              <a:rPr lang="en-US" altLang="zh-CN" sz="2800" dirty="0">
                <a:solidFill>
                  <a:srgbClr val="FF0000"/>
                </a:solidFill>
                <a:latin typeface="Times New Roman" panose="02020603050405020304" pitchFamily="18" charset="0"/>
                <a:cs typeface="Times New Roman" panose="02020603050405020304" pitchFamily="18" charset="0"/>
                <a:sym typeface="+mn-ea"/>
              </a:rPr>
              <a:t>x</a:t>
            </a:r>
            <a:r>
              <a:rPr lang="zh-CN" altLang="en-US" sz="2800" dirty="0">
                <a:solidFill>
                  <a:srgbClr val="FF0000"/>
                </a:solidFill>
                <a:latin typeface="Times New Roman" panose="02020603050405020304" pitchFamily="18" charset="0"/>
                <a:cs typeface="Times New Roman" panose="02020603050405020304" pitchFamily="18" charset="0"/>
                <a:sym typeface="+mn-ea"/>
              </a:rPr>
              <a:t>ygen + diphosphorus pentoxide </a:t>
            </a:r>
          </a:p>
          <a:p>
            <a:r>
              <a:rPr lang="zh-CN" altLang="en-US" sz="2800" dirty="0">
                <a:solidFill>
                  <a:srgbClr val="FF0000"/>
                </a:solidFill>
                <a:latin typeface="Times New Roman" panose="02020603050405020304" pitchFamily="18" charset="0"/>
                <a:cs typeface="Times New Roman" panose="02020603050405020304" pitchFamily="18" charset="0"/>
                <a:sym typeface="+mn-ea"/>
              </a:rPr>
              <a:t>C</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 P</a:t>
            </a:r>
            <a:r>
              <a:rPr lang="zh-CN" altLang="en-US" sz="2800" dirty="0">
                <a:solidFill>
                  <a:srgbClr val="FF0000"/>
                </a:solidFill>
                <a:latin typeface="Times New Roman" panose="02020603050405020304" pitchFamily="18" charset="0"/>
                <a:cs typeface="Times New Roman" panose="02020603050405020304" pitchFamily="18" charset="0"/>
                <a:sym typeface="+mn-ea"/>
              </a:rPr>
              <a:t>hosphorus + oxygen </a:t>
            </a:r>
            <a:r>
              <a:rPr lang="en-US" altLang="zh-CN" sz="2800" dirty="0">
                <a:solidFill>
                  <a:srgbClr val="FF0000"/>
                </a:solidFill>
                <a:latin typeface="Times New Roman" panose="02020603050405020304" pitchFamily="18" charset="0"/>
                <a:cs typeface="Times New Roman" panose="02020603050405020304" pitchFamily="18" charset="0"/>
                <a:sym typeface="+mn-ea"/>
              </a:rPr>
              <a:t>→</a:t>
            </a:r>
            <a:r>
              <a:rPr lang="zh-CN" altLang="en-US" sz="2800" dirty="0">
                <a:solidFill>
                  <a:srgbClr val="FF0000"/>
                </a:solidFill>
                <a:latin typeface="Times New Roman" panose="02020603050405020304" pitchFamily="18" charset="0"/>
                <a:cs typeface="Times New Roman" panose="02020603050405020304" pitchFamily="18" charset="0"/>
                <a:sym typeface="+mn-ea"/>
              </a:rPr>
              <a:t>  diphosphorus pentoxide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Câu 3: Cho sơ đồ phản ứng hóa học sau:</a:t>
            </a:r>
            <a:r>
              <a:rPr lang="en-US" altLang="zh-CN" sz="2800" dirty="0">
                <a:solidFill>
                  <a:schemeClr val="tx1"/>
                </a:solidFill>
                <a:latin typeface="Times New Roman" panose="02020603050405020304" pitchFamily="18" charset="0"/>
                <a:cs typeface="Times New Roman" panose="02020603050405020304" pitchFamily="18" charset="0"/>
                <a:sym typeface="+mn-ea"/>
              </a:rPr>
              <a:t>  H</a:t>
            </a:r>
            <a:r>
              <a:rPr lang="zh-CN" altLang="en-US" sz="2800" dirty="0">
                <a:solidFill>
                  <a:schemeClr val="tx1"/>
                </a:solidFill>
                <a:latin typeface="Times New Roman" panose="02020603050405020304" pitchFamily="18" charset="0"/>
                <a:cs typeface="Times New Roman" panose="02020603050405020304" pitchFamily="18" charset="0"/>
                <a:sym typeface="+mn-ea"/>
              </a:rPr>
              <a:t>ydrogen + Oxygen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   Nước</a:t>
            </a:r>
          </a:p>
          <a:p>
            <a:r>
              <a:rPr lang="zh-CN" altLang="en-US" sz="2800" dirty="0">
                <a:solidFill>
                  <a:schemeClr val="tx1"/>
                </a:solidFill>
                <a:latin typeface="Times New Roman" panose="02020603050405020304" pitchFamily="18" charset="0"/>
                <a:cs typeface="Times New Roman" panose="02020603050405020304" pitchFamily="18" charset="0"/>
                <a:sym typeface="+mn-ea"/>
              </a:rPr>
              <a:t>Trong quá trình phản ứng, số nguyên tử H và số nguyên tử O có thay đổi không?</a:t>
            </a:r>
          </a:p>
          <a:p>
            <a:r>
              <a:rPr lang="zh-CN" altLang="en-US" sz="2800" dirty="0">
                <a:solidFill>
                  <a:schemeClr val="tx1"/>
                </a:solidFill>
                <a:latin typeface="Times New Roman" panose="02020603050405020304" pitchFamily="18" charset="0"/>
                <a:cs typeface="Times New Roman" panose="02020603050405020304" pitchFamily="18" charset="0"/>
                <a:sym typeface="+mn-ea"/>
              </a:rPr>
              <a:t>A. Thay đổi theo chiều tăng dần.               B. Thay đổi theo chiều giảm dần.</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 Không thay đổi. 			     D. H tăng còn O giảm. </a:t>
            </a:r>
          </a:p>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a:p>
            <a:pPr algn="l"/>
            <a:endParaRPr lang="zh-CN" altLang="en-US" sz="2000" b="1" dirty="0">
              <a:solidFill>
                <a:schemeClr val="bg1"/>
              </a:solidFill>
              <a:latin typeface="Times New Roman" panose="02020603050405020304" pitchFamily="18" charset="0"/>
              <a:cs typeface="Times New Roman" panose="02020603050405020304" pitchFamily="18" charset="0"/>
              <a:sym typeface="+mn-ea"/>
            </a:endParaRPr>
          </a:p>
        </p:txBody>
      </p:sp>
      <p:pic>
        <p:nvPicPr>
          <p:cNvPr id="19" name="图片 46124" descr="png-0730"/>
          <p:cNvPicPr>
            <a:picLocks noChangeAspect="1"/>
          </p:cNvPicPr>
          <p:nvPr/>
        </p:nvPicPr>
        <p:blipFill>
          <a:blip r:embed="rId2"/>
          <a:stretch>
            <a:fillRect/>
          </a:stretch>
        </p:blipFill>
        <p:spPr>
          <a:xfrm>
            <a:off x="838200" y="7451373"/>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46125" name="图片 46124" descr="png-0730"/>
          <p:cNvPicPr>
            <a:picLocks noGrp="1" noChangeAspect="1"/>
          </p:cNvPicPr>
          <p:nvPr>
            <p:ph sz="half" idx="2"/>
          </p:nvPr>
        </p:nvPicPr>
        <p:blipFill>
          <a:blip r:embed="rId2"/>
          <a:stretch>
            <a:fillRect/>
          </a:stretch>
        </p:blipFill>
        <p:spPr>
          <a:xfrm>
            <a:off x="9247505" y="534670"/>
            <a:ext cx="514350" cy="514350"/>
          </a:xfrm>
          <a:prstGeom prst="rect">
            <a:avLst/>
          </a:prstGeom>
          <a:noFill/>
          <a:ln w="9525">
            <a:noFill/>
          </a:ln>
        </p:spPr>
      </p:pic>
      <p:sp>
        <p:nvSpPr>
          <p:cNvPr id="12" name="圆角矩形 11"/>
          <p:cNvSpPr/>
          <p:nvPr/>
        </p:nvSpPr>
        <p:spPr>
          <a:xfrm>
            <a:off x="142875" y="0"/>
            <a:ext cx="1204912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				</a:t>
            </a:r>
          </a:p>
          <a:p>
            <a:pPr algn="l"/>
            <a:r>
              <a:rPr lang="zh-CN" altLang="en-US" sz="2800" dirty="0">
                <a:solidFill>
                  <a:srgbClr val="FF0000"/>
                </a:solidFill>
                <a:latin typeface="Times New Roman" panose="02020603050405020304" pitchFamily="18" charset="0"/>
                <a:cs typeface="Times New Roman" panose="02020603050405020304" pitchFamily="18" charset="0"/>
                <a:sym typeface="+mn-ea"/>
              </a:rPr>
              <a:t>Câu 4: Dấu hiệu nào giúp ta có thể nhận biết có phản ứng hoá học xảy ra?</a:t>
            </a:r>
          </a:p>
          <a:p>
            <a:pPr algn="l"/>
            <a:r>
              <a:rPr lang="zh-CN" altLang="en-US" sz="2800" dirty="0">
                <a:solidFill>
                  <a:srgbClr val="FF0000"/>
                </a:solidFill>
                <a:latin typeface="Times New Roman" panose="02020603050405020304" pitchFamily="18" charset="0"/>
                <a:cs typeface="Times New Roman" panose="02020603050405020304" pitchFamily="18" charset="0"/>
                <a:sym typeface="+mn-ea"/>
              </a:rPr>
              <a:t>A. Có chất kết tủa (chất không tan).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B</a:t>
            </a:r>
            <a:r>
              <a:rPr lang="zh-CN" altLang="en-US" sz="2800" dirty="0">
                <a:solidFill>
                  <a:srgbClr val="FF0000"/>
                </a:solidFill>
                <a:latin typeface="Times New Roman" panose="02020603050405020304" pitchFamily="18" charset="0"/>
                <a:cs typeface="Times New Roman" panose="02020603050405020304" pitchFamily="18" charset="0"/>
                <a:sym typeface="+mn-ea"/>
              </a:rPr>
              <a:t>. Có chất khí thoát ra (sủi bọt).</a:t>
            </a:r>
          </a:p>
          <a:p>
            <a:pPr algn="l"/>
            <a:r>
              <a:rPr lang="zh-CN" altLang="en-US" sz="2800" dirty="0">
                <a:solidFill>
                  <a:srgbClr val="FF0000"/>
                </a:solidFill>
                <a:latin typeface="Times New Roman" panose="02020603050405020304" pitchFamily="18" charset="0"/>
                <a:cs typeface="Times New Roman" panose="02020603050405020304" pitchFamily="18" charset="0"/>
                <a:sym typeface="+mn-ea"/>
              </a:rPr>
              <a:t>C. Có sự thay đổi màu sắc. 			D. Một trong số các dấu hiệu trên</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a:t>
            </a:r>
            <a:endParaRPr lang="en-US" altLang="zh-CN" sz="2800" dirty="0" smtClean="0">
              <a:solidFill>
                <a:srgbClr val="FF0000"/>
              </a:solidFill>
              <a:latin typeface="Times New Roman" panose="02020603050405020304" pitchFamily="18" charset="0"/>
              <a:cs typeface="Times New Roman" panose="02020603050405020304" pitchFamily="18" charset="0"/>
              <a:sym typeface="+mn-ea"/>
            </a:endParaRPr>
          </a:p>
          <a:p>
            <a:r>
              <a:rPr lang="zh-CN" altLang="en-US" sz="2800" dirty="0">
                <a:solidFill>
                  <a:schemeClr val="tx1"/>
                </a:solidFill>
                <a:latin typeface="Times New Roman" panose="02020603050405020304" pitchFamily="18" charset="0"/>
                <a:cs typeface="Times New Roman" panose="02020603050405020304" pitchFamily="18" charset="0"/>
                <a:sym typeface="+mn-ea"/>
              </a:rPr>
              <a:t>C</a:t>
            </a:r>
            <a:r>
              <a:rPr lang="en-US" altLang="zh-CN" sz="2800" dirty="0">
                <a:solidFill>
                  <a:schemeClr val="tx1"/>
                </a:solidFill>
                <a:latin typeface="Times New Roman" panose="02020603050405020304" pitchFamily="18" charset="0"/>
                <a:cs typeface="Times New Roman" panose="02020603050405020304" pitchFamily="18" charset="0"/>
                <a:sym typeface="+mn-ea"/>
              </a:rPr>
              <a:t>â</a:t>
            </a:r>
            <a:r>
              <a:rPr lang="zh-CN" altLang="en-US" sz="2800" dirty="0">
                <a:solidFill>
                  <a:schemeClr val="tx1"/>
                </a:solidFill>
                <a:latin typeface="Times New Roman" panose="02020603050405020304" pitchFamily="18" charset="0"/>
                <a:cs typeface="Times New Roman" panose="02020603050405020304" pitchFamily="18" charset="0"/>
                <a:sym typeface="+mn-ea"/>
              </a:rPr>
              <a:t>u 5. Cho các phản ứng sau:</a:t>
            </a:r>
          </a:p>
          <a:p>
            <a:r>
              <a:rPr lang="zh-CN" altLang="en-US" sz="2800" dirty="0">
                <a:solidFill>
                  <a:schemeClr val="tx1"/>
                </a:solidFill>
                <a:latin typeface="Times New Roman" panose="02020603050405020304" pitchFamily="18" charset="0"/>
                <a:cs typeface="Times New Roman" panose="02020603050405020304" pitchFamily="18" charset="0"/>
                <a:sym typeface="+mn-ea"/>
              </a:rPr>
              <a:t> (1) Đ</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ều</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chế oxygen bằng cách đun nóng thuốc tím (KMnO</a:t>
            </a:r>
            <a:r>
              <a:rPr lang="zh-CN" altLang="en-US" sz="2800" baseline="-25000" dirty="0">
                <a:solidFill>
                  <a:schemeClr val="tx1"/>
                </a:solidFill>
                <a:latin typeface="Times New Roman" panose="02020603050405020304" pitchFamily="18" charset="0"/>
                <a:cs typeface="Times New Roman" panose="02020603050405020304" pitchFamily="18" charset="0"/>
                <a:sym typeface="+mn-ea"/>
              </a:rPr>
              <a:t>4</a:t>
            </a:r>
            <a:r>
              <a:rPr lang="zh-CN" altLang="en-US" sz="2800" dirty="0">
                <a:solidFill>
                  <a:schemeClr val="tx1"/>
                </a:solidFill>
                <a:latin typeface="Times New Roman" panose="02020603050405020304" pitchFamily="18" charset="0"/>
                <a:cs typeface="Times New Roman" panose="02020603050405020304" pitchFamily="18" charset="0"/>
                <a:sym typeface="+mn-ea"/>
              </a:rPr>
              <a:t>), ngừng cung cấp nhiệt, phản ứng dừng lại;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(2) Nung đá vôi (CaCO</a:t>
            </a:r>
            <a:r>
              <a:rPr lang="zh-CN" altLang="en-US" sz="2800" baseline="-25000" dirty="0">
                <a:solidFill>
                  <a:schemeClr val="tx1"/>
                </a:solidFill>
                <a:latin typeface="Times New Roman" panose="02020603050405020304" pitchFamily="18" charset="0"/>
                <a:cs typeface="Times New Roman" panose="02020603050405020304" pitchFamily="18" charset="0"/>
                <a:sym typeface="+mn-ea"/>
              </a:rPr>
              <a:t>3</a:t>
            </a:r>
            <a:r>
              <a:rPr lang="zh-CN" altLang="en-US" sz="2800" dirty="0">
                <a:solidFill>
                  <a:schemeClr val="tx1"/>
                </a:solidFill>
                <a:latin typeface="Times New Roman" panose="02020603050405020304" pitchFamily="18" charset="0"/>
                <a:cs typeface="Times New Roman" panose="02020603050405020304" pitchFamily="18" charset="0"/>
                <a:sym typeface="+mn-ea"/>
              </a:rPr>
              <a:t>);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(3) Tôi vôi (CaO với nước);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(4) Cho dung dịch HC</a:t>
            </a:r>
            <a:r>
              <a:rPr lang="en-US" altLang="zh-CN" sz="2800" dirty="0">
                <a:solidFill>
                  <a:schemeClr val="tx1"/>
                </a:solidFill>
                <a:latin typeface="Times New Roman" panose="02020603050405020304" pitchFamily="18" charset="0"/>
                <a:cs typeface="Times New Roman" panose="02020603050405020304" pitchFamily="18" charset="0"/>
                <a:sym typeface="+mn-ea"/>
              </a:rPr>
              <a:t>l</a:t>
            </a:r>
            <a:r>
              <a:rPr lang="zh-CN" altLang="en-US" sz="2800" dirty="0">
                <a:solidFill>
                  <a:schemeClr val="tx1"/>
                </a:solidFill>
                <a:latin typeface="Times New Roman" panose="02020603050405020304" pitchFamily="18" charset="0"/>
                <a:cs typeface="Times New Roman" panose="02020603050405020304" pitchFamily="18" charset="0"/>
                <a:sym typeface="+mn-ea"/>
              </a:rPr>
              <a:t> tác dụng với dung dịch</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NaOH, ống nghiệm nóng lên.</a:t>
            </a:r>
          </a:p>
          <a:p>
            <a:r>
              <a:rPr lang="zh-CN" altLang="en-US" sz="2800" dirty="0">
                <a:solidFill>
                  <a:schemeClr val="tx1"/>
                </a:solidFill>
                <a:latin typeface="Times New Roman" panose="02020603050405020304" pitchFamily="18" charset="0"/>
                <a:cs typeface="Times New Roman" panose="02020603050405020304" pitchFamily="18" charset="0"/>
                <a:sym typeface="+mn-ea"/>
              </a:rPr>
              <a:t>(5) Quang hợp của cây xanh.</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Các phản ứng thu nhiệt là</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a:p>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A. (1); (2) và (5).	                                       B.(l); (3) và (4).</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p>
          <a:p>
            <a:r>
              <a:rPr lang="en-US" altLang="zh-CN" sz="2800" dirty="0" smtClean="0">
                <a:solidFill>
                  <a:schemeClr val="tx1"/>
                </a:solidFill>
                <a:latin typeface="Times New Roman" panose="02020603050405020304" pitchFamily="18" charset="0"/>
                <a:cs typeface="Times New Roman" panose="02020603050405020304" pitchFamily="18" charset="0"/>
                <a:sym typeface="+mn-ea"/>
              </a:rPr>
              <a:t>  C</a:t>
            </a:r>
            <a:r>
              <a:rPr lang="zh-CN" altLang="en-US" sz="2800" dirty="0">
                <a:solidFill>
                  <a:schemeClr val="tx1"/>
                </a:solidFill>
                <a:latin typeface="Times New Roman" panose="02020603050405020304" pitchFamily="18" charset="0"/>
                <a:cs typeface="Times New Roman" panose="02020603050405020304" pitchFamily="18" charset="0"/>
                <a:sym typeface="+mn-ea"/>
              </a:rPr>
              <a:t>. (2); (3) và (5).	                                       D. (2); (4) và (5).</a:t>
            </a:r>
          </a:p>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pic>
        <p:nvPicPr>
          <p:cNvPr id="19" name="图片 46124" descr="png-0730"/>
          <p:cNvPicPr>
            <a:picLocks noChangeAspect="1"/>
          </p:cNvPicPr>
          <p:nvPr/>
        </p:nvPicPr>
        <p:blipFill>
          <a:blip r:embed="rId2"/>
          <a:stretch>
            <a:fillRect/>
          </a:stretch>
        </p:blipFill>
        <p:spPr>
          <a:xfrm>
            <a:off x="838200" y="7451373"/>
            <a:ext cx="434975" cy="434975"/>
          </a:xfrm>
          <a:prstGeom prst="rect">
            <a:avLst/>
          </a:prstGeom>
          <a:noFill/>
          <a:ln w="9525">
            <a:noFill/>
          </a:ln>
        </p:spPr>
      </p:pic>
    </p:spTree>
    <p:extLst>
      <p:ext uri="{BB962C8B-B14F-4D97-AF65-F5344CB8AC3E}">
        <p14:creationId xmlns:p14="http://schemas.microsoft.com/office/powerpoint/2010/main" val="4256761145"/>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25" name="图片 46124" descr="png-0730"/>
          <p:cNvPicPr>
            <a:picLocks noGrp="1" noChangeAspect="1"/>
          </p:cNvPicPr>
          <p:nvPr>
            <p:ph sz="half" idx="2"/>
          </p:nvPr>
        </p:nvPicPr>
        <p:blipFill>
          <a:blip r:embed="rId2"/>
          <a:stretch>
            <a:fillRect/>
          </a:stretch>
        </p:blipFill>
        <p:spPr>
          <a:xfrm>
            <a:off x="4572635" y="1518920"/>
            <a:ext cx="594360" cy="594360"/>
          </a:xfrm>
          <a:prstGeom prst="rect">
            <a:avLst/>
          </a:prstGeom>
          <a:noFill/>
          <a:ln w="9525">
            <a:noFill/>
          </a:ln>
        </p:spPr>
      </p:pic>
      <p:sp>
        <p:nvSpPr>
          <p:cNvPr id="12" name="圆角矩形 11"/>
          <p:cNvSpPr/>
          <p:nvPr/>
        </p:nvSpPr>
        <p:spPr>
          <a:xfrm>
            <a:off x="0" y="13970"/>
            <a:ext cx="1219263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2800" dirty="0">
                <a:solidFill>
                  <a:schemeClr val="accent6"/>
                </a:solidFill>
                <a:latin typeface="Times New Roman" panose="02020603050405020304" pitchFamily="18" charset="0"/>
                <a:cs typeface="Times New Roman" panose="02020603050405020304" pitchFamily="18" charset="0"/>
                <a:sym typeface="+mn-ea"/>
              </a:rPr>
              <a:t>c</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â</a:t>
            </a:r>
            <a:r>
              <a:rPr lang="zh-CN" altLang="en-US" sz="2800" dirty="0">
                <a:solidFill>
                  <a:schemeClr val="tx1"/>
                </a:solidFill>
                <a:latin typeface="Times New Roman" panose="02020603050405020304" pitchFamily="18" charset="0"/>
                <a:cs typeface="Times New Roman" panose="02020603050405020304" pitchFamily="18" charset="0"/>
                <a:sym typeface="+mn-ea"/>
              </a:rPr>
              <a:t>u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6</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Phản ứng sau là phản ứng gì?</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Phản ứng phân hủy copper (II) hydroxide thành copper (II) oxide và hơi nước thì cần cung cấp năng</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 lượng dưới dạng nhiệt bằng cách đun nóng. Khi ngừng cung cấp nhiệt, phản ứng cũng dừng lại</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A. Phản ứng tỏa nhiệt.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             B</a:t>
            </a:r>
            <a:r>
              <a:rPr lang="zh-CN" altLang="en-US" sz="2800" dirty="0">
                <a:solidFill>
                  <a:schemeClr val="tx1"/>
                </a:solidFill>
                <a:latin typeface="Times New Roman" panose="02020603050405020304" pitchFamily="18" charset="0"/>
                <a:cs typeface="Times New Roman" panose="02020603050405020304" pitchFamily="18" charset="0"/>
                <a:sym typeface="+mn-ea"/>
              </a:rPr>
              <a:t>. Phản ứng thu nhiệt.</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B. Phản ứng phân hủy. 			C. Phản ứng trao đổ</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a:t>
            </a:r>
          </a:p>
          <a:p>
            <a:r>
              <a:rPr lang="zh-CN" altLang="en-US" sz="2800" dirty="0">
                <a:solidFill>
                  <a:srgbClr val="FF0000"/>
                </a:solidFill>
                <a:latin typeface="Times New Roman" panose="02020603050405020304" pitchFamily="18" charset="0"/>
                <a:cs typeface="Times New Roman" panose="02020603050405020304" pitchFamily="18" charset="0"/>
                <a:sym typeface="+mn-ea"/>
              </a:rPr>
              <a:t>Câu </a:t>
            </a:r>
            <a:r>
              <a:rPr lang="en-US" altLang="zh-CN" sz="2800" dirty="0">
                <a:solidFill>
                  <a:srgbClr val="FF0000"/>
                </a:solidFill>
                <a:latin typeface="Times New Roman" panose="02020603050405020304" pitchFamily="18" charset="0"/>
                <a:cs typeface="Times New Roman" panose="02020603050405020304" pitchFamily="18" charset="0"/>
                <a:sym typeface="+mn-ea"/>
              </a:rPr>
              <a:t>7</a:t>
            </a:r>
            <a:r>
              <a:rPr lang="zh-CN" altLang="en-US" sz="2800" dirty="0">
                <a:solidFill>
                  <a:srgbClr val="FF0000"/>
                </a:solidFill>
                <a:latin typeface="Times New Roman" panose="02020603050405020304" pitchFamily="18" charset="0"/>
                <a:cs typeface="Times New Roman" panose="02020603050405020304" pitchFamily="18" charset="0"/>
                <a:sym typeface="+mn-ea"/>
              </a:rPr>
              <a:t>: Than (thành phần chính là carbon) cháy trong không khí tạo thành khí carbon dioxide.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Trong quá trình phản ứng, lượng chất nào tăng dần? </a:t>
            </a:r>
          </a:p>
          <a:p>
            <a:pPr marL="514350" indent="-514350">
              <a:buAutoNum type="alphaUcPeriod"/>
            </a:pP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C</a:t>
            </a:r>
            <a:r>
              <a:rPr lang="zh-CN" altLang="en-US" sz="2800" dirty="0">
                <a:solidFill>
                  <a:srgbClr val="FF0000"/>
                </a:solidFill>
                <a:latin typeface="Times New Roman" panose="02020603050405020304" pitchFamily="18" charset="0"/>
                <a:cs typeface="Times New Roman" panose="02020603050405020304" pitchFamily="18" charset="0"/>
                <a:sym typeface="+mn-ea"/>
              </a:rPr>
              <a:t>arbon dioxide tăng dần.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en-US" altLang="zh-CN" sz="2800" dirty="0" smtClean="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B. Oxygen tăng dần</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endParaRPr lang="en-US" altLang="zh-CN" sz="2800" dirty="0" smtClean="0">
              <a:solidFill>
                <a:srgbClr val="FF0000"/>
              </a:solidFill>
              <a:latin typeface="Times New Roman" panose="02020603050405020304" pitchFamily="18" charset="0"/>
              <a:cs typeface="Times New Roman" panose="02020603050405020304" pitchFamily="18" charset="0"/>
              <a:sym typeface="+mn-ea"/>
            </a:endParaRPr>
          </a:p>
          <a:p>
            <a:r>
              <a:rPr lang="zh-CN" altLang="en-US" sz="2800" dirty="0" smtClean="0">
                <a:solidFill>
                  <a:srgbClr val="FF0000"/>
                </a:solidFill>
                <a:latin typeface="Times New Roman" panose="02020603050405020304" pitchFamily="18" charset="0"/>
                <a:cs typeface="Times New Roman" panose="02020603050405020304" pitchFamily="18" charset="0"/>
                <a:sym typeface="+mn-ea"/>
              </a:rPr>
              <a:t>C</a:t>
            </a:r>
            <a:r>
              <a:rPr lang="zh-CN" altLang="en-US" sz="2800" dirty="0">
                <a:solidFill>
                  <a:srgbClr val="FF0000"/>
                </a:solidFill>
                <a:latin typeface="Times New Roman" panose="02020603050405020304" pitchFamily="18" charset="0"/>
                <a:cs typeface="Times New Roman" panose="02020603050405020304" pitchFamily="18" charset="0"/>
                <a:sym typeface="+mn-ea"/>
              </a:rPr>
              <a:t>. Carbon tăng dần.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en-US" altLang="zh-CN" sz="2800" dirty="0" smtClean="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D. Tất cả đều tăng</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Câu </a:t>
            </a:r>
            <a:r>
              <a:rPr lang="en-US" altLang="zh-CN" sz="2800" dirty="0">
                <a:solidFill>
                  <a:schemeClr val="tx1"/>
                </a:solidFill>
                <a:latin typeface="Times New Roman" panose="02020603050405020304" pitchFamily="18" charset="0"/>
                <a:cs typeface="Times New Roman" panose="02020603050405020304" pitchFamily="18" charset="0"/>
                <a:sym typeface="+mn-ea"/>
              </a:rPr>
              <a:t>8</a:t>
            </a:r>
            <a:r>
              <a:rPr lang="zh-CN" altLang="en-US" sz="2800" dirty="0">
                <a:solidFill>
                  <a:schemeClr val="tx1"/>
                </a:solidFill>
                <a:latin typeface="Times New Roman" panose="02020603050405020304" pitchFamily="18" charset="0"/>
                <a:cs typeface="Times New Roman" panose="02020603050405020304" pitchFamily="18" charset="0"/>
                <a:sym typeface="+mn-ea"/>
              </a:rPr>
              <a:t>: Phản ứng hóa học là gì?</a:t>
            </a:r>
          </a:p>
          <a:p>
            <a:r>
              <a:rPr lang="zh-CN" altLang="en-US" sz="2800" dirty="0">
                <a:solidFill>
                  <a:schemeClr val="tx1"/>
                </a:solidFill>
                <a:latin typeface="Times New Roman" panose="02020603050405020304" pitchFamily="18" charset="0"/>
                <a:cs typeface="Times New Roman" panose="02020603050405020304" pitchFamily="18" charset="0"/>
                <a:sym typeface="+mn-ea"/>
              </a:rPr>
              <a:t>A. Quá trình biến đổi từ chất rắn sang chất khí</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B. Quá trình biến đổi từ chất khí sang chất lỏng</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 Quá trình biến đổi từ chất này thành chất khác</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D. Tất cả các ý trên</a:t>
            </a:r>
          </a:p>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68516898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25" name="图片 46124" descr="png-0730"/>
          <p:cNvPicPr>
            <a:picLocks noGrp="1" noChangeAspect="1"/>
          </p:cNvPicPr>
          <p:nvPr>
            <p:ph sz="half" idx="2"/>
          </p:nvPr>
        </p:nvPicPr>
        <p:blipFill>
          <a:blip r:embed="rId2"/>
          <a:stretch>
            <a:fillRect/>
          </a:stretch>
        </p:blipFill>
        <p:spPr>
          <a:xfrm>
            <a:off x="4572635" y="1518920"/>
            <a:ext cx="594360" cy="594360"/>
          </a:xfrm>
          <a:prstGeom prst="rect">
            <a:avLst/>
          </a:prstGeom>
          <a:noFill/>
          <a:ln w="9525">
            <a:noFill/>
          </a:ln>
        </p:spPr>
      </p:pic>
      <p:sp>
        <p:nvSpPr>
          <p:cNvPr id="12" name="圆角矩形 11"/>
          <p:cNvSpPr/>
          <p:nvPr/>
        </p:nvSpPr>
        <p:spPr>
          <a:xfrm>
            <a:off x="0" y="13970"/>
            <a:ext cx="1219263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800" dirty="0" smtClean="0">
                <a:solidFill>
                  <a:schemeClr val="tx1"/>
                </a:solidFill>
                <a:latin typeface="Times New Roman" panose="02020603050405020304" pitchFamily="18" charset="0"/>
                <a:cs typeface="Times New Roman" panose="02020603050405020304" pitchFamily="18" charset="0"/>
                <a:sym typeface="+mn-ea"/>
              </a:rPr>
              <a:t>C</a:t>
            </a:r>
            <a:r>
              <a:rPr lang="zh-CN" altLang="en-US" sz="2800" dirty="0">
                <a:solidFill>
                  <a:schemeClr val="tx1"/>
                </a:solidFill>
                <a:latin typeface="Times New Roman" panose="02020603050405020304" pitchFamily="18" charset="0"/>
                <a:cs typeface="Times New Roman" panose="02020603050405020304" pitchFamily="18" charset="0"/>
                <a:sym typeface="+mn-ea"/>
              </a:rPr>
              <a:t>âu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9</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2800" dirty="0">
                <a:solidFill>
                  <a:schemeClr val="tx1"/>
                </a:solidFill>
                <a:latin typeface="Times New Roman" panose="02020603050405020304" pitchFamily="18" charset="0"/>
                <a:cs typeface="Times New Roman" panose="02020603050405020304" pitchFamily="18" charset="0"/>
                <a:sym typeface="+mn-ea"/>
              </a:rPr>
              <a:t> Trong phản ứng giữa oxygen và hydrogen, nếu oxygen hết thì phản ứng có xảy ra nữa không?</a:t>
            </a:r>
          </a:p>
          <a:p>
            <a:pPr marL="514350" indent="-514350" algn="l">
              <a:buAutoNum type="alphaUcPeriod"/>
            </a:pPr>
            <a:r>
              <a:rPr lang="zh-CN" altLang="en-US" sz="2800" dirty="0" smtClean="0">
                <a:solidFill>
                  <a:schemeClr val="tx1"/>
                </a:solidFill>
                <a:latin typeface="Times New Roman" panose="02020603050405020304" pitchFamily="18" charset="0"/>
                <a:cs typeface="Times New Roman" panose="02020603050405020304" pitchFamily="18" charset="0"/>
                <a:sym typeface="+mn-ea"/>
              </a:rPr>
              <a:t>P</a:t>
            </a:r>
            <a:r>
              <a:rPr lang="zh-CN" altLang="en-US" sz="2800" dirty="0">
                <a:solidFill>
                  <a:schemeClr val="tx1"/>
                </a:solidFill>
                <a:latin typeface="Times New Roman" panose="02020603050405020304" pitchFamily="18" charset="0"/>
                <a:cs typeface="Times New Roman" panose="02020603050405020304" pitchFamily="18" charset="0"/>
                <a:sym typeface="+mn-ea"/>
              </a:rPr>
              <a:t>hản ứng vẫn tiếp tục.</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pPr algn="l"/>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B. Phản ứng tiếp tục giữa hydrogen và sản phẩm. </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C. Phản ứng tiếp tục nếu dùng nhiệt độ xúc tác.</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pPr algn="l"/>
            <a:r>
              <a:rPr lang="zh-CN" altLang="en-US" sz="2800" dirty="0" smtClean="0">
                <a:solidFill>
                  <a:schemeClr val="tx1"/>
                </a:solidFill>
                <a:latin typeface="Times New Roman" panose="02020603050405020304" pitchFamily="18" charset="0"/>
                <a:cs typeface="Times New Roman" panose="02020603050405020304" pitchFamily="18" charset="0"/>
                <a:sym typeface="+mn-ea"/>
              </a:rPr>
              <a:t>D</a:t>
            </a:r>
            <a:r>
              <a:rPr lang="zh-CN" altLang="en-US" sz="2800" dirty="0">
                <a:solidFill>
                  <a:schemeClr val="tx1"/>
                </a:solidFill>
                <a:latin typeface="Times New Roman" panose="02020603050405020304" pitchFamily="18" charset="0"/>
                <a:cs typeface="Times New Roman" panose="02020603050405020304" pitchFamily="18" charset="0"/>
                <a:sym typeface="+mn-ea"/>
              </a:rPr>
              <a:t>. Phản ứng dừng lại.</a:t>
            </a:r>
          </a:p>
          <a:p>
            <a:pPr algn="l"/>
            <a:r>
              <a:rPr lang="zh-CN" altLang="en-US" sz="2800" dirty="0">
                <a:solidFill>
                  <a:srgbClr val="FF0000"/>
                </a:solidFill>
                <a:latin typeface="Times New Roman" panose="02020603050405020304" pitchFamily="18" charset="0"/>
                <a:cs typeface="Times New Roman" panose="02020603050405020304" pitchFamily="18" charset="0"/>
                <a:sym typeface="+mn-ea"/>
              </a:rPr>
              <a:t>Câu </a:t>
            </a:r>
            <a:r>
              <a:rPr lang="en-US" altLang="zh-CN" sz="2800" dirty="0" smtClean="0">
                <a:solidFill>
                  <a:srgbClr val="FF0000"/>
                </a:solidFill>
                <a:latin typeface="Times New Roman" panose="02020603050405020304" pitchFamily="18" charset="0"/>
                <a:cs typeface="Times New Roman" panose="02020603050405020304" pitchFamily="18" charset="0"/>
                <a:sym typeface="+mn-ea"/>
              </a:rPr>
              <a:t>10</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a:t>
            </a:r>
            <a:r>
              <a:rPr lang="zh-CN" altLang="en-US" sz="2800" dirty="0">
                <a:solidFill>
                  <a:srgbClr val="FF0000"/>
                </a:solidFill>
                <a:latin typeface="Times New Roman" panose="02020603050405020304" pitchFamily="18" charset="0"/>
                <a:cs typeface="Times New Roman" panose="02020603050405020304" pitchFamily="18" charset="0"/>
                <a:sym typeface="+mn-ea"/>
              </a:rPr>
              <a:t> Trong phản ứng hóa học, liên kết giữa nguyên tử trong các phân tử như thế nào?</a:t>
            </a:r>
          </a:p>
          <a:p>
            <a:pPr algn="l"/>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A. Không thay đổi.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en-US" altLang="zh-CN" sz="2800" dirty="0" smtClean="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B. Thay đổi.</a:t>
            </a:r>
          </a:p>
          <a:p>
            <a:pPr algn="l"/>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C. Có thể thay đổi hoặc không.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D. Đáp án khác.</a:t>
            </a:r>
          </a:p>
        </p:txBody>
      </p:sp>
    </p:spTree>
    <p:extLst>
      <p:ext uri="{BB962C8B-B14F-4D97-AF65-F5344CB8AC3E}">
        <p14:creationId xmlns:p14="http://schemas.microsoft.com/office/powerpoint/2010/main" val="3733256686"/>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25" name="图片 46124" descr="png-0730"/>
          <p:cNvPicPr>
            <a:picLocks noGrp="1" noChangeAspect="1"/>
          </p:cNvPicPr>
          <p:nvPr>
            <p:ph sz="half" idx="2"/>
          </p:nvPr>
        </p:nvPicPr>
        <p:blipFill>
          <a:blip r:embed="rId2"/>
          <a:stretch>
            <a:fillRect/>
          </a:stretch>
        </p:blipFill>
        <p:spPr>
          <a:xfrm>
            <a:off x="9247505" y="534670"/>
            <a:ext cx="514350" cy="514350"/>
          </a:xfrm>
          <a:prstGeom prst="rect">
            <a:avLst/>
          </a:prstGeom>
          <a:noFill/>
          <a:ln w="9525">
            <a:noFill/>
          </a:ln>
        </p:spPr>
      </p:pic>
      <p:sp>
        <p:nvSpPr>
          <p:cNvPr id="12" name="圆角矩形 11"/>
          <p:cNvSpPr/>
          <p:nvPr/>
        </p:nvSpPr>
        <p:spPr>
          <a:xfrm>
            <a:off x="142875" y="0"/>
            <a:ext cx="1204912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2000" dirty="0" smtClean="0">
                <a:solidFill>
                  <a:schemeClr val="tx1"/>
                </a:solidFill>
                <a:latin typeface="Times New Roman" panose="02020603050405020304" pitchFamily="18" charset="0"/>
                <a:cs typeface="Times New Roman" panose="02020603050405020304" pitchFamily="18" charset="0"/>
                <a:sym typeface="+mn-ea"/>
              </a:rPr>
              <a:t>C</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âu 1: Hòa tan đường vào nước là</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2800" dirty="0" smtClean="0">
              <a:solidFill>
                <a:schemeClr val="tx1"/>
              </a:solidFill>
              <a:latin typeface="Times New Roman" panose="02020603050405020304" pitchFamily="18" charset="0"/>
              <a:cs typeface="Times New Roman" panose="02020603050405020304" pitchFamily="18" charset="0"/>
              <a:sym typeface="+mn-ea"/>
            </a:endParaRPr>
          </a:p>
          <a:p>
            <a:pPr algn="l"/>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 Phản ứng hóa học. 	                         B. Phản ứng tỏa nhiệt.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p>
          <a:p>
            <a:pPr algn="l"/>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C. Phản ứng thu nhiệt.                             </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D. Sự biến đổi vật lí.</a:t>
            </a:r>
            <a:endParaRPr lang="en-US" altLang="zh-CN" sz="2800" dirty="0" smtClean="0">
              <a:solidFill>
                <a:srgbClr val="FF0000"/>
              </a:solidFill>
              <a:latin typeface="Times New Roman" panose="02020603050405020304" pitchFamily="18" charset="0"/>
              <a:cs typeface="Times New Roman" panose="02020603050405020304" pitchFamily="18" charset="0"/>
              <a:sym typeface="+mn-ea"/>
            </a:endParaRPr>
          </a:p>
          <a:p>
            <a:r>
              <a:rPr lang="zh-CN" altLang="en-US" sz="2800" dirty="0" smtClean="0">
                <a:solidFill>
                  <a:schemeClr val="tx1"/>
                </a:solidFill>
                <a:latin typeface="Times New Roman" panose="02020603050405020304" pitchFamily="18" charset="0"/>
                <a:cs typeface="Times New Roman" panose="02020603050405020304" pitchFamily="18" charset="0"/>
                <a:sym typeface="+mn-ea"/>
              </a:rPr>
              <a:t>C</a:t>
            </a:r>
            <a:r>
              <a:rPr lang="zh-CN" altLang="en-US" sz="2800" dirty="0">
                <a:solidFill>
                  <a:schemeClr val="tx1"/>
                </a:solidFill>
                <a:latin typeface="Times New Roman" panose="02020603050405020304" pitchFamily="18" charset="0"/>
                <a:cs typeface="Times New Roman" panose="02020603050405020304" pitchFamily="18" charset="0"/>
                <a:sym typeface="+mn-ea"/>
              </a:rPr>
              <a:t>âu 2: Đốt phosphorus trong oxygen thu được chất diphosphorus pentoxide. Phương trình chữ nào sau đây biểu diễn đúng phản ứng hoá học trên:</a:t>
            </a:r>
          </a:p>
          <a:p>
            <a:r>
              <a:rPr lang="zh-CN" altLang="en-US" sz="2800" dirty="0">
                <a:solidFill>
                  <a:schemeClr val="tx1"/>
                </a:solidFill>
                <a:latin typeface="Times New Roman" panose="02020603050405020304" pitchFamily="18" charset="0"/>
                <a:cs typeface="Times New Roman" panose="02020603050405020304" pitchFamily="18" charset="0"/>
                <a:sym typeface="+mn-ea"/>
              </a:rPr>
              <a:t>A</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 P</a:t>
            </a:r>
            <a:r>
              <a:rPr lang="zh-CN" altLang="en-US" sz="2800" dirty="0">
                <a:solidFill>
                  <a:schemeClr val="tx1"/>
                </a:solidFill>
                <a:latin typeface="Times New Roman" panose="02020603050405020304" pitchFamily="18" charset="0"/>
                <a:cs typeface="Times New Roman" panose="02020603050405020304" pitchFamily="18" charset="0"/>
                <a:sym typeface="+mn-ea"/>
              </a:rPr>
              <a:t>hosphorus + diphosphorus pentoxide</a:t>
            </a:r>
            <a:r>
              <a:rPr lang="en-US" altLang="zh-CN" sz="2800" dirty="0">
                <a:solidFill>
                  <a:schemeClr val="tx1"/>
                </a:solidFill>
                <a:latin typeface="Times New Roman" panose="02020603050405020304" pitchFamily="18" charset="0"/>
                <a:cs typeface="Times New Roman" panose="02020603050405020304" pitchFamily="18" charset="0"/>
                <a:sym typeface="+mn-ea"/>
              </a:rPr>
              <a:t>→</a:t>
            </a:r>
            <a:r>
              <a:rPr lang="zh-CN" altLang="en-US" sz="2800" dirty="0">
                <a:solidFill>
                  <a:schemeClr val="tx1"/>
                </a:solidFill>
                <a:latin typeface="Times New Roman" panose="02020603050405020304" pitchFamily="18" charset="0"/>
                <a:cs typeface="Times New Roman" panose="02020603050405020304" pitchFamily="18" charset="0"/>
                <a:sym typeface="+mn-ea"/>
              </a:rPr>
              <a:t>  oxygen</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r>
              <a:rPr lang="zh-CN" altLang="en-US" sz="2800" dirty="0" smtClean="0">
                <a:solidFill>
                  <a:schemeClr val="tx1"/>
                </a:solidFill>
                <a:latin typeface="Times New Roman" panose="02020603050405020304" pitchFamily="18" charset="0"/>
                <a:cs typeface="Times New Roman" panose="02020603050405020304" pitchFamily="18" charset="0"/>
                <a:sym typeface="+mn-ea"/>
              </a:rPr>
              <a:t>B. P</a:t>
            </a:r>
            <a:r>
              <a:rPr lang="zh-CN" altLang="en-US" sz="2800" dirty="0">
                <a:solidFill>
                  <a:schemeClr val="tx1"/>
                </a:solidFill>
                <a:latin typeface="Times New Roman" panose="02020603050405020304" pitchFamily="18" charset="0"/>
                <a:cs typeface="Times New Roman" panose="02020603050405020304" pitchFamily="18" charset="0"/>
                <a:sym typeface="+mn-ea"/>
              </a:rPr>
              <a:t>hosphorus</a:t>
            </a:r>
            <a:r>
              <a:rPr lang="en-US" altLang="zh-CN" sz="2800" dirty="0">
                <a:solidFill>
                  <a:schemeClr val="tx1"/>
                </a:solidFill>
                <a:latin typeface="Times New Roman" panose="02020603050405020304" pitchFamily="18" charset="0"/>
                <a:cs typeface="Times New Roman" panose="02020603050405020304" pitchFamily="18" charset="0"/>
                <a:sym typeface="+mn-ea"/>
              </a:rPr>
              <a:t>→</a:t>
            </a:r>
            <a:r>
              <a:rPr lang="zh-CN" altLang="en-US" sz="2800" dirty="0">
                <a:solidFill>
                  <a:schemeClr val="tx1"/>
                </a:solidFill>
                <a:latin typeface="Times New Roman" panose="02020603050405020304" pitchFamily="18" charset="0"/>
                <a:cs typeface="Times New Roman" panose="02020603050405020304" pitchFamily="18" charset="0"/>
                <a:sym typeface="+mn-ea"/>
              </a:rPr>
              <a:t>o</a:t>
            </a:r>
            <a:r>
              <a:rPr lang="en-US" altLang="zh-CN" sz="2800" dirty="0">
                <a:solidFill>
                  <a:schemeClr val="tx1"/>
                </a:solidFill>
                <a:latin typeface="Times New Roman" panose="02020603050405020304" pitchFamily="18" charset="0"/>
                <a:cs typeface="Times New Roman" panose="02020603050405020304" pitchFamily="18" charset="0"/>
                <a:sym typeface="+mn-ea"/>
              </a:rPr>
              <a:t>x</a:t>
            </a:r>
            <a:r>
              <a:rPr lang="zh-CN" altLang="en-US" sz="2800" dirty="0">
                <a:solidFill>
                  <a:schemeClr val="tx1"/>
                </a:solidFill>
                <a:latin typeface="Times New Roman" panose="02020603050405020304" pitchFamily="18" charset="0"/>
                <a:cs typeface="Times New Roman" panose="02020603050405020304" pitchFamily="18" charset="0"/>
                <a:sym typeface="+mn-ea"/>
              </a:rPr>
              <a:t>ygen + diphosphorus pentoxide </a:t>
            </a:r>
          </a:p>
          <a:p>
            <a:r>
              <a:rPr lang="zh-CN" altLang="en-US" sz="2800" dirty="0">
                <a:solidFill>
                  <a:srgbClr val="FF0000"/>
                </a:solidFill>
                <a:latin typeface="Times New Roman" panose="02020603050405020304" pitchFamily="18" charset="0"/>
                <a:cs typeface="Times New Roman" panose="02020603050405020304" pitchFamily="18" charset="0"/>
                <a:sym typeface="+mn-ea"/>
              </a:rPr>
              <a:t>C</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 P</a:t>
            </a:r>
            <a:r>
              <a:rPr lang="zh-CN" altLang="en-US" sz="2800" dirty="0">
                <a:solidFill>
                  <a:srgbClr val="FF0000"/>
                </a:solidFill>
                <a:latin typeface="Times New Roman" panose="02020603050405020304" pitchFamily="18" charset="0"/>
                <a:cs typeface="Times New Roman" panose="02020603050405020304" pitchFamily="18" charset="0"/>
                <a:sym typeface="+mn-ea"/>
              </a:rPr>
              <a:t>hosphorus + oxygen </a:t>
            </a:r>
            <a:r>
              <a:rPr lang="en-US" altLang="zh-CN" sz="2800" dirty="0">
                <a:solidFill>
                  <a:srgbClr val="FF0000"/>
                </a:solidFill>
                <a:latin typeface="Times New Roman" panose="02020603050405020304" pitchFamily="18" charset="0"/>
                <a:cs typeface="Times New Roman" panose="02020603050405020304" pitchFamily="18" charset="0"/>
                <a:sym typeface="+mn-ea"/>
              </a:rPr>
              <a:t>→</a:t>
            </a:r>
            <a:r>
              <a:rPr lang="zh-CN" altLang="en-US" sz="2800" dirty="0">
                <a:solidFill>
                  <a:srgbClr val="FF0000"/>
                </a:solidFill>
                <a:latin typeface="Times New Roman" panose="02020603050405020304" pitchFamily="18" charset="0"/>
                <a:cs typeface="Times New Roman" panose="02020603050405020304" pitchFamily="18" charset="0"/>
                <a:sym typeface="+mn-ea"/>
              </a:rPr>
              <a:t>  diphosphorus pentoxide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Câu 3: Cho sơ đồ phản ứng hóa học sau:</a:t>
            </a:r>
            <a:r>
              <a:rPr lang="en-US" altLang="zh-CN" sz="2800" dirty="0">
                <a:solidFill>
                  <a:schemeClr val="tx1"/>
                </a:solidFill>
                <a:latin typeface="Times New Roman" panose="02020603050405020304" pitchFamily="18" charset="0"/>
                <a:cs typeface="Times New Roman" panose="02020603050405020304" pitchFamily="18" charset="0"/>
                <a:sym typeface="+mn-ea"/>
              </a:rPr>
              <a:t>  H</a:t>
            </a:r>
            <a:r>
              <a:rPr lang="zh-CN" altLang="en-US" sz="2800" dirty="0">
                <a:solidFill>
                  <a:schemeClr val="tx1"/>
                </a:solidFill>
                <a:latin typeface="Times New Roman" panose="02020603050405020304" pitchFamily="18" charset="0"/>
                <a:cs typeface="Times New Roman" panose="02020603050405020304" pitchFamily="18" charset="0"/>
                <a:sym typeface="+mn-ea"/>
              </a:rPr>
              <a:t>ydrogen + Oxygen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   Nước</a:t>
            </a:r>
          </a:p>
          <a:p>
            <a:r>
              <a:rPr lang="zh-CN" altLang="en-US" sz="2800" dirty="0">
                <a:solidFill>
                  <a:schemeClr val="tx1"/>
                </a:solidFill>
                <a:latin typeface="Times New Roman" panose="02020603050405020304" pitchFamily="18" charset="0"/>
                <a:cs typeface="Times New Roman" panose="02020603050405020304" pitchFamily="18" charset="0"/>
                <a:sym typeface="+mn-ea"/>
              </a:rPr>
              <a:t>Trong quá trình phản ứng, số nguyên tử H và số nguyên tử O có thay đổi không?</a:t>
            </a:r>
          </a:p>
          <a:p>
            <a:r>
              <a:rPr lang="zh-CN" altLang="en-US" sz="2800" dirty="0">
                <a:solidFill>
                  <a:schemeClr val="tx1"/>
                </a:solidFill>
                <a:latin typeface="Times New Roman" panose="02020603050405020304" pitchFamily="18" charset="0"/>
                <a:cs typeface="Times New Roman" panose="02020603050405020304" pitchFamily="18" charset="0"/>
                <a:sym typeface="+mn-ea"/>
              </a:rPr>
              <a:t>A. Thay đổi theo chiều tăng dần.               B. Thay đổi theo chiều giảm dần.</a:t>
            </a:r>
          </a:p>
          <a:p>
            <a:r>
              <a:rPr lang="zh-CN" altLang="en-US" sz="2800" dirty="0">
                <a:solidFill>
                  <a:srgbClr val="FF0000"/>
                </a:solidFill>
                <a:latin typeface="Times New Roman" panose="02020603050405020304" pitchFamily="18" charset="0"/>
                <a:cs typeface="Times New Roman" panose="02020603050405020304" pitchFamily="18" charset="0"/>
                <a:sym typeface="+mn-ea"/>
              </a:rPr>
              <a:t>C. Không thay đổi. 			     D. H tăng còn O giảm. </a:t>
            </a:r>
          </a:p>
          <a:p>
            <a:pPr algn="l"/>
            <a:endParaRPr lang="zh-CN" altLang="en-US" sz="2800" dirty="0">
              <a:solidFill>
                <a:srgbClr val="FF0000"/>
              </a:solidFill>
              <a:latin typeface="Times New Roman" panose="02020603050405020304" pitchFamily="18" charset="0"/>
              <a:cs typeface="Times New Roman" panose="02020603050405020304" pitchFamily="18" charset="0"/>
              <a:sym typeface="+mn-ea"/>
            </a:endParaRPr>
          </a:p>
          <a:p>
            <a:pPr algn="l"/>
            <a:endParaRPr lang="zh-CN" altLang="en-US" sz="2000" b="1" dirty="0">
              <a:solidFill>
                <a:schemeClr val="bg1"/>
              </a:solidFill>
              <a:latin typeface="Times New Roman" panose="02020603050405020304" pitchFamily="18" charset="0"/>
              <a:cs typeface="Times New Roman" panose="02020603050405020304" pitchFamily="18" charset="0"/>
              <a:sym typeface="+mn-ea"/>
            </a:endParaRPr>
          </a:p>
        </p:txBody>
      </p:sp>
      <p:pic>
        <p:nvPicPr>
          <p:cNvPr id="19" name="图片 46124" descr="png-0730"/>
          <p:cNvPicPr>
            <a:picLocks noChangeAspect="1"/>
          </p:cNvPicPr>
          <p:nvPr/>
        </p:nvPicPr>
        <p:blipFill>
          <a:blip r:embed="rId2"/>
          <a:stretch>
            <a:fillRect/>
          </a:stretch>
        </p:blipFill>
        <p:spPr>
          <a:xfrm>
            <a:off x="838200" y="7451373"/>
            <a:ext cx="434975" cy="434975"/>
          </a:xfrm>
          <a:prstGeom prst="rect">
            <a:avLst/>
          </a:prstGeom>
          <a:noFill/>
          <a:ln w="9525">
            <a:noFill/>
          </a:ln>
        </p:spPr>
      </p:pic>
    </p:spTree>
    <p:extLst>
      <p:ext uri="{BB962C8B-B14F-4D97-AF65-F5344CB8AC3E}">
        <p14:creationId xmlns:p14="http://schemas.microsoft.com/office/powerpoint/2010/main" val="200058085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 ứng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hóa</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học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là</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 </a:t>
            </a:r>
            <a:r>
              <a:rPr lang="en-US" altLang="zh-CN" sz="2800" b="1" dirty="0" err="1">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gì</a:t>
            </a:r>
            <a:r>
              <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ứng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hoá</a:t>
            </a:r>
            <a:r>
              <a:rPr lang="en-US" sz="2800" b="0" dirty="0">
                <a:latin typeface="Times New Roman" panose="02020603050405020304" pitchFamily="18" charset="0"/>
                <a:cs typeface="Times New Roman" panose="02020603050405020304" pitchFamily="18" charset="0"/>
              </a:rPr>
              <a:t> học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đổi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này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thành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khác</a:t>
            </a:r>
            <a:r>
              <a:rPr lang="en-US" sz="1400" b="0"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a:p>
            <a:pPr algn="ctr"/>
            <a:r>
              <a:rPr lang="en-US" sz="2800" dirty="0">
                <a:solidFill>
                  <a:schemeClr val="accent6">
                    <a:lumMod val="50000"/>
                  </a:schemeClr>
                </a:solidFill>
                <a:latin typeface="Times New Roman" panose="02020603050405020304" pitchFamily="18" charset="0"/>
                <a:cs typeface="Times New Roman" panose="02020603050405020304" pitchFamily="18" charset="0"/>
              </a:rPr>
              <a:t>(</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gia</a:t>
            </a:r>
            <a:r>
              <a:rPr lang="en-US" sz="2800" dirty="0">
                <a:solidFill>
                  <a:schemeClr val="accent6">
                    <a:lumMod val="50000"/>
                  </a:schemeClr>
                </a:solidFill>
              </a:rPr>
              <a:t>)</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phẩm</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accent6">
                    <a:lumMod val="50000"/>
                  </a:schemeClr>
                </a:solidFill>
                <a:latin typeface="Times New Roman" panose="02020603050405020304" pitchFamily="18" charset="0"/>
                <a:cs typeface="Times New Roman" panose="02020603050405020304" pitchFamily="18" charset="0"/>
              </a:rPr>
              <a:t>Trong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phẩm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tăng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dần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lượng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phản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giảm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dần</a:t>
            </a: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46125" name="图片 46124" descr="png-0730"/>
          <p:cNvPicPr>
            <a:picLocks noGrp="1" noChangeAspect="1"/>
          </p:cNvPicPr>
          <p:nvPr>
            <p:ph sz="half" idx="2"/>
          </p:nvPr>
        </p:nvPicPr>
        <p:blipFill>
          <a:blip r:embed="rId2"/>
          <a:stretch>
            <a:fillRect/>
          </a:stretch>
        </p:blipFill>
        <p:spPr>
          <a:xfrm>
            <a:off x="9247505" y="534670"/>
            <a:ext cx="514350" cy="514350"/>
          </a:xfrm>
          <a:prstGeom prst="rect">
            <a:avLst/>
          </a:prstGeom>
          <a:noFill/>
          <a:ln w="9525">
            <a:noFill/>
          </a:ln>
        </p:spPr>
      </p:pic>
      <p:sp>
        <p:nvSpPr>
          <p:cNvPr id="12" name="圆角矩形 11"/>
          <p:cNvSpPr/>
          <p:nvPr/>
        </p:nvSpPr>
        <p:spPr>
          <a:xfrm>
            <a:off x="142875" y="0"/>
            <a:ext cx="1204912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				</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Câu 4: Dấu hiệu nào giúp ta có thể nhận biết có phản ứng hoá học xảy ra?</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A. Có chất kết tủa (chất không tan).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B</a:t>
            </a:r>
            <a:r>
              <a:rPr lang="zh-CN" altLang="en-US" sz="2800" dirty="0">
                <a:solidFill>
                  <a:schemeClr val="tx1"/>
                </a:solidFill>
                <a:latin typeface="Times New Roman" panose="02020603050405020304" pitchFamily="18" charset="0"/>
                <a:cs typeface="Times New Roman" panose="02020603050405020304" pitchFamily="18" charset="0"/>
                <a:sym typeface="+mn-ea"/>
              </a:rPr>
              <a:t>. Có chất khí thoát ra (sủi bọt).</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C. Có sự thay đổi màu sắc. 			</a:t>
            </a:r>
            <a:r>
              <a:rPr lang="zh-CN" altLang="en-US" sz="2800" dirty="0">
                <a:solidFill>
                  <a:srgbClr val="FF0000"/>
                </a:solidFill>
                <a:latin typeface="Times New Roman" panose="02020603050405020304" pitchFamily="18" charset="0"/>
                <a:cs typeface="Times New Roman" panose="02020603050405020304" pitchFamily="18" charset="0"/>
                <a:sym typeface="+mn-ea"/>
              </a:rPr>
              <a:t>D. Một trong số các dấu hiệu trên</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r>
              <a:rPr lang="zh-CN" altLang="en-US" sz="2800" dirty="0">
                <a:solidFill>
                  <a:schemeClr val="tx1"/>
                </a:solidFill>
                <a:latin typeface="Times New Roman" panose="02020603050405020304" pitchFamily="18" charset="0"/>
                <a:cs typeface="Times New Roman" panose="02020603050405020304" pitchFamily="18" charset="0"/>
                <a:sym typeface="+mn-ea"/>
              </a:rPr>
              <a:t>C</a:t>
            </a:r>
            <a:r>
              <a:rPr lang="en-US" altLang="zh-CN" sz="2800" dirty="0">
                <a:solidFill>
                  <a:schemeClr val="tx1"/>
                </a:solidFill>
                <a:latin typeface="Times New Roman" panose="02020603050405020304" pitchFamily="18" charset="0"/>
                <a:cs typeface="Times New Roman" panose="02020603050405020304" pitchFamily="18" charset="0"/>
                <a:sym typeface="+mn-ea"/>
              </a:rPr>
              <a:t>â</a:t>
            </a:r>
            <a:r>
              <a:rPr lang="zh-CN" altLang="en-US" sz="2800" dirty="0">
                <a:solidFill>
                  <a:schemeClr val="tx1"/>
                </a:solidFill>
                <a:latin typeface="Times New Roman" panose="02020603050405020304" pitchFamily="18" charset="0"/>
                <a:cs typeface="Times New Roman" panose="02020603050405020304" pitchFamily="18" charset="0"/>
                <a:sym typeface="+mn-ea"/>
              </a:rPr>
              <a:t>u 5. Cho các phản ứng sau:</a:t>
            </a:r>
          </a:p>
          <a:p>
            <a:r>
              <a:rPr lang="zh-CN" altLang="en-US" sz="2800" dirty="0">
                <a:solidFill>
                  <a:schemeClr val="tx1"/>
                </a:solidFill>
                <a:latin typeface="Times New Roman" panose="02020603050405020304" pitchFamily="18" charset="0"/>
                <a:cs typeface="Times New Roman" panose="02020603050405020304" pitchFamily="18" charset="0"/>
                <a:sym typeface="+mn-ea"/>
              </a:rPr>
              <a:t> (1) Đ</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ều</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chế oxygen bằng cách đun nóng thuốc tím (KMnO</a:t>
            </a:r>
            <a:r>
              <a:rPr lang="zh-CN" altLang="en-US" sz="2800" baseline="-25000" dirty="0">
                <a:solidFill>
                  <a:schemeClr val="tx1"/>
                </a:solidFill>
                <a:latin typeface="Times New Roman" panose="02020603050405020304" pitchFamily="18" charset="0"/>
                <a:cs typeface="Times New Roman" panose="02020603050405020304" pitchFamily="18" charset="0"/>
                <a:sym typeface="+mn-ea"/>
              </a:rPr>
              <a:t>4</a:t>
            </a:r>
            <a:r>
              <a:rPr lang="zh-CN" altLang="en-US" sz="2800" dirty="0">
                <a:solidFill>
                  <a:schemeClr val="tx1"/>
                </a:solidFill>
                <a:latin typeface="Times New Roman" panose="02020603050405020304" pitchFamily="18" charset="0"/>
                <a:cs typeface="Times New Roman" panose="02020603050405020304" pitchFamily="18" charset="0"/>
                <a:sym typeface="+mn-ea"/>
              </a:rPr>
              <a:t>), ngừng cung cấp nhiệt, phản ứng dừng lại;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(2) Nung đá vôi (CaCO</a:t>
            </a:r>
            <a:r>
              <a:rPr lang="zh-CN" altLang="en-US" sz="2800" baseline="-25000" dirty="0">
                <a:solidFill>
                  <a:schemeClr val="tx1"/>
                </a:solidFill>
                <a:latin typeface="Times New Roman" panose="02020603050405020304" pitchFamily="18" charset="0"/>
                <a:cs typeface="Times New Roman" panose="02020603050405020304" pitchFamily="18" charset="0"/>
                <a:sym typeface="+mn-ea"/>
              </a:rPr>
              <a:t>3</a:t>
            </a:r>
            <a:r>
              <a:rPr lang="zh-CN" altLang="en-US" sz="2800" dirty="0">
                <a:solidFill>
                  <a:schemeClr val="tx1"/>
                </a:solidFill>
                <a:latin typeface="Times New Roman" panose="02020603050405020304" pitchFamily="18" charset="0"/>
                <a:cs typeface="Times New Roman" panose="02020603050405020304" pitchFamily="18" charset="0"/>
                <a:sym typeface="+mn-ea"/>
              </a:rPr>
              <a:t>);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(3) Tôi vôi (CaO với nước); </a:t>
            </a:r>
          </a:p>
          <a:p>
            <a:r>
              <a:rPr lang="zh-CN" altLang="en-US" sz="2800" dirty="0">
                <a:solidFill>
                  <a:schemeClr val="tx1"/>
                </a:solidFill>
                <a:latin typeface="Times New Roman" panose="02020603050405020304" pitchFamily="18" charset="0"/>
                <a:cs typeface="Times New Roman" panose="02020603050405020304" pitchFamily="18" charset="0"/>
                <a:sym typeface="+mn-ea"/>
              </a:rPr>
              <a:t>(4) Cho dung dịch HC</a:t>
            </a:r>
            <a:r>
              <a:rPr lang="en-US" altLang="zh-CN" sz="2800" dirty="0">
                <a:solidFill>
                  <a:schemeClr val="tx1"/>
                </a:solidFill>
                <a:latin typeface="Times New Roman" panose="02020603050405020304" pitchFamily="18" charset="0"/>
                <a:cs typeface="Times New Roman" panose="02020603050405020304" pitchFamily="18" charset="0"/>
                <a:sym typeface="+mn-ea"/>
              </a:rPr>
              <a:t>l</a:t>
            </a:r>
            <a:r>
              <a:rPr lang="zh-CN" altLang="en-US" sz="2800" dirty="0">
                <a:solidFill>
                  <a:schemeClr val="tx1"/>
                </a:solidFill>
                <a:latin typeface="Times New Roman" panose="02020603050405020304" pitchFamily="18" charset="0"/>
                <a:cs typeface="Times New Roman" panose="02020603050405020304" pitchFamily="18" charset="0"/>
                <a:sym typeface="+mn-ea"/>
              </a:rPr>
              <a:t> tác dụng với dung dịch</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NaOH, ống nghiệm nóng lên.</a:t>
            </a:r>
          </a:p>
          <a:p>
            <a:r>
              <a:rPr lang="zh-CN" altLang="en-US" sz="2800" dirty="0">
                <a:solidFill>
                  <a:schemeClr val="tx1"/>
                </a:solidFill>
                <a:latin typeface="Times New Roman" panose="02020603050405020304" pitchFamily="18" charset="0"/>
                <a:cs typeface="Times New Roman" panose="02020603050405020304" pitchFamily="18" charset="0"/>
                <a:sym typeface="+mn-ea"/>
              </a:rPr>
              <a:t>(5) Quang hợp của cây xanh.</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Các phản ứng thu nhiệt là</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a:p>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A. (1); (2) và (5).	                                       </a:t>
            </a:r>
            <a:r>
              <a:rPr lang="zh-CN" altLang="en-US" sz="2800" dirty="0">
                <a:solidFill>
                  <a:schemeClr val="tx1"/>
                </a:solidFill>
                <a:latin typeface="Times New Roman" panose="02020603050405020304" pitchFamily="18" charset="0"/>
                <a:cs typeface="Times New Roman" panose="02020603050405020304" pitchFamily="18" charset="0"/>
                <a:sym typeface="+mn-ea"/>
              </a:rPr>
              <a:t>B.(l); (3) và (4).</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p>
          <a:p>
            <a:r>
              <a:rPr lang="en-US" altLang="zh-CN" sz="2800" dirty="0" smtClean="0">
                <a:solidFill>
                  <a:schemeClr val="tx1"/>
                </a:solidFill>
                <a:latin typeface="Times New Roman" panose="02020603050405020304" pitchFamily="18" charset="0"/>
                <a:cs typeface="Times New Roman" panose="02020603050405020304" pitchFamily="18" charset="0"/>
                <a:sym typeface="+mn-ea"/>
              </a:rPr>
              <a:t>  C</a:t>
            </a:r>
            <a:r>
              <a:rPr lang="zh-CN" altLang="en-US" sz="2800" dirty="0">
                <a:solidFill>
                  <a:schemeClr val="tx1"/>
                </a:solidFill>
                <a:latin typeface="Times New Roman" panose="02020603050405020304" pitchFamily="18" charset="0"/>
                <a:cs typeface="Times New Roman" panose="02020603050405020304" pitchFamily="18" charset="0"/>
                <a:sym typeface="+mn-ea"/>
              </a:rPr>
              <a:t>. (2); (3) và (5).	                                       D. (2); (4) và (5).</a:t>
            </a:r>
          </a:p>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pic>
        <p:nvPicPr>
          <p:cNvPr id="19" name="图片 46124" descr="png-0730"/>
          <p:cNvPicPr>
            <a:picLocks noChangeAspect="1"/>
          </p:cNvPicPr>
          <p:nvPr/>
        </p:nvPicPr>
        <p:blipFill>
          <a:blip r:embed="rId2"/>
          <a:stretch>
            <a:fillRect/>
          </a:stretch>
        </p:blipFill>
        <p:spPr>
          <a:xfrm>
            <a:off x="838200" y="7451373"/>
            <a:ext cx="434975" cy="434975"/>
          </a:xfrm>
          <a:prstGeom prst="rect">
            <a:avLst/>
          </a:prstGeom>
          <a:noFill/>
          <a:ln w="9525">
            <a:noFill/>
          </a:ln>
        </p:spPr>
      </p:pic>
    </p:spTree>
    <p:extLst>
      <p:ext uri="{BB962C8B-B14F-4D97-AF65-F5344CB8AC3E}">
        <p14:creationId xmlns:p14="http://schemas.microsoft.com/office/powerpoint/2010/main" val="3443870276"/>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25" name="图片 46124" descr="png-0730"/>
          <p:cNvPicPr>
            <a:picLocks noGrp="1" noChangeAspect="1"/>
          </p:cNvPicPr>
          <p:nvPr>
            <p:ph sz="half" idx="2"/>
          </p:nvPr>
        </p:nvPicPr>
        <p:blipFill>
          <a:blip r:embed="rId2"/>
          <a:stretch>
            <a:fillRect/>
          </a:stretch>
        </p:blipFill>
        <p:spPr>
          <a:xfrm>
            <a:off x="4572635" y="1518920"/>
            <a:ext cx="594360" cy="594360"/>
          </a:xfrm>
          <a:prstGeom prst="rect">
            <a:avLst/>
          </a:prstGeom>
          <a:noFill/>
          <a:ln w="9525">
            <a:noFill/>
          </a:ln>
        </p:spPr>
      </p:pic>
      <p:sp>
        <p:nvSpPr>
          <p:cNvPr id="12" name="圆角矩形 11"/>
          <p:cNvSpPr/>
          <p:nvPr/>
        </p:nvSpPr>
        <p:spPr>
          <a:xfrm>
            <a:off x="0" y="13970"/>
            <a:ext cx="1219263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2800" dirty="0">
                <a:solidFill>
                  <a:schemeClr val="accent6"/>
                </a:solidFill>
                <a:latin typeface="Times New Roman" panose="02020603050405020304" pitchFamily="18" charset="0"/>
                <a:cs typeface="Times New Roman" panose="02020603050405020304" pitchFamily="18" charset="0"/>
                <a:sym typeface="+mn-ea"/>
              </a:rPr>
              <a:t>c</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â</a:t>
            </a:r>
            <a:r>
              <a:rPr lang="zh-CN" altLang="en-US" sz="2800" dirty="0">
                <a:solidFill>
                  <a:schemeClr val="tx1"/>
                </a:solidFill>
                <a:latin typeface="Times New Roman" panose="02020603050405020304" pitchFamily="18" charset="0"/>
                <a:cs typeface="Times New Roman" panose="02020603050405020304" pitchFamily="18" charset="0"/>
                <a:sym typeface="+mn-ea"/>
              </a:rPr>
              <a:t>u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6</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Phản ứng sau là phản ứng gì?</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Phản ứng phân hủy copper (II) hydroxide thành copper (II) oxide và hơi nước thì cần cung cấp năng</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 lượng dưới dạng nhiệt bằng cách đun nóng. Khi ngừng cung cấp nhiệt, phản ứng cũng dừng lại</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A. Phản ứng tỏa nhiệt.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B</a:t>
            </a:r>
            <a:r>
              <a:rPr lang="zh-CN" altLang="en-US" sz="2800" dirty="0">
                <a:solidFill>
                  <a:srgbClr val="FF0000"/>
                </a:solidFill>
                <a:latin typeface="Times New Roman" panose="02020603050405020304" pitchFamily="18" charset="0"/>
                <a:cs typeface="Times New Roman" panose="02020603050405020304" pitchFamily="18" charset="0"/>
                <a:sym typeface="+mn-ea"/>
              </a:rPr>
              <a:t>. Phản ứng thu nhiệt</a:t>
            </a:r>
            <a:r>
              <a:rPr lang="zh-CN" altLang="en-US" sz="2800" dirty="0">
                <a:solidFill>
                  <a:schemeClr val="tx1"/>
                </a:solidFill>
                <a:latin typeface="Times New Roman" panose="02020603050405020304" pitchFamily="18" charset="0"/>
                <a:cs typeface="Times New Roman" panose="02020603050405020304" pitchFamily="18" charset="0"/>
                <a:sym typeface="+mn-ea"/>
              </a:rPr>
              <a:t>.</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B. Phản ứng phân hủy.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  C</a:t>
            </a:r>
            <a:r>
              <a:rPr lang="zh-CN" altLang="en-US" sz="2800" dirty="0">
                <a:solidFill>
                  <a:schemeClr val="tx1"/>
                </a:solidFill>
                <a:latin typeface="Times New Roman" panose="02020603050405020304" pitchFamily="18" charset="0"/>
                <a:cs typeface="Times New Roman" panose="02020603050405020304" pitchFamily="18" charset="0"/>
                <a:sym typeface="+mn-ea"/>
              </a:rPr>
              <a:t>. Phản ứng trao đổ</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i</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Câu </a:t>
            </a:r>
            <a:r>
              <a:rPr lang="en-US" altLang="zh-CN" sz="2800" dirty="0">
                <a:solidFill>
                  <a:schemeClr val="tx1"/>
                </a:solidFill>
                <a:latin typeface="Times New Roman" panose="02020603050405020304" pitchFamily="18" charset="0"/>
                <a:cs typeface="Times New Roman" panose="02020603050405020304" pitchFamily="18" charset="0"/>
                <a:sym typeface="+mn-ea"/>
              </a:rPr>
              <a:t>7</a:t>
            </a:r>
            <a:r>
              <a:rPr lang="zh-CN" altLang="en-US" sz="2800" dirty="0">
                <a:solidFill>
                  <a:schemeClr val="tx1"/>
                </a:solidFill>
                <a:latin typeface="Times New Roman" panose="02020603050405020304" pitchFamily="18" charset="0"/>
                <a:cs typeface="Times New Roman" panose="02020603050405020304" pitchFamily="18" charset="0"/>
                <a:sym typeface="+mn-ea"/>
              </a:rPr>
              <a:t>: Than (thành phần chính là carbon) cháy trong không khí tạo thành khí carbon dioxide.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Trong quá trình phản ứng, lượng chất nào tăng dần? </a:t>
            </a:r>
          </a:p>
          <a:p>
            <a:pPr marL="514350" indent="-514350">
              <a:buAutoNum type="alphaUcPeriod"/>
            </a:pPr>
            <a:r>
              <a:rPr lang="zh-CN" altLang="en-US" sz="2800" dirty="0" smtClean="0">
                <a:solidFill>
                  <a:srgbClr val="FF0000"/>
                </a:solidFill>
                <a:latin typeface="Times New Roman" panose="02020603050405020304" pitchFamily="18" charset="0"/>
                <a:cs typeface="Times New Roman" panose="02020603050405020304" pitchFamily="18" charset="0"/>
                <a:sym typeface="+mn-ea"/>
              </a:rPr>
              <a:t>C</a:t>
            </a:r>
            <a:r>
              <a:rPr lang="zh-CN" altLang="en-US" sz="2800" dirty="0">
                <a:solidFill>
                  <a:srgbClr val="FF0000"/>
                </a:solidFill>
                <a:latin typeface="Times New Roman" panose="02020603050405020304" pitchFamily="18" charset="0"/>
                <a:cs typeface="Times New Roman" panose="02020603050405020304" pitchFamily="18" charset="0"/>
                <a:sym typeface="+mn-ea"/>
              </a:rPr>
              <a:t>arbon dioxide tăng dần. </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B</a:t>
            </a:r>
            <a:r>
              <a:rPr lang="zh-CN" altLang="en-US" sz="2800" dirty="0">
                <a:solidFill>
                  <a:schemeClr val="tx1"/>
                </a:solidFill>
                <a:latin typeface="Times New Roman" panose="02020603050405020304" pitchFamily="18" charset="0"/>
                <a:cs typeface="Times New Roman" panose="02020603050405020304" pitchFamily="18" charset="0"/>
                <a:sym typeface="+mn-ea"/>
              </a:rPr>
              <a:t>. Oxygen tăng dần</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C. Carbon tăng dần.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D. Tất cả đều tăng</a:t>
            </a:r>
          </a:p>
          <a:p>
            <a:r>
              <a:rPr lang="zh-CN" altLang="en-US" sz="2800" dirty="0">
                <a:solidFill>
                  <a:schemeClr val="tx1"/>
                </a:solidFill>
                <a:latin typeface="Times New Roman" panose="02020603050405020304" pitchFamily="18" charset="0"/>
                <a:cs typeface="Times New Roman" panose="02020603050405020304" pitchFamily="18" charset="0"/>
                <a:sym typeface="+mn-ea"/>
              </a:rPr>
              <a:t>Câu </a:t>
            </a:r>
            <a:r>
              <a:rPr lang="en-US" altLang="zh-CN" sz="2800" dirty="0">
                <a:solidFill>
                  <a:schemeClr val="tx1"/>
                </a:solidFill>
                <a:latin typeface="Times New Roman" panose="02020603050405020304" pitchFamily="18" charset="0"/>
                <a:cs typeface="Times New Roman" panose="02020603050405020304" pitchFamily="18" charset="0"/>
                <a:sym typeface="+mn-ea"/>
              </a:rPr>
              <a:t>8</a:t>
            </a:r>
            <a:r>
              <a:rPr lang="zh-CN" altLang="en-US" sz="2800" dirty="0">
                <a:solidFill>
                  <a:schemeClr val="tx1"/>
                </a:solidFill>
                <a:latin typeface="Times New Roman" panose="02020603050405020304" pitchFamily="18" charset="0"/>
                <a:cs typeface="Times New Roman" panose="02020603050405020304" pitchFamily="18" charset="0"/>
                <a:sym typeface="+mn-ea"/>
              </a:rPr>
              <a:t>: Phản ứng hóa học là gì?</a:t>
            </a:r>
          </a:p>
          <a:p>
            <a:pPr marL="514350" indent="-514350">
              <a:buAutoNum type="alphaUcPeriod"/>
            </a:pPr>
            <a:r>
              <a:rPr lang="zh-CN" altLang="en-US" sz="2800" dirty="0" smtClean="0">
                <a:solidFill>
                  <a:schemeClr val="tx1"/>
                </a:solidFill>
                <a:latin typeface="Times New Roman" panose="02020603050405020304" pitchFamily="18" charset="0"/>
                <a:cs typeface="Times New Roman" panose="02020603050405020304" pitchFamily="18" charset="0"/>
                <a:sym typeface="+mn-ea"/>
              </a:rPr>
              <a:t>Q</a:t>
            </a:r>
            <a:r>
              <a:rPr lang="zh-CN" altLang="en-US" sz="2800" dirty="0">
                <a:solidFill>
                  <a:schemeClr val="tx1"/>
                </a:solidFill>
                <a:latin typeface="Times New Roman" panose="02020603050405020304" pitchFamily="18" charset="0"/>
                <a:cs typeface="Times New Roman" panose="02020603050405020304" pitchFamily="18" charset="0"/>
                <a:sym typeface="+mn-ea"/>
              </a:rPr>
              <a:t>uá trình biến đổi từ chất rắn sang chất khí</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r>
              <a:rPr lang="zh-CN" altLang="en-US" sz="2800" dirty="0" smtClean="0">
                <a:solidFill>
                  <a:schemeClr val="tx1"/>
                </a:solidFill>
                <a:latin typeface="Times New Roman" panose="02020603050405020304" pitchFamily="18" charset="0"/>
                <a:cs typeface="Times New Roman" panose="02020603050405020304" pitchFamily="18" charset="0"/>
                <a:sym typeface="+mn-ea"/>
              </a:rPr>
              <a:t>B</a:t>
            </a:r>
            <a:r>
              <a:rPr lang="zh-CN" altLang="en-US" sz="2800" dirty="0">
                <a:solidFill>
                  <a:schemeClr val="tx1"/>
                </a:solidFill>
                <a:latin typeface="Times New Roman" panose="02020603050405020304" pitchFamily="18" charset="0"/>
                <a:cs typeface="Times New Roman" panose="02020603050405020304" pitchFamily="18" charset="0"/>
                <a:sym typeface="+mn-ea"/>
              </a:rPr>
              <a:t>. Quá trình biến đổi từ chất khí sang chất lỏng</a:t>
            </a:r>
          </a:p>
          <a:p>
            <a:r>
              <a:rPr lang="zh-CN" altLang="en-US" sz="2800" dirty="0">
                <a:solidFill>
                  <a:srgbClr val="FF0000"/>
                </a:solidFill>
                <a:latin typeface="Times New Roman" panose="02020603050405020304" pitchFamily="18" charset="0"/>
                <a:cs typeface="Times New Roman" panose="02020603050405020304" pitchFamily="18" charset="0"/>
                <a:sym typeface="+mn-ea"/>
              </a:rPr>
              <a:t>C. Quá trình biến đổi từ chất này thành chất khác</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en-US" altLang="zh-CN" sz="2800" dirty="0" smtClean="0">
                <a:solidFill>
                  <a:srgbClr val="FF0000"/>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D. Tất cả các ý trên</a:t>
            </a:r>
          </a:p>
          <a:p>
            <a:pPr algn="l"/>
            <a:endParaRPr lang="zh-CN" altLang="en-US" sz="2800" dirty="0">
              <a:solidFill>
                <a:schemeClr val="tx1"/>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2041663030"/>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25" name="图片 46124" descr="png-0730"/>
          <p:cNvPicPr>
            <a:picLocks noGrp="1" noChangeAspect="1"/>
          </p:cNvPicPr>
          <p:nvPr>
            <p:ph sz="half" idx="2"/>
          </p:nvPr>
        </p:nvPicPr>
        <p:blipFill>
          <a:blip r:embed="rId2"/>
          <a:stretch>
            <a:fillRect/>
          </a:stretch>
        </p:blipFill>
        <p:spPr>
          <a:xfrm>
            <a:off x="4572635" y="1518920"/>
            <a:ext cx="594360" cy="594360"/>
          </a:xfrm>
          <a:prstGeom prst="rect">
            <a:avLst/>
          </a:prstGeom>
          <a:noFill/>
          <a:ln w="9525">
            <a:noFill/>
          </a:ln>
        </p:spPr>
      </p:pic>
      <p:sp>
        <p:nvSpPr>
          <p:cNvPr id="12" name="圆角矩形 11"/>
          <p:cNvSpPr/>
          <p:nvPr/>
        </p:nvSpPr>
        <p:spPr>
          <a:xfrm>
            <a:off x="0" y="13970"/>
            <a:ext cx="12192635" cy="6829425"/>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800" dirty="0" smtClean="0">
                <a:solidFill>
                  <a:schemeClr val="tx1"/>
                </a:solidFill>
                <a:latin typeface="Times New Roman" panose="02020603050405020304" pitchFamily="18" charset="0"/>
                <a:cs typeface="Times New Roman" panose="02020603050405020304" pitchFamily="18" charset="0"/>
                <a:sym typeface="+mn-ea"/>
              </a:rPr>
              <a:t>C</a:t>
            </a:r>
            <a:r>
              <a:rPr lang="zh-CN" altLang="en-US" sz="2800" dirty="0">
                <a:solidFill>
                  <a:schemeClr val="tx1"/>
                </a:solidFill>
                <a:latin typeface="Times New Roman" panose="02020603050405020304" pitchFamily="18" charset="0"/>
                <a:cs typeface="Times New Roman" panose="02020603050405020304" pitchFamily="18" charset="0"/>
                <a:sym typeface="+mn-ea"/>
              </a:rPr>
              <a:t>âu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9</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2800" dirty="0">
                <a:solidFill>
                  <a:schemeClr val="tx1"/>
                </a:solidFill>
                <a:latin typeface="Times New Roman" panose="02020603050405020304" pitchFamily="18" charset="0"/>
                <a:cs typeface="Times New Roman" panose="02020603050405020304" pitchFamily="18" charset="0"/>
                <a:sym typeface="+mn-ea"/>
              </a:rPr>
              <a:t> Trong phản ứng giữa oxygen và hydrogen, nếu oxygen hết thì phản ứng có xảy ra nữa không?</a:t>
            </a:r>
          </a:p>
          <a:p>
            <a:pPr marL="514350" indent="-514350" algn="l">
              <a:buAutoNum type="alphaUcPeriod"/>
            </a:pPr>
            <a:r>
              <a:rPr lang="zh-CN" altLang="en-US" sz="2800" dirty="0" smtClean="0">
                <a:solidFill>
                  <a:schemeClr val="tx1"/>
                </a:solidFill>
                <a:latin typeface="Times New Roman" panose="02020603050405020304" pitchFamily="18" charset="0"/>
                <a:cs typeface="Times New Roman" panose="02020603050405020304" pitchFamily="18" charset="0"/>
                <a:sym typeface="+mn-ea"/>
              </a:rPr>
              <a:t>P</a:t>
            </a:r>
            <a:r>
              <a:rPr lang="zh-CN" altLang="en-US" sz="2800" dirty="0">
                <a:solidFill>
                  <a:schemeClr val="tx1"/>
                </a:solidFill>
                <a:latin typeface="Times New Roman" panose="02020603050405020304" pitchFamily="18" charset="0"/>
                <a:cs typeface="Times New Roman" panose="02020603050405020304" pitchFamily="18" charset="0"/>
                <a:sym typeface="+mn-ea"/>
              </a:rPr>
              <a:t>hản ứng vẫn tiếp tục.</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pPr algn="l"/>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B. Phản ứng tiếp tục giữa hydrogen và sản phẩm. </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C. Phản ứng tiếp tục nếu dùng nhiệt độ xúc tác.</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endParaRPr lang="en-US" altLang="zh-CN" sz="2800" dirty="0" smtClean="0">
              <a:solidFill>
                <a:schemeClr val="tx1"/>
              </a:solidFill>
              <a:latin typeface="Times New Roman" panose="02020603050405020304" pitchFamily="18" charset="0"/>
              <a:cs typeface="Times New Roman" panose="02020603050405020304" pitchFamily="18" charset="0"/>
              <a:sym typeface="+mn-ea"/>
            </a:endParaRPr>
          </a:p>
          <a:p>
            <a:pPr algn="l"/>
            <a:r>
              <a:rPr lang="zh-CN" altLang="en-US" sz="2800" dirty="0" smtClean="0">
                <a:solidFill>
                  <a:srgbClr val="FF0000"/>
                </a:solidFill>
                <a:latin typeface="Times New Roman" panose="02020603050405020304" pitchFamily="18" charset="0"/>
                <a:cs typeface="Times New Roman" panose="02020603050405020304" pitchFamily="18" charset="0"/>
                <a:sym typeface="+mn-ea"/>
              </a:rPr>
              <a:t>D</a:t>
            </a:r>
            <a:r>
              <a:rPr lang="zh-CN" altLang="en-US" sz="2800" dirty="0">
                <a:solidFill>
                  <a:srgbClr val="FF0000"/>
                </a:solidFill>
                <a:latin typeface="Times New Roman" panose="02020603050405020304" pitchFamily="18" charset="0"/>
                <a:cs typeface="Times New Roman" panose="02020603050405020304" pitchFamily="18" charset="0"/>
                <a:sym typeface="+mn-ea"/>
              </a:rPr>
              <a:t>. Phản ứng dừng lại.</a:t>
            </a:r>
          </a:p>
          <a:p>
            <a:pPr algn="l"/>
            <a:r>
              <a:rPr lang="zh-CN" altLang="en-US" sz="2800" dirty="0">
                <a:solidFill>
                  <a:schemeClr val="tx1"/>
                </a:solidFill>
                <a:latin typeface="Times New Roman" panose="02020603050405020304" pitchFamily="18" charset="0"/>
                <a:cs typeface="Times New Roman" panose="02020603050405020304" pitchFamily="18" charset="0"/>
                <a:sym typeface="+mn-ea"/>
              </a:rPr>
              <a:t>Câu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10</a:t>
            </a:r>
            <a:r>
              <a:rPr lang="zh-CN" altLang="en-US" sz="28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2800" dirty="0">
                <a:solidFill>
                  <a:schemeClr val="tx1"/>
                </a:solidFill>
                <a:latin typeface="Times New Roman" panose="02020603050405020304" pitchFamily="18" charset="0"/>
                <a:cs typeface="Times New Roman" panose="02020603050405020304" pitchFamily="18" charset="0"/>
                <a:sym typeface="+mn-ea"/>
              </a:rPr>
              <a:t> Trong phản ứng hóa học, liên kết giữa nguyên tử trong các phân tử như thế nào?</a:t>
            </a:r>
          </a:p>
          <a:p>
            <a:pPr algn="l"/>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A. Không thay đổi.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en-US" altLang="zh-CN" sz="28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B. Thay đổi.</a:t>
            </a:r>
          </a:p>
          <a:p>
            <a:pPr algn="l"/>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rgbClr val="FF0000"/>
                </a:solidFill>
                <a:latin typeface="Times New Roman" panose="02020603050405020304" pitchFamily="18" charset="0"/>
                <a:cs typeface="Times New Roman" panose="02020603050405020304" pitchFamily="18" charset="0"/>
                <a:sym typeface="+mn-ea"/>
              </a:rPr>
              <a:t>C. Có thể thay đổi hoặc không. 	</a:t>
            </a:r>
            <a:r>
              <a:rPr lang="zh-CN" altLang="en-US" sz="2800" dirty="0">
                <a:solidFill>
                  <a:schemeClr val="tx1"/>
                </a:solidFill>
                <a:latin typeface="Times New Roman" panose="02020603050405020304" pitchFamily="18" charset="0"/>
                <a:cs typeface="Times New Roman" panose="02020603050405020304" pitchFamily="18" charset="0"/>
                <a:sym typeface="+mn-ea"/>
              </a:rPr>
              <a:t>	</a:t>
            </a:r>
            <a:r>
              <a:rPr lang="en-US" altLang="zh-CN" sz="2800" dirty="0">
                <a:solidFill>
                  <a:schemeClr val="tx1"/>
                </a:solidFill>
                <a:latin typeface="Times New Roman" panose="02020603050405020304" pitchFamily="18" charset="0"/>
                <a:cs typeface="Times New Roman" panose="02020603050405020304" pitchFamily="18" charset="0"/>
                <a:sym typeface="+mn-ea"/>
              </a:rPr>
              <a:t>                </a:t>
            </a:r>
            <a:r>
              <a:rPr lang="zh-CN" altLang="en-US" sz="2800" dirty="0">
                <a:solidFill>
                  <a:schemeClr val="tx1"/>
                </a:solidFill>
                <a:latin typeface="Times New Roman" panose="02020603050405020304" pitchFamily="18" charset="0"/>
                <a:cs typeface="Times New Roman" panose="02020603050405020304" pitchFamily="18" charset="0"/>
                <a:sym typeface="+mn-ea"/>
              </a:rPr>
              <a:t>D. Đáp án khác.</a:t>
            </a:r>
          </a:p>
        </p:txBody>
      </p:sp>
    </p:spTree>
    <p:extLst>
      <p:ext uri="{BB962C8B-B14F-4D97-AF65-F5344CB8AC3E}">
        <p14:creationId xmlns:p14="http://schemas.microsoft.com/office/powerpoint/2010/main" val="2376123570"/>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extLst>
      <p:ext uri="{BB962C8B-B14F-4D97-AF65-F5344CB8AC3E}">
        <p14:creationId xmlns:p14="http://schemas.microsoft.com/office/powerpoint/2010/main" val="173161262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dirty="0">
                <a:solidFill>
                  <a:schemeClr val="accent6"/>
                </a:solidFill>
                <a:sym typeface="+mn-ea"/>
              </a:rPr>
              <a:t>C</a:t>
            </a:r>
            <a:r>
              <a:rPr lang="zh-CN" altLang="en-US" sz="2000" b="1" dirty="0">
                <a:solidFill>
                  <a:schemeClr val="accent6"/>
                </a:solidFill>
                <a:latin typeface="Times New Roman" panose="02020603050405020304" pitchFamily="18" charset="0"/>
                <a:cs typeface="Times New Roman" panose="02020603050405020304" pitchFamily="18" charset="0"/>
                <a:sym typeface="+mn-ea"/>
              </a:rPr>
              <a:t>âu 1:</a:t>
            </a:r>
            <a:r>
              <a:rPr lang="zh-CN" altLang="en-US" sz="2000" b="1" dirty="0">
                <a:solidFill>
                  <a:schemeClr val="bg1"/>
                </a:solidFill>
                <a:latin typeface="Times New Roman" panose="02020603050405020304" pitchFamily="18" charset="0"/>
                <a:cs typeface="Times New Roman" panose="02020603050405020304" pitchFamily="18" charset="0"/>
                <a:sym typeface="+mn-ea"/>
              </a:rPr>
              <a:t> Hòa tan đường vào nước là</a:t>
            </a:r>
          </a:p>
          <a:p>
            <a:pPr algn="l"/>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A. Phản ứng hóa học. 	B. Phản ứng tỏa nhiệt. </a:t>
            </a:r>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en-US" altLang="zh-CN" sz="2000" b="1"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C. Phản ứng thu nhiệt. </a:t>
            </a:r>
            <a:r>
              <a:rPr lang="zh-CN" altLang="en-US" sz="2000" b="1" dirty="0" smtClean="0">
                <a:solidFill>
                  <a:schemeClr val="tx1"/>
                </a:solidFill>
                <a:latin typeface="Times New Roman" panose="02020603050405020304" pitchFamily="18" charset="0"/>
                <a:cs typeface="Times New Roman" panose="02020603050405020304" pitchFamily="18" charset="0"/>
                <a:sym typeface="+mn-ea"/>
              </a:rPr>
              <a:t>      D</a:t>
            </a:r>
            <a:r>
              <a:rPr lang="zh-CN" altLang="en-US" sz="2000" b="1" dirty="0">
                <a:solidFill>
                  <a:schemeClr val="tx1"/>
                </a:solidFill>
                <a:latin typeface="Times New Roman" panose="02020603050405020304" pitchFamily="18" charset="0"/>
                <a:cs typeface="Times New Roman" panose="02020603050405020304" pitchFamily="18" charset="0"/>
                <a:sym typeface="+mn-ea"/>
              </a:rPr>
              <a:t>. Sự biến đổi vật lí.</a:t>
            </a:r>
          </a:p>
          <a:p>
            <a:pPr algn="l"/>
            <a:r>
              <a:rPr lang="zh-CN" altLang="en-US" sz="2000" b="1" dirty="0">
                <a:solidFill>
                  <a:schemeClr val="accent6"/>
                </a:solidFill>
                <a:latin typeface="Times New Roman" panose="02020603050405020304" pitchFamily="18" charset="0"/>
                <a:cs typeface="Times New Roman" panose="02020603050405020304" pitchFamily="18" charset="0"/>
                <a:sym typeface="+mn-ea"/>
              </a:rPr>
              <a:t>Câu 2:</a:t>
            </a:r>
            <a:r>
              <a:rPr lang="zh-CN" altLang="en-US"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bg1"/>
                </a:solidFill>
                <a:latin typeface="Times New Roman" panose="02020603050405020304" pitchFamily="18" charset="0"/>
                <a:cs typeface="Times New Roman" panose="02020603050405020304" pitchFamily="18" charset="0"/>
                <a:sym typeface="+mn-ea"/>
              </a:rPr>
              <a:t>Đốt phosphorus trong oxygen thu được chất diphosphorus pentoxide. Phương trình chữ nào sau đây biểu diễn đúng phản ứng hoá học trên:</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A.Phosphorus + diphosphorus pentoxide</a:t>
            </a:r>
            <a:r>
              <a:rPr lang="en-US" altLang="zh-CN" sz="2000" b="1" dirty="0">
                <a:solidFill>
                  <a:schemeClr val="tx1"/>
                </a:solidFill>
                <a:latin typeface="Times New Roman" panose="02020603050405020304" pitchFamily="18" charset="0"/>
                <a:cs typeface="Times New Roman" panose="02020603050405020304" pitchFamily="18" charset="0"/>
                <a:sym typeface="+mn-ea"/>
              </a:rPr>
              <a:t>→</a:t>
            </a:r>
            <a:r>
              <a:rPr lang="zh-CN" altLang="en-US" sz="2000" b="1" dirty="0">
                <a:solidFill>
                  <a:schemeClr val="tx1"/>
                </a:solidFill>
                <a:latin typeface="Times New Roman" panose="02020603050405020304" pitchFamily="18" charset="0"/>
                <a:cs typeface="Times New Roman" panose="02020603050405020304" pitchFamily="18" charset="0"/>
                <a:sym typeface="+mn-ea"/>
              </a:rPr>
              <a:t>  oxygen</a:t>
            </a:r>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B.Phosphorus</a:t>
            </a:r>
            <a:r>
              <a:rPr lang="en-US" altLang="zh-CN" sz="2000" b="1" dirty="0">
                <a:solidFill>
                  <a:schemeClr val="tx1"/>
                </a:solidFill>
                <a:latin typeface="Times New Roman" panose="02020603050405020304" pitchFamily="18" charset="0"/>
                <a:cs typeface="Times New Roman" panose="02020603050405020304" pitchFamily="18" charset="0"/>
                <a:sym typeface="+mn-ea"/>
              </a:rPr>
              <a:t>→</a:t>
            </a:r>
            <a:r>
              <a:rPr lang="zh-CN" altLang="en-US" sz="2000" b="1" dirty="0">
                <a:solidFill>
                  <a:schemeClr val="tx1"/>
                </a:solidFill>
                <a:latin typeface="Times New Roman" panose="02020603050405020304" pitchFamily="18" charset="0"/>
                <a:cs typeface="Times New Roman" panose="02020603050405020304" pitchFamily="18" charset="0"/>
                <a:sym typeface="+mn-ea"/>
              </a:rPr>
              <a:t>oxygen + diphosphorus pentoxide </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C.Phosphorus + oxygen </a:t>
            </a:r>
            <a:r>
              <a:rPr lang="en-US" altLang="zh-CN" sz="2000" b="1" dirty="0">
                <a:solidFill>
                  <a:schemeClr val="tx1"/>
                </a:solidFill>
                <a:latin typeface="Times New Roman" panose="02020603050405020304" pitchFamily="18" charset="0"/>
                <a:cs typeface="Times New Roman" panose="02020603050405020304" pitchFamily="18" charset="0"/>
                <a:sym typeface="+mn-ea"/>
              </a:rPr>
              <a:t>→</a:t>
            </a:r>
            <a:r>
              <a:rPr lang="zh-CN" altLang="en-US" sz="2000" b="1" dirty="0">
                <a:solidFill>
                  <a:schemeClr val="tx1"/>
                </a:solidFill>
                <a:latin typeface="Times New Roman" panose="02020603050405020304" pitchFamily="18" charset="0"/>
                <a:cs typeface="Times New Roman" panose="02020603050405020304" pitchFamily="18" charset="0"/>
                <a:sym typeface="+mn-ea"/>
              </a:rPr>
              <a:t>  diphosphorus pentoxide </a:t>
            </a:r>
          </a:p>
          <a:p>
            <a:pPr algn="l"/>
            <a:r>
              <a:rPr lang="zh-CN" altLang="en-US" sz="2000" b="1" dirty="0">
                <a:solidFill>
                  <a:schemeClr val="accent6"/>
                </a:solidFill>
                <a:latin typeface="Times New Roman" panose="02020603050405020304" pitchFamily="18" charset="0"/>
                <a:cs typeface="Times New Roman" panose="02020603050405020304" pitchFamily="18" charset="0"/>
                <a:sym typeface="+mn-ea"/>
              </a:rPr>
              <a:t>Câu 3: </a:t>
            </a:r>
            <a:r>
              <a:rPr lang="zh-CN" altLang="en-US" sz="2000" b="1" dirty="0">
                <a:solidFill>
                  <a:schemeClr val="bg1"/>
                </a:solidFill>
                <a:latin typeface="Times New Roman" panose="02020603050405020304" pitchFamily="18" charset="0"/>
                <a:cs typeface="Times New Roman" panose="02020603050405020304" pitchFamily="18" charset="0"/>
                <a:sym typeface="+mn-ea"/>
              </a:rPr>
              <a:t>Cho sơ đồ phản ứng hóa học sau:</a:t>
            </a:r>
            <a:r>
              <a:rPr lang="en-US" altLang="zh-CN" sz="2000" b="1" dirty="0">
                <a:solidFill>
                  <a:schemeClr val="bg1"/>
                </a:solidFill>
                <a:latin typeface="Times New Roman" panose="02020603050405020304" pitchFamily="18" charset="0"/>
                <a:cs typeface="Times New Roman" panose="02020603050405020304" pitchFamily="18" charset="0"/>
                <a:sym typeface="+mn-ea"/>
              </a:rPr>
              <a:t>      H</a:t>
            </a:r>
            <a:r>
              <a:rPr lang="zh-CN" altLang="en-US" sz="2000" b="1" dirty="0">
                <a:solidFill>
                  <a:schemeClr val="bg1"/>
                </a:solidFill>
                <a:latin typeface="Times New Roman" panose="02020603050405020304" pitchFamily="18" charset="0"/>
                <a:cs typeface="Times New Roman" panose="02020603050405020304" pitchFamily="18" charset="0"/>
                <a:sym typeface="+mn-ea"/>
              </a:rPr>
              <a:t>ydrogen + Oxygen </a:t>
            </a:r>
            <a:r>
              <a:rPr lang="en-US" altLang="zh-CN" sz="2000" b="1" dirty="0">
                <a:solidFill>
                  <a:schemeClr val="bg1"/>
                </a:solidFill>
                <a:latin typeface="Times New Roman" panose="02020603050405020304" pitchFamily="18" charset="0"/>
                <a:cs typeface="Times New Roman" panose="02020603050405020304" pitchFamily="18" charset="0"/>
                <a:sym typeface="+mn-ea"/>
              </a:rPr>
              <a:t>   →</a:t>
            </a:r>
            <a:r>
              <a:rPr lang="zh-CN" altLang="en-US" sz="2000" b="1" dirty="0">
                <a:solidFill>
                  <a:schemeClr val="bg1"/>
                </a:solidFill>
                <a:latin typeface="Times New Roman" panose="02020603050405020304" pitchFamily="18" charset="0"/>
                <a:cs typeface="Times New Roman" panose="02020603050405020304" pitchFamily="18" charset="0"/>
                <a:sym typeface="+mn-ea"/>
              </a:rPr>
              <a:t>   Nước</a:t>
            </a:r>
          </a:p>
          <a:p>
            <a:pPr algn="l"/>
            <a:r>
              <a:rPr lang="zh-CN" altLang="en-US" sz="2000" b="1" dirty="0">
                <a:solidFill>
                  <a:schemeClr val="bg1"/>
                </a:solidFill>
                <a:latin typeface="Times New Roman" panose="02020603050405020304" pitchFamily="18" charset="0"/>
                <a:cs typeface="Times New Roman" panose="02020603050405020304" pitchFamily="18" charset="0"/>
                <a:sym typeface="+mn-ea"/>
              </a:rPr>
              <a:t>Trong quá trình phản ứng, số nguyên tử H và số nguyên tử O có thay đổi không?</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A. Thay đổi theo chiều tăng dần. 		</a:t>
            </a:r>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B. Thay đổi theo chiều giảm dần.</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C. Không thay đổi. 				D. H tăng còn O giảm. </a:t>
            </a:r>
          </a:p>
          <a:p>
            <a:pPr algn="l"/>
            <a:r>
              <a:rPr lang="zh-CN" altLang="en-US" sz="2000" b="1" dirty="0">
                <a:solidFill>
                  <a:schemeClr val="accent6"/>
                </a:solidFill>
                <a:latin typeface="Times New Roman" panose="02020603050405020304" pitchFamily="18" charset="0"/>
                <a:cs typeface="Times New Roman" panose="02020603050405020304" pitchFamily="18" charset="0"/>
                <a:sym typeface="+mn-ea"/>
              </a:rPr>
              <a:t>Câu 4:</a:t>
            </a:r>
            <a:r>
              <a:rPr lang="zh-CN" altLang="en-US" sz="2000" b="1" dirty="0">
                <a:solidFill>
                  <a:schemeClr val="bg1"/>
                </a:solidFill>
                <a:latin typeface="Times New Roman" panose="02020603050405020304" pitchFamily="18" charset="0"/>
                <a:cs typeface="Times New Roman" panose="02020603050405020304" pitchFamily="18" charset="0"/>
                <a:sym typeface="+mn-ea"/>
              </a:rPr>
              <a:t> Dấu hiệu nào giúp ta có thể nhận biết có phản ứng hoá học xảy ra?</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A. Có chất kết tủa (chất không tan).	</a:t>
            </a:r>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B. Có chất khí thoát ra (sủi bọt).</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C. Có sự thay đổi màu sắc. 			D. Một trong số các dấu hiệu trên.</a:t>
            </a:r>
          </a:p>
          <a:p>
            <a:pPr algn="l"/>
            <a:r>
              <a:rPr lang="zh-CN" altLang="en-US" sz="2000" b="1" dirty="0">
                <a:solidFill>
                  <a:schemeClr val="accent6"/>
                </a:solidFill>
                <a:latin typeface="Times New Roman" panose="02020603050405020304" pitchFamily="18" charset="0"/>
                <a:cs typeface="Times New Roman" panose="02020603050405020304" pitchFamily="18" charset="0"/>
                <a:sym typeface="+mn-ea"/>
              </a:rPr>
              <a:t>C</a:t>
            </a:r>
            <a:r>
              <a:rPr lang="en-US" altLang="zh-CN" sz="2000" b="1" dirty="0">
                <a:solidFill>
                  <a:schemeClr val="accent6"/>
                </a:solidFill>
                <a:latin typeface="Times New Roman" panose="02020603050405020304" pitchFamily="18" charset="0"/>
                <a:cs typeface="Times New Roman" panose="02020603050405020304" pitchFamily="18" charset="0"/>
                <a:sym typeface="+mn-ea"/>
              </a:rPr>
              <a:t>â</a:t>
            </a:r>
            <a:r>
              <a:rPr lang="zh-CN" altLang="en-US" sz="2000" b="1" dirty="0">
                <a:solidFill>
                  <a:schemeClr val="accent6"/>
                </a:solidFill>
                <a:latin typeface="Times New Roman" panose="02020603050405020304" pitchFamily="18" charset="0"/>
                <a:cs typeface="Times New Roman" panose="02020603050405020304" pitchFamily="18" charset="0"/>
                <a:sym typeface="+mn-ea"/>
              </a:rPr>
              <a:t>u 5.</a:t>
            </a:r>
            <a:r>
              <a:rPr lang="zh-CN" altLang="en-US" sz="2000" b="1" dirty="0">
                <a:solidFill>
                  <a:schemeClr val="bg1"/>
                </a:solidFill>
                <a:latin typeface="Times New Roman" panose="02020603050405020304" pitchFamily="18" charset="0"/>
                <a:cs typeface="Times New Roman" panose="02020603050405020304" pitchFamily="18" charset="0"/>
                <a:sym typeface="+mn-ea"/>
              </a:rPr>
              <a:t> Cho các phản ứng sau:</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 (1) Điểu chế oxygen bằng cách đun nóng thuốc tím (KMnO</a:t>
            </a:r>
            <a:r>
              <a:rPr lang="zh-CN" altLang="en-US" sz="2000" b="1" baseline="-25000" dirty="0">
                <a:solidFill>
                  <a:schemeClr val="tx1"/>
                </a:solidFill>
                <a:latin typeface="Times New Roman" panose="02020603050405020304" pitchFamily="18" charset="0"/>
                <a:cs typeface="Times New Roman" panose="02020603050405020304" pitchFamily="18" charset="0"/>
                <a:sym typeface="+mn-ea"/>
              </a:rPr>
              <a:t>4</a:t>
            </a:r>
            <a:r>
              <a:rPr lang="zh-CN" altLang="en-US" sz="2000" b="1" dirty="0">
                <a:solidFill>
                  <a:schemeClr val="tx1"/>
                </a:solidFill>
                <a:latin typeface="Times New Roman" panose="02020603050405020304" pitchFamily="18" charset="0"/>
                <a:cs typeface="Times New Roman" panose="02020603050405020304" pitchFamily="18" charset="0"/>
                <a:sym typeface="+mn-ea"/>
              </a:rPr>
              <a:t>), ngừng cung cấp nhiệt, phản ứng dừng lại; </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(2) Nung đá vôi (CaCO</a:t>
            </a:r>
            <a:r>
              <a:rPr lang="zh-CN" altLang="en-US" sz="2000" b="1" baseline="-25000" dirty="0">
                <a:solidFill>
                  <a:schemeClr val="tx1"/>
                </a:solidFill>
                <a:latin typeface="Times New Roman" panose="02020603050405020304" pitchFamily="18" charset="0"/>
                <a:cs typeface="Times New Roman" panose="02020603050405020304" pitchFamily="18" charset="0"/>
                <a:sym typeface="+mn-ea"/>
              </a:rPr>
              <a:t>3</a:t>
            </a:r>
            <a:r>
              <a:rPr lang="zh-CN" altLang="en-US" sz="2000" b="1" dirty="0">
                <a:solidFill>
                  <a:schemeClr val="tx1"/>
                </a:solidFill>
                <a:latin typeface="Times New Roman" panose="02020603050405020304" pitchFamily="18" charset="0"/>
                <a:cs typeface="Times New Roman" panose="02020603050405020304" pitchFamily="18" charset="0"/>
                <a:sym typeface="+mn-ea"/>
              </a:rPr>
              <a:t>); </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(3) Tôi vôi (CaO với nước); </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(4) Cho dung dịch HC</a:t>
            </a:r>
            <a:r>
              <a:rPr lang="en-US" altLang="zh-CN" sz="2000" b="1" dirty="0">
                <a:solidFill>
                  <a:schemeClr val="tx1"/>
                </a:solidFill>
                <a:latin typeface="Times New Roman" panose="02020603050405020304" pitchFamily="18" charset="0"/>
                <a:cs typeface="Times New Roman" panose="02020603050405020304" pitchFamily="18" charset="0"/>
                <a:sym typeface="+mn-ea"/>
              </a:rPr>
              <a:t>l</a:t>
            </a:r>
            <a:r>
              <a:rPr lang="zh-CN" altLang="en-US" sz="2000" b="1" dirty="0">
                <a:solidFill>
                  <a:schemeClr val="tx1"/>
                </a:solidFill>
                <a:latin typeface="Times New Roman" panose="02020603050405020304" pitchFamily="18" charset="0"/>
                <a:cs typeface="Times New Roman" panose="02020603050405020304" pitchFamily="18" charset="0"/>
                <a:sym typeface="+mn-ea"/>
              </a:rPr>
              <a:t> tác dụng với dung dịch</a:t>
            </a:r>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NaOH, ống nghiệm nóng lên.</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(5) Quang hợp của cây xanh.</a:t>
            </a:r>
          </a:p>
          <a:p>
            <a:pPr algn="l"/>
            <a:r>
              <a:rPr lang="zh-CN" altLang="en-US" sz="2000" b="1" dirty="0">
                <a:solidFill>
                  <a:schemeClr val="tx1"/>
                </a:solidFill>
                <a:latin typeface="Times New Roman" panose="02020603050405020304" pitchFamily="18" charset="0"/>
                <a:cs typeface="Times New Roman" panose="02020603050405020304" pitchFamily="18" charset="0"/>
                <a:sym typeface="+mn-ea"/>
              </a:rPr>
              <a:t>Các phản ứng thu nhiệt là</a:t>
            </a:r>
          </a:p>
          <a:p>
            <a:pPr algn="l"/>
            <a:r>
              <a:rPr lang="en-US" altLang="zh-CN" sz="2000" b="1" dirty="0">
                <a:solidFill>
                  <a:schemeClr val="tx1"/>
                </a:solidFill>
                <a:latin typeface="Times New Roman" panose="02020603050405020304" pitchFamily="18" charset="0"/>
                <a:cs typeface="Times New Roman" panose="02020603050405020304" pitchFamily="18" charset="0"/>
                <a:sym typeface="+mn-ea"/>
              </a:rPr>
              <a:t>          </a:t>
            </a:r>
            <a:r>
              <a:rPr lang="zh-CN" altLang="en-US" sz="2000" b="1" dirty="0">
                <a:solidFill>
                  <a:schemeClr val="tx1"/>
                </a:solidFill>
                <a:latin typeface="Times New Roman" panose="02020603050405020304" pitchFamily="18" charset="0"/>
                <a:cs typeface="Times New Roman" panose="02020603050405020304" pitchFamily="18" charset="0"/>
                <a:sym typeface="+mn-ea"/>
              </a:rPr>
              <a:t>A. (1); (2) và (5).	B.(l); (3) và (4).</a:t>
            </a:r>
            <a:r>
              <a:rPr lang="en-US" altLang="zh-CN" sz="2000" b="1" dirty="0">
                <a:solidFill>
                  <a:schemeClr val="tx1"/>
                </a:solidFill>
                <a:latin typeface="Times New Roman" panose="02020603050405020304" pitchFamily="18" charset="0"/>
                <a:cs typeface="Times New Roman" panose="02020603050405020304" pitchFamily="18" charset="0"/>
                <a:sym typeface="+mn-ea"/>
              </a:rPr>
              <a:t>          C</a:t>
            </a:r>
            <a:r>
              <a:rPr lang="zh-CN" altLang="en-US" sz="2000" b="1" dirty="0">
                <a:solidFill>
                  <a:schemeClr val="tx1"/>
                </a:solidFill>
                <a:latin typeface="Times New Roman" panose="02020603050405020304" pitchFamily="18" charset="0"/>
                <a:cs typeface="Times New Roman" panose="02020603050405020304" pitchFamily="18" charset="0"/>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16" name="图片 46124" descr="png-0730"/>
          <p:cNvPicPr>
            <a:picLocks noChangeAspect="1"/>
          </p:cNvPicPr>
          <p:nvPr/>
        </p:nvPicPr>
        <p:blipFill>
          <a:blip r:embed="rId3"/>
          <a:stretch>
            <a:fillRect/>
          </a:stretch>
        </p:blipFill>
        <p:spPr>
          <a:xfrm>
            <a:off x="161924" y="2206659"/>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318271" y="3414712"/>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828846" y="4265431"/>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838200" y="7451373"/>
            <a:ext cx="434975" cy="434975"/>
          </a:xfrm>
          <a:prstGeom prst="rect">
            <a:avLst/>
          </a:prstGeom>
          <a:noFill/>
          <a:ln w="9525">
            <a:noFill/>
          </a:ln>
        </p:spPr>
      </p:pic>
    </p:spTree>
    <p:extLst>
      <p:ext uri="{BB962C8B-B14F-4D97-AF65-F5344CB8AC3E}">
        <p14:creationId xmlns:p14="http://schemas.microsoft.com/office/powerpoint/2010/main" val="1244586638"/>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700" y="3286919"/>
            <a:ext cx="990600" cy="1428750"/>
          </a:xfrm>
          <a:prstGeom prst="rect">
            <a:avLst/>
          </a:prstGeom>
          <a:noFill/>
          <a:ln w="9525">
            <a:noFill/>
          </a:ln>
        </p:spPr>
      </p:pic>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rPr>
                <a:t>Do xăng, dầu </a:t>
              </a:r>
              <a:r>
                <a:rPr lang="en-US" altLang="zh-CN" sz="2400"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rPr>
                <a:t>là chất </a:t>
              </a:r>
              <a:r>
                <a:rPr lang="zh-CN" altLang="en-US" sz="2400"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a:t>
              </a:r>
              <a:r>
                <a:rPr lang="zh-CN" altLang="en-US" sz="2400"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rPr>
                <a:t>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Tên</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phản</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ứng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Tên</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sản</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phẩm</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200" y="1825625"/>
            <a:ext cx="10283190" cy="910590"/>
          </a:xfrm>
        </p:spPr>
        <p:txBody>
          <a:bodyPr/>
          <a:lstStyle/>
          <a:p>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Iron  +  Sulfur               Iron(II)sulfide.  </a:t>
            </a: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endParaRPr lang="en-US" sz="2400" dirty="0">
              <a:latin typeface="Times New Roman" panose="02020603050405020304" pitchFamily="18" charset="0"/>
              <a:cs typeface="Times New Roman" panose="02020603050405020304" pitchFamily="18" charset="0"/>
            </a:endParaRP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dirty="0" err="1">
                <a:latin typeface="Times New Roman" panose="02020603050405020304" pitchFamily="18" charset="0"/>
                <a:cs typeface="Times New Roman" panose="02020603050405020304" pitchFamily="18" charset="0"/>
              </a:rPr>
              <a:t>Đọc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Iron </a:t>
            </a:r>
            <a:r>
              <a:rPr lang="en-US" sz="2800" b="0" dirty="0" err="1">
                <a:latin typeface="Times New Roman" panose="02020603050405020304" pitchFamily="18" charset="0"/>
                <a:cs typeface="Times New Roman" panose="02020603050405020304" pitchFamily="18" charset="0"/>
              </a:rPr>
              <a:t>tác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dụng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Sulfur </a:t>
            </a:r>
            <a:r>
              <a:rPr lang="en-US" sz="2800" b="0" dirty="0" err="1">
                <a:latin typeface="Times New Roman" panose="02020603050405020304" pitchFamily="18" charset="0"/>
                <a:cs typeface="Times New Roman" panose="02020603050405020304" pitchFamily="18" charset="0"/>
              </a:rPr>
              <a:t>tạo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ra</a:t>
            </a:r>
            <a:r>
              <a:rPr lang="en-US" sz="2800" b="0" dirty="0">
                <a:latin typeface="Times New Roman" panose="02020603050405020304" pitchFamily="18" charset="0"/>
                <a:cs typeface="Times New Roman" panose="02020603050405020304" pitchFamily="18" charset="0"/>
              </a:rPr>
              <a:t> Iron(II)sulfide</a:t>
            </a:r>
            <a:r>
              <a:rPr lang="en-US" sz="2800" b="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extLst>
              <p:ext uri="{D42A27DB-BD31-4B8C-83A1-F6EECF244321}">
                <p14:modId xmlns:p14="http://schemas.microsoft.com/office/powerpoint/2010/main" val="3962085784"/>
              </p:ext>
            </p:extLst>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dirty="0">
                          <a:solidFill>
                            <a:schemeClr val="accent1">
                              <a:lumMod val="50000"/>
                            </a:schemeClr>
                          </a:solidFill>
                          <a:latin typeface="Arial" panose="020B0604020202020204" pitchFamily="34" charset="0"/>
                          <a:cs typeface="Arial" panose="020B0604020202020204" pitchFamily="34" charset="0"/>
                        </a:rPr>
                        <a:t>a. </a:t>
                      </a:r>
                      <a:r>
                        <a:rPr lang="en-US" sz="1600" b="0" dirty="0" err="1">
                          <a:solidFill>
                            <a:schemeClr val="accent1">
                              <a:lumMod val="50000"/>
                            </a:schemeClr>
                          </a:solidFill>
                          <a:latin typeface="Arial" panose="020B0604020202020204" pitchFamily="34" charset="0"/>
                          <a:cs typeface="Arial" panose="020B0604020202020204" pitchFamily="34" charset="0"/>
                        </a:rPr>
                        <a:t>Dây</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sắt</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cắt</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nhỏ</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tán</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thành</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đinh</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sắt</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dirty="0">
                          <a:solidFill>
                            <a:schemeClr val="accent1">
                              <a:lumMod val="50000"/>
                            </a:schemeClr>
                          </a:solidFill>
                          <a:latin typeface="Arial" panose="020B0604020202020204" pitchFamily="34" charset="0"/>
                          <a:cs typeface="Arial" panose="020B0604020202020204" pitchFamily="34" charset="0"/>
                        </a:rPr>
                        <a:t>b. Khi </a:t>
                      </a:r>
                      <a:r>
                        <a:rPr lang="en-US" sz="1600" b="0" dirty="0" err="1">
                          <a:solidFill>
                            <a:schemeClr val="accent1">
                              <a:lumMod val="50000"/>
                            </a:schemeClr>
                          </a:solidFill>
                          <a:latin typeface="Arial" panose="020B0604020202020204" pitchFamily="34" charset="0"/>
                          <a:cs typeface="Arial" panose="020B0604020202020204" pitchFamily="34" charset="0"/>
                        </a:rPr>
                        <a:t>đốt</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nến</a:t>
                      </a:r>
                      <a:r>
                        <a:rPr lang="en-US" sz="1600" b="0" u="sng"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cháy</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tác</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dụng</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với</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oxygen</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tạo</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ra</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khí</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carbon dioxide </a:t>
                      </a:r>
                      <a:r>
                        <a:rPr lang="en-US" sz="1600" b="0" dirty="0" err="1">
                          <a:solidFill>
                            <a:schemeClr val="accent1">
                              <a:lumMod val="50000"/>
                            </a:schemeClr>
                          </a:solidFill>
                          <a:latin typeface="Arial" panose="020B0604020202020204" pitchFamily="34" charset="0"/>
                          <a:cs typeface="Arial" panose="020B0604020202020204" pitchFamily="34" charset="0"/>
                        </a:rPr>
                        <a:t>và</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hơi</a:t>
                      </a:r>
                      <a:r>
                        <a:rPr lang="en-US" sz="1600" b="0" u="sng"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nước</a:t>
                      </a:r>
                      <a:endParaRPr lang="en-US" sz="1600" b="0" u="sng"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902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extLst>
              <p:ext uri="{D42A27DB-BD31-4B8C-83A1-F6EECF244321}">
                <p14:modId xmlns:p14="http://schemas.microsoft.com/office/powerpoint/2010/main" val="1861102250"/>
              </p:ext>
            </p:extLst>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dirty="0">
                          <a:solidFill>
                            <a:schemeClr val="accent1">
                              <a:lumMod val="50000"/>
                            </a:schemeClr>
                          </a:solidFill>
                          <a:latin typeface="Arial" panose="020B0604020202020204" pitchFamily="34" charset="0"/>
                          <a:cs typeface="Arial" panose="020B0604020202020204" pitchFamily="34" charset="0"/>
                        </a:rPr>
                        <a:t>a. </a:t>
                      </a:r>
                      <a:r>
                        <a:rPr lang="en-US" sz="1600" b="0" dirty="0" err="1">
                          <a:solidFill>
                            <a:schemeClr val="accent1">
                              <a:lumMod val="50000"/>
                            </a:schemeClr>
                          </a:solidFill>
                          <a:latin typeface="Arial" panose="020B0604020202020204" pitchFamily="34" charset="0"/>
                          <a:cs typeface="Arial" panose="020B0604020202020204" pitchFamily="34" charset="0"/>
                        </a:rPr>
                        <a:t>Dây</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sắt</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cắt</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nhỏ</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tán</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thành</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đinh</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sắt</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dirty="0">
                          <a:solidFill>
                            <a:schemeClr val="accent1">
                              <a:lumMod val="50000"/>
                            </a:schemeClr>
                          </a:solidFill>
                          <a:latin typeface="Arial" panose="020B0604020202020204" pitchFamily="34" charset="0"/>
                          <a:cs typeface="Arial" panose="020B0604020202020204" pitchFamily="34" charset="0"/>
                        </a:rPr>
                        <a:t>b. Khi </a:t>
                      </a:r>
                      <a:r>
                        <a:rPr lang="en-US" sz="1600" b="0" dirty="0" err="1">
                          <a:solidFill>
                            <a:schemeClr val="accent1">
                              <a:lumMod val="50000"/>
                            </a:schemeClr>
                          </a:solidFill>
                          <a:latin typeface="Arial" panose="020B0604020202020204" pitchFamily="34" charset="0"/>
                          <a:cs typeface="Arial" panose="020B0604020202020204" pitchFamily="34" charset="0"/>
                        </a:rPr>
                        <a:t>đốt</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nến</a:t>
                      </a:r>
                      <a:r>
                        <a:rPr lang="en-US" sz="1600" b="0" u="sng"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cháy</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tác</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dụng</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với</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oxygen</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tạo</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ra</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dirty="0" err="1">
                          <a:solidFill>
                            <a:schemeClr val="accent1">
                              <a:lumMod val="50000"/>
                            </a:schemeClr>
                          </a:solidFill>
                          <a:latin typeface="Arial" panose="020B0604020202020204" pitchFamily="34" charset="0"/>
                          <a:cs typeface="Arial" panose="020B0604020202020204" pitchFamily="34" charset="0"/>
                        </a:rPr>
                        <a:t>khí</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a:solidFill>
                            <a:schemeClr val="accent1">
                              <a:lumMod val="50000"/>
                            </a:schemeClr>
                          </a:solidFill>
                          <a:latin typeface="Arial" panose="020B0604020202020204" pitchFamily="34" charset="0"/>
                          <a:cs typeface="Arial" panose="020B0604020202020204" pitchFamily="34" charset="0"/>
                        </a:rPr>
                        <a:t>carbon dioxide </a:t>
                      </a:r>
                      <a:r>
                        <a:rPr lang="en-US" sz="1600" b="0" dirty="0" err="1">
                          <a:solidFill>
                            <a:schemeClr val="accent1">
                              <a:lumMod val="50000"/>
                            </a:schemeClr>
                          </a:solidFill>
                          <a:latin typeface="Arial" panose="020B0604020202020204" pitchFamily="34" charset="0"/>
                          <a:cs typeface="Arial" panose="020B0604020202020204" pitchFamily="34" charset="0"/>
                        </a:rPr>
                        <a:t>và</a:t>
                      </a:r>
                      <a:r>
                        <a:rPr lang="en-US" sz="1600" b="0"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hơi</a:t>
                      </a:r>
                      <a:r>
                        <a:rPr lang="en-US" sz="1600" b="0" u="sng" dirty="0">
                          <a:solidFill>
                            <a:schemeClr val="accent1">
                              <a:lumMod val="50000"/>
                            </a:schemeClr>
                          </a:solidFill>
                          <a:latin typeface="Arial" panose="020B0604020202020204" pitchFamily="34" charset="0"/>
                          <a:cs typeface="Arial" panose="020B0604020202020204" pitchFamily="34" charset="0"/>
                        </a:rPr>
                        <a:t> </a:t>
                      </a:r>
                      <a:r>
                        <a:rPr lang="en-US" sz="1600" b="0" u="sng" dirty="0" err="1">
                          <a:solidFill>
                            <a:schemeClr val="accent1">
                              <a:lumMod val="50000"/>
                            </a:schemeClr>
                          </a:solidFill>
                          <a:latin typeface="Arial" panose="020B0604020202020204" pitchFamily="34" charset="0"/>
                          <a:cs typeface="Arial" panose="020B0604020202020204" pitchFamily="34" charset="0"/>
                        </a:rPr>
                        <a:t>nước</a:t>
                      </a:r>
                      <a:endParaRPr lang="en-US" sz="1600" b="0" u="sng"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dirty="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dirty="0">
                          <a:solidFill>
                            <a:schemeClr val="accent1">
                              <a:lumMod val="50000"/>
                            </a:schemeClr>
                          </a:solidFill>
                          <a:latin typeface="Arial" panose="020B0604020202020204" pitchFamily="34" charset="0"/>
                          <a:cs typeface="Arial" panose="020B0604020202020204" pitchFamily="34" charset="0"/>
                          <a:sym typeface="+mn-ea"/>
                        </a:rPr>
                        <a:t> →  </a:t>
                      </a:r>
                      <a:r>
                        <a:rPr lang="en-US" sz="1600" b="0" dirty="0">
                          <a:solidFill>
                            <a:schemeClr val="accent1">
                              <a:lumMod val="50000"/>
                            </a:schemeClr>
                          </a:solidFill>
                          <a:latin typeface="Arial" panose="020B0604020202020204" pitchFamily="34" charset="0"/>
                          <a:cs typeface="Arial" panose="020B0604020202020204" pitchFamily="34" charset="0"/>
                        </a:rPr>
                        <a:t>calcium chloride+ </a:t>
                      </a:r>
                      <a:r>
                        <a:rPr lang="en-US" sz="1600" b="0" dirty="0" err="1">
                          <a:solidFill>
                            <a:schemeClr val="accent1">
                              <a:lumMod val="50000"/>
                            </a:schemeClr>
                          </a:solidFill>
                          <a:latin typeface="Arial" panose="020B0604020202020204" pitchFamily="34" charset="0"/>
                          <a:cs typeface="Arial" panose="020B0604020202020204" pitchFamily="34" charset="0"/>
                        </a:rPr>
                        <a:t>nước</a:t>
                      </a:r>
                      <a:r>
                        <a:rPr lang="en-US" sz="1600" b="0" dirty="0">
                          <a:solidFill>
                            <a:schemeClr val="accent1">
                              <a:lumMod val="50000"/>
                            </a:schemeClr>
                          </a:solidFill>
                          <a:latin typeface="Arial" panose="020B0604020202020204" pitchFamily="34" charset="0"/>
                          <a:cs typeface="Arial" panose="020B0604020202020204" pitchFamily="34" charset="0"/>
                        </a:rPr>
                        <a:t> + carbon dioxide </a:t>
                      </a:r>
                      <a:endParaRPr lang="en-US" sz="1600" b="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1396365" y="297180"/>
            <a:ext cx="6324600" cy="523220"/>
          </a:xfrm>
          <a:prstGeom prst="rect">
            <a:avLst/>
          </a:prstGeom>
          <a:noFill/>
        </p:spPr>
        <p:txBody>
          <a:bodyPr wrap="square" rtlCol="0">
            <a:spAutoFit/>
          </a:bodyPr>
          <a:lstStyle/>
          <a:p>
            <a:pPr algn="ct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Diễn</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biến</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của</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phản</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ứng</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err="1">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hóa</a:t>
            </a:r>
            <a:r>
              <a:rPr lang="en-US" altLang="zh-CN" sz="2800" b="1" dirty="0">
                <a:gradFill>
                  <a:gsLst>
                    <a:gs pos="0">
                      <a:srgbClr val="FE4444"/>
                    </a:gs>
                    <a:gs pos="100000">
                      <a:srgbClr val="832B2B"/>
                    </a:gs>
                  </a:gsLst>
                  <a:lin scaled="0"/>
                </a:gradFill>
                <a:latin typeface="Times New Roman" panose="02020603050405020304" pitchFamily="18" charset="0"/>
                <a:ea typeface="Microsoft YaHei" panose="020B0503020204020204" charset="-122"/>
                <a:cs typeface="Times New Roman" panose="02020603050405020304" pitchFamily="18" charset="0"/>
              </a:rPr>
              <a:t> học</a:t>
            </a:r>
            <a:endParaRPr lang="en-US" altLang="zh-CN" sz="28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endParaRPr>
          </a:p>
        </p:txBody>
      </p:sp>
      <p:sp>
        <p:nvSpPr>
          <p:cNvPr id="12" name="文本框 52"/>
          <p:cNvSpPr txBox="1"/>
          <p:nvPr/>
        </p:nvSpPr>
        <p:spPr>
          <a:xfrm>
            <a:off x="573723" y="236210"/>
            <a:ext cx="1492250" cy="645160"/>
          </a:xfrm>
          <a:prstGeom prst="rect">
            <a:avLst/>
          </a:prstGeom>
          <a:noFill/>
        </p:spPr>
        <p:txBody>
          <a:bodyPr wrap="square" rtlCol="0">
            <a:spAutoFit/>
          </a:bodyPr>
          <a:lstStyle/>
          <a:p>
            <a:pPr algn="ct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II.</a:t>
            </a:r>
          </a:p>
        </p:txBody>
      </p:sp>
    </p:spTree>
  </p:cSld>
  <p:clrMapOvr>
    <a:masterClrMapping/>
  </p:clrMapOvr>
  <p:transition>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err="1"/>
              <a:t>Hình</a:t>
            </a:r>
            <a:r>
              <a:rPr lang="en-US" dirty="0"/>
              <a:t> 2.2. </a:t>
            </a:r>
            <a:r>
              <a:rPr lang="en-US" dirty="0" err="1"/>
              <a:t>Sơ</a:t>
            </a:r>
            <a:r>
              <a:rPr lang="en-US" dirty="0"/>
              <a:t> </a:t>
            </a:r>
            <a:r>
              <a:rPr lang="en-US" dirty="0" err="1"/>
              <a:t>đồ</a:t>
            </a:r>
            <a:r>
              <a:rPr lang="en-US" dirty="0"/>
              <a:t> </a:t>
            </a:r>
            <a:r>
              <a:rPr lang="en-US" dirty="0" err="1"/>
              <a:t>mô</a:t>
            </a:r>
            <a:r>
              <a:rPr lang="en-US" dirty="0"/>
              <a:t> </a:t>
            </a:r>
            <a:r>
              <a:rPr lang="en-US" dirty="0" err="1"/>
              <a:t>tả</a:t>
            </a:r>
            <a:r>
              <a:rPr lang="en-US" dirty="0"/>
              <a:t> </a:t>
            </a:r>
            <a:r>
              <a:rPr lang="en-US" dirty="0" err="1"/>
              <a:t>phản</a:t>
            </a:r>
            <a:r>
              <a:rPr lang="en-US" dirty="0"/>
              <a:t> </a:t>
            </a:r>
            <a:r>
              <a:rPr lang="en-US" dirty="0" err="1"/>
              <a:t>ứng</a:t>
            </a:r>
            <a:r>
              <a:rPr lang="en-US" dirty="0"/>
              <a:t> </a:t>
            </a:r>
            <a:r>
              <a:rPr lang="en-US" dirty="0" err="1"/>
              <a:t>hóa</a:t>
            </a:r>
            <a:r>
              <a:rPr lang="en-US" dirty="0"/>
              <a:t> học </a:t>
            </a:r>
            <a:r>
              <a:rPr lang="en-US" dirty="0" err="1"/>
              <a:t>giữa</a:t>
            </a:r>
            <a:r>
              <a:rPr lang="en-US" dirty="0"/>
              <a:t> hydrogen </a:t>
            </a:r>
            <a:r>
              <a:rPr lang="en-US" dirty="0" err="1"/>
              <a:t>với</a:t>
            </a:r>
            <a:r>
              <a:rPr lang="en-US" dirty="0"/>
              <a:t> oxygen </a:t>
            </a:r>
            <a:r>
              <a:rPr lang="en-US" dirty="0" err="1"/>
              <a:t>tạo</a:t>
            </a:r>
            <a:r>
              <a:rPr lang="en-US" dirty="0"/>
              <a:t> </a:t>
            </a:r>
            <a:r>
              <a:rPr lang="en-US" dirty="0" err="1"/>
              <a:t>thành</a:t>
            </a:r>
            <a:r>
              <a:rPr lang="en-US" dirty="0"/>
              <a:t> </a:t>
            </a:r>
            <a:r>
              <a:rPr lang="en-US" dirty="0" err="1"/>
              <a:t>nước</a:t>
            </a:r>
            <a:endParaRPr lang="en-US" dirty="0"/>
          </a:p>
        </p:txBody>
      </p:sp>
      <p:sp>
        <p:nvSpPr>
          <p:cNvPr id="34" name="Rounded Rectangle 33"/>
          <p:cNvSpPr/>
          <p:nvPr/>
        </p:nvSpPr>
        <p:spPr>
          <a:xfrm>
            <a:off x="206375" y="4188778"/>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dirty="0">
                <a:solidFill>
                  <a:schemeClr val="accent6">
                    <a:lumMod val="50000"/>
                  </a:schemeClr>
                </a:solidFill>
                <a:sym typeface="+mn-ea"/>
              </a:rPr>
              <a:t>Quan </a:t>
            </a:r>
            <a:r>
              <a:rPr lang="en-US" sz="2800" dirty="0" err="1">
                <a:solidFill>
                  <a:schemeClr val="accent6">
                    <a:lumMod val="50000"/>
                  </a:schemeClr>
                </a:solidFill>
                <a:sym typeface="+mn-ea"/>
              </a:rPr>
              <a:t>sát</a:t>
            </a:r>
            <a:r>
              <a:rPr lang="en-US" sz="2800" dirty="0">
                <a:solidFill>
                  <a:schemeClr val="accent6">
                    <a:lumMod val="50000"/>
                  </a:schemeClr>
                </a:solidFill>
                <a:sym typeface="+mn-ea"/>
              </a:rPr>
              <a:t> </a:t>
            </a:r>
            <a:r>
              <a:rPr lang="en-US" sz="2800" dirty="0" err="1">
                <a:solidFill>
                  <a:schemeClr val="accent6">
                    <a:lumMod val="50000"/>
                  </a:schemeClr>
                </a:solidFill>
                <a:sym typeface="+mn-ea"/>
              </a:rPr>
              <a:t>hình</a:t>
            </a:r>
            <a:r>
              <a:rPr lang="en-US" sz="2800" dirty="0">
                <a:solidFill>
                  <a:schemeClr val="accent6">
                    <a:lumMod val="50000"/>
                  </a:schemeClr>
                </a:solidFill>
                <a:sym typeface="+mn-ea"/>
              </a:rPr>
              <a:t> 2.2 </a:t>
            </a:r>
            <a:r>
              <a:rPr lang="en-US" sz="2800" dirty="0" err="1">
                <a:solidFill>
                  <a:schemeClr val="accent6">
                    <a:lumMod val="50000"/>
                  </a:schemeClr>
                </a:solidFill>
                <a:sym typeface="+mn-ea"/>
              </a:rPr>
              <a:t>cho</a:t>
            </a:r>
            <a:r>
              <a:rPr lang="en-US" sz="2800" dirty="0">
                <a:solidFill>
                  <a:schemeClr val="accent6">
                    <a:lumMod val="50000"/>
                  </a:schemeClr>
                </a:solidFill>
                <a:sym typeface="+mn-ea"/>
              </a:rPr>
              <a:t> </a:t>
            </a:r>
            <a:r>
              <a:rPr lang="en-US" sz="2800" dirty="0" err="1">
                <a:solidFill>
                  <a:schemeClr val="accent6">
                    <a:lumMod val="50000"/>
                  </a:schemeClr>
                </a:solidFill>
                <a:sym typeface="+mn-ea"/>
              </a:rPr>
              <a:t>biết</a:t>
            </a:r>
            <a:r>
              <a:rPr lang="en-US" sz="2800" dirty="0">
                <a:solidFill>
                  <a:schemeClr val="accent6">
                    <a:lumMod val="50000"/>
                  </a:schemeClr>
                </a:solidFill>
                <a:sym typeface="+mn-ea"/>
              </a:rPr>
              <a:t>:</a:t>
            </a:r>
          </a:p>
          <a:p>
            <a:pPr marL="514350" indent="-514350" algn="l">
              <a:buAutoNum type="alphaLcParenR"/>
            </a:pPr>
            <a:r>
              <a:rPr lang="en-US" sz="2800" dirty="0" err="1">
                <a:solidFill>
                  <a:schemeClr val="accent6">
                    <a:lumMod val="50000"/>
                  </a:schemeClr>
                </a:solidFill>
                <a:sym typeface="+mn-ea"/>
              </a:rPr>
              <a:t>Trước</a:t>
            </a:r>
            <a:r>
              <a:rPr lang="en-US" sz="2800" dirty="0">
                <a:solidFill>
                  <a:schemeClr val="accent6">
                    <a:lumMod val="50000"/>
                  </a:schemeClr>
                </a:solidFill>
                <a:sym typeface="+mn-ea"/>
              </a:rPr>
              <a:t>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những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a:t>
            </a:r>
            <a:r>
              <a:rPr lang="en-US" sz="2800" dirty="0" err="1">
                <a:solidFill>
                  <a:schemeClr val="accent6">
                    <a:lumMod val="50000"/>
                  </a:schemeClr>
                </a:solidFill>
                <a:sym typeface="+mn-ea"/>
              </a:rPr>
              <a:t>nào</a:t>
            </a:r>
            <a:r>
              <a:rPr lang="en-US" sz="2800" dirty="0">
                <a:solidFill>
                  <a:schemeClr val="accent6">
                    <a:lumMod val="50000"/>
                  </a:schemeClr>
                </a:solidFill>
                <a:sym typeface="+mn-ea"/>
              </a:rPr>
              <a:t>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nhau</a:t>
            </a:r>
            <a:r>
              <a:rPr lang="en-US" sz="2800" dirty="0">
                <a:solidFill>
                  <a:schemeClr val="accent6">
                    <a:lumMod val="50000"/>
                  </a:schemeClr>
                </a:solidFill>
                <a:sym typeface="+mn-ea"/>
              </a:rPr>
              <a:t>?</a:t>
            </a:r>
          </a:p>
          <a:p>
            <a:r>
              <a:rPr lang="en-US" sz="2800" dirty="0">
                <a:solidFill>
                  <a:schemeClr val="accent6">
                    <a:lumMod val="50000"/>
                  </a:schemeClr>
                </a:solidFill>
                <a:sym typeface="+mn-ea"/>
              </a:rPr>
              <a:t>b)  Sau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những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a:t>
            </a:r>
            <a:r>
              <a:rPr lang="en-US" sz="2800" dirty="0" err="1">
                <a:solidFill>
                  <a:schemeClr val="accent6">
                    <a:lumMod val="50000"/>
                  </a:schemeClr>
                </a:solidFill>
                <a:sym typeface="+mn-ea"/>
              </a:rPr>
              <a:t>nào</a:t>
            </a:r>
            <a:r>
              <a:rPr lang="en-US" sz="2800" dirty="0">
                <a:solidFill>
                  <a:schemeClr val="accent6">
                    <a:lumMod val="50000"/>
                  </a:schemeClr>
                </a:solidFill>
                <a:sym typeface="+mn-ea"/>
              </a:rPr>
              <a:t>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nhau</a:t>
            </a:r>
            <a:r>
              <a:rPr lang="en-US" sz="2800" dirty="0">
                <a:solidFill>
                  <a:schemeClr val="accent6">
                    <a:lumMod val="50000"/>
                  </a:schemeClr>
                </a:solidFill>
                <a:sym typeface="+mn-ea"/>
              </a:rPr>
              <a:t>?</a:t>
            </a:r>
          </a:p>
          <a:p>
            <a:pPr algn="l"/>
            <a:r>
              <a:rPr lang="en-US" sz="2800" dirty="0">
                <a:solidFill>
                  <a:schemeClr val="accent6">
                    <a:lumMod val="50000"/>
                  </a:schemeClr>
                </a:solidFill>
              </a:rPr>
              <a:t>c) So </a:t>
            </a:r>
            <a:r>
              <a:rPr lang="en-US" sz="2800" dirty="0" err="1">
                <a:solidFill>
                  <a:schemeClr val="accent6">
                    <a:lumMod val="50000"/>
                  </a:schemeClr>
                </a:solidFill>
              </a:rPr>
              <a:t>sánh</a:t>
            </a:r>
            <a:r>
              <a:rPr lang="en-US" sz="2800" dirty="0">
                <a:solidFill>
                  <a:schemeClr val="accent6">
                    <a:lumMod val="50000"/>
                  </a:schemeClr>
                </a:solidFill>
              </a:rPr>
              <a:t> </a:t>
            </a:r>
            <a:r>
              <a:rPr lang="en-US" sz="2800" dirty="0" err="1">
                <a:solidFill>
                  <a:schemeClr val="accent6">
                    <a:lumMod val="50000"/>
                  </a:schemeClr>
                </a:solidFill>
              </a:rPr>
              <a:t>số</a:t>
            </a:r>
            <a:r>
              <a:rPr lang="en-US" sz="2800" dirty="0">
                <a:solidFill>
                  <a:schemeClr val="accent6">
                    <a:lumMod val="50000"/>
                  </a:schemeClr>
                </a:solidFill>
              </a:rPr>
              <a:t> </a:t>
            </a:r>
            <a:r>
              <a:rPr lang="en-US" sz="2800" dirty="0" err="1">
                <a:solidFill>
                  <a:schemeClr val="accent6">
                    <a:lumMod val="50000"/>
                  </a:schemeClr>
                </a:solidFill>
              </a:rPr>
              <a:t>nguyên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H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số</a:t>
            </a:r>
            <a:r>
              <a:rPr lang="en-US" sz="2800" dirty="0">
                <a:solidFill>
                  <a:schemeClr val="accent6">
                    <a:lumMod val="50000"/>
                  </a:schemeClr>
                </a:solidFill>
              </a:rPr>
              <a:t> </a:t>
            </a:r>
            <a:r>
              <a:rPr lang="en-US" sz="2800" dirty="0" err="1">
                <a:solidFill>
                  <a:schemeClr val="accent6">
                    <a:lumMod val="50000"/>
                  </a:schemeClr>
                </a:solidFill>
              </a:rPr>
              <a:t>nguyên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O </a:t>
            </a:r>
            <a:r>
              <a:rPr lang="en-US" sz="2800" dirty="0" err="1">
                <a:solidFill>
                  <a:schemeClr val="accent6">
                    <a:lumMod val="50000"/>
                  </a:schemeClr>
                </a:solidFill>
              </a:rPr>
              <a:t>trước</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sau</a:t>
            </a:r>
            <a:r>
              <a:rPr lang="en-US" sz="2800" dirty="0">
                <a:solidFill>
                  <a:schemeClr val="accent6">
                    <a:lumMod val="50000"/>
                  </a:schemeClr>
                </a:solidFill>
              </a:rPr>
              <a:t> </a:t>
            </a:r>
            <a:r>
              <a:rPr lang="en-US" sz="2800" dirty="0" err="1">
                <a:solidFill>
                  <a:schemeClr val="accent6">
                    <a:lumMod val="50000"/>
                  </a:schemeClr>
                </a:solidFill>
              </a:rPr>
              <a:t>phản</a:t>
            </a:r>
            <a:r>
              <a:rPr lang="en-US" sz="2800" dirty="0">
                <a:solidFill>
                  <a:schemeClr val="accent6">
                    <a:lumMod val="50000"/>
                  </a:schemeClr>
                </a:solidFill>
              </a:rPr>
              <a:t> </a:t>
            </a:r>
            <a:r>
              <a:rPr lang="en-US" sz="2800" dirty="0" err="1">
                <a:solidFill>
                  <a:schemeClr val="accent6">
                    <a:lumMod val="50000"/>
                  </a:schemeClr>
                </a:solidFill>
              </a:rPr>
              <a:t>ứng</a:t>
            </a:r>
            <a:r>
              <a:rPr lang="en-US" sz="2800" dirty="0">
                <a:solidFill>
                  <a:schemeClr val="accent6">
                    <a:lumMod val="50000"/>
                  </a:schemeClr>
                </a:solidFill>
              </a:rPr>
              <a:t>.</a:t>
            </a:r>
          </a:p>
        </p:txBody>
      </p:sp>
    </p:spTree>
    <p:extLst>
      <p:ext uri="{BB962C8B-B14F-4D97-AF65-F5344CB8AC3E}">
        <p14:creationId xmlns:p14="http://schemas.microsoft.com/office/powerpoint/2010/main" val="3423082221"/>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ox(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1"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4" grpId="0" animBg="1"/>
      <p:bldP spid="34" grpId="1"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TotalTime>
  <Words>4927</Words>
  <Application>Microsoft Office PowerPoint</Application>
  <PresentationFormat>Widescreen</PresentationFormat>
  <Paragraphs>396</Paragraphs>
  <Slides>50</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Microsoft YaHei</vt:lpstr>
      <vt:lpstr>SimSun</vt:lpstr>
      <vt:lpstr>SimSun</vt:lpstr>
      <vt:lpstr>Arial</vt:lpstr>
      <vt:lpstr>Bahnschrift Light</vt:lpstr>
      <vt:lpstr>Calibri</vt:lpstr>
      <vt:lpstr>Calibri Light</vt:lpstr>
      <vt:lpstr>等线</vt:lpstr>
      <vt:lpstr>Impact</vt:lpstr>
      <vt:lpstr>Impact MT Std</vt:lpstr>
      <vt:lpstr>Sitka Text</vt:lpstr>
      <vt:lpstr>Times New Roman</vt:lpstr>
      <vt:lpstr>Office Theme</vt:lpstr>
      <vt:lpstr>PowerPoint Presentation</vt:lpstr>
      <vt:lpstr>PowerPoint Presentation</vt:lpstr>
      <vt:lpstr>PowerPoint Presentation</vt:lpstr>
      <vt:lpstr>PowerPoint Presentation</vt:lpstr>
      <vt:lpstr>2. 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TANPHAT</cp:lastModifiedBy>
  <cp:revision>87</cp:revision>
  <dcterms:created xsi:type="dcterms:W3CDTF">2017-05-28T12:28:00Z</dcterms:created>
  <dcterms:modified xsi:type="dcterms:W3CDTF">2025-09-22T13:59:05Z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