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46"/>
  </p:notesMasterIdLst>
  <p:sldIdLst>
    <p:sldId id="312" r:id="rId2"/>
    <p:sldId id="317" r:id="rId3"/>
    <p:sldId id="320" r:id="rId4"/>
    <p:sldId id="324" r:id="rId5"/>
    <p:sldId id="323" r:id="rId6"/>
    <p:sldId id="274" r:id="rId7"/>
    <p:sldId id="330" r:id="rId8"/>
    <p:sldId id="332" r:id="rId9"/>
    <p:sldId id="276" r:id="rId10"/>
    <p:sldId id="277" r:id="rId11"/>
    <p:sldId id="279" r:id="rId12"/>
    <p:sldId id="280" r:id="rId13"/>
    <p:sldId id="335" r:id="rId14"/>
    <p:sldId id="281" r:id="rId15"/>
    <p:sldId id="282" r:id="rId16"/>
    <p:sldId id="283" r:id="rId17"/>
    <p:sldId id="360" r:id="rId18"/>
    <p:sldId id="338" r:id="rId19"/>
    <p:sldId id="339" r:id="rId20"/>
    <p:sldId id="287" r:id="rId21"/>
    <p:sldId id="285" r:id="rId22"/>
    <p:sldId id="286" r:id="rId23"/>
    <p:sldId id="340" r:id="rId24"/>
    <p:sldId id="343" r:id="rId25"/>
    <p:sldId id="292" r:id="rId26"/>
    <p:sldId id="356" r:id="rId27"/>
    <p:sldId id="357" r:id="rId28"/>
    <p:sldId id="361" r:id="rId29"/>
    <p:sldId id="362" r:id="rId30"/>
    <p:sldId id="293" r:id="rId31"/>
    <p:sldId id="294" r:id="rId32"/>
    <p:sldId id="355" r:id="rId33"/>
    <p:sldId id="295" r:id="rId34"/>
    <p:sldId id="359" r:id="rId35"/>
    <p:sldId id="346" r:id="rId36"/>
    <p:sldId id="348" r:id="rId37"/>
    <p:sldId id="306" r:id="rId38"/>
    <p:sldId id="307" r:id="rId39"/>
    <p:sldId id="349" r:id="rId40"/>
    <p:sldId id="350" r:id="rId41"/>
    <p:sldId id="351" r:id="rId42"/>
    <p:sldId id="352" r:id="rId43"/>
    <p:sldId id="353" r:id="rId44"/>
    <p:sldId id="35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45B5D4-68A9-4BDB-A962-6462A2244E5F}" type="datetimeFigureOut">
              <a:rPr lang="en-US" smtClean="0"/>
              <a:t>10/3/2025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ADA152-C07A-49BD-A0F1-3027C8E95100}" type="slidenum">
              <a:rPr lang="en-US" smtClean="0"/>
              <a:t>‹#›</a:t>
            </a:fld>
            <a:endParaRPr lang="en-US"/>
          </a:p>
        </p:txBody>
      </p:sp>
    </p:spTree>
    <p:extLst>
      <p:ext uri="{BB962C8B-B14F-4D97-AF65-F5344CB8AC3E}">
        <p14:creationId xmlns:p14="http://schemas.microsoft.com/office/powerpoint/2010/main" val="365366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2B7188-841A-42BB-8B0A-73479517788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414040-07FB-44E0-BBE5-BC24CD7DF2D7}"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46578-AF72-4E02-9D81-FA2C7414BE01}" type="slidenum">
              <a:rPr lang="en-US" smtClean="0"/>
              <a:t>‹#›</a:t>
            </a:fld>
            <a:endParaRPr lang="en-US"/>
          </a:p>
        </p:txBody>
      </p:sp>
    </p:spTree>
    <p:extLst>
      <p:ext uri="{BB962C8B-B14F-4D97-AF65-F5344CB8AC3E}">
        <p14:creationId xmlns:p14="http://schemas.microsoft.com/office/powerpoint/2010/main" val="100166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414040-07FB-44E0-BBE5-BC24CD7DF2D7}"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46578-AF72-4E02-9D81-FA2C7414BE01}" type="slidenum">
              <a:rPr lang="en-US" smtClean="0"/>
              <a:t>‹#›</a:t>
            </a:fld>
            <a:endParaRPr lang="en-US"/>
          </a:p>
        </p:txBody>
      </p:sp>
    </p:spTree>
    <p:extLst>
      <p:ext uri="{BB962C8B-B14F-4D97-AF65-F5344CB8AC3E}">
        <p14:creationId xmlns:p14="http://schemas.microsoft.com/office/powerpoint/2010/main" val="2309521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414040-07FB-44E0-BBE5-BC24CD7DF2D7}"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46578-AF72-4E02-9D81-FA2C7414BE01}" type="slidenum">
              <a:rPr lang="en-US" smtClean="0"/>
              <a:t>‹#›</a:t>
            </a:fld>
            <a:endParaRPr lang="en-US"/>
          </a:p>
        </p:txBody>
      </p:sp>
    </p:spTree>
    <p:extLst>
      <p:ext uri="{BB962C8B-B14F-4D97-AF65-F5344CB8AC3E}">
        <p14:creationId xmlns:p14="http://schemas.microsoft.com/office/powerpoint/2010/main" val="874329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414040-07FB-44E0-BBE5-BC24CD7DF2D7}"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46578-AF72-4E02-9D81-FA2C7414BE01}" type="slidenum">
              <a:rPr lang="en-US" smtClean="0"/>
              <a:t>‹#›</a:t>
            </a:fld>
            <a:endParaRPr lang="en-US"/>
          </a:p>
        </p:txBody>
      </p:sp>
    </p:spTree>
    <p:extLst>
      <p:ext uri="{BB962C8B-B14F-4D97-AF65-F5344CB8AC3E}">
        <p14:creationId xmlns:p14="http://schemas.microsoft.com/office/powerpoint/2010/main" val="3922194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414040-07FB-44E0-BBE5-BC24CD7DF2D7}"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46578-AF72-4E02-9D81-FA2C7414BE01}" type="slidenum">
              <a:rPr lang="en-US" smtClean="0"/>
              <a:t>‹#›</a:t>
            </a:fld>
            <a:endParaRPr lang="en-US"/>
          </a:p>
        </p:txBody>
      </p:sp>
    </p:spTree>
    <p:extLst>
      <p:ext uri="{BB962C8B-B14F-4D97-AF65-F5344CB8AC3E}">
        <p14:creationId xmlns:p14="http://schemas.microsoft.com/office/powerpoint/2010/main" val="3602798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414040-07FB-44E0-BBE5-BC24CD7DF2D7}"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A46578-AF72-4E02-9D81-FA2C7414BE01}" type="slidenum">
              <a:rPr lang="en-US" smtClean="0"/>
              <a:t>‹#›</a:t>
            </a:fld>
            <a:endParaRPr lang="en-US"/>
          </a:p>
        </p:txBody>
      </p:sp>
    </p:spTree>
    <p:extLst>
      <p:ext uri="{BB962C8B-B14F-4D97-AF65-F5344CB8AC3E}">
        <p14:creationId xmlns:p14="http://schemas.microsoft.com/office/powerpoint/2010/main" val="360000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414040-07FB-44E0-BBE5-BC24CD7DF2D7}"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A46578-AF72-4E02-9D81-FA2C7414BE01}" type="slidenum">
              <a:rPr lang="en-US" smtClean="0"/>
              <a:t>‹#›</a:t>
            </a:fld>
            <a:endParaRPr lang="en-US"/>
          </a:p>
        </p:txBody>
      </p:sp>
    </p:spTree>
    <p:extLst>
      <p:ext uri="{BB962C8B-B14F-4D97-AF65-F5344CB8AC3E}">
        <p14:creationId xmlns:p14="http://schemas.microsoft.com/office/powerpoint/2010/main" val="1827430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414040-07FB-44E0-BBE5-BC24CD7DF2D7}"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A46578-AF72-4E02-9D81-FA2C7414BE01}" type="slidenum">
              <a:rPr lang="en-US" smtClean="0"/>
              <a:t>‹#›</a:t>
            </a:fld>
            <a:endParaRPr lang="en-US"/>
          </a:p>
        </p:txBody>
      </p:sp>
    </p:spTree>
    <p:extLst>
      <p:ext uri="{BB962C8B-B14F-4D97-AF65-F5344CB8AC3E}">
        <p14:creationId xmlns:p14="http://schemas.microsoft.com/office/powerpoint/2010/main" val="3071375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414040-07FB-44E0-BBE5-BC24CD7DF2D7}" type="datetimeFigureOut">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A46578-AF72-4E02-9D81-FA2C7414BE01}" type="slidenum">
              <a:rPr lang="en-US" smtClean="0"/>
              <a:t>‹#›</a:t>
            </a:fld>
            <a:endParaRPr lang="en-US"/>
          </a:p>
        </p:txBody>
      </p:sp>
    </p:spTree>
    <p:extLst>
      <p:ext uri="{BB962C8B-B14F-4D97-AF65-F5344CB8AC3E}">
        <p14:creationId xmlns:p14="http://schemas.microsoft.com/office/powerpoint/2010/main" val="146038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414040-07FB-44E0-BBE5-BC24CD7DF2D7}"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A46578-AF72-4E02-9D81-FA2C7414BE01}" type="slidenum">
              <a:rPr lang="en-US" smtClean="0"/>
              <a:t>‹#›</a:t>
            </a:fld>
            <a:endParaRPr lang="en-US"/>
          </a:p>
        </p:txBody>
      </p:sp>
    </p:spTree>
    <p:extLst>
      <p:ext uri="{BB962C8B-B14F-4D97-AF65-F5344CB8AC3E}">
        <p14:creationId xmlns:p14="http://schemas.microsoft.com/office/powerpoint/2010/main" val="1883331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414040-07FB-44E0-BBE5-BC24CD7DF2D7}"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A46578-AF72-4E02-9D81-FA2C7414BE01}" type="slidenum">
              <a:rPr lang="en-US" smtClean="0"/>
              <a:t>‹#›</a:t>
            </a:fld>
            <a:endParaRPr lang="en-US"/>
          </a:p>
        </p:txBody>
      </p:sp>
    </p:spTree>
    <p:extLst>
      <p:ext uri="{BB962C8B-B14F-4D97-AF65-F5344CB8AC3E}">
        <p14:creationId xmlns:p14="http://schemas.microsoft.com/office/powerpoint/2010/main" val="3988839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14040-07FB-44E0-BBE5-BC24CD7DF2D7}" type="datetimeFigureOut">
              <a:rPr lang="en-US" smtClean="0"/>
              <a:t>10/3/2025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A46578-AF72-4E02-9D81-FA2C7414BE01}" type="slidenum">
              <a:rPr lang="en-US" smtClean="0"/>
              <a:t>‹#›</a:t>
            </a:fld>
            <a:endParaRPr lang="en-US"/>
          </a:p>
        </p:txBody>
      </p:sp>
    </p:spTree>
    <p:extLst>
      <p:ext uri="{BB962C8B-B14F-4D97-AF65-F5344CB8AC3E}">
        <p14:creationId xmlns:p14="http://schemas.microsoft.com/office/powerpoint/2010/main" val="1417501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gif"/><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f3171b4971c7ecfe134a390de044c4.jfif"/>
          <p:cNvPicPr>
            <a:picLocks noChangeAspect="1"/>
          </p:cNvPicPr>
          <p:nvPr/>
        </p:nvPicPr>
        <p:blipFill>
          <a:blip r:embed="rId2"/>
          <a:stretch>
            <a:fillRect/>
          </a:stretch>
        </p:blipFill>
        <p:spPr>
          <a:xfrm>
            <a:off x="2139968" y="3581401"/>
            <a:ext cx="1745833" cy="1286403"/>
          </a:xfrm>
          <a:prstGeom prst="rect">
            <a:avLst/>
          </a:prstGeom>
        </p:spPr>
      </p:pic>
      <p:pic>
        <p:nvPicPr>
          <p:cNvPr id="4" name="Picture 3" descr="lop-7-can-bao-nhieu-quyen-vo.jpg"/>
          <p:cNvPicPr>
            <a:picLocks noChangeAspect="1"/>
          </p:cNvPicPr>
          <p:nvPr/>
        </p:nvPicPr>
        <p:blipFill>
          <a:blip r:embed="rId3"/>
          <a:stretch>
            <a:fillRect/>
          </a:stretch>
        </p:blipFill>
        <p:spPr>
          <a:xfrm>
            <a:off x="2139968" y="2133600"/>
            <a:ext cx="1690191" cy="1029960"/>
          </a:xfrm>
          <a:prstGeom prst="rect">
            <a:avLst/>
          </a:prstGeom>
        </p:spPr>
      </p:pic>
      <p:pic>
        <p:nvPicPr>
          <p:cNvPr id="5" name="Picture 4" descr="6-chai-nuoc-khoang-la-vie-500ml-202112312138120165.jpg"/>
          <p:cNvPicPr>
            <a:picLocks noChangeAspect="1"/>
          </p:cNvPicPr>
          <p:nvPr/>
        </p:nvPicPr>
        <p:blipFill>
          <a:blip r:embed="rId4"/>
          <a:stretch>
            <a:fillRect/>
          </a:stretch>
        </p:blipFill>
        <p:spPr>
          <a:xfrm>
            <a:off x="1524001" y="5105400"/>
            <a:ext cx="2922127" cy="1642534"/>
          </a:xfrm>
          <a:prstGeom prst="rect">
            <a:avLst/>
          </a:prstGeom>
        </p:spPr>
      </p:pic>
      <p:pic>
        <p:nvPicPr>
          <p:cNvPr id="6" name="Picture 2" descr="Tháp Eiffel tăng chiều cao thêm 6 mét - Ảnh 1."/>
          <p:cNvPicPr>
            <a:picLocks noChangeAspect="1" noChangeArrowheads="1"/>
          </p:cNvPicPr>
          <p:nvPr/>
        </p:nvPicPr>
        <p:blipFill>
          <a:blip r:embed="rId5"/>
          <a:srcRect/>
          <a:stretch>
            <a:fillRect/>
          </a:stretch>
        </p:blipFill>
        <p:spPr bwMode="auto">
          <a:xfrm>
            <a:off x="4305300" y="1791959"/>
            <a:ext cx="1790700" cy="2209800"/>
          </a:xfrm>
          <a:prstGeom prst="rect">
            <a:avLst/>
          </a:prstGeom>
          <a:noFill/>
        </p:spPr>
      </p:pic>
      <p:pic>
        <p:nvPicPr>
          <p:cNvPr id="2" name="Picture 2" descr="Tranh cây cối 0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1" y="1832621"/>
            <a:ext cx="3590229" cy="2241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và tên gọi các con vật cho bé nhận biết - META.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4230464"/>
            <a:ext cx="6553200" cy="226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76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u-long-bien.jpg"/>
          <p:cNvPicPr>
            <a:picLocks noChangeAspect="1"/>
          </p:cNvPicPr>
          <p:nvPr/>
        </p:nvPicPr>
        <p:blipFill>
          <a:blip r:embed="rId2"/>
          <a:stretch>
            <a:fillRect/>
          </a:stretch>
        </p:blipFill>
        <p:spPr>
          <a:xfrm>
            <a:off x="2743200" y="3298924"/>
            <a:ext cx="7391400" cy="3254276"/>
          </a:xfrm>
          <a:prstGeom prst="rect">
            <a:avLst/>
          </a:prstGeom>
        </p:spPr>
      </p:pic>
      <p:sp>
        <p:nvSpPr>
          <p:cNvPr id="3" name="Rectangle 2"/>
          <p:cNvSpPr/>
          <p:nvPr/>
        </p:nvSpPr>
        <p:spPr>
          <a:xfrm>
            <a:off x="1905000" y="990600"/>
            <a:ext cx="8534400" cy="2308324"/>
          </a:xfrm>
          <a:prstGeom prst="rect">
            <a:avLst/>
          </a:prstGeom>
        </p:spPr>
        <p:txBody>
          <a:bodyPr wrap="square">
            <a:spAutoFit/>
          </a:bodyPr>
          <a:lstStyle/>
          <a:p>
            <a:r>
              <a:rPr lang="vi-VN" sz="2400" dirty="0">
                <a:latin typeface="Times New Roman"/>
                <a:ea typeface="Times New Roman"/>
              </a:rPr>
              <a:t>	</a:t>
            </a:r>
            <a:r>
              <a:rPr lang="vi-VN" sz="2400" dirty="0">
                <a:solidFill>
                  <a:srgbClr val="FF0000"/>
                </a:solidFill>
                <a:latin typeface="Times New Roman"/>
                <a:ea typeface="Times New Roman"/>
              </a:rPr>
              <a:t>Cầu</a:t>
            </a:r>
            <a:r>
              <a:rPr lang="vi-VN" sz="2400" spc="-70" dirty="0">
                <a:solidFill>
                  <a:srgbClr val="FF0000"/>
                </a:solidFill>
                <a:latin typeface="Times New Roman"/>
                <a:ea typeface="Times New Roman"/>
              </a:rPr>
              <a:t> </a:t>
            </a:r>
            <a:r>
              <a:rPr lang="vi-VN" sz="2400" dirty="0">
                <a:solidFill>
                  <a:srgbClr val="FF0000"/>
                </a:solidFill>
                <a:latin typeface="Times New Roman"/>
                <a:ea typeface="Times New Roman"/>
              </a:rPr>
              <a:t>Long</a:t>
            </a:r>
            <a:r>
              <a:rPr lang="vi-VN" sz="2400" spc="-65" dirty="0">
                <a:solidFill>
                  <a:srgbClr val="FF0000"/>
                </a:solidFill>
                <a:latin typeface="Times New Roman"/>
                <a:ea typeface="Times New Roman"/>
              </a:rPr>
              <a:t> </a:t>
            </a:r>
            <a:r>
              <a:rPr lang="vi-VN" sz="2400" dirty="0">
                <a:solidFill>
                  <a:srgbClr val="FF0000"/>
                </a:solidFill>
                <a:latin typeface="Times New Roman"/>
                <a:ea typeface="Times New Roman"/>
              </a:rPr>
              <a:t>Biên</a:t>
            </a:r>
            <a:r>
              <a:rPr lang="vi-VN" sz="2400" spc="-70" dirty="0">
                <a:solidFill>
                  <a:srgbClr val="FF0000"/>
                </a:solidFill>
                <a:latin typeface="Times New Roman"/>
                <a:ea typeface="Times New Roman"/>
              </a:rPr>
              <a:t> </a:t>
            </a:r>
            <a:r>
              <a:rPr lang="vi-VN" sz="2400" dirty="0">
                <a:latin typeface="Times New Roman"/>
                <a:ea typeface="Times New Roman"/>
              </a:rPr>
              <a:t>(Hà</a:t>
            </a:r>
            <a:r>
              <a:rPr lang="vi-VN" sz="2400" spc="-65" dirty="0">
                <a:latin typeface="Times New Roman"/>
                <a:ea typeface="Times New Roman"/>
              </a:rPr>
              <a:t> </a:t>
            </a:r>
            <a:r>
              <a:rPr lang="vi-VN" sz="2400" dirty="0">
                <a:latin typeface="Times New Roman"/>
                <a:ea typeface="Times New Roman"/>
              </a:rPr>
              <a:t>Nội)</a:t>
            </a:r>
            <a:r>
              <a:rPr lang="vi-VN" sz="2400" spc="-65" dirty="0">
                <a:latin typeface="Times New Roman"/>
                <a:ea typeface="Times New Roman"/>
              </a:rPr>
              <a:t> </a:t>
            </a:r>
            <a:r>
              <a:rPr lang="vi-VN" sz="2400" dirty="0">
                <a:latin typeface="Times New Roman"/>
                <a:ea typeface="Times New Roman"/>
              </a:rPr>
              <a:t>là</a:t>
            </a:r>
            <a:r>
              <a:rPr lang="vi-VN" sz="2400" spc="-70" dirty="0">
                <a:latin typeface="Times New Roman"/>
                <a:ea typeface="Times New Roman"/>
              </a:rPr>
              <a:t> </a:t>
            </a:r>
            <a:r>
              <a:rPr lang="vi-VN" sz="2400" dirty="0">
                <a:latin typeface="Times New Roman"/>
                <a:ea typeface="Times New Roman"/>
              </a:rPr>
              <a:t>công</a:t>
            </a:r>
            <a:r>
              <a:rPr lang="vi-VN" sz="2400" spc="-65" dirty="0">
                <a:latin typeface="Times New Roman"/>
                <a:ea typeface="Times New Roman"/>
              </a:rPr>
              <a:t> </a:t>
            </a:r>
            <a:r>
              <a:rPr lang="vi-VN" sz="2400" dirty="0">
                <a:latin typeface="Times New Roman"/>
                <a:ea typeface="Times New Roman"/>
              </a:rPr>
              <a:t>trình</a:t>
            </a:r>
            <a:r>
              <a:rPr lang="vi-VN" sz="2400" spc="-65" dirty="0">
                <a:latin typeface="Times New Roman"/>
                <a:ea typeface="Times New Roman"/>
              </a:rPr>
              <a:t> </a:t>
            </a:r>
            <a:r>
              <a:rPr lang="vi-VN" sz="2400" dirty="0">
                <a:latin typeface="Times New Roman"/>
                <a:ea typeface="Times New Roman"/>
              </a:rPr>
              <a:t>được</a:t>
            </a:r>
            <a:r>
              <a:rPr lang="vi-VN" sz="2400" spc="-70" dirty="0">
                <a:latin typeface="Times New Roman"/>
                <a:ea typeface="Times New Roman"/>
              </a:rPr>
              <a:t> </a:t>
            </a:r>
            <a:r>
              <a:rPr lang="vi-VN" sz="2400" dirty="0">
                <a:latin typeface="Times New Roman"/>
                <a:ea typeface="Times New Roman"/>
              </a:rPr>
              <a:t>tạo</a:t>
            </a:r>
            <a:r>
              <a:rPr lang="vi-VN" sz="2400" spc="-65" dirty="0">
                <a:latin typeface="Times New Roman"/>
                <a:ea typeface="Times New Roman"/>
              </a:rPr>
              <a:t> </a:t>
            </a:r>
            <a:r>
              <a:rPr lang="vi-VN" sz="2400" dirty="0">
                <a:latin typeface="Times New Roman"/>
                <a:ea typeface="Times New Roman"/>
              </a:rPr>
              <a:t>thành</a:t>
            </a:r>
            <a:r>
              <a:rPr lang="vi-VN" sz="2400" spc="-65" dirty="0">
                <a:latin typeface="Times New Roman"/>
                <a:ea typeface="Times New Roman"/>
              </a:rPr>
              <a:t> </a:t>
            </a:r>
            <a:r>
              <a:rPr lang="vi-VN" sz="2400" dirty="0">
                <a:latin typeface="Times New Roman"/>
                <a:ea typeface="Times New Roman"/>
              </a:rPr>
              <a:t>bởi</a:t>
            </a:r>
            <a:r>
              <a:rPr lang="vi-VN" sz="2400" spc="-70" dirty="0">
                <a:latin typeface="Times New Roman"/>
                <a:ea typeface="Times New Roman"/>
              </a:rPr>
              <a:t> </a:t>
            </a:r>
            <a:r>
              <a:rPr lang="vi-VN" sz="2400" dirty="0">
                <a:latin typeface="Times New Roman"/>
                <a:ea typeface="Times New Roman"/>
              </a:rPr>
              <a:t>sự</a:t>
            </a:r>
            <a:r>
              <a:rPr lang="vi-VN" sz="2400" spc="-65" dirty="0">
                <a:latin typeface="Times New Roman"/>
                <a:ea typeface="Times New Roman"/>
              </a:rPr>
              <a:t> </a:t>
            </a:r>
            <a:r>
              <a:rPr lang="vi-VN" sz="2400" dirty="0">
                <a:latin typeface="Times New Roman"/>
                <a:ea typeface="Times New Roman"/>
              </a:rPr>
              <a:t>kết</a:t>
            </a:r>
            <a:r>
              <a:rPr lang="vi-VN" sz="2400" spc="-65" dirty="0">
                <a:latin typeface="Times New Roman"/>
                <a:ea typeface="Times New Roman"/>
              </a:rPr>
              <a:t> </a:t>
            </a:r>
            <a:r>
              <a:rPr lang="vi-VN" sz="2400" dirty="0">
                <a:latin typeface="Times New Roman"/>
                <a:ea typeface="Times New Roman"/>
              </a:rPr>
              <a:t>nối</a:t>
            </a:r>
            <a:r>
              <a:rPr lang="vi-VN" sz="2400" spc="-70" dirty="0">
                <a:latin typeface="Times New Roman"/>
                <a:ea typeface="Times New Roman"/>
              </a:rPr>
              <a:t> </a:t>
            </a:r>
            <a:r>
              <a:rPr lang="vi-VN" sz="2400" dirty="0">
                <a:latin typeface="Times New Roman"/>
                <a:ea typeface="Times New Roman"/>
              </a:rPr>
              <a:t>từ</a:t>
            </a:r>
            <a:r>
              <a:rPr lang="vi-VN" sz="2400" spc="-65" dirty="0">
                <a:latin typeface="Times New Roman"/>
                <a:ea typeface="Times New Roman"/>
              </a:rPr>
              <a:t> </a:t>
            </a:r>
            <a:r>
              <a:rPr lang="vi-VN" sz="2400" dirty="0">
                <a:latin typeface="Times New Roman"/>
                <a:ea typeface="Times New Roman"/>
              </a:rPr>
              <a:t>rất</a:t>
            </a:r>
            <a:r>
              <a:rPr lang="vi-VN" sz="2400" spc="-65" dirty="0">
                <a:latin typeface="Times New Roman"/>
                <a:ea typeface="Times New Roman"/>
              </a:rPr>
              <a:t> </a:t>
            </a:r>
            <a:r>
              <a:rPr lang="vi-VN" sz="2400" dirty="0">
                <a:latin typeface="Times New Roman"/>
                <a:ea typeface="Times New Roman"/>
              </a:rPr>
              <a:t>nhiều thanh thép (thành phần chính</a:t>
            </a:r>
            <a:r>
              <a:rPr lang="vi-VN" sz="2400" spc="5" dirty="0">
                <a:latin typeface="Times New Roman"/>
                <a:ea typeface="Times New Roman"/>
              </a:rPr>
              <a:t> </a:t>
            </a:r>
            <a:r>
              <a:rPr lang="vi-VN" sz="2400" dirty="0">
                <a:latin typeface="Times New Roman"/>
                <a:ea typeface="Times New Roman"/>
              </a:rPr>
              <a:t>là sắt). Mỗi thanh thép chứa</a:t>
            </a:r>
            <a:r>
              <a:rPr lang="vi-VN" sz="2400" spc="5" dirty="0">
                <a:latin typeface="Times New Roman"/>
                <a:ea typeface="Times New Roman"/>
              </a:rPr>
              <a:t> </a:t>
            </a:r>
            <a:r>
              <a:rPr lang="vi-VN" sz="2400" dirty="0">
                <a:latin typeface="Times New Roman"/>
                <a:ea typeface="Times New Roman"/>
              </a:rPr>
              <a:t>hàng tỉ tỉ nguyên tử iron. Để</a:t>
            </a:r>
            <a:r>
              <a:rPr lang="vi-VN" sz="2400" spc="5" dirty="0">
                <a:latin typeface="Times New Roman"/>
                <a:ea typeface="Times New Roman"/>
              </a:rPr>
              <a:t> </a:t>
            </a:r>
            <a:r>
              <a:rPr lang="vi-VN" sz="2400" spc="-5" dirty="0">
                <a:latin typeface="Times New Roman"/>
                <a:ea typeface="Times New Roman"/>
              </a:rPr>
              <a:t>biết</a:t>
            </a:r>
            <a:r>
              <a:rPr lang="vi-VN" sz="2400" spc="-70" dirty="0">
                <a:latin typeface="Times New Roman"/>
                <a:ea typeface="Times New Roman"/>
              </a:rPr>
              <a:t> </a:t>
            </a:r>
            <a:r>
              <a:rPr lang="vi-VN" sz="2400" spc="-5" dirty="0">
                <a:latin typeface="Times New Roman"/>
                <a:ea typeface="Times New Roman"/>
              </a:rPr>
              <a:t>một</a:t>
            </a:r>
            <a:r>
              <a:rPr lang="vi-VN" sz="2400" spc="-70" dirty="0">
                <a:latin typeface="Times New Roman"/>
                <a:ea typeface="Times New Roman"/>
              </a:rPr>
              <a:t> </a:t>
            </a:r>
            <a:r>
              <a:rPr lang="vi-VN" sz="2400" dirty="0">
                <a:latin typeface="Times New Roman"/>
                <a:ea typeface="Times New Roman"/>
              </a:rPr>
              <a:t>nguyên</a:t>
            </a:r>
            <a:r>
              <a:rPr lang="vi-VN" sz="2400" spc="-70" dirty="0">
                <a:latin typeface="Times New Roman"/>
                <a:ea typeface="Times New Roman"/>
              </a:rPr>
              <a:t> </a:t>
            </a:r>
            <a:r>
              <a:rPr lang="vi-VN" sz="2400" dirty="0">
                <a:latin typeface="Times New Roman"/>
                <a:ea typeface="Times New Roman"/>
              </a:rPr>
              <a:t>tử</a:t>
            </a:r>
            <a:r>
              <a:rPr lang="vi-VN" sz="2400" spc="-70" dirty="0">
                <a:latin typeface="Times New Roman"/>
                <a:ea typeface="Times New Roman"/>
              </a:rPr>
              <a:t> </a:t>
            </a:r>
            <a:r>
              <a:rPr lang="vi-VN" sz="2400" dirty="0">
                <a:latin typeface="Times New Roman"/>
                <a:ea typeface="Times New Roman"/>
              </a:rPr>
              <a:t>iron</a:t>
            </a:r>
            <a:r>
              <a:rPr lang="vi-VN" sz="2400" spc="-70" dirty="0">
                <a:latin typeface="Times New Roman"/>
                <a:ea typeface="Times New Roman"/>
              </a:rPr>
              <a:t> </a:t>
            </a:r>
            <a:r>
              <a:rPr lang="vi-VN" sz="2400" dirty="0">
                <a:latin typeface="Times New Roman"/>
                <a:ea typeface="Times New Roman"/>
              </a:rPr>
              <a:t>có</a:t>
            </a:r>
            <a:r>
              <a:rPr lang="vi-VN" sz="2400" spc="-70" dirty="0">
                <a:latin typeface="Times New Roman"/>
                <a:ea typeface="Times New Roman"/>
              </a:rPr>
              <a:t> </a:t>
            </a:r>
            <a:r>
              <a:rPr lang="vi-VN" sz="2400" dirty="0">
                <a:latin typeface="Times New Roman"/>
                <a:ea typeface="Times New Roman"/>
              </a:rPr>
              <a:t>kích</a:t>
            </a:r>
            <a:r>
              <a:rPr lang="vi-VN" sz="2400" spc="-290" dirty="0">
                <a:latin typeface="Times New Roman"/>
                <a:ea typeface="Times New Roman"/>
              </a:rPr>
              <a:t> </a:t>
            </a:r>
            <a:r>
              <a:rPr lang="vi-VN" sz="2400" dirty="0">
                <a:latin typeface="Times New Roman"/>
                <a:ea typeface="Times New Roman"/>
              </a:rPr>
              <a:t>thước thế nào, ta có thể hình</a:t>
            </a:r>
            <a:r>
              <a:rPr lang="vi-VN" sz="2400" spc="5" dirty="0">
                <a:latin typeface="Times New Roman"/>
                <a:ea typeface="Times New Roman"/>
              </a:rPr>
              <a:t> </a:t>
            </a:r>
            <a:r>
              <a:rPr lang="vi-VN" sz="2400" dirty="0">
                <a:latin typeface="Times New Roman"/>
                <a:ea typeface="Times New Roman"/>
              </a:rPr>
              <a:t>dung: Nếu xếp các nguyên tử</a:t>
            </a:r>
            <a:r>
              <a:rPr lang="vi-VN" sz="2400" spc="5" dirty="0">
                <a:latin typeface="Times New Roman"/>
                <a:ea typeface="Times New Roman"/>
              </a:rPr>
              <a:t> </a:t>
            </a:r>
            <a:r>
              <a:rPr lang="vi-VN" sz="2400" dirty="0">
                <a:latin typeface="Times New Roman"/>
                <a:ea typeface="Times New Roman"/>
              </a:rPr>
              <a:t>iron liền nhau thành một hàng</a:t>
            </a:r>
            <a:r>
              <a:rPr lang="vi-VN" sz="2400" spc="5" dirty="0">
                <a:latin typeface="Times New Roman"/>
                <a:ea typeface="Times New Roman"/>
              </a:rPr>
              <a:t> </a:t>
            </a:r>
            <a:r>
              <a:rPr lang="vi-VN" sz="2400" dirty="0">
                <a:latin typeface="Times New Roman"/>
                <a:ea typeface="Times New Roman"/>
              </a:rPr>
              <a:t>dài</a:t>
            </a:r>
            <a:r>
              <a:rPr lang="vi-VN" sz="2400" spc="180" dirty="0">
                <a:latin typeface="Times New Roman"/>
                <a:ea typeface="Times New Roman"/>
              </a:rPr>
              <a:t> </a:t>
            </a:r>
            <a:r>
              <a:rPr lang="vi-VN" sz="2400" dirty="0">
                <a:latin typeface="Times New Roman"/>
                <a:ea typeface="Times New Roman"/>
              </a:rPr>
              <a:t>thì</a:t>
            </a:r>
            <a:r>
              <a:rPr lang="vi-VN" sz="2400" spc="180" dirty="0">
                <a:latin typeface="Times New Roman"/>
                <a:ea typeface="Times New Roman"/>
              </a:rPr>
              <a:t> </a:t>
            </a:r>
            <a:r>
              <a:rPr lang="vi-VN" sz="2400" dirty="0">
                <a:latin typeface="Times New Roman"/>
                <a:ea typeface="Times New Roman"/>
              </a:rPr>
              <a:t>với</a:t>
            </a:r>
            <a:r>
              <a:rPr lang="vi-VN" sz="2400" spc="180" dirty="0">
                <a:latin typeface="Times New Roman"/>
                <a:ea typeface="Times New Roman"/>
              </a:rPr>
              <a:t> </a:t>
            </a:r>
            <a:r>
              <a:rPr lang="vi-VN" sz="2400" dirty="0">
                <a:latin typeface="Times New Roman"/>
                <a:ea typeface="Times New Roman"/>
              </a:rPr>
              <a:t>độ</a:t>
            </a:r>
            <a:r>
              <a:rPr lang="vi-VN" sz="2400" spc="185" dirty="0">
                <a:latin typeface="Times New Roman"/>
                <a:ea typeface="Times New Roman"/>
              </a:rPr>
              <a:t> </a:t>
            </a:r>
            <a:r>
              <a:rPr lang="vi-VN" sz="2400" dirty="0">
                <a:latin typeface="Times New Roman"/>
                <a:ea typeface="Times New Roman"/>
              </a:rPr>
              <a:t>dài</a:t>
            </a:r>
            <a:r>
              <a:rPr lang="vi-VN" sz="2400" spc="180" dirty="0">
                <a:latin typeface="Times New Roman"/>
                <a:ea typeface="Times New Roman"/>
              </a:rPr>
              <a:t> </a:t>
            </a:r>
            <a:r>
              <a:rPr lang="vi-VN" sz="2400" dirty="0">
                <a:latin typeface="Times New Roman"/>
                <a:ea typeface="Times New Roman"/>
              </a:rPr>
              <a:t>1</a:t>
            </a:r>
            <a:r>
              <a:rPr lang="vi-VN" sz="2400" spc="180" dirty="0">
                <a:latin typeface="Times New Roman"/>
                <a:ea typeface="Times New Roman"/>
              </a:rPr>
              <a:t> </a:t>
            </a:r>
            <a:r>
              <a:rPr lang="vi-VN" sz="2400" dirty="0">
                <a:latin typeface="Times New Roman"/>
                <a:ea typeface="Times New Roman"/>
              </a:rPr>
              <a:t>mm</a:t>
            </a:r>
            <a:r>
              <a:rPr lang="vi-VN" sz="2400" spc="180" dirty="0">
                <a:latin typeface="Times New Roman"/>
                <a:ea typeface="Times New Roman"/>
              </a:rPr>
              <a:t> </a:t>
            </a:r>
            <a:r>
              <a:rPr lang="vi-VN" sz="2400" dirty="0">
                <a:latin typeface="Times New Roman"/>
                <a:ea typeface="Times New Roman"/>
              </a:rPr>
              <a:t>thôi cũng</a:t>
            </a:r>
            <a:r>
              <a:rPr lang="vi-VN" sz="2400" spc="-75" dirty="0">
                <a:latin typeface="Times New Roman"/>
                <a:ea typeface="Times New Roman"/>
              </a:rPr>
              <a:t> </a:t>
            </a:r>
            <a:r>
              <a:rPr lang="vi-VN" sz="2400" dirty="0">
                <a:latin typeface="Times New Roman"/>
                <a:ea typeface="Times New Roman"/>
              </a:rPr>
              <a:t>đã</a:t>
            </a:r>
            <a:r>
              <a:rPr lang="vi-VN" sz="2400" spc="-75" dirty="0">
                <a:latin typeface="Times New Roman"/>
                <a:ea typeface="Times New Roman"/>
              </a:rPr>
              <a:t> </a:t>
            </a:r>
            <a:r>
              <a:rPr lang="vi-VN" sz="2400" dirty="0">
                <a:latin typeface="Times New Roman"/>
                <a:ea typeface="Times New Roman"/>
              </a:rPr>
              <a:t>có</a:t>
            </a:r>
            <a:r>
              <a:rPr lang="vi-VN" sz="2400" spc="-75" dirty="0">
                <a:latin typeface="Times New Roman"/>
                <a:ea typeface="Times New Roman"/>
              </a:rPr>
              <a:t> </a:t>
            </a:r>
            <a:r>
              <a:rPr lang="vi-VN" sz="2400" dirty="0">
                <a:latin typeface="Times New Roman"/>
                <a:ea typeface="Times New Roman"/>
              </a:rPr>
              <a:t>từ</a:t>
            </a:r>
            <a:r>
              <a:rPr lang="vi-VN" sz="2400" spc="-70" dirty="0">
                <a:latin typeface="Times New Roman"/>
                <a:ea typeface="Times New Roman"/>
              </a:rPr>
              <a:t> </a:t>
            </a:r>
            <a:r>
              <a:rPr lang="vi-VN" sz="2400" dirty="0">
                <a:latin typeface="Times New Roman"/>
                <a:ea typeface="Times New Roman"/>
              </a:rPr>
              <a:t>vài</a:t>
            </a:r>
            <a:r>
              <a:rPr lang="vi-VN" sz="2400" spc="-75" dirty="0">
                <a:latin typeface="Times New Roman"/>
                <a:ea typeface="Times New Roman"/>
              </a:rPr>
              <a:t> </a:t>
            </a:r>
            <a:r>
              <a:rPr lang="vi-VN" sz="2400" dirty="0">
                <a:latin typeface="Times New Roman"/>
                <a:ea typeface="Times New Roman"/>
              </a:rPr>
              <a:t>triệu</a:t>
            </a:r>
            <a:r>
              <a:rPr lang="vi-VN" sz="2400" spc="-75" dirty="0">
                <a:latin typeface="Times New Roman"/>
                <a:ea typeface="Times New Roman"/>
              </a:rPr>
              <a:t> </a:t>
            </a:r>
            <a:r>
              <a:rPr lang="vi-VN" sz="2400" dirty="0">
                <a:latin typeface="Times New Roman"/>
                <a:ea typeface="Times New Roman"/>
              </a:rPr>
              <a:t>đến</a:t>
            </a:r>
            <a:r>
              <a:rPr lang="vi-VN" sz="2400" spc="-75" dirty="0">
                <a:latin typeface="Times New Roman"/>
                <a:ea typeface="Times New Roman"/>
              </a:rPr>
              <a:t> </a:t>
            </a:r>
            <a:r>
              <a:rPr lang="vi-VN" sz="2400" dirty="0">
                <a:latin typeface="Times New Roman"/>
                <a:ea typeface="Times New Roman"/>
              </a:rPr>
              <a:t>vài</a:t>
            </a:r>
            <a:r>
              <a:rPr lang="vi-VN" sz="2400" spc="-70" dirty="0">
                <a:latin typeface="Times New Roman"/>
                <a:ea typeface="Times New Roman"/>
              </a:rPr>
              <a:t> </a:t>
            </a:r>
            <a:r>
              <a:rPr lang="vi-VN" sz="2400" dirty="0">
                <a:latin typeface="Times New Roman"/>
                <a:ea typeface="Times New Roman"/>
              </a:rPr>
              <a:t>chục</a:t>
            </a:r>
            <a:r>
              <a:rPr lang="vi-VN" sz="2400" spc="-75" dirty="0">
                <a:latin typeface="Times New Roman"/>
                <a:ea typeface="Times New Roman"/>
              </a:rPr>
              <a:t> </a:t>
            </a:r>
            <a:r>
              <a:rPr lang="vi-VN" sz="2400" dirty="0">
                <a:latin typeface="Times New Roman"/>
                <a:ea typeface="Times New Roman"/>
              </a:rPr>
              <a:t>triệu</a:t>
            </a:r>
            <a:r>
              <a:rPr lang="vi-VN" sz="2400" spc="-75" dirty="0">
                <a:latin typeface="Times New Roman"/>
                <a:ea typeface="Times New Roman"/>
              </a:rPr>
              <a:t> </a:t>
            </a:r>
            <a:r>
              <a:rPr lang="vi-VN" sz="2400" dirty="0">
                <a:latin typeface="Times New Roman"/>
                <a:ea typeface="Times New Roman"/>
              </a:rPr>
              <a:t>nguyên</a:t>
            </a:r>
            <a:r>
              <a:rPr lang="vi-VN" sz="2400" spc="-75" dirty="0">
                <a:latin typeface="Times New Roman"/>
                <a:ea typeface="Times New Roman"/>
              </a:rPr>
              <a:t> </a:t>
            </a:r>
            <a:r>
              <a:rPr lang="vi-VN" sz="2400" dirty="0">
                <a:latin typeface="Times New Roman"/>
                <a:ea typeface="Times New Roman"/>
              </a:rPr>
              <a:t>tử</a:t>
            </a:r>
            <a:endParaRPr lang="en-US" sz="2400" dirty="0"/>
          </a:p>
        </p:txBody>
      </p:sp>
    </p:spTree>
    <p:extLst>
      <p:ext uri="{BB962C8B-B14F-4D97-AF65-F5344CB8AC3E}">
        <p14:creationId xmlns:p14="http://schemas.microsoft.com/office/powerpoint/2010/main" val="329146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2324b267d970ec3.jpg"/>
          <p:cNvPicPr>
            <a:picLocks noGrp="1" noChangeAspect="1"/>
          </p:cNvPicPr>
          <p:nvPr>
            <p:ph idx="1"/>
          </p:nvPr>
        </p:nvPicPr>
        <p:blipFill>
          <a:blip r:embed="rId2"/>
          <a:stretch>
            <a:fillRect/>
          </a:stretch>
        </p:blipFill>
        <p:spPr>
          <a:xfrm>
            <a:off x="1712844" y="304800"/>
            <a:ext cx="4306957" cy="4953000"/>
          </a:xfrm>
        </p:spPr>
      </p:pic>
      <p:sp>
        <p:nvSpPr>
          <p:cNvPr id="5" name="Rectangle 1"/>
          <p:cNvSpPr>
            <a:spLocks noChangeArrowheads="1"/>
          </p:cNvSpPr>
          <p:nvPr/>
        </p:nvSpPr>
        <p:spPr bwMode="auto">
          <a:xfrm>
            <a:off x="1524000" y="5553671"/>
            <a:ext cx="44958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46100" algn="l"/>
              </a:tabLst>
            </a:pPr>
            <a:r>
              <a:rPr lang="en-US" sz="2400" dirty="0" err="1">
                <a:latin typeface="Times New Roman" pitchFamily="18" charset="0"/>
                <a:ea typeface="Calibri" pitchFamily="34" charset="0"/>
                <a:cs typeface="Times New Roman" pitchFamily="18" charset="0"/>
              </a:rPr>
              <a:t>Nhà</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triết</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học</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cổ</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Hy</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Lạp</a:t>
            </a:r>
            <a:r>
              <a:rPr lang="en-US" sz="2400" dirty="0">
                <a:latin typeface="Times New Roman" pitchFamily="18" charset="0"/>
                <a:ea typeface="Calibri" pitchFamily="34" charset="0"/>
                <a:cs typeface="Times New Roman" pitchFamily="18" charset="0"/>
              </a:rPr>
              <a:t> </a:t>
            </a:r>
            <a:r>
              <a:rPr lang="en-US" sz="2400" dirty="0" err="1">
                <a:latin typeface="Times New Roman" pitchFamily="18" charset="0"/>
                <a:ea typeface="Calibri" pitchFamily="34" charset="0"/>
                <a:cs typeface="Times New Roman" pitchFamily="18" charset="0"/>
              </a:rPr>
              <a:t>Democritos</a:t>
            </a:r>
            <a:r>
              <a:rPr lang="en-US" sz="2400" dirty="0">
                <a:latin typeface="Times New Roman" pitchFamily="18" charset="0"/>
                <a:ea typeface="Calibri" pitchFamily="34" charset="0"/>
                <a:cs typeface="Times New Roman" pitchFamily="18" charset="0"/>
              </a:rPr>
              <a:t>(460-370 TCN)</a:t>
            </a:r>
            <a:r>
              <a:rPr lang="en-US" sz="2400" dirty="0">
                <a:latin typeface="Times New Roman" pitchFamily="18" charset="0"/>
                <a:ea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77968"/>
            <a:ext cx="4384431"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15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9LwW86.gif"/>
          <p:cNvPicPr>
            <a:picLocks noChangeAspect="1"/>
          </p:cNvPicPr>
          <p:nvPr/>
        </p:nvPicPr>
        <p:blipFill>
          <a:blip r:embed="rId2"/>
          <a:stretch>
            <a:fillRect/>
          </a:stretch>
        </p:blipFill>
        <p:spPr>
          <a:xfrm>
            <a:off x="2743200" y="1066800"/>
            <a:ext cx="6934200" cy="4953000"/>
          </a:xfrm>
          <a:prstGeom prst="rect">
            <a:avLst/>
          </a:prstGeom>
        </p:spPr>
      </p:pic>
      <p:sp>
        <p:nvSpPr>
          <p:cNvPr id="6" name="Title 1"/>
          <p:cNvSpPr>
            <a:spLocks noGrp="1"/>
          </p:cNvSpPr>
          <p:nvPr>
            <p:ph type="title"/>
          </p:nvPr>
        </p:nvSpPr>
        <p:spPr>
          <a:xfrm>
            <a:off x="2438400" y="381000"/>
            <a:ext cx="7086600" cy="476250"/>
          </a:xfrm>
        </p:spPr>
        <p:txBody>
          <a:bodyPr>
            <a:normAutofit fontScale="90000"/>
          </a:bodyPr>
          <a:lstStyle/>
          <a:p>
            <a:r>
              <a:rPr lang="en-US" b="1" dirty="0" err="1"/>
              <a:t>Khái</a:t>
            </a:r>
            <a:r>
              <a:rPr lang="en-US" b="1" dirty="0"/>
              <a:t> </a:t>
            </a:r>
            <a:r>
              <a:rPr lang="en-US" b="1" dirty="0" err="1"/>
              <a:t>quát</a:t>
            </a:r>
            <a:r>
              <a:rPr lang="en-US" b="1" dirty="0"/>
              <a:t> </a:t>
            </a:r>
            <a:r>
              <a:rPr lang="en-US" b="1" dirty="0" err="1"/>
              <a:t>về</a:t>
            </a:r>
            <a:r>
              <a:rPr lang="en-US" b="1" dirty="0"/>
              <a:t> </a:t>
            </a:r>
            <a:r>
              <a:rPr lang="en-US" b="1" dirty="0" err="1"/>
              <a:t>mô</a:t>
            </a:r>
            <a:r>
              <a:rPr lang="en-US" b="1" dirty="0"/>
              <a:t> </a:t>
            </a:r>
            <a:r>
              <a:rPr lang="en-US" b="1" dirty="0" err="1"/>
              <a:t>hình</a:t>
            </a:r>
            <a:r>
              <a:rPr lang="en-US" b="1" dirty="0"/>
              <a:t> </a:t>
            </a:r>
            <a:r>
              <a:rPr lang="en-US" b="1" dirty="0" err="1"/>
              <a:t>nguyên</a:t>
            </a:r>
            <a:r>
              <a:rPr lang="en-US" b="1" dirty="0"/>
              <a:t> </a:t>
            </a:r>
            <a:r>
              <a:rPr lang="en-US" b="1" dirty="0" err="1"/>
              <a:t>tử</a:t>
            </a:r>
            <a:endParaRPr lang="en-US" dirty="0"/>
          </a:p>
        </p:txBody>
      </p:sp>
    </p:spTree>
    <p:extLst>
      <p:ext uri="{BB962C8B-B14F-4D97-AF65-F5344CB8AC3E}">
        <p14:creationId xmlns:p14="http://schemas.microsoft.com/office/powerpoint/2010/main" val="16713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81000"/>
            <a:ext cx="86868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90800" y="23446"/>
            <a:ext cx="8610600" cy="454292"/>
          </a:xfrm>
          <a:prstGeom prst="rect">
            <a:avLst/>
          </a:prstGeom>
        </p:spPr>
        <p:txBody>
          <a:bodyPr wrap="square">
            <a:spAutoFit/>
          </a:bodyPr>
          <a:lstStyle/>
          <a:p>
            <a:pPr marL="251460" marR="106045" indent="-144145" algn="just">
              <a:lnSpc>
                <a:spcPct val="98000"/>
              </a:lnSpc>
            </a:pPr>
            <a:r>
              <a:rPr lang="vi-VN" sz="2400" spc="-15" dirty="0">
                <a:solidFill>
                  <a:srgbClr val="FF0000"/>
                </a:solidFill>
                <a:latin typeface="Times New Roman" pitchFamily="18" charset="0"/>
                <a:ea typeface="Times New Roman"/>
                <a:cs typeface="Times New Roman" pitchFamily="18" charset="0"/>
              </a:rPr>
              <a:t>Theo Rutherford </a:t>
            </a:r>
            <a:r>
              <a:rPr lang="vi-VN" sz="2400" spc="-10" dirty="0">
                <a:solidFill>
                  <a:srgbClr val="FF0000"/>
                </a:solidFill>
                <a:latin typeface="Times New Roman" pitchFamily="18" charset="0"/>
                <a:ea typeface="Times New Roman"/>
                <a:cs typeface="Times New Roman" pitchFamily="18" charset="0"/>
              </a:rPr>
              <a:t>– Bohr,</a:t>
            </a:r>
            <a:r>
              <a:rPr lang="vi-VN" sz="2400" spc="-5" dirty="0">
                <a:solidFill>
                  <a:srgbClr val="FF0000"/>
                </a:solidFill>
                <a:latin typeface="Times New Roman" pitchFamily="18" charset="0"/>
                <a:ea typeface="Times New Roman"/>
                <a:cs typeface="Times New Roman" pitchFamily="18" charset="0"/>
              </a:rPr>
              <a:t> </a:t>
            </a:r>
            <a:r>
              <a:rPr lang="vi-VN" sz="2400" dirty="0">
                <a:solidFill>
                  <a:srgbClr val="FF0000"/>
                </a:solidFill>
                <a:latin typeface="Times New Roman" pitchFamily="18" charset="0"/>
                <a:ea typeface="Times New Roman"/>
                <a:cs typeface="Times New Roman" pitchFamily="18" charset="0"/>
              </a:rPr>
              <a:t>nguyên tử có cấu tạo như</a:t>
            </a:r>
            <a:r>
              <a:rPr lang="vi-VN" sz="2400" spc="-220" dirty="0">
                <a:solidFill>
                  <a:srgbClr val="FF0000"/>
                </a:solidFill>
                <a:latin typeface="Times New Roman" pitchFamily="18" charset="0"/>
                <a:ea typeface="Times New Roman"/>
                <a:cs typeface="Times New Roman" pitchFamily="18" charset="0"/>
              </a:rPr>
              <a:t> </a:t>
            </a:r>
            <a:r>
              <a:rPr lang="vi-VN" sz="2400" dirty="0">
                <a:solidFill>
                  <a:srgbClr val="FF0000"/>
                </a:solidFill>
                <a:latin typeface="Times New Roman" pitchFamily="18" charset="0"/>
                <a:ea typeface="Times New Roman"/>
                <a:cs typeface="Times New Roman" pitchFamily="18" charset="0"/>
              </a:rPr>
              <a:t>thế</a:t>
            </a:r>
            <a:r>
              <a:rPr lang="vi-VN" sz="2400" spc="-70" dirty="0">
                <a:solidFill>
                  <a:srgbClr val="FF0000"/>
                </a:solidFill>
                <a:latin typeface="Times New Roman" pitchFamily="18" charset="0"/>
                <a:ea typeface="Times New Roman"/>
                <a:cs typeface="Times New Roman" pitchFamily="18" charset="0"/>
              </a:rPr>
              <a:t> </a:t>
            </a:r>
            <a:r>
              <a:rPr lang="vi-VN" sz="2400" dirty="0">
                <a:solidFill>
                  <a:srgbClr val="FF0000"/>
                </a:solidFill>
                <a:latin typeface="Times New Roman" pitchFamily="18" charset="0"/>
                <a:ea typeface="Times New Roman"/>
                <a:cs typeface="Times New Roman" pitchFamily="18" charset="0"/>
              </a:rPr>
              <a:t>nào?</a:t>
            </a:r>
            <a:endParaRPr lang="en-US" sz="2400" dirty="0">
              <a:solidFill>
                <a:srgbClr val="FF0000"/>
              </a:solidFill>
              <a:latin typeface="Times New Roman" pitchFamily="18" charset="0"/>
              <a:ea typeface="Times New Roman"/>
              <a:cs typeface="Times New Roman" pitchFamily="18"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862" y="215424"/>
            <a:ext cx="951788"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03220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pPr algn="l"/>
            <a:r>
              <a:rPr lang="en-US" b="1" dirty="0" err="1"/>
              <a:t>Mô</a:t>
            </a:r>
            <a:r>
              <a:rPr lang="en-US" b="1" dirty="0"/>
              <a:t> </a:t>
            </a:r>
            <a:r>
              <a:rPr lang="en-US" b="1" dirty="0" err="1"/>
              <a:t>hình</a:t>
            </a:r>
            <a:r>
              <a:rPr lang="en-US" b="1" dirty="0"/>
              <a:t> Rutherford</a:t>
            </a:r>
            <a:endParaRPr lang="en-US" dirty="0"/>
          </a:p>
        </p:txBody>
      </p:sp>
      <p:pic>
        <p:nvPicPr>
          <p:cNvPr id="5" name="Picture 4" descr="tải xuống.png"/>
          <p:cNvPicPr>
            <a:picLocks noChangeAspect="1"/>
          </p:cNvPicPr>
          <p:nvPr/>
        </p:nvPicPr>
        <p:blipFill>
          <a:blip r:embed="rId2"/>
          <a:stretch>
            <a:fillRect/>
          </a:stretch>
        </p:blipFill>
        <p:spPr>
          <a:xfrm>
            <a:off x="1828800" y="1600200"/>
            <a:ext cx="4114800" cy="3505200"/>
          </a:xfrm>
          <a:prstGeom prst="rect">
            <a:avLst/>
          </a:prstGeom>
        </p:spPr>
      </p:pic>
      <p:sp>
        <p:nvSpPr>
          <p:cNvPr id="6" name="Rectangle 1"/>
          <p:cNvSpPr>
            <a:spLocks noChangeArrowheads="1"/>
          </p:cNvSpPr>
          <p:nvPr/>
        </p:nvSpPr>
        <p:spPr bwMode="auto">
          <a:xfrm>
            <a:off x="1752600" y="5410201"/>
            <a:ext cx="81534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555625" algn="l"/>
              </a:tabLst>
            </a:pPr>
            <a:r>
              <a:rPr lang="en-US" sz="3200" dirty="0" err="1">
                <a:latin typeface="Arial" pitchFamily="34" charset="0"/>
                <a:ea typeface="Calibri" pitchFamily="34" charset="0"/>
                <a:cs typeface="Arial" pitchFamily="34" charset="0"/>
              </a:rPr>
              <a:t>Hình</a:t>
            </a:r>
            <a:r>
              <a:rPr lang="en-US" sz="3200" dirty="0">
                <a:latin typeface="Arial" pitchFamily="34" charset="0"/>
                <a:ea typeface="Calibri" pitchFamily="34" charset="0"/>
                <a:cs typeface="Arial" pitchFamily="34" charset="0"/>
              </a:rPr>
              <a:t> 2.4: </a:t>
            </a:r>
            <a:r>
              <a:rPr lang="en-US" sz="3200" dirty="0" err="1">
                <a:latin typeface="Arial" pitchFamily="34" charset="0"/>
                <a:ea typeface="Calibri" pitchFamily="34" charset="0"/>
                <a:cs typeface="Arial" pitchFamily="34" charset="0"/>
              </a:rPr>
              <a:t>Mô</a:t>
            </a:r>
            <a:r>
              <a:rPr lang="en-US" sz="3200" dirty="0">
                <a:latin typeface="Arial" pitchFamily="34" charset="0"/>
                <a:ea typeface="Calibri" pitchFamily="34" charset="0"/>
                <a:cs typeface="Arial" pitchFamily="34" charset="0"/>
              </a:rPr>
              <a:t> </a:t>
            </a:r>
            <a:r>
              <a:rPr lang="en-US" sz="3200" dirty="0" err="1">
                <a:latin typeface="Arial" pitchFamily="34" charset="0"/>
                <a:ea typeface="Calibri" pitchFamily="34" charset="0"/>
                <a:cs typeface="Arial" pitchFamily="34" charset="0"/>
              </a:rPr>
              <a:t>hình</a:t>
            </a:r>
            <a:r>
              <a:rPr lang="en-US" sz="3200" dirty="0">
                <a:latin typeface="Arial" pitchFamily="34" charset="0"/>
                <a:ea typeface="Calibri" pitchFamily="34" charset="0"/>
                <a:cs typeface="Arial" pitchFamily="34" charset="0"/>
              </a:rPr>
              <a:t> </a:t>
            </a:r>
            <a:r>
              <a:rPr lang="en-US" sz="3200" dirty="0" err="1">
                <a:latin typeface="Arial" pitchFamily="34" charset="0"/>
                <a:ea typeface="Calibri" pitchFamily="34" charset="0"/>
                <a:cs typeface="Arial" pitchFamily="34" charset="0"/>
              </a:rPr>
              <a:t>nguyên</a:t>
            </a:r>
            <a:r>
              <a:rPr lang="en-US" sz="3200" dirty="0">
                <a:latin typeface="Arial" pitchFamily="34" charset="0"/>
                <a:ea typeface="Calibri" pitchFamily="34" charset="0"/>
                <a:cs typeface="Arial" pitchFamily="34" charset="0"/>
              </a:rPr>
              <a:t> </a:t>
            </a:r>
            <a:r>
              <a:rPr lang="en-US" sz="3200" dirty="0" err="1">
                <a:latin typeface="Arial" pitchFamily="34" charset="0"/>
                <a:ea typeface="Calibri" pitchFamily="34" charset="0"/>
                <a:cs typeface="Arial" pitchFamily="34" charset="0"/>
              </a:rPr>
              <a:t>tử</a:t>
            </a:r>
            <a:r>
              <a:rPr lang="en-US" sz="3200" dirty="0">
                <a:latin typeface="Arial" pitchFamily="34" charset="0"/>
                <a:ea typeface="Calibri" pitchFamily="34" charset="0"/>
                <a:cs typeface="Arial" pitchFamily="34" charset="0"/>
              </a:rPr>
              <a:t> </a:t>
            </a:r>
            <a:r>
              <a:rPr lang="en-US" sz="3200" dirty="0" err="1">
                <a:latin typeface="Arial" pitchFamily="34" charset="0"/>
                <a:ea typeface="Calibri" pitchFamily="34" charset="0"/>
                <a:cs typeface="Arial" pitchFamily="34" charset="0"/>
              </a:rPr>
              <a:t>của</a:t>
            </a:r>
            <a:r>
              <a:rPr lang="en-US" sz="3200" dirty="0">
                <a:latin typeface="Arial" pitchFamily="34" charset="0"/>
                <a:ea typeface="Calibri" pitchFamily="34" charset="0"/>
                <a:cs typeface="Arial" pitchFamily="34" charset="0"/>
              </a:rPr>
              <a:t> Rutherford</a:t>
            </a:r>
            <a:endParaRPr lang="en-US" sz="3200" dirty="0">
              <a:latin typeface="Arial" pitchFamily="34" charset="0"/>
              <a:cs typeface="Arial" pitchFamily="34" charset="0"/>
            </a:endParaRPr>
          </a:p>
        </p:txBody>
      </p:sp>
      <p:sp>
        <p:nvSpPr>
          <p:cNvPr id="7" name="Rectangle 1"/>
          <p:cNvSpPr>
            <a:spLocks noChangeArrowheads="1"/>
          </p:cNvSpPr>
          <p:nvPr/>
        </p:nvSpPr>
        <p:spPr bwMode="auto">
          <a:xfrm>
            <a:off x="6781800" y="2133601"/>
            <a:ext cx="3886200" cy="206210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555625" algn="l"/>
              </a:tabLst>
            </a:pPr>
            <a:r>
              <a:rPr lang="en-US" sz="3200" dirty="0">
                <a:solidFill>
                  <a:schemeClr val="tx1"/>
                </a:solidFill>
                <a:latin typeface="Arial" pitchFamily="34" charset="0"/>
                <a:ea typeface="Calibri" pitchFamily="34" charset="0"/>
                <a:cs typeface="Arial" pitchFamily="34" charset="0"/>
              </a:rPr>
              <a:t>H3. </a:t>
            </a:r>
            <a:r>
              <a:rPr lang="en-US" sz="3200" dirty="0">
                <a:solidFill>
                  <a:schemeClr val="tx1"/>
                </a:solidFill>
                <a:latin typeface="Arial" pitchFamily="34" charset="0"/>
                <a:ea typeface="Times New Roman" pitchFamily="18" charset="0"/>
                <a:cs typeface="Arial" pitchFamily="34" charset="0"/>
              </a:rPr>
              <a:t>Theo Rutherford - Bohr, </a:t>
            </a:r>
            <a:r>
              <a:rPr lang="en-US" sz="3200" dirty="0" err="1">
                <a:solidFill>
                  <a:schemeClr val="tx1"/>
                </a:solidFill>
                <a:latin typeface="Arial" pitchFamily="34" charset="0"/>
                <a:ea typeface="Times New Roman" pitchFamily="18" charset="0"/>
                <a:cs typeface="Arial" pitchFamily="34" charset="0"/>
              </a:rPr>
              <a:t>nguyên</a:t>
            </a:r>
            <a:r>
              <a:rPr lang="en-US" sz="3200" dirty="0">
                <a:solidFill>
                  <a:schemeClr val="tx1"/>
                </a:solidFill>
                <a:latin typeface="Arial" pitchFamily="34" charset="0"/>
                <a:ea typeface="Times New Roman" pitchFamily="18" charset="0"/>
                <a:cs typeface="Arial" pitchFamily="34" charset="0"/>
              </a:rPr>
              <a:t> </a:t>
            </a:r>
            <a:r>
              <a:rPr lang="en-US" sz="3200" dirty="0" err="1">
                <a:solidFill>
                  <a:schemeClr val="tx1"/>
                </a:solidFill>
                <a:latin typeface="Arial" pitchFamily="34" charset="0"/>
                <a:ea typeface="Times New Roman" pitchFamily="18" charset="0"/>
                <a:cs typeface="Arial" pitchFamily="34" charset="0"/>
              </a:rPr>
              <a:t>tử</a:t>
            </a:r>
            <a:r>
              <a:rPr lang="en-US" sz="3200" dirty="0">
                <a:solidFill>
                  <a:schemeClr val="tx1"/>
                </a:solidFill>
                <a:latin typeface="Arial" pitchFamily="34" charset="0"/>
                <a:ea typeface="Times New Roman" pitchFamily="18" charset="0"/>
                <a:cs typeface="Arial" pitchFamily="34" charset="0"/>
              </a:rPr>
              <a:t> </a:t>
            </a:r>
          </a:p>
          <a:p>
            <a:pPr algn="ctr" fontAlgn="base">
              <a:spcBef>
                <a:spcPct val="0"/>
              </a:spcBef>
              <a:spcAft>
                <a:spcPct val="0"/>
              </a:spcAft>
              <a:tabLst>
                <a:tab pos="555625" algn="l"/>
              </a:tabLst>
            </a:pPr>
            <a:r>
              <a:rPr lang="en-US" sz="3200" dirty="0" err="1">
                <a:solidFill>
                  <a:schemeClr val="tx1"/>
                </a:solidFill>
                <a:latin typeface="Arial" pitchFamily="34" charset="0"/>
                <a:ea typeface="Times New Roman" pitchFamily="18" charset="0"/>
                <a:cs typeface="Arial" pitchFamily="34" charset="0"/>
              </a:rPr>
              <a:t>được</a:t>
            </a:r>
            <a:r>
              <a:rPr lang="en-US" sz="3200" dirty="0">
                <a:solidFill>
                  <a:schemeClr val="tx1"/>
                </a:solidFill>
                <a:latin typeface="Arial" pitchFamily="34" charset="0"/>
                <a:ea typeface="Times New Roman" pitchFamily="18" charset="0"/>
                <a:cs typeface="Arial" pitchFamily="34" charset="0"/>
              </a:rPr>
              <a:t> </a:t>
            </a:r>
            <a:r>
              <a:rPr lang="en-US" sz="3200" dirty="0" err="1">
                <a:solidFill>
                  <a:schemeClr val="tx1"/>
                </a:solidFill>
                <a:latin typeface="Arial" pitchFamily="34" charset="0"/>
                <a:ea typeface="Times New Roman" pitchFamily="18" charset="0"/>
                <a:cs typeface="Arial" pitchFamily="34" charset="0"/>
              </a:rPr>
              <a:t>cấu</a:t>
            </a:r>
            <a:r>
              <a:rPr lang="en-US" sz="3200" dirty="0">
                <a:solidFill>
                  <a:schemeClr val="tx1"/>
                </a:solidFill>
                <a:latin typeface="Arial" pitchFamily="34" charset="0"/>
                <a:ea typeface="Times New Roman" pitchFamily="18" charset="0"/>
                <a:cs typeface="Arial" pitchFamily="34" charset="0"/>
              </a:rPr>
              <a:t> </a:t>
            </a:r>
            <a:r>
              <a:rPr lang="en-US" sz="3200" dirty="0" err="1">
                <a:solidFill>
                  <a:schemeClr val="tx1"/>
                </a:solidFill>
                <a:latin typeface="Arial" pitchFamily="34" charset="0"/>
                <a:ea typeface="Times New Roman" pitchFamily="18" charset="0"/>
                <a:cs typeface="Arial" pitchFamily="34" charset="0"/>
              </a:rPr>
              <a:t>tạo</a:t>
            </a:r>
            <a:r>
              <a:rPr lang="en-US" sz="3200" dirty="0">
                <a:solidFill>
                  <a:schemeClr val="tx1"/>
                </a:solidFill>
                <a:latin typeface="Arial" pitchFamily="34" charset="0"/>
                <a:ea typeface="Times New Roman" pitchFamily="18" charset="0"/>
                <a:cs typeface="Arial" pitchFamily="34" charset="0"/>
              </a:rPr>
              <a:t> </a:t>
            </a:r>
            <a:r>
              <a:rPr lang="en-US" sz="3200" dirty="0" err="1">
                <a:solidFill>
                  <a:schemeClr val="tx1"/>
                </a:solidFill>
                <a:latin typeface="Arial" pitchFamily="34" charset="0"/>
                <a:ea typeface="Times New Roman" pitchFamily="18" charset="0"/>
                <a:cs typeface="Arial" pitchFamily="34" charset="0"/>
              </a:rPr>
              <a:t>như</a:t>
            </a:r>
            <a:r>
              <a:rPr lang="en-US" sz="3200" dirty="0">
                <a:solidFill>
                  <a:schemeClr val="tx1"/>
                </a:solidFill>
                <a:latin typeface="Arial" pitchFamily="34" charset="0"/>
                <a:ea typeface="Times New Roman" pitchFamily="18" charset="0"/>
                <a:cs typeface="Arial" pitchFamily="34" charset="0"/>
              </a:rPr>
              <a:t> </a:t>
            </a:r>
            <a:r>
              <a:rPr lang="en-US" sz="3200" dirty="0" err="1">
                <a:solidFill>
                  <a:schemeClr val="tx1"/>
                </a:solidFill>
                <a:latin typeface="Arial" pitchFamily="34" charset="0"/>
                <a:ea typeface="Times New Roman" pitchFamily="18" charset="0"/>
                <a:cs typeface="Arial" pitchFamily="34" charset="0"/>
              </a:rPr>
              <a:t>thế</a:t>
            </a:r>
            <a:r>
              <a:rPr lang="en-US" sz="3200" dirty="0">
                <a:solidFill>
                  <a:schemeClr val="tx1"/>
                </a:solidFill>
                <a:latin typeface="Arial" pitchFamily="34" charset="0"/>
                <a:ea typeface="Times New Roman" pitchFamily="18" charset="0"/>
                <a:cs typeface="Arial" pitchFamily="34" charset="0"/>
              </a:rPr>
              <a:t> </a:t>
            </a:r>
            <a:r>
              <a:rPr lang="en-US" sz="3200" dirty="0" err="1">
                <a:solidFill>
                  <a:schemeClr val="tx1"/>
                </a:solidFill>
                <a:latin typeface="Arial" pitchFamily="34" charset="0"/>
                <a:ea typeface="Times New Roman" pitchFamily="18" charset="0"/>
                <a:cs typeface="Arial" pitchFamily="34" charset="0"/>
              </a:rPr>
              <a:t>nào</a:t>
            </a:r>
            <a:r>
              <a:rPr lang="en-US" sz="3200" dirty="0">
                <a:solidFill>
                  <a:schemeClr val="tx1"/>
                </a:solidFill>
                <a:latin typeface="Arial" pitchFamily="34" charset="0"/>
                <a:ea typeface="Times New Roman" pitchFamily="18" charset="0"/>
                <a:cs typeface="Arial" pitchFamily="34" charset="0"/>
              </a:rPr>
              <a:t>?</a:t>
            </a:r>
            <a:endParaRPr lang="en-US" sz="3200" dirty="0">
              <a:solidFill>
                <a:schemeClr val="tx1"/>
              </a:solidFill>
              <a:latin typeface="Arial" pitchFamily="34" charset="0"/>
              <a:cs typeface="Arial" pitchFamily="34" charset="0"/>
            </a:endParaRPr>
          </a:p>
        </p:txBody>
      </p:sp>
      <p:sp>
        <p:nvSpPr>
          <p:cNvPr id="8" name="Right Arrow 7"/>
          <p:cNvSpPr/>
          <p:nvPr/>
        </p:nvSpPr>
        <p:spPr>
          <a:xfrm>
            <a:off x="6019800" y="2667000"/>
            <a:ext cx="6858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88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b="1" dirty="0" err="1"/>
              <a:t>Mô</a:t>
            </a:r>
            <a:r>
              <a:rPr lang="en-US" b="1" dirty="0"/>
              <a:t> </a:t>
            </a:r>
            <a:r>
              <a:rPr lang="en-US" b="1" dirty="0" err="1"/>
              <a:t>hình</a:t>
            </a:r>
            <a:r>
              <a:rPr lang="en-US" b="1" dirty="0"/>
              <a:t> Rutherford – Bohr</a:t>
            </a:r>
            <a:endParaRPr lang="en-US" dirty="0"/>
          </a:p>
        </p:txBody>
      </p:sp>
      <p:pic>
        <p:nvPicPr>
          <p:cNvPr id="5" name="Picture 4" descr="tải xuống.png"/>
          <p:cNvPicPr>
            <a:picLocks noChangeAspect="1"/>
          </p:cNvPicPr>
          <p:nvPr/>
        </p:nvPicPr>
        <p:blipFill>
          <a:blip r:embed="rId2"/>
          <a:stretch>
            <a:fillRect/>
          </a:stretch>
        </p:blipFill>
        <p:spPr>
          <a:xfrm>
            <a:off x="3810000" y="1600200"/>
            <a:ext cx="4114800" cy="3505200"/>
          </a:xfrm>
          <a:prstGeom prst="rect">
            <a:avLst/>
          </a:prstGeom>
        </p:spPr>
      </p:pic>
      <p:sp>
        <p:nvSpPr>
          <p:cNvPr id="6" name="Rectangle 1"/>
          <p:cNvSpPr>
            <a:spLocks noChangeArrowheads="1"/>
          </p:cNvSpPr>
          <p:nvPr/>
        </p:nvSpPr>
        <p:spPr bwMode="auto">
          <a:xfrm>
            <a:off x="1981200" y="5334000"/>
            <a:ext cx="8153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555625" algn="l"/>
              </a:tabLst>
            </a:pPr>
            <a:r>
              <a:rPr lang="en-US" sz="2800" dirty="0" err="1">
                <a:latin typeface="Arial" pitchFamily="34" charset="0"/>
                <a:ea typeface="Calibri" pitchFamily="34" charset="0"/>
                <a:cs typeface="Arial" pitchFamily="34" charset="0"/>
              </a:rPr>
              <a:t>Hình</a:t>
            </a:r>
            <a:r>
              <a:rPr lang="en-US" sz="2800" dirty="0">
                <a:latin typeface="Arial" pitchFamily="34" charset="0"/>
                <a:ea typeface="Calibri" pitchFamily="34" charset="0"/>
                <a:cs typeface="Arial" pitchFamily="34" charset="0"/>
              </a:rPr>
              <a:t> 2.4: </a:t>
            </a:r>
            <a:r>
              <a:rPr lang="en-US" sz="2800" dirty="0" err="1">
                <a:latin typeface="Arial" pitchFamily="34" charset="0"/>
                <a:ea typeface="Calibri" pitchFamily="34" charset="0"/>
                <a:cs typeface="Arial" pitchFamily="34" charset="0"/>
              </a:rPr>
              <a:t>Mô</a:t>
            </a:r>
            <a:r>
              <a:rPr lang="en-US" sz="2800" dirty="0">
                <a:latin typeface="Arial" pitchFamily="34" charset="0"/>
                <a:ea typeface="Calibri" pitchFamily="34" charset="0"/>
                <a:cs typeface="Arial" pitchFamily="34" charset="0"/>
              </a:rPr>
              <a:t> </a:t>
            </a:r>
            <a:r>
              <a:rPr lang="en-US" sz="2800" dirty="0" err="1">
                <a:latin typeface="Arial" pitchFamily="34" charset="0"/>
                <a:ea typeface="Calibri" pitchFamily="34" charset="0"/>
                <a:cs typeface="Arial" pitchFamily="34" charset="0"/>
              </a:rPr>
              <a:t>hình</a:t>
            </a:r>
            <a:r>
              <a:rPr lang="en-US" sz="2800" dirty="0">
                <a:latin typeface="Arial" pitchFamily="34" charset="0"/>
                <a:ea typeface="Calibri" pitchFamily="34" charset="0"/>
                <a:cs typeface="Arial" pitchFamily="34" charset="0"/>
              </a:rPr>
              <a:t> </a:t>
            </a:r>
            <a:r>
              <a:rPr lang="en-US" sz="2800" dirty="0" err="1">
                <a:latin typeface="Arial" pitchFamily="34" charset="0"/>
                <a:ea typeface="Calibri" pitchFamily="34" charset="0"/>
                <a:cs typeface="Arial" pitchFamily="34" charset="0"/>
              </a:rPr>
              <a:t>nguyên</a:t>
            </a:r>
            <a:r>
              <a:rPr lang="en-US" sz="2800" dirty="0">
                <a:latin typeface="Arial" pitchFamily="34" charset="0"/>
                <a:ea typeface="Calibri" pitchFamily="34" charset="0"/>
                <a:cs typeface="Arial" pitchFamily="34" charset="0"/>
              </a:rPr>
              <a:t> </a:t>
            </a:r>
            <a:r>
              <a:rPr lang="en-US" sz="2800" dirty="0" err="1">
                <a:latin typeface="Arial" pitchFamily="34" charset="0"/>
                <a:ea typeface="Calibri" pitchFamily="34" charset="0"/>
                <a:cs typeface="Arial" pitchFamily="34" charset="0"/>
              </a:rPr>
              <a:t>tử</a:t>
            </a:r>
            <a:r>
              <a:rPr lang="en-US" sz="2800" dirty="0">
                <a:latin typeface="Arial" pitchFamily="34" charset="0"/>
                <a:ea typeface="Calibri" pitchFamily="34" charset="0"/>
                <a:cs typeface="Arial" pitchFamily="34" charset="0"/>
              </a:rPr>
              <a:t> </a:t>
            </a:r>
            <a:r>
              <a:rPr lang="en-US" sz="2800" dirty="0" err="1">
                <a:latin typeface="Arial" pitchFamily="34" charset="0"/>
                <a:ea typeface="Calibri" pitchFamily="34" charset="0"/>
                <a:cs typeface="Arial" pitchFamily="34" charset="0"/>
              </a:rPr>
              <a:t>của</a:t>
            </a:r>
            <a:r>
              <a:rPr lang="en-US" sz="2800" dirty="0">
                <a:latin typeface="Arial" pitchFamily="34" charset="0"/>
                <a:ea typeface="Calibri" pitchFamily="34" charset="0"/>
                <a:cs typeface="Arial" pitchFamily="34" charset="0"/>
              </a:rPr>
              <a:t> Rutherford</a:t>
            </a:r>
            <a:endParaRPr lang="en-US" sz="2800" dirty="0">
              <a:latin typeface="Arial" pitchFamily="34" charset="0"/>
              <a:cs typeface="Arial" pitchFamily="34" charset="0"/>
            </a:endParaRPr>
          </a:p>
        </p:txBody>
      </p:sp>
      <p:cxnSp>
        <p:nvCxnSpPr>
          <p:cNvPr id="10" name="Straight Arrow Connector 9"/>
          <p:cNvCxnSpPr>
            <a:endCxn id="14" idx="0"/>
          </p:cNvCxnSpPr>
          <p:nvPr/>
        </p:nvCxnSpPr>
        <p:spPr>
          <a:xfrm>
            <a:off x="5715000" y="3352800"/>
            <a:ext cx="2286000" cy="1295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4648200" y="1752600"/>
            <a:ext cx="914400" cy="304800"/>
          </a:xfrm>
          <a:prstGeom prst="straightConnector1">
            <a:avLst/>
          </a:prstGeom>
          <a:ln w="38100">
            <a:solidFill>
              <a:srgbClr val="3810E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
          <p:cNvSpPr>
            <a:spLocks noChangeArrowheads="1"/>
          </p:cNvSpPr>
          <p:nvPr/>
        </p:nvSpPr>
        <p:spPr bwMode="auto">
          <a:xfrm>
            <a:off x="7239000" y="4648200"/>
            <a:ext cx="1524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555625" algn="l"/>
              </a:tabLst>
            </a:pPr>
            <a:r>
              <a:rPr lang="en-US" sz="2400" dirty="0" err="1">
                <a:latin typeface="Arial" pitchFamily="34" charset="0"/>
                <a:ea typeface="Calibri" pitchFamily="34" charset="0"/>
                <a:cs typeface="Arial" pitchFamily="34" charset="0"/>
              </a:rPr>
              <a:t>Hạt</a:t>
            </a:r>
            <a:r>
              <a:rPr lang="en-US" sz="2400" dirty="0">
                <a:latin typeface="Arial" pitchFamily="34" charset="0"/>
                <a:ea typeface="Calibri" pitchFamily="34" charset="0"/>
                <a:cs typeface="Arial" pitchFamily="34" charset="0"/>
              </a:rPr>
              <a:t> </a:t>
            </a:r>
            <a:r>
              <a:rPr lang="en-US" sz="2400" dirty="0" err="1">
                <a:latin typeface="Arial" pitchFamily="34" charset="0"/>
                <a:ea typeface="Calibri" pitchFamily="34" charset="0"/>
                <a:cs typeface="Arial" pitchFamily="34" charset="0"/>
              </a:rPr>
              <a:t>nhân</a:t>
            </a:r>
            <a:endParaRPr lang="en-US" sz="2400" dirty="0">
              <a:latin typeface="Arial" pitchFamily="34" charset="0"/>
              <a:cs typeface="Arial" pitchFamily="34" charset="0"/>
            </a:endParaRPr>
          </a:p>
        </p:txBody>
      </p:sp>
      <p:sp>
        <p:nvSpPr>
          <p:cNvPr id="19" name="Rectangle 1"/>
          <p:cNvSpPr>
            <a:spLocks noChangeArrowheads="1"/>
          </p:cNvSpPr>
          <p:nvPr/>
        </p:nvSpPr>
        <p:spPr bwMode="auto">
          <a:xfrm>
            <a:off x="3352800" y="1447800"/>
            <a:ext cx="15240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555625" algn="l"/>
              </a:tabLst>
            </a:pPr>
            <a:r>
              <a:rPr lang="en-US" sz="2400" dirty="0">
                <a:latin typeface="Arial" pitchFamily="34" charset="0"/>
                <a:ea typeface="Calibri" pitchFamily="34" charset="0"/>
                <a:cs typeface="Arial" pitchFamily="34" charset="0"/>
              </a:rPr>
              <a:t>Electron</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42892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Text Box 7"/>
          <p:cNvSpPr txBox="1">
            <a:spLocks noChangeArrowheads="1"/>
          </p:cNvSpPr>
          <p:nvPr/>
        </p:nvSpPr>
        <p:spPr bwMode="auto">
          <a:xfrm>
            <a:off x="1676400" y="2133601"/>
            <a:ext cx="3429000" cy="584775"/>
          </a:xfrm>
          <a:prstGeom prst="rect">
            <a:avLst/>
          </a:prstGeom>
          <a:noFill/>
          <a:ln w="9525">
            <a:noFill/>
            <a:miter lim="800000"/>
            <a:headEnd/>
            <a:tailEnd/>
          </a:ln>
          <a:effectLst/>
        </p:spPr>
        <p:txBody>
          <a:bodyPr wrap="square">
            <a:spAutoFit/>
          </a:bodyPr>
          <a:lstStyle/>
          <a:p>
            <a:pPr>
              <a:spcBef>
                <a:spcPct val="50000"/>
              </a:spcBef>
            </a:pPr>
            <a:r>
              <a:rPr lang="vi-VN" sz="3200" dirty="0">
                <a:latin typeface="Times New Roman" pitchFamily="18" charset="0"/>
              </a:rPr>
              <a:t>- Nguyên tử gồm</a:t>
            </a:r>
            <a:r>
              <a:rPr lang="en-US" sz="3200" dirty="0">
                <a:latin typeface="Times New Roman" pitchFamily="18" charset="0"/>
              </a:rPr>
              <a:t> : </a:t>
            </a:r>
            <a:endParaRPr lang="vi-VN" sz="3200" dirty="0">
              <a:latin typeface="Times New Roman" pitchFamily="18" charset="0"/>
            </a:endParaRPr>
          </a:p>
        </p:txBody>
      </p:sp>
      <p:sp>
        <p:nvSpPr>
          <p:cNvPr id="30729" name="Text Box 9"/>
          <p:cNvSpPr txBox="1">
            <a:spLocks noChangeArrowheads="1"/>
          </p:cNvSpPr>
          <p:nvPr/>
        </p:nvSpPr>
        <p:spPr bwMode="auto">
          <a:xfrm>
            <a:off x="1524000" y="5181601"/>
            <a:ext cx="2209800" cy="584775"/>
          </a:xfrm>
          <a:prstGeom prst="rect">
            <a:avLst/>
          </a:prstGeom>
          <a:solidFill>
            <a:schemeClr val="accent6">
              <a:lumMod val="60000"/>
              <a:lumOff val="40000"/>
            </a:schemeClr>
          </a:solidFill>
          <a:ln w="9525">
            <a:noFill/>
            <a:miter lim="800000"/>
            <a:headEnd/>
            <a:tailEnd/>
          </a:ln>
          <a:effectLst/>
        </p:spPr>
        <p:txBody>
          <a:bodyPr wrap="square">
            <a:spAutoFit/>
          </a:bodyPr>
          <a:lstStyle/>
          <a:p>
            <a:pPr>
              <a:spcBef>
                <a:spcPct val="50000"/>
              </a:spcBef>
            </a:pPr>
            <a:r>
              <a:rPr lang="en-US" sz="3200" dirty="0">
                <a:latin typeface="Times New Roman" pitchFamily="18" charset="0"/>
              </a:rPr>
              <a:t>+ </a:t>
            </a:r>
            <a:r>
              <a:rPr lang="vi-VN" sz="3200" dirty="0">
                <a:latin typeface="Times New Roman" pitchFamily="18" charset="0"/>
              </a:rPr>
              <a:t>Hạt nhân</a:t>
            </a:r>
            <a:r>
              <a:rPr lang="en-US" sz="3200" dirty="0">
                <a:latin typeface="Times New Roman" pitchFamily="18" charset="0"/>
              </a:rPr>
              <a:t>:</a:t>
            </a:r>
            <a:endParaRPr lang="en-US" sz="3200" dirty="0">
              <a:latin typeface="Times New Roman" pitchFamily="18" charset="0"/>
              <a:cs typeface="Times New Roman" pitchFamily="18" charset="0"/>
            </a:endParaRPr>
          </a:p>
        </p:txBody>
      </p:sp>
      <p:sp>
        <p:nvSpPr>
          <p:cNvPr id="30730" name="Text Box 10"/>
          <p:cNvSpPr txBox="1">
            <a:spLocks noChangeArrowheads="1"/>
          </p:cNvSpPr>
          <p:nvPr/>
        </p:nvSpPr>
        <p:spPr bwMode="auto">
          <a:xfrm>
            <a:off x="1524000" y="3352801"/>
            <a:ext cx="1219200" cy="5847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spcBef>
                <a:spcPct val="50000"/>
              </a:spcBef>
            </a:pPr>
            <a:r>
              <a:rPr lang="en-US" sz="3200" dirty="0">
                <a:latin typeface="Times New Roman" pitchFamily="18" charset="0"/>
              </a:rPr>
              <a:t>+ </a:t>
            </a:r>
            <a:r>
              <a:rPr lang="vi-VN" sz="3200" dirty="0">
                <a:latin typeface="Times New Roman" pitchFamily="18" charset="0"/>
              </a:rPr>
              <a:t>Vỏ</a:t>
            </a:r>
            <a:r>
              <a:rPr lang="en-US" sz="3200" dirty="0">
                <a:latin typeface="Times New Roman" pitchFamily="18" charset="0"/>
              </a:rPr>
              <a:t>: </a:t>
            </a:r>
            <a:endParaRPr lang="en-US" sz="3200" dirty="0">
              <a:latin typeface="Times New Roman" pitchFamily="18" charset="0"/>
              <a:cs typeface="Times New Roman" pitchFamily="18" charset="0"/>
            </a:endParaRPr>
          </a:p>
        </p:txBody>
      </p:sp>
      <p:sp>
        <p:nvSpPr>
          <p:cNvPr id="9" name="Text Box 10"/>
          <p:cNvSpPr txBox="1">
            <a:spLocks noChangeArrowheads="1"/>
          </p:cNvSpPr>
          <p:nvPr/>
        </p:nvSpPr>
        <p:spPr bwMode="auto">
          <a:xfrm>
            <a:off x="2819400" y="3276600"/>
            <a:ext cx="7848600" cy="1569660"/>
          </a:xfrm>
          <a:prstGeom prst="rect">
            <a:avLst/>
          </a:prstGeom>
          <a:noFill/>
          <a:ln w="9525">
            <a:noFill/>
            <a:miter lim="800000"/>
            <a:headEnd/>
            <a:tailEnd/>
          </a:ln>
          <a:effectLst/>
        </p:spPr>
        <p:txBody>
          <a:bodyPr wrap="square">
            <a:spAutoFit/>
          </a:bodyPr>
          <a:lstStyle/>
          <a:p>
            <a:pPr>
              <a:spcBef>
                <a:spcPct val="50000"/>
              </a:spcBef>
            </a:pPr>
            <a:r>
              <a:rPr lang="vi-VN" sz="3200" dirty="0">
                <a:latin typeface="Times New Roman" pitchFamily="18" charset="0"/>
              </a:rPr>
              <a:t>tạo bởi một hay nhiều electron</a:t>
            </a:r>
            <a:r>
              <a:rPr lang="en-US" sz="3200" dirty="0">
                <a:latin typeface="Times New Roman" pitchFamily="18" charset="0"/>
              </a:rPr>
              <a:t> (</a:t>
            </a:r>
            <a:r>
              <a:rPr lang="en-US" sz="3200" dirty="0" err="1">
                <a:latin typeface="Times New Roman" pitchFamily="18" charset="0"/>
              </a:rPr>
              <a:t>kí</a:t>
            </a:r>
            <a:r>
              <a:rPr lang="en-US" sz="3200" dirty="0">
                <a:latin typeface="Times New Roman" pitchFamily="18" charset="0"/>
              </a:rPr>
              <a:t> </a:t>
            </a:r>
            <a:r>
              <a:rPr lang="en-US" sz="3200" dirty="0" err="1">
                <a:latin typeface="Times New Roman" pitchFamily="18" charset="0"/>
              </a:rPr>
              <a:t>hiệu</a:t>
            </a:r>
            <a:r>
              <a:rPr lang="en-US" sz="3200" dirty="0">
                <a:latin typeface="Times New Roman" pitchFamily="18" charset="0"/>
              </a:rPr>
              <a:t> </a:t>
            </a:r>
            <a:r>
              <a:rPr lang="en-US" sz="3200" dirty="0" err="1">
                <a:latin typeface="Times New Roman" pitchFamily="18" charset="0"/>
              </a:rPr>
              <a:t>là</a:t>
            </a:r>
            <a:r>
              <a:rPr lang="en-US" sz="3200" dirty="0">
                <a:latin typeface="Times New Roman" pitchFamily="18" charset="0"/>
              </a:rPr>
              <a:t> </a:t>
            </a:r>
            <a:r>
              <a:rPr lang="en-US" sz="3200" dirty="0">
                <a:latin typeface="Times New Roman" pitchFamily="18" charset="0"/>
                <a:cs typeface="Times New Roman" pitchFamily="18" charset="0"/>
              </a:rPr>
              <a:t>e), </a:t>
            </a:r>
            <a:r>
              <a:rPr lang="en-US" sz="3200" dirty="0" err="1">
                <a:latin typeface="Times New Roman" pitchFamily="18" charset="0"/>
                <a:cs typeface="Times New Roman" pitchFamily="18" charset="0"/>
              </a:rPr>
              <a:t>mang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mỗi</a:t>
            </a:r>
            <a:r>
              <a:rPr lang="en-US" sz="3200" dirty="0">
                <a:latin typeface="Times New Roman" pitchFamily="18" charset="0"/>
                <a:cs typeface="Times New Roman" pitchFamily="18" charset="0"/>
              </a:rPr>
              <a:t> e</a:t>
            </a:r>
            <a:r>
              <a:rPr lang="en-US" sz="3200" dirty="0">
                <a:latin typeface="Times New Roman" pitchFamily="18" charset="0"/>
              </a:rPr>
              <a:t> </a:t>
            </a:r>
            <a:r>
              <a:rPr lang="en-US" sz="3200" dirty="0" err="1">
                <a:latin typeface="Times New Roman" pitchFamily="18" charset="0"/>
              </a:rPr>
              <a:t>mang</a:t>
            </a:r>
            <a:r>
              <a:rPr lang="en-US" sz="3200" dirty="0">
                <a:latin typeface="Times New Roman" pitchFamily="18" charset="0"/>
              </a:rPr>
              <a:t> 1 </a:t>
            </a:r>
            <a:r>
              <a:rPr lang="en-US" sz="3200" dirty="0" err="1">
                <a:latin typeface="Times New Roman" pitchFamily="18" charset="0"/>
              </a:rPr>
              <a:t>đơn</a:t>
            </a:r>
            <a:r>
              <a:rPr lang="en-US" sz="3200" dirty="0">
                <a:latin typeface="Times New Roman" pitchFamily="18" charset="0"/>
              </a:rPr>
              <a:t> </a:t>
            </a:r>
            <a:r>
              <a:rPr lang="en-US" sz="3200" dirty="0" err="1">
                <a:latin typeface="Times New Roman" pitchFamily="18" charset="0"/>
              </a:rPr>
              <a:t>vị</a:t>
            </a:r>
            <a:r>
              <a:rPr lang="en-US" sz="3200" dirty="0">
                <a:latin typeface="Times New Roman" pitchFamily="18" charset="0"/>
              </a:rPr>
              <a:t> </a:t>
            </a:r>
            <a:r>
              <a:rPr lang="en-US" sz="3200" dirty="0" err="1">
                <a:latin typeface="Times New Roman" pitchFamily="18" charset="0"/>
              </a:rPr>
              <a:t>điện</a:t>
            </a:r>
            <a:r>
              <a:rPr lang="en-US" sz="3200" dirty="0">
                <a:latin typeface="Times New Roman" pitchFamily="18" charset="0"/>
              </a:rPr>
              <a:t> </a:t>
            </a:r>
            <a:r>
              <a:rPr lang="en-US" sz="3200" dirty="0" err="1">
                <a:latin typeface="Times New Roman" pitchFamily="18" charset="0"/>
              </a:rPr>
              <a:t>tích</a:t>
            </a:r>
            <a:r>
              <a:rPr lang="en-US" sz="3200" dirty="0">
                <a:latin typeface="Times New Roman" pitchFamily="18" charset="0"/>
              </a:rPr>
              <a:t> </a:t>
            </a:r>
            <a:r>
              <a:rPr lang="en-US" sz="3200" dirty="0" err="1">
                <a:latin typeface="Times New Roman" pitchFamily="18" charset="0"/>
              </a:rPr>
              <a:t>âm</a:t>
            </a:r>
            <a:r>
              <a:rPr lang="en-US" sz="3200" dirty="0">
                <a:latin typeface="Times New Roman" pitchFamily="18" charset="0"/>
              </a:rPr>
              <a:t>, </a:t>
            </a:r>
            <a:r>
              <a:rPr lang="en-US" sz="3200" dirty="0" err="1">
                <a:latin typeface="Times New Roman" pitchFamily="18" charset="0"/>
              </a:rPr>
              <a:t>quy</a:t>
            </a:r>
            <a:r>
              <a:rPr lang="en-US" sz="3200" dirty="0">
                <a:latin typeface="Times New Roman" pitchFamily="18" charset="0"/>
              </a:rPr>
              <a:t> </a:t>
            </a:r>
            <a:r>
              <a:rPr lang="en-US" sz="3200" dirty="0" err="1">
                <a:latin typeface="Times New Roman" pitchFamily="18" charset="0"/>
              </a:rPr>
              <a:t>ước</a:t>
            </a:r>
            <a:r>
              <a:rPr lang="en-US" sz="3200" dirty="0">
                <a:latin typeface="Times New Roman" pitchFamily="18" charset="0"/>
              </a:rPr>
              <a:t> -1</a:t>
            </a:r>
            <a:endParaRPr lang="en-US" sz="3200" dirty="0">
              <a:latin typeface="Times New Roman" pitchFamily="18" charset="0"/>
              <a:cs typeface="Times New Roman" pitchFamily="18" charset="0"/>
            </a:endParaRPr>
          </a:p>
        </p:txBody>
      </p:sp>
      <p:sp>
        <p:nvSpPr>
          <p:cNvPr id="10" name="Text Box 9"/>
          <p:cNvSpPr txBox="1">
            <a:spLocks noChangeArrowheads="1"/>
          </p:cNvSpPr>
          <p:nvPr/>
        </p:nvSpPr>
        <p:spPr bwMode="auto">
          <a:xfrm>
            <a:off x="3810000" y="5105400"/>
            <a:ext cx="7086600" cy="1569660"/>
          </a:xfrm>
          <a:prstGeom prst="rect">
            <a:avLst/>
          </a:prstGeom>
          <a:noFill/>
          <a:ln w="9525">
            <a:noFill/>
            <a:miter lim="800000"/>
            <a:headEnd/>
            <a:tailEnd/>
          </a:ln>
          <a:effectLst/>
        </p:spPr>
        <p:txBody>
          <a:bodyPr wrap="square">
            <a:spAutoFit/>
          </a:bodyPr>
          <a:lstStyle/>
          <a:p>
            <a:pPr>
              <a:spcBef>
                <a:spcPct val="50000"/>
              </a:spcBef>
            </a:pPr>
            <a:r>
              <a:rPr lang="en-US" sz="3200" dirty="0" err="1">
                <a:latin typeface="Times New Roman" pitchFamily="18" charset="0"/>
              </a:rPr>
              <a:t>chứa</a:t>
            </a:r>
            <a:r>
              <a:rPr lang="en-US" sz="3200" dirty="0">
                <a:latin typeface="Times New Roman" pitchFamily="18" charset="0"/>
              </a:rPr>
              <a:t> </a:t>
            </a:r>
            <a:r>
              <a:rPr lang="en-US" sz="3200" dirty="0" err="1">
                <a:latin typeface="Times New Roman" pitchFamily="18" charset="0"/>
              </a:rPr>
              <a:t>các</a:t>
            </a:r>
            <a:r>
              <a:rPr lang="en-US" sz="3200" dirty="0">
                <a:latin typeface="Times New Roman" pitchFamily="18" charset="0"/>
              </a:rPr>
              <a:t> </a:t>
            </a:r>
            <a:r>
              <a:rPr lang="en-US" sz="3200" dirty="0" err="1">
                <a:latin typeface="Times New Roman" pitchFamily="18" charset="0"/>
              </a:rPr>
              <a:t>hạt</a:t>
            </a:r>
            <a:r>
              <a:rPr lang="en-US" sz="3200" dirty="0">
                <a:latin typeface="Times New Roman" pitchFamily="18" charset="0"/>
              </a:rPr>
              <a:t> proton (</a:t>
            </a:r>
            <a:r>
              <a:rPr lang="en-US" sz="3200" dirty="0" err="1">
                <a:latin typeface="Times New Roman" pitchFamily="18" charset="0"/>
              </a:rPr>
              <a:t>kí</a:t>
            </a:r>
            <a:r>
              <a:rPr lang="en-US" sz="3200" dirty="0">
                <a:latin typeface="Times New Roman" pitchFamily="18" charset="0"/>
              </a:rPr>
              <a:t> </a:t>
            </a:r>
            <a:r>
              <a:rPr lang="en-US" sz="3200" dirty="0" err="1">
                <a:latin typeface="Times New Roman" pitchFamily="18" charset="0"/>
              </a:rPr>
              <a:t>hiệu</a:t>
            </a:r>
            <a:r>
              <a:rPr lang="en-US" sz="3200" dirty="0">
                <a:latin typeface="Times New Roman" pitchFamily="18" charset="0"/>
              </a:rPr>
              <a:t> </a:t>
            </a:r>
            <a:r>
              <a:rPr lang="en-US" sz="3200" dirty="0" err="1">
                <a:latin typeface="Times New Roman" pitchFamily="18" charset="0"/>
              </a:rPr>
              <a:t>là</a:t>
            </a:r>
            <a:r>
              <a:rPr lang="en-US" sz="3200" dirty="0">
                <a:latin typeface="Times New Roman" pitchFamily="18" charset="0"/>
              </a:rPr>
              <a:t> p) </a:t>
            </a:r>
            <a:r>
              <a:rPr lang="en-US" sz="3200" dirty="0" err="1">
                <a:latin typeface="Times New Roman" pitchFamily="18" charset="0"/>
              </a:rPr>
              <a:t>mang</a:t>
            </a:r>
            <a:r>
              <a:rPr lang="en-US" sz="3200" dirty="0">
                <a:latin typeface="Times New Roman" pitchFamily="18" charset="0"/>
              </a:rPr>
              <a:t> </a:t>
            </a:r>
            <a:r>
              <a:rPr lang="en-US" sz="3200" dirty="0" err="1">
                <a:latin typeface="Times New Roman" pitchFamily="18" charset="0"/>
              </a:rPr>
              <a:t>điện</a:t>
            </a:r>
            <a:r>
              <a:rPr lang="en-US" sz="3200" dirty="0">
                <a:latin typeface="Times New Roman" pitchFamily="18" charset="0"/>
              </a:rPr>
              <a:t> </a:t>
            </a:r>
            <a:r>
              <a:rPr lang="en-US" sz="3200" dirty="0" err="1">
                <a:latin typeface="Times New Roman" pitchFamily="18" charset="0"/>
              </a:rPr>
              <a:t>tích</a:t>
            </a:r>
            <a:r>
              <a:rPr lang="en-US" sz="3200" dirty="0">
                <a:latin typeface="Times New Roman" pitchFamily="18" charset="0"/>
              </a:rPr>
              <a:t> </a:t>
            </a:r>
            <a:r>
              <a:rPr lang="en-US" sz="3200" dirty="0" err="1">
                <a:latin typeface="Times New Roman" pitchFamily="18" charset="0"/>
              </a:rPr>
              <a:t>dương</a:t>
            </a:r>
            <a:r>
              <a:rPr lang="en-US" sz="3200" dirty="0">
                <a:latin typeface="Times New Roman" pitchFamily="18" charset="0"/>
              </a:rPr>
              <a:t>, </a:t>
            </a:r>
            <a:r>
              <a:rPr lang="en-US" sz="3200" dirty="0" err="1">
                <a:latin typeface="Times New Roman" pitchFamily="18" charset="0"/>
              </a:rPr>
              <a:t>mỗi</a:t>
            </a:r>
            <a:r>
              <a:rPr lang="en-US" sz="3200" dirty="0">
                <a:latin typeface="Times New Roman" pitchFamily="18" charset="0"/>
              </a:rPr>
              <a:t> p </a:t>
            </a:r>
            <a:r>
              <a:rPr lang="en-US" sz="3200" dirty="0" err="1">
                <a:latin typeface="Times New Roman" pitchFamily="18" charset="0"/>
              </a:rPr>
              <a:t>mang</a:t>
            </a:r>
            <a:r>
              <a:rPr lang="en-US" sz="3200" dirty="0">
                <a:latin typeface="Times New Roman" pitchFamily="18" charset="0"/>
              </a:rPr>
              <a:t> 1 </a:t>
            </a:r>
            <a:r>
              <a:rPr lang="en-US" sz="3200" dirty="0" err="1">
                <a:latin typeface="Times New Roman" pitchFamily="18" charset="0"/>
              </a:rPr>
              <a:t>đơn</a:t>
            </a:r>
            <a:r>
              <a:rPr lang="en-US" sz="3200" dirty="0">
                <a:latin typeface="Times New Roman" pitchFamily="18" charset="0"/>
              </a:rPr>
              <a:t> </a:t>
            </a:r>
            <a:r>
              <a:rPr lang="en-US" sz="3200" dirty="0" err="1">
                <a:latin typeface="Times New Roman" pitchFamily="18" charset="0"/>
              </a:rPr>
              <a:t>vị</a:t>
            </a:r>
            <a:r>
              <a:rPr lang="en-US" sz="3200" dirty="0">
                <a:latin typeface="Times New Roman" pitchFamily="18" charset="0"/>
              </a:rPr>
              <a:t> </a:t>
            </a:r>
            <a:r>
              <a:rPr lang="en-US" sz="3200" dirty="0" err="1">
                <a:latin typeface="Times New Roman" pitchFamily="18" charset="0"/>
              </a:rPr>
              <a:t>điện</a:t>
            </a:r>
            <a:r>
              <a:rPr lang="en-US" sz="3200" dirty="0">
                <a:latin typeface="Times New Roman" pitchFamily="18" charset="0"/>
              </a:rPr>
              <a:t> </a:t>
            </a:r>
            <a:r>
              <a:rPr lang="en-US" sz="3200" dirty="0" err="1">
                <a:latin typeface="Times New Roman" pitchFamily="18" charset="0"/>
              </a:rPr>
              <a:t>tích</a:t>
            </a:r>
            <a:r>
              <a:rPr lang="en-US" sz="3200" dirty="0">
                <a:latin typeface="Times New Roman" pitchFamily="18" charset="0"/>
              </a:rPr>
              <a:t> </a:t>
            </a:r>
            <a:r>
              <a:rPr lang="en-US" sz="3200" dirty="0" err="1">
                <a:latin typeface="Times New Roman" pitchFamily="18" charset="0"/>
              </a:rPr>
              <a:t>dương</a:t>
            </a:r>
            <a:r>
              <a:rPr lang="en-US" sz="3200" dirty="0">
                <a:latin typeface="Times New Roman" pitchFamily="18" charset="0"/>
              </a:rPr>
              <a:t>, </a:t>
            </a:r>
            <a:r>
              <a:rPr lang="en-US" sz="3200" dirty="0" err="1">
                <a:latin typeface="Times New Roman" pitchFamily="18" charset="0"/>
              </a:rPr>
              <a:t>quy</a:t>
            </a:r>
            <a:r>
              <a:rPr lang="en-US" sz="3200" dirty="0">
                <a:latin typeface="Times New Roman" pitchFamily="18" charset="0"/>
              </a:rPr>
              <a:t> </a:t>
            </a:r>
            <a:r>
              <a:rPr lang="en-US" sz="3200" dirty="0" err="1">
                <a:latin typeface="Times New Roman" pitchFamily="18" charset="0"/>
              </a:rPr>
              <a:t>ước</a:t>
            </a:r>
            <a:r>
              <a:rPr lang="en-US" sz="3200" dirty="0">
                <a:latin typeface="Times New Roman" pitchFamily="18" charset="0"/>
              </a:rPr>
              <a:t> +1</a:t>
            </a:r>
            <a:endParaRPr lang="en-US" sz="3200" dirty="0">
              <a:latin typeface="Times New Roman" pitchFamily="18" charset="0"/>
              <a:cs typeface="Times New Roman" pitchFamily="18" charset="0"/>
            </a:endParaRPr>
          </a:p>
        </p:txBody>
      </p:sp>
      <p:pic>
        <p:nvPicPr>
          <p:cNvPr id="11" name="Picture 10" descr="tải xuống.png"/>
          <p:cNvPicPr>
            <a:picLocks noChangeAspect="1"/>
          </p:cNvPicPr>
          <p:nvPr/>
        </p:nvPicPr>
        <p:blipFill>
          <a:blip r:embed="rId2"/>
          <a:stretch>
            <a:fillRect/>
          </a:stretch>
        </p:blipFill>
        <p:spPr>
          <a:xfrm>
            <a:off x="6324600" y="609600"/>
            <a:ext cx="2895600" cy="2466622"/>
          </a:xfrm>
          <a:prstGeom prst="rect">
            <a:avLst/>
          </a:prstGeom>
        </p:spPr>
      </p:pic>
      <p:cxnSp>
        <p:nvCxnSpPr>
          <p:cNvPr id="12" name="Straight Arrow Connector 11"/>
          <p:cNvCxnSpPr/>
          <p:nvPr/>
        </p:nvCxnSpPr>
        <p:spPr>
          <a:xfrm>
            <a:off x="7848600" y="1905000"/>
            <a:ext cx="1219200"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6553200" y="609600"/>
            <a:ext cx="914400" cy="304800"/>
          </a:xfrm>
          <a:prstGeom prst="straightConnector1">
            <a:avLst/>
          </a:prstGeom>
          <a:ln w="38100">
            <a:solidFill>
              <a:srgbClr val="3810E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
          <p:cNvSpPr>
            <a:spLocks noChangeArrowheads="1"/>
          </p:cNvSpPr>
          <p:nvPr/>
        </p:nvSpPr>
        <p:spPr bwMode="auto">
          <a:xfrm>
            <a:off x="9067800" y="2667001"/>
            <a:ext cx="16002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555625" algn="l"/>
              </a:tabLst>
            </a:pPr>
            <a:r>
              <a:rPr lang="en-US" sz="2400" dirty="0" err="1">
                <a:latin typeface="Arial" pitchFamily="34" charset="0"/>
                <a:ea typeface="Calibri" pitchFamily="34" charset="0"/>
                <a:cs typeface="Arial" pitchFamily="34" charset="0"/>
              </a:rPr>
              <a:t>Hạt</a:t>
            </a:r>
            <a:r>
              <a:rPr lang="en-US" sz="2400" dirty="0">
                <a:latin typeface="Arial" pitchFamily="34" charset="0"/>
                <a:ea typeface="Calibri" pitchFamily="34" charset="0"/>
                <a:cs typeface="Arial" pitchFamily="34" charset="0"/>
              </a:rPr>
              <a:t> </a:t>
            </a:r>
            <a:r>
              <a:rPr lang="en-US" sz="2400" dirty="0" err="1">
                <a:latin typeface="Arial" pitchFamily="34" charset="0"/>
                <a:ea typeface="Calibri" pitchFamily="34" charset="0"/>
                <a:cs typeface="Arial" pitchFamily="34" charset="0"/>
              </a:rPr>
              <a:t>nhân</a:t>
            </a:r>
            <a:endParaRPr lang="en-US" sz="2400" dirty="0">
              <a:latin typeface="Arial" pitchFamily="34" charset="0"/>
              <a:cs typeface="Arial" pitchFamily="34" charset="0"/>
            </a:endParaRPr>
          </a:p>
        </p:txBody>
      </p:sp>
      <p:sp>
        <p:nvSpPr>
          <p:cNvPr id="15" name="Rectangle 1"/>
          <p:cNvSpPr>
            <a:spLocks noChangeArrowheads="1"/>
          </p:cNvSpPr>
          <p:nvPr/>
        </p:nvSpPr>
        <p:spPr bwMode="auto">
          <a:xfrm>
            <a:off x="5029200" y="381001"/>
            <a:ext cx="152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555625" algn="l"/>
              </a:tabLst>
            </a:pPr>
            <a:r>
              <a:rPr lang="en-US" sz="2400" dirty="0">
                <a:latin typeface="Arial" pitchFamily="34" charset="0"/>
                <a:ea typeface="Calibri" pitchFamily="34" charset="0"/>
                <a:cs typeface="Arial" pitchFamily="34" charset="0"/>
              </a:rPr>
              <a:t>Electron</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4283340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30"/>
                                        </p:tgtEl>
                                        <p:attrNameLst>
                                          <p:attrName>style.visibility</p:attrName>
                                        </p:attrNameLst>
                                      </p:cBhvr>
                                      <p:to>
                                        <p:strVal val="visible"/>
                                      </p:to>
                                    </p:set>
                                    <p:animEffect transition="in" filter="blinds(horizontal)">
                                      <p:cBhvr>
                                        <p:cTn id="12" dur="500"/>
                                        <p:tgtEl>
                                          <p:spTgt spid="307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29"/>
                                        </p:tgtEl>
                                        <p:attrNameLst>
                                          <p:attrName>style.visibility</p:attrName>
                                        </p:attrNameLst>
                                      </p:cBhvr>
                                      <p:to>
                                        <p:strVal val="visible"/>
                                      </p:to>
                                    </p:set>
                                    <p:animEffect transition="in" filter="blinds(horizontal)">
                                      <p:cBhvr>
                                        <p:cTn id="17" dur="500"/>
                                        <p:tgtEl>
                                          <p:spTgt spid="3072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p:bldP spid="30729" grpId="0" animBg="1"/>
      <p:bldP spid="30730" grpId="0" animBg="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715962"/>
          </a:xfrm>
        </p:spPr>
        <p:txBody>
          <a:bodyPr>
            <a:normAutofit/>
          </a:bodyPr>
          <a:lstStyle/>
          <a:p>
            <a:r>
              <a:rPr lang="en-US" sz="3200" dirty="0">
                <a:solidFill>
                  <a:srgbClr val="FF0000"/>
                </a:solidFill>
                <a:latin typeface="Times New Roman" pitchFamily="18" charset="0"/>
                <a:cs typeface="Times New Roman" pitchFamily="18" charset="0"/>
              </a:rPr>
              <a:t>LUYỆN TẬP </a:t>
            </a:r>
          </a:p>
        </p:txBody>
      </p:sp>
      <p:sp>
        <p:nvSpPr>
          <p:cNvPr id="41986" name="Rectangle 2"/>
          <p:cNvSpPr>
            <a:spLocks noChangeArrowheads="1"/>
          </p:cNvSpPr>
          <p:nvPr/>
        </p:nvSpPr>
        <p:spPr bwMode="auto">
          <a:xfrm>
            <a:off x="1981200" y="685800"/>
            <a:ext cx="8001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36575" algn="l"/>
              </a:tabLst>
            </a:pPr>
            <a:r>
              <a:rPr lang="en-US" sz="3200" dirty="0">
                <a:solidFill>
                  <a:prstClr val="black"/>
                </a:solidFill>
                <a:latin typeface="Arial" pitchFamily="34" charset="0"/>
                <a:ea typeface="Times New Roman" pitchFamily="18" charset="0"/>
                <a:cs typeface="Arial" pitchFamily="34" charset="0"/>
              </a:rPr>
              <a:t>H8. Cho </a:t>
            </a:r>
            <a:r>
              <a:rPr lang="en-US" sz="3200" dirty="0" err="1">
                <a:solidFill>
                  <a:prstClr val="black"/>
                </a:solidFill>
                <a:latin typeface="Arial" pitchFamily="34" charset="0"/>
                <a:ea typeface="Times New Roman" pitchFamily="18" charset="0"/>
                <a:cs typeface="Arial" pitchFamily="34" charset="0"/>
              </a:rPr>
              <a:t>biết</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các</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thành</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phần</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cấu</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tạo</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nên</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nguyên</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tử</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trong</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hình</a:t>
            </a:r>
            <a:r>
              <a:rPr lang="en-US" sz="3200" dirty="0">
                <a:solidFill>
                  <a:prstClr val="black"/>
                </a:solidFill>
                <a:latin typeface="Arial" pitchFamily="34" charset="0"/>
                <a:ea typeface="Times New Roman" pitchFamily="18" charset="0"/>
                <a:cs typeface="Arial" pitchFamily="34" charset="0"/>
              </a:rPr>
              <a:t> minh </a:t>
            </a:r>
            <a:r>
              <a:rPr lang="en-US" sz="3200" dirty="0" err="1">
                <a:solidFill>
                  <a:prstClr val="black"/>
                </a:solidFill>
                <a:latin typeface="Arial" pitchFamily="34" charset="0"/>
                <a:ea typeface="Times New Roman" pitchFamily="18" charset="0"/>
                <a:cs typeface="Arial" pitchFamily="34" charset="0"/>
              </a:rPr>
              <a:t>hoạ</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sau</a:t>
            </a:r>
            <a:r>
              <a:rPr lang="en-US" sz="3200" dirty="0">
                <a:solidFill>
                  <a:prstClr val="black"/>
                </a:solidFill>
                <a:latin typeface="Arial" pitchFamily="34" charset="0"/>
                <a:ea typeface="Times New Roman" pitchFamily="18" charset="0"/>
                <a:cs typeface="Arial" pitchFamily="34" charset="0"/>
              </a:rPr>
              <a:t>:</a:t>
            </a:r>
            <a:endParaRPr lang="en-US" sz="3200" dirty="0">
              <a:solidFill>
                <a:prstClr val="black"/>
              </a:solidFill>
              <a:latin typeface="Arial" pitchFamily="34" charset="0"/>
              <a:cs typeface="Arial" pitchFamily="34" charset="0"/>
            </a:endParaRPr>
          </a:p>
        </p:txBody>
      </p:sp>
      <p:pic>
        <p:nvPicPr>
          <p:cNvPr id="7" name="Picture 6" descr="z3578522780462_4ee9a206c969a2dc871e2ea8a2809a06.jpg"/>
          <p:cNvPicPr>
            <a:picLocks noChangeAspect="1"/>
          </p:cNvPicPr>
          <p:nvPr/>
        </p:nvPicPr>
        <p:blipFill>
          <a:blip r:embed="rId2"/>
          <a:stretch>
            <a:fillRect/>
          </a:stretch>
        </p:blipFill>
        <p:spPr>
          <a:xfrm>
            <a:off x="2133600" y="1803564"/>
            <a:ext cx="5410200" cy="5054436"/>
          </a:xfrm>
          <a:prstGeom prst="rect">
            <a:avLst/>
          </a:prstGeom>
        </p:spPr>
      </p:pic>
    </p:spTree>
    <p:extLst>
      <p:ext uri="{BB962C8B-B14F-4D97-AF65-F5344CB8AC3E}">
        <p14:creationId xmlns:p14="http://schemas.microsoft.com/office/powerpoint/2010/main" val="4250468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715962"/>
          </a:xfrm>
        </p:spPr>
        <p:txBody>
          <a:bodyPr>
            <a:normAutofit/>
          </a:bodyPr>
          <a:lstStyle/>
          <a:p>
            <a:r>
              <a:rPr lang="en-US" sz="3200" dirty="0">
                <a:solidFill>
                  <a:srgbClr val="FF0000"/>
                </a:solidFill>
                <a:latin typeface="Times New Roman" pitchFamily="18" charset="0"/>
                <a:cs typeface="Times New Roman" pitchFamily="18" charset="0"/>
              </a:rPr>
              <a:t>LUYỆN TẬP </a:t>
            </a:r>
          </a:p>
        </p:txBody>
      </p:sp>
      <p:sp>
        <p:nvSpPr>
          <p:cNvPr id="41986" name="Rectangle 2"/>
          <p:cNvSpPr>
            <a:spLocks noChangeArrowheads="1"/>
          </p:cNvSpPr>
          <p:nvPr/>
        </p:nvSpPr>
        <p:spPr bwMode="auto">
          <a:xfrm>
            <a:off x="1981200" y="685800"/>
            <a:ext cx="8001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36575" algn="l"/>
              </a:tabLst>
            </a:pPr>
            <a:r>
              <a:rPr lang="en-US" sz="3200" dirty="0">
                <a:solidFill>
                  <a:prstClr val="black"/>
                </a:solidFill>
                <a:latin typeface="Arial" pitchFamily="34" charset="0"/>
                <a:ea typeface="Times New Roman" pitchFamily="18" charset="0"/>
                <a:cs typeface="Arial" pitchFamily="34" charset="0"/>
              </a:rPr>
              <a:t>H8. Cho </a:t>
            </a:r>
            <a:r>
              <a:rPr lang="en-US" sz="3200" dirty="0" err="1">
                <a:solidFill>
                  <a:prstClr val="black"/>
                </a:solidFill>
                <a:latin typeface="Arial" pitchFamily="34" charset="0"/>
                <a:ea typeface="Times New Roman" pitchFamily="18" charset="0"/>
                <a:cs typeface="Arial" pitchFamily="34" charset="0"/>
              </a:rPr>
              <a:t>biết</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các</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thành</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phần</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cấu</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tạo</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nên</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nguyên</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tử</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trong</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hình</a:t>
            </a:r>
            <a:r>
              <a:rPr lang="en-US" sz="3200" dirty="0">
                <a:solidFill>
                  <a:prstClr val="black"/>
                </a:solidFill>
                <a:latin typeface="Arial" pitchFamily="34" charset="0"/>
                <a:ea typeface="Times New Roman" pitchFamily="18" charset="0"/>
                <a:cs typeface="Arial" pitchFamily="34" charset="0"/>
              </a:rPr>
              <a:t> minh </a:t>
            </a:r>
            <a:r>
              <a:rPr lang="en-US" sz="3200" dirty="0" err="1">
                <a:solidFill>
                  <a:prstClr val="black"/>
                </a:solidFill>
                <a:latin typeface="Arial" pitchFamily="34" charset="0"/>
                <a:ea typeface="Times New Roman" pitchFamily="18" charset="0"/>
                <a:cs typeface="Arial" pitchFamily="34" charset="0"/>
              </a:rPr>
              <a:t>hoạ</a:t>
            </a:r>
            <a:r>
              <a:rPr lang="en-US" sz="3200" dirty="0">
                <a:solidFill>
                  <a:prstClr val="black"/>
                </a:solidFill>
                <a:latin typeface="Arial" pitchFamily="34" charset="0"/>
                <a:ea typeface="Times New Roman" pitchFamily="18" charset="0"/>
                <a:cs typeface="Arial" pitchFamily="34" charset="0"/>
              </a:rPr>
              <a:t> </a:t>
            </a:r>
            <a:r>
              <a:rPr lang="en-US" sz="3200" dirty="0" err="1">
                <a:solidFill>
                  <a:prstClr val="black"/>
                </a:solidFill>
                <a:latin typeface="Arial" pitchFamily="34" charset="0"/>
                <a:ea typeface="Times New Roman" pitchFamily="18" charset="0"/>
                <a:cs typeface="Arial" pitchFamily="34" charset="0"/>
              </a:rPr>
              <a:t>sau</a:t>
            </a:r>
            <a:r>
              <a:rPr lang="en-US" sz="3200" dirty="0">
                <a:solidFill>
                  <a:prstClr val="black"/>
                </a:solidFill>
                <a:latin typeface="Arial" pitchFamily="34" charset="0"/>
                <a:ea typeface="Times New Roman" pitchFamily="18" charset="0"/>
                <a:cs typeface="Arial" pitchFamily="34" charset="0"/>
              </a:rPr>
              <a:t>:</a:t>
            </a:r>
            <a:endParaRPr lang="en-US" sz="3200" dirty="0">
              <a:solidFill>
                <a:prstClr val="black"/>
              </a:solidFill>
              <a:latin typeface="Arial" pitchFamily="34" charset="0"/>
              <a:cs typeface="Arial" pitchFamily="34" charset="0"/>
            </a:endParaRPr>
          </a:p>
        </p:txBody>
      </p:sp>
      <p:pic>
        <p:nvPicPr>
          <p:cNvPr id="7" name="Picture 6" descr="z3578522780462_4ee9a206c969a2dc871e2ea8a2809a06.jpg"/>
          <p:cNvPicPr>
            <a:picLocks noChangeAspect="1"/>
          </p:cNvPicPr>
          <p:nvPr/>
        </p:nvPicPr>
        <p:blipFill>
          <a:blip r:embed="rId2"/>
          <a:stretch>
            <a:fillRect/>
          </a:stretch>
        </p:blipFill>
        <p:spPr>
          <a:xfrm>
            <a:off x="2133600" y="1803564"/>
            <a:ext cx="5410200" cy="5054436"/>
          </a:xfrm>
          <a:prstGeom prst="rect">
            <a:avLst/>
          </a:prstGeom>
        </p:spPr>
      </p:pic>
      <p:sp>
        <p:nvSpPr>
          <p:cNvPr id="8" name="Title 1"/>
          <p:cNvSpPr txBox="1">
            <a:spLocks/>
          </p:cNvSpPr>
          <p:nvPr/>
        </p:nvSpPr>
        <p:spPr>
          <a:xfrm>
            <a:off x="6248400" y="2667000"/>
            <a:ext cx="1905000" cy="685800"/>
          </a:xfrm>
          <a:prstGeom prst="rect">
            <a:avLst/>
          </a:prstGeom>
          <a:solidFill>
            <a:srgbClr val="FFFF00"/>
          </a:solidFill>
        </p:spPr>
        <p:txBody>
          <a:bodyPr vert="horz" lIns="91440" tIns="45720" rIns="91440" bIns="45720" rtlCol="0" anchor="ctr">
            <a:normAutofit fontScale="97500"/>
          </a:bodyPr>
          <a:lstStyle/>
          <a:p>
            <a:pPr algn="ctr">
              <a:spcBef>
                <a:spcPct val="0"/>
              </a:spcBef>
              <a:defRPr/>
            </a:pPr>
            <a:r>
              <a:rPr lang="en-US" sz="2800" dirty="0">
                <a:solidFill>
                  <a:prstClr val="black"/>
                </a:solidFill>
              </a:rPr>
              <a:t>electron</a:t>
            </a:r>
          </a:p>
        </p:txBody>
      </p:sp>
      <p:sp>
        <p:nvSpPr>
          <p:cNvPr id="9" name="Title 1"/>
          <p:cNvSpPr txBox="1">
            <a:spLocks/>
          </p:cNvSpPr>
          <p:nvPr/>
        </p:nvSpPr>
        <p:spPr>
          <a:xfrm>
            <a:off x="6400800" y="3733800"/>
            <a:ext cx="1905000" cy="685800"/>
          </a:xfrm>
          <a:prstGeom prst="rect">
            <a:avLst/>
          </a:prstGeom>
          <a:solidFill>
            <a:srgbClr val="FFFF00"/>
          </a:solidFill>
        </p:spPr>
        <p:txBody>
          <a:bodyPr vert="horz" lIns="91440" tIns="45720" rIns="91440" bIns="45720" rtlCol="0" anchor="ctr">
            <a:normAutofit fontScale="97500"/>
          </a:bodyPr>
          <a:lstStyle/>
          <a:p>
            <a:pPr algn="ctr">
              <a:spcBef>
                <a:spcPct val="0"/>
              </a:spcBef>
              <a:defRPr/>
            </a:pPr>
            <a:r>
              <a:rPr lang="en-US" sz="2800" dirty="0" err="1">
                <a:solidFill>
                  <a:prstClr val="black"/>
                </a:solidFill>
              </a:rPr>
              <a:t>Hạt</a:t>
            </a:r>
            <a:r>
              <a:rPr lang="en-US" sz="2800" dirty="0">
                <a:solidFill>
                  <a:prstClr val="black"/>
                </a:solidFill>
              </a:rPr>
              <a:t> </a:t>
            </a:r>
            <a:r>
              <a:rPr lang="en-US" sz="2800" dirty="0" err="1">
                <a:solidFill>
                  <a:prstClr val="black"/>
                </a:solidFill>
              </a:rPr>
              <a:t>nhân</a:t>
            </a:r>
            <a:endParaRPr lang="en-US" sz="2800" dirty="0">
              <a:solidFill>
                <a:prstClr val="black"/>
              </a:solidFill>
            </a:endParaRPr>
          </a:p>
        </p:txBody>
      </p:sp>
      <p:sp>
        <p:nvSpPr>
          <p:cNvPr id="10" name="Title 1"/>
          <p:cNvSpPr txBox="1">
            <a:spLocks/>
          </p:cNvSpPr>
          <p:nvPr/>
        </p:nvSpPr>
        <p:spPr>
          <a:xfrm>
            <a:off x="2057400" y="1905000"/>
            <a:ext cx="1905000" cy="685800"/>
          </a:xfrm>
          <a:prstGeom prst="rect">
            <a:avLst/>
          </a:prstGeom>
          <a:solidFill>
            <a:srgbClr val="FFFF00"/>
          </a:solidFill>
        </p:spPr>
        <p:txBody>
          <a:bodyPr vert="horz" lIns="91440" tIns="45720" rIns="91440" bIns="45720" rtlCol="0" anchor="ctr">
            <a:normAutofit fontScale="97500"/>
          </a:bodyPr>
          <a:lstStyle/>
          <a:p>
            <a:pPr algn="ctr">
              <a:spcBef>
                <a:spcPct val="0"/>
              </a:spcBef>
              <a:defRPr/>
            </a:pPr>
            <a:r>
              <a:rPr lang="en-US" sz="2800" dirty="0">
                <a:solidFill>
                  <a:prstClr val="black"/>
                </a:solidFill>
              </a:rPr>
              <a:t>neutron</a:t>
            </a:r>
          </a:p>
        </p:txBody>
      </p:sp>
      <p:sp>
        <p:nvSpPr>
          <p:cNvPr id="11" name="Title 1"/>
          <p:cNvSpPr txBox="1">
            <a:spLocks/>
          </p:cNvSpPr>
          <p:nvPr/>
        </p:nvSpPr>
        <p:spPr>
          <a:xfrm>
            <a:off x="2971800" y="5867400"/>
            <a:ext cx="1905000" cy="685800"/>
          </a:xfrm>
          <a:prstGeom prst="rect">
            <a:avLst/>
          </a:prstGeom>
          <a:solidFill>
            <a:srgbClr val="FFFF00"/>
          </a:solidFill>
        </p:spPr>
        <p:txBody>
          <a:bodyPr vert="horz" lIns="91440" tIns="45720" rIns="91440" bIns="45720" rtlCol="0" anchor="ctr">
            <a:normAutofit fontScale="97500"/>
          </a:bodyPr>
          <a:lstStyle/>
          <a:p>
            <a:pPr algn="ctr">
              <a:spcBef>
                <a:spcPct val="0"/>
              </a:spcBef>
              <a:defRPr/>
            </a:pPr>
            <a:r>
              <a:rPr lang="en-US" sz="2800" dirty="0">
                <a:solidFill>
                  <a:prstClr val="black"/>
                </a:solidFill>
              </a:rPr>
              <a:t>proton</a:t>
            </a:r>
          </a:p>
        </p:txBody>
      </p:sp>
      <p:sp>
        <p:nvSpPr>
          <p:cNvPr id="12" name="Title 1"/>
          <p:cNvSpPr txBox="1">
            <a:spLocks/>
          </p:cNvSpPr>
          <p:nvPr/>
        </p:nvSpPr>
        <p:spPr>
          <a:xfrm>
            <a:off x="4800600" y="1828800"/>
            <a:ext cx="1676400" cy="685800"/>
          </a:xfrm>
          <a:prstGeom prst="rect">
            <a:avLst/>
          </a:prstGeom>
          <a:solidFill>
            <a:srgbClr val="FFFF00"/>
          </a:solidFill>
        </p:spPr>
        <p:txBody>
          <a:bodyPr vert="horz" lIns="91440" tIns="45720" rIns="91440" bIns="45720" rtlCol="0" anchor="ctr">
            <a:normAutofit fontScale="90000"/>
          </a:bodyPr>
          <a:lstStyle/>
          <a:p>
            <a:pPr algn="ctr">
              <a:spcBef>
                <a:spcPct val="0"/>
              </a:spcBef>
              <a:defRPr/>
            </a:pPr>
            <a:r>
              <a:rPr lang="en-US" sz="2800" dirty="0" err="1">
                <a:solidFill>
                  <a:prstClr val="black"/>
                </a:solidFill>
              </a:rPr>
              <a:t>vỏ</a:t>
            </a:r>
            <a:r>
              <a:rPr lang="en-US" sz="2800" dirty="0">
                <a:solidFill>
                  <a:prstClr val="black"/>
                </a:solidFill>
              </a:rPr>
              <a:t> electron</a:t>
            </a:r>
          </a:p>
        </p:txBody>
      </p:sp>
    </p:spTree>
    <p:extLst>
      <p:ext uri="{BB962C8B-B14F-4D97-AF65-F5344CB8AC3E}">
        <p14:creationId xmlns:p14="http://schemas.microsoft.com/office/powerpoint/2010/main" val="157501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868362"/>
          </a:xfrm>
        </p:spPr>
        <p:txBody>
          <a:bodyPr>
            <a:normAutofit fontScale="90000"/>
          </a:bodyPr>
          <a:lstStyle/>
          <a:p>
            <a:pPr algn="l"/>
            <a:r>
              <a:rPr lang="en-US" sz="3600" dirty="0"/>
              <a:t>H9. </a:t>
            </a:r>
            <a:r>
              <a:rPr lang="en-US" sz="3600" dirty="0" err="1"/>
              <a:t>Quan</a:t>
            </a:r>
            <a:r>
              <a:rPr lang="en-US" sz="3600" dirty="0"/>
              <a:t> </a:t>
            </a:r>
            <a:r>
              <a:rPr lang="en-US" sz="3600" dirty="0" err="1"/>
              <a:t>sát</a:t>
            </a:r>
            <a:r>
              <a:rPr lang="en-US" sz="3600" dirty="0"/>
              <a:t> </a:t>
            </a:r>
            <a:r>
              <a:rPr lang="en-US" sz="3600" dirty="0" err="1"/>
              <a:t>Hình</a:t>
            </a:r>
            <a:r>
              <a:rPr lang="en-US" sz="3600" dirty="0"/>
              <a:t> 2.6, </a:t>
            </a:r>
            <a:r>
              <a:rPr lang="en-US" sz="3600" dirty="0" err="1"/>
              <a:t>hãy</a:t>
            </a:r>
            <a:r>
              <a:rPr lang="en-US" sz="3600" dirty="0"/>
              <a:t> </a:t>
            </a:r>
            <a:r>
              <a:rPr lang="en-US" sz="3600" dirty="0" err="1"/>
              <a:t>hoàn</a:t>
            </a:r>
            <a:r>
              <a:rPr lang="en-US" sz="3600" dirty="0"/>
              <a:t> </a:t>
            </a:r>
            <a:r>
              <a:rPr lang="en-US" sz="3600" dirty="0" err="1"/>
              <a:t>thành</a:t>
            </a:r>
            <a:r>
              <a:rPr lang="en-US" sz="3600" dirty="0"/>
              <a:t> </a:t>
            </a:r>
            <a:r>
              <a:rPr lang="en-US" sz="3600" dirty="0" err="1"/>
              <a:t>bảng</a:t>
            </a:r>
            <a:r>
              <a:rPr lang="en-US" sz="3600" dirty="0"/>
              <a:t> </a:t>
            </a:r>
            <a:r>
              <a:rPr lang="en-US" sz="3600" dirty="0" err="1"/>
              <a:t>sau</a:t>
            </a:r>
            <a:r>
              <a:rPr lang="en-US" sz="3600" dirty="0"/>
              <a:t>:</a:t>
            </a:r>
            <a:r>
              <a:rPr lang="en-US" b="1" dirty="0"/>
              <a:t/>
            </a:r>
            <a:br>
              <a:rPr lang="en-US" b="1" dirty="0"/>
            </a:br>
            <a:endParaRPr lang="en-US" dirty="0"/>
          </a:p>
        </p:txBody>
      </p:sp>
      <p:pic>
        <p:nvPicPr>
          <p:cNvPr id="4" name="Picture 3" descr="09b784fd60b8a2e6fba9.jpg"/>
          <p:cNvPicPr/>
          <p:nvPr/>
        </p:nvPicPr>
        <p:blipFill>
          <a:blip r:embed="rId2" cstate="print"/>
          <a:stretch>
            <a:fillRect/>
          </a:stretch>
        </p:blipFill>
        <p:spPr>
          <a:xfrm>
            <a:off x="3962400" y="609600"/>
            <a:ext cx="5638800" cy="3505200"/>
          </a:xfrm>
          <a:prstGeom prst="rect">
            <a:avLst/>
          </a:prstGeom>
        </p:spPr>
      </p:pic>
      <p:graphicFrame>
        <p:nvGraphicFramePr>
          <p:cNvPr id="5" name="Table 4"/>
          <p:cNvGraphicFramePr>
            <a:graphicFrameLocks noGrp="1"/>
          </p:cNvGraphicFramePr>
          <p:nvPr/>
        </p:nvGraphicFramePr>
        <p:xfrm>
          <a:off x="1524000" y="4114801"/>
          <a:ext cx="9067800" cy="1393823"/>
        </p:xfrm>
        <a:graphic>
          <a:graphicData uri="http://schemas.openxmlformats.org/drawingml/2006/table">
            <a:tbl>
              <a:tblPr/>
              <a:tblGrid>
                <a:gridCol w="2267951">
                  <a:extLst>
                    <a:ext uri="{9D8B030D-6E8A-4147-A177-3AD203B41FA5}">
                      <a16:colId xmlns:a16="http://schemas.microsoft.com/office/drawing/2014/main" val="20000"/>
                    </a:ext>
                  </a:extLst>
                </a:gridCol>
                <a:gridCol w="2258607">
                  <a:extLst>
                    <a:ext uri="{9D8B030D-6E8A-4147-A177-3AD203B41FA5}">
                      <a16:colId xmlns:a16="http://schemas.microsoft.com/office/drawing/2014/main" val="20001"/>
                    </a:ext>
                  </a:extLst>
                </a:gridCol>
                <a:gridCol w="2413453">
                  <a:extLst>
                    <a:ext uri="{9D8B030D-6E8A-4147-A177-3AD203B41FA5}">
                      <a16:colId xmlns:a16="http://schemas.microsoft.com/office/drawing/2014/main" val="20002"/>
                    </a:ext>
                  </a:extLst>
                </a:gridCol>
                <a:gridCol w="2127789">
                  <a:extLst>
                    <a:ext uri="{9D8B030D-6E8A-4147-A177-3AD203B41FA5}">
                      <a16:colId xmlns:a16="http://schemas.microsoft.com/office/drawing/2014/main" val="20003"/>
                    </a:ext>
                  </a:extLst>
                </a:gridCol>
              </a:tblGrid>
              <a:tr h="914400">
                <a:tc>
                  <a:txBody>
                    <a:bodyPr/>
                    <a:lstStyle/>
                    <a:p>
                      <a:pPr marL="0" marR="0" indent="0" algn="ctr">
                        <a:lnSpc>
                          <a:spcPct val="115000"/>
                        </a:lnSpc>
                        <a:spcBef>
                          <a:spcPts val="0"/>
                        </a:spcBef>
                        <a:spcAft>
                          <a:spcPts val="0"/>
                        </a:spcAft>
                      </a:pPr>
                      <a:r>
                        <a:rPr lang="en-US" sz="2400" dirty="0" err="1">
                          <a:latin typeface="Times New Roman"/>
                          <a:ea typeface="Segoe UI"/>
                          <a:cs typeface="Times New Roman"/>
                        </a:rPr>
                        <a:t>Số</a:t>
                      </a:r>
                      <a:r>
                        <a:rPr lang="en-US" sz="2400" dirty="0">
                          <a:latin typeface="Times New Roman"/>
                          <a:ea typeface="Segoe UI"/>
                          <a:cs typeface="Times New Roman"/>
                        </a:rPr>
                        <a:t> </a:t>
                      </a:r>
                      <a:r>
                        <a:rPr lang="en-US" sz="2400" dirty="0" err="1">
                          <a:latin typeface="Times New Roman"/>
                          <a:ea typeface="Segoe UI"/>
                          <a:cs typeface="Times New Roman"/>
                        </a:rPr>
                        <a:t>đơn</a:t>
                      </a:r>
                      <a:r>
                        <a:rPr lang="en-US" sz="2400" dirty="0">
                          <a:latin typeface="Times New Roman"/>
                          <a:ea typeface="Segoe UI"/>
                          <a:cs typeface="Times New Roman"/>
                        </a:rPr>
                        <a:t> </a:t>
                      </a:r>
                      <a:r>
                        <a:rPr lang="en-US" sz="2400" dirty="0" err="1">
                          <a:latin typeface="Times New Roman"/>
                          <a:ea typeface="Segoe UI"/>
                          <a:cs typeface="Times New Roman"/>
                        </a:rPr>
                        <a:t>vị</a:t>
                      </a:r>
                      <a:r>
                        <a:rPr lang="en-US" sz="2400" dirty="0">
                          <a:latin typeface="Times New Roman"/>
                          <a:ea typeface="Segoe UI"/>
                          <a:cs typeface="Times New Roman"/>
                        </a:rPr>
                        <a:t> </a:t>
                      </a:r>
                      <a:r>
                        <a:rPr lang="en-US" sz="2400" dirty="0" err="1">
                          <a:latin typeface="Times New Roman"/>
                          <a:ea typeface="Segoe UI"/>
                          <a:cs typeface="Times New Roman"/>
                        </a:rPr>
                        <a:t>điện</a:t>
                      </a:r>
                      <a:r>
                        <a:rPr lang="en-US" sz="2400" dirty="0">
                          <a:latin typeface="Times New Roman"/>
                          <a:ea typeface="Segoe UI"/>
                          <a:cs typeface="Times New Roman"/>
                        </a:rPr>
                        <a:t> </a:t>
                      </a:r>
                      <a:r>
                        <a:rPr lang="en-US" sz="2400" dirty="0" err="1">
                          <a:latin typeface="Times New Roman"/>
                          <a:ea typeface="Segoe UI"/>
                          <a:cs typeface="Times New Roman"/>
                        </a:rPr>
                        <a:t>tích</a:t>
                      </a:r>
                      <a:r>
                        <a:rPr lang="en-US" sz="2400" dirty="0">
                          <a:latin typeface="Times New Roman"/>
                          <a:ea typeface="Segoe UI"/>
                          <a:cs typeface="Times New Roman"/>
                        </a:rPr>
                        <a:t> </a:t>
                      </a:r>
                      <a:r>
                        <a:rPr lang="en-US" sz="2400" dirty="0" err="1">
                          <a:latin typeface="Times New Roman"/>
                          <a:ea typeface="Segoe UI"/>
                          <a:cs typeface="Times New Roman"/>
                        </a:rPr>
                        <a:t>hạt</a:t>
                      </a:r>
                      <a:r>
                        <a:rPr lang="en-US" sz="2400" dirty="0">
                          <a:latin typeface="Times New Roman"/>
                          <a:ea typeface="Segoe UI"/>
                          <a:cs typeface="Times New Roman"/>
                        </a:rPr>
                        <a:t> </a:t>
                      </a:r>
                      <a:r>
                        <a:rPr lang="en-US" sz="2400" dirty="0" err="1">
                          <a:latin typeface="Times New Roman"/>
                          <a:ea typeface="Segoe UI"/>
                          <a:cs typeface="Times New Roman"/>
                        </a:rPr>
                        <a:t>nhân</a:t>
                      </a:r>
                      <a:endParaRPr lang="en-US" sz="2400" dirty="0">
                        <a:latin typeface="Segoe UI"/>
                        <a:ea typeface="Segoe UI"/>
                        <a:cs typeface="Times New Roman"/>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15000"/>
                        </a:lnSpc>
                        <a:spcBef>
                          <a:spcPts val="0"/>
                        </a:spcBef>
                        <a:spcAft>
                          <a:spcPts val="0"/>
                        </a:spcAft>
                      </a:pPr>
                      <a:r>
                        <a:rPr lang="en-US" sz="2400" dirty="0" err="1">
                          <a:latin typeface="Times New Roman"/>
                          <a:ea typeface="Segoe UI"/>
                          <a:cs typeface="Times New Roman"/>
                        </a:rPr>
                        <a:t>Số</a:t>
                      </a:r>
                      <a:r>
                        <a:rPr lang="en-US" sz="2400" dirty="0">
                          <a:latin typeface="Times New Roman"/>
                          <a:ea typeface="Segoe UI"/>
                          <a:cs typeface="Times New Roman"/>
                        </a:rPr>
                        <a:t> proton</a:t>
                      </a:r>
                      <a:endParaRPr lang="en-US" sz="2400" dirty="0">
                        <a:latin typeface="Segoe UI"/>
                        <a:ea typeface="Segoe UI"/>
                        <a:cs typeface="Times New Roman"/>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BD8"/>
                    </a:solidFill>
                  </a:tcPr>
                </a:tc>
                <a:tc>
                  <a:txBody>
                    <a:bodyPr/>
                    <a:lstStyle/>
                    <a:p>
                      <a:pPr marL="0" marR="0" indent="0" algn="ctr">
                        <a:lnSpc>
                          <a:spcPct val="115000"/>
                        </a:lnSpc>
                        <a:spcBef>
                          <a:spcPts val="0"/>
                        </a:spcBef>
                        <a:spcAft>
                          <a:spcPts val="0"/>
                        </a:spcAft>
                      </a:pPr>
                      <a:r>
                        <a:rPr lang="en-US" sz="2400">
                          <a:latin typeface="Times New Roman"/>
                          <a:ea typeface="Segoe UI"/>
                          <a:cs typeface="Times New Roman"/>
                        </a:rPr>
                        <a:t>Số electron trong nguyên tử</a:t>
                      </a:r>
                      <a:endParaRPr lang="en-US" sz="2400">
                        <a:latin typeface="Segoe UI"/>
                        <a:ea typeface="Segoe UI"/>
                        <a:cs typeface="Times New Roman"/>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BD8"/>
                    </a:solidFill>
                  </a:tcPr>
                </a:tc>
                <a:tc>
                  <a:txBody>
                    <a:bodyPr/>
                    <a:lstStyle/>
                    <a:p>
                      <a:pPr marL="0" marR="0" indent="0" algn="ctr">
                        <a:lnSpc>
                          <a:spcPct val="115000"/>
                        </a:lnSpc>
                        <a:spcBef>
                          <a:spcPts val="0"/>
                        </a:spcBef>
                        <a:spcAft>
                          <a:spcPts val="0"/>
                        </a:spcAft>
                      </a:pPr>
                      <a:r>
                        <a:rPr lang="en-US" sz="2400" dirty="0" err="1">
                          <a:latin typeface="Times New Roman"/>
                          <a:ea typeface="Segoe UI"/>
                          <a:cs typeface="Times New Roman"/>
                        </a:rPr>
                        <a:t>Số</a:t>
                      </a:r>
                      <a:r>
                        <a:rPr lang="en-US" sz="2400" dirty="0">
                          <a:latin typeface="Times New Roman"/>
                          <a:ea typeface="Segoe UI"/>
                          <a:cs typeface="Times New Roman"/>
                        </a:rPr>
                        <a:t> electron ở </a:t>
                      </a:r>
                      <a:r>
                        <a:rPr lang="en-US" sz="2400" dirty="0" err="1">
                          <a:latin typeface="Times New Roman"/>
                          <a:ea typeface="Segoe UI"/>
                          <a:cs typeface="Times New Roman"/>
                        </a:rPr>
                        <a:t>lớp</a:t>
                      </a:r>
                      <a:r>
                        <a:rPr lang="en-US" sz="2400" dirty="0">
                          <a:latin typeface="Times New Roman"/>
                          <a:ea typeface="Segoe UI"/>
                          <a:cs typeface="Times New Roman"/>
                        </a:rPr>
                        <a:t> </a:t>
                      </a:r>
                      <a:r>
                        <a:rPr lang="en-US" sz="2400" dirty="0" err="1">
                          <a:latin typeface="Times New Roman"/>
                          <a:ea typeface="Segoe UI"/>
                          <a:cs typeface="Times New Roman"/>
                        </a:rPr>
                        <a:t>ngoài</a:t>
                      </a:r>
                      <a:r>
                        <a:rPr lang="en-US" sz="2400" dirty="0">
                          <a:latin typeface="Times New Roman"/>
                          <a:ea typeface="Segoe UI"/>
                          <a:cs typeface="Times New Roman"/>
                        </a:rPr>
                        <a:t> </a:t>
                      </a:r>
                      <a:r>
                        <a:rPr lang="en-US" sz="2400" dirty="0" err="1">
                          <a:latin typeface="Times New Roman"/>
                          <a:ea typeface="Segoe UI"/>
                          <a:cs typeface="Times New Roman"/>
                        </a:rPr>
                        <a:t>cùng</a:t>
                      </a:r>
                      <a:endParaRPr lang="en-US" sz="2400" dirty="0">
                        <a:latin typeface="Segoe UI"/>
                        <a:ea typeface="Segoe UI"/>
                        <a:cs typeface="Times New Roman"/>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79423">
                <a:tc>
                  <a:txBody>
                    <a:bodyPr/>
                    <a:lstStyle/>
                    <a:p>
                      <a:pPr marL="0" marR="0" indent="0" algn="ctr">
                        <a:lnSpc>
                          <a:spcPct val="115000"/>
                        </a:lnSpc>
                        <a:spcBef>
                          <a:spcPts val="0"/>
                        </a:spcBef>
                        <a:spcAft>
                          <a:spcPts val="0"/>
                        </a:spcAft>
                      </a:pPr>
                      <a:r>
                        <a:rPr lang="en-US" sz="2400">
                          <a:latin typeface="Times New Roman"/>
                          <a:ea typeface="Segoe UI"/>
                          <a:cs typeface="Times New Roman"/>
                        </a:rPr>
                        <a:t>?</a:t>
                      </a:r>
                      <a:endParaRPr lang="en-US" sz="2400">
                        <a:latin typeface="Segoe UI"/>
                        <a:ea typeface="Segoe UI"/>
                        <a:cs typeface="Times New Roman"/>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800"/>
                        </a:spcAft>
                      </a:pPr>
                      <a:r>
                        <a:rPr lang="en-US" sz="2400" dirty="0">
                          <a:latin typeface="Times New Roman"/>
                          <a:ea typeface="Calibri"/>
                          <a:cs typeface="Times New Roman"/>
                        </a:rPr>
                        <a:t>?</a:t>
                      </a:r>
                      <a:endParaRPr lang="en-US" sz="2400" dirty="0">
                        <a:latin typeface="Calibri"/>
                        <a:ea typeface="Calibri"/>
                        <a:cs typeface="Times New Roman"/>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BD8"/>
                    </a:solidFill>
                  </a:tcPr>
                </a:tc>
                <a:tc>
                  <a:txBody>
                    <a:bodyPr/>
                    <a:lstStyle/>
                    <a:p>
                      <a:pPr marL="0" marR="0" algn="ctr">
                        <a:lnSpc>
                          <a:spcPct val="115000"/>
                        </a:lnSpc>
                        <a:spcBef>
                          <a:spcPts val="0"/>
                        </a:spcBef>
                        <a:spcAft>
                          <a:spcPts val="800"/>
                        </a:spcAft>
                      </a:pPr>
                      <a:r>
                        <a:rPr lang="en-US" sz="2400" dirty="0">
                          <a:latin typeface="Times New Roman"/>
                          <a:ea typeface="Calibri"/>
                          <a:cs typeface="Times New Roman"/>
                        </a:rPr>
                        <a:t>?</a:t>
                      </a:r>
                      <a:endParaRPr lang="en-US" sz="2400" dirty="0">
                        <a:latin typeface="Calibri"/>
                        <a:ea typeface="Calibri"/>
                        <a:cs typeface="Times New Roman"/>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BD8"/>
                    </a:solidFill>
                  </a:tcPr>
                </a:tc>
                <a:tc>
                  <a:txBody>
                    <a:bodyPr/>
                    <a:lstStyle/>
                    <a:p>
                      <a:pPr marL="0" marR="0" algn="ctr">
                        <a:lnSpc>
                          <a:spcPct val="115000"/>
                        </a:lnSpc>
                        <a:spcBef>
                          <a:spcPts val="0"/>
                        </a:spcBef>
                        <a:spcAft>
                          <a:spcPts val="800"/>
                        </a:spcAft>
                      </a:pPr>
                      <a:r>
                        <a:rPr lang="en-US" sz="2400" dirty="0">
                          <a:latin typeface="Times New Roman"/>
                          <a:ea typeface="Calibri"/>
                          <a:cs typeface="Times New Roman"/>
                        </a:rPr>
                        <a:t>?</a:t>
                      </a:r>
                      <a:endParaRPr lang="en-US" sz="2400" dirty="0">
                        <a:latin typeface="Calibri"/>
                        <a:ea typeface="Calibri"/>
                        <a:cs typeface="Times New Roman"/>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7" name="Title 1"/>
          <p:cNvSpPr txBox="1">
            <a:spLocks/>
          </p:cNvSpPr>
          <p:nvPr/>
        </p:nvSpPr>
        <p:spPr>
          <a:xfrm>
            <a:off x="2362200" y="5029200"/>
            <a:ext cx="1143000" cy="457200"/>
          </a:xfrm>
          <a:prstGeom prst="rect">
            <a:avLst/>
          </a:prstGeom>
          <a:solidFill>
            <a:schemeClr val="tx2">
              <a:lumMod val="20000"/>
              <a:lumOff val="80000"/>
            </a:schemeClr>
          </a:solidFill>
        </p:spPr>
        <p:txBody>
          <a:bodyPr vert="horz" lIns="91440" tIns="45720" rIns="91440" bIns="45720" rtlCol="0" anchor="ctr">
            <a:normAutofit fontScale="90000" lnSpcReduction="10000"/>
          </a:bodyPr>
          <a:lstStyle/>
          <a:p>
            <a:pPr algn="ctr">
              <a:spcBef>
                <a:spcPct val="0"/>
              </a:spcBef>
              <a:defRPr/>
            </a:pPr>
            <a:r>
              <a:rPr lang="en-US" sz="2800" dirty="0">
                <a:solidFill>
                  <a:prstClr val="black"/>
                </a:solidFill>
              </a:rPr>
              <a:t>+8</a:t>
            </a:r>
          </a:p>
        </p:txBody>
      </p:sp>
      <p:sp>
        <p:nvSpPr>
          <p:cNvPr id="8" name="Title 1"/>
          <p:cNvSpPr txBox="1">
            <a:spLocks/>
          </p:cNvSpPr>
          <p:nvPr/>
        </p:nvSpPr>
        <p:spPr>
          <a:xfrm>
            <a:off x="4267200" y="5029200"/>
            <a:ext cx="1143000" cy="457200"/>
          </a:xfrm>
          <a:prstGeom prst="rect">
            <a:avLst/>
          </a:prstGeom>
          <a:solidFill>
            <a:schemeClr val="tx2">
              <a:lumMod val="20000"/>
              <a:lumOff val="80000"/>
            </a:schemeClr>
          </a:solidFill>
        </p:spPr>
        <p:txBody>
          <a:bodyPr vert="horz" lIns="91440" tIns="45720" rIns="91440" bIns="45720" rtlCol="0" anchor="ctr">
            <a:normAutofit fontScale="90000" lnSpcReduction="10000"/>
          </a:bodyPr>
          <a:lstStyle/>
          <a:p>
            <a:pPr algn="ctr">
              <a:spcBef>
                <a:spcPct val="0"/>
              </a:spcBef>
              <a:defRPr/>
            </a:pPr>
            <a:r>
              <a:rPr lang="en-US" sz="2800" dirty="0">
                <a:solidFill>
                  <a:prstClr val="black"/>
                </a:solidFill>
              </a:rPr>
              <a:t>8</a:t>
            </a:r>
          </a:p>
        </p:txBody>
      </p:sp>
      <p:sp>
        <p:nvSpPr>
          <p:cNvPr id="9" name="Title 1"/>
          <p:cNvSpPr txBox="1">
            <a:spLocks/>
          </p:cNvSpPr>
          <p:nvPr/>
        </p:nvSpPr>
        <p:spPr>
          <a:xfrm>
            <a:off x="6629400" y="5029200"/>
            <a:ext cx="1143000" cy="457200"/>
          </a:xfrm>
          <a:prstGeom prst="rect">
            <a:avLst/>
          </a:prstGeom>
          <a:solidFill>
            <a:schemeClr val="tx2">
              <a:lumMod val="20000"/>
              <a:lumOff val="80000"/>
            </a:schemeClr>
          </a:solidFill>
        </p:spPr>
        <p:txBody>
          <a:bodyPr vert="horz" lIns="91440" tIns="45720" rIns="91440" bIns="45720" rtlCol="0" anchor="ctr">
            <a:normAutofit fontScale="90000" lnSpcReduction="10000"/>
          </a:bodyPr>
          <a:lstStyle/>
          <a:p>
            <a:pPr algn="ctr">
              <a:spcBef>
                <a:spcPct val="0"/>
              </a:spcBef>
              <a:defRPr/>
            </a:pPr>
            <a:r>
              <a:rPr lang="en-US" sz="2800" dirty="0">
                <a:solidFill>
                  <a:prstClr val="black"/>
                </a:solidFill>
              </a:rPr>
              <a:t>8</a:t>
            </a:r>
          </a:p>
        </p:txBody>
      </p:sp>
      <p:sp>
        <p:nvSpPr>
          <p:cNvPr id="10" name="Title 1"/>
          <p:cNvSpPr txBox="1">
            <a:spLocks/>
          </p:cNvSpPr>
          <p:nvPr/>
        </p:nvSpPr>
        <p:spPr>
          <a:xfrm>
            <a:off x="8839200" y="5029200"/>
            <a:ext cx="1143000" cy="457200"/>
          </a:xfrm>
          <a:prstGeom prst="rect">
            <a:avLst/>
          </a:prstGeom>
          <a:solidFill>
            <a:schemeClr val="tx2">
              <a:lumMod val="20000"/>
              <a:lumOff val="80000"/>
            </a:schemeClr>
          </a:solidFill>
        </p:spPr>
        <p:txBody>
          <a:bodyPr vert="horz" lIns="91440" tIns="45720" rIns="91440" bIns="45720" rtlCol="0" anchor="ctr">
            <a:normAutofit fontScale="90000" lnSpcReduction="10000"/>
          </a:bodyPr>
          <a:lstStyle/>
          <a:p>
            <a:pPr algn="ctr">
              <a:spcBef>
                <a:spcPct val="0"/>
              </a:spcBef>
              <a:defRPr/>
            </a:pPr>
            <a:r>
              <a:rPr lang="en-US" sz="2800" dirty="0">
                <a:solidFill>
                  <a:prstClr val="black"/>
                </a:solidFill>
              </a:rPr>
              <a:t>6</a:t>
            </a:r>
          </a:p>
        </p:txBody>
      </p:sp>
    </p:spTree>
    <p:extLst>
      <p:ext uri="{BB962C8B-B14F-4D97-AF65-F5344CB8AC3E}">
        <p14:creationId xmlns:p14="http://schemas.microsoft.com/office/powerpoint/2010/main" val="278949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133600" y="1828800"/>
            <a:ext cx="7543800" cy="2362200"/>
          </a:xfrm>
        </p:spPr>
        <p:txBody>
          <a:bodyPr>
            <a:noAutofit/>
          </a:bodyPr>
          <a:lstStyle/>
          <a:p>
            <a:pPr>
              <a:defRPr/>
            </a:pPr>
            <a:r>
              <a:rPr lang="vi-VN" sz="3600" b="1" dirty="0">
                <a:solidFill>
                  <a:srgbClr val="0000FF"/>
                </a:solidFill>
                <a:latin typeface="Times New Roman" panose="02020603050405020304" pitchFamily="18" charset="0"/>
                <a:cs typeface="Times New Roman" panose="02020603050405020304" pitchFamily="18" charset="0"/>
              </a:rPr>
              <a:t>CHỦ ĐỀ </a:t>
            </a:r>
            <a:r>
              <a:rPr lang="en-US" sz="3600" b="1" dirty="0">
                <a:solidFill>
                  <a:srgbClr val="0000FF"/>
                </a:solidFill>
                <a:latin typeface="Times New Roman" panose="02020603050405020304" pitchFamily="18" charset="0"/>
                <a:cs typeface="Times New Roman" panose="02020603050405020304" pitchFamily="18" charset="0"/>
              </a:rPr>
              <a:t>1</a:t>
            </a:r>
            <a:r>
              <a:rPr lang="vi-VN" sz="3600" b="1" dirty="0">
                <a:solidFill>
                  <a:srgbClr val="0000FF"/>
                </a:solidFill>
                <a:latin typeface="Times New Roman" panose="02020603050405020304" pitchFamily="18" charset="0"/>
                <a:cs typeface="Times New Roman" panose="02020603050405020304" pitchFamily="18" charset="0"/>
              </a:rPr>
              <a:t>: NGUYÊN TỬ - NGUYÊN TỐ HOÁ HỌC – </a:t>
            </a:r>
            <a:r>
              <a:rPr lang="en-US" sz="3600" dirty="0">
                <a:solidFill>
                  <a:srgbClr val="0000FF"/>
                </a:solidFill>
                <a:latin typeface="Times New Roman" panose="02020603050405020304" pitchFamily="18" charset="0"/>
                <a:cs typeface="Times New Roman" panose="02020603050405020304" pitchFamily="18" charset="0"/>
              </a:rPr>
              <a:t/>
            </a:r>
            <a:br>
              <a:rPr lang="en-US" sz="3600"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SƠ LƯỢC VỀ BẢNG TUẦN HOÀN </a:t>
            </a:r>
            <a:r>
              <a:rPr lang="en-US" sz="3600" b="1" dirty="0">
                <a:solidFill>
                  <a:srgbClr val="0000FF"/>
                </a:solidFill>
                <a:latin typeface="Times New Roman" panose="02020603050405020304" pitchFamily="18" charset="0"/>
                <a:cs typeface="Times New Roman" panose="02020603050405020304" pitchFamily="18" charset="0"/>
              </a:rPr>
              <a:t/>
            </a:r>
            <a:br>
              <a:rPr lang="en-US"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CÁC NGUY</a:t>
            </a:r>
            <a:r>
              <a:rPr lang="en-US" sz="3600" b="1" dirty="0">
                <a:solidFill>
                  <a:srgbClr val="0000FF"/>
                </a:solidFill>
                <a:latin typeface="Times New Roman" panose="02020603050405020304" pitchFamily="18" charset="0"/>
                <a:cs typeface="Times New Roman" panose="02020603050405020304" pitchFamily="18" charset="0"/>
              </a:rPr>
              <a:t>ÊN </a:t>
            </a:r>
            <a:r>
              <a:rPr lang="vi-VN" sz="3600" b="1" dirty="0">
                <a:solidFill>
                  <a:srgbClr val="0000FF"/>
                </a:solidFill>
                <a:latin typeface="Times New Roman" panose="02020603050405020304" pitchFamily="18" charset="0"/>
                <a:cs typeface="Times New Roman" panose="02020603050405020304" pitchFamily="18" charset="0"/>
              </a:rPr>
              <a:t>TỐ HOÁ HỌC</a:t>
            </a:r>
            <a:endParaRPr lang="en-US" altLang="en-US" sz="36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2052" name="Picture 4" descr="j043259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5029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6"/>
          <p:cNvSpPr>
            <a:spLocks noChangeArrowheads="1" noChangeShapeType="1" noTextEdit="1"/>
          </p:cNvSpPr>
          <p:nvPr/>
        </p:nvSpPr>
        <p:spPr bwMode="auto">
          <a:xfrm>
            <a:off x="2254250" y="1123950"/>
            <a:ext cx="7543800" cy="514350"/>
          </a:xfrm>
          <a:prstGeom prst="rect">
            <a:avLst/>
          </a:prstGeom>
        </p:spPr>
        <p:txBody>
          <a:bodyPr wrap="none" fromWordArt="1">
            <a:prstTxWarp prst="textPlain">
              <a:avLst>
                <a:gd name="adj" fmla="val 50000"/>
              </a:avLst>
            </a:prstTxWarp>
          </a:bodyPr>
          <a:lstStyle/>
          <a:p>
            <a:pPr algn="ctr"/>
            <a:r>
              <a:rPr lang="en-US" sz="2700" kern="10" dirty="0">
                <a:ln w="25400">
                  <a:solidFill>
                    <a:srgbClr val="0000FF"/>
                  </a:solidFill>
                  <a:round/>
                  <a:headEnd/>
                  <a:tailEnd/>
                </a:ln>
                <a:solidFill>
                  <a:srgbClr val="FF0000"/>
                </a:solidFill>
                <a:latin typeface="Times New Roman"/>
                <a:cs typeface="Times New Roman"/>
              </a:rPr>
              <a:t> MÔN KHOA HỌC TỰ NHIÊN 7</a:t>
            </a:r>
          </a:p>
        </p:txBody>
      </p:sp>
      <p:sp>
        <p:nvSpPr>
          <p:cNvPr id="6" name="AutoShape 17"/>
          <p:cNvSpPr>
            <a:spLocks noChangeArrowheads="1"/>
          </p:cNvSpPr>
          <p:nvPr/>
        </p:nvSpPr>
        <p:spPr bwMode="auto">
          <a:xfrm>
            <a:off x="2514600" y="2470150"/>
            <a:ext cx="609600" cy="514350"/>
          </a:xfrm>
          <a:prstGeom prst="star5">
            <a:avLst/>
          </a:prstGeom>
          <a:solidFill>
            <a:srgbClr val="FFFF00">
              <a:alpha val="53999"/>
            </a:srgbClr>
          </a:solidFill>
          <a:ln w="9525">
            <a:noFill/>
            <a:miter lim="800000"/>
            <a:headEnd/>
            <a:tailEnd/>
          </a:ln>
          <a:effectLst/>
        </p:spPr>
        <p:txBody>
          <a:bodyPr wrap="none" lIns="68580" tIns="34290" rIns="68580" bIns="34290" anchor="ctr"/>
          <a:lstStyle/>
          <a:p>
            <a:pPr algn="ctr" defTabSz="685800">
              <a:defRPr/>
            </a:pPr>
            <a:endParaRPr lang="en-US" sz="1500">
              <a:solidFill>
                <a:srgbClr val="000000"/>
              </a:solidFill>
              <a:cs typeface="Arial" panose="020B0604020202020204" pitchFamily="34" charset="0"/>
            </a:endParaRPr>
          </a:p>
        </p:txBody>
      </p:sp>
      <p:sp>
        <p:nvSpPr>
          <p:cNvPr id="7" name="AutoShape 17"/>
          <p:cNvSpPr>
            <a:spLocks noChangeArrowheads="1"/>
          </p:cNvSpPr>
          <p:nvPr/>
        </p:nvSpPr>
        <p:spPr bwMode="auto">
          <a:xfrm>
            <a:off x="7391400" y="5256213"/>
            <a:ext cx="609600" cy="514350"/>
          </a:xfrm>
          <a:prstGeom prst="star5">
            <a:avLst/>
          </a:prstGeom>
          <a:solidFill>
            <a:srgbClr val="FFFF00">
              <a:alpha val="53999"/>
            </a:srgbClr>
          </a:solidFill>
          <a:ln w="9525">
            <a:noFill/>
            <a:miter lim="800000"/>
            <a:headEnd/>
            <a:tailEnd/>
          </a:ln>
          <a:effectLst/>
        </p:spPr>
        <p:txBody>
          <a:bodyPr wrap="none" lIns="68580" tIns="34290" rIns="68580" bIns="34290" anchor="ctr"/>
          <a:lstStyle/>
          <a:p>
            <a:pPr algn="ctr" defTabSz="685800">
              <a:defRPr/>
            </a:pPr>
            <a:endParaRPr lang="en-US" sz="1500">
              <a:solidFill>
                <a:srgbClr val="000000"/>
              </a:solidFill>
              <a:cs typeface="Arial" panose="020B0604020202020204" pitchFamily="34" charset="0"/>
            </a:endParaRPr>
          </a:p>
        </p:txBody>
      </p:sp>
      <p:sp>
        <p:nvSpPr>
          <p:cNvPr id="8" name="AutoShape 17"/>
          <p:cNvSpPr>
            <a:spLocks noChangeArrowheads="1"/>
          </p:cNvSpPr>
          <p:nvPr/>
        </p:nvSpPr>
        <p:spPr bwMode="auto">
          <a:xfrm>
            <a:off x="8686800" y="2301875"/>
            <a:ext cx="609600" cy="514350"/>
          </a:xfrm>
          <a:prstGeom prst="star5">
            <a:avLst/>
          </a:prstGeom>
          <a:solidFill>
            <a:srgbClr val="FFFF00">
              <a:alpha val="53999"/>
            </a:srgbClr>
          </a:solidFill>
          <a:ln w="9525">
            <a:noFill/>
            <a:miter lim="800000"/>
            <a:headEnd/>
            <a:tailEnd/>
          </a:ln>
          <a:effectLst/>
        </p:spPr>
        <p:txBody>
          <a:bodyPr wrap="none" lIns="68580" tIns="34290" rIns="68580" bIns="34290" anchor="ctr"/>
          <a:lstStyle/>
          <a:p>
            <a:pPr algn="ctr" defTabSz="685800">
              <a:defRPr/>
            </a:pPr>
            <a:endParaRPr lang="en-US" sz="1500">
              <a:solidFill>
                <a:srgbClr val="000000"/>
              </a:solidFill>
              <a:cs typeface="Arial" panose="020B0604020202020204" pitchFamily="34" charset="0"/>
            </a:endParaRPr>
          </a:p>
        </p:txBody>
      </p:sp>
      <p:sp>
        <p:nvSpPr>
          <p:cNvPr id="9" name="AutoShape 17"/>
          <p:cNvSpPr>
            <a:spLocks noChangeArrowheads="1"/>
          </p:cNvSpPr>
          <p:nvPr/>
        </p:nvSpPr>
        <p:spPr bwMode="auto">
          <a:xfrm>
            <a:off x="9883775" y="609600"/>
            <a:ext cx="609600" cy="514350"/>
          </a:xfrm>
          <a:prstGeom prst="star5">
            <a:avLst/>
          </a:prstGeom>
          <a:solidFill>
            <a:srgbClr val="FFFF00">
              <a:alpha val="53999"/>
            </a:srgbClr>
          </a:solidFill>
          <a:ln w="9525">
            <a:noFill/>
            <a:miter lim="800000"/>
            <a:headEnd/>
            <a:tailEnd/>
          </a:ln>
          <a:effectLst/>
        </p:spPr>
        <p:txBody>
          <a:bodyPr wrap="none" lIns="68580" tIns="34290" rIns="68580" bIns="34290" anchor="ctr"/>
          <a:lstStyle/>
          <a:p>
            <a:pPr algn="ctr" defTabSz="685800">
              <a:defRPr/>
            </a:pPr>
            <a:endParaRPr lang="en-US" sz="1500">
              <a:solidFill>
                <a:srgbClr val="000000"/>
              </a:solidFill>
              <a:cs typeface="Arial" panose="020B0604020202020204" pitchFamily="34" charset="0"/>
            </a:endParaRPr>
          </a:p>
        </p:txBody>
      </p:sp>
      <p:sp>
        <p:nvSpPr>
          <p:cNvPr id="10" name="AutoShape 17"/>
          <p:cNvSpPr>
            <a:spLocks noChangeArrowheads="1"/>
          </p:cNvSpPr>
          <p:nvPr/>
        </p:nvSpPr>
        <p:spPr bwMode="auto">
          <a:xfrm>
            <a:off x="1949450" y="5791200"/>
            <a:ext cx="609600" cy="514350"/>
          </a:xfrm>
          <a:prstGeom prst="star5">
            <a:avLst/>
          </a:prstGeom>
          <a:solidFill>
            <a:srgbClr val="FFFF00">
              <a:alpha val="53999"/>
            </a:srgbClr>
          </a:solidFill>
          <a:ln w="9525">
            <a:noFill/>
            <a:miter lim="800000"/>
            <a:headEnd/>
            <a:tailEnd/>
          </a:ln>
          <a:effectLst/>
        </p:spPr>
        <p:txBody>
          <a:bodyPr wrap="none" lIns="68580" tIns="34290" rIns="68580" bIns="34290" anchor="ctr"/>
          <a:lstStyle/>
          <a:p>
            <a:pPr algn="ctr" defTabSz="685800">
              <a:defRPr/>
            </a:pPr>
            <a:endParaRPr lang="en-US" sz="1500">
              <a:solidFill>
                <a:srgbClr val="000000"/>
              </a:solidFill>
              <a:cs typeface="Arial" panose="020B0604020202020204" pitchFamily="34" charset="0"/>
            </a:endParaRPr>
          </a:p>
        </p:txBody>
      </p:sp>
      <p:sp>
        <p:nvSpPr>
          <p:cNvPr id="11" name="AutoShape 17"/>
          <p:cNvSpPr>
            <a:spLocks noChangeArrowheads="1"/>
          </p:cNvSpPr>
          <p:nvPr/>
        </p:nvSpPr>
        <p:spPr bwMode="auto">
          <a:xfrm>
            <a:off x="3733800" y="784225"/>
            <a:ext cx="609600" cy="514350"/>
          </a:xfrm>
          <a:prstGeom prst="star5">
            <a:avLst/>
          </a:prstGeom>
          <a:solidFill>
            <a:srgbClr val="FFFF00">
              <a:alpha val="53999"/>
            </a:srgbClr>
          </a:solidFill>
          <a:ln w="9525">
            <a:noFill/>
            <a:miter lim="800000"/>
            <a:headEnd/>
            <a:tailEnd/>
          </a:ln>
          <a:effectLst/>
        </p:spPr>
        <p:txBody>
          <a:bodyPr wrap="none" lIns="68580" tIns="34290" rIns="68580" bIns="34290" anchor="ctr"/>
          <a:lstStyle/>
          <a:p>
            <a:pPr algn="ctr" defTabSz="685800">
              <a:defRPr/>
            </a:pPr>
            <a:endParaRPr lang="en-US" sz="1500">
              <a:solidFill>
                <a:srgbClr val="000000"/>
              </a:solidFill>
              <a:cs typeface="Arial" panose="020B0604020202020204" pitchFamily="34" charset="0"/>
            </a:endParaRPr>
          </a:p>
        </p:txBody>
      </p:sp>
      <p:sp>
        <p:nvSpPr>
          <p:cNvPr id="12" name="AutoShape 17"/>
          <p:cNvSpPr>
            <a:spLocks noChangeArrowheads="1"/>
          </p:cNvSpPr>
          <p:nvPr/>
        </p:nvSpPr>
        <p:spPr bwMode="auto">
          <a:xfrm>
            <a:off x="4038600" y="5102225"/>
            <a:ext cx="609600" cy="514350"/>
          </a:xfrm>
          <a:prstGeom prst="star5">
            <a:avLst/>
          </a:prstGeom>
          <a:solidFill>
            <a:srgbClr val="FFFF00">
              <a:alpha val="53999"/>
            </a:srgbClr>
          </a:solidFill>
          <a:ln w="9525">
            <a:noFill/>
            <a:miter lim="800000"/>
            <a:headEnd/>
            <a:tailEnd/>
          </a:ln>
          <a:effectLst/>
        </p:spPr>
        <p:txBody>
          <a:bodyPr wrap="none" lIns="68580" tIns="34290" rIns="68580" bIns="34290" anchor="ctr"/>
          <a:lstStyle/>
          <a:p>
            <a:pPr algn="ctr" defTabSz="685800">
              <a:defRPr/>
            </a:pPr>
            <a:endParaRPr lang="en-US" sz="1500">
              <a:solidFill>
                <a:srgbClr val="000000"/>
              </a:solidFill>
              <a:cs typeface="Arial" panose="020B0604020202020204" pitchFamily="34" charset="0"/>
            </a:endParaRPr>
          </a:p>
        </p:txBody>
      </p:sp>
    </p:spTree>
    <p:extLst>
      <p:ext uri="{BB962C8B-B14F-4D97-AF65-F5344CB8AC3E}">
        <p14:creationId xmlns:p14="http://schemas.microsoft.com/office/powerpoint/2010/main" val="858230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2000" fill="hold"/>
                                        <p:tgtEl>
                                          <p:spTgt spid="5"/>
                                        </p:tgtEl>
                                        <p:attrNameLst>
                                          <p:attrName>style.color</p:attrName>
                                        </p:attrNameLst>
                                      </p:cBhvr>
                                      <p:by>
                                        <p:hsl h="-7200000" s="0" l="0"/>
                                      </p:by>
                                    </p:animClr>
                                    <p:animClr clrSpc="hsl" dir="cw">
                                      <p:cBhvr>
                                        <p:cTn id="7" dur="2000" fill="hold"/>
                                        <p:tgtEl>
                                          <p:spTgt spid="5"/>
                                        </p:tgtEl>
                                        <p:attrNameLst>
                                          <p:attrName>fillcolor</p:attrName>
                                        </p:attrNameLst>
                                      </p:cBhvr>
                                      <p:by>
                                        <p:hsl h="-7200000" s="0" l="0"/>
                                      </p:by>
                                    </p:animClr>
                                    <p:animClr clrSpc="hsl" dir="cw">
                                      <p:cBhvr>
                                        <p:cTn id="8" dur="2000" fill="hold"/>
                                        <p:tgtEl>
                                          <p:spTgt spid="5"/>
                                        </p:tgtEl>
                                        <p:attrNameLst>
                                          <p:attrName>stroke.color</p:attrName>
                                        </p:attrNameLst>
                                      </p:cBhvr>
                                      <p:by>
                                        <p:hsl h="-7200000" s="0" l="0"/>
                                      </p:by>
                                    </p:animClr>
                                    <p:set>
                                      <p:cBhvr>
                                        <p:cTn id="9" dur="2000" fill="hold"/>
                                        <p:tgtEl>
                                          <p:spTgt spid="5"/>
                                        </p:tgtEl>
                                        <p:attrNameLst>
                                          <p:attrName>fill.type</p:attrName>
                                        </p:attrNameLst>
                                      </p:cBhvr>
                                      <p:to>
                                        <p:strVal val="solid"/>
                                      </p:to>
                                    </p:set>
                                  </p:childTnLst>
                                </p:cTn>
                              </p:par>
                              <p:par>
                                <p:cTn id="10" presetID="31" presetClass="entr" presetSubtype="0" repeatCount="indefinite" fill="hold" nodeType="withEffect">
                                  <p:stCondLst>
                                    <p:cond delay="0"/>
                                  </p:stCondLst>
                                  <p:iterate type="lt">
                                    <p:tmPct val="5000"/>
                                  </p:iterate>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fltVal val="0"/>
                                          </p:val>
                                        </p:tav>
                                        <p:tav tm="100000">
                                          <p:val>
                                            <p:strVal val="#ppt_w"/>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 calcmode="lin" valueType="num">
                                      <p:cBhvr>
                                        <p:cTn id="14" dur="2000" fill="hold"/>
                                        <p:tgtEl>
                                          <p:spTgt spid="6"/>
                                        </p:tgtEl>
                                        <p:attrNameLst>
                                          <p:attrName>style.rotation</p:attrName>
                                        </p:attrNameLst>
                                      </p:cBhvr>
                                      <p:tavLst>
                                        <p:tav tm="0">
                                          <p:val>
                                            <p:fltVal val="90"/>
                                          </p:val>
                                        </p:tav>
                                        <p:tav tm="100000">
                                          <p:val>
                                            <p:fltVal val="0"/>
                                          </p:val>
                                        </p:tav>
                                      </p:tavLst>
                                    </p:anim>
                                    <p:animEffect transition="in" filter="fade">
                                      <p:cBhvr>
                                        <p:cTn id="15" dur="2000"/>
                                        <p:tgtEl>
                                          <p:spTgt spid="6"/>
                                        </p:tgtEl>
                                      </p:cBhvr>
                                    </p:animEffect>
                                  </p:childTnLst>
                                </p:cTn>
                              </p:par>
                              <p:par>
                                <p:cTn id="16" presetID="31" presetClass="entr" presetSubtype="0" repeatCount="indefinite" fill="hold" nodeType="withEffect">
                                  <p:stCondLst>
                                    <p:cond delay="0"/>
                                  </p:stCondLst>
                                  <p:iterate type="lt">
                                    <p:tmPct val="5000"/>
                                  </p:iterate>
                                  <p:childTnLst>
                                    <p:set>
                                      <p:cBhvr>
                                        <p:cTn id="17" dur="1" fill="hold">
                                          <p:stCondLst>
                                            <p:cond delay="0"/>
                                          </p:stCondLst>
                                        </p:cTn>
                                        <p:tgtEl>
                                          <p:spTgt spid="7"/>
                                        </p:tgtEl>
                                        <p:attrNameLst>
                                          <p:attrName>style.visibility</p:attrName>
                                        </p:attrNameLst>
                                      </p:cBhvr>
                                      <p:to>
                                        <p:strVal val="visible"/>
                                      </p:to>
                                    </p:set>
                                    <p:anim calcmode="lin" valueType="num">
                                      <p:cBhvr>
                                        <p:cTn id="18" dur="2000" fill="hold"/>
                                        <p:tgtEl>
                                          <p:spTgt spid="7"/>
                                        </p:tgtEl>
                                        <p:attrNameLst>
                                          <p:attrName>ppt_w</p:attrName>
                                        </p:attrNameLst>
                                      </p:cBhvr>
                                      <p:tavLst>
                                        <p:tav tm="0">
                                          <p:val>
                                            <p:fltVal val="0"/>
                                          </p:val>
                                        </p:tav>
                                        <p:tav tm="100000">
                                          <p:val>
                                            <p:strVal val="#ppt_w"/>
                                          </p:val>
                                        </p:tav>
                                      </p:tavLst>
                                    </p:anim>
                                    <p:anim calcmode="lin" valueType="num">
                                      <p:cBhvr>
                                        <p:cTn id="19" dur="2000" fill="hold"/>
                                        <p:tgtEl>
                                          <p:spTgt spid="7"/>
                                        </p:tgtEl>
                                        <p:attrNameLst>
                                          <p:attrName>ppt_h</p:attrName>
                                        </p:attrNameLst>
                                      </p:cBhvr>
                                      <p:tavLst>
                                        <p:tav tm="0">
                                          <p:val>
                                            <p:fltVal val="0"/>
                                          </p:val>
                                        </p:tav>
                                        <p:tav tm="100000">
                                          <p:val>
                                            <p:strVal val="#ppt_h"/>
                                          </p:val>
                                        </p:tav>
                                      </p:tavLst>
                                    </p:anim>
                                    <p:anim calcmode="lin" valueType="num">
                                      <p:cBhvr>
                                        <p:cTn id="20" dur="2000" fill="hold"/>
                                        <p:tgtEl>
                                          <p:spTgt spid="7"/>
                                        </p:tgtEl>
                                        <p:attrNameLst>
                                          <p:attrName>style.rotation</p:attrName>
                                        </p:attrNameLst>
                                      </p:cBhvr>
                                      <p:tavLst>
                                        <p:tav tm="0">
                                          <p:val>
                                            <p:fltVal val="90"/>
                                          </p:val>
                                        </p:tav>
                                        <p:tav tm="100000">
                                          <p:val>
                                            <p:fltVal val="0"/>
                                          </p:val>
                                        </p:tav>
                                      </p:tavLst>
                                    </p:anim>
                                    <p:animEffect transition="in" filter="fade">
                                      <p:cBhvr>
                                        <p:cTn id="21" dur="2000"/>
                                        <p:tgtEl>
                                          <p:spTgt spid="7"/>
                                        </p:tgtEl>
                                      </p:cBhvr>
                                    </p:animEffect>
                                  </p:childTnLst>
                                </p:cTn>
                              </p:par>
                              <p:par>
                                <p:cTn id="22" presetID="31" presetClass="entr" presetSubtype="0" repeatCount="indefinite" fill="hold" nodeType="withEffect">
                                  <p:stCondLst>
                                    <p:cond delay="0"/>
                                  </p:stCondLst>
                                  <p:iterate type="lt">
                                    <p:tmPct val="5000"/>
                                  </p:iterate>
                                  <p:childTnLst>
                                    <p:set>
                                      <p:cBhvr>
                                        <p:cTn id="23" dur="1" fill="hold">
                                          <p:stCondLst>
                                            <p:cond delay="0"/>
                                          </p:stCondLst>
                                        </p:cTn>
                                        <p:tgtEl>
                                          <p:spTgt spid="8"/>
                                        </p:tgtEl>
                                        <p:attrNameLst>
                                          <p:attrName>style.visibility</p:attrName>
                                        </p:attrNameLst>
                                      </p:cBhvr>
                                      <p:to>
                                        <p:strVal val="visible"/>
                                      </p:to>
                                    </p:set>
                                    <p:anim calcmode="lin" valueType="num">
                                      <p:cBhvr>
                                        <p:cTn id="24" dur="2000" fill="hold"/>
                                        <p:tgtEl>
                                          <p:spTgt spid="8"/>
                                        </p:tgtEl>
                                        <p:attrNameLst>
                                          <p:attrName>ppt_w</p:attrName>
                                        </p:attrNameLst>
                                      </p:cBhvr>
                                      <p:tavLst>
                                        <p:tav tm="0">
                                          <p:val>
                                            <p:fltVal val="0"/>
                                          </p:val>
                                        </p:tav>
                                        <p:tav tm="100000">
                                          <p:val>
                                            <p:strVal val="#ppt_w"/>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 calcmode="lin" valueType="num">
                                      <p:cBhvr>
                                        <p:cTn id="26" dur="2000" fill="hold"/>
                                        <p:tgtEl>
                                          <p:spTgt spid="8"/>
                                        </p:tgtEl>
                                        <p:attrNameLst>
                                          <p:attrName>style.rotation</p:attrName>
                                        </p:attrNameLst>
                                      </p:cBhvr>
                                      <p:tavLst>
                                        <p:tav tm="0">
                                          <p:val>
                                            <p:fltVal val="90"/>
                                          </p:val>
                                        </p:tav>
                                        <p:tav tm="100000">
                                          <p:val>
                                            <p:fltVal val="0"/>
                                          </p:val>
                                        </p:tav>
                                      </p:tavLst>
                                    </p:anim>
                                    <p:animEffect transition="in" filter="fade">
                                      <p:cBhvr>
                                        <p:cTn id="27" dur="2000"/>
                                        <p:tgtEl>
                                          <p:spTgt spid="8"/>
                                        </p:tgtEl>
                                      </p:cBhvr>
                                    </p:animEffect>
                                  </p:childTnLst>
                                </p:cTn>
                              </p:par>
                              <p:par>
                                <p:cTn id="28" presetID="31" presetClass="entr" presetSubtype="0" repeatCount="indefinite" fill="hold" nodeType="withEffect">
                                  <p:stCondLst>
                                    <p:cond delay="0"/>
                                  </p:stCondLst>
                                  <p:iterate type="lt">
                                    <p:tmPct val="5000"/>
                                  </p:iterate>
                                  <p:childTnLst>
                                    <p:set>
                                      <p:cBhvr>
                                        <p:cTn id="29" dur="1" fill="hold">
                                          <p:stCondLst>
                                            <p:cond delay="0"/>
                                          </p:stCondLst>
                                        </p:cTn>
                                        <p:tgtEl>
                                          <p:spTgt spid="9"/>
                                        </p:tgtEl>
                                        <p:attrNameLst>
                                          <p:attrName>style.visibility</p:attrName>
                                        </p:attrNameLst>
                                      </p:cBhvr>
                                      <p:to>
                                        <p:strVal val="visible"/>
                                      </p:to>
                                    </p:set>
                                    <p:anim calcmode="lin" valueType="num">
                                      <p:cBhvr>
                                        <p:cTn id="30" dur="2000" fill="hold"/>
                                        <p:tgtEl>
                                          <p:spTgt spid="9"/>
                                        </p:tgtEl>
                                        <p:attrNameLst>
                                          <p:attrName>ppt_w</p:attrName>
                                        </p:attrNameLst>
                                      </p:cBhvr>
                                      <p:tavLst>
                                        <p:tav tm="0">
                                          <p:val>
                                            <p:fltVal val="0"/>
                                          </p:val>
                                        </p:tav>
                                        <p:tav tm="100000">
                                          <p:val>
                                            <p:strVal val="#ppt_w"/>
                                          </p:val>
                                        </p:tav>
                                      </p:tavLst>
                                    </p:anim>
                                    <p:anim calcmode="lin" valueType="num">
                                      <p:cBhvr>
                                        <p:cTn id="31" dur="2000" fill="hold"/>
                                        <p:tgtEl>
                                          <p:spTgt spid="9"/>
                                        </p:tgtEl>
                                        <p:attrNameLst>
                                          <p:attrName>ppt_h</p:attrName>
                                        </p:attrNameLst>
                                      </p:cBhvr>
                                      <p:tavLst>
                                        <p:tav tm="0">
                                          <p:val>
                                            <p:fltVal val="0"/>
                                          </p:val>
                                        </p:tav>
                                        <p:tav tm="100000">
                                          <p:val>
                                            <p:strVal val="#ppt_h"/>
                                          </p:val>
                                        </p:tav>
                                      </p:tavLst>
                                    </p:anim>
                                    <p:anim calcmode="lin" valueType="num">
                                      <p:cBhvr>
                                        <p:cTn id="32" dur="2000" fill="hold"/>
                                        <p:tgtEl>
                                          <p:spTgt spid="9"/>
                                        </p:tgtEl>
                                        <p:attrNameLst>
                                          <p:attrName>style.rotation</p:attrName>
                                        </p:attrNameLst>
                                      </p:cBhvr>
                                      <p:tavLst>
                                        <p:tav tm="0">
                                          <p:val>
                                            <p:fltVal val="90"/>
                                          </p:val>
                                        </p:tav>
                                        <p:tav tm="100000">
                                          <p:val>
                                            <p:fltVal val="0"/>
                                          </p:val>
                                        </p:tav>
                                      </p:tavLst>
                                    </p:anim>
                                    <p:animEffect transition="in" filter="fade">
                                      <p:cBhvr>
                                        <p:cTn id="33" dur="2000"/>
                                        <p:tgtEl>
                                          <p:spTgt spid="9"/>
                                        </p:tgtEl>
                                      </p:cBhvr>
                                    </p:animEffect>
                                  </p:childTnLst>
                                </p:cTn>
                              </p:par>
                              <p:par>
                                <p:cTn id="34" presetID="31" presetClass="entr" presetSubtype="0" repeatCount="indefinite" fill="hold" nodeType="withEffect">
                                  <p:stCondLst>
                                    <p:cond delay="0"/>
                                  </p:stCondLst>
                                  <p:iterate type="lt">
                                    <p:tmPct val="5000"/>
                                  </p:iterate>
                                  <p:childTnLst>
                                    <p:set>
                                      <p:cBhvr>
                                        <p:cTn id="35" dur="1" fill="hold">
                                          <p:stCondLst>
                                            <p:cond delay="0"/>
                                          </p:stCondLst>
                                        </p:cTn>
                                        <p:tgtEl>
                                          <p:spTgt spid="10"/>
                                        </p:tgtEl>
                                        <p:attrNameLst>
                                          <p:attrName>style.visibility</p:attrName>
                                        </p:attrNameLst>
                                      </p:cBhvr>
                                      <p:to>
                                        <p:strVal val="visible"/>
                                      </p:to>
                                    </p:set>
                                    <p:anim calcmode="lin" valueType="num">
                                      <p:cBhvr>
                                        <p:cTn id="36" dur="2000" fill="hold"/>
                                        <p:tgtEl>
                                          <p:spTgt spid="10"/>
                                        </p:tgtEl>
                                        <p:attrNameLst>
                                          <p:attrName>ppt_w</p:attrName>
                                        </p:attrNameLst>
                                      </p:cBhvr>
                                      <p:tavLst>
                                        <p:tav tm="0">
                                          <p:val>
                                            <p:fltVal val="0"/>
                                          </p:val>
                                        </p:tav>
                                        <p:tav tm="100000">
                                          <p:val>
                                            <p:strVal val="#ppt_w"/>
                                          </p:val>
                                        </p:tav>
                                      </p:tavLst>
                                    </p:anim>
                                    <p:anim calcmode="lin" valueType="num">
                                      <p:cBhvr>
                                        <p:cTn id="37" dur="2000" fill="hold"/>
                                        <p:tgtEl>
                                          <p:spTgt spid="10"/>
                                        </p:tgtEl>
                                        <p:attrNameLst>
                                          <p:attrName>ppt_h</p:attrName>
                                        </p:attrNameLst>
                                      </p:cBhvr>
                                      <p:tavLst>
                                        <p:tav tm="0">
                                          <p:val>
                                            <p:fltVal val="0"/>
                                          </p:val>
                                        </p:tav>
                                        <p:tav tm="100000">
                                          <p:val>
                                            <p:strVal val="#ppt_h"/>
                                          </p:val>
                                        </p:tav>
                                      </p:tavLst>
                                    </p:anim>
                                    <p:anim calcmode="lin" valueType="num">
                                      <p:cBhvr>
                                        <p:cTn id="38" dur="2000" fill="hold"/>
                                        <p:tgtEl>
                                          <p:spTgt spid="10"/>
                                        </p:tgtEl>
                                        <p:attrNameLst>
                                          <p:attrName>style.rotation</p:attrName>
                                        </p:attrNameLst>
                                      </p:cBhvr>
                                      <p:tavLst>
                                        <p:tav tm="0">
                                          <p:val>
                                            <p:fltVal val="90"/>
                                          </p:val>
                                        </p:tav>
                                        <p:tav tm="100000">
                                          <p:val>
                                            <p:fltVal val="0"/>
                                          </p:val>
                                        </p:tav>
                                      </p:tavLst>
                                    </p:anim>
                                    <p:animEffect transition="in" filter="fade">
                                      <p:cBhvr>
                                        <p:cTn id="39" dur="2000"/>
                                        <p:tgtEl>
                                          <p:spTgt spid="10"/>
                                        </p:tgtEl>
                                      </p:cBhvr>
                                    </p:animEffect>
                                  </p:childTnLst>
                                </p:cTn>
                              </p:par>
                              <p:par>
                                <p:cTn id="40" presetID="31" presetClass="entr" presetSubtype="0" repeatCount="indefinite" fill="hold" nodeType="withEffect">
                                  <p:stCondLst>
                                    <p:cond delay="0"/>
                                  </p:stCondLst>
                                  <p:iterate type="lt">
                                    <p:tmPct val="5000"/>
                                  </p:iterate>
                                  <p:childTnLst>
                                    <p:set>
                                      <p:cBhvr>
                                        <p:cTn id="41" dur="1" fill="hold">
                                          <p:stCondLst>
                                            <p:cond delay="0"/>
                                          </p:stCondLst>
                                        </p:cTn>
                                        <p:tgtEl>
                                          <p:spTgt spid="11"/>
                                        </p:tgtEl>
                                        <p:attrNameLst>
                                          <p:attrName>style.visibility</p:attrName>
                                        </p:attrNameLst>
                                      </p:cBhvr>
                                      <p:to>
                                        <p:strVal val="visible"/>
                                      </p:to>
                                    </p:set>
                                    <p:anim calcmode="lin" valueType="num">
                                      <p:cBhvr>
                                        <p:cTn id="42" dur="2000" fill="hold"/>
                                        <p:tgtEl>
                                          <p:spTgt spid="11"/>
                                        </p:tgtEl>
                                        <p:attrNameLst>
                                          <p:attrName>ppt_w</p:attrName>
                                        </p:attrNameLst>
                                      </p:cBhvr>
                                      <p:tavLst>
                                        <p:tav tm="0">
                                          <p:val>
                                            <p:fltVal val="0"/>
                                          </p:val>
                                        </p:tav>
                                        <p:tav tm="100000">
                                          <p:val>
                                            <p:strVal val="#ppt_w"/>
                                          </p:val>
                                        </p:tav>
                                      </p:tavLst>
                                    </p:anim>
                                    <p:anim calcmode="lin" valueType="num">
                                      <p:cBhvr>
                                        <p:cTn id="43" dur="2000" fill="hold"/>
                                        <p:tgtEl>
                                          <p:spTgt spid="11"/>
                                        </p:tgtEl>
                                        <p:attrNameLst>
                                          <p:attrName>ppt_h</p:attrName>
                                        </p:attrNameLst>
                                      </p:cBhvr>
                                      <p:tavLst>
                                        <p:tav tm="0">
                                          <p:val>
                                            <p:fltVal val="0"/>
                                          </p:val>
                                        </p:tav>
                                        <p:tav tm="100000">
                                          <p:val>
                                            <p:strVal val="#ppt_h"/>
                                          </p:val>
                                        </p:tav>
                                      </p:tavLst>
                                    </p:anim>
                                    <p:anim calcmode="lin" valueType="num">
                                      <p:cBhvr>
                                        <p:cTn id="44" dur="2000" fill="hold"/>
                                        <p:tgtEl>
                                          <p:spTgt spid="11"/>
                                        </p:tgtEl>
                                        <p:attrNameLst>
                                          <p:attrName>style.rotation</p:attrName>
                                        </p:attrNameLst>
                                      </p:cBhvr>
                                      <p:tavLst>
                                        <p:tav tm="0">
                                          <p:val>
                                            <p:fltVal val="90"/>
                                          </p:val>
                                        </p:tav>
                                        <p:tav tm="100000">
                                          <p:val>
                                            <p:fltVal val="0"/>
                                          </p:val>
                                        </p:tav>
                                      </p:tavLst>
                                    </p:anim>
                                    <p:animEffect transition="in" filter="fade">
                                      <p:cBhvr>
                                        <p:cTn id="45" dur="2000"/>
                                        <p:tgtEl>
                                          <p:spTgt spid="11"/>
                                        </p:tgtEl>
                                      </p:cBhvr>
                                    </p:animEffect>
                                  </p:childTnLst>
                                </p:cTn>
                              </p:par>
                              <p:par>
                                <p:cTn id="46" presetID="31" presetClass="entr" presetSubtype="0" repeatCount="indefinite" fill="hold" nodeType="withEffect">
                                  <p:stCondLst>
                                    <p:cond delay="0"/>
                                  </p:stCondLst>
                                  <p:iterate type="lt">
                                    <p:tmPct val="5000"/>
                                  </p:iterate>
                                  <p:childTnLst>
                                    <p:set>
                                      <p:cBhvr>
                                        <p:cTn id="47" dur="1" fill="hold">
                                          <p:stCondLst>
                                            <p:cond delay="0"/>
                                          </p:stCondLst>
                                        </p:cTn>
                                        <p:tgtEl>
                                          <p:spTgt spid="12"/>
                                        </p:tgtEl>
                                        <p:attrNameLst>
                                          <p:attrName>style.visibility</p:attrName>
                                        </p:attrNameLst>
                                      </p:cBhvr>
                                      <p:to>
                                        <p:strVal val="visible"/>
                                      </p:to>
                                    </p:set>
                                    <p:anim calcmode="lin" valueType="num">
                                      <p:cBhvr>
                                        <p:cTn id="48" dur="2000" fill="hold"/>
                                        <p:tgtEl>
                                          <p:spTgt spid="12"/>
                                        </p:tgtEl>
                                        <p:attrNameLst>
                                          <p:attrName>ppt_w</p:attrName>
                                        </p:attrNameLst>
                                      </p:cBhvr>
                                      <p:tavLst>
                                        <p:tav tm="0">
                                          <p:val>
                                            <p:fltVal val="0"/>
                                          </p:val>
                                        </p:tav>
                                        <p:tav tm="100000">
                                          <p:val>
                                            <p:strVal val="#ppt_w"/>
                                          </p:val>
                                        </p:tav>
                                      </p:tavLst>
                                    </p:anim>
                                    <p:anim calcmode="lin" valueType="num">
                                      <p:cBhvr>
                                        <p:cTn id="49" dur="2000" fill="hold"/>
                                        <p:tgtEl>
                                          <p:spTgt spid="12"/>
                                        </p:tgtEl>
                                        <p:attrNameLst>
                                          <p:attrName>ppt_h</p:attrName>
                                        </p:attrNameLst>
                                      </p:cBhvr>
                                      <p:tavLst>
                                        <p:tav tm="0">
                                          <p:val>
                                            <p:fltVal val="0"/>
                                          </p:val>
                                        </p:tav>
                                        <p:tav tm="100000">
                                          <p:val>
                                            <p:strVal val="#ppt_h"/>
                                          </p:val>
                                        </p:tav>
                                      </p:tavLst>
                                    </p:anim>
                                    <p:anim calcmode="lin" valueType="num">
                                      <p:cBhvr>
                                        <p:cTn id="50" dur="2000" fill="hold"/>
                                        <p:tgtEl>
                                          <p:spTgt spid="12"/>
                                        </p:tgtEl>
                                        <p:attrNameLst>
                                          <p:attrName>style.rotation</p:attrName>
                                        </p:attrNameLst>
                                      </p:cBhvr>
                                      <p:tavLst>
                                        <p:tav tm="0">
                                          <p:val>
                                            <p:fltVal val="90"/>
                                          </p:val>
                                        </p:tav>
                                        <p:tav tm="100000">
                                          <p:val>
                                            <p:fltVal val="0"/>
                                          </p:val>
                                        </p:tav>
                                      </p:tavLst>
                                    </p:anim>
                                    <p:animEffect transition="in" filter="fade">
                                      <p:cBhvr>
                                        <p:cTn id="5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normAutofit/>
          </a:bodyPr>
          <a:lstStyle/>
          <a:p>
            <a:pPr algn="l"/>
            <a:r>
              <a:rPr lang="en-US" sz="3200" dirty="0" err="1"/>
              <a:t>Dựa</a:t>
            </a:r>
            <a:r>
              <a:rPr lang="en-US" sz="3200" dirty="0"/>
              <a:t> </a:t>
            </a:r>
            <a:r>
              <a:rPr lang="en-US" sz="3200" dirty="0" err="1"/>
              <a:t>trên</a:t>
            </a:r>
            <a:r>
              <a:rPr lang="en-US" sz="3200" dirty="0"/>
              <a:t> </a:t>
            </a:r>
            <a:r>
              <a:rPr lang="en-US" sz="3200" dirty="0" err="1"/>
              <a:t>mô</a:t>
            </a:r>
            <a:r>
              <a:rPr lang="en-US" sz="3200" dirty="0"/>
              <a:t> </a:t>
            </a:r>
            <a:r>
              <a:rPr lang="en-US" sz="3200" dirty="0" err="1"/>
              <a:t>hình</a:t>
            </a:r>
            <a:r>
              <a:rPr lang="en-US" sz="3200" dirty="0"/>
              <a:t> </a:t>
            </a:r>
            <a:r>
              <a:rPr lang="en-US" sz="3200" b="1" dirty="0"/>
              <a:t>Rutherford </a:t>
            </a:r>
            <a:r>
              <a:rPr lang="en-US" sz="3200" dirty="0" err="1"/>
              <a:t>theo</a:t>
            </a:r>
            <a:r>
              <a:rPr lang="en-US" sz="3200" dirty="0"/>
              <a:t> </a:t>
            </a:r>
            <a:r>
              <a:rPr lang="en-US" sz="3200" b="1" dirty="0" err="1"/>
              <a:t>Niels</a:t>
            </a:r>
            <a:r>
              <a:rPr lang="en-US" sz="3200" b="1" dirty="0"/>
              <a:t> Bohr</a:t>
            </a:r>
            <a:endParaRPr lang="en-US" sz="3200" dirty="0"/>
          </a:p>
        </p:txBody>
      </p:sp>
      <p:pic>
        <p:nvPicPr>
          <p:cNvPr id="4" name="Picture 3" descr="Anh-he-mat-troi-1799-158203683-3830-4680-1638620760.jpg"/>
          <p:cNvPicPr>
            <a:picLocks noChangeAspect="1"/>
          </p:cNvPicPr>
          <p:nvPr/>
        </p:nvPicPr>
        <p:blipFill>
          <a:blip r:embed="rId2"/>
          <a:stretch>
            <a:fillRect/>
          </a:stretch>
        </p:blipFill>
        <p:spPr>
          <a:xfrm>
            <a:off x="457200" y="838200"/>
            <a:ext cx="11353800" cy="6019800"/>
          </a:xfrm>
          <a:prstGeom prst="rect">
            <a:avLst/>
          </a:prstGeom>
        </p:spPr>
      </p:pic>
    </p:spTree>
    <p:extLst>
      <p:ext uri="{BB962C8B-B14F-4D97-AF65-F5344CB8AC3E}">
        <p14:creationId xmlns:p14="http://schemas.microsoft.com/office/powerpoint/2010/main" val="3350392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0" y="4876800"/>
            <a:ext cx="3657600" cy="1143000"/>
          </a:xfrm>
        </p:spPr>
        <p:txBody>
          <a:bodyPr/>
          <a:lstStyle/>
          <a:p>
            <a:pPr>
              <a:buNone/>
            </a:pPr>
            <a:r>
              <a:rPr lang="en-US" dirty="0" err="1"/>
              <a:t>Điện</a:t>
            </a:r>
            <a:r>
              <a:rPr lang="en-US" dirty="0"/>
              <a:t> </a:t>
            </a:r>
            <a:r>
              <a:rPr lang="en-US" dirty="0" err="1"/>
              <a:t>tích</a:t>
            </a:r>
            <a:r>
              <a:rPr lang="en-US" dirty="0"/>
              <a:t> </a:t>
            </a:r>
            <a:r>
              <a:rPr lang="en-US" dirty="0" err="1"/>
              <a:t>hạt</a:t>
            </a:r>
            <a:r>
              <a:rPr lang="en-US" dirty="0"/>
              <a:t> </a:t>
            </a:r>
            <a:r>
              <a:rPr lang="en-US" dirty="0" err="1"/>
              <a:t>nhân</a:t>
            </a:r>
            <a:endParaRPr lang="en-US" dirty="0"/>
          </a:p>
        </p:txBody>
      </p:sp>
      <p:sp>
        <p:nvSpPr>
          <p:cNvPr id="5" name="Content Placeholder 3"/>
          <p:cNvSpPr txBox="1">
            <a:spLocks/>
          </p:cNvSpPr>
          <p:nvPr/>
        </p:nvSpPr>
        <p:spPr>
          <a:xfrm>
            <a:off x="5562600" y="4876800"/>
            <a:ext cx="5486400" cy="1143000"/>
          </a:xfrm>
          <a:prstGeom prst="rect">
            <a:avLst/>
          </a:prstGeom>
        </p:spPr>
        <p:txBody>
          <a:bodyPr vert="horz" lIns="91440" tIns="45720" rIns="91440" bIns="45720" rtlCol="0">
            <a:noAutofit/>
          </a:bodyPr>
          <a:lstStyle/>
          <a:p>
            <a:pPr marL="342900" indent="-342900">
              <a:spcBef>
                <a:spcPct val="20000"/>
              </a:spcBef>
              <a:defRPr/>
            </a:pPr>
            <a:r>
              <a:rPr lang="en-US" sz="3200" dirty="0" err="1"/>
              <a:t>Số</a:t>
            </a:r>
            <a:r>
              <a:rPr lang="en-US" sz="3200" dirty="0"/>
              <a:t> </a:t>
            </a:r>
            <a:r>
              <a:rPr lang="en-US" sz="3200" dirty="0" err="1"/>
              <a:t>đơn</a:t>
            </a:r>
            <a:r>
              <a:rPr lang="en-US" sz="3200" dirty="0"/>
              <a:t> </a:t>
            </a:r>
            <a:r>
              <a:rPr lang="en-US" sz="3200" dirty="0" err="1"/>
              <a:t>vị</a:t>
            </a:r>
            <a:r>
              <a:rPr lang="en-US" sz="3200" dirty="0"/>
              <a:t> đ</a:t>
            </a:r>
            <a:r>
              <a:rPr lang="en-US" sz="3200" dirty="0" err="1"/>
              <a:t>iện</a:t>
            </a:r>
            <a:r>
              <a:rPr lang="en-US" sz="3200" dirty="0"/>
              <a:t> </a:t>
            </a:r>
            <a:r>
              <a:rPr lang="en-US" sz="3200" dirty="0" err="1"/>
              <a:t>tích</a:t>
            </a:r>
            <a:r>
              <a:rPr lang="en-US" sz="3200" dirty="0"/>
              <a:t> </a:t>
            </a:r>
            <a:r>
              <a:rPr lang="en-US" sz="3200" dirty="0" err="1"/>
              <a:t>hạt</a:t>
            </a:r>
            <a:r>
              <a:rPr lang="en-US" sz="3200" dirty="0"/>
              <a:t> </a:t>
            </a:r>
            <a:r>
              <a:rPr lang="en-US" sz="3200" dirty="0" err="1"/>
              <a:t>nhân</a:t>
            </a:r>
            <a:endParaRPr lang="en-US" sz="3200" dirty="0"/>
          </a:p>
        </p:txBody>
      </p:sp>
      <p:pic>
        <p:nvPicPr>
          <p:cNvPr id="7" name="Picture 6" descr="z3577065197077_47d4978841bc445395535d3edb04b205.jpg"/>
          <p:cNvPicPr>
            <a:picLocks noChangeAspect="1"/>
          </p:cNvPicPr>
          <p:nvPr/>
        </p:nvPicPr>
        <p:blipFill>
          <a:blip r:embed="rId2"/>
          <a:stretch>
            <a:fillRect/>
          </a:stretch>
        </p:blipFill>
        <p:spPr>
          <a:xfrm>
            <a:off x="3886200" y="609600"/>
            <a:ext cx="3733800" cy="3810000"/>
          </a:xfrm>
          <a:prstGeom prst="rect">
            <a:avLst/>
          </a:prstGeom>
        </p:spPr>
      </p:pic>
      <p:sp>
        <p:nvSpPr>
          <p:cNvPr id="8" name="Content Placeholder 3"/>
          <p:cNvSpPr txBox="1">
            <a:spLocks/>
          </p:cNvSpPr>
          <p:nvPr/>
        </p:nvSpPr>
        <p:spPr>
          <a:xfrm>
            <a:off x="5105400" y="3733800"/>
            <a:ext cx="1219200" cy="685800"/>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lnSpcReduction="10000"/>
          </a:bodyPr>
          <a:lstStyle/>
          <a:p>
            <a:pPr marL="342900" indent="-342900" algn="ctr">
              <a:spcBef>
                <a:spcPct val="20000"/>
              </a:spcBef>
              <a:defRPr/>
            </a:pPr>
            <a:r>
              <a:rPr lang="en-US" sz="4000" b="1" dirty="0">
                <a:solidFill>
                  <a:schemeClr val="tx1"/>
                </a:solidFill>
              </a:rPr>
              <a:t>7p</a:t>
            </a:r>
          </a:p>
        </p:txBody>
      </p:sp>
      <p:sp>
        <p:nvSpPr>
          <p:cNvPr id="9" name="Content Placeholder 3"/>
          <p:cNvSpPr txBox="1">
            <a:spLocks/>
          </p:cNvSpPr>
          <p:nvPr/>
        </p:nvSpPr>
        <p:spPr>
          <a:xfrm>
            <a:off x="2286000" y="6172200"/>
            <a:ext cx="1066800" cy="685800"/>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lnSpcReduction="10000"/>
          </a:bodyPr>
          <a:lstStyle/>
          <a:p>
            <a:pPr marL="342900" indent="-342900" algn="ctr">
              <a:spcBef>
                <a:spcPct val="20000"/>
              </a:spcBef>
              <a:defRPr/>
            </a:pPr>
            <a:r>
              <a:rPr lang="en-US" sz="4000" b="1" dirty="0">
                <a:solidFill>
                  <a:schemeClr val="tx1"/>
                </a:solidFill>
              </a:rPr>
              <a:t>+7</a:t>
            </a:r>
          </a:p>
        </p:txBody>
      </p:sp>
      <p:sp>
        <p:nvSpPr>
          <p:cNvPr id="10" name="Content Placeholder 3"/>
          <p:cNvSpPr txBox="1">
            <a:spLocks/>
          </p:cNvSpPr>
          <p:nvPr/>
        </p:nvSpPr>
        <p:spPr>
          <a:xfrm>
            <a:off x="7543800" y="6172200"/>
            <a:ext cx="1219200" cy="685800"/>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ormAutofit lnSpcReduction="10000"/>
          </a:bodyPr>
          <a:lstStyle/>
          <a:p>
            <a:pPr marL="342900" indent="-342900" algn="ctr">
              <a:spcBef>
                <a:spcPct val="20000"/>
              </a:spcBef>
              <a:defRPr/>
            </a:pPr>
            <a:r>
              <a:rPr lang="en-US" sz="4000" b="1" dirty="0">
                <a:solidFill>
                  <a:schemeClr val="tx1"/>
                </a:solidFill>
              </a:rPr>
              <a:t>7</a:t>
            </a:r>
          </a:p>
        </p:txBody>
      </p:sp>
      <p:sp>
        <p:nvSpPr>
          <p:cNvPr id="11" name="Down Arrow 10"/>
          <p:cNvSpPr/>
          <p:nvPr/>
        </p:nvSpPr>
        <p:spPr>
          <a:xfrm>
            <a:off x="2590800" y="5486400"/>
            <a:ext cx="381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7924800" y="5410200"/>
            <a:ext cx="381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rot="10800000" flipV="1">
            <a:off x="3657600" y="4419600"/>
            <a:ext cx="1828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67400" y="4419600"/>
            <a:ext cx="1219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1905000" y="914400"/>
            <a:ext cx="1447800" cy="685800"/>
          </a:xfrm>
        </p:spPr>
        <p:txBody>
          <a:bodyPr>
            <a:normAutofit fontScale="90000"/>
          </a:bodyPr>
          <a:lstStyle/>
          <a:p>
            <a:r>
              <a:rPr lang="en-US" dirty="0" err="1"/>
              <a:t>Ví</a:t>
            </a:r>
            <a:r>
              <a:rPr lang="en-US" dirty="0"/>
              <a:t> </a:t>
            </a:r>
            <a:r>
              <a:rPr lang="en-US" dirty="0" err="1"/>
              <a:t>dụ</a:t>
            </a:r>
            <a:endParaRPr lang="en-US" dirty="0"/>
          </a:p>
        </p:txBody>
      </p:sp>
    </p:spTree>
    <p:extLst>
      <p:ext uri="{BB962C8B-B14F-4D97-AF65-F5344CB8AC3E}">
        <p14:creationId xmlns:p14="http://schemas.microsoft.com/office/powerpoint/2010/main" val="239459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linds(horizont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linds(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linds(horizont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linds(horizont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8" grpId="0" animBg="1"/>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34431574"/>
              </p:ext>
            </p:extLst>
          </p:nvPr>
        </p:nvGraphicFramePr>
        <p:xfrm>
          <a:off x="1981200" y="3886201"/>
          <a:ext cx="8382000" cy="2549081"/>
        </p:xfrm>
        <a:graphic>
          <a:graphicData uri="http://schemas.openxmlformats.org/drawingml/2006/table">
            <a:tbl>
              <a:tblPr/>
              <a:tblGrid>
                <a:gridCol w="2794000">
                  <a:extLst>
                    <a:ext uri="{9D8B030D-6E8A-4147-A177-3AD203B41FA5}">
                      <a16:colId xmlns:a16="http://schemas.microsoft.com/office/drawing/2014/main" val="20000"/>
                    </a:ext>
                  </a:extLst>
                </a:gridCol>
                <a:gridCol w="2781389">
                  <a:extLst>
                    <a:ext uri="{9D8B030D-6E8A-4147-A177-3AD203B41FA5}">
                      <a16:colId xmlns:a16="http://schemas.microsoft.com/office/drawing/2014/main" val="20001"/>
                    </a:ext>
                  </a:extLst>
                </a:gridCol>
                <a:gridCol w="2806611">
                  <a:extLst>
                    <a:ext uri="{9D8B030D-6E8A-4147-A177-3AD203B41FA5}">
                      <a16:colId xmlns:a16="http://schemas.microsoft.com/office/drawing/2014/main" val="20002"/>
                    </a:ext>
                  </a:extLst>
                </a:gridCol>
              </a:tblGrid>
              <a:tr h="556661">
                <a:tc>
                  <a:txBody>
                    <a:bodyPr/>
                    <a:lstStyle/>
                    <a:p>
                      <a:pPr marL="0" marR="0">
                        <a:lnSpc>
                          <a:spcPct val="115000"/>
                        </a:lnSpc>
                        <a:spcBef>
                          <a:spcPts val="0"/>
                        </a:spcBef>
                        <a:spcAft>
                          <a:spcPts val="800"/>
                        </a:spcAft>
                      </a:pPr>
                      <a:endParaRPr lang="en-US" sz="2400" dirty="0">
                        <a:latin typeface="Times New Roman"/>
                        <a:ea typeface="Calibri"/>
                        <a:cs typeface="Times New Roman"/>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15000"/>
                        </a:lnSpc>
                        <a:spcBef>
                          <a:spcPts val="0"/>
                        </a:spcBef>
                        <a:spcAft>
                          <a:spcPts val="0"/>
                        </a:spcAft>
                      </a:pPr>
                      <a:r>
                        <a:rPr lang="en-US" sz="2400" b="1" dirty="0" err="1">
                          <a:solidFill>
                            <a:srgbClr val="E08738"/>
                          </a:solidFill>
                          <a:latin typeface="Times New Roman"/>
                          <a:ea typeface="Arial"/>
                          <a:cs typeface="Times New Roman"/>
                        </a:rPr>
                        <a:t>Nguyên</a:t>
                      </a:r>
                      <a:r>
                        <a:rPr lang="en-US" sz="2400" b="1" dirty="0">
                          <a:solidFill>
                            <a:srgbClr val="E08738"/>
                          </a:solidFill>
                          <a:latin typeface="Times New Roman"/>
                          <a:ea typeface="Arial"/>
                          <a:cs typeface="Times New Roman"/>
                        </a:rPr>
                        <a:t> </a:t>
                      </a:r>
                      <a:r>
                        <a:rPr lang="en-US" sz="2400" b="1" dirty="0" err="1">
                          <a:solidFill>
                            <a:srgbClr val="E08738"/>
                          </a:solidFill>
                          <a:latin typeface="Times New Roman"/>
                          <a:ea typeface="Arial"/>
                          <a:cs typeface="Times New Roman"/>
                        </a:rPr>
                        <a:t>tử</a:t>
                      </a:r>
                      <a:r>
                        <a:rPr lang="en-US" sz="2400" b="1" dirty="0">
                          <a:solidFill>
                            <a:srgbClr val="E08738"/>
                          </a:solidFill>
                          <a:latin typeface="Times New Roman"/>
                          <a:ea typeface="Arial"/>
                          <a:cs typeface="Times New Roman"/>
                        </a:rPr>
                        <a:t> nitrogen</a:t>
                      </a:r>
                      <a:endParaRPr lang="en-US" sz="2400" dirty="0">
                        <a:latin typeface="Segoe UI"/>
                        <a:ea typeface="Segoe UI"/>
                        <a:cs typeface="Times New Roman"/>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2400" b="1" dirty="0" err="1">
                          <a:solidFill>
                            <a:srgbClr val="E08738"/>
                          </a:solidFill>
                          <a:latin typeface="Times New Roman"/>
                          <a:ea typeface="Arial"/>
                          <a:cs typeface="Times New Roman"/>
                        </a:rPr>
                        <a:t>Nguyên</a:t>
                      </a:r>
                      <a:r>
                        <a:rPr lang="en-US" sz="2400" b="1" dirty="0">
                          <a:solidFill>
                            <a:srgbClr val="E08738"/>
                          </a:solidFill>
                          <a:latin typeface="Times New Roman"/>
                          <a:ea typeface="Arial"/>
                          <a:cs typeface="Times New Roman"/>
                        </a:rPr>
                        <a:t> </a:t>
                      </a:r>
                      <a:r>
                        <a:rPr lang="en-US" sz="2400" b="1" dirty="0" err="1">
                          <a:solidFill>
                            <a:srgbClr val="E08738"/>
                          </a:solidFill>
                          <a:latin typeface="Times New Roman"/>
                          <a:ea typeface="Arial"/>
                          <a:cs typeface="Times New Roman"/>
                        </a:rPr>
                        <a:t>tử</a:t>
                      </a:r>
                      <a:r>
                        <a:rPr lang="en-US" sz="2400" b="1" dirty="0">
                          <a:solidFill>
                            <a:srgbClr val="E08738"/>
                          </a:solidFill>
                          <a:latin typeface="Times New Roman"/>
                          <a:ea typeface="Arial"/>
                          <a:cs typeface="Times New Roman"/>
                        </a:rPr>
                        <a:t> potassium</a:t>
                      </a:r>
                      <a:endParaRPr lang="en-US" sz="2400" dirty="0">
                        <a:latin typeface="Segoe UI"/>
                        <a:ea typeface="Segoe UI"/>
                        <a:cs typeface="Times New Roman"/>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01716">
                <a:tc>
                  <a:txBody>
                    <a:bodyPr/>
                    <a:lstStyle/>
                    <a:p>
                      <a:pPr marL="0" marR="0" indent="0">
                        <a:lnSpc>
                          <a:spcPct val="115000"/>
                        </a:lnSpc>
                        <a:spcBef>
                          <a:spcPts val="0"/>
                        </a:spcBef>
                        <a:spcAft>
                          <a:spcPts val="0"/>
                        </a:spcAft>
                      </a:pPr>
                      <a:r>
                        <a:rPr lang="en-US" sz="2400" dirty="0" err="1">
                          <a:latin typeface="Times New Roman"/>
                          <a:ea typeface="Segoe UI"/>
                          <a:cs typeface="Times New Roman"/>
                        </a:rPr>
                        <a:t>Điện</a:t>
                      </a:r>
                      <a:r>
                        <a:rPr lang="en-US" sz="2400" dirty="0">
                          <a:latin typeface="Times New Roman"/>
                          <a:ea typeface="Segoe UI"/>
                          <a:cs typeface="Times New Roman"/>
                        </a:rPr>
                        <a:t> </a:t>
                      </a:r>
                      <a:r>
                        <a:rPr lang="en-US" sz="2400" dirty="0" err="1">
                          <a:latin typeface="Times New Roman"/>
                          <a:ea typeface="Segoe UI"/>
                          <a:cs typeface="Times New Roman"/>
                        </a:rPr>
                        <a:t>tích</a:t>
                      </a:r>
                      <a:r>
                        <a:rPr lang="en-US" sz="2400" dirty="0">
                          <a:latin typeface="Times New Roman"/>
                          <a:ea typeface="Segoe UI"/>
                          <a:cs typeface="Times New Roman"/>
                        </a:rPr>
                        <a:t> </a:t>
                      </a:r>
                      <a:r>
                        <a:rPr lang="en-US" sz="2400" dirty="0" err="1">
                          <a:latin typeface="Times New Roman"/>
                          <a:ea typeface="Segoe UI"/>
                          <a:cs typeface="Times New Roman"/>
                        </a:rPr>
                        <a:t>hạt</a:t>
                      </a:r>
                      <a:r>
                        <a:rPr lang="en-US" sz="2400" dirty="0">
                          <a:latin typeface="Times New Roman"/>
                          <a:ea typeface="Segoe UI"/>
                          <a:cs typeface="Times New Roman"/>
                        </a:rPr>
                        <a:t> </a:t>
                      </a:r>
                      <a:r>
                        <a:rPr lang="en-US" sz="2400" dirty="0" err="1">
                          <a:latin typeface="Times New Roman"/>
                          <a:ea typeface="Segoe UI"/>
                          <a:cs typeface="Times New Roman"/>
                        </a:rPr>
                        <a:t>nhân</a:t>
                      </a:r>
                      <a:r>
                        <a:rPr lang="en-US" sz="2400" dirty="0">
                          <a:latin typeface="Times New Roman"/>
                          <a:ea typeface="Segoe UI"/>
                          <a:cs typeface="Times New Roman"/>
                        </a:rPr>
                        <a:t> </a:t>
                      </a:r>
                      <a:r>
                        <a:rPr lang="en-US" sz="2400" dirty="0" err="1">
                          <a:latin typeface="Times New Roman"/>
                          <a:ea typeface="Segoe UI"/>
                          <a:cs typeface="Times New Roman"/>
                        </a:rPr>
                        <a:t>nguyên</a:t>
                      </a:r>
                      <a:r>
                        <a:rPr lang="en-US" sz="2400" dirty="0">
                          <a:latin typeface="Times New Roman"/>
                          <a:ea typeface="Segoe UI"/>
                          <a:cs typeface="Times New Roman"/>
                        </a:rPr>
                        <a:t> </a:t>
                      </a:r>
                      <a:r>
                        <a:rPr lang="en-US" sz="2400" dirty="0" err="1">
                          <a:latin typeface="Times New Roman"/>
                          <a:ea typeface="Segoe UI"/>
                          <a:cs typeface="Times New Roman"/>
                        </a:rPr>
                        <a:t>tử</a:t>
                      </a:r>
                      <a:endParaRPr lang="en-US" sz="2400" dirty="0">
                        <a:latin typeface="Segoe UI"/>
                        <a:ea typeface="Segoe UI"/>
                        <a:cs typeface="Times New Roman"/>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15000"/>
                        </a:lnSpc>
                        <a:spcBef>
                          <a:spcPts val="0"/>
                        </a:spcBef>
                        <a:spcAft>
                          <a:spcPts val="0"/>
                        </a:spcAft>
                      </a:pPr>
                      <a:endParaRPr lang="en-US" sz="2400" dirty="0">
                        <a:latin typeface="Times New Roman"/>
                        <a:ea typeface="Segoe UI"/>
                        <a:cs typeface="Times New Roman"/>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15000"/>
                        </a:lnSpc>
                        <a:spcBef>
                          <a:spcPts val="0"/>
                        </a:spcBef>
                        <a:spcAft>
                          <a:spcPts val="0"/>
                        </a:spcAft>
                      </a:pPr>
                      <a:endParaRPr lang="en-US" sz="2400" dirty="0">
                        <a:latin typeface="Times New Roman"/>
                        <a:ea typeface="Segoe UI"/>
                        <a:cs typeface="Times New Roman"/>
                      </a:endParaRPr>
                    </a:p>
                  </a:txBody>
                  <a:tcPr marL="6350" marR="63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42839">
                <a:tc>
                  <a:txBody>
                    <a:bodyPr/>
                    <a:lstStyle/>
                    <a:p>
                      <a:pPr marL="0" marR="0" indent="0">
                        <a:lnSpc>
                          <a:spcPct val="115000"/>
                        </a:lnSpc>
                        <a:spcBef>
                          <a:spcPts val="0"/>
                        </a:spcBef>
                        <a:spcAft>
                          <a:spcPts val="0"/>
                        </a:spcAft>
                      </a:pPr>
                      <a:r>
                        <a:rPr lang="en-US" sz="2400">
                          <a:latin typeface="Times New Roman"/>
                          <a:ea typeface="Segoe UI"/>
                          <a:cs typeface="Times New Roman"/>
                        </a:rPr>
                        <a:t>Lớp electron</a:t>
                      </a:r>
                      <a:endParaRPr lang="en-US" sz="2400">
                        <a:latin typeface="Segoe UI"/>
                        <a:ea typeface="Segoe UI"/>
                        <a:cs typeface="Times New Roman"/>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15000"/>
                        </a:lnSpc>
                        <a:spcBef>
                          <a:spcPts val="0"/>
                        </a:spcBef>
                        <a:spcAft>
                          <a:spcPts val="0"/>
                        </a:spcAft>
                      </a:pPr>
                      <a:endParaRPr lang="en-US" sz="2400" dirty="0">
                        <a:latin typeface="Times New Roman"/>
                        <a:ea typeface="Segoe UI"/>
                        <a:cs typeface="Times New Roman"/>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15000"/>
                        </a:lnSpc>
                        <a:spcBef>
                          <a:spcPts val="0"/>
                        </a:spcBef>
                        <a:spcAft>
                          <a:spcPts val="0"/>
                        </a:spcAft>
                      </a:pPr>
                      <a:endParaRPr lang="en-US" sz="2400" dirty="0">
                        <a:latin typeface="Times New Roman"/>
                        <a:ea typeface="Segoe UI"/>
                        <a:cs typeface="Times New Roman"/>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47865">
                <a:tc>
                  <a:txBody>
                    <a:bodyPr/>
                    <a:lstStyle/>
                    <a:p>
                      <a:pPr marL="0" marR="0" indent="0">
                        <a:lnSpc>
                          <a:spcPct val="115000"/>
                        </a:lnSpc>
                        <a:spcBef>
                          <a:spcPts val="0"/>
                        </a:spcBef>
                        <a:spcAft>
                          <a:spcPts val="0"/>
                        </a:spcAft>
                      </a:pPr>
                      <a:r>
                        <a:rPr lang="en-US" sz="2400" dirty="0">
                          <a:latin typeface="Times New Roman"/>
                          <a:ea typeface="Segoe UI"/>
                          <a:cs typeface="Times New Roman"/>
                        </a:rPr>
                        <a:t>Electron </a:t>
                      </a:r>
                      <a:r>
                        <a:rPr lang="en-US" sz="2400" dirty="0" err="1">
                          <a:latin typeface="Times New Roman"/>
                          <a:ea typeface="Segoe UI"/>
                          <a:cs typeface="Times New Roman"/>
                        </a:rPr>
                        <a:t>trên</a:t>
                      </a:r>
                      <a:r>
                        <a:rPr lang="en-US" sz="2400" dirty="0">
                          <a:latin typeface="Times New Roman"/>
                          <a:ea typeface="Segoe UI"/>
                          <a:cs typeface="Times New Roman"/>
                        </a:rPr>
                        <a:t> </a:t>
                      </a:r>
                      <a:r>
                        <a:rPr lang="en-US" sz="2400" dirty="0" err="1">
                          <a:latin typeface="Times New Roman"/>
                          <a:ea typeface="Segoe UI"/>
                          <a:cs typeface="Times New Roman"/>
                        </a:rPr>
                        <a:t>mỗi</a:t>
                      </a:r>
                      <a:r>
                        <a:rPr lang="en-US" sz="2400" dirty="0">
                          <a:latin typeface="Times New Roman"/>
                          <a:ea typeface="Segoe UI"/>
                          <a:cs typeface="Times New Roman"/>
                        </a:rPr>
                        <a:t> </a:t>
                      </a:r>
                      <a:r>
                        <a:rPr lang="en-US" sz="2400" dirty="0" err="1">
                          <a:latin typeface="Times New Roman"/>
                          <a:ea typeface="Segoe UI"/>
                          <a:cs typeface="Times New Roman"/>
                        </a:rPr>
                        <a:t>lớp</a:t>
                      </a:r>
                      <a:endParaRPr lang="en-US" sz="2400" dirty="0">
                        <a:latin typeface="Segoe UI"/>
                        <a:ea typeface="Segoe UI"/>
                        <a:cs typeface="Times New Roman"/>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a:lnSpc>
                          <a:spcPct val="115000"/>
                        </a:lnSpc>
                        <a:spcBef>
                          <a:spcPts val="0"/>
                        </a:spcBef>
                        <a:spcAft>
                          <a:spcPts val="0"/>
                        </a:spcAft>
                      </a:pPr>
                      <a:endParaRPr lang="en-US" sz="2400" dirty="0">
                        <a:latin typeface="Times New Roman"/>
                        <a:ea typeface="Segoe UI"/>
                        <a:cs typeface="Times New Roman"/>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latinLnBrk="0" hangingPunct="1">
                        <a:lnSpc>
                          <a:spcPct val="115000"/>
                        </a:lnSpc>
                        <a:spcBef>
                          <a:spcPts val="0"/>
                        </a:spcBef>
                        <a:spcAft>
                          <a:spcPts val="0"/>
                        </a:spcAft>
                      </a:pPr>
                      <a:endParaRPr lang="en-US" sz="1800" kern="1200" dirty="0">
                        <a:solidFill>
                          <a:schemeClr val="tx1"/>
                        </a:solidFill>
                        <a:latin typeface="+mn-lt"/>
                        <a:ea typeface="+mn-ea"/>
                        <a:cs typeface="+mn-cs"/>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5" name="Picture 4" descr="Screenshot 2022-07-19 102033.png"/>
          <p:cNvPicPr>
            <a:picLocks noChangeAspect="1"/>
          </p:cNvPicPr>
          <p:nvPr/>
        </p:nvPicPr>
        <p:blipFill>
          <a:blip r:embed="rId2"/>
          <a:stretch>
            <a:fillRect/>
          </a:stretch>
        </p:blipFill>
        <p:spPr>
          <a:xfrm>
            <a:off x="4267200" y="1028112"/>
            <a:ext cx="6400800" cy="2705689"/>
          </a:xfrm>
          <a:prstGeom prst="rect">
            <a:avLst/>
          </a:prstGeom>
        </p:spPr>
      </p:pic>
      <p:sp>
        <p:nvSpPr>
          <p:cNvPr id="6" name="Rectangle 5"/>
          <p:cNvSpPr/>
          <p:nvPr/>
        </p:nvSpPr>
        <p:spPr>
          <a:xfrm>
            <a:off x="1676400" y="76200"/>
            <a:ext cx="8839200" cy="1938992"/>
          </a:xfrm>
          <a:prstGeom prst="rect">
            <a:avLst/>
          </a:prstGeom>
        </p:spPr>
        <p:txBody>
          <a:bodyPr wrap="square">
            <a:spAutoFit/>
          </a:bodyPr>
          <a:lstStyle/>
          <a:p>
            <a:pPr>
              <a:buNone/>
            </a:pPr>
            <a:r>
              <a:rPr lang="en-US" sz="2400" dirty="0">
                <a:latin typeface="Times New Roman" pitchFamily="18" charset="0"/>
                <a:cs typeface="Times New Roman" pitchFamily="18" charset="0"/>
              </a:rPr>
              <a:t>H4.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2.5,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r>
              <a:rPr lang="en-US" sz="2400" dirty="0">
                <a:latin typeface="Times New Roman" pitchFamily="18" charset="0"/>
                <a:cs typeface="Times New Roman" pitchFamily="18" charset="0"/>
              </a:rPr>
              <a:t> nitrogen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potassium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nhiêu</a:t>
            </a:r>
            <a:r>
              <a:rPr lang="en-US" sz="2400" dirty="0">
                <a:latin typeface="Times New Roman" pitchFamily="18" charset="0"/>
                <a:cs typeface="Times New Roman" pitchFamily="18" charset="0"/>
              </a:rPr>
              <a:t>:</a:t>
            </a:r>
          </a:p>
          <a:p>
            <a:pPr>
              <a:buNone/>
            </a:pPr>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điện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r>
              <a:rPr lang="en-US" sz="2400" dirty="0">
                <a:latin typeface="Times New Roman" pitchFamily="18" charset="0"/>
                <a:cs typeface="Times New Roman" pitchFamily="18" charset="0"/>
              </a:rPr>
              <a:t>.</a:t>
            </a:r>
          </a:p>
          <a:p>
            <a:pPr>
              <a:buNone/>
            </a:pPr>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electron.</a:t>
            </a:r>
          </a:p>
          <a:p>
            <a:pPr>
              <a:buNone/>
            </a:pPr>
            <a:r>
              <a:rPr lang="en-US" sz="2400" dirty="0">
                <a:latin typeface="Times New Roman" pitchFamily="18" charset="0"/>
                <a:cs typeface="Times New Roman" pitchFamily="18" charset="0"/>
              </a:rPr>
              <a:t>c. electron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endParaRPr lang="en-US" sz="2400" dirty="0">
              <a:latin typeface="Times New Roman" pitchFamily="18" charset="0"/>
              <a:cs typeface="Times New Roman" pitchFamily="18" charset="0"/>
            </a:endParaRPr>
          </a:p>
        </p:txBody>
      </p:sp>
      <p:sp>
        <p:nvSpPr>
          <p:cNvPr id="7" name="Title 1"/>
          <p:cNvSpPr>
            <a:spLocks noGrp="1"/>
          </p:cNvSpPr>
          <p:nvPr>
            <p:ph type="title"/>
          </p:nvPr>
        </p:nvSpPr>
        <p:spPr>
          <a:xfrm>
            <a:off x="1981200" y="3048000"/>
            <a:ext cx="1447800" cy="685800"/>
          </a:xfrm>
        </p:spPr>
        <p:txBody>
          <a:bodyPr>
            <a:normAutofit/>
          </a:bodyPr>
          <a:lstStyle/>
          <a:p>
            <a:r>
              <a:rPr lang="en-US" sz="3600" dirty="0" err="1">
                <a:solidFill>
                  <a:srgbClr val="FF0000"/>
                </a:solidFill>
                <a:latin typeface="Times New Roman" pitchFamily="18" charset="0"/>
                <a:cs typeface="Times New Roman" pitchFamily="18" charset="0"/>
              </a:rPr>
              <a:t>Giải</a:t>
            </a:r>
            <a:r>
              <a:rPr lang="en-US" sz="3600" dirty="0">
                <a:solidFill>
                  <a:srgbClr val="FF0000"/>
                </a:solidFill>
                <a:latin typeface="Times New Roman" pitchFamily="18" charset="0"/>
                <a:cs typeface="Times New Roman" pitchFamily="18" charset="0"/>
              </a:rPr>
              <a:t> </a:t>
            </a:r>
          </a:p>
        </p:txBody>
      </p:sp>
      <p:sp>
        <p:nvSpPr>
          <p:cNvPr id="8" name="Rectangle 7"/>
          <p:cNvSpPr/>
          <p:nvPr/>
        </p:nvSpPr>
        <p:spPr>
          <a:xfrm>
            <a:off x="5792266" y="4572000"/>
            <a:ext cx="566181" cy="523220"/>
          </a:xfrm>
          <a:prstGeom prst="rect">
            <a:avLst/>
          </a:prstGeom>
        </p:spPr>
        <p:txBody>
          <a:bodyPr wrap="none">
            <a:spAutoFit/>
          </a:bodyPr>
          <a:lstStyle/>
          <a:p>
            <a:r>
              <a:rPr lang="en-US" sz="2800" dirty="0">
                <a:solidFill>
                  <a:srgbClr val="FF0000"/>
                </a:solidFill>
                <a:latin typeface="Times New Roman" pitchFamily="18" charset="0"/>
                <a:cs typeface="Times New Roman" pitchFamily="18" charset="0"/>
              </a:rPr>
              <a:t>+7</a:t>
            </a:r>
            <a:endParaRPr lang="en-US" sz="2800" dirty="0">
              <a:solidFill>
                <a:srgbClr val="FF0000"/>
              </a:solidFill>
            </a:endParaRPr>
          </a:p>
        </p:txBody>
      </p:sp>
      <p:sp>
        <p:nvSpPr>
          <p:cNvPr id="9" name="Rectangle 8"/>
          <p:cNvSpPr/>
          <p:nvPr/>
        </p:nvSpPr>
        <p:spPr>
          <a:xfrm>
            <a:off x="5960398" y="5334000"/>
            <a:ext cx="364202" cy="523220"/>
          </a:xfrm>
          <a:prstGeom prst="rect">
            <a:avLst/>
          </a:prstGeom>
        </p:spPr>
        <p:txBody>
          <a:bodyPr wrap="none">
            <a:spAutoFit/>
          </a:bodyPr>
          <a:lstStyle/>
          <a:p>
            <a:r>
              <a:rPr lang="en-US" sz="2800" dirty="0">
                <a:solidFill>
                  <a:srgbClr val="FF0000"/>
                </a:solidFill>
                <a:latin typeface="Times New Roman" pitchFamily="18" charset="0"/>
                <a:cs typeface="Times New Roman" pitchFamily="18" charset="0"/>
              </a:rPr>
              <a:t>2</a:t>
            </a:r>
            <a:endParaRPr lang="en-US" sz="2800" dirty="0">
              <a:solidFill>
                <a:srgbClr val="FF0000"/>
              </a:solidFill>
            </a:endParaRPr>
          </a:p>
        </p:txBody>
      </p:sp>
      <p:sp>
        <p:nvSpPr>
          <p:cNvPr id="10" name="Rectangle 9"/>
          <p:cNvSpPr/>
          <p:nvPr/>
        </p:nvSpPr>
        <p:spPr>
          <a:xfrm>
            <a:off x="5791200" y="5867400"/>
            <a:ext cx="897602" cy="523220"/>
          </a:xfrm>
          <a:prstGeom prst="rect">
            <a:avLst/>
          </a:prstGeom>
        </p:spPr>
        <p:txBody>
          <a:bodyPr wrap="square">
            <a:spAutoFit/>
          </a:bodyPr>
          <a:lstStyle/>
          <a:p>
            <a:r>
              <a:rPr lang="en-US" sz="2800" dirty="0">
                <a:solidFill>
                  <a:srgbClr val="FF0000"/>
                </a:solidFill>
                <a:latin typeface="Times New Roman" pitchFamily="18" charset="0"/>
                <a:cs typeface="Times New Roman" pitchFamily="18" charset="0"/>
              </a:rPr>
              <a:t>2/ 5</a:t>
            </a:r>
            <a:endParaRPr lang="en-US" sz="2800" dirty="0">
              <a:solidFill>
                <a:srgbClr val="FF0000"/>
              </a:solidFill>
            </a:endParaRPr>
          </a:p>
        </p:txBody>
      </p:sp>
      <p:sp>
        <p:nvSpPr>
          <p:cNvPr id="11" name="Rectangle 10"/>
          <p:cNvSpPr/>
          <p:nvPr/>
        </p:nvSpPr>
        <p:spPr>
          <a:xfrm>
            <a:off x="8382001" y="4658380"/>
            <a:ext cx="745717" cy="523220"/>
          </a:xfrm>
          <a:prstGeom prst="rect">
            <a:avLst/>
          </a:prstGeom>
        </p:spPr>
        <p:txBody>
          <a:bodyPr wrap="none">
            <a:spAutoFit/>
          </a:bodyPr>
          <a:lstStyle/>
          <a:p>
            <a:r>
              <a:rPr lang="en-US" sz="2800" dirty="0">
                <a:solidFill>
                  <a:srgbClr val="FF0000"/>
                </a:solidFill>
                <a:latin typeface="Times New Roman" pitchFamily="18" charset="0"/>
                <a:cs typeface="Times New Roman" pitchFamily="18" charset="0"/>
              </a:rPr>
              <a:t>+19</a:t>
            </a:r>
            <a:endParaRPr lang="en-US" sz="2800" dirty="0">
              <a:solidFill>
                <a:srgbClr val="FF0000"/>
              </a:solidFill>
            </a:endParaRPr>
          </a:p>
        </p:txBody>
      </p:sp>
      <p:sp>
        <p:nvSpPr>
          <p:cNvPr id="12" name="Rectangle 11"/>
          <p:cNvSpPr/>
          <p:nvPr/>
        </p:nvSpPr>
        <p:spPr>
          <a:xfrm>
            <a:off x="8627398" y="5420380"/>
            <a:ext cx="364202" cy="523220"/>
          </a:xfrm>
          <a:prstGeom prst="rect">
            <a:avLst/>
          </a:prstGeom>
        </p:spPr>
        <p:txBody>
          <a:bodyPr wrap="none">
            <a:spAutoFit/>
          </a:bodyPr>
          <a:lstStyle/>
          <a:p>
            <a:r>
              <a:rPr lang="en-US" sz="2800" dirty="0">
                <a:solidFill>
                  <a:srgbClr val="FF0000"/>
                </a:solidFill>
                <a:latin typeface="Times New Roman" pitchFamily="18" charset="0"/>
                <a:cs typeface="Times New Roman" pitchFamily="18" charset="0"/>
              </a:rPr>
              <a:t>4</a:t>
            </a:r>
            <a:endParaRPr lang="en-US" sz="2800" dirty="0">
              <a:solidFill>
                <a:srgbClr val="FF0000"/>
              </a:solidFill>
            </a:endParaRPr>
          </a:p>
        </p:txBody>
      </p:sp>
      <p:sp>
        <p:nvSpPr>
          <p:cNvPr id="13" name="Rectangle 12"/>
          <p:cNvSpPr/>
          <p:nvPr/>
        </p:nvSpPr>
        <p:spPr>
          <a:xfrm>
            <a:off x="8474998" y="5953780"/>
            <a:ext cx="1202402" cy="523220"/>
          </a:xfrm>
          <a:prstGeom prst="rect">
            <a:avLst/>
          </a:prstGeom>
        </p:spPr>
        <p:txBody>
          <a:bodyPr wrap="square">
            <a:spAutoFit/>
          </a:bodyPr>
          <a:lstStyle/>
          <a:p>
            <a:r>
              <a:rPr lang="en-US" sz="2800" dirty="0">
                <a:solidFill>
                  <a:srgbClr val="FF0000"/>
                </a:solidFill>
                <a:latin typeface="Times New Roman" pitchFamily="18" charset="0"/>
                <a:cs typeface="Times New Roman" pitchFamily="18" charset="0"/>
              </a:rPr>
              <a:t>2/8/8/1</a:t>
            </a:r>
            <a:endParaRPr lang="en-US" sz="2800" dirty="0">
              <a:solidFill>
                <a:srgbClr val="FF0000"/>
              </a:solidFill>
            </a:endParaRPr>
          </a:p>
        </p:txBody>
      </p:sp>
    </p:spTree>
    <p:extLst>
      <p:ext uri="{BB962C8B-B14F-4D97-AF65-F5344CB8AC3E}">
        <p14:creationId xmlns:p14="http://schemas.microsoft.com/office/powerpoint/2010/main" val="394333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304801"/>
            <a:ext cx="4572000" cy="4524315"/>
          </a:xfrm>
          <a:prstGeom prst="rect">
            <a:avLst/>
          </a:prstGeom>
        </p:spPr>
        <p:txBody>
          <a:bodyPr>
            <a:spAutoFit/>
          </a:bodyPr>
          <a:lstStyle/>
          <a:p>
            <a:pPr algn="just"/>
            <a:r>
              <a:rPr lang="vi-VN" sz="2400" spc="-15" dirty="0">
                <a:latin typeface="Times New Roman"/>
                <a:ea typeface="Times New Roman"/>
              </a:rPr>
              <a:t>	Sau</a:t>
            </a:r>
            <a:r>
              <a:rPr lang="vi-VN" sz="2400" spc="-130" dirty="0">
                <a:latin typeface="Times New Roman"/>
                <a:ea typeface="Times New Roman"/>
              </a:rPr>
              <a:t> </a:t>
            </a:r>
            <a:r>
              <a:rPr lang="vi-VN" sz="2400" spc="-15" dirty="0">
                <a:latin typeface="Times New Roman"/>
                <a:ea typeface="Times New Roman"/>
              </a:rPr>
              <a:t>này,</a:t>
            </a:r>
            <a:r>
              <a:rPr lang="vi-VN" sz="2400" spc="-130" dirty="0">
                <a:latin typeface="Times New Roman"/>
                <a:ea typeface="Times New Roman"/>
              </a:rPr>
              <a:t> </a:t>
            </a:r>
            <a:r>
              <a:rPr lang="vi-VN" sz="2400" spc="-15" dirty="0">
                <a:latin typeface="Times New Roman"/>
                <a:ea typeface="Times New Roman"/>
              </a:rPr>
              <a:t>dựa</a:t>
            </a:r>
            <a:r>
              <a:rPr lang="vi-VN" sz="2400" spc="-130" dirty="0">
                <a:latin typeface="Times New Roman"/>
                <a:ea typeface="Times New Roman"/>
              </a:rPr>
              <a:t> </a:t>
            </a:r>
            <a:r>
              <a:rPr lang="vi-VN" sz="2400" spc="-15" dirty="0">
                <a:latin typeface="Times New Roman"/>
                <a:ea typeface="Times New Roman"/>
              </a:rPr>
              <a:t>trên</a:t>
            </a:r>
            <a:r>
              <a:rPr lang="vi-VN" sz="2400" spc="-130" dirty="0">
                <a:latin typeface="Times New Roman"/>
                <a:ea typeface="Times New Roman"/>
              </a:rPr>
              <a:t> </a:t>
            </a:r>
            <a:r>
              <a:rPr lang="vi-VN" sz="2400" spc="-15" dirty="0">
                <a:latin typeface="Times New Roman"/>
                <a:ea typeface="Times New Roman"/>
              </a:rPr>
              <a:t>mô</a:t>
            </a:r>
            <a:r>
              <a:rPr lang="vi-VN" sz="2400" spc="-130" dirty="0">
                <a:latin typeface="Times New Roman"/>
                <a:ea typeface="Times New Roman"/>
              </a:rPr>
              <a:t> </a:t>
            </a:r>
            <a:r>
              <a:rPr lang="vi-VN" sz="2400" spc="-15" dirty="0">
                <a:latin typeface="Times New Roman"/>
                <a:ea typeface="Times New Roman"/>
              </a:rPr>
              <a:t>hình</a:t>
            </a:r>
            <a:r>
              <a:rPr lang="vi-VN" sz="2400" spc="-125" dirty="0">
                <a:latin typeface="Times New Roman"/>
                <a:ea typeface="Times New Roman"/>
              </a:rPr>
              <a:t> </a:t>
            </a:r>
            <a:r>
              <a:rPr lang="vi-VN" sz="2400" spc="-15" dirty="0">
                <a:latin typeface="Times New Roman"/>
                <a:ea typeface="Times New Roman"/>
              </a:rPr>
              <a:t>của</a:t>
            </a:r>
            <a:r>
              <a:rPr lang="vi-VN" sz="2400" spc="-130" dirty="0">
                <a:latin typeface="Times New Roman"/>
                <a:ea typeface="Times New Roman"/>
              </a:rPr>
              <a:t> </a:t>
            </a:r>
            <a:r>
              <a:rPr lang="vi-VN" sz="2400" spc="-15" dirty="0">
                <a:latin typeface="Times New Roman"/>
                <a:ea typeface="Times New Roman"/>
              </a:rPr>
              <a:t>Rutherford,</a:t>
            </a:r>
            <a:r>
              <a:rPr lang="vi-VN" sz="2400" spc="-130" dirty="0">
                <a:latin typeface="Times New Roman"/>
                <a:ea typeface="Times New Roman"/>
              </a:rPr>
              <a:t> </a:t>
            </a:r>
            <a:r>
              <a:rPr lang="vi-VN" sz="2400" spc="-10" dirty="0">
                <a:latin typeface="Times New Roman"/>
                <a:ea typeface="Times New Roman"/>
              </a:rPr>
              <a:t>Niels</a:t>
            </a:r>
            <a:r>
              <a:rPr lang="vi-VN" sz="2400" spc="-130" dirty="0">
                <a:latin typeface="Times New Roman"/>
                <a:ea typeface="Times New Roman"/>
              </a:rPr>
              <a:t> </a:t>
            </a:r>
            <a:r>
              <a:rPr lang="vi-VN" sz="2400" spc="-10" dirty="0">
                <a:latin typeface="Times New Roman"/>
                <a:ea typeface="Times New Roman"/>
              </a:rPr>
              <a:t>Bohr</a:t>
            </a:r>
            <a:r>
              <a:rPr lang="vi-VN" sz="2400" spc="-130" dirty="0">
                <a:latin typeface="Times New Roman"/>
                <a:ea typeface="Times New Roman"/>
              </a:rPr>
              <a:t> </a:t>
            </a:r>
            <a:r>
              <a:rPr lang="vi-VN" sz="2400" spc="-10" dirty="0">
                <a:latin typeface="Times New Roman"/>
                <a:ea typeface="Times New Roman"/>
              </a:rPr>
              <a:t>(1885</a:t>
            </a:r>
            <a:r>
              <a:rPr lang="vi-VN" sz="2400" spc="-125" dirty="0">
                <a:latin typeface="Times New Roman"/>
                <a:ea typeface="Times New Roman"/>
              </a:rPr>
              <a:t> </a:t>
            </a:r>
            <a:r>
              <a:rPr lang="vi-VN" sz="2400" spc="-10" dirty="0">
                <a:latin typeface="Times New Roman"/>
                <a:ea typeface="Times New Roman"/>
              </a:rPr>
              <a:t>–</a:t>
            </a:r>
            <a:r>
              <a:rPr lang="vi-VN" sz="2400" spc="-130" dirty="0">
                <a:latin typeface="Times New Roman"/>
                <a:ea typeface="Times New Roman"/>
              </a:rPr>
              <a:t> </a:t>
            </a:r>
            <a:r>
              <a:rPr lang="vi-VN" sz="2400" spc="-10" dirty="0">
                <a:latin typeface="Times New Roman"/>
                <a:ea typeface="Times New Roman"/>
              </a:rPr>
              <a:t>1962)</a:t>
            </a:r>
            <a:r>
              <a:rPr lang="vi-VN" sz="2400" spc="-290" dirty="0">
                <a:latin typeface="Times New Roman"/>
                <a:ea typeface="Times New Roman"/>
              </a:rPr>
              <a:t> </a:t>
            </a:r>
            <a:r>
              <a:rPr lang="vi-VN" sz="2400" dirty="0">
                <a:latin typeface="Times New Roman"/>
                <a:ea typeface="Times New Roman"/>
              </a:rPr>
              <a:t>đã</a:t>
            </a:r>
            <a:r>
              <a:rPr lang="vi-VN" sz="2400" spc="-50" dirty="0">
                <a:latin typeface="Times New Roman"/>
                <a:ea typeface="Times New Roman"/>
              </a:rPr>
              <a:t> </a:t>
            </a:r>
            <a:r>
              <a:rPr lang="vi-VN" sz="2400" dirty="0">
                <a:latin typeface="Times New Roman"/>
                <a:ea typeface="Times New Roman"/>
              </a:rPr>
              <a:t>phát</a:t>
            </a:r>
            <a:r>
              <a:rPr lang="vi-VN" sz="2400" spc="-45" dirty="0">
                <a:latin typeface="Times New Roman"/>
                <a:ea typeface="Times New Roman"/>
              </a:rPr>
              <a:t> </a:t>
            </a:r>
            <a:r>
              <a:rPr lang="vi-VN" sz="2400" dirty="0">
                <a:latin typeface="Times New Roman"/>
                <a:ea typeface="Times New Roman"/>
              </a:rPr>
              <a:t>triển</a:t>
            </a:r>
            <a:r>
              <a:rPr lang="vi-VN" sz="2400" spc="-50" dirty="0">
                <a:latin typeface="Times New Roman"/>
                <a:ea typeface="Times New Roman"/>
              </a:rPr>
              <a:t> </a:t>
            </a:r>
            <a:r>
              <a:rPr lang="vi-VN" sz="2400" dirty="0">
                <a:latin typeface="Times New Roman"/>
                <a:ea typeface="Times New Roman"/>
              </a:rPr>
              <a:t>một</a:t>
            </a:r>
            <a:r>
              <a:rPr lang="vi-VN" sz="2400" spc="-45" dirty="0">
                <a:latin typeface="Times New Roman"/>
                <a:ea typeface="Times New Roman"/>
              </a:rPr>
              <a:t> </a:t>
            </a:r>
            <a:r>
              <a:rPr lang="vi-VN" sz="2400" dirty="0">
                <a:latin typeface="Times New Roman"/>
                <a:ea typeface="Times New Roman"/>
              </a:rPr>
              <a:t>mô</a:t>
            </a:r>
            <a:r>
              <a:rPr lang="vi-VN" sz="2400" spc="-50" dirty="0">
                <a:latin typeface="Times New Roman"/>
                <a:ea typeface="Times New Roman"/>
              </a:rPr>
              <a:t> </a:t>
            </a:r>
            <a:r>
              <a:rPr lang="vi-VN" sz="2400" dirty="0">
                <a:latin typeface="Times New Roman"/>
                <a:ea typeface="Times New Roman"/>
              </a:rPr>
              <a:t>hình</a:t>
            </a:r>
            <a:r>
              <a:rPr lang="vi-VN" sz="2400" spc="-45" dirty="0">
                <a:latin typeface="Times New Roman"/>
                <a:ea typeface="Times New Roman"/>
              </a:rPr>
              <a:t> </a:t>
            </a:r>
            <a:r>
              <a:rPr lang="vi-VN" sz="2400" dirty="0">
                <a:latin typeface="Times New Roman"/>
                <a:ea typeface="Times New Roman"/>
              </a:rPr>
              <a:t>hoàn</a:t>
            </a:r>
            <a:r>
              <a:rPr lang="vi-VN" sz="2400" spc="-45" dirty="0">
                <a:latin typeface="Times New Roman"/>
                <a:ea typeface="Times New Roman"/>
              </a:rPr>
              <a:t> </a:t>
            </a:r>
            <a:r>
              <a:rPr lang="vi-VN" sz="2400" dirty="0">
                <a:latin typeface="Times New Roman"/>
                <a:ea typeface="Times New Roman"/>
              </a:rPr>
              <a:t>chỉnh</a:t>
            </a:r>
            <a:r>
              <a:rPr lang="vi-VN" sz="2400" spc="-50" dirty="0">
                <a:latin typeface="Times New Roman"/>
                <a:ea typeface="Times New Roman"/>
              </a:rPr>
              <a:t> </a:t>
            </a:r>
            <a:r>
              <a:rPr lang="vi-VN" sz="2400" dirty="0">
                <a:latin typeface="Times New Roman"/>
                <a:ea typeface="Times New Roman"/>
              </a:rPr>
              <a:t>hơn</a:t>
            </a:r>
            <a:r>
              <a:rPr lang="vi-VN" sz="2400" spc="-45" dirty="0">
                <a:latin typeface="Times New Roman"/>
                <a:ea typeface="Times New Roman"/>
              </a:rPr>
              <a:t> </a:t>
            </a:r>
            <a:r>
              <a:rPr lang="vi-VN" sz="2400" dirty="0">
                <a:latin typeface="Times New Roman"/>
                <a:ea typeface="Times New Roman"/>
              </a:rPr>
              <a:t>để</a:t>
            </a:r>
            <a:r>
              <a:rPr lang="vi-VN" sz="2400" spc="-50" dirty="0">
                <a:latin typeface="Times New Roman"/>
                <a:ea typeface="Times New Roman"/>
              </a:rPr>
              <a:t> </a:t>
            </a:r>
            <a:r>
              <a:rPr lang="vi-VN" sz="2400" dirty="0">
                <a:latin typeface="Times New Roman"/>
                <a:ea typeface="Times New Roman"/>
              </a:rPr>
              <a:t>mô</a:t>
            </a:r>
            <a:r>
              <a:rPr lang="vi-VN" sz="2400" spc="-45" dirty="0">
                <a:latin typeface="Times New Roman"/>
                <a:ea typeface="Times New Roman"/>
              </a:rPr>
              <a:t> </a:t>
            </a:r>
            <a:r>
              <a:rPr lang="vi-VN" sz="2400" dirty="0">
                <a:latin typeface="Times New Roman"/>
                <a:ea typeface="Times New Roman"/>
              </a:rPr>
              <a:t>tả</a:t>
            </a:r>
            <a:r>
              <a:rPr lang="vi-VN" sz="2400" spc="-50" dirty="0">
                <a:latin typeface="Times New Roman"/>
                <a:ea typeface="Times New Roman"/>
              </a:rPr>
              <a:t> </a:t>
            </a:r>
            <a:r>
              <a:rPr lang="vi-VN" sz="2400" dirty="0">
                <a:latin typeface="Times New Roman"/>
                <a:ea typeface="Times New Roman"/>
              </a:rPr>
              <a:t>về</a:t>
            </a:r>
            <a:r>
              <a:rPr lang="vi-VN" sz="2400" spc="-45" dirty="0">
                <a:latin typeface="Times New Roman"/>
                <a:ea typeface="Times New Roman"/>
              </a:rPr>
              <a:t> </a:t>
            </a:r>
            <a:r>
              <a:rPr lang="vi-VN" sz="2400" dirty="0">
                <a:latin typeface="Times New Roman"/>
                <a:ea typeface="Times New Roman"/>
              </a:rPr>
              <a:t>nguyên</a:t>
            </a:r>
            <a:r>
              <a:rPr lang="vi-VN" sz="2400" spc="-45" dirty="0">
                <a:latin typeface="Times New Roman"/>
                <a:ea typeface="Times New Roman"/>
              </a:rPr>
              <a:t> </a:t>
            </a:r>
            <a:r>
              <a:rPr lang="vi-VN" sz="2400" dirty="0">
                <a:latin typeface="Times New Roman"/>
                <a:ea typeface="Times New Roman"/>
              </a:rPr>
              <a:t>tử</a:t>
            </a:r>
          </a:p>
          <a:p>
            <a:pPr algn="just"/>
            <a:r>
              <a:rPr lang="vi-VN" sz="2400" spc="-10" dirty="0">
                <a:latin typeface="Times New Roman"/>
                <a:ea typeface="Times New Roman"/>
              </a:rPr>
              <a:t>	Theo</a:t>
            </a:r>
            <a:r>
              <a:rPr lang="vi-VN" sz="2400" spc="-65" dirty="0">
                <a:latin typeface="Times New Roman"/>
                <a:ea typeface="Times New Roman"/>
              </a:rPr>
              <a:t> </a:t>
            </a:r>
            <a:r>
              <a:rPr lang="vi-VN" sz="2400" spc="-10" dirty="0">
                <a:latin typeface="Times New Roman"/>
                <a:ea typeface="Times New Roman"/>
              </a:rPr>
              <a:t>ông,</a:t>
            </a:r>
            <a:r>
              <a:rPr lang="vi-VN" sz="2400" spc="-65" dirty="0">
                <a:latin typeface="Times New Roman"/>
                <a:ea typeface="Times New Roman"/>
              </a:rPr>
              <a:t> </a:t>
            </a:r>
            <a:r>
              <a:rPr lang="vi-VN" sz="2400" spc="-10" dirty="0">
                <a:latin typeface="Times New Roman"/>
                <a:ea typeface="Times New Roman"/>
              </a:rPr>
              <a:t>nguyên</a:t>
            </a:r>
            <a:r>
              <a:rPr lang="vi-VN" sz="2400" spc="-65" dirty="0">
                <a:latin typeface="Times New Roman"/>
                <a:ea typeface="Times New Roman"/>
              </a:rPr>
              <a:t> </a:t>
            </a:r>
            <a:r>
              <a:rPr lang="vi-VN" sz="2400" spc="-10" dirty="0">
                <a:latin typeface="Times New Roman"/>
                <a:ea typeface="Times New Roman"/>
              </a:rPr>
              <a:t>tử</a:t>
            </a:r>
            <a:r>
              <a:rPr lang="vi-VN" sz="2400" spc="-65" dirty="0">
                <a:latin typeface="Times New Roman"/>
                <a:ea typeface="Times New Roman"/>
              </a:rPr>
              <a:t> </a:t>
            </a:r>
            <a:r>
              <a:rPr lang="vi-VN" sz="2400" spc="-10" dirty="0">
                <a:latin typeface="Times New Roman"/>
                <a:ea typeface="Times New Roman"/>
              </a:rPr>
              <a:t>gồm</a:t>
            </a:r>
            <a:r>
              <a:rPr lang="vi-VN" sz="2400" spc="-65" dirty="0">
                <a:latin typeface="Times New Roman"/>
                <a:ea typeface="Times New Roman"/>
              </a:rPr>
              <a:t> </a:t>
            </a:r>
            <a:r>
              <a:rPr lang="vi-VN" sz="2400" spc="-10" dirty="0">
                <a:latin typeface="Times New Roman"/>
                <a:ea typeface="Times New Roman"/>
              </a:rPr>
              <a:t>các</a:t>
            </a:r>
            <a:r>
              <a:rPr lang="vi-VN" sz="2400" spc="-60" dirty="0">
                <a:latin typeface="Times New Roman"/>
                <a:ea typeface="Times New Roman"/>
              </a:rPr>
              <a:t> </a:t>
            </a:r>
            <a:r>
              <a:rPr lang="vi-VN" sz="2400" spc="-10" dirty="0">
                <a:latin typeface="Times New Roman"/>
                <a:ea typeface="Times New Roman"/>
              </a:rPr>
              <a:t>electron</a:t>
            </a:r>
            <a:r>
              <a:rPr lang="vi-VN" sz="2400" spc="-65" dirty="0">
                <a:latin typeface="Times New Roman"/>
                <a:ea typeface="Times New Roman"/>
              </a:rPr>
              <a:t> </a:t>
            </a:r>
            <a:r>
              <a:rPr lang="vi-VN" sz="2400" spc="-10" dirty="0">
                <a:latin typeface="Times New Roman"/>
                <a:ea typeface="Times New Roman"/>
              </a:rPr>
              <a:t>được</a:t>
            </a:r>
            <a:r>
              <a:rPr lang="vi-VN" sz="2400" spc="-65" dirty="0">
                <a:latin typeface="Times New Roman"/>
                <a:ea typeface="Times New Roman"/>
              </a:rPr>
              <a:t> </a:t>
            </a:r>
            <a:r>
              <a:rPr lang="vi-VN" sz="2400" spc="-10" dirty="0">
                <a:latin typeface="Times New Roman"/>
                <a:ea typeface="Times New Roman"/>
              </a:rPr>
              <a:t>sắp</a:t>
            </a:r>
            <a:r>
              <a:rPr lang="vi-VN" sz="2400" spc="-65" dirty="0">
                <a:latin typeface="Times New Roman"/>
                <a:ea typeface="Times New Roman"/>
              </a:rPr>
              <a:t> </a:t>
            </a:r>
            <a:r>
              <a:rPr lang="vi-VN" sz="2400" spc="-5" dirty="0">
                <a:latin typeface="Times New Roman"/>
                <a:ea typeface="Times New Roman"/>
              </a:rPr>
              <a:t>xếp</a:t>
            </a:r>
            <a:r>
              <a:rPr lang="vi-VN" sz="2400" spc="-65" dirty="0">
                <a:latin typeface="Times New Roman"/>
                <a:ea typeface="Times New Roman"/>
              </a:rPr>
              <a:t> </a:t>
            </a:r>
            <a:r>
              <a:rPr lang="vi-VN" sz="2400" spc="-5" dirty="0">
                <a:latin typeface="Times New Roman"/>
                <a:ea typeface="Times New Roman"/>
              </a:rPr>
              <a:t>thành</a:t>
            </a:r>
            <a:r>
              <a:rPr lang="vi-VN" sz="2400" spc="-65" dirty="0">
                <a:latin typeface="Times New Roman"/>
                <a:ea typeface="Times New Roman"/>
              </a:rPr>
              <a:t> </a:t>
            </a:r>
            <a:r>
              <a:rPr lang="vi-VN" sz="2400" spc="-5" dirty="0">
                <a:latin typeface="Times New Roman"/>
                <a:ea typeface="Times New Roman"/>
              </a:rPr>
              <a:t>từng</a:t>
            </a:r>
            <a:r>
              <a:rPr lang="vi-VN" sz="2400" spc="-285" dirty="0">
                <a:latin typeface="Times New Roman"/>
                <a:ea typeface="Times New Roman"/>
              </a:rPr>
              <a:t> </a:t>
            </a:r>
            <a:r>
              <a:rPr lang="vi-VN" sz="2400" dirty="0">
                <a:latin typeface="Times New Roman"/>
                <a:ea typeface="Times New Roman"/>
              </a:rPr>
              <a:t>lớp và chuyển động xung quanh hạt nhân theo quỹ đạo giống</a:t>
            </a:r>
            <a:r>
              <a:rPr lang="vi-VN" sz="2400" spc="-285" dirty="0">
                <a:latin typeface="Times New Roman"/>
                <a:ea typeface="Times New Roman"/>
              </a:rPr>
              <a:t> </a:t>
            </a:r>
            <a:r>
              <a:rPr lang="vi-VN" sz="2400" dirty="0">
                <a:latin typeface="Times New Roman"/>
                <a:ea typeface="Times New Roman"/>
              </a:rPr>
              <a:t>như</a:t>
            </a:r>
            <a:r>
              <a:rPr lang="vi-VN" sz="2400" spc="-40" dirty="0">
                <a:latin typeface="Times New Roman"/>
                <a:ea typeface="Times New Roman"/>
              </a:rPr>
              <a:t> </a:t>
            </a:r>
            <a:r>
              <a:rPr lang="vi-VN" sz="2400" dirty="0">
                <a:latin typeface="Times New Roman"/>
                <a:ea typeface="Times New Roman"/>
              </a:rPr>
              <a:t>hành</a:t>
            </a:r>
            <a:r>
              <a:rPr lang="vi-VN" sz="2400" spc="-40" dirty="0">
                <a:latin typeface="Times New Roman"/>
                <a:ea typeface="Times New Roman"/>
              </a:rPr>
              <a:t> </a:t>
            </a:r>
            <a:r>
              <a:rPr lang="vi-VN" sz="2400" dirty="0">
                <a:latin typeface="Times New Roman"/>
                <a:ea typeface="Times New Roman"/>
              </a:rPr>
              <a:t>tinh</a:t>
            </a:r>
            <a:r>
              <a:rPr lang="vi-VN" sz="2400" spc="-40" dirty="0">
                <a:latin typeface="Times New Roman"/>
                <a:ea typeface="Times New Roman"/>
              </a:rPr>
              <a:t> </a:t>
            </a:r>
            <a:r>
              <a:rPr lang="vi-VN" sz="2400" dirty="0">
                <a:latin typeface="Times New Roman"/>
                <a:ea typeface="Times New Roman"/>
              </a:rPr>
              <a:t>trong</a:t>
            </a:r>
            <a:r>
              <a:rPr lang="vi-VN" sz="2400" spc="-40" dirty="0">
                <a:latin typeface="Times New Roman"/>
                <a:ea typeface="Times New Roman"/>
              </a:rPr>
              <a:t> </a:t>
            </a:r>
            <a:r>
              <a:rPr lang="vi-VN" sz="2400" dirty="0">
                <a:latin typeface="Times New Roman"/>
                <a:ea typeface="Times New Roman"/>
              </a:rPr>
              <a:t>hệ</a:t>
            </a:r>
            <a:r>
              <a:rPr lang="vi-VN" sz="2400" spc="-35" dirty="0">
                <a:latin typeface="Times New Roman"/>
                <a:ea typeface="Times New Roman"/>
              </a:rPr>
              <a:t> </a:t>
            </a:r>
            <a:r>
              <a:rPr lang="vi-VN" sz="2400" dirty="0">
                <a:latin typeface="Times New Roman"/>
                <a:ea typeface="Times New Roman"/>
              </a:rPr>
              <a:t>Mặt</a:t>
            </a:r>
            <a:r>
              <a:rPr lang="vi-VN" sz="2400" spc="-40" dirty="0">
                <a:latin typeface="Times New Roman"/>
                <a:ea typeface="Times New Roman"/>
              </a:rPr>
              <a:t> </a:t>
            </a:r>
            <a:r>
              <a:rPr lang="vi-VN" sz="2400" dirty="0">
                <a:latin typeface="Times New Roman"/>
                <a:ea typeface="Times New Roman"/>
              </a:rPr>
              <a:t>Trời.</a:t>
            </a:r>
            <a:r>
              <a:rPr lang="vi-VN" sz="2400" spc="-40" dirty="0">
                <a:latin typeface="Times New Roman"/>
                <a:ea typeface="Times New Roman"/>
              </a:rPr>
              <a:t> </a:t>
            </a:r>
            <a:r>
              <a:rPr lang="vi-VN" sz="2400" dirty="0">
                <a:latin typeface="Times New Roman"/>
                <a:ea typeface="Times New Roman"/>
              </a:rPr>
              <a:t>Mô</a:t>
            </a:r>
            <a:r>
              <a:rPr lang="vi-VN" sz="2400" spc="-40" dirty="0">
                <a:latin typeface="Times New Roman"/>
                <a:ea typeface="Times New Roman"/>
              </a:rPr>
              <a:t> </a:t>
            </a:r>
            <a:r>
              <a:rPr lang="vi-VN" sz="2400" dirty="0">
                <a:latin typeface="Times New Roman"/>
                <a:ea typeface="Times New Roman"/>
              </a:rPr>
              <a:t>hình</a:t>
            </a:r>
            <a:r>
              <a:rPr lang="vi-VN" sz="2400" spc="-40" dirty="0">
                <a:latin typeface="Times New Roman"/>
                <a:ea typeface="Times New Roman"/>
              </a:rPr>
              <a:t> </a:t>
            </a:r>
            <a:r>
              <a:rPr lang="vi-VN" sz="2400" dirty="0">
                <a:latin typeface="Times New Roman"/>
                <a:ea typeface="Times New Roman"/>
              </a:rPr>
              <a:t>này</a:t>
            </a:r>
            <a:r>
              <a:rPr lang="vi-VN" sz="2400" spc="-35" dirty="0">
                <a:latin typeface="Times New Roman"/>
                <a:ea typeface="Times New Roman"/>
              </a:rPr>
              <a:t> </a:t>
            </a:r>
            <a:r>
              <a:rPr lang="vi-VN" sz="2400" dirty="0">
                <a:latin typeface="Times New Roman"/>
                <a:ea typeface="Times New Roman"/>
              </a:rPr>
              <a:t>được</a:t>
            </a:r>
            <a:r>
              <a:rPr lang="vi-VN" sz="2400" spc="-40" dirty="0">
                <a:latin typeface="Times New Roman"/>
                <a:ea typeface="Times New Roman"/>
              </a:rPr>
              <a:t> </a:t>
            </a:r>
            <a:r>
              <a:rPr lang="vi-VN" sz="2400" dirty="0">
                <a:latin typeface="Times New Roman"/>
                <a:ea typeface="Times New Roman"/>
              </a:rPr>
              <a:t>gọi</a:t>
            </a:r>
            <a:r>
              <a:rPr lang="vi-VN" sz="2400" spc="-40" dirty="0">
                <a:latin typeface="Times New Roman"/>
                <a:ea typeface="Times New Roman"/>
              </a:rPr>
              <a:t> </a:t>
            </a:r>
            <a:r>
              <a:rPr lang="vi-VN" sz="2400" dirty="0">
                <a:latin typeface="Times New Roman"/>
                <a:ea typeface="Times New Roman"/>
              </a:rPr>
              <a:t>là</a:t>
            </a:r>
            <a:r>
              <a:rPr lang="vi-VN" sz="2400" spc="-40" dirty="0">
                <a:latin typeface="Times New Roman"/>
                <a:ea typeface="Times New Roman"/>
              </a:rPr>
              <a:t> </a:t>
            </a:r>
            <a:r>
              <a:rPr lang="vi-VN" sz="2400" b="1" dirty="0">
                <a:latin typeface="Times New Roman"/>
                <a:ea typeface="Times New Roman"/>
              </a:rPr>
              <a:t>mô</a:t>
            </a:r>
            <a:r>
              <a:rPr lang="vi-VN" sz="2400" b="1" spc="-285" dirty="0">
                <a:latin typeface="Times New Roman"/>
                <a:ea typeface="Times New Roman"/>
              </a:rPr>
              <a:t> </a:t>
            </a:r>
            <a:r>
              <a:rPr lang="vi-VN" sz="2400" b="1" dirty="0">
                <a:latin typeface="Times New Roman"/>
                <a:ea typeface="Times New Roman"/>
              </a:rPr>
              <a:t>hình</a:t>
            </a:r>
            <a:r>
              <a:rPr lang="vi-VN" sz="2400" b="1" spc="-50" dirty="0">
                <a:latin typeface="Times New Roman"/>
                <a:ea typeface="Times New Roman"/>
              </a:rPr>
              <a:t> </a:t>
            </a:r>
            <a:r>
              <a:rPr lang="vi-VN" sz="2400" b="1" dirty="0">
                <a:latin typeface="Times New Roman"/>
                <a:ea typeface="Times New Roman"/>
              </a:rPr>
              <a:t>Rutherford</a:t>
            </a:r>
            <a:r>
              <a:rPr lang="vi-VN" sz="2400" b="1" spc="-45" dirty="0">
                <a:latin typeface="Times New Roman"/>
                <a:ea typeface="Times New Roman"/>
              </a:rPr>
              <a:t> </a:t>
            </a:r>
            <a:r>
              <a:rPr lang="vi-VN" sz="2400" b="1" dirty="0">
                <a:latin typeface="Times New Roman"/>
                <a:ea typeface="Times New Roman"/>
              </a:rPr>
              <a:t>–</a:t>
            </a:r>
            <a:r>
              <a:rPr lang="vi-VN" sz="2400" b="1" spc="-45" dirty="0">
                <a:latin typeface="Times New Roman"/>
                <a:ea typeface="Times New Roman"/>
              </a:rPr>
              <a:t> </a:t>
            </a:r>
            <a:r>
              <a:rPr lang="vi-VN" sz="2400" b="1" dirty="0">
                <a:latin typeface="Times New Roman"/>
                <a:ea typeface="Times New Roman"/>
              </a:rPr>
              <a:t>Bohr</a:t>
            </a:r>
            <a:r>
              <a:rPr lang="vi-VN" sz="2400" b="1" spc="-45" dirty="0">
                <a:latin typeface="Times New Roman"/>
                <a:ea typeface="Times New Roman"/>
              </a:rPr>
              <a:t> </a:t>
            </a:r>
            <a:endParaRPr lang="en-US"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74674"/>
            <a:ext cx="3903692" cy="4473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11216" y="4802619"/>
            <a:ext cx="8616369" cy="1938992"/>
          </a:xfrm>
          <a:prstGeom prst="rect">
            <a:avLst/>
          </a:prstGeom>
        </p:spPr>
        <p:txBody>
          <a:bodyPr wrap="square">
            <a:spAutoFit/>
          </a:bodyPr>
          <a:lstStyle/>
          <a:p>
            <a:pPr algn="just"/>
            <a:r>
              <a:rPr lang="vi-VN" sz="2400" dirty="0">
                <a:latin typeface="Times New Roman"/>
                <a:ea typeface="Times New Roman"/>
              </a:rPr>
              <a:t>	Trong nguyên tử, các electron chuyển động rất nhanh xung</a:t>
            </a:r>
            <a:r>
              <a:rPr lang="vi-VN" sz="2400" spc="5" dirty="0">
                <a:latin typeface="Times New Roman"/>
                <a:ea typeface="Times New Roman"/>
              </a:rPr>
              <a:t> </a:t>
            </a:r>
            <a:r>
              <a:rPr lang="vi-VN" sz="2400" dirty="0">
                <a:latin typeface="Times New Roman"/>
                <a:ea typeface="Times New Roman"/>
              </a:rPr>
              <a:t>quanh</a:t>
            </a:r>
            <a:r>
              <a:rPr lang="vi-VN" sz="2400" spc="-30" dirty="0">
                <a:latin typeface="Times New Roman"/>
                <a:ea typeface="Times New Roman"/>
              </a:rPr>
              <a:t> </a:t>
            </a:r>
            <a:r>
              <a:rPr lang="vi-VN" sz="2400" dirty="0">
                <a:latin typeface="Times New Roman"/>
                <a:ea typeface="Times New Roman"/>
              </a:rPr>
              <a:t>hạt</a:t>
            </a:r>
            <a:r>
              <a:rPr lang="vi-VN" sz="2400" spc="-30" dirty="0">
                <a:latin typeface="Times New Roman"/>
                <a:ea typeface="Times New Roman"/>
              </a:rPr>
              <a:t> </a:t>
            </a:r>
            <a:r>
              <a:rPr lang="vi-VN" sz="2400" dirty="0">
                <a:latin typeface="Times New Roman"/>
                <a:ea typeface="Times New Roman"/>
              </a:rPr>
              <a:t>nhân</a:t>
            </a:r>
            <a:r>
              <a:rPr lang="vi-VN" sz="2400" spc="-30" dirty="0">
                <a:latin typeface="Times New Roman"/>
                <a:ea typeface="Times New Roman"/>
              </a:rPr>
              <a:t> </a:t>
            </a:r>
            <a:r>
              <a:rPr lang="vi-VN" sz="2400" dirty="0">
                <a:latin typeface="Times New Roman"/>
                <a:ea typeface="Times New Roman"/>
              </a:rPr>
              <a:t>và</a:t>
            </a:r>
            <a:r>
              <a:rPr lang="vi-VN" sz="2400" spc="-30" dirty="0">
                <a:latin typeface="Times New Roman"/>
                <a:ea typeface="Times New Roman"/>
              </a:rPr>
              <a:t> </a:t>
            </a:r>
            <a:r>
              <a:rPr lang="vi-VN" sz="2400" dirty="0">
                <a:latin typeface="Times New Roman"/>
                <a:ea typeface="Times New Roman"/>
              </a:rPr>
              <a:t>phân</a:t>
            </a:r>
            <a:r>
              <a:rPr lang="vi-VN" sz="2400" spc="-70" dirty="0">
                <a:latin typeface="Times New Roman"/>
                <a:ea typeface="Times New Roman"/>
              </a:rPr>
              <a:t> </a:t>
            </a:r>
            <a:r>
              <a:rPr lang="vi-VN" sz="2400" dirty="0">
                <a:latin typeface="Times New Roman"/>
                <a:ea typeface="Times New Roman"/>
              </a:rPr>
              <a:t>bố</a:t>
            </a:r>
            <a:r>
              <a:rPr lang="vi-VN" sz="2400" spc="-70" dirty="0">
                <a:latin typeface="Times New Roman"/>
                <a:ea typeface="Times New Roman"/>
              </a:rPr>
              <a:t> </a:t>
            </a:r>
            <a:r>
              <a:rPr lang="vi-VN" sz="2400" dirty="0">
                <a:latin typeface="Times New Roman"/>
                <a:ea typeface="Times New Roman"/>
              </a:rPr>
              <a:t>theo</a:t>
            </a:r>
            <a:r>
              <a:rPr lang="vi-VN" sz="2400" spc="-70" dirty="0">
                <a:latin typeface="Times New Roman"/>
                <a:ea typeface="Times New Roman"/>
              </a:rPr>
              <a:t> </a:t>
            </a:r>
            <a:r>
              <a:rPr lang="vi-VN" sz="2400" dirty="0">
                <a:latin typeface="Times New Roman"/>
                <a:ea typeface="Times New Roman"/>
              </a:rPr>
              <a:t>từng</a:t>
            </a:r>
            <a:r>
              <a:rPr lang="vi-VN" sz="2400" spc="-65" dirty="0">
                <a:latin typeface="Times New Roman"/>
                <a:ea typeface="Times New Roman"/>
              </a:rPr>
              <a:t> </a:t>
            </a:r>
            <a:r>
              <a:rPr lang="vi-VN" sz="2400" dirty="0">
                <a:latin typeface="Times New Roman"/>
                <a:ea typeface="Times New Roman"/>
              </a:rPr>
              <a:t>lớp</a:t>
            </a:r>
            <a:r>
              <a:rPr lang="vi-VN" sz="2400" spc="-70" dirty="0">
                <a:latin typeface="Times New Roman"/>
                <a:ea typeface="Times New Roman"/>
              </a:rPr>
              <a:t> </a:t>
            </a:r>
            <a:r>
              <a:rPr lang="vi-VN" sz="2400" dirty="0">
                <a:latin typeface="Times New Roman"/>
                <a:ea typeface="Times New Roman"/>
              </a:rPr>
              <a:t>với</a:t>
            </a:r>
            <a:r>
              <a:rPr lang="vi-VN" sz="2400" spc="-70" dirty="0">
                <a:latin typeface="Times New Roman"/>
                <a:ea typeface="Times New Roman"/>
              </a:rPr>
              <a:t> </a:t>
            </a:r>
            <a:r>
              <a:rPr lang="vi-VN" sz="2400" dirty="0">
                <a:latin typeface="Times New Roman"/>
                <a:ea typeface="Times New Roman"/>
              </a:rPr>
              <a:t>số</a:t>
            </a:r>
            <a:r>
              <a:rPr lang="vi-VN" sz="2400" spc="-70" dirty="0">
                <a:latin typeface="Times New Roman"/>
                <a:ea typeface="Times New Roman"/>
              </a:rPr>
              <a:t> </a:t>
            </a:r>
            <a:r>
              <a:rPr lang="vi-VN" sz="2400" dirty="0">
                <a:latin typeface="Times New Roman"/>
                <a:ea typeface="Times New Roman"/>
              </a:rPr>
              <a:t>lượng</a:t>
            </a:r>
            <a:r>
              <a:rPr lang="vi-VN" sz="2400" spc="-70" dirty="0">
                <a:latin typeface="Times New Roman"/>
                <a:ea typeface="Times New Roman"/>
              </a:rPr>
              <a:t> </a:t>
            </a:r>
            <a:r>
              <a:rPr lang="vi-VN" sz="2400" dirty="0">
                <a:latin typeface="Times New Roman"/>
                <a:ea typeface="Times New Roman"/>
              </a:rPr>
              <a:t>electron</a:t>
            </a:r>
            <a:r>
              <a:rPr lang="vi-VN" sz="2400" spc="-290" dirty="0">
                <a:latin typeface="Times New Roman"/>
                <a:ea typeface="Times New Roman"/>
              </a:rPr>
              <a:t> </a:t>
            </a:r>
            <a:r>
              <a:rPr lang="vi-VN" sz="2400" spc="-5" dirty="0">
                <a:latin typeface="Times New Roman"/>
                <a:ea typeface="Times New Roman"/>
              </a:rPr>
              <a:t>nhất</a:t>
            </a:r>
            <a:r>
              <a:rPr lang="vi-VN" sz="2400" spc="-70" dirty="0">
                <a:latin typeface="Times New Roman"/>
                <a:ea typeface="Times New Roman"/>
              </a:rPr>
              <a:t> </a:t>
            </a:r>
            <a:r>
              <a:rPr lang="vi-VN" sz="2400" spc="-5" dirty="0">
                <a:latin typeface="Times New Roman"/>
                <a:ea typeface="Times New Roman"/>
              </a:rPr>
              <a:t>định</a:t>
            </a:r>
            <a:r>
              <a:rPr lang="vi-VN" sz="2400" spc="-70" dirty="0">
                <a:latin typeface="Times New Roman"/>
                <a:ea typeface="Times New Roman"/>
              </a:rPr>
              <a:t> </a:t>
            </a:r>
            <a:r>
              <a:rPr lang="vi-VN" sz="2400" spc="-5" dirty="0">
                <a:latin typeface="Times New Roman"/>
                <a:ea typeface="Times New Roman"/>
              </a:rPr>
              <a:t>trên</a:t>
            </a:r>
            <a:r>
              <a:rPr lang="vi-VN" sz="2400" spc="-70" dirty="0">
                <a:latin typeface="Times New Roman"/>
                <a:ea typeface="Times New Roman"/>
              </a:rPr>
              <a:t> </a:t>
            </a:r>
            <a:r>
              <a:rPr lang="vi-VN" sz="2400" spc="-5" dirty="0">
                <a:latin typeface="Times New Roman"/>
                <a:ea typeface="Times New Roman"/>
              </a:rPr>
              <a:t>mỗi</a:t>
            </a:r>
            <a:r>
              <a:rPr lang="vi-VN" sz="2400" spc="-70" dirty="0">
                <a:latin typeface="Times New Roman"/>
                <a:ea typeface="Times New Roman"/>
              </a:rPr>
              <a:t> </a:t>
            </a:r>
            <a:r>
              <a:rPr lang="vi-VN" sz="2400" spc="-5" dirty="0">
                <a:latin typeface="Times New Roman"/>
                <a:ea typeface="Times New Roman"/>
              </a:rPr>
              <a:t>lớp</a:t>
            </a:r>
            <a:r>
              <a:rPr lang="vi-VN" sz="2400" spc="-70" dirty="0">
                <a:latin typeface="Times New Roman"/>
                <a:ea typeface="Times New Roman"/>
              </a:rPr>
              <a:t> </a:t>
            </a:r>
            <a:r>
              <a:rPr lang="vi-VN" sz="2400" spc="-5" dirty="0">
                <a:latin typeface="Times New Roman"/>
                <a:ea typeface="Times New Roman"/>
              </a:rPr>
              <a:t>ở</a:t>
            </a:r>
            <a:r>
              <a:rPr lang="vi-VN" sz="2400" spc="-70" dirty="0">
                <a:latin typeface="Times New Roman"/>
                <a:ea typeface="Times New Roman"/>
              </a:rPr>
              <a:t> </a:t>
            </a:r>
            <a:r>
              <a:rPr lang="vi-VN" sz="2400" spc="-5" dirty="0">
                <a:latin typeface="Times New Roman"/>
                <a:ea typeface="Times New Roman"/>
              </a:rPr>
              <a:t>vỏ</a:t>
            </a:r>
            <a:r>
              <a:rPr lang="vi-VN" sz="2400" spc="-70" dirty="0">
                <a:latin typeface="Times New Roman"/>
                <a:ea typeface="Times New Roman"/>
              </a:rPr>
              <a:t> </a:t>
            </a:r>
            <a:r>
              <a:rPr lang="vi-VN" sz="2400" spc="-5" dirty="0">
                <a:latin typeface="Times New Roman"/>
                <a:ea typeface="Times New Roman"/>
              </a:rPr>
              <a:t>nguyên</a:t>
            </a:r>
            <a:r>
              <a:rPr lang="vi-VN" sz="2400" spc="-70" dirty="0">
                <a:latin typeface="Times New Roman"/>
                <a:ea typeface="Times New Roman"/>
              </a:rPr>
              <a:t> </a:t>
            </a:r>
            <a:r>
              <a:rPr lang="vi-VN" sz="2400" dirty="0">
                <a:latin typeface="Times New Roman"/>
                <a:ea typeface="Times New Roman"/>
              </a:rPr>
              <a:t>tử.</a:t>
            </a:r>
            <a:r>
              <a:rPr lang="vi-VN" sz="2400" spc="-70" dirty="0">
                <a:latin typeface="Times New Roman"/>
                <a:ea typeface="Times New Roman"/>
              </a:rPr>
              <a:t> </a:t>
            </a:r>
            <a:r>
              <a:rPr lang="vi-VN" sz="2400" dirty="0">
                <a:latin typeface="Times New Roman"/>
                <a:ea typeface="Times New Roman"/>
              </a:rPr>
              <a:t>Lớp</a:t>
            </a:r>
            <a:r>
              <a:rPr lang="vi-VN" sz="2400" spc="-30" dirty="0">
                <a:latin typeface="Times New Roman"/>
                <a:ea typeface="Times New Roman"/>
              </a:rPr>
              <a:t> </a:t>
            </a:r>
            <a:r>
              <a:rPr lang="vi-VN" sz="2400" dirty="0">
                <a:latin typeface="Times New Roman"/>
                <a:ea typeface="Times New Roman"/>
              </a:rPr>
              <a:t>đầu</a:t>
            </a:r>
            <a:r>
              <a:rPr lang="vi-VN" sz="2400" spc="-30" dirty="0">
                <a:latin typeface="Times New Roman"/>
                <a:ea typeface="Times New Roman"/>
              </a:rPr>
              <a:t> </a:t>
            </a:r>
            <a:r>
              <a:rPr lang="vi-VN" sz="2400" dirty="0">
                <a:latin typeface="Times New Roman"/>
                <a:ea typeface="Times New Roman"/>
              </a:rPr>
              <a:t>tiên</a:t>
            </a:r>
            <a:r>
              <a:rPr lang="vi-VN" sz="2400" spc="-30" dirty="0">
                <a:latin typeface="Times New Roman"/>
                <a:ea typeface="Times New Roman"/>
              </a:rPr>
              <a:t> </a:t>
            </a:r>
            <a:r>
              <a:rPr lang="vi-VN" sz="2400" dirty="0">
                <a:latin typeface="Times New Roman"/>
                <a:ea typeface="Times New Roman"/>
              </a:rPr>
              <a:t>gần</a:t>
            </a:r>
            <a:r>
              <a:rPr lang="vi-VN" sz="2400" spc="-30" dirty="0">
                <a:latin typeface="Times New Roman"/>
                <a:ea typeface="Times New Roman"/>
              </a:rPr>
              <a:t> </a:t>
            </a:r>
            <a:r>
              <a:rPr lang="vi-VN" sz="2400" dirty="0">
                <a:latin typeface="Times New Roman"/>
                <a:ea typeface="Times New Roman"/>
              </a:rPr>
              <a:t>sát</a:t>
            </a:r>
            <a:r>
              <a:rPr lang="vi-VN" sz="2400" spc="-30" dirty="0">
                <a:latin typeface="Times New Roman"/>
                <a:ea typeface="Times New Roman"/>
              </a:rPr>
              <a:t> </a:t>
            </a:r>
            <a:r>
              <a:rPr lang="vi-VN" sz="2400" dirty="0">
                <a:latin typeface="Times New Roman"/>
                <a:ea typeface="Times New Roman"/>
              </a:rPr>
              <a:t>hạt</a:t>
            </a:r>
            <a:r>
              <a:rPr lang="vi-VN" sz="2400" spc="-290" dirty="0">
                <a:latin typeface="Times New Roman"/>
                <a:ea typeface="Times New Roman"/>
              </a:rPr>
              <a:t> </a:t>
            </a:r>
            <a:r>
              <a:rPr lang="vi-VN" sz="2400" spc="-15" dirty="0">
                <a:latin typeface="Times New Roman"/>
                <a:ea typeface="Times New Roman"/>
              </a:rPr>
              <a:t>nhân</a:t>
            </a:r>
            <a:r>
              <a:rPr lang="vi-VN" sz="2400" spc="-80" dirty="0">
                <a:latin typeface="Times New Roman"/>
                <a:ea typeface="Times New Roman"/>
              </a:rPr>
              <a:t> </a:t>
            </a:r>
            <a:r>
              <a:rPr lang="vi-VN" sz="2400" spc="-15" dirty="0">
                <a:latin typeface="Times New Roman"/>
                <a:ea typeface="Times New Roman"/>
              </a:rPr>
              <a:t>chứa</a:t>
            </a:r>
            <a:r>
              <a:rPr lang="vi-VN" sz="2400" spc="-80" dirty="0">
                <a:latin typeface="Times New Roman"/>
                <a:ea typeface="Times New Roman"/>
              </a:rPr>
              <a:t> </a:t>
            </a:r>
            <a:r>
              <a:rPr lang="vi-VN" sz="2400" spc="-15" dirty="0">
                <a:latin typeface="Times New Roman"/>
                <a:ea typeface="Times New Roman"/>
              </a:rPr>
              <a:t>tối</a:t>
            </a:r>
            <a:r>
              <a:rPr lang="vi-VN" sz="2400" spc="-80" dirty="0">
                <a:latin typeface="Times New Roman"/>
                <a:ea typeface="Times New Roman"/>
              </a:rPr>
              <a:t> </a:t>
            </a:r>
            <a:r>
              <a:rPr lang="vi-VN" sz="2400" spc="-15" dirty="0">
                <a:latin typeface="Times New Roman"/>
                <a:ea typeface="Times New Roman"/>
              </a:rPr>
              <a:t>đa</a:t>
            </a:r>
            <a:r>
              <a:rPr lang="vi-VN" sz="2400" spc="-80" dirty="0">
                <a:latin typeface="Times New Roman"/>
                <a:ea typeface="Times New Roman"/>
              </a:rPr>
              <a:t> </a:t>
            </a:r>
            <a:r>
              <a:rPr lang="vi-VN" sz="2400" spc="-15" dirty="0">
                <a:latin typeface="Times New Roman"/>
                <a:ea typeface="Times New Roman"/>
              </a:rPr>
              <a:t>2</a:t>
            </a:r>
            <a:r>
              <a:rPr lang="vi-VN" sz="2400" spc="-80" dirty="0">
                <a:latin typeface="Times New Roman"/>
                <a:ea typeface="Times New Roman"/>
              </a:rPr>
              <a:t> </a:t>
            </a:r>
            <a:r>
              <a:rPr lang="vi-VN" sz="2400" spc="-15" dirty="0">
                <a:latin typeface="Times New Roman"/>
                <a:ea typeface="Times New Roman"/>
              </a:rPr>
              <a:t>electron,</a:t>
            </a:r>
            <a:r>
              <a:rPr lang="vi-VN" sz="2400" spc="-80" dirty="0">
                <a:latin typeface="Times New Roman"/>
                <a:ea typeface="Times New Roman"/>
              </a:rPr>
              <a:t> </a:t>
            </a:r>
            <a:r>
              <a:rPr lang="vi-VN" sz="2400" spc="-15" dirty="0">
                <a:latin typeface="Times New Roman"/>
                <a:ea typeface="Times New Roman"/>
              </a:rPr>
              <a:t>lớp</a:t>
            </a:r>
            <a:r>
              <a:rPr lang="vi-VN" sz="2400" spc="-80" dirty="0">
                <a:latin typeface="Times New Roman"/>
                <a:ea typeface="Times New Roman"/>
              </a:rPr>
              <a:t> </a:t>
            </a:r>
            <a:r>
              <a:rPr lang="vi-VN" sz="2400" spc="-15" dirty="0">
                <a:latin typeface="Times New Roman"/>
                <a:ea typeface="Times New Roman"/>
              </a:rPr>
              <a:t>thứ</a:t>
            </a:r>
            <a:r>
              <a:rPr lang="vi-VN" sz="2400" spc="-75" dirty="0">
                <a:latin typeface="Times New Roman"/>
                <a:ea typeface="Times New Roman"/>
              </a:rPr>
              <a:t> </a:t>
            </a:r>
            <a:r>
              <a:rPr lang="vi-VN" sz="2400" spc="-15" dirty="0">
                <a:latin typeface="Times New Roman"/>
                <a:ea typeface="Times New Roman"/>
              </a:rPr>
              <a:t>hai</a:t>
            </a:r>
            <a:r>
              <a:rPr lang="vi-VN" sz="2400" spc="-80" dirty="0">
                <a:latin typeface="Times New Roman"/>
                <a:ea typeface="Times New Roman"/>
              </a:rPr>
              <a:t> </a:t>
            </a:r>
            <a:r>
              <a:rPr lang="vi-VN" sz="2400" spc="-15" dirty="0">
                <a:latin typeface="Times New Roman"/>
                <a:ea typeface="Times New Roman"/>
              </a:rPr>
              <a:t>chứa</a:t>
            </a:r>
            <a:r>
              <a:rPr lang="vi-VN" sz="2400" spc="-80" dirty="0">
                <a:latin typeface="Times New Roman"/>
                <a:ea typeface="Times New Roman"/>
              </a:rPr>
              <a:t> </a:t>
            </a:r>
            <a:r>
              <a:rPr lang="vi-VN" sz="2400" spc="-15" dirty="0">
                <a:latin typeface="Times New Roman"/>
                <a:ea typeface="Times New Roman"/>
              </a:rPr>
              <a:t>tối</a:t>
            </a:r>
            <a:r>
              <a:rPr lang="vi-VN" sz="2400" spc="-80" dirty="0">
                <a:latin typeface="Times New Roman"/>
                <a:ea typeface="Times New Roman"/>
              </a:rPr>
              <a:t> </a:t>
            </a:r>
            <a:r>
              <a:rPr lang="vi-VN" sz="2400" spc="-10" dirty="0">
                <a:latin typeface="Times New Roman"/>
                <a:ea typeface="Times New Roman"/>
              </a:rPr>
              <a:t>đa</a:t>
            </a:r>
            <a:r>
              <a:rPr lang="vi-VN" sz="2400" spc="-80" dirty="0">
                <a:latin typeface="Times New Roman"/>
                <a:ea typeface="Times New Roman"/>
              </a:rPr>
              <a:t> </a:t>
            </a:r>
            <a:r>
              <a:rPr lang="vi-VN" sz="2400" spc="-10" dirty="0">
                <a:latin typeface="Times New Roman"/>
                <a:ea typeface="Times New Roman"/>
              </a:rPr>
              <a:t>8</a:t>
            </a:r>
            <a:r>
              <a:rPr lang="vi-VN" sz="2400" spc="-80" dirty="0">
                <a:latin typeface="Times New Roman"/>
                <a:ea typeface="Times New Roman"/>
              </a:rPr>
              <a:t> </a:t>
            </a:r>
            <a:r>
              <a:rPr lang="vi-VN" sz="2400" spc="-10" dirty="0">
                <a:latin typeface="Times New Roman"/>
                <a:ea typeface="Times New Roman"/>
              </a:rPr>
              <a:t>electron,</a:t>
            </a:r>
            <a:r>
              <a:rPr lang="vi-VN" sz="2400" spc="-80" dirty="0">
                <a:latin typeface="Times New Roman"/>
                <a:ea typeface="Times New Roman"/>
              </a:rPr>
              <a:t> </a:t>
            </a:r>
            <a:r>
              <a:rPr lang="vi-VN" sz="2400" spc="-10" dirty="0">
                <a:latin typeface="Times New Roman"/>
                <a:ea typeface="Times New Roman"/>
              </a:rPr>
              <a:t>…</a:t>
            </a:r>
            <a:r>
              <a:rPr lang="vi-VN" sz="2400" spc="-285" dirty="0">
                <a:latin typeface="Times New Roman"/>
                <a:ea typeface="Times New Roman"/>
              </a:rPr>
              <a:t> </a:t>
            </a:r>
            <a:r>
              <a:rPr lang="vi-VN" sz="2400" dirty="0">
                <a:latin typeface="Times New Roman"/>
                <a:ea typeface="Times New Roman"/>
              </a:rPr>
              <a:t>Các electron được sắp xếp vào các lớp theo thứ tự từ trong ra</a:t>
            </a:r>
            <a:r>
              <a:rPr lang="vi-VN" sz="2400" spc="-285" dirty="0">
                <a:latin typeface="Times New Roman"/>
                <a:ea typeface="Times New Roman"/>
              </a:rPr>
              <a:t> </a:t>
            </a:r>
            <a:r>
              <a:rPr lang="vi-VN" sz="2400" dirty="0">
                <a:latin typeface="Times New Roman"/>
                <a:ea typeface="Times New Roman"/>
              </a:rPr>
              <a:t>ngoài</a:t>
            </a:r>
            <a:r>
              <a:rPr lang="vi-VN" sz="2400" spc="-60" dirty="0">
                <a:latin typeface="Times New Roman"/>
                <a:ea typeface="Times New Roman"/>
              </a:rPr>
              <a:t> </a:t>
            </a:r>
            <a:r>
              <a:rPr lang="vi-VN" sz="2400" dirty="0">
                <a:latin typeface="Times New Roman"/>
                <a:ea typeface="Times New Roman"/>
              </a:rPr>
              <a:t>cho</a:t>
            </a:r>
            <a:r>
              <a:rPr lang="vi-VN" sz="2400" spc="-55" dirty="0">
                <a:latin typeface="Times New Roman"/>
                <a:ea typeface="Times New Roman"/>
              </a:rPr>
              <a:t> </a:t>
            </a:r>
            <a:r>
              <a:rPr lang="vi-VN" sz="2400" dirty="0">
                <a:latin typeface="Times New Roman"/>
                <a:ea typeface="Times New Roman"/>
              </a:rPr>
              <a:t>đến</a:t>
            </a:r>
            <a:r>
              <a:rPr lang="vi-VN" sz="2400" spc="-55" dirty="0">
                <a:latin typeface="Times New Roman"/>
                <a:ea typeface="Times New Roman"/>
              </a:rPr>
              <a:t> </a:t>
            </a:r>
            <a:r>
              <a:rPr lang="vi-VN" sz="2400" dirty="0">
                <a:latin typeface="Times New Roman"/>
                <a:ea typeface="Times New Roman"/>
              </a:rPr>
              <a:t>hết</a:t>
            </a:r>
            <a:endParaRPr lang="en-US" sz="2400" dirty="0"/>
          </a:p>
        </p:txBody>
      </p:sp>
    </p:spTree>
    <p:extLst>
      <p:ext uri="{BB962C8B-B14F-4D97-AF65-F5344CB8AC3E}">
        <p14:creationId xmlns:p14="http://schemas.microsoft.com/office/powerpoint/2010/main" val="1091306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sodium GIF by xponentialdesign">
            <a:extLst>
              <a:ext uri="{FF2B5EF4-FFF2-40B4-BE49-F238E27FC236}">
                <a16:creationId xmlns:a16="http://schemas.microsoft.com/office/drawing/2014/main" id="{8D58B3B5-2A97-4321-8BB3-D3DBAC517D7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6477000" cy="4495800"/>
          </a:xfrm>
          <a:prstGeom prst="rect">
            <a:avLst/>
          </a:prstGeom>
          <a:solidFill>
            <a:srgbClr val="00B0F0"/>
          </a:solidFill>
        </p:spPr>
      </p:pic>
      <p:sp>
        <p:nvSpPr>
          <p:cNvPr id="11" name="Left Arrow 10"/>
          <p:cNvSpPr/>
          <p:nvPr/>
        </p:nvSpPr>
        <p:spPr>
          <a:xfrm rot="19509758">
            <a:off x="6886241" y="1911088"/>
            <a:ext cx="705422" cy="4798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Left Arrow 16"/>
          <p:cNvSpPr/>
          <p:nvPr/>
        </p:nvSpPr>
        <p:spPr>
          <a:xfrm rot="19509758">
            <a:off x="7656269" y="2074800"/>
            <a:ext cx="1295400" cy="5334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Arrow Connector 18"/>
          <p:cNvCxnSpPr/>
          <p:nvPr/>
        </p:nvCxnSpPr>
        <p:spPr>
          <a:xfrm flipH="1">
            <a:off x="2819400" y="2520092"/>
            <a:ext cx="2971800" cy="1366109"/>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1524000" y="3962400"/>
            <a:ext cx="1905000" cy="685800"/>
          </a:xfrm>
          <a:solidFill>
            <a:srgbClr val="FFFF00"/>
          </a:solidFill>
        </p:spPr>
        <p:txBody>
          <a:bodyPr>
            <a:normAutofit fontScale="90000"/>
          </a:bodyPr>
          <a:lstStyle/>
          <a:p>
            <a:r>
              <a:rPr lang="en-US" sz="2800" dirty="0" err="1"/>
              <a:t>Hạt</a:t>
            </a:r>
            <a:r>
              <a:rPr lang="en-US" sz="2800" dirty="0"/>
              <a:t> neutron</a:t>
            </a:r>
          </a:p>
        </p:txBody>
      </p:sp>
      <p:sp>
        <p:nvSpPr>
          <p:cNvPr id="2" name="Rectangle 1"/>
          <p:cNvSpPr/>
          <p:nvPr/>
        </p:nvSpPr>
        <p:spPr>
          <a:xfrm>
            <a:off x="1828800" y="4876800"/>
            <a:ext cx="8610600" cy="1569660"/>
          </a:xfrm>
          <a:prstGeom prst="rect">
            <a:avLst/>
          </a:prstGeom>
        </p:spPr>
        <p:txBody>
          <a:bodyPr wrap="square">
            <a:spAutoFit/>
          </a:bodyPr>
          <a:lstStyle/>
          <a:p>
            <a:r>
              <a:rPr lang="vi-VN" sz="2400" spc="-5" dirty="0">
                <a:latin typeface="Times New Roman"/>
                <a:ea typeface="Times New Roman"/>
              </a:rPr>
              <a:t>	Năm</a:t>
            </a:r>
            <a:r>
              <a:rPr lang="vi-VN" sz="2400" spc="-70" dirty="0">
                <a:latin typeface="Times New Roman"/>
                <a:ea typeface="Times New Roman"/>
              </a:rPr>
              <a:t> </a:t>
            </a:r>
            <a:r>
              <a:rPr lang="vi-VN" sz="2400" spc="-5" dirty="0">
                <a:latin typeface="Times New Roman"/>
                <a:ea typeface="Times New Roman"/>
              </a:rPr>
              <a:t>1932,</a:t>
            </a:r>
            <a:r>
              <a:rPr lang="vi-VN" sz="2400" spc="-70" dirty="0">
                <a:latin typeface="Times New Roman"/>
                <a:ea typeface="Times New Roman"/>
              </a:rPr>
              <a:t> </a:t>
            </a:r>
            <a:r>
              <a:rPr lang="vi-VN" sz="2400" spc="-5" dirty="0">
                <a:latin typeface="Times New Roman"/>
                <a:ea typeface="Times New Roman"/>
              </a:rPr>
              <a:t>khi</a:t>
            </a:r>
            <a:r>
              <a:rPr lang="vi-VN" sz="2400" spc="-70" dirty="0">
                <a:latin typeface="Times New Roman"/>
                <a:ea typeface="Times New Roman"/>
              </a:rPr>
              <a:t> </a:t>
            </a:r>
            <a:r>
              <a:rPr lang="vi-VN" sz="2400" spc="-5" dirty="0">
                <a:latin typeface="Times New Roman"/>
                <a:ea typeface="Times New Roman"/>
              </a:rPr>
              <a:t>nghiên</a:t>
            </a:r>
            <a:r>
              <a:rPr lang="vi-VN" sz="2400" spc="-70" dirty="0">
                <a:latin typeface="Times New Roman"/>
                <a:ea typeface="Times New Roman"/>
              </a:rPr>
              <a:t> </a:t>
            </a:r>
            <a:r>
              <a:rPr lang="vi-VN" sz="2400" spc="-5" dirty="0">
                <a:latin typeface="Times New Roman"/>
                <a:ea typeface="Times New Roman"/>
              </a:rPr>
              <a:t>cứu</a:t>
            </a:r>
            <a:r>
              <a:rPr lang="vi-VN" sz="2400" spc="-70" dirty="0">
                <a:latin typeface="Times New Roman"/>
                <a:ea typeface="Times New Roman"/>
              </a:rPr>
              <a:t> </a:t>
            </a:r>
            <a:r>
              <a:rPr lang="vi-VN" sz="2400" dirty="0">
                <a:latin typeface="Times New Roman"/>
                <a:ea typeface="Times New Roman"/>
              </a:rPr>
              <a:t>sâu</a:t>
            </a:r>
            <a:r>
              <a:rPr lang="vi-VN" sz="2400" spc="-65" dirty="0">
                <a:latin typeface="Times New Roman"/>
                <a:ea typeface="Times New Roman"/>
              </a:rPr>
              <a:t> </a:t>
            </a:r>
            <a:r>
              <a:rPr lang="vi-VN" sz="2400" dirty="0">
                <a:latin typeface="Times New Roman"/>
                <a:ea typeface="Times New Roman"/>
              </a:rPr>
              <a:t>hơn</a:t>
            </a:r>
            <a:r>
              <a:rPr lang="vi-VN" sz="2400" spc="-70" dirty="0">
                <a:latin typeface="Times New Roman"/>
                <a:ea typeface="Times New Roman"/>
              </a:rPr>
              <a:t> </a:t>
            </a:r>
            <a:r>
              <a:rPr lang="vi-VN" sz="2400" dirty="0">
                <a:latin typeface="Times New Roman"/>
                <a:ea typeface="Times New Roman"/>
              </a:rPr>
              <a:t>về</a:t>
            </a:r>
            <a:r>
              <a:rPr lang="vi-VN" sz="2400" spc="-70" dirty="0">
                <a:latin typeface="Times New Roman"/>
                <a:ea typeface="Times New Roman"/>
              </a:rPr>
              <a:t> </a:t>
            </a:r>
            <a:r>
              <a:rPr lang="vi-VN" sz="2400" dirty="0">
                <a:latin typeface="Times New Roman"/>
                <a:ea typeface="Times New Roman"/>
              </a:rPr>
              <a:t>nguyên</a:t>
            </a:r>
            <a:r>
              <a:rPr lang="vi-VN" sz="2400" spc="-70" dirty="0">
                <a:latin typeface="Times New Roman"/>
                <a:ea typeface="Times New Roman"/>
              </a:rPr>
              <a:t> </a:t>
            </a:r>
            <a:r>
              <a:rPr lang="vi-VN" sz="2400" dirty="0">
                <a:latin typeface="Times New Roman"/>
                <a:ea typeface="Times New Roman"/>
              </a:rPr>
              <a:t>tử</a:t>
            </a:r>
            <a:r>
              <a:rPr lang="vi-VN" sz="2400" spc="-70" dirty="0">
                <a:latin typeface="Times New Roman"/>
                <a:ea typeface="Times New Roman"/>
              </a:rPr>
              <a:t> </a:t>
            </a:r>
            <a:r>
              <a:rPr lang="vi-VN" sz="2400" dirty="0">
                <a:latin typeface="Times New Roman"/>
                <a:ea typeface="Times New Roman"/>
              </a:rPr>
              <a:t>bằng</a:t>
            </a:r>
            <a:r>
              <a:rPr lang="vi-VN" sz="2400" spc="-70" dirty="0">
                <a:latin typeface="Times New Roman"/>
                <a:ea typeface="Times New Roman"/>
              </a:rPr>
              <a:t> </a:t>
            </a:r>
            <a:r>
              <a:rPr lang="vi-VN" sz="2400" dirty="0">
                <a:latin typeface="Times New Roman"/>
                <a:ea typeface="Times New Roman"/>
              </a:rPr>
              <a:t>các</a:t>
            </a:r>
            <a:r>
              <a:rPr lang="vi-VN" sz="2400" spc="-70" dirty="0">
                <a:latin typeface="Times New Roman"/>
                <a:ea typeface="Times New Roman"/>
              </a:rPr>
              <a:t> </a:t>
            </a:r>
            <a:r>
              <a:rPr lang="vi-VN" sz="2400" dirty="0">
                <a:latin typeface="Times New Roman"/>
                <a:ea typeface="Times New Roman"/>
              </a:rPr>
              <a:t>thiết</a:t>
            </a:r>
            <a:r>
              <a:rPr lang="vi-VN" sz="2400" spc="-285" dirty="0">
                <a:latin typeface="Times New Roman"/>
                <a:ea typeface="Times New Roman"/>
              </a:rPr>
              <a:t> </a:t>
            </a:r>
            <a:r>
              <a:rPr lang="vi-VN" sz="2400" spc="-10" dirty="0">
                <a:latin typeface="Times New Roman"/>
                <a:ea typeface="Times New Roman"/>
              </a:rPr>
              <a:t>bị</a:t>
            </a:r>
            <a:r>
              <a:rPr lang="vi-VN" sz="2400" spc="-65" dirty="0">
                <a:latin typeface="Times New Roman"/>
                <a:ea typeface="Times New Roman"/>
              </a:rPr>
              <a:t> </a:t>
            </a:r>
            <a:r>
              <a:rPr lang="vi-VN" sz="2400" spc="-10" dirty="0">
                <a:latin typeface="Times New Roman"/>
                <a:ea typeface="Times New Roman"/>
              </a:rPr>
              <a:t>tiên</a:t>
            </a:r>
            <a:r>
              <a:rPr lang="vi-VN" sz="2400" spc="-65" dirty="0">
                <a:latin typeface="Times New Roman"/>
                <a:ea typeface="Times New Roman"/>
              </a:rPr>
              <a:t> </a:t>
            </a:r>
            <a:r>
              <a:rPr lang="vi-VN" sz="2400" spc="-10" dirty="0">
                <a:latin typeface="Times New Roman"/>
                <a:ea typeface="Times New Roman"/>
              </a:rPr>
              <a:t>tiến,</a:t>
            </a:r>
            <a:r>
              <a:rPr lang="vi-VN" sz="2400" spc="-60" dirty="0">
                <a:latin typeface="Times New Roman"/>
                <a:ea typeface="Times New Roman"/>
              </a:rPr>
              <a:t> </a:t>
            </a:r>
            <a:r>
              <a:rPr lang="vi-VN" sz="2400" spc="-10" dirty="0">
                <a:latin typeface="Times New Roman"/>
                <a:ea typeface="Times New Roman"/>
              </a:rPr>
              <a:t>James</a:t>
            </a:r>
            <a:r>
              <a:rPr lang="vi-VN" sz="2400" spc="-65" dirty="0">
                <a:latin typeface="Times New Roman"/>
                <a:ea typeface="Times New Roman"/>
              </a:rPr>
              <a:t> </a:t>
            </a:r>
            <a:r>
              <a:rPr lang="vi-VN" sz="2400" spc="-10" dirty="0">
                <a:latin typeface="Times New Roman"/>
                <a:ea typeface="Times New Roman"/>
              </a:rPr>
              <a:t>Chadwick</a:t>
            </a:r>
            <a:r>
              <a:rPr lang="vi-VN" sz="2400" spc="-65" dirty="0">
                <a:latin typeface="Times New Roman"/>
                <a:ea typeface="Times New Roman"/>
              </a:rPr>
              <a:t> </a:t>
            </a:r>
            <a:r>
              <a:rPr lang="vi-VN" sz="2400" spc="-10" dirty="0">
                <a:latin typeface="Times New Roman"/>
                <a:ea typeface="Times New Roman"/>
              </a:rPr>
              <a:t>(1891</a:t>
            </a:r>
            <a:r>
              <a:rPr lang="vi-VN" sz="2400" spc="-60" dirty="0">
                <a:latin typeface="Times New Roman"/>
                <a:ea typeface="Times New Roman"/>
              </a:rPr>
              <a:t> </a:t>
            </a:r>
            <a:r>
              <a:rPr lang="vi-VN" sz="2400" spc="-5" dirty="0">
                <a:latin typeface="Times New Roman"/>
                <a:ea typeface="Times New Roman"/>
              </a:rPr>
              <a:t>–</a:t>
            </a:r>
            <a:r>
              <a:rPr lang="vi-VN" sz="2400" spc="-65" dirty="0">
                <a:latin typeface="Times New Roman"/>
                <a:ea typeface="Times New Roman"/>
              </a:rPr>
              <a:t> </a:t>
            </a:r>
            <a:r>
              <a:rPr lang="vi-VN" sz="2400" spc="-5" dirty="0">
                <a:latin typeface="Times New Roman"/>
                <a:ea typeface="Times New Roman"/>
              </a:rPr>
              <a:t>1974)</a:t>
            </a:r>
            <a:r>
              <a:rPr lang="vi-VN" sz="2400" spc="-60" dirty="0">
                <a:latin typeface="Times New Roman"/>
                <a:ea typeface="Times New Roman"/>
              </a:rPr>
              <a:t> </a:t>
            </a:r>
            <a:r>
              <a:rPr lang="vi-VN" sz="2400" spc="-5" dirty="0">
                <a:latin typeface="Times New Roman"/>
                <a:ea typeface="Times New Roman"/>
              </a:rPr>
              <a:t>phát</a:t>
            </a:r>
            <a:r>
              <a:rPr lang="vi-VN" sz="2400" spc="-65" dirty="0">
                <a:latin typeface="Times New Roman"/>
                <a:ea typeface="Times New Roman"/>
              </a:rPr>
              <a:t> </a:t>
            </a:r>
            <a:r>
              <a:rPr lang="vi-VN" sz="2400" spc="-5" dirty="0">
                <a:latin typeface="Times New Roman"/>
                <a:ea typeface="Times New Roman"/>
              </a:rPr>
              <a:t>hiện</a:t>
            </a:r>
            <a:r>
              <a:rPr lang="vi-VN" sz="2400" spc="-65" dirty="0">
                <a:latin typeface="Times New Roman"/>
                <a:ea typeface="Times New Roman"/>
              </a:rPr>
              <a:t> </a:t>
            </a:r>
            <a:r>
              <a:rPr lang="vi-VN" sz="2400" spc="-5" dirty="0">
                <a:latin typeface="Times New Roman"/>
                <a:ea typeface="Times New Roman"/>
              </a:rPr>
              <a:t>bên</a:t>
            </a:r>
            <a:r>
              <a:rPr lang="vi-VN" sz="2400" spc="-60" dirty="0">
                <a:latin typeface="Times New Roman"/>
                <a:ea typeface="Times New Roman"/>
              </a:rPr>
              <a:t> </a:t>
            </a:r>
            <a:r>
              <a:rPr lang="vi-VN" sz="2400" spc="-5" dirty="0">
                <a:latin typeface="Times New Roman"/>
                <a:ea typeface="Times New Roman"/>
              </a:rPr>
              <a:t>trong</a:t>
            </a:r>
            <a:r>
              <a:rPr lang="vi-VN" sz="2400" spc="-290" dirty="0">
                <a:latin typeface="Times New Roman"/>
                <a:ea typeface="Times New Roman"/>
              </a:rPr>
              <a:t> </a:t>
            </a:r>
            <a:r>
              <a:rPr lang="vi-VN" sz="2400" dirty="0">
                <a:latin typeface="Times New Roman"/>
                <a:ea typeface="Times New Roman"/>
              </a:rPr>
              <a:t>hạt</a:t>
            </a:r>
            <a:r>
              <a:rPr lang="vi-VN" sz="2400" spc="-45" dirty="0">
                <a:latin typeface="Times New Roman"/>
                <a:ea typeface="Times New Roman"/>
              </a:rPr>
              <a:t> </a:t>
            </a:r>
            <a:r>
              <a:rPr lang="vi-VN" sz="2400" dirty="0">
                <a:latin typeface="Times New Roman"/>
                <a:ea typeface="Times New Roman"/>
              </a:rPr>
              <a:t>nhân</a:t>
            </a:r>
            <a:r>
              <a:rPr lang="vi-VN" sz="2400" spc="-45" dirty="0">
                <a:latin typeface="Times New Roman"/>
                <a:ea typeface="Times New Roman"/>
              </a:rPr>
              <a:t> </a:t>
            </a:r>
            <a:r>
              <a:rPr lang="vi-VN" sz="2400" dirty="0">
                <a:latin typeface="Times New Roman"/>
                <a:ea typeface="Times New Roman"/>
              </a:rPr>
              <a:t>còn</a:t>
            </a:r>
            <a:r>
              <a:rPr lang="vi-VN" sz="2400" spc="-45" dirty="0">
                <a:latin typeface="Times New Roman"/>
                <a:ea typeface="Times New Roman"/>
              </a:rPr>
              <a:t> </a:t>
            </a:r>
            <a:r>
              <a:rPr lang="vi-VN" sz="2400" dirty="0">
                <a:latin typeface="Times New Roman"/>
                <a:ea typeface="Times New Roman"/>
              </a:rPr>
              <a:t>có</a:t>
            </a:r>
            <a:r>
              <a:rPr lang="vi-VN" sz="2400" spc="-45" dirty="0">
                <a:latin typeface="Times New Roman"/>
                <a:ea typeface="Times New Roman"/>
              </a:rPr>
              <a:t> </a:t>
            </a:r>
            <a:r>
              <a:rPr lang="vi-VN" sz="2400" dirty="0">
                <a:latin typeface="Times New Roman"/>
                <a:ea typeface="Times New Roman"/>
              </a:rPr>
              <a:t>một</a:t>
            </a:r>
            <a:r>
              <a:rPr lang="vi-VN" sz="2400" spc="-45" dirty="0">
                <a:latin typeface="Times New Roman"/>
                <a:ea typeface="Times New Roman"/>
              </a:rPr>
              <a:t> </a:t>
            </a:r>
            <a:r>
              <a:rPr lang="vi-VN" sz="2400" dirty="0">
                <a:latin typeface="Times New Roman"/>
                <a:ea typeface="Times New Roman"/>
              </a:rPr>
              <a:t>loại</a:t>
            </a:r>
            <a:r>
              <a:rPr lang="vi-VN" sz="2400" spc="-45" dirty="0">
                <a:latin typeface="Times New Roman"/>
                <a:ea typeface="Times New Roman"/>
              </a:rPr>
              <a:t> </a:t>
            </a:r>
            <a:r>
              <a:rPr lang="vi-VN" sz="2400" dirty="0">
                <a:latin typeface="Times New Roman"/>
                <a:ea typeface="Times New Roman"/>
              </a:rPr>
              <a:t>hạt</a:t>
            </a:r>
            <a:r>
              <a:rPr lang="vi-VN" sz="2400" spc="-40" dirty="0">
                <a:latin typeface="Times New Roman"/>
                <a:ea typeface="Times New Roman"/>
              </a:rPr>
              <a:t> </a:t>
            </a:r>
            <a:r>
              <a:rPr lang="vi-VN" sz="2400" dirty="0">
                <a:latin typeface="Times New Roman"/>
                <a:ea typeface="Times New Roman"/>
              </a:rPr>
              <a:t>không</a:t>
            </a:r>
            <a:r>
              <a:rPr lang="vi-VN" sz="2400" spc="-45" dirty="0">
                <a:latin typeface="Times New Roman"/>
                <a:ea typeface="Times New Roman"/>
              </a:rPr>
              <a:t> </a:t>
            </a:r>
            <a:r>
              <a:rPr lang="vi-VN" sz="2400" dirty="0">
                <a:latin typeface="Times New Roman"/>
                <a:ea typeface="Times New Roman"/>
              </a:rPr>
              <a:t>mang</a:t>
            </a:r>
            <a:r>
              <a:rPr lang="vi-VN" sz="2400" spc="-45" dirty="0">
                <a:latin typeface="Times New Roman"/>
                <a:ea typeface="Times New Roman"/>
              </a:rPr>
              <a:t> </a:t>
            </a:r>
            <a:r>
              <a:rPr lang="vi-VN" sz="2400" dirty="0">
                <a:latin typeface="Times New Roman"/>
                <a:ea typeface="Times New Roman"/>
              </a:rPr>
              <a:t>điện.</a:t>
            </a:r>
            <a:r>
              <a:rPr lang="vi-VN" sz="2400" spc="-45" dirty="0">
                <a:latin typeface="Times New Roman"/>
                <a:ea typeface="Times New Roman"/>
              </a:rPr>
              <a:t> </a:t>
            </a:r>
            <a:r>
              <a:rPr lang="vi-VN" sz="2400" dirty="0">
                <a:latin typeface="Times New Roman"/>
                <a:ea typeface="Times New Roman"/>
              </a:rPr>
              <a:t>Ông</a:t>
            </a:r>
            <a:r>
              <a:rPr lang="vi-VN" sz="2400" spc="-45" dirty="0">
                <a:latin typeface="Times New Roman"/>
                <a:ea typeface="Times New Roman"/>
              </a:rPr>
              <a:t> </a:t>
            </a:r>
            <a:r>
              <a:rPr lang="vi-VN" sz="2400" dirty="0">
                <a:latin typeface="Times New Roman"/>
                <a:ea typeface="Times New Roman"/>
              </a:rPr>
              <a:t>gọi</a:t>
            </a:r>
            <a:r>
              <a:rPr lang="vi-VN" sz="2400" spc="-45" dirty="0">
                <a:latin typeface="Times New Roman"/>
                <a:ea typeface="Times New Roman"/>
              </a:rPr>
              <a:t> </a:t>
            </a:r>
            <a:r>
              <a:rPr lang="vi-VN" sz="2400" dirty="0">
                <a:latin typeface="Times New Roman"/>
                <a:ea typeface="Times New Roman"/>
              </a:rPr>
              <a:t>chúng</a:t>
            </a:r>
            <a:r>
              <a:rPr lang="vi-VN" sz="2400" spc="-285" dirty="0">
                <a:latin typeface="Times New Roman"/>
                <a:ea typeface="Times New Roman"/>
              </a:rPr>
              <a:t> </a:t>
            </a:r>
            <a:r>
              <a:rPr lang="vi-VN" sz="2400" dirty="0">
                <a:latin typeface="Times New Roman"/>
                <a:ea typeface="Times New Roman"/>
              </a:rPr>
              <a:t>là</a:t>
            </a:r>
            <a:r>
              <a:rPr lang="vi-VN" sz="2400" spc="-60" dirty="0">
                <a:latin typeface="Times New Roman"/>
                <a:ea typeface="Times New Roman"/>
              </a:rPr>
              <a:t> </a:t>
            </a:r>
            <a:r>
              <a:rPr lang="vi-VN" sz="2400" b="1" dirty="0">
                <a:latin typeface="Times New Roman"/>
                <a:ea typeface="Times New Roman"/>
              </a:rPr>
              <a:t>neutron</a:t>
            </a:r>
            <a:endParaRPr lang="en-US" sz="2400" dirty="0"/>
          </a:p>
        </p:txBody>
      </p:sp>
    </p:spTree>
    <p:extLst>
      <p:ext uri="{BB962C8B-B14F-4D97-AF65-F5344CB8AC3E}">
        <p14:creationId xmlns:p14="http://schemas.microsoft.com/office/powerpoint/2010/main" val="35034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linds(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z3578668724618_9fa6fd92dfaab48e9f1c50371c496188.jpg"/>
          <p:cNvPicPr>
            <a:picLocks noGrp="1" noChangeAspect="1"/>
          </p:cNvPicPr>
          <p:nvPr>
            <p:ph idx="1"/>
          </p:nvPr>
        </p:nvPicPr>
        <p:blipFill>
          <a:blip r:embed="rId2"/>
          <a:stretch>
            <a:fillRect/>
          </a:stretch>
        </p:blipFill>
        <p:spPr>
          <a:xfrm>
            <a:off x="1981200" y="990600"/>
            <a:ext cx="8382000" cy="5105400"/>
          </a:xfrm>
        </p:spPr>
      </p:pic>
    </p:spTree>
    <p:extLst>
      <p:ext uri="{BB962C8B-B14F-4D97-AF65-F5344CB8AC3E}">
        <p14:creationId xmlns:p14="http://schemas.microsoft.com/office/powerpoint/2010/main" val="18424394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C391-BE03-1C1B-43D4-47A89B11E75E}"/>
              </a:ext>
            </a:extLst>
          </p:cNvPr>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1F9974C-6576-B55C-4A3C-4D4C4B20959C}"/>
              </a:ext>
            </a:extLst>
          </p:cNvPr>
          <p:cNvSpPr>
            <a:spLocks noGrp="1"/>
          </p:cNvSpPr>
          <p:nvPr>
            <p:ph idx="1"/>
          </p:nvPr>
        </p:nvSpPr>
        <p:spPr/>
        <p:txBody>
          <a:bodyPr/>
          <a:lstStyle/>
          <a:p>
            <a:pPr marL="0" indent="0">
              <a:buNone/>
            </a:pP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a:t>
            </a:r>
          </a:p>
          <a:p>
            <a:pPr marL="514350" indent="-514350">
              <a:buAutoNum type="alphaLcPeriod"/>
            </a:pPr>
            <a:r>
              <a:rPr lang="en-US" dirty="0">
                <a:latin typeface="Times New Roman" panose="02020603050405020304" pitchFamily="18" charset="0"/>
                <a:cs typeface="Times New Roman" panose="02020603050405020304" pitchFamily="18" charset="0"/>
              </a:rPr>
              <a:t>Potassium</a:t>
            </a:r>
          </a:p>
          <a:p>
            <a:pPr marL="0" indent="0">
              <a:buNone/>
            </a:pPr>
            <a:r>
              <a:rPr lang="en-US" dirty="0">
                <a:latin typeface="Times New Roman" panose="02020603050405020304" pitchFamily="18" charset="0"/>
                <a:cs typeface="Times New Roman" panose="02020603050405020304" pitchFamily="18" charset="0"/>
              </a:rPr>
              <a:t>b. Magnesium</a:t>
            </a:r>
          </a:p>
          <a:p>
            <a:pPr marL="0" indent="0">
              <a:buNone/>
            </a:pPr>
            <a:r>
              <a:rPr lang="en-US"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Aluminium</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d. Sulfur</a:t>
            </a:r>
          </a:p>
          <a:p>
            <a:pPr marL="0" indent="0">
              <a:buNone/>
            </a:pPr>
            <a:r>
              <a:rPr lang="en-US" dirty="0" err="1">
                <a:latin typeface="Times New Roman" panose="02020603050405020304" pitchFamily="18" charset="0"/>
                <a:cs typeface="Times New Roman" panose="02020603050405020304" pitchFamily="18" charset="0"/>
              </a:rPr>
              <a:t>e.Iron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27264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31671-0259-624E-48EA-7F986B1CB13C}"/>
              </a:ext>
            </a:extLst>
          </p:cNvPr>
          <p:cNvSpPr>
            <a:spLocks noGrp="1"/>
          </p:cNvSpPr>
          <p:nvPr>
            <p:ph type="title"/>
          </p:nvPr>
        </p:nvSpPr>
        <p:spPr/>
        <p:txBody>
          <a:bodyPr>
            <a:normAutofit/>
          </a:bodyPr>
          <a:lstStyle/>
          <a:p>
            <a:r>
              <a:rPr lang="en-US" sz="4000" dirty="0">
                <a:latin typeface="Times New Roman" panose="02020603050405020304" pitchFamily="18" charset="0"/>
                <a:cs typeface="Times New Roman" panose="02020603050405020304" pitchFamily="18" charset="0"/>
              </a:rPr>
              <a:t>Hoàn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endParaRPr lang="en-US" sz="4000" dirty="0">
              <a:latin typeface="Times New Roman" panose="02020603050405020304" pitchFamily="18"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A4FF1733-B741-0870-73BA-C5B2C1D3661D}"/>
              </a:ext>
            </a:extLst>
          </p:cNvPr>
          <p:cNvGraphicFramePr>
            <a:graphicFrameLocks noGrp="1"/>
          </p:cNvGraphicFramePr>
          <p:nvPr>
            <p:ph idx="1"/>
            <p:extLst>
              <p:ext uri="{D42A27DB-BD31-4B8C-83A1-F6EECF244321}">
                <p14:modId xmlns:p14="http://schemas.microsoft.com/office/powerpoint/2010/main" val="3432549003"/>
              </p:ext>
            </p:extLst>
          </p:nvPr>
        </p:nvGraphicFramePr>
        <p:xfrm>
          <a:off x="609600" y="1600200"/>
          <a:ext cx="10972800" cy="4876798"/>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3787538"/>
                    </a:ext>
                  </a:extLst>
                </a:gridCol>
                <a:gridCol w="2743200">
                  <a:extLst>
                    <a:ext uri="{9D8B030D-6E8A-4147-A177-3AD203B41FA5}">
                      <a16:colId xmlns:a16="http://schemas.microsoft.com/office/drawing/2014/main" val="1393184327"/>
                    </a:ext>
                  </a:extLst>
                </a:gridCol>
                <a:gridCol w="2743200">
                  <a:extLst>
                    <a:ext uri="{9D8B030D-6E8A-4147-A177-3AD203B41FA5}">
                      <a16:colId xmlns:a16="http://schemas.microsoft.com/office/drawing/2014/main" val="884638462"/>
                    </a:ext>
                  </a:extLst>
                </a:gridCol>
                <a:gridCol w="2743200">
                  <a:extLst>
                    <a:ext uri="{9D8B030D-6E8A-4147-A177-3AD203B41FA5}">
                      <a16:colId xmlns:a16="http://schemas.microsoft.com/office/drawing/2014/main" val="3921128156"/>
                    </a:ext>
                  </a:extLst>
                </a:gridCol>
              </a:tblGrid>
              <a:tr h="1303283">
                <a:tc>
                  <a:txBody>
                    <a:bodyPr/>
                    <a:lstStyle/>
                    <a:p>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proton</a:t>
                      </a:r>
                    </a:p>
                  </a:txBody>
                  <a:tcPr>
                    <a:solidFill>
                      <a:schemeClr val="accent6">
                        <a:lumMod val="60000"/>
                        <a:lumOff val="40000"/>
                      </a:schemeClr>
                    </a:solidFill>
                  </a:tcPr>
                </a:tc>
                <a:tc>
                  <a:txBody>
                    <a:bodyPr/>
                    <a:lstStyle/>
                    <a:p>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electron</a:t>
                      </a:r>
                    </a:p>
                  </a:txBody>
                  <a:tcPr>
                    <a:solidFill>
                      <a:schemeClr val="accent6">
                        <a:lumMod val="60000"/>
                        <a:lumOff val="40000"/>
                      </a:schemeClr>
                    </a:solidFill>
                  </a:tcPr>
                </a:tc>
                <a:tc>
                  <a:txBody>
                    <a:bodyPr/>
                    <a:lstStyle/>
                    <a:p>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electron ở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cùng</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1005473283"/>
                  </a:ext>
                </a:extLst>
              </a:tr>
              <a:tr h="714703">
                <a:tc>
                  <a:txBody>
                    <a:bodyPr/>
                    <a:lstStyle/>
                    <a:p>
                      <a:r>
                        <a:rPr lang="en-US" sz="2800" dirty="0">
                          <a:solidFill>
                            <a:schemeClr val="tx1"/>
                          </a:solidFill>
                          <a:latin typeface="Times New Roman" panose="02020603050405020304" pitchFamily="18" charset="0"/>
                          <a:cs typeface="Times New Roman" panose="02020603050405020304" pitchFamily="18" charset="0"/>
                        </a:rPr>
                        <a:t>Potassium</a:t>
                      </a:r>
                    </a:p>
                  </a:txBody>
                  <a:tcPr>
                    <a:solidFill>
                      <a:schemeClr val="accent6">
                        <a:lumMod val="60000"/>
                        <a:lumOff val="40000"/>
                      </a:schemeClr>
                    </a:solidFill>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395942647"/>
                  </a:ext>
                </a:extLst>
              </a:tr>
              <a:tr h="714703">
                <a:tc>
                  <a:txBody>
                    <a:bodyPr/>
                    <a:lstStyle/>
                    <a:p>
                      <a:r>
                        <a:rPr lang="en-US" sz="2800" dirty="0">
                          <a:solidFill>
                            <a:schemeClr val="tx1"/>
                          </a:solidFill>
                          <a:latin typeface="Times New Roman" panose="02020603050405020304" pitchFamily="18" charset="0"/>
                          <a:cs typeface="Times New Roman" panose="02020603050405020304" pitchFamily="18" charset="0"/>
                        </a:rPr>
                        <a:t>Magnesium</a:t>
                      </a:r>
                    </a:p>
                  </a:txBody>
                  <a:tcPr>
                    <a:solidFill>
                      <a:schemeClr val="accent6">
                        <a:lumMod val="60000"/>
                        <a:lumOff val="40000"/>
                      </a:schemeClr>
                    </a:solidFill>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2771243334"/>
                  </a:ext>
                </a:extLst>
              </a:tr>
              <a:tr h="714703">
                <a:tc>
                  <a:txBody>
                    <a:bodyPr/>
                    <a:lstStyle/>
                    <a:p>
                      <a:r>
                        <a:rPr lang="en-US" sz="2800" dirty="0" err="1">
                          <a:solidFill>
                            <a:schemeClr val="tx1"/>
                          </a:solidFill>
                          <a:latin typeface="Times New Roman" panose="02020603050405020304" pitchFamily="18" charset="0"/>
                          <a:cs typeface="Times New Roman" panose="02020603050405020304" pitchFamily="18" charset="0"/>
                        </a:rPr>
                        <a:t>Aluminium</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405834729"/>
                  </a:ext>
                </a:extLst>
              </a:tr>
              <a:tr h="714703">
                <a:tc>
                  <a:txBody>
                    <a:bodyPr/>
                    <a:lstStyle/>
                    <a:p>
                      <a:r>
                        <a:rPr lang="en-US" sz="2800" dirty="0">
                          <a:solidFill>
                            <a:schemeClr val="tx1"/>
                          </a:solidFill>
                          <a:latin typeface="Times New Roman" panose="02020603050405020304" pitchFamily="18" charset="0"/>
                          <a:cs typeface="Times New Roman" panose="02020603050405020304" pitchFamily="18" charset="0"/>
                        </a:rPr>
                        <a:t>Sulfur</a:t>
                      </a:r>
                    </a:p>
                  </a:txBody>
                  <a:tcPr>
                    <a:solidFill>
                      <a:schemeClr val="accent6">
                        <a:lumMod val="60000"/>
                        <a:lumOff val="40000"/>
                      </a:schemeClr>
                    </a:solidFill>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202226976"/>
                  </a:ext>
                </a:extLst>
              </a:tr>
              <a:tr h="714703">
                <a:tc>
                  <a:txBody>
                    <a:bodyPr/>
                    <a:lstStyle/>
                    <a:p>
                      <a:r>
                        <a:rPr lang="en-US" sz="2800" dirty="0">
                          <a:solidFill>
                            <a:schemeClr val="tx1"/>
                          </a:solidFill>
                          <a:latin typeface="Times New Roman" panose="02020603050405020304" pitchFamily="18" charset="0"/>
                          <a:cs typeface="Times New Roman" panose="02020603050405020304" pitchFamily="18" charset="0"/>
                        </a:rPr>
                        <a:t>Iron</a:t>
                      </a:r>
                    </a:p>
                  </a:txBody>
                  <a:tcPr>
                    <a:solidFill>
                      <a:schemeClr val="accent6">
                        <a:lumMod val="60000"/>
                        <a:lumOff val="40000"/>
                      </a:schemeClr>
                    </a:solidFill>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dirty="0">
                        <a:solidFill>
                          <a:srgbClr val="FF0000"/>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374450063"/>
                  </a:ext>
                </a:extLst>
              </a:tr>
            </a:tbl>
          </a:graphicData>
        </a:graphic>
      </p:graphicFrame>
    </p:spTree>
    <p:extLst>
      <p:ext uri="{BB962C8B-B14F-4D97-AF65-F5344CB8AC3E}">
        <p14:creationId xmlns:p14="http://schemas.microsoft.com/office/powerpoint/2010/main" val="3217533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7"/>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8"/>
          <p:cNvSpPr>
            <a:spLocks noChangeArrowheads="1"/>
          </p:cNvSpPr>
          <p:nvPr/>
        </p:nvSpPr>
        <p:spPr bwMode="auto">
          <a:xfrm>
            <a:off x="228599" y="-2815616"/>
            <a:ext cx="11963401" cy="827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2800" b="1" dirty="0" smtClean="0">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US" altLang="en-US" sz="2800" b="1" dirty="0">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US" altLang="en-US" sz="2800" b="1" dirty="0" smtClean="0">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US" altLang="en-US" sz="2800" b="1" dirty="0">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US" altLang="en-US" sz="2800" b="1" dirty="0" smtClean="0">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US" altLang="en-US" sz="2800" b="1" dirty="0">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US" altLang="en-US" sz="2800" b="1" dirty="0" smtClean="0">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US" altLang="en-US" sz="2800" b="1" dirty="0" smtClean="0">
                <a:latin typeface="Times New Roman" panose="02020603050405020304" pitchFamily="18" charset="0"/>
                <a:ea typeface="Calibri" panose="020F0502020204030204" pitchFamily="34" charset="0"/>
                <a:cs typeface="Times New Roman" panose="02020603050405020304" pitchFamily="18" charset="0"/>
              </a:rPr>
              <a:t>Câu 1. </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Tổng các </a:t>
            </a:r>
            <a:r>
              <a:rPr lang="en-US" altLang="en-US" sz="2800" dirty="0" smtClean="0">
                <a:latin typeface="Times New Roman" panose="02020603050405020304" pitchFamily="18" charset="0"/>
                <a:ea typeface="Calibri" panose="020F0502020204030204" pitchFamily="34" charset="0"/>
                <a:cs typeface="Times New Roman" panose="02020603050405020304" pitchFamily="18" charset="0"/>
              </a:rPr>
              <a:t>loại </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hạt trong nguyên tử </a:t>
            </a:r>
            <a:r>
              <a:rPr lang="en-US" altLang="en-US" sz="2800" dirty="0" smtClean="0">
                <a:latin typeface="Times New Roman" panose="02020603050405020304" pitchFamily="18" charset="0"/>
                <a:ea typeface="Calibri" panose="020F0502020204030204" pitchFamily="34" charset="0"/>
                <a:cs typeface="Times New Roman" panose="02020603050405020304" pitchFamily="18" charset="0"/>
              </a:rPr>
              <a:t>X (proton</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neutron, electron</a:t>
            </a:r>
            <a:r>
              <a:rPr lang="en-US" altLang="en-US" sz="2800" dirty="0" smtClean="0">
                <a:latin typeface="Times New Roman" panose="02020603050405020304" pitchFamily="18" charset="0"/>
                <a:ea typeface="Calibri" panose="020F0502020204030204" pitchFamily="34" charset="0"/>
                <a:cs typeface="Times New Roman" panose="02020603050405020304" pitchFamily="18" charset="0"/>
              </a:rPr>
              <a:t>) là 28; </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số hạt mang </a:t>
            </a:r>
            <a:r>
              <a:rPr lang="en-US" altLang="en-US" sz="2800" dirty="0" smtClean="0">
                <a:latin typeface="Times New Roman" panose="02020603050405020304" pitchFamily="18" charset="0"/>
                <a:ea typeface="Calibri" panose="020F0502020204030204" pitchFamily="34" charset="0"/>
                <a:cs typeface="Times New Roman" panose="02020603050405020304" pitchFamily="18" charset="0"/>
              </a:rPr>
              <a:t>điện </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nhiều hơn số hạt không mang điện là 8. </a:t>
            </a:r>
            <a:endParaRPr lang="en-US" altLang="en-US" sz="2800" dirty="0" smtClean="0">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US" altLang="en-US" sz="2800" dirty="0" smtClean="0">
                <a:latin typeface="Times New Roman" panose="02020603050405020304" pitchFamily="18" charset="0"/>
                <a:ea typeface="Calibri" panose="020F0502020204030204" pitchFamily="34" charset="0"/>
                <a:cs typeface="Times New Roman" panose="02020603050405020304" pitchFamily="18" charset="0"/>
              </a:rPr>
              <a:t>Xác định:</a:t>
            </a:r>
          </a:p>
          <a:p>
            <a:pPr eaLnBrk="0" fontAlgn="base" hangingPunct="0">
              <a:spcBef>
                <a:spcPct val="0"/>
              </a:spcBef>
              <a:spcAft>
                <a:spcPct val="0"/>
              </a:spcAft>
            </a:pPr>
            <a:r>
              <a:rPr lang="en-US" altLang="en-US" sz="2800" dirty="0" smtClean="0">
                <a:latin typeface="Times New Roman" panose="02020603050405020304" pitchFamily="18" charset="0"/>
                <a:ea typeface="Calibri" panose="020F0502020204030204" pitchFamily="34" charset="0"/>
                <a:cs typeface="Times New Roman" panose="02020603050405020304" pitchFamily="18" charset="0"/>
              </a:rPr>
              <a:t>a. Số hạt mỗi loại trong nguyên tử X</a:t>
            </a:r>
          </a:p>
          <a:p>
            <a:pPr eaLnBrk="0" fontAlgn="base" hangingPunct="0">
              <a:spcBef>
                <a:spcPct val="0"/>
              </a:spcBef>
              <a:spcAft>
                <a:spcPct val="0"/>
              </a:spcAft>
            </a:pPr>
            <a:r>
              <a:rPr lang="en-US" altLang="en-US" sz="2800" dirty="0" smtClean="0">
                <a:latin typeface="Times New Roman" panose="02020603050405020304" pitchFamily="18" charset="0"/>
                <a:ea typeface="Calibri" panose="020F0502020204030204" pitchFamily="34" charset="0"/>
                <a:cs typeface="Times New Roman" panose="02020603050405020304" pitchFamily="18" charset="0"/>
              </a:rPr>
              <a:t>b. Vẽ mô hình cấu </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tạo của nguyên tử </a:t>
            </a:r>
            <a:r>
              <a:rPr lang="en-US" altLang="en-US" sz="2800" dirty="0" smtClean="0">
                <a:latin typeface="Times New Roman" panose="02020603050405020304" pitchFamily="18" charset="0"/>
                <a:ea typeface="Calibri" panose="020F0502020204030204" pitchFamily="34" charset="0"/>
                <a:cs typeface="Times New Roman" panose="02020603050405020304" pitchFamily="18" charset="0"/>
              </a:rPr>
              <a:t>X.</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kumimoji="0" lang="vi-VN" altLang="en-US" sz="28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âu </a:t>
            </a:r>
            <a:r>
              <a:rPr lang="en-US" alt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kumimoji="0" lang="vi-VN" altLang="en-US" sz="28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Nguyên tử của một nguyên tố có tổng số các loại hạt là 60, trong đó số hạt mang điện tích</a:t>
            </a:r>
            <a:r>
              <a:rPr kumimoji="0" lang="en-US" altLang="en-US" sz="2800" b="0" i="0" u="none" strike="noStrike" cap="none" normalizeH="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âm là</a:t>
            </a:r>
            <a:r>
              <a:rPr kumimoji="0" lang="en-US" altLang="en-US" sz="2800" b="0" i="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2800" b="0" i="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0. Xác định số p, số n, số e của nguyên tử nguyên tố đó.</a:t>
            </a:r>
            <a:endParaRPr kumimoji="0" lang="en-US" altLang="en-US" sz="28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 </a:t>
            </a:r>
            <a:r>
              <a:rPr lang="en-US" alt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pt-BR"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Tổng số hạt proton, neutrron, electron của một nguyên tố X là 34, trong đó số hạt mang điện tích</a:t>
            </a:r>
            <a:r>
              <a:rPr kumimoji="0" lang="pt-BR" altLang="en-US" sz="2800" b="0" i="0" u="none" strike="noStrike" cap="none" normalizeH="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là</a:t>
            </a:r>
            <a:r>
              <a:rPr kumimoji="0" lang="pt-BR"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BR" altLang="en-US" sz="2800" dirty="0">
                <a:latin typeface="Times New Roman" panose="02020603050405020304" pitchFamily="18" charset="0"/>
                <a:ea typeface="Calibri" panose="020F0502020204030204" pitchFamily="34" charset="0"/>
                <a:cs typeface="Times New Roman" panose="02020603050405020304" pitchFamily="18" charset="0"/>
              </a:rPr>
              <a:t>2</a:t>
            </a:r>
            <a:r>
              <a:rPr kumimoji="0" lang="pt-BR"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Xác định:</a:t>
            </a:r>
          </a:p>
          <a:p>
            <a:pPr marR="0" lvl="0" algn="l" defTabSz="914400" rtl="0" eaLnBrk="0" fontAlgn="base" latinLnBrk="0" hangingPunct="0">
              <a:lnSpc>
                <a:spcPct val="100000"/>
              </a:lnSpc>
              <a:spcBef>
                <a:spcPct val="0"/>
              </a:spcBef>
              <a:spcAft>
                <a:spcPct val="0"/>
              </a:spcAft>
              <a:buClrTx/>
              <a:buSzTx/>
              <a:tabLst/>
            </a:pPr>
            <a:r>
              <a:rPr lang="en-US" altLang="en-US" sz="2800" dirty="0" smtClean="0">
                <a:latin typeface="Times New Roman" panose="02020603050405020304" pitchFamily="18" charset="0"/>
                <a:ea typeface="Calibri" panose="020F0502020204030204" pitchFamily="34" charset="0"/>
                <a:cs typeface="Times New Roman" panose="02020603050405020304" pitchFamily="18" charset="0"/>
              </a:rPr>
              <a:t>a. S</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ố p, số n, số e </a:t>
            </a:r>
            <a:r>
              <a:rPr kumimoji="0" lang="pt-BR"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 X.</a:t>
            </a:r>
          </a:p>
          <a:p>
            <a:pPr marR="0" lvl="0" algn="l" defTabSz="914400" rtl="0" eaLnBrk="0" fontAlgn="base" latinLnBrk="0" hangingPunct="0">
              <a:lnSpc>
                <a:spcPct val="100000"/>
              </a:lnSpc>
              <a:spcBef>
                <a:spcPct val="0"/>
              </a:spcBef>
              <a:spcAft>
                <a:spcPct val="0"/>
              </a:spcAft>
              <a:buClrTx/>
              <a:buSzTx/>
              <a:tabLst/>
            </a:pPr>
            <a:r>
              <a:rPr lang="pt-BR" altLang="en-US" sz="2800" dirty="0" smtClean="0">
                <a:latin typeface="Times New Roman" panose="02020603050405020304" pitchFamily="18" charset="0"/>
                <a:ea typeface="Calibri" panose="020F0502020204030204" pitchFamily="34" charset="0"/>
                <a:cs typeface="Times New Roman" panose="02020603050405020304" pitchFamily="18" charset="0"/>
              </a:rPr>
              <a:t>b. V</a:t>
            </a:r>
            <a:r>
              <a:rPr kumimoji="0" lang="pt-BR"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ẽ sơ đồ cấu tạo nguyên tử của nguyên tố X.</a:t>
            </a:r>
            <a:endParaRPr kumimoji="0" lang="pt-BR"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8397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1305342"/>
            <a:ext cx="9829800" cy="4401205"/>
          </a:xfrm>
          <a:prstGeom prst="rect">
            <a:avLst/>
          </a:prstGeom>
        </p:spPr>
        <p:txBody>
          <a:bodyPr wrap="square">
            <a:spAutoFit/>
          </a:bodyPr>
          <a:lstStyle/>
          <a:p>
            <a:pPr lvl="0" eaLnBrk="0" fontAlgn="base" hangingPunct="0">
              <a:spcBef>
                <a:spcPct val="0"/>
              </a:spcBef>
              <a:spcAft>
                <a:spcPct val="0"/>
              </a:spcAft>
            </a:pPr>
            <a:r>
              <a:rPr lang="en-US" alt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vi-VN" altLang="en-US" sz="2800" b="1" dirty="0">
                <a:latin typeface="Times New Roman" panose="02020603050405020304" pitchFamily="18" charset="0"/>
                <a:ea typeface="Times New Roman" panose="02020603050405020304" pitchFamily="18" charset="0"/>
                <a:cs typeface="Times New Roman" panose="02020603050405020304" pitchFamily="18" charset="0"/>
              </a:rPr>
              <a:t>âu </a:t>
            </a:r>
            <a:r>
              <a:rPr lang="en-US" altLang="en-US" sz="2800" b="1" dirty="0">
                <a:latin typeface="Times New Roman" panose="02020603050405020304" pitchFamily="18" charset="0"/>
                <a:ea typeface="Times New Roman" panose="02020603050405020304" pitchFamily="18" charset="0"/>
                <a:cs typeface="Times New Roman" panose="02020603050405020304" pitchFamily="18" charset="0"/>
              </a:rPr>
              <a:t>4</a:t>
            </a:r>
            <a:r>
              <a:rPr lang="vi-VN" alt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Nguyên tử của một nguyên tố có tổng số các loại hạt là 34, trong đó số hạt mang điện nhiều hơn số hạt không mang điện là 10. Xác định số p, số n, số e của nguyên tử nguyên tố đó.</a:t>
            </a:r>
            <a:endParaRPr lang="en-US" altLang="en-US" sz="28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28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vi-VN" alt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Câu </a:t>
            </a:r>
            <a:r>
              <a:rPr lang="en-US" altLang="en-US" sz="2800" b="1" dirty="0">
                <a:latin typeface="Times New Roman" panose="02020603050405020304" pitchFamily="18" charset="0"/>
                <a:ea typeface="Times New Roman" panose="02020603050405020304" pitchFamily="18" charset="0"/>
                <a:cs typeface="Times New Roman" panose="02020603050405020304" pitchFamily="18" charset="0"/>
              </a:rPr>
              <a:t>5</a:t>
            </a:r>
            <a:r>
              <a:rPr lang="vi-VN" alt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altLang="en-US" sz="2800" dirty="0">
                <a:latin typeface="Times New Roman" panose="02020603050405020304" pitchFamily="18" charset="0"/>
                <a:ea typeface="Calibri" panose="020F0502020204030204" pitchFamily="34" charset="0"/>
                <a:cs typeface="Times New Roman" panose="02020603050405020304" pitchFamily="18" charset="0"/>
              </a:rPr>
              <a:t>Tổng số hạt proton, neutrron, electron của một nguyên tố X là 40, trong đó số hạt mang điện nhiều hơn số hạt không mang điện là 12. </a:t>
            </a:r>
          </a:p>
          <a:p>
            <a:pPr lvl="0" eaLnBrk="0" fontAlgn="base" hangingPunct="0">
              <a:spcBef>
                <a:spcPct val="0"/>
              </a:spcBef>
              <a:spcAft>
                <a:spcPct val="0"/>
              </a:spcAft>
            </a:pPr>
            <a:r>
              <a:rPr lang="pt-BR" altLang="en-US" sz="2800" dirty="0">
                <a:latin typeface="Times New Roman" panose="02020603050405020304" pitchFamily="18" charset="0"/>
                <a:ea typeface="Calibri" panose="020F0502020204030204" pitchFamily="34" charset="0"/>
                <a:cs typeface="Times New Roman" panose="02020603050405020304" pitchFamily="18" charset="0"/>
              </a:rPr>
              <a:t>Xác định:</a:t>
            </a:r>
          </a:p>
          <a:p>
            <a:pPr lvl="0" eaLnBrk="0" fontAlgn="base" hangingPunct="0">
              <a:spcBef>
                <a:spcPct val="0"/>
              </a:spcBef>
              <a:spcAft>
                <a:spcPct val="0"/>
              </a:spcAft>
            </a:pPr>
            <a:r>
              <a:rPr lang="en-US" altLang="en-US" sz="2800" dirty="0" smtClean="0">
                <a:latin typeface="Times New Roman" panose="02020603050405020304" pitchFamily="18" charset="0"/>
                <a:ea typeface="Calibri" panose="020F0502020204030204" pitchFamily="34" charset="0"/>
                <a:cs typeface="Times New Roman" panose="02020603050405020304" pitchFamily="18" charset="0"/>
              </a:rPr>
              <a:t>a. Số hạt loại p, </a:t>
            </a: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n, </a:t>
            </a:r>
            <a:r>
              <a:rPr lang="en-US" altLang="en-US" sz="2800" dirty="0" smtClean="0">
                <a:latin typeface="Times New Roman" panose="02020603050405020304" pitchFamily="18" charset="0"/>
                <a:ea typeface="Calibri" panose="020F0502020204030204" pitchFamily="34" charset="0"/>
                <a:cs typeface="Times New Roman" panose="02020603050405020304" pitchFamily="18" charset="0"/>
              </a:rPr>
              <a:t>e </a:t>
            </a:r>
            <a:r>
              <a:rPr lang="pt-BR" altLang="en-US" sz="2800" dirty="0">
                <a:latin typeface="Times New Roman" panose="02020603050405020304" pitchFamily="18" charset="0"/>
                <a:ea typeface="Calibri" panose="020F0502020204030204" pitchFamily="34" charset="0"/>
                <a:cs typeface="Times New Roman" panose="02020603050405020304" pitchFamily="18" charset="0"/>
              </a:rPr>
              <a:t>của </a:t>
            </a:r>
            <a:r>
              <a:rPr lang="pt-BR" altLang="en-US" sz="2800" dirty="0" smtClean="0">
                <a:latin typeface="Times New Roman" panose="02020603050405020304" pitchFamily="18" charset="0"/>
                <a:ea typeface="Calibri" panose="020F0502020204030204" pitchFamily="34" charset="0"/>
                <a:cs typeface="Times New Roman" panose="02020603050405020304" pitchFamily="18" charset="0"/>
              </a:rPr>
              <a:t>X.</a:t>
            </a:r>
            <a:endParaRPr lang="pt-BR" altLang="en-US" sz="2800" dirty="0">
              <a:latin typeface="Times New Roman" panose="02020603050405020304" pitchFamily="18"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pt-BR" altLang="en-US" sz="2800" dirty="0" smtClean="0">
                <a:latin typeface="Times New Roman" panose="02020603050405020304" pitchFamily="18" charset="0"/>
                <a:ea typeface="Calibri" panose="020F0502020204030204" pitchFamily="34" charset="0"/>
                <a:cs typeface="Times New Roman" panose="02020603050405020304" pitchFamily="18" charset="0"/>
              </a:rPr>
              <a:t>b. Vẽ </a:t>
            </a:r>
            <a:r>
              <a:rPr lang="pt-BR" altLang="en-US" sz="2800" dirty="0">
                <a:latin typeface="Times New Roman" panose="02020603050405020304" pitchFamily="18" charset="0"/>
                <a:ea typeface="Calibri" panose="020F0502020204030204" pitchFamily="34" charset="0"/>
                <a:cs typeface="Times New Roman" panose="02020603050405020304" pitchFamily="18" charset="0"/>
              </a:rPr>
              <a:t>sơ đồ cấu tạo nguyên tử của nguyên tố X.</a:t>
            </a:r>
            <a:endParaRPr lang="pt-BR"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1249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449" y="848724"/>
            <a:ext cx="8886091" cy="436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oogle Shape;545;p46"/>
          <p:cNvGrpSpPr/>
          <p:nvPr/>
        </p:nvGrpSpPr>
        <p:grpSpPr>
          <a:xfrm rot="2898712">
            <a:off x="9968683" y="109564"/>
            <a:ext cx="339775" cy="728413"/>
            <a:chOff x="7941975" y="230788"/>
            <a:chExt cx="339775" cy="728413"/>
          </a:xfrm>
        </p:grpSpPr>
        <p:sp>
          <p:nvSpPr>
            <p:cNvPr id="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FA288"/>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nvGrpSpPr>
          <p:cNvPr id="17" name="Google Shape;395;p28">
            <a:extLst>
              <a:ext uri="{FF2B5EF4-FFF2-40B4-BE49-F238E27FC236}">
                <a16:creationId xmlns:a16="http://schemas.microsoft.com/office/drawing/2014/main" id="{D27704D8-6260-4D30-847E-3AB58E78456B}"/>
              </a:ext>
            </a:extLst>
          </p:cNvPr>
          <p:cNvGrpSpPr/>
          <p:nvPr/>
        </p:nvGrpSpPr>
        <p:grpSpPr>
          <a:xfrm rot="18667568">
            <a:off x="1916586" y="107922"/>
            <a:ext cx="662545" cy="1131685"/>
            <a:chOff x="2214529" y="2433804"/>
            <a:chExt cx="2706110" cy="2676600"/>
          </a:xfrm>
        </p:grpSpPr>
        <p:sp>
          <p:nvSpPr>
            <p:cNvPr id="18"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rgbClr val="263E68"/>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19"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rgbClr val="263E68"/>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0"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rgbClr val="263E68"/>
              </a:solidFill>
              <a:prstDash val="solid"/>
              <a:round/>
              <a:headEnd type="none" w="sm" len="sm"/>
              <a:tailEnd type="none" w="sm" len="sm"/>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21"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nvGrpSpPr>
            <p:cNvPr id="22"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68"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9"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0"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1"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2"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3"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4"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5"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6"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7"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8"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79"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80"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sp>
          <p:nvSpPr>
            <p:cNvPr id="23"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nvGrpSpPr>
            <p:cNvPr id="24"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55"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6"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7"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8"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9"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0"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1"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2"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3"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4"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5"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6"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67"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sp>
          <p:nvSpPr>
            <p:cNvPr id="25"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nvGrpSpPr>
            <p:cNvPr id="26"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42"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3"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4"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5"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6"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7"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8"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9"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0"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1"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2"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3"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54"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sp>
          <p:nvSpPr>
            <p:cNvPr id="27"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nvGrpSpPr>
            <p:cNvPr id="28"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29"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0"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1"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2"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3"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4"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5"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6"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7"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8"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39"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0"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sp>
            <p:nvSpPr>
              <p:cNvPr id="41"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a:defRPr/>
                </a:pPr>
                <a:endParaRPr kern="0">
                  <a:solidFill>
                    <a:sysClr val="windowText" lastClr="000000"/>
                  </a:solidFill>
                </a:endParaRPr>
              </a:p>
            </p:txBody>
          </p:sp>
        </p:grpSp>
      </p:grpSp>
    </p:spTree>
    <p:extLst>
      <p:ext uri="{BB962C8B-B14F-4D97-AF65-F5344CB8AC3E}">
        <p14:creationId xmlns:p14="http://schemas.microsoft.com/office/powerpoint/2010/main" val="39076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838200"/>
            <a:ext cx="5715000" cy="1066800"/>
          </a:xfrm>
        </p:spPr>
        <p:txBody>
          <a:bodyPr>
            <a:normAutofit fontScale="85000" lnSpcReduction="10000"/>
          </a:bodyPr>
          <a:lstStyle/>
          <a:p>
            <a:pPr>
              <a:buNone/>
            </a:pPr>
            <a:r>
              <a:rPr lang="en-US" sz="3300" dirty="0" err="1"/>
              <a:t>Chứa</a:t>
            </a:r>
            <a:r>
              <a:rPr lang="en-US" sz="3300" dirty="0"/>
              <a:t>  50 x 10</a:t>
            </a:r>
            <a:r>
              <a:rPr lang="en-US" sz="3300" baseline="30000" dirty="0"/>
              <a:t>21</a:t>
            </a:r>
            <a:r>
              <a:rPr lang="en-US" sz="3300" dirty="0"/>
              <a:t> (</a:t>
            </a:r>
            <a:r>
              <a:rPr lang="en-US" sz="3300" dirty="0" err="1"/>
              <a:t>Năm</a:t>
            </a:r>
            <a:r>
              <a:rPr lang="en-US" sz="3300" dirty="0"/>
              <a:t> </a:t>
            </a:r>
            <a:r>
              <a:rPr lang="en-US" sz="3300" dirty="0" err="1"/>
              <a:t>mươi</a:t>
            </a:r>
            <a:r>
              <a:rPr lang="en-US" sz="3300" dirty="0"/>
              <a:t> </a:t>
            </a:r>
            <a:r>
              <a:rPr lang="en-US" sz="3300" dirty="0" err="1"/>
              <a:t>nghìn</a:t>
            </a:r>
            <a:r>
              <a:rPr lang="en-US" sz="3300" dirty="0"/>
              <a:t> </a:t>
            </a:r>
            <a:r>
              <a:rPr lang="en-US" sz="3300" dirty="0" err="1"/>
              <a:t>tỉ</a:t>
            </a:r>
            <a:r>
              <a:rPr lang="en-US" sz="3300" dirty="0"/>
              <a:t> </a:t>
            </a:r>
            <a:r>
              <a:rPr lang="en-US" sz="3300" dirty="0" err="1"/>
              <a:t>tỉ</a:t>
            </a:r>
            <a:r>
              <a:rPr lang="en-US" sz="3300" dirty="0"/>
              <a:t>)</a:t>
            </a:r>
          </a:p>
          <a:p>
            <a:pPr>
              <a:buNone/>
            </a:pPr>
            <a:r>
              <a:rPr lang="en-US" sz="3300" dirty="0"/>
              <a:t> </a:t>
            </a:r>
            <a:r>
              <a:rPr lang="en-US" sz="3300" dirty="0" err="1"/>
              <a:t>Nguyên</a:t>
            </a:r>
            <a:r>
              <a:rPr lang="en-US" sz="3300" dirty="0"/>
              <a:t> </a:t>
            </a:r>
            <a:r>
              <a:rPr lang="en-US" sz="3300" dirty="0" err="1"/>
              <a:t>tử</a:t>
            </a:r>
            <a:r>
              <a:rPr lang="en-US" sz="3300" dirty="0"/>
              <a:t> Carbon</a:t>
            </a:r>
          </a:p>
          <a:p>
            <a:pPr>
              <a:buNone/>
            </a:pPr>
            <a:endParaRPr lang="en-US" dirty="0"/>
          </a:p>
        </p:txBody>
      </p:sp>
      <p:sp>
        <p:nvSpPr>
          <p:cNvPr id="4" name="Right Arrow 3"/>
          <p:cNvSpPr/>
          <p:nvPr/>
        </p:nvSpPr>
        <p:spPr>
          <a:xfrm>
            <a:off x="4267200" y="1752600"/>
            <a:ext cx="990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179277" y="2286000"/>
            <a:ext cx="6477000" cy="1066800"/>
          </a:xfrm>
          <a:prstGeom prst="rect">
            <a:avLst/>
          </a:prstGeom>
        </p:spPr>
        <p:txBody>
          <a:bodyPr vert="horz" lIns="91440" tIns="45720" rIns="91440" bIns="45720" rtlCol="0">
            <a:normAutofit/>
          </a:bodyPr>
          <a:lstStyle/>
          <a:p>
            <a:pPr marL="342900" indent="-342900">
              <a:spcBef>
                <a:spcPct val="20000"/>
              </a:spcBef>
              <a:defRPr/>
            </a:pPr>
            <a:r>
              <a:rPr lang="en-US" sz="2400" dirty="0" err="1">
                <a:solidFill>
                  <a:srgbClr val="FF0000"/>
                </a:solidFill>
                <a:latin typeface="Times New Roman" pitchFamily="18" charset="0"/>
                <a:cs typeface="Times New Roman" pitchFamily="18" charset="0"/>
              </a:rPr>
              <a:t>Khối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lượng</a:t>
            </a:r>
            <a:r>
              <a:rPr lang="en-US" sz="2400" dirty="0">
                <a:solidFill>
                  <a:srgbClr val="FF0000"/>
                </a:solidFill>
                <a:latin typeface="Times New Roman" pitchFamily="18" charset="0"/>
                <a:cs typeface="Times New Roman" pitchFamily="18" charset="0"/>
              </a:rPr>
              <a:t> 1 n</a:t>
            </a:r>
            <a:r>
              <a:rPr lang="en-US" sz="2400" dirty="0" err="1">
                <a:solidFill>
                  <a:srgbClr val="FF0000"/>
                </a:solidFill>
                <a:latin typeface="Times New Roman" pitchFamily="18" charset="0"/>
                <a:cs typeface="Times New Roman" pitchFamily="18" charset="0"/>
              </a:rPr>
              <a:t>guyên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tử</a:t>
            </a:r>
            <a:r>
              <a:rPr lang="en-US" sz="2400" dirty="0">
                <a:solidFill>
                  <a:srgbClr val="FF0000"/>
                </a:solidFill>
                <a:latin typeface="Times New Roman" pitchFamily="18" charset="0"/>
                <a:cs typeface="Times New Roman" pitchFamily="18" charset="0"/>
              </a:rPr>
              <a:t> C = 1,9926 x 10</a:t>
            </a:r>
            <a:r>
              <a:rPr lang="en-US" sz="2400" baseline="30000" dirty="0">
                <a:solidFill>
                  <a:srgbClr val="FF0000"/>
                </a:solidFill>
                <a:latin typeface="Times New Roman" pitchFamily="18" charset="0"/>
                <a:cs typeface="Times New Roman" pitchFamily="18" charset="0"/>
              </a:rPr>
              <a:t>-23</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gam</a:t>
            </a:r>
            <a:endParaRPr lang="en-US" sz="2400" dirty="0">
              <a:solidFill>
                <a:srgbClr val="FF0000"/>
              </a:solidFill>
              <a:latin typeface="Times New Roman" pitchFamily="18" charset="0"/>
              <a:cs typeface="Times New Roman" pitchFamily="18" charset="0"/>
            </a:endParaRPr>
          </a:p>
          <a:p>
            <a:pPr marL="342900" indent="-342900">
              <a:spcBef>
                <a:spcPct val="20000"/>
              </a:spcBef>
              <a:defRPr/>
            </a:pPr>
            <a:endParaRPr lang="en-US" sz="2400" dirty="0">
              <a:solidFill>
                <a:srgbClr val="FF0000"/>
              </a:solidFill>
              <a:latin typeface="Times New Roman" pitchFamily="18" charset="0"/>
              <a:cs typeface="Times New Roman" pitchFamily="18" charset="0"/>
            </a:endParaRPr>
          </a:p>
        </p:txBody>
      </p:sp>
      <p:sp>
        <p:nvSpPr>
          <p:cNvPr id="6" name="Title 1"/>
          <p:cNvSpPr>
            <a:spLocks noGrp="1"/>
          </p:cNvSpPr>
          <p:nvPr>
            <p:ph type="title"/>
          </p:nvPr>
        </p:nvSpPr>
        <p:spPr>
          <a:xfrm>
            <a:off x="1981200" y="12700"/>
            <a:ext cx="8229600" cy="825500"/>
          </a:xfrm>
        </p:spPr>
        <p:txBody>
          <a:bodyPr>
            <a:normAutofit/>
          </a:bodyPr>
          <a:lstStyle/>
          <a:p>
            <a:pPr algn="l"/>
            <a:r>
              <a:rPr lang="en-US" b="1" dirty="0"/>
              <a:t>2. KHỐI LƯỢNG NGUYÊN TỬ</a:t>
            </a:r>
            <a:endParaRPr lang="en-US" dirty="0"/>
          </a:p>
        </p:txBody>
      </p:sp>
      <p:pic>
        <p:nvPicPr>
          <p:cNvPr id="7" name="Picture 6" descr="z3578693774578_5add6192f7142dd697e6c3e5d6a90fba.jpg"/>
          <p:cNvPicPr>
            <a:picLocks noChangeAspect="1"/>
          </p:cNvPicPr>
          <p:nvPr/>
        </p:nvPicPr>
        <p:blipFill>
          <a:blip r:embed="rId2" cstate="print"/>
          <a:stretch>
            <a:fillRect/>
          </a:stretch>
        </p:blipFill>
        <p:spPr>
          <a:xfrm>
            <a:off x="1524000" y="838200"/>
            <a:ext cx="2514600" cy="1828800"/>
          </a:xfrm>
          <a:prstGeom prst="rect">
            <a:avLst/>
          </a:prstGeom>
          <a:ln w="19050">
            <a:solidFill>
              <a:schemeClr val="tx1"/>
            </a:solidFill>
          </a:ln>
        </p:spPr>
      </p:pic>
      <p:sp>
        <p:nvSpPr>
          <p:cNvPr id="8" name="Content Placeholder 2"/>
          <p:cNvSpPr txBox="1">
            <a:spLocks/>
          </p:cNvSpPr>
          <p:nvPr/>
        </p:nvSpPr>
        <p:spPr>
          <a:xfrm>
            <a:off x="2057400" y="2819400"/>
            <a:ext cx="1752600" cy="609600"/>
          </a:xfrm>
          <a:prstGeom prst="rect">
            <a:avLst/>
          </a:prstGeom>
        </p:spPr>
        <p:txBody>
          <a:bodyPr vert="horz" lIns="91440" tIns="45720" rIns="91440" bIns="45720" rtlCol="0">
            <a:normAutofit fontScale="85000" lnSpcReduction="10000"/>
          </a:bodyPr>
          <a:lstStyle/>
          <a:p>
            <a:pPr marL="342900" indent="-342900">
              <a:spcBef>
                <a:spcPct val="20000"/>
              </a:spcBef>
              <a:defRPr/>
            </a:pPr>
            <a:r>
              <a:rPr lang="en-US" sz="3300" dirty="0"/>
              <a:t>1g Carbon</a:t>
            </a:r>
          </a:p>
          <a:p>
            <a:pPr marL="342900" indent="-342900">
              <a:spcBef>
                <a:spcPct val="20000"/>
              </a:spcBef>
              <a:defRPr/>
            </a:pPr>
            <a:endParaRPr lang="en-US" sz="3200" dirty="0"/>
          </a:p>
        </p:txBody>
      </p:sp>
      <p:pic>
        <p:nvPicPr>
          <p:cNvPr id="9" name="Picture 4" descr="confused sticker by WeTransfer">
            <a:extLst>
              <a:ext uri="{FF2B5EF4-FFF2-40B4-BE49-F238E27FC236}">
                <a16:creationId xmlns:a16="http://schemas.microsoft.com/office/drawing/2014/main" id="{875D0C03-257E-4613-9DF9-04934178945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tretch>
            <a:fillRect/>
          </a:stretch>
        </p:blipFill>
        <p:spPr bwMode="auto">
          <a:xfrm>
            <a:off x="1524000" y="3352800"/>
            <a:ext cx="2023672" cy="1408218"/>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 name="Rectangle 1"/>
          <p:cNvSpPr>
            <a:spLocks noChangeArrowheads="1"/>
          </p:cNvSpPr>
          <p:nvPr/>
        </p:nvSpPr>
        <p:spPr bwMode="auto">
          <a:xfrm>
            <a:off x="3429000" y="3352801"/>
            <a:ext cx="86106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58800" algn="l"/>
              </a:tabLst>
            </a:pPr>
            <a:r>
              <a:rPr lang="en-US" sz="2800" dirty="0">
                <a:latin typeface="Arial" pitchFamily="34" charset="0"/>
                <a:ea typeface="Times New Roman" pitchFamily="18" charset="0"/>
                <a:cs typeface="Arial" pitchFamily="34" charset="0"/>
              </a:rPr>
              <a:t>H6. </a:t>
            </a:r>
            <a:r>
              <a:rPr lang="en-US" sz="2800" dirty="0" err="1">
                <a:latin typeface="Arial" pitchFamily="34" charset="0"/>
                <a:ea typeface="Times New Roman" pitchFamily="18" charset="0"/>
                <a:cs typeface="Arial" pitchFamily="34" charset="0"/>
              </a:rPr>
              <a:t>Vì</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sao</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người</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ta</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thường</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sử</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dụng</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amu</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làm</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đơn</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vị</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khối</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lượng</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nguyên</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tử</a:t>
            </a:r>
            <a:r>
              <a:rPr lang="en-US" sz="2800" dirty="0">
                <a:latin typeface="Arial" pitchFamily="34" charset="0"/>
                <a:ea typeface="Times New Roman" pitchFamily="18" charset="0"/>
                <a:cs typeface="Arial" pitchFamily="34" charset="0"/>
              </a:rPr>
              <a:t>?</a:t>
            </a:r>
            <a:endParaRPr lang="en-US" sz="2800" dirty="0">
              <a:latin typeface="Arial" pitchFamily="34" charset="0"/>
              <a:cs typeface="Arial" pitchFamily="34" charset="0"/>
            </a:endParaRPr>
          </a:p>
        </p:txBody>
      </p:sp>
      <p:sp>
        <p:nvSpPr>
          <p:cNvPr id="11" name="Rectangle 1"/>
          <p:cNvSpPr>
            <a:spLocks noChangeArrowheads="1"/>
          </p:cNvSpPr>
          <p:nvPr/>
        </p:nvSpPr>
        <p:spPr bwMode="auto">
          <a:xfrm>
            <a:off x="3276600" y="4330134"/>
            <a:ext cx="7315200" cy="523220"/>
          </a:xfrm>
          <a:prstGeom prst="rect">
            <a:avLst/>
          </a:prstGeom>
          <a:solidFill>
            <a:schemeClr val="accent6">
              <a:lumMod val="60000"/>
              <a:lumOff val="40000"/>
            </a:schemeClr>
          </a:solidFill>
          <a:ln w="5715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58800" algn="l"/>
              </a:tabLst>
            </a:pPr>
            <a:r>
              <a:rPr lang="en-US" sz="2800" dirty="0" err="1">
                <a:latin typeface="Arial" pitchFamily="34" charset="0"/>
                <a:ea typeface="Times New Roman" pitchFamily="18" charset="0"/>
                <a:cs typeface="Arial" pitchFamily="34" charset="0"/>
              </a:rPr>
              <a:t>Khối</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lượng</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nguyên</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tử</a:t>
            </a:r>
            <a:r>
              <a:rPr lang="en-US" sz="2800" dirty="0">
                <a:latin typeface="Arial" pitchFamily="34" charset="0"/>
                <a:ea typeface="Times New Roman" pitchFamily="18" charset="0"/>
                <a:cs typeface="Arial" pitchFamily="34" charset="0"/>
              </a:rPr>
              <a:t> = m(p) + m(e) + m(n)</a:t>
            </a:r>
            <a:endParaRPr lang="en-US" sz="2800" dirty="0">
              <a:latin typeface="Arial" pitchFamily="34" charset="0"/>
              <a:cs typeface="Arial" pitchFamily="34" charset="0"/>
            </a:endParaRPr>
          </a:p>
        </p:txBody>
      </p:sp>
      <p:sp>
        <p:nvSpPr>
          <p:cNvPr id="12" name="Rectangle 1"/>
          <p:cNvSpPr>
            <a:spLocks noChangeArrowheads="1"/>
          </p:cNvSpPr>
          <p:nvPr/>
        </p:nvSpPr>
        <p:spPr bwMode="auto">
          <a:xfrm>
            <a:off x="1524000" y="5039380"/>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58800" algn="l"/>
              </a:tabLst>
            </a:pPr>
            <a:r>
              <a:rPr lang="en-US" sz="2800" dirty="0">
                <a:latin typeface="Arial" pitchFamily="34" charset="0"/>
                <a:ea typeface="Times New Roman" pitchFamily="18" charset="0"/>
                <a:cs typeface="Arial" pitchFamily="34" charset="0"/>
              </a:rPr>
              <a:t>K</a:t>
            </a:r>
            <a:r>
              <a:rPr lang="en-US" sz="2800" dirty="0" smtClean="0">
                <a:latin typeface="Arial" pitchFamily="34" charset="0"/>
                <a:ea typeface="Times New Roman" pitchFamily="18" charset="0"/>
                <a:cs typeface="Arial" pitchFamily="34" charset="0"/>
              </a:rPr>
              <a:t>hối </a:t>
            </a:r>
            <a:r>
              <a:rPr lang="en-US" sz="2800" dirty="0">
                <a:latin typeface="Arial" pitchFamily="34" charset="0"/>
                <a:ea typeface="Times New Roman" pitchFamily="18" charset="0"/>
                <a:cs typeface="Arial" pitchFamily="34" charset="0"/>
              </a:rPr>
              <a:t>lượng nguyên tử rất nhỏ, nên đo bằng đơn vị  amu</a:t>
            </a:r>
            <a:endParaRPr lang="en-US" sz="2800" dirty="0">
              <a:latin typeface="Arial" pitchFamily="34" charset="0"/>
              <a:cs typeface="Arial" pitchFamily="34" charset="0"/>
            </a:endParaRPr>
          </a:p>
        </p:txBody>
      </p:sp>
      <p:sp>
        <p:nvSpPr>
          <p:cNvPr id="13" name="Rectangle 1"/>
          <p:cNvSpPr>
            <a:spLocks noChangeArrowheads="1"/>
          </p:cNvSpPr>
          <p:nvPr/>
        </p:nvSpPr>
        <p:spPr bwMode="auto">
          <a:xfrm>
            <a:off x="3048000" y="5715000"/>
            <a:ext cx="7010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58800" algn="l"/>
              </a:tabLst>
            </a:pPr>
            <a:r>
              <a:rPr lang="en-US" sz="2800" dirty="0">
                <a:latin typeface="Arial" pitchFamily="34" charset="0"/>
                <a:ea typeface="Times New Roman" pitchFamily="18" charset="0"/>
                <a:cs typeface="Arial" pitchFamily="34" charset="0"/>
              </a:rPr>
              <a:t>1 </a:t>
            </a:r>
            <a:r>
              <a:rPr lang="en-US" sz="2800" dirty="0" err="1">
                <a:latin typeface="Arial" pitchFamily="34" charset="0"/>
                <a:ea typeface="Times New Roman" pitchFamily="18" charset="0"/>
                <a:cs typeface="Arial" pitchFamily="34" charset="0"/>
              </a:rPr>
              <a:t>amu</a:t>
            </a:r>
            <a:r>
              <a:rPr lang="en-US" sz="2800" dirty="0">
                <a:latin typeface="Arial" pitchFamily="34" charset="0"/>
                <a:ea typeface="Times New Roman" pitchFamily="18" charset="0"/>
                <a:cs typeface="Arial" pitchFamily="34" charset="0"/>
              </a:rPr>
              <a:t> = 1,6605 x 10</a:t>
            </a:r>
            <a:r>
              <a:rPr lang="en-US" sz="2800" baseline="30000" dirty="0">
                <a:latin typeface="Arial" pitchFamily="34" charset="0"/>
                <a:ea typeface="Times New Roman" pitchFamily="18" charset="0"/>
                <a:cs typeface="Arial" pitchFamily="34" charset="0"/>
              </a:rPr>
              <a:t>-24</a:t>
            </a:r>
            <a:r>
              <a:rPr lang="en-US" sz="2800" dirty="0">
                <a:latin typeface="Arial" pitchFamily="34" charset="0"/>
                <a:ea typeface="Times New Roman" pitchFamily="18" charset="0"/>
                <a:cs typeface="Arial" pitchFamily="34" charset="0"/>
              </a:rPr>
              <a:t> </a:t>
            </a:r>
            <a:r>
              <a:rPr lang="en-US" sz="2800" dirty="0" err="1">
                <a:latin typeface="Arial" pitchFamily="34" charset="0"/>
                <a:ea typeface="Times New Roman" pitchFamily="18" charset="0"/>
                <a:cs typeface="Arial" pitchFamily="34" charset="0"/>
              </a:rPr>
              <a:t>gam</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230172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linds(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linds(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linds(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073"/>
                                        </p:tgtEl>
                                        <p:attrNameLst>
                                          <p:attrName>style.visibility</p:attrName>
                                        </p:attrNameLst>
                                      </p:cBhvr>
                                      <p:to>
                                        <p:strVal val="visible"/>
                                      </p:to>
                                    </p:set>
                                    <p:animEffect transition="in" filter="blinds(horizontal)">
                                      <p:cBhvr>
                                        <p:cTn id="38" dur="500"/>
                                        <p:tgtEl>
                                          <p:spTgt spid="307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linds(horizont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linds(horizont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linds(horizontal)">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P spid="8" grpId="0"/>
      <p:bldP spid="3073" grpId="0"/>
      <p:bldP spid="11" grpId="0" animBg="1"/>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524000" y="76201"/>
            <a:ext cx="70104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58800" algn="l"/>
              </a:tabLst>
            </a:pPr>
            <a:r>
              <a:rPr lang="en-US" sz="2800" dirty="0">
                <a:latin typeface="Arial" pitchFamily="34" charset="0"/>
                <a:cs typeface="Arial" pitchFamily="34" charset="0"/>
              </a:rPr>
              <a:t>m (p) = m(n) = 1u</a:t>
            </a:r>
            <a:endParaRPr lang="en-US" sz="2800" dirty="0">
              <a:latin typeface="Arial"/>
              <a:cs typeface="Arial"/>
            </a:endParaRPr>
          </a:p>
          <a:p>
            <a:pPr algn="just" fontAlgn="base">
              <a:spcBef>
                <a:spcPct val="0"/>
              </a:spcBef>
              <a:spcAft>
                <a:spcPct val="0"/>
              </a:spcAft>
              <a:tabLst>
                <a:tab pos="558800" algn="l"/>
              </a:tabLst>
            </a:pPr>
            <a:r>
              <a:rPr lang="en-US" sz="2800" dirty="0">
                <a:latin typeface="Arial"/>
                <a:cs typeface="Arial"/>
              </a:rPr>
              <a:t>m (e) = 0,00055 u (</a:t>
            </a:r>
            <a:r>
              <a:rPr lang="en-US" sz="2800" dirty="0" err="1">
                <a:latin typeface="Arial"/>
                <a:cs typeface="Arial"/>
              </a:rPr>
              <a:t>rất</a:t>
            </a:r>
            <a:r>
              <a:rPr lang="en-US" sz="2800" dirty="0">
                <a:latin typeface="Arial"/>
                <a:cs typeface="Arial"/>
              </a:rPr>
              <a:t> </a:t>
            </a:r>
            <a:r>
              <a:rPr lang="en-US" sz="2800" dirty="0" err="1">
                <a:latin typeface="Arial"/>
                <a:cs typeface="Arial"/>
              </a:rPr>
              <a:t>nhỏ</a:t>
            </a:r>
            <a:r>
              <a:rPr lang="en-US" sz="2800" dirty="0">
                <a:latin typeface="Arial"/>
                <a:cs typeface="Arial"/>
              </a:rPr>
              <a:t>)</a:t>
            </a:r>
            <a:endParaRPr lang="en-US" sz="2800" dirty="0">
              <a:latin typeface="Arial" pitchFamily="34" charset="0"/>
              <a:cs typeface="Arial" pitchFamily="34" charset="0"/>
            </a:endParaRPr>
          </a:p>
        </p:txBody>
      </p:sp>
      <p:sp>
        <p:nvSpPr>
          <p:cNvPr id="9" name="Left Brace 8"/>
          <p:cNvSpPr/>
          <p:nvPr/>
        </p:nvSpPr>
        <p:spPr>
          <a:xfrm rot="10800000">
            <a:off x="5791200" y="0"/>
            <a:ext cx="533400" cy="990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1"/>
          <p:cNvSpPr>
            <a:spLocks noChangeArrowheads="1"/>
          </p:cNvSpPr>
          <p:nvPr/>
        </p:nvSpPr>
        <p:spPr bwMode="auto">
          <a:xfrm>
            <a:off x="6400800" y="76201"/>
            <a:ext cx="4267200" cy="954107"/>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58800" algn="l"/>
              </a:tabLst>
            </a:pPr>
            <a:r>
              <a:rPr lang="en-US" sz="2800" dirty="0" err="1">
                <a:latin typeface="Arial" pitchFamily="34" charset="0"/>
                <a:cs typeface="Arial" pitchFamily="34" charset="0"/>
              </a:rPr>
              <a:t>Khối</a:t>
            </a:r>
            <a:r>
              <a:rPr lang="en-US" sz="2800" dirty="0">
                <a:latin typeface="Arial" pitchFamily="34" charset="0"/>
                <a:cs typeface="Arial" pitchFamily="34" charset="0"/>
              </a:rPr>
              <a:t> </a:t>
            </a:r>
            <a:r>
              <a:rPr lang="en-US" sz="2800" dirty="0" err="1">
                <a:latin typeface="Arial" pitchFamily="34" charset="0"/>
                <a:cs typeface="Arial" pitchFamily="34" charset="0"/>
              </a:rPr>
              <a:t>lượng</a:t>
            </a:r>
            <a:r>
              <a:rPr lang="en-US" sz="2800" dirty="0">
                <a:latin typeface="Arial" pitchFamily="34" charset="0"/>
                <a:cs typeface="Arial" pitchFamily="34" charset="0"/>
              </a:rPr>
              <a:t> </a:t>
            </a:r>
            <a:r>
              <a:rPr lang="en-US" sz="2800" dirty="0" err="1">
                <a:latin typeface="Arial" pitchFamily="34" charset="0"/>
                <a:cs typeface="Arial" pitchFamily="34" charset="0"/>
              </a:rPr>
              <a:t>hạt</a:t>
            </a:r>
            <a:r>
              <a:rPr lang="en-US" sz="2800" dirty="0">
                <a:latin typeface="Arial" pitchFamily="34" charset="0"/>
                <a:cs typeface="Arial" pitchFamily="34" charset="0"/>
              </a:rPr>
              <a:t> </a:t>
            </a:r>
            <a:r>
              <a:rPr lang="en-US" sz="2800" dirty="0" err="1">
                <a:latin typeface="Arial" pitchFamily="34" charset="0"/>
                <a:cs typeface="Arial" pitchFamily="34" charset="0"/>
              </a:rPr>
              <a:t>nhân</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khối</a:t>
            </a:r>
            <a:r>
              <a:rPr lang="en-US" sz="2800" dirty="0">
                <a:latin typeface="Arial" pitchFamily="34" charset="0"/>
                <a:cs typeface="Arial" pitchFamily="34" charset="0"/>
              </a:rPr>
              <a:t> </a:t>
            </a:r>
            <a:r>
              <a:rPr lang="en-US" sz="2800" dirty="0" err="1">
                <a:latin typeface="Arial" pitchFamily="34" charset="0"/>
                <a:cs typeface="Arial" pitchFamily="34" charset="0"/>
              </a:rPr>
              <a:t>lượng</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tử</a:t>
            </a:r>
            <a:endParaRPr lang="en-US" sz="2800" dirty="0">
              <a:latin typeface="Arial" pitchFamily="34" charset="0"/>
              <a:cs typeface="Arial" pitchFamily="34" charset="0"/>
            </a:endParaRPr>
          </a:p>
        </p:txBody>
      </p:sp>
      <p:pic>
        <p:nvPicPr>
          <p:cNvPr id="5" name="Picture 4" descr="tải xuống (1).jfif"/>
          <p:cNvPicPr>
            <a:picLocks noChangeAspect="1"/>
          </p:cNvPicPr>
          <p:nvPr/>
        </p:nvPicPr>
        <p:blipFill>
          <a:blip r:embed="rId2"/>
          <a:stretch>
            <a:fillRect/>
          </a:stretch>
        </p:blipFill>
        <p:spPr>
          <a:xfrm>
            <a:off x="1524001" y="1295400"/>
            <a:ext cx="5355771" cy="2438400"/>
          </a:xfrm>
          <a:prstGeom prst="rect">
            <a:avLst/>
          </a:prstGeom>
        </p:spPr>
      </p:pic>
      <p:pic>
        <p:nvPicPr>
          <p:cNvPr id="6" name="Picture 5" descr="tải xuống.jfif"/>
          <p:cNvPicPr>
            <a:picLocks noChangeAspect="1"/>
          </p:cNvPicPr>
          <p:nvPr/>
        </p:nvPicPr>
        <p:blipFill>
          <a:blip r:embed="rId3"/>
          <a:stretch>
            <a:fillRect/>
          </a:stretch>
        </p:blipFill>
        <p:spPr>
          <a:xfrm>
            <a:off x="1524000" y="3733800"/>
            <a:ext cx="4572000" cy="3124200"/>
          </a:xfrm>
          <a:prstGeom prst="rect">
            <a:avLst/>
          </a:prstGeom>
        </p:spPr>
      </p:pic>
      <p:sp>
        <p:nvSpPr>
          <p:cNvPr id="7" name="Rectangle 1"/>
          <p:cNvSpPr>
            <a:spLocks noChangeArrowheads="1"/>
          </p:cNvSpPr>
          <p:nvPr/>
        </p:nvSpPr>
        <p:spPr bwMode="auto">
          <a:xfrm>
            <a:off x="7086600" y="1981201"/>
            <a:ext cx="4800600" cy="1384995"/>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58800" algn="l"/>
              </a:tabLst>
            </a:pPr>
            <a:r>
              <a:rPr lang="en-US" sz="2800" dirty="0" err="1">
                <a:latin typeface="Arial" pitchFamily="34" charset="0"/>
                <a:cs typeface="Arial" pitchFamily="34" charset="0"/>
              </a:rPr>
              <a:t>Có</a:t>
            </a:r>
            <a:r>
              <a:rPr lang="en-US" sz="2800" dirty="0">
                <a:latin typeface="Arial" pitchFamily="34" charset="0"/>
                <a:cs typeface="Arial" pitchFamily="34" charset="0"/>
              </a:rPr>
              <a:t> 1p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hạt</a:t>
            </a:r>
            <a:r>
              <a:rPr lang="en-US" sz="2800" dirty="0">
                <a:latin typeface="Arial" pitchFamily="34" charset="0"/>
                <a:cs typeface="Arial" pitchFamily="34" charset="0"/>
              </a:rPr>
              <a:t> </a:t>
            </a:r>
            <a:r>
              <a:rPr lang="en-US" sz="2800" dirty="0" err="1">
                <a:latin typeface="Arial" pitchFamily="34" charset="0"/>
                <a:cs typeface="Arial" pitchFamily="34" charset="0"/>
              </a:rPr>
              <a:t>nhân</a:t>
            </a:r>
            <a:endParaRPr lang="en-US" sz="2800" dirty="0">
              <a:latin typeface="Arial" pitchFamily="34" charset="0"/>
              <a:cs typeface="Arial" pitchFamily="34" charset="0"/>
            </a:endParaRPr>
          </a:p>
          <a:p>
            <a:pPr algn="just" fontAlgn="base">
              <a:spcBef>
                <a:spcPct val="0"/>
              </a:spcBef>
              <a:spcAft>
                <a:spcPct val="0"/>
              </a:spcAft>
              <a:buFont typeface="Symbol"/>
              <a:buChar char="Þ"/>
              <a:tabLst>
                <a:tab pos="558800" algn="l"/>
              </a:tabLst>
            </a:pPr>
            <a:r>
              <a:rPr lang="en-US" sz="2800" dirty="0" err="1">
                <a:latin typeface="Arial" pitchFamily="34" charset="0"/>
                <a:cs typeface="Arial" pitchFamily="34" charset="0"/>
              </a:rPr>
              <a:t>Khối</a:t>
            </a:r>
            <a:r>
              <a:rPr lang="en-US" sz="2800" dirty="0">
                <a:latin typeface="Arial" pitchFamily="34" charset="0"/>
                <a:cs typeface="Arial" pitchFamily="34" charset="0"/>
              </a:rPr>
              <a:t> </a:t>
            </a:r>
            <a:r>
              <a:rPr lang="en-US" sz="2800" dirty="0" err="1">
                <a:latin typeface="Arial" pitchFamily="34" charset="0"/>
                <a:cs typeface="Arial" pitchFamily="34" charset="0"/>
              </a:rPr>
              <a:t>lượng</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tử</a:t>
            </a:r>
            <a:r>
              <a:rPr lang="en-US" sz="2800" dirty="0">
                <a:latin typeface="Arial" pitchFamily="34" charset="0"/>
                <a:cs typeface="Arial" pitchFamily="34" charset="0"/>
              </a:rPr>
              <a:t> = 1amu</a:t>
            </a:r>
          </a:p>
        </p:txBody>
      </p:sp>
      <p:sp>
        <p:nvSpPr>
          <p:cNvPr id="8" name="Rectangle 1"/>
          <p:cNvSpPr>
            <a:spLocks noChangeArrowheads="1"/>
          </p:cNvSpPr>
          <p:nvPr/>
        </p:nvSpPr>
        <p:spPr bwMode="auto">
          <a:xfrm>
            <a:off x="5943600" y="4724401"/>
            <a:ext cx="4724400" cy="1384995"/>
          </a:xfrm>
          <a:prstGeom prst="rect">
            <a:avLst/>
          </a:prstGeom>
          <a:solidFill>
            <a:schemeClr val="accent6">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58800" algn="l"/>
              </a:tabLst>
            </a:pPr>
            <a:r>
              <a:rPr lang="en-US" sz="2800" dirty="0" err="1">
                <a:latin typeface="Arial" pitchFamily="34" charset="0"/>
                <a:cs typeface="Arial" pitchFamily="34" charset="0"/>
              </a:rPr>
              <a:t>Có</a:t>
            </a:r>
            <a:r>
              <a:rPr lang="en-US" sz="2800" dirty="0">
                <a:latin typeface="Arial" pitchFamily="34" charset="0"/>
                <a:cs typeface="Arial" pitchFamily="34" charset="0"/>
              </a:rPr>
              <a:t> 6p </a:t>
            </a:r>
            <a:r>
              <a:rPr lang="en-US" sz="2800" dirty="0" err="1">
                <a:latin typeface="Arial" pitchFamily="34" charset="0"/>
                <a:cs typeface="Arial" pitchFamily="34" charset="0"/>
              </a:rPr>
              <a:t>và</a:t>
            </a:r>
            <a:r>
              <a:rPr lang="en-US" sz="2800" dirty="0">
                <a:latin typeface="Arial" pitchFamily="34" charset="0"/>
                <a:cs typeface="Arial" pitchFamily="34" charset="0"/>
              </a:rPr>
              <a:t> 6n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hạt</a:t>
            </a:r>
            <a:r>
              <a:rPr lang="en-US" sz="2800" dirty="0">
                <a:latin typeface="Arial" pitchFamily="34" charset="0"/>
                <a:cs typeface="Arial" pitchFamily="34" charset="0"/>
              </a:rPr>
              <a:t> </a:t>
            </a:r>
            <a:r>
              <a:rPr lang="en-US" sz="2800" dirty="0" err="1">
                <a:latin typeface="Arial" pitchFamily="34" charset="0"/>
                <a:cs typeface="Arial" pitchFamily="34" charset="0"/>
              </a:rPr>
              <a:t>nhân</a:t>
            </a:r>
            <a:r>
              <a:rPr lang="en-US" sz="2800" dirty="0">
                <a:latin typeface="Arial" pitchFamily="34" charset="0"/>
                <a:cs typeface="Arial" pitchFamily="34" charset="0"/>
              </a:rPr>
              <a:t> </a:t>
            </a:r>
          </a:p>
          <a:p>
            <a:pPr algn="just" fontAlgn="base">
              <a:spcBef>
                <a:spcPct val="0"/>
              </a:spcBef>
              <a:spcAft>
                <a:spcPct val="0"/>
              </a:spcAft>
              <a:buFont typeface="Symbol"/>
              <a:buChar char="Þ"/>
              <a:tabLst>
                <a:tab pos="558800" algn="l"/>
              </a:tabLst>
            </a:pPr>
            <a:r>
              <a:rPr lang="en-US" sz="2800" dirty="0" err="1">
                <a:latin typeface="Arial" pitchFamily="34" charset="0"/>
                <a:cs typeface="Arial" pitchFamily="34" charset="0"/>
              </a:rPr>
              <a:t>Khối</a:t>
            </a:r>
            <a:r>
              <a:rPr lang="en-US" sz="2800" dirty="0">
                <a:latin typeface="Arial" pitchFamily="34" charset="0"/>
                <a:cs typeface="Arial" pitchFamily="34" charset="0"/>
              </a:rPr>
              <a:t> </a:t>
            </a:r>
            <a:r>
              <a:rPr lang="en-US" sz="2800" dirty="0" err="1">
                <a:latin typeface="Arial" pitchFamily="34" charset="0"/>
                <a:cs typeface="Arial" pitchFamily="34" charset="0"/>
              </a:rPr>
              <a:t>lượng</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tử</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 6 </a:t>
            </a:r>
            <a:r>
              <a:rPr lang="en-US" sz="2800" dirty="0" err="1">
                <a:latin typeface="Arial" pitchFamily="34" charset="0"/>
                <a:cs typeface="Arial" pitchFamily="34" charset="0"/>
              </a:rPr>
              <a:t>amu</a:t>
            </a:r>
            <a:r>
              <a:rPr lang="en-US" sz="2800" dirty="0">
                <a:latin typeface="Arial" pitchFamily="34" charset="0"/>
                <a:cs typeface="Arial" pitchFamily="34" charset="0"/>
              </a:rPr>
              <a:t> + 6 </a:t>
            </a:r>
            <a:r>
              <a:rPr lang="en-US" sz="2800" dirty="0" err="1">
                <a:latin typeface="Arial" pitchFamily="34" charset="0"/>
                <a:cs typeface="Arial" pitchFamily="34" charset="0"/>
              </a:rPr>
              <a:t>amu</a:t>
            </a:r>
            <a:r>
              <a:rPr lang="en-US" sz="2800" dirty="0">
                <a:latin typeface="Arial" pitchFamily="34" charset="0"/>
                <a:cs typeface="Arial" pitchFamily="34" charset="0"/>
              </a:rPr>
              <a:t> = 12 </a:t>
            </a:r>
            <a:r>
              <a:rPr lang="en-US" sz="2800" dirty="0" err="1">
                <a:latin typeface="Arial" pitchFamily="34" charset="0"/>
                <a:cs typeface="Arial" pitchFamily="34" charset="0"/>
              </a:rPr>
              <a:t>amu</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417250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66"/>
          <p:cNvPicPr/>
          <p:nvPr/>
        </p:nvPicPr>
        <p:blipFill>
          <a:blip r:embed="rId2"/>
          <a:stretch/>
        </p:blipFill>
        <p:spPr>
          <a:xfrm>
            <a:off x="1758463" y="152401"/>
            <a:ext cx="8839199" cy="4047807"/>
          </a:xfrm>
          <a:prstGeom prst="rect">
            <a:avLst/>
          </a:prstGeom>
        </p:spPr>
      </p:pic>
      <p:sp>
        <p:nvSpPr>
          <p:cNvPr id="5" name="Shape 170"/>
          <p:cNvSpPr txBox="1"/>
          <p:nvPr/>
        </p:nvSpPr>
        <p:spPr>
          <a:xfrm>
            <a:off x="1752600" y="4724400"/>
            <a:ext cx="8763000" cy="609600"/>
          </a:xfrm>
          <a:prstGeom prst="rect">
            <a:avLst/>
          </a:prstGeom>
          <a:noFill/>
        </p:spPr>
        <p:txBody>
          <a:bodyPr lIns="0" tIns="0" rIns="0" bIns="0"/>
          <a:lstStyle/>
          <a:p>
            <a:r>
              <a:rPr lang="vi-VN" sz="3200" b="1" dirty="0">
                <a:latin typeface="Times New Roman" panose="02020603050405020304" pitchFamily="18" charset="0"/>
                <a:ea typeface="Segoe UI"/>
                <a:cs typeface="Times New Roman" panose="02020603050405020304" pitchFamily="18" charset="0"/>
              </a:rPr>
              <a:t>So sánh kh</a:t>
            </a:r>
            <a:r>
              <a:rPr lang="en-US" sz="3200" b="1" dirty="0" err="1">
                <a:latin typeface="Times New Roman" panose="02020603050405020304" pitchFamily="18" charset="0"/>
                <a:ea typeface="Segoe UI"/>
                <a:cs typeface="Times New Roman" panose="02020603050405020304" pitchFamily="18" charset="0"/>
              </a:rPr>
              <a:t>ối</a:t>
            </a:r>
            <a:r>
              <a:rPr lang="vi-VN" sz="3200" b="1" dirty="0">
                <a:latin typeface="Times New Roman" panose="02020603050405020304" pitchFamily="18" charset="0"/>
                <a:ea typeface="Segoe UI"/>
                <a:cs typeface="Times New Roman" panose="02020603050405020304" pitchFamily="18" charset="0"/>
              </a:rPr>
              <a:t> lượng nguyên tử </a:t>
            </a:r>
            <a:r>
              <a:rPr lang="en-US" sz="3200" b="1" dirty="0">
                <a:latin typeface="Times New Roman" panose="02020603050405020304" pitchFamily="18" charset="0"/>
                <a:ea typeface="Segoe UI"/>
                <a:cs typeface="Times New Roman" panose="02020603050405020304" pitchFamily="18" charset="0"/>
              </a:rPr>
              <a:t>hydrogen </a:t>
            </a:r>
            <a:r>
              <a:rPr lang="vi-VN" sz="3200" b="1" dirty="0">
                <a:latin typeface="Times New Roman" panose="02020603050405020304" pitchFamily="18" charset="0"/>
                <a:ea typeface="Segoe UI"/>
                <a:cs typeface="Times New Roman" panose="02020603050405020304" pitchFamily="18" charset="0"/>
              </a:rPr>
              <a:t>và </a:t>
            </a:r>
            <a:r>
              <a:rPr lang="en-US" sz="3200" b="1" dirty="0">
                <a:latin typeface="Times New Roman" panose="02020603050405020304" pitchFamily="18" charset="0"/>
                <a:ea typeface="Segoe UI"/>
                <a:cs typeface="Times New Roman" panose="02020603050405020304" pitchFamily="18" charset="0"/>
              </a:rPr>
              <a:t>carbon</a:t>
            </a:r>
            <a:endParaRPr lang="en-US" sz="3200" b="1" dirty="0">
              <a:latin typeface="Times New Roman" panose="02020603050405020304" pitchFamily="18" charset="0"/>
              <a:ea typeface="Arial"/>
              <a:cs typeface="Times New Roman" panose="02020603050405020304" pitchFamily="18" charset="0"/>
            </a:endParaRPr>
          </a:p>
        </p:txBody>
      </p:sp>
    </p:spTree>
    <p:extLst>
      <p:ext uri="{BB962C8B-B14F-4D97-AF65-F5344CB8AC3E}">
        <p14:creationId xmlns:p14="http://schemas.microsoft.com/office/powerpoint/2010/main" val="3422074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0" y="1"/>
            <a:ext cx="87630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2800" dirty="0">
                <a:latin typeface="Times New Roman" pitchFamily="18" charset="0"/>
                <a:ea typeface="Times New Roman" pitchFamily="18" charset="0"/>
                <a:cs typeface="Times New Roman" pitchFamily="18" charset="0"/>
              </a:rPr>
              <a:t>H7. </a:t>
            </a:r>
            <a:r>
              <a:rPr lang="en-US" sz="2800" dirty="0" err="1">
                <a:latin typeface="Times New Roman" pitchFamily="18" charset="0"/>
                <a:ea typeface="Times New Roman" pitchFamily="18" charset="0"/>
                <a:cs typeface="Times New Roman" pitchFamily="18" charset="0"/>
              </a:rPr>
              <a:t>Quan</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sát</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mô</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hình</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dưới</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đây</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cho</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biết</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số</a:t>
            </a:r>
            <a:r>
              <a:rPr lang="en-US" sz="2800" dirty="0">
                <a:latin typeface="Times New Roman" pitchFamily="18" charset="0"/>
                <a:ea typeface="Times New Roman" pitchFamily="18" charset="0"/>
                <a:cs typeface="Times New Roman" pitchFamily="18" charset="0"/>
              </a:rPr>
              <a:t> proton, </a:t>
            </a:r>
            <a:r>
              <a:rPr lang="en-US" sz="2800" dirty="0" err="1">
                <a:latin typeface="Times New Roman" pitchFamily="18" charset="0"/>
                <a:ea typeface="Times New Roman" pitchFamily="18" charset="0"/>
                <a:cs typeface="Times New Roman" pitchFamily="18" charset="0"/>
              </a:rPr>
              <a:t>số</a:t>
            </a:r>
            <a:r>
              <a:rPr lang="en-US" sz="2800" dirty="0">
                <a:latin typeface="Times New Roman" pitchFamily="18" charset="0"/>
                <a:ea typeface="Times New Roman" pitchFamily="18" charset="0"/>
                <a:cs typeface="Times New Roman" pitchFamily="18" charset="0"/>
              </a:rPr>
              <a:t> electron </a:t>
            </a:r>
            <a:r>
              <a:rPr lang="en-US" sz="2800" dirty="0" err="1">
                <a:latin typeface="Times New Roman" pitchFamily="18" charset="0"/>
                <a:ea typeface="Times New Roman" pitchFamily="18" charset="0"/>
                <a:cs typeface="Times New Roman" pitchFamily="18" charset="0"/>
              </a:rPr>
              <a:t>và</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xác</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định</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khối</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lượng</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nguyên</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tử</a:t>
            </a:r>
            <a:r>
              <a:rPr lang="en-US" sz="2800" dirty="0">
                <a:latin typeface="Times New Roman" pitchFamily="18" charset="0"/>
                <a:ea typeface="Times New Roman" pitchFamily="18" charset="0"/>
                <a:cs typeface="Times New Roman" pitchFamily="18" charset="0"/>
              </a:rPr>
              <a:t> magnesium (</a:t>
            </a:r>
            <a:r>
              <a:rPr lang="en-US" sz="2800" dirty="0" err="1">
                <a:latin typeface="Times New Roman" pitchFamily="18" charset="0"/>
                <a:ea typeface="Times New Roman" pitchFamily="18" charset="0"/>
                <a:cs typeface="Times New Roman" pitchFamily="18" charset="0"/>
              </a:rPr>
              <a:t>biết</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số</a:t>
            </a:r>
            <a:r>
              <a:rPr lang="en-US" sz="2800" dirty="0">
                <a:latin typeface="Times New Roman" pitchFamily="18" charset="0"/>
                <a:ea typeface="Times New Roman" pitchFamily="18" charset="0"/>
                <a:cs typeface="Times New Roman" pitchFamily="18" charset="0"/>
              </a:rPr>
              <a:t> neutron </a:t>
            </a:r>
            <a:r>
              <a:rPr lang="en-US" sz="2800" dirty="0" err="1">
                <a:latin typeface="Times New Roman" pitchFamily="18" charset="0"/>
                <a:ea typeface="Times New Roman" pitchFamily="18" charset="0"/>
                <a:cs typeface="Times New Roman" pitchFamily="18" charset="0"/>
              </a:rPr>
              <a:t>bằng</a:t>
            </a:r>
            <a:r>
              <a:rPr lang="en-US" sz="2800" dirty="0">
                <a:latin typeface="Times New Roman" pitchFamily="18" charset="0"/>
                <a:ea typeface="Times New Roman" pitchFamily="18" charset="0"/>
                <a:cs typeface="Times New Roman" pitchFamily="18" charset="0"/>
              </a:rPr>
              <a:t> 12).</a:t>
            </a:r>
            <a:endParaRPr lang="en-US" sz="2800" dirty="0">
              <a:latin typeface="Times New Roman" pitchFamily="18" charset="0"/>
              <a:cs typeface="Times New Roman" pitchFamily="18" charset="0"/>
            </a:endParaRPr>
          </a:p>
        </p:txBody>
      </p:sp>
      <p:pic>
        <p:nvPicPr>
          <p:cNvPr id="17" name="Shape 172"/>
          <p:cNvPicPr/>
          <p:nvPr/>
        </p:nvPicPr>
        <p:blipFill>
          <a:blip r:embed="rId2"/>
          <a:stretch/>
        </p:blipFill>
        <p:spPr>
          <a:xfrm>
            <a:off x="7543801" y="1600201"/>
            <a:ext cx="2755447" cy="2329543"/>
          </a:xfrm>
          <a:prstGeom prst="rect">
            <a:avLst/>
          </a:prstGeom>
        </p:spPr>
      </p:pic>
      <p:sp>
        <p:nvSpPr>
          <p:cNvPr id="1026" name="Text Box 2"/>
          <p:cNvSpPr txBox="1">
            <a:spLocks noChangeArrowheads="1"/>
          </p:cNvSpPr>
          <p:nvPr/>
        </p:nvSpPr>
        <p:spPr bwMode="auto">
          <a:xfrm>
            <a:off x="7772400" y="4038600"/>
            <a:ext cx="2895600" cy="76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ts val="1000"/>
              </a:spcAft>
            </a:pPr>
            <a:r>
              <a:rPr lang="en-US" sz="2400" dirty="0" err="1">
                <a:latin typeface="Times New Roman" pitchFamily="18" charset="0"/>
                <a:cs typeface="Arial" pitchFamily="34" charset="0"/>
              </a:rPr>
              <a:t>Mô</a:t>
            </a:r>
            <a:r>
              <a:rPr lang="en-US" sz="2400" dirty="0">
                <a:latin typeface="Times New Roman" pitchFamily="18" charset="0"/>
                <a:cs typeface="Arial" pitchFamily="34" charset="0"/>
              </a:rPr>
              <a:t> </a:t>
            </a:r>
            <a:r>
              <a:rPr lang="en-US" sz="2400" dirty="0" err="1">
                <a:latin typeface="Times New Roman" pitchFamily="18" charset="0"/>
                <a:cs typeface="Arial" pitchFamily="34" charset="0"/>
              </a:rPr>
              <a:t>hình</a:t>
            </a:r>
            <a:r>
              <a:rPr lang="en-US" sz="2400" dirty="0">
                <a:latin typeface="Times New Roman" pitchFamily="18" charset="0"/>
                <a:cs typeface="Arial" pitchFamily="34" charset="0"/>
              </a:rPr>
              <a:t> </a:t>
            </a:r>
            <a:r>
              <a:rPr lang="en-US" sz="2400" dirty="0" err="1">
                <a:latin typeface="Times New Roman" pitchFamily="18" charset="0"/>
                <a:cs typeface="Arial" pitchFamily="34" charset="0"/>
              </a:rPr>
              <a:t>nguyên</a:t>
            </a:r>
            <a:r>
              <a:rPr lang="en-US" sz="2400" dirty="0">
                <a:latin typeface="Times New Roman" pitchFamily="18" charset="0"/>
                <a:cs typeface="Arial" pitchFamily="34" charset="0"/>
              </a:rPr>
              <a:t> </a:t>
            </a:r>
            <a:r>
              <a:rPr lang="en-US" sz="2400" dirty="0" err="1">
                <a:latin typeface="Times New Roman" pitchFamily="18" charset="0"/>
                <a:cs typeface="Arial" pitchFamily="34" charset="0"/>
              </a:rPr>
              <a:t>tử</a:t>
            </a:r>
            <a:r>
              <a:rPr lang="en-US" sz="2400" dirty="0">
                <a:latin typeface="Times New Roman" pitchFamily="18" charset="0"/>
                <a:cs typeface="Arial" pitchFamily="34" charset="0"/>
              </a:rPr>
              <a:t> magnesium (Mg)</a:t>
            </a:r>
            <a:endParaRPr lang="en-US" sz="2400" dirty="0">
              <a:latin typeface="Arial" pitchFamily="34" charset="0"/>
              <a:cs typeface="Arial" pitchFamily="34" charset="0"/>
            </a:endParaRPr>
          </a:p>
        </p:txBody>
      </p:sp>
      <p:sp>
        <p:nvSpPr>
          <p:cNvPr id="18" name="Rectangle 1"/>
          <p:cNvSpPr>
            <a:spLocks noChangeArrowheads="1"/>
          </p:cNvSpPr>
          <p:nvPr/>
        </p:nvSpPr>
        <p:spPr bwMode="auto">
          <a:xfrm>
            <a:off x="1524000" y="2375358"/>
            <a:ext cx="5334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800" dirty="0" err="1">
                <a:latin typeface="Times New Roman" pitchFamily="18" charset="0"/>
                <a:ea typeface="Times New Roman" pitchFamily="18" charset="0"/>
                <a:cs typeface="Times New Roman" pitchFamily="18" charset="0"/>
              </a:rPr>
              <a:t>Số</a:t>
            </a:r>
            <a:r>
              <a:rPr lang="en-US" sz="2800" dirty="0">
                <a:latin typeface="Times New Roman" pitchFamily="18" charset="0"/>
                <a:ea typeface="Times New Roman" pitchFamily="18" charset="0"/>
                <a:cs typeface="Times New Roman" pitchFamily="18" charset="0"/>
              </a:rPr>
              <a:t> p = 12, </a:t>
            </a:r>
            <a:r>
              <a:rPr lang="en-US" sz="2800" dirty="0" err="1">
                <a:latin typeface="Times New Roman" pitchFamily="18" charset="0"/>
                <a:ea typeface="Times New Roman" pitchFamily="18" charset="0"/>
                <a:cs typeface="Times New Roman" pitchFamily="18" charset="0"/>
              </a:rPr>
              <a:t>số</a:t>
            </a:r>
            <a:r>
              <a:rPr lang="en-US" sz="2800" dirty="0">
                <a:latin typeface="Times New Roman" pitchFamily="18" charset="0"/>
                <a:ea typeface="Times New Roman" pitchFamily="18" charset="0"/>
                <a:cs typeface="Times New Roman" pitchFamily="18" charset="0"/>
              </a:rPr>
              <a:t> e = 12</a:t>
            </a:r>
          </a:p>
          <a:p>
            <a:pPr lvl="0" algn="ctr" fontAlgn="base">
              <a:spcBef>
                <a:spcPct val="0"/>
              </a:spcBef>
              <a:spcAft>
                <a:spcPct val="0"/>
              </a:spcAft>
            </a:pPr>
            <a:r>
              <a:rPr lang="en-US" sz="2800" dirty="0" err="1">
                <a:solidFill>
                  <a:srgbClr val="FF0000"/>
                </a:solidFill>
                <a:latin typeface="Times New Roman" pitchFamily="18" charset="0"/>
                <a:ea typeface="Times New Roman" pitchFamily="18" charset="0"/>
                <a:cs typeface="Times New Roman" pitchFamily="18" charset="0"/>
              </a:rPr>
              <a:t>Khối</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lượng</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nguyên</a:t>
            </a:r>
            <a:r>
              <a:rPr lang="en-US" sz="2800" dirty="0">
                <a:solidFill>
                  <a:srgbClr val="FF0000"/>
                </a:solidFill>
                <a:latin typeface="Times New Roman" pitchFamily="18" charset="0"/>
                <a:ea typeface="Times New Roman" pitchFamily="18" charset="0"/>
                <a:cs typeface="Times New Roman" pitchFamily="18" charset="0"/>
              </a:rPr>
              <a:t> </a:t>
            </a:r>
            <a:r>
              <a:rPr lang="en-US" sz="2800" dirty="0" err="1">
                <a:solidFill>
                  <a:srgbClr val="FF0000"/>
                </a:solidFill>
                <a:latin typeface="Times New Roman" pitchFamily="18" charset="0"/>
                <a:ea typeface="Times New Roman" pitchFamily="18" charset="0"/>
                <a:cs typeface="Times New Roman" pitchFamily="18" charset="0"/>
              </a:rPr>
              <a:t>tử</a:t>
            </a:r>
            <a:r>
              <a:rPr lang="en-US" sz="2800" dirty="0">
                <a:solidFill>
                  <a:srgbClr val="FF0000"/>
                </a:solidFill>
                <a:latin typeface="Times New Roman" pitchFamily="18" charset="0"/>
                <a:ea typeface="Times New Roman" pitchFamily="18" charset="0"/>
                <a:cs typeface="Times New Roman" pitchFamily="18" charset="0"/>
              </a:rPr>
              <a:t>: </a:t>
            </a:r>
          </a:p>
          <a:p>
            <a:pPr lvl="0" algn="ctr" fontAlgn="base">
              <a:spcBef>
                <a:spcPct val="0"/>
              </a:spcBef>
              <a:spcAft>
                <a:spcPct val="0"/>
              </a:spcAft>
            </a:pPr>
            <a:r>
              <a:rPr lang="en-US" sz="2800" dirty="0">
                <a:solidFill>
                  <a:srgbClr val="FF0000"/>
                </a:solidFill>
                <a:latin typeface="Times New Roman" pitchFamily="18" charset="0"/>
                <a:ea typeface="Times New Roman" pitchFamily="18" charset="0"/>
                <a:cs typeface="Times New Roman" pitchFamily="18" charset="0"/>
              </a:rPr>
              <a:t>= m (p) + m (n)</a:t>
            </a:r>
          </a:p>
          <a:p>
            <a:pPr lvl="0" algn="ctr" fontAlgn="base">
              <a:spcBef>
                <a:spcPct val="0"/>
              </a:spcBef>
              <a:spcAft>
                <a:spcPct val="0"/>
              </a:spcAft>
            </a:pPr>
            <a:r>
              <a:rPr lang="en-US" sz="2800" dirty="0">
                <a:latin typeface="Times New Roman" pitchFamily="18" charset="0"/>
                <a:ea typeface="Times New Roman" pitchFamily="18" charset="0"/>
                <a:cs typeface="Times New Roman" pitchFamily="18" charset="0"/>
              </a:rPr>
              <a:t>12 </a:t>
            </a:r>
            <a:r>
              <a:rPr lang="en-US" sz="2800" dirty="0" err="1">
                <a:latin typeface="Times New Roman" pitchFamily="18" charset="0"/>
                <a:ea typeface="Times New Roman" pitchFamily="18" charset="0"/>
                <a:cs typeface="Times New Roman" pitchFamily="18" charset="0"/>
              </a:rPr>
              <a:t>amu</a:t>
            </a:r>
            <a:r>
              <a:rPr lang="en-US" sz="2800" dirty="0">
                <a:latin typeface="Times New Roman" pitchFamily="18" charset="0"/>
                <a:ea typeface="Times New Roman" pitchFamily="18" charset="0"/>
                <a:cs typeface="Times New Roman" pitchFamily="18" charset="0"/>
              </a:rPr>
              <a:t> + 12amu = 24 </a:t>
            </a:r>
            <a:r>
              <a:rPr lang="en-US" sz="2800" dirty="0" err="1">
                <a:latin typeface="Times New Roman" pitchFamily="18" charset="0"/>
                <a:ea typeface="Times New Roman" pitchFamily="18" charset="0"/>
                <a:cs typeface="Times New Roman" pitchFamily="18" charset="0"/>
              </a:rPr>
              <a:t>amu</a:t>
            </a:r>
            <a:endParaRPr lang="en-US" sz="2800" dirty="0">
              <a:latin typeface="Times New Roman" pitchFamily="18" charset="0"/>
              <a:ea typeface="Times New Roman" pitchFamily="18" charset="0"/>
              <a:cs typeface="Times New Roman" pitchFamily="18" charset="0"/>
            </a:endParaRPr>
          </a:p>
          <a:p>
            <a:pPr lvl="0" algn="ctr" fontAlgn="base">
              <a:spcBef>
                <a:spcPct val="0"/>
              </a:spcBef>
              <a:spcAft>
                <a:spcPct val="0"/>
              </a:spcAft>
            </a:pP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132418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68F5-B3C1-3046-53D2-55BD39B51456}"/>
              </a:ext>
            </a:extLst>
          </p:cNvPr>
          <p:cNvSpPr>
            <a:spLocks noGrp="1"/>
          </p:cNvSpPr>
          <p:nvPr>
            <p:ph type="title"/>
          </p:nvPr>
        </p:nvSpPr>
        <p:spPr>
          <a:xfrm>
            <a:off x="1981200" y="274638"/>
            <a:ext cx="8229600" cy="868362"/>
          </a:xfrm>
        </p:spPr>
        <p:txBody>
          <a:bodyPr/>
          <a:lstStyle/>
          <a:p>
            <a:r>
              <a:rPr lang="en-US" dirty="0">
                <a:latin typeface="Times New Roman" panose="02020603050405020304" pitchFamily="18" charset="0"/>
                <a:cs typeface="Times New Roman" panose="02020603050405020304" pitchFamily="18" charset="0"/>
              </a:rPr>
              <a:t>Hoàn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bảng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endParaRPr lang="en-US" dirty="0"/>
          </a:p>
        </p:txBody>
      </p:sp>
      <p:graphicFrame>
        <p:nvGraphicFramePr>
          <p:cNvPr id="4" name="Content Placeholder 3">
            <a:extLst>
              <a:ext uri="{FF2B5EF4-FFF2-40B4-BE49-F238E27FC236}">
                <a16:creationId xmlns:a16="http://schemas.microsoft.com/office/drawing/2014/main" id="{0381B631-BC52-3D5D-3DD8-62BF376E3614}"/>
              </a:ext>
            </a:extLst>
          </p:cNvPr>
          <p:cNvGraphicFramePr>
            <a:graphicFrameLocks noGrp="1"/>
          </p:cNvGraphicFramePr>
          <p:nvPr>
            <p:ph idx="1"/>
            <p:extLst>
              <p:ext uri="{D42A27DB-BD31-4B8C-83A1-F6EECF244321}">
                <p14:modId xmlns:p14="http://schemas.microsoft.com/office/powerpoint/2010/main" val="3257742925"/>
              </p:ext>
            </p:extLst>
          </p:nvPr>
        </p:nvGraphicFramePr>
        <p:xfrm>
          <a:off x="381000" y="1143002"/>
          <a:ext cx="11506200" cy="5715003"/>
        </p:xfrm>
        <a:graphic>
          <a:graphicData uri="http://schemas.openxmlformats.org/drawingml/2006/table">
            <a:tbl>
              <a:tblPr firstRow="1" bandRow="1">
                <a:tableStyleId>{5C22544A-7EE6-4342-B048-85BDC9FD1C3A}</a:tableStyleId>
              </a:tblPr>
              <a:tblGrid>
                <a:gridCol w="1917700">
                  <a:extLst>
                    <a:ext uri="{9D8B030D-6E8A-4147-A177-3AD203B41FA5}">
                      <a16:colId xmlns:a16="http://schemas.microsoft.com/office/drawing/2014/main" val="1980482779"/>
                    </a:ext>
                  </a:extLst>
                </a:gridCol>
                <a:gridCol w="1917700">
                  <a:extLst>
                    <a:ext uri="{9D8B030D-6E8A-4147-A177-3AD203B41FA5}">
                      <a16:colId xmlns:a16="http://schemas.microsoft.com/office/drawing/2014/main" val="4258568419"/>
                    </a:ext>
                  </a:extLst>
                </a:gridCol>
                <a:gridCol w="1813098">
                  <a:extLst>
                    <a:ext uri="{9D8B030D-6E8A-4147-A177-3AD203B41FA5}">
                      <a16:colId xmlns:a16="http://schemas.microsoft.com/office/drawing/2014/main" val="3979349357"/>
                    </a:ext>
                  </a:extLst>
                </a:gridCol>
                <a:gridCol w="2022302">
                  <a:extLst>
                    <a:ext uri="{9D8B030D-6E8A-4147-A177-3AD203B41FA5}">
                      <a16:colId xmlns:a16="http://schemas.microsoft.com/office/drawing/2014/main" val="496017751"/>
                    </a:ext>
                  </a:extLst>
                </a:gridCol>
                <a:gridCol w="1917700">
                  <a:extLst>
                    <a:ext uri="{9D8B030D-6E8A-4147-A177-3AD203B41FA5}">
                      <a16:colId xmlns:a16="http://schemas.microsoft.com/office/drawing/2014/main" val="1978888298"/>
                    </a:ext>
                  </a:extLst>
                </a:gridCol>
                <a:gridCol w="1917700">
                  <a:extLst>
                    <a:ext uri="{9D8B030D-6E8A-4147-A177-3AD203B41FA5}">
                      <a16:colId xmlns:a16="http://schemas.microsoft.com/office/drawing/2014/main" val="3335299939"/>
                    </a:ext>
                  </a:extLst>
                </a:gridCol>
              </a:tblGrid>
              <a:tr h="1894298">
                <a:tc>
                  <a:txBody>
                    <a:bodyPr/>
                    <a:lstStyle/>
                    <a:p>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proton</a:t>
                      </a:r>
                    </a:p>
                  </a:txBody>
                  <a:tcPr>
                    <a:solidFill>
                      <a:schemeClr val="accent1">
                        <a:lumMod val="40000"/>
                        <a:lumOff val="60000"/>
                      </a:schemeClr>
                    </a:solidFill>
                  </a:tcPr>
                </a:tc>
                <a:tc>
                  <a:txBody>
                    <a:bodyPr/>
                    <a:lstStyle/>
                    <a:p>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electron</a:t>
                      </a:r>
                    </a:p>
                  </a:txBody>
                  <a:tcPr>
                    <a:solidFill>
                      <a:schemeClr val="accent1">
                        <a:lumMod val="40000"/>
                        <a:lumOff val="60000"/>
                      </a:schemeClr>
                    </a:solidFill>
                  </a:tcPr>
                </a:tc>
                <a:tc>
                  <a:txBody>
                    <a:bodyPr/>
                    <a:lstStyle/>
                    <a:p>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neutron</a:t>
                      </a:r>
                    </a:p>
                  </a:txBody>
                  <a:tcPr>
                    <a:solidFill>
                      <a:schemeClr val="accent1">
                        <a:lumMod val="40000"/>
                        <a:lumOff val="60000"/>
                      </a:schemeClr>
                    </a:solidFill>
                  </a:tcPr>
                </a:tc>
                <a:tc>
                  <a:txBody>
                    <a:bodyPr/>
                    <a:lstStyle/>
                    <a:p>
                      <a:r>
                        <a:rPr lang="en-US" sz="2800" dirty="0" err="1">
                          <a:solidFill>
                            <a:schemeClr val="tx1"/>
                          </a:solidFill>
                          <a:latin typeface="Times New Roman" panose="02020603050405020304" pitchFamily="18" charset="0"/>
                          <a:cs typeface="Times New Roman" panose="02020603050405020304" pitchFamily="18" charset="0"/>
                        </a:rPr>
                        <a:t>Khối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328676514"/>
                  </a:ext>
                </a:extLst>
              </a:tr>
              <a:tr h="545815">
                <a:tc>
                  <a:txBody>
                    <a:bodyPr/>
                    <a:lstStyle/>
                    <a:p>
                      <a:r>
                        <a:rPr lang="en-US" sz="2800" dirty="0">
                          <a:solidFill>
                            <a:schemeClr val="tx1"/>
                          </a:solidFill>
                          <a:latin typeface="Times New Roman" panose="02020603050405020304" pitchFamily="18" charset="0"/>
                          <a:cs typeface="Times New Roman" panose="02020603050405020304" pitchFamily="18" charset="0"/>
                        </a:rPr>
                        <a:t>Calcium</a:t>
                      </a: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20</a:t>
                      </a:r>
                    </a:p>
                  </a:txBody>
                  <a:tcPr>
                    <a:solidFill>
                      <a:schemeClr val="accent1">
                        <a:lumMod val="40000"/>
                        <a:lumOff val="60000"/>
                      </a:schemeClr>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20</a:t>
                      </a:r>
                    </a:p>
                  </a:txBody>
                  <a:tcPr>
                    <a:solidFill>
                      <a:schemeClr val="accent1">
                        <a:lumMod val="40000"/>
                        <a:lumOff val="60000"/>
                      </a:schemeClr>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38058321"/>
                  </a:ext>
                </a:extLst>
              </a:tr>
              <a:tr h="545815">
                <a:tc>
                  <a:txBody>
                    <a:bodyPr/>
                    <a:lstStyle/>
                    <a:p>
                      <a:r>
                        <a:rPr lang="en-US" sz="2800" dirty="0">
                          <a:solidFill>
                            <a:schemeClr val="tx1"/>
                          </a:solidFill>
                          <a:latin typeface="Times New Roman" panose="02020603050405020304" pitchFamily="18" charset="0"/>
                          <a:cs typeface="Times New Roman" panose="02020603050405020304" pitchFamily="18" charset="0"/>
                        </a:rPr>
                        <a:t>Oxygen</a:t>
                      </a:r>
                    </a:p>
                  </a:txBody>
                  <a:tcPr>
                    <a:solidFill>
                      <a:schemeClr val="accent1">
                        <a:lumMod val="40000"/>
                        <a:lumOff val="60000"/>
                      </a:schemeClr>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8</a:t>
                      </a:r>
                    </a:p>
                  </a:txBody>
                  <a:tcPr>
                    <a:solidFill>
                      <a:schemeClr val="accent1">
                        <a:lumMod val="40000"/>
                        <a:lumOff val="60000"/>
                      </a:schemeClr>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16</a:t>
                      </a:r>
                    </a:p>
                  </a:txBody>
                  <a:tcPr>
                    <a:solidFill>
                      <a:schemeClr val="accent1">
                        <a:lumMod val="40000"/>
                        <a:lumOff val="60000"/>
                      </a:schemeClr>
                    </a:solidFill>
                  </a:tcPr>
                </a:tc>
                <a:extLst>
                  <a:ext uri="{0D108BD9-81ED-4DB2-BD59-A6C34878D82A}">
                    <a16:rowId xmlns:a16="http://schemas.microsoft.com/office/drawing/2014/main" val="215033652"/>
                  </a:ext>
                </a:extLst>
              </a:tr>
              <a:tr h="545815">
                <a:tc>
                  <a:txBody>
                    <a:bodyPr/>
                    <a:lstStyle/>
                    <a:p>
                      <a:r>
                        <a:rPr lang="en-US" sz="2800" dirty="0">
                          <a:solidFill>
                            <a:schemeClr val="tx1"/>
                          </a:solidFill>
                          <a:latin typeface="Times New Roman" panose="02020603050405020304" pitchFamily="18" charset="0"/>
                          <a:cs typeface="Times New Roman" panose="02020603050405020304" pitchFamily="18" charset="0"/>
                        </a:rPr>
                        <a:t>sodium</a:t>
                      </a:r>
                    </a:p>
                  </a:txBody>
                  <a:tcPr>
                    <a:solidFill>
                      <a:schemeClr val="accent1">
                        <a:lumMod val="40000"/>
                        <a:lumOff val="60000"/>
                      </a:schemeClr>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11</a:t>
                      </a: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12</a:t>
                      </a:r>
                    </a:p>
                  </a:txBody>
                  <a:tcPr>
                    <a:solidFill>
                      <a:schemeClr val="accent1">
                        <a:lumMod val="40000"/>
                        <a:lumOff val="60000"/>
                      </a:schemeClr>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3738126577"/>
                  </a:ext>
                </a:extLst>
              </a:tr>
              <a:tr h="545815">
                <a:tc>
                  <a:txBody>
                    <a:bodyPr/>
                    <a:lstStyle/>
                    <a:p>
                      <a:r>
                        <a:rPr lang="en-US" sz="2800" dirty="0">
                          <a:solidFill>
                            <a:schemeClr val="tx1"/>
                          </a:solidFill>
                          <a:latin typeface="Times New Roman" panose="02020603050405020304" pitchFamily="18" charset="0"/>
                          <a:cs typeface="Times New Roman" panose="02020603050405020304" pitchFamily="18" charset="0"/>
                        </a:rPr>
                        <a:t>Barium</a:t>
                      </a: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56</a:t>
                      </a:r>
                    </a:p>
                  </a:txBody>
                  <a:tcPr>
                    <a:solidFill>
                      <a:schemeClr val="accent1">
                        <a:lumMod val="40000"/>
                        <a:lumOff val="60000"/>
                      </a:schemeClr>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137</a:t>
                      </a:r>
                    </a:p>
                  </a:txBody>
                  <a:tcPr>
                    <a:solidFill>
                      <a:schemeClr val="accent1">
                        <a:lumMod val="40000"/>
                        <a:lumOff val="60000"/>
                      </a:schemeClr>
                    </a:solidFill>
                  </a:tcPr>
                </a:tc>
                <a:extLst>
                  <a:ext uri="{0D108BD9-81ED-4DB2-BD59-A6C34878D82A}">
                    <a16:rowId xmlns:a16="http://schemas.microsoft.com/office/drawing/2014/main" val="4042879431"/>
                  </a:ext>
                </a:extLst>
              </a:tr>
              <a:tr h="545815">
                <a:tc>
                  <a:txBody>
                    <a:bodyPr/>
                    <a:lstStyle/>
                    <a:p>
                      <a:r>
                        <a:rPr lang="en-US" sz="2800" dirty="0">
                          <a:solidFill>
                            <a:schemeClr val="tx1"/>
                          </a:solidFill>
                          <a:latin typeface="Times New Roman" panose="02020603050405020304" pitchFamily="18" charset="0"/>
                          <a:cs typeface="Times New Roman" panose="02020603050405020304" pitchFamily="18" charset="0"/>
                        </a:rPr>
                        <a:t>Copper</a:t>
                      </a:r>
                    </a:p>
                  </a:txBody>
                  <a:tcPr>
                    <a:solidFill>
                      <a:schemeClr val="accent1">
                        <a:lumMod val="40000"/>
                        <a:lumOff val="60000"/>
                      </a:schemeClr>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35</a:t>
                      </a: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64</a:t>
                      </a:r>
                    </a:p>
                  </a:txBody>
                  <a:tcPr>
                    <a:solidFill>
                      <a:schemeClr val="accent1">
                        <a:lumMod val="40000"/>
                        <a:lumOff val="60000"/>
                      </a:schemeClr>
                    </a:solidFill>
                  </a:tcPr>
                </a:tc>
                <a:extLst>
                  <a:ext uri="{0D108BD9-81ED-4DB2-BD59-A6C34878D82A}">
                    <a16:rowId xmlns:a16="http://schemas.microsoft.com/office/drawing/2014/main" val="3263340525"/>
                  </a:ext>
                </a:extLst>
              </a:tr>
              <a:tr h="545815">
                <a:tc>
                  <a:txBody>
                    <a:bodyPr/>
                    <a:lstStyle/>
                    <a:p>
                      <a:r>
                        <a:rPr lang="en-US" sz="2800" dirty="0">
                          <a:solidFill>
                            <a:schemeClr val="tx1"/>
                          </a:solidFill>
                          <a:latin typeface="Times New Roman" panose="02020603050405020304" pitchFamily="18" charset="0"/>
                          <a:cs typeface="Times New Roman" panose="02020603050405020304" pitchFamily="18" charset="0"/>
                        </a:rPr>
                        <a:t>Silver</a:t>
                      </a:r>
                    </a:p>
                  </a:txBody>
                  <a:tcPr>
                    <a:solidFill>
                      <a:schemeClr val="accent1">
                        <a:lumMod val="40000"/>
                        <a:lumOff val="60000"/>
                      </a:schemeClr>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47</a:t>
                      </a:r>
                    </a:p>
                  </a:txBody>
                  <a:tcPr>
                    <a:solidFill>
                      <a:schemeClr val="accent1">
                        <a:lumMod val="40000"/>
                        <a:lumOff val="60000"/>
                      </a:schemeClr>
                    </a:solidFill>
                  </a:tcPr>
                </a:tc>
                <a:tc>
                  <a:txBody>
                    <a:bodyPr/>
                    <a:lstStyle/>
                    <a:p>
                      <a:endParaRPr lang="en-US" sz="280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108</a:t>
                      </a:r>
                    </a:p>
                  </a:txBody>
                  <a:tcPr>
                    <a:solidFill>
                      <a:schemeClr val="accent1">
                        <a:lumMod val="40000"/>
                        <a:lumOff val="60000"/>
                      </a:schemeClr>
                    </a:solidFill>
                  </a:tcPr>
                </a:tc>
                <a:extLst>
                  <a:ext uri="{0D108BD9-81ED-4DB2-BD59-A6C34878D82A}">
                    <a16:rowId xmlns:a16="http://schemas.microsoft.com/office/drawing/2014/main" val="2425087601"/>
                  </a:ext>
                </a:extLst>
              </a:tr>
              <a:tr h="545815">
                <a:tc>
                  <a:txBody>
                    <a:bodyPr/>
                    <a:lstStyle/>
                    <a:p>
                      <a:r>
                        <a:rPr lang="en-US" sz="2800" dirty="0">
                          <a:solidFill>
                            <a:schemeClr val="tx1"/>
                          </a:solidFill>
                          <a:latin typeface="Times New Roman" panose="02020603050405020304" pitchFamily="18" charset="0"/>
                          <a:cs typeface="Times New Roman" panose="02020603050405020304" pitchFamily="18" charset="0"/>
                        </a:rPr>
                        <a:t>Zinc</a:t>
                      </a:r>
                    </a:p>
                  </a:txBody>
                  <a:tcPr>
                    <a:solidFill>
                      <a:schemeClr val="accent1">
                        <a:lumMod val="40000"/>
                        <a:lumOff val="60000"/>
                      </a:schemeClr>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30</a:t>
                      </a:r>
                    </a:p>
                  </a:txBody>
                  <a:tcPr>
                    <a:solidFill>
                      <a:schemeClr val="accent1">
                        <a:lumMod val="40000"/>
                        <a:lumOff val="60000"/>
                      </a:schemeClr>
                    </a:solid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35</a:t>
                      </a:r>
                    </a:p>
                  </a:txBody>
                  <a:tcPr>
                    <a:solidFill>
                      <a:schemeClr val="accent1">
                        <a:lumMod val="40000"/>
                        <a:lumOff val="60000"/>
                      </a:schemeClr>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184689272"/>
                  </a:ext>
                </a:extLst>
              </a:tr>
            </a:tbl>
          </a:graphicData>
        </a:graphic>
      </p:graphicFrame>
    </p:spTree>
    <p:extLst>
      <p:ext uri="{BB962C8B-B14F-4D97-AF65-F5344CB8AC3E}">
        <p14:creationId xmlns:p14="http://schemas.microsoft.com/office/powerpoint/2010/main" val="3628452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86"/>
            <a:ext cx="9144000" cy="5808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167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1547447" y="624820"/>
            <a:ext cx="3429000" cy="4343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buFont typeface="Arial" pitchFamily="34" charset="0"/>
              <a:buAutoNum type="arabicParenBoth"/>
            </a:pPr>
            <a:r>
              <a:rPr lang="en-US" sz="2800" dirty="0" err="1">
                <a:solidFill>
                  <a:prstClr val="black"/>
                </a:solidFill>
                <a:latin typeface="Times New Roman" pitchFamily="18" charset="0"/>
                <a:cs typeface="Times New Roman" pitchFamily="18" charset="0"/>
              </a:rPr>
              <a:t>vô</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cùng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nhỏ</a:t>
            </a:r>
            <a:r>
              <a:rPr lang="en-US" sz="2800" dirty="0">
                <a:solidFill>
                  <a:prstClr val="black"/>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prstClr val="black"/>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về</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điện</a:t>
            </a:r>
            <a:r>
              <a:rPr lang="en-US" sz="2800" dirty="0">
                <a:solidFill>
                  <a:prstClr val="black"/>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err="1">
                <a:solidFill>
                  <a:prstClr val="black"/>
                </a:solidFill>
                <a:latin typeface="Times New Roman" pitchFamily="18" charset="0"/>
                <a:cs typeface="Times New Roman" pitchFamily="18" charset="0"/>
              </a:rPr>
              <a:t>hạt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nhân</a:t>
            </a:r>
            <a:r>
              <a:rPr lang="en-US" sz="2800" dirty="0">
                <a:solidFill>
                  <a:prstClr val="black"/>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dương</a:t>
            </a:r>
            <a:r>
              <a:rPr lang="en-US" sz="2800" dirty="0">
                <a:solidFill>
                  <a:srgbClr val="0000FF"/>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err="1">
                <a:solidFill>
                  <a:prstClr val="black"/>
                </a:solidFill>
                <a:latin typeface="Times New Roman" pitchFamily="18" charset="0"/>
                <a:cs typeface="Times New Roman" pitchFamily="18" charset="0"/>
              </a:rPr>
              <a:t>lớp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vỏ</a:t>
            </a:r>
            <a:r>
              <a:rPr lang="en-US" sz="2800" dirty="0">
                <a:solidFill>
                  <a:prstClr val="black"/>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srgbClr val="0000FF"/>
                </a:solidFill>
                <a:latin typeface="Times New Roman" pitchFamily="18" charset="0"/>
                <a:cs typeface="Times New Roman" pitchFamily="18" charset="0"/>
              </a:rPr>
              <a:t> electron; </a:t>
            </a:r>
          </a:p>
          <a:p>
            <a:pPr marL="514350" indent="-514350" algn="l">
              <a:buFont typeface="Arial" pitchFamily="34" charset="0"/>
              <a:buAutoNum type="arabicParenBoth"/>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tích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âm</a:t>
            </a:r>
            <a:r>
              <a:rPr lang="en-US" sz="2800" dirty="0">
                <a:solidFill>
                  <a:prstClr val="black"/>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chuyển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động</a:t>
            </a:r>
            <a:r>
              <a:rPr lang="en-US" sz="2800" dirty="0">
                <a:solidFill>
                  <a:srgbClr val="0000FF"/>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sắp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xếp</a:t>
            </a:r>
            <a:r>
              <a:rPr lang="en-US" sz="2800" dirty="0">
                <a:solidFill>
                  <a:prstClr val="black"/>
                </a:solidFill>
                <a:latin typeface="Times New Roman" pitchFamily="18" charset="0"/>
                <a:cs typeface="Times New Roman" pitchFamily="18" charset="0"/>
              </a:rPr>
              <a:t>.</a:t>
            </a:r>
          </a:p>
          <a:p>
            <a:pPr algn="l"/>
            <a:endParaRPr lang="en-US" sz="2800" dirty="0">
              <a:solidFill>
                <a:prstClr val="black"/>
              </a:solidFill>
              <a:latin typeface="Times New Roman" pitchFamily="18" charset="0"/>
              <a:cs typeface="Times New Roman" pitchFamily="18" charset="0"/>
            </a:endParaRPr>
          </a:p>
        </p:txBody>
      </p:sp>
      <p:sp>
        <p:nvSpPr>
          <p:cNvPr id="16" name="Rectangle 15"/>
          <p:cNvSpPr/>
          <p:nvPr/>
        </p:nvSpPr>
        <p:spPr>
          <a:xfrm>
            <a:off x="1529862" y="101600"/>
            <a:ext cx="2438400" cy="523220"/>
          </a:xfrm>
          <a:prstGeom prst="rect">
            <a:avLst/>
          </a:prstGeom>
        </p:spPr>
        <p:txBody>
          <a:bodyPr wrap="square">
            <a:spAutoFit/>
          </a:bodyPr>
          <a:lstStyle/>
          <a:p>
            <a:r>
              <a:rPr lang="en-US" sz="2800" b="1" u="sng" dirty="0" err="1">
                <a:solidFill>
                  <a:prstClr val="black"/>
                </a:solidFill>
                <a:latin typeface="Times New Roman" pitchFamily="18" charset="0"/>
                <a:cs typeface="Times New Roman" pitchFamily="18" charset="0"/>
              </a:rPr>
              <a:t>Bài</a:t>
            </a:r>
            <a:r>
              <a:rPr lang="en-US" sz="2800" b="1" u="sng" dirty="0">
                <a:solidFill>
                  <a:prstClr val="black"/>
                </a:solidFill>
                <a:latin typeface="Times New Roman" pitchFamily="18" charset="0"/>
                <a:cs typeface="Times New Roman" pitchFamily="18" charset="0"/>
              </a:rPr>
              <a:t> 1/17 SGK</a:t>
            </a:r>
            <a:endParaRPr lang="vi-VN" sz="2800" b="1" u="sng" dirty="0">
              <a:solidFill>
                <a:prstClr val="black"/>
              </a:solidFill>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01600"/>
            <a:ext cx="5943600"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0481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39470"/>
            <a:ext cx="4495800" cy="646331"/>
          </a:xfrm>
          <a:prstGeom prst="rect">
            <a:avLst/>
          </a:prstGeom>
        </p:spPr>
        <p:txBody>
          <a:bodyPr wrap="square">
            <a:spAutoFit/>
          </a:bodyPr>
          <a:lstStyle/>
          <a:p>
            <a:pPr algn="ctr"/>
            <a:r>
              <a:rPr lang="en-US" sz="3600" b="1" dirty="0">
                <a:solidFill>
                  <a:srgbClr val="FF0000"/>
                </a:solidFill>
                <a:latin typeface="Times New Roman" pitchFamily="18" charset="0"/>
                <a:cs typeface="Times New Roman" pitchFamily="18" charset="0"/>
              </a:rPr>
              <a:t>BÀI 2   NGUYÊN TỬ</a:t>
            </a:r>
            <a:endParaRPr lang="vi-VN" sz="3600" dirty="0">
              <a:solidFill>
                <a:srgbClr val="FF0000"/>
              </a:solidFill>
              <a:latin typeface="Times New Roman" pitchFamily="18" charset="0"/>
              <a:cs typeface="Times New Roman" pitchFamily="18" charset="0"/>
            </a:endParaRPr>
          </a:p>
        </p:txBody>
      </p:sp>
      <p:sp>
        <p:nvSpPr>
          <p:cNvPr id="5" name="Rectangle 4"/>
          <p:cNvSpPr/>
          <p:nvPr/>
        </p:nvSpPr>
        <p:spPr>
          <a:xfrm>
            <a:off x="1676400" y="485776"/>
            <a:ext cx="6629400" cy="523220"/>
          </a:xfrm>
          <a:prstGeom prst="rect">
            <a:avLst/>
          </a:prstGeom>
        </p:spPr>
        <p:txBody>
          <a:bodyPr wrap="square">
            <a:spAutoFit/>
          </a:bodyPr>
          <a:lstStyle/>
          <a:p>
            <a:r>
              <a:rPr lang="en-US" sz="2800" b="1" u="sng" dirty="0">
                <a:solidFill>
                  <a:srgbClr val="0000FF"/>
                </a:solidFill>
                <a:latin typeface="Times New Roman" pitchFamily="18" charset="0"/>
                <a:cs typeface="Times New Roman" pitchFamily="18" charset="0"/>
              </a:rPr>
              <a:t>I </a:t>
            </a:r>
            <a:r>
              <a:rPr lang="en-US" sz="2800" b="1" u="sng" dirty="0" err="1">
                <a:solidFill>
                  <a:srgbClr val="0000FF"/>
                </a:solidFill>
                <a:latin typeface="Times New Roman" pitchFamily="18" charset="0"/>
                <a:cs typeface="Times New Roman" pitchFamily="18" charset="0"/>
              </a:rPr>
              <a:t>Mô</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hình</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nguyên</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tử</a:t>
            </a:r>
            <a:r>
              <a:rPr lang="en-US" sz="2800" b="1" u="sng" dirty="0">
                <a:solidFill>
                  <a:srgbClr val="0000FF"/>
                </a:solidFill>
                <a:latin typeface="Times New Roman" pitchFamily="18" charset="0"/>
                <a:cs typeface="Times New Roman" pitchFamily="18" charset="0"/>
              </a:rPr>
              <a:t> Rutherford - Bohr</a:t>
            </a:r>
            <a:endParaRPr lang="vi-VN" sz="2800" b="1" u="sng" dirty="0">
              <a:solidFill>
                <a:srgbClr val="0000FF"/>
              </a:solidFill>
              <a:latin typeface="Times New Roman" pitchFamily="18" charset="0"/>
              <a:cs typeface="Times New Roman" pitchFamily="18" charset="0"/>
            </a:endParaRPr>
          </a:p>
        </p:txBody>
      </p:sp>
      <p:pic>
        <p:nvPicPr>
          <p:cNvPr id="7"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82354" y="726831"/>
            <a:ext cx="1143000" cy="93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600200" y="914400"/>
            <a:ext cx="4191000" cy="523220"/>
          </a:xfrm>
          <a:prstGeom prst="rect">
            <a:avLst/>
          </a:prstGeom>
        </p:spPr>
        <p:txBody>
          <a:bodyPr wrap="square">
            <a:spAutoFit/>
          </a:bodyPr>
          <a:lstStyle/>
          <a:p>
            <a:r>
              <a:rPr lang="en-US" sz="2800" b="1" u="sng" dirty="0">
                <a:solidFill>
                  <a:srgbClr val="0000FF"/>
                </a:solidFill>
                <a:latin typeface="Times New Roman" pitchFamily="18" charset="0"/>
                <a:cs typeface="Times New Roman" pitchFamily="18" charset="0"/>
              </a:rPr>
              <a:t>II. </a:t>
            </a:r>
            <a:r>
              <a:rPr lang="en-US" sz="2800" b="1" u="sng" dirty="0" err="1">
                <a:solidFill>
                  <a:srgbClr val="0000FF"/>
                </a:solidFill>
                <a:latin typeface="Times New Roman" pitchFamily="18" charset="0"/>
                <a:cs typeface="Times New Roman" pitchFamily="18" charset="0"/>
              </a:rPr>
              <a:t>Khối</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lượng</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nguyên</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tử</a:t>
            </a:r>
            <a:r>
              <a:rPr lang="en-US" sz="2800" b="1" u="sng" dirty="0">
                <a:solidFill>
                  <a:srgbClr val="0000FF"/>
                </a:solidFill>
                <a:latin typeface="Times New Roman" pitchFamily="18" charset="0"/>
                <a:cs typeface="Times New Roman" pitchFamily="18" charset="0"/>
              </a:rPr>
              <a:t>:</a:t>
            </a:r>
            <a:endParaRPr lang="vi-VN" sz="2800" b="1" u="sng" dirty="0">
              <a:solidFill>
                <a:srgbClr val="0000FF"/>
              </a:solidFill>
              <a:latin typeface="Times New Roman" pitchFamily="18" charset="0"/>
              <a:cs typeface="Times New Roman" pitchFamily="18" charset="0"/>
            </a:endParaRPr>
          </a:p>
        </p:txBody>
      </p:sp>
      <p:sp>
        <p:nvSpPr>
          <p:cNvPr id="14" name="Rectangle 13"/>
          <p:cNvSpPr/>
          <p:nvPr/>
        </p:nvSpPr>
        <p:spPr>
          <a:xfrm>
            <a:off x="1600200" y="1295400"/>
            <a:ext cx="2438400" cy="523220"/>
          </a:xfrm>
          <a:prstGeom prst="rect">
            <a:avLst/>
          </a:prstGeom>
        </p:spPr>
        <p:txBody>
          <a:bodyPr wrap="square">
            <a:spAutoFit/>
          </a:bodyPr>
          <a:lstStyle/>
          <a:p>
            <a:r>
              <a:rPr lang="en-US" sz="2800" b="1" u="sng" dirty="0">
                <a:solidFill>
                  <a:srgbClr val="0000FF"/>
                </a:solidFill>
                <a:latin typeface="Times New Roman" pitchFamily="18" charset="0"/>
                <a:cs typeface="Times New Roman" pitchFamily="18" charset="0"/>
              </a:rPr>
              <a:t>III. </a:t>
            </a:r>
            <a:r>
              <a:rPr lang="en-US" sz="2800" b="1" u="sng" dirty="0" err="1">
                <a:solidFill>
                  <a:srgbClr val="0000FF"/>
                </a:solidFill>
                <a:latin typeface="Times New Roman" pitchFamily="18" charset="0"/>
                <a:cs typeface="Times New Roman" pitchFamily="18" charset="0"/>
              </a:rPr>
              <a:t>Vận</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dụng</a:t>
            </a:r>
            <a:endParaRPr lang="vi-VN" sz="2800" b="1" u="sng" dirty="0">
              <a:solidFill>
                <a:srgbClr val="0000FF"/>
              </a:solidFill>
              <a:latin typeface="Times New Roman" pitchFamily="18" charset="0"/>
              <a:cs typeface="Times New Roman" pitchFamily="18" charset="0"/>
            </a:endParaRPr>
          </a:p>
        </p:txBody>
      </p:sp>
      <p:sp>
        <p:nvSpPr>
          <p:cNvPr id="15" name="Content Placeholder 2"/>
          <p:cNvSpPr txBox="1">
            <a:spLocks/>
          </p:cNvSpPr>
          <p:nvPr/>
        </p:nvSpPr>
        <p:spPr>
          <a:xfrm>
            <a:off x="1676400" y="2438400"/>
            <a:ext cx="3429000" cy="4343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buFont typeface="Arial" pitchFamily="34" charset="0"/>
              <a:buAutoNum type="arabicParenBoth"/>
            </a:pPr>
            <a:r>
              <a:rPr lang="en-US" sz="2800" dirty="0" err="1">
                <a:solidFill>
                  <a:schemeClr val="tx1"/>
                </a:solidFill>
                <a:latin typeface="Times New Roman" pitchFamily="18" charset="0"/>
                <a:cs typeface="Times New Roman" pitchFamily="18" charset="0"/>
              </a:rPr>
              <a:t>vô</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cùng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nhỏ</a:t>
            </a:r>
            <a:r>
              <a:rPr lang="en-US" sz="2800" dirty="0">
                <a:solidFill>
                  <a:schemeClr val="tx1"/>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schemeClr val="tx1"/>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về</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điện</a:t>
            </a:r>
            <a:r>
              <a:rPr lang="en-US" sz="2800" dirty="0">
                <a:solidFill>
                  <a:schemeClr val="tx1"/>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err="1">
                <a:solidFill>
                  <a:schemeClr val="tx1"/>
                </a:solidFill>
                <a:latin typeface="Times New Roman" pitchFamily="18" charset="0"/>
                <a:cs typeface="Times New Roman" pitchFamily="18" charset="0"/>
              </a:rPr>
              <a:t>hạt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nhân</a:t>
            </a:r>
            <a:r>
              <a:rPr lang="en-US" sz="2800" dirty="0">
                <a:solidFill>
                  <a:schemeClr val="tx1"/>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dương</a:t>
            </a:r>
            <a:r>
              <a:rPr lang="en-US" sz="2800" dirty="0">
                <a:solidFill>
                  <a:srgbClr val="0000FF"/>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vỏ</a:t>
            </a:r>
            <a:r>
              <a:rPr lang="en-US" sz="2800" dirty="0">
                <a:solidFill>
                  <a:schemeClr val="tx1"/>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srgbClr val="0000FF"/>
                </a:solidFill>
                <a:latin typeface="Times New Roman" pitchFamily="18" charset="0"/>
                <a:cs typeface="Times New Roman" pitchFamily="18" charset="0"/>
              </a:rPr>
              <a:t> electron; </a:t>
            </a:r>
          </a:p>
          <a:p>
            <a:pPr marL="514350" indent="-514350" algn="l">
              <a:buFont typeface="Arial" pitchFamily="34" charset="0"/>
              <a:buAutoNum type="arabicParenBoth"/>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âm</a:t>
            </a:r>
            <a:r>
              <a:rPr lang="en-US" sz="2800" dirty="0">
                <a:solidFill>
                  <a:schemeClr val="tx1"/>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chuyển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động</a:t>
            </a:r>
            <a:r>
              <a:rPr lang="en-US" sz="2800" dirty="0">
                <a:solidFill>
                  <a:srgbClr val="0000FF"/>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sắp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xếp</a:t>
            </a:r>
            <a:r>
              <a:rPr lang="en-US" sz="2800" dirty="0">
                <a:solidFill>
                  <a:schemeClr val="tx1"/>
                </a:solidFill>
                <a:latin typeface="Times New Roman" pitchFamily="18" charset="0"/>
                <a:cs typeface="Times New Roman" pitchFamily="18" charset="0"/>
              </a:rPr>
              <a:t>.</a:t>
            </a:r>
          </a:p>
          <a:p>
            <a:pPr algn="l"/>
            <a:endParaRPr lang="en-US" sz="2800" dirty="0">
              <a:solidFill>
                <a:schemeClr val="tx1"/>
              </a:solidFill>
              <a:latin typeface="Times New Roman" pitchFamily="18" charset="0"/>
              <a:cs typeface="Times New Roman" pitchFamily="18" charset="0"/>
            </a:endParaRPr>
          </a:p>
        </p:txBody>
      </p:sp>
      <p:sp>
        <p:nvSpPr>
          <p:cNvPr id="16" name="Rectangle 15"/>
          <p:cNvSpPr/>
          <p:nvPr/>
        </p:nvSpPr>
        <p:spPr>
          <a:xfrm>
            <a:off x="1676400" y="1838980"/>
            <a:ext cx="2438400" cy="523220"/>
          </a:xfrm>
          <a:prstGeom prst="rect">
            <a:avLst/>
          </a:prstGeom>
        </p:spPr>
        <p:txBody>
          <a:bodyPr wrap="square">
            <a:spAutoFit/>
          </a:bodyPr>
          <a:lstStyle/>
          <a:p>
            <a:r>
              <a:rPr lang="en-US" sz="2800" b="1" u="sng" dirty="0" err="1">
                <a:latin typeface="Times New Roman" pitchFamily="18" charset="0"/>
                <a:cs typeface="Times New Roman" pitchFamily="18" charset="0"/>
              </a:rPr>
              <a:t>Bài</a:t>
            </a:r>
            <a:r>
              <a:rPr lang="en-US" sz="2800" b="1" u="sng" dirty="0">
                <a:latin typeface="Times New Roman" pitchFamily="18" charset="0"/>
                <a:cs typeface="Times New Roman" pitchFamily="18" charset="0"/>
              </a:rPr>
              <a:t> 1/17 SGK</a:t>
            </a:r>
            <a:endParaRPr lang="vi-VN" sz="2800" b="1" u="sng" dirty="0">
              <a:latin typeface="Times New Roman" pitchFamily="18" charset="0"/>
              <a:cs typeface="Times New Roman" pitchFamily="18" charset="0"/>
            </a:endParaRPr>
          </a:p>
        </p:txBody>
      </p:sp>
      <p:sp>
        <p:nvSpPr>
          <p:cNvPr id="17" name="Rectangle 16"/>
          <p:cNvSpPr/>
          <p:nvPr/>
        </p:nvSpPr>
        <p:spPr>
          <a:xfrm>
            <a:off x="5081954" y="1437620"/>
            <a:ext cx="2438400" cy="523220"/>
          </a:xfrm>
          <a:prstGeom prst="rect">
            <a:avLst/>
          </a:prstGeom>
        </p:spPr>
        <p:txBody>
          <a:bodyPr wrap="square">
            <a:spAutoFit/>
          </a:bodyPr>
          <a:lstStyle/>
          <a:p>
            <a:r>
              <a:rPr lang="en-US" sz="2800" b="1" u="sng" dirty="0" err="1">
                <a:latin typeface="Times New Roman" pitchFamily="18" charset="0"/>
                <a:cs typeface="Times New Roman" pitchFamily="18" charset="0"/>
              </a:rPr>
              <a:t>Bài</a:t>
            </a:r>
            <a:r>
              <a:rPr lang="en-US" sz="2800" b="1" u="sng" dirty="0">
                <a:latin typeface="Times New Roman" pitchFamily="18" charset="0"/>
                <a:cs typeface="Times New Roman" pitchFamily="18" charset="0"/>
              </a:rPr>
              <a:t> 2/17 SGK</a:t>
            </a:r>
            <a:endParaRPr lang="vi-VN" sz="2800" b="1" u="sng" dirty="0">
              <a:latin typeface="Times New Roman" pitchFamily="18" charset="0"/>
              <a:cs typeface="Times New Roman" pitchFamily="18" charset="0"/>
            </a:endParaRPr>
          </a:p>
        </p:txBody>
      </p:sp>
      <p:cxnSp>
        <p:nvCxnSpPr>
          <p:cNvPr id="18" name="Straight Connector 17"/>
          <p:cNvCxnSpPr/>
          <p:nvPr/>
        </p:nvCxnSpPr>
        <p:spPr>
          <a:xfrm>
            <a:off x="4953000" y="2100590"/>
            <a:ext cx="0" cy="452881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4572000" y="2971800"/>
            <a:ext cx="5943600" cy="3048000"/>
          </a:xfrm>
          <a:prstGeom prst="rect">
            <a:avLst/>
          </a:prstGeom>
        </p:spPr>
        <p:txBody>
          <a:bodyPr vert="horz" lIns="91440" tIns="45720" rIns="91440" bIns="45720" rtlCol="0">
            <a:noAutofit/>
          </a:bodyPr>
          <a:lstStyle/>
          <a:p>
            <a:pPr marL="342900" indent="-342900" algn="just">
              <a:spcBef>
                <a:spcPct val="20000"/>
              </a:spcBef>
              <a:defRPr/>
            </a:pPr>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Proton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neutron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amu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electron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khoảng</a:t>
            </a:r>
            <a:r>
              <a:rPr lang="en-US" sz="2400" dirty="0">
                <a:latin typeface="Times New Roman" pitchFamily="18" charset="0"/>
                <a:cs typeface="Times New Roman" pitchFamily="18" charset="0"/>
              </a:rPr>
              <a:t> 0,00055 </a:t>
            </a:r>
            <a:r>
              <a:rPr lang="en-US" sz="2400" dirty="0" err="1">
                <a:latin typeface="Times New Roman" pitchFamily="18" charset="0"/>
                <a:cs typeface="Times New Roman" pitchFamily="18" charset="0"/>
              </a:rPr>
              <a:t>amu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so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proton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neutron. Do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r>
              <a:rPr lang="en-US" sz="2400" dirty="0">
                <a:latin typeface="Times New Roman" pitchFamily="18" charset="0"/>
                <a:cs typeface="Times New Roman" pitchFamily="18" charset="0"/>
              </a:rPr>
              <a:t>.</a:t>
            </a:r>
          </a:p>
          <a:p>
            <a:pPr marL="342900" indent="-342900" algn="just">
              <a:spcBef>
                <a:spcPct val="20000"/>
              </a:spcBef>
              <a:defRPr/>
            </a:pPr>
            <a:endParaRPr lang="en-US" sz="2400" dirty="0">
              <a:latin typeface="Times New Roman" pitchFamily="18" charset="0"/>
              <a:cs typeface="Times New Roman" pitchFamily="18" charset="0"/>
            </a:endParaRPr>
          </a:p>
        </p:txBody>
      </p:sp>
      <p:sp>
        <p:nvSpPr>
          <p:cNvPr id="12" name="Content Placeholder 2"/>
          <p:cNvSpPr txBox="1">
            <a:spLocks/>
          </p:cNvSpPr>
          <p:nvPr/>
        </p:nvSpPr>
        <p:spPr>
          <a:xfrm>
            <a:off x="5105400" y="2100591"/>
            <a:ext cx="5257800" cy="129539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vi-VN" sz="2400" dirty="0">
                <a:solidFill>
                  <a:schemeClr val="tx1"/>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Vì</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sao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nói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lượng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hạt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được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coi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lượng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nguyên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tử</a:t>
            </a:r>
            <a:r>
              <a:rPr lang="en-US" sz="2400" dirty="0">
                <a:solidFill>
                  <a:srgbClr val="FF0000"/>
                </a:solidFill>
                <a:latin typeface="Times New Roman" pitchFamily="18" charset="0"/>
                <a:cs typeface="Times New Roman" pitchFamily="18" charset="0"/>
              </a:rPr>
              <a:t>?</a:t>
            </a:r>
          </a:p>
          <a:p>
            <a:pPr algn="just"/>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2181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39470"/>
            <a:ext cx="4495800" cy="646331"/>
          </a:xfrm>
          <a:prstGeom prst="rect">
            <a:avLst/>
          </a:prstGeom>
        </p:spPr>
        <p:txBody>
          <a:bodyPr wrap="square">
            <a:spAutoFit/>
          </a:bodyPr>
          <a:lstStyle/>
          <a:p>
            <a:pPr algn="ctr"/>
            <a:r>
              <a:rPr lang="en-US" sz="3600" b="1" dirty="0">
                <a:solidFill>
                  <a:srgbClr val="FF0000"/>
                </a:solidFill>
                <a:latin typeface="Times New Roman" pitchFamily="18" charset="0"/>
                <a:cs typeface="Times New Roman" pitchFamily="18" charset="0"/>
              </a:rPr>
              <a:t>BÀI 2   NGUYÊN TỬ</a:t>
            </a:r>
            <a:endParaRPr lang="vi-VN" sz="3600" dirty="0">
              <a:solidFill>
                <a:srgbClr val="FF0000"/>
              </a:solidFill>
              <a:latin typeface="Times New Roman" pitchFamily="18" charset="0"/>
              <a:cs typeface="Times New Roman" pitchFamily="18" charset="0"/>
            </a:endParaRPr>
          </a:p>
        </p:txBody>
      </p:sp>
      <p:sp>
        <p:nvSpPr>
          <p:cNvPr id="5" name="Rectangle 4"/>
          <p:cNvSpPr/>
          <p:nvPr/>
        </p:nvSpPr>
        <p:spPr>
          <a:xfrm>
            <a:off x="1676400" y="485776"/>
            <a:ext cx="6629400" cy="523220"/>
          </a:xfrm>
          <a:prstGeom prst="rect">
            <a:avLst/>
          </a:prstGeom>
        </p:spPr>
        <p:txBody>
          <a:bodyPr wrap="square">
            <a:spAutoFit/>
          </a:bodyPr>
          <a:lstStyle/>
          <a:p>
            <a:r>
              <a:rPr lang="en-US" sz="2800" b="1" u="sng" dirty="0">
                <a:solidFill>
                  <a:srgbClr val="0000FF"/>
                </a:solidFill>
                <a:latin typeface="Times New Roman" pitchFamily="18" charset="0"/>
                <a:cs typeface="Times New Roman" pitchFamily="18" charset="0"/>
              </a:rPr>
              <a:t>I </a:t>
            </a:r>
            <a:r>
              <a:rPr lang="en-US" sz="2800" b="1" u="sng" dirty="0" err="1">
                <a:solidFill>
                  <a:srgbClr val="0000FF"/>
                </a:solidFill>
                <a:latin typeface="Times New Roman" pitchFamily="18" charset="0"/>
                <a:cs typeface="Times New Roman" pitchFamily="18" charset="0"/>
              </a:rPr>
              <a:t>Mô</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hình</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nguyên</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tử</a:t>
            </a:r>
            <a:r>
              <a:rPr lang="en-US" sz="2800" b="1" u="sng" dirty="0">
                <a:solidFill>
                  <a:srgbClr val="0000FF"/>
                </a:solidFill>
                <a:latin typeface="Times New Roman" pitchFamily="18" charset="0"/>
                <a:cs typeface="Times New Roman" pitchFamily="18" charset="0"/>
              </a:rPr>
              <a:t> Rutherford - Bohr</a:t>
            </a:r>
            <a:endParaRPr lang="vi-VN" sz="2800" b="1" u="sng" dirty="0">
              <a:solidFill>
                <a:srgbClr val="0000FF"/>
              </a:solidFill>
              <a:latin typeface="Times New Roman" pitchFamily="18" charset="0"/>
              <a:cs typeface="Times New Roman" pitchFamily="18" charset="0"/>
            </a:endParaRPr>
          </a:p>
        </p:txBody>
      </p:sp>
      <p:pic>
        <p:nvPicPr>
          <p:cNvPr id="7"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76200"/>
            <a:ext cx="1143000" cy="93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600200" y="914400"/>
            <a:ext cx="4191000" cy="523220"/>
          </a:xfrm>
          <a:prstGeom prst="rect">
            <a:avLst/>
          </a:prstGeom>
        </p:spPr>
        <p:txBody>
          <a:bodyPr wrap="square">
            <a:spAutoFit/>
          </a:bodyPr>
          <a:lstStyle/>
          <a:p>
            <a:r>
              <a:rPr lang="en-US" sz="2800" b="1" u="sng" dirty="0">
                <a:solidFill>
                  <a:srgbClr val="0000FF"/>
                </a:solidFill>
                <a:latin typeface="Times New Roman" pitchFamily="18" charset="0"/>
                <a:cs typeface="Times New Roman" pitchFamily="18" charset="0"/>
              </a:rPr>
              <a:t>II. </a:t>
            </a:r>
            <a:r>
              <a:rPr lang="en-US" sz="2800" b="1" u="sng" dirty="0" err="1">
                <a:solidFill>
                  <a:srgbClr val="0000FF"/>
                </a:solidFill>
                <a:latin typeface="Times New Roman" pitchFamily="18" charset="0"/>
                <a:cs typeface="Times New Roman" pitchFamily="18" charset="0"/>
              </a:rPr>
              <a:t>Khối</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lượng</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nguyên</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tử</a:t>
            </a:r>
            <a:r>
              <a:rPr lang="en-US" sz="2800" b="1" u="sng" dirty="0">
                <a:solidFill>
                  <a:srgbClr val="0000FF"/>
                </a:solidFill>
                <a:latin typeface="Times New Roman" pitchFamily="18" charset="0"/>
                <a:cs typeface="Times New Roman" pitchFamily="18" charset="0"/>
              </a:rPr>
              <a:t>:</a:t>
            </a:r>
            <a:endParaRPr lang="vi-VN" sz="2800" b="1" u="sng" dirty="0">
              <a:solidFill>
                <a:srgbClr val="0000FF"/>
              </a:solidFill>
              <a:latin typeface="Times New Roman" pitchFamily="18" charset="0"/>
              <a:cs typeface="Times New Roman" pitchFamily="18" charset="0"/>
            </a:endParaRPr>
          </a:p>
        </p:txBody>
      </p:sp>
      <p:sp>
        <p:nvSpPr>
          <p:cNvPr id="14" name="Rectangle 13"/>
          <p:cNvSpPr/>
          <p:nvPr/>
        </p:nvSpPr>
        <p:spPr>
          <a:xfrm>
            <a:off x="1600200" y="1295400"/>
            <a:ext cx="2438400" cy="523220"/>
          </a:xfrm>
          <a:prstGeom prst="rect">
            <a:avLst/>
          </a:prstGeom>
        </p:spPr>
        <p:txBody>
          <a:bodyPr wrap="square">
            <a:spAutoFit/>
          </a:bodyPr>
          <a:lstStyle/>
          <a:p>
            <a:r>
              <a:rPr lang="en-US" sz="2800" b="1" u="sng" dirty="0">
                <a:solidFill>
                  <a:srgbClr val="0000FF"/>
                </a:solidFill>
                <a:latin typeface="Times New Roman" pitchFamily="18" charset="0"/>
                <a:cs typeface="Times New Roman" pitchFamily="18" charset="0"/>
              </a:rPr>
              <a:t>III. </a:t>
            </a:r>
            <a:r>
              <a:rPr lang="en-US" sz="2800" b="1" u="sng" dirty="0" err="1">
                <a:solidFill>
                  <a:srgbClr val="0000FF"/>
                </a:solidFill>
                <a:latin typeface="Times New Roman" pitchFamily="18" charset="0"/>
                <a:cs typeface="Times New Roman" pitchFamily="18" charset="0"/>
              </a:rPr>
              <a:t>Vận</a:t>
            </a:r>
            <a:r>
              <a:rPr lang="en-US" sz="2800" b="1" u="sng"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dụng</a:t>
            </a:r>
            <a:endParaRPr lang="vi-VN" sz="2800" b="1" u="sng" dirty="0">
              <a:solidFill>
                <a:srgbClr val="0000FF"/>
              </a:solidFill>
              <a:latin typeface="Times New Roman" pitchFamily="18" charset="0"/>
              <a:cs typeface="Times New Roman" pitchFamily="18" charset="0"/>
            </a:endParaRPr>
          </a:p>
        </p:txBody>
      </p:sp>
      <p:sp>
        <p:nvSpPr>
          <p:cNvPr id="15" name="Content Placeholder 2"/>
          <p:cNvSpPr txBox="1">
            <a:spLocks/>
          </p:cNvSpPr>
          <p:nvPr/>
        </p:nvSpPr>
        <p:spPr>
          <a:xfrm>
            <a:off x="1676400" y="2438400"/>
            <a:ext cx="3429000" cy="4343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l">
              <a:buFont typeface="Arial" pitchFamily="34" charset="0"/>
              <a:buAutoNum type="arabicParenBoth"/>
            </a:pPr>
            <a:r>
              <a:rPr lang="en-US" sz="2800" dirty="0" err="1">
                <a:solidFill>
                  <a:schemeClr val="tx1"/>
                </a:solidFill>
                <a:latin typeface="Times New Roman" pitchFamily="18" charset="0"/>
                <a:cs typeface="Times New Roman" pitchFamily="18" charset="0"/>
              </a:rPr>
              <a:t>vô</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cùng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nhỏ</a:t>
            </a:r>
            <a:r>
              <a:rPr lang="en-US" sz="2800" dirty="0">
                <a:solidFill>
                  <a:schemeClr val="tx1"/>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trung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điện</a:t>
            </a:r>
            <a:r>
              <a:rPr lang="en-US" sz="2800" dirty="0">
                <a:solidFill>
                  <a:schemeClr val="tx1"/>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err="1">
                <a:solidFill>
                  <a:schemeClr val="tx1"/>
                </a:solidFill>
                <a:latin typeface="Times New Roman" pitchFamily="18" charset="0"/>
                <a:cs typeface="Times New Roman" pitchFamily="18" charset="0"/>
              </a:rPr>
              <a:t>hạt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nhân</a:t>
            </a:r>
            <a:r>
              <a:rPr lang="en-US" sz="2800" dirty="0">
                <a:solidFill>
                  <a:schemeClr val="tx1"/>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dương</a:t>
            </a:r>
            <a:r>
              <a:rPr lang="en-US" sz="2800" dirty="0">
                <a:solidFill>
                  <a:schemeClr val="tx1"/>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vỏ</a:t>
            </a:r>
            <a:r>
              <a:rPr lang="en-US" sz="2800" dirty="0">
                <a:solidFill>
                  <a:schemeClr val="tx1"/>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schemeClr val="tx1"/>
                </a:solidFill>
                <a:latin typeface="Times New Roman" pitchFamily="18" charset="0"/>
                <a:cs typeface="Times New Roman" pitchFamily="18" charset="0"/>
              </a:rPr>
              <a:t> electron; </a:t>
            </a:r>
          </a:p>
          <a:p>
            <a:pPr marL="514350" indent="-514350" algn="l">
              <a:buFont typeface="Arial" pitchFamily="34" charset="0"/>
              <a:buAutoNum type="arabicParenBoth"/>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âm</a:t>
            </a:r>
            <a:r>
              <a:rPr lang="en-US" sz="2800" dirty="0">
                <a:solidFill>
                  <a:schemeClr val="tx1"/>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chuyển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động</a:t>
            </a:r>
            <a:r>
              <a:rPr lang="en-US" sz="2800" dirty="0">
                <a:solidFill>
                  <a:schemeClr val="tx1"/>
                </a:solidFill>
                <a:latin typeface="Times New Roman" pitchFamily="18" charset="0"/>
                <a:cs typeface="Times New Roman" pitchFamily="18" charset="0"/>
              </a:rPr>
              <a:t>; </a:t>
            </a:r>
          </a:p>
          <a:p>
            <a:pPr marL="514350" indent="-514350" algn="l">
              <a:buFont typeface="Arial" pitchFamily="34" charset="0"/>
              <a:buAutoNum type="arabicParenBoth"/>
            </a:pP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sắp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xếp</a:t>
            </a:r>
            <a:r>
              <a:rPr lang="en-US" sz="2800" dirty="0">
                <a:solidFill>
                  <a:schemeClr val="tx1"/>
                </a:solidFill>
                <a:latin typeface="Times New Roman" pitchFamily="18" charset="0"/>
                <a:cs typeface="Times New Roman" pitchFamily="18" charset="0"/>
              </a:rPr>
              <a:t>.</a:t>
            </a:r>
          </a:p>
          <a:p>
            <a:pPr algn="l"/>
            <a:endParaRPr lang="en-US" sz="2800" dirty="0">
              <a:solidFill>
                <a:schemeClr val="tx1"/>
              </a:solidFill>
              <a:latin typeface="Times New Roman" pitchFamily="18" charset="0"/>
              <a:cs typeface="Times New Roman" pitchFamily="18" charset="0"/>
            </a:endParaRPr>
          </a:p>
        </p:txBody>
      </p:sp>
      <p:sp>
        <p:nvSpPr>
          <p:cNvPr id="16" name="Rectangle 15"/>
          <p:cNvSpPr/>
          <p:nvPr/>
        </p:nvSpPr>
        <p:spPr>
          <a:xfrm>
            <a:off x="1676400" y="1838980"/>
            <a:ext cx="2438400" cy="523220"/>
          </a:xfrm>
          <a:prstGeom prst="rect">
            <a:avLst/>
          </a:prstGeom>
        </p:spPr>
        <p:txBody>
          <a:bodyPr wrap="square">
            <a:spAutoFit/>
          </a:bodyPr>
          <a:lstStyle/>
          <a:p>
            <a:r>
              <a:rPr lang="en-US" sz="2800" b="1" u="sng" dirty="0" err="1">
                <a:latin typeface="Times New Roman" pitchFamily="18" charset="0"/>
                <a:cs typeface="Times New Roman" pitchFamily="18" charset="0"/>
              </a:rPr>
              <a:t>Bài</a:t>
            </a:r>
            <a:r>
              <a:rPr lang="en-US" sz="2800" b="1" u="sng" dirty="0">
                <a:latin typeface="Times New Roman" pitchFamily="18" charset="0"/>
                <a:cs typeface="Times New Roman" pitchFamily="18" charset="0"/>
              </a:rPr>
              <a:t> 1/17 SGK</a:t>
            </a:r>
            <a:endParaRPr lang="vi-VN" sz="2800" b="1" u="sng" dirty="0">
              <a:latin typeface="Times New Roman" pitchFamily="18" charset="0"/>
              <a:cs typeface="Times New Roman" pitchFamily="18" charset="0"/>
            </a:endParaRPr>
          </a:p>
        </p:txBody>
      </p:sp>
      <p:sp>
        <p:nvSpPr>
          <p:cNvPr id="17" name="Rectangle 16"/>
          <p:cNvSpPr/>
          <p:nvPr/>
        </p:nvSpPr>
        <p:spPr>
          <a:xfrm>
            <a:off x="6096000" y="1828800"/>
            <a:ext cx="2438400" cy="523220"/>
          </a:xfrm>
          <a:prstGeom prst="rect">
            <a:avLst/>
          </a:prstGeom>
        </p:spPr>
        <p:txBody>
          <a:bodyPr wrap="square">
            <a:spAutoFit/>
          </a:bodyPr>
          <a:lstStyle/>
          <a:p>
            <a:r>
              <a:rPr lang="en-US" sz="2800" b="1" u="sng" dirty="0" err="1">
                <a:latin typeface="Times New Roman" pitchFamily="18" charset="0"/>
                <a:cs typeface="Times New Roman" pitchFamily="18" charset="0"/>
              </a:rPr>
              <a:t>Bài</a:t>
            </a:r>
            <a:r>
              <a:rPr lang="en-US" sz="2800" b="1" u="sng" dirty="0">
                <a:latin typeface="Times New Roman" pitchFamily="18" charset="0"/>
                <a:cs typeface="Times New Roman" pitchFamily="18" charset="0"/>
              </a:rPr>
              <a:t> 2/17 SGK</a:t>
            </a:r>
            <a:endParaRPr lang="vi-VN" sz="2800" b="1" u="sng" dirty="0">
              <a:latin typeface="Times New Roman" pitchFamily="18" charset="0"/>
              <a:cs typeface="Times New Roman" pitchFamily="18" charset="0"/>
            </a:endParaRPr>
          </a:p>
        </p:txBody>
      </p:sp>
      <p:cxnSp>
        <p:nvCxnSpPr>
          <p:cNvPr id="18" name="Straight Connector 17"/>
          <p:cNvCxnSpPr/>
          <p:nvPr/>
        </p:nvCxnSpPr>
        <p:spPr>
          <a:xfrm>
            <a:off x="4953000" y="2100590"/>
            <a:ext cx="0" cy="452881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4991100" y="2362200"/>
            <a:ext cx="5372100" cy="4038600"/>
          </a:xfrm>
          <a:prstGeom prst="rect">
            <a:avLst/>
          </a:prstGeom>
        </p:spPr>
        <p:txBody>
          <a:bodyPr vert="horz" lIns="91440" tIns="45720" rIns="91440" bIns="45720" rtlCol="0">
            <a:noAutofit/>
          </a:bodyPr>
          <a:lstStyle/>
          <a:p>
            <a:pPr marL="342900" indent="-342900">
              <a:spcBef>
                <a:spcPct val="20000"/>
              </a:spcBef>
              <a:defRPr/>
            </a:pP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Proton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neutron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endParaRPr lang="en-US" sz="2800" dirty="0">
              <a:latin typeface="Times New Roman" pitchFamily="18" charset="0"/>
              <a:cs typeface="Times New Roman" pitchFamily="18" charset="0"/>
            </a:endParaRPr>
          </a:p>
          <a:p>
            <a:pPr marL="342900" indent="-342900">
              <a:spcBef>
                <a:spcPct val="20000"/>
              </a:spcBef>
              <a:defRPr/>
            </a:pPr>
            <a:r>
              <a:rPr lang="en-US" sz="2800" dirty="0" err="1">
                <a:solidFill>
                  <a:srgbClr val="0000FF"/>
                </a:solidFill>
                <a:latin typeface="Times New Roman" pitchFamily="18" charset="0"/>
                <a:cs typeface="Times New Roman" pitchFamily="18" charset="0"/>
              </a:rPr>
              <a:t>lượng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bằng</a:t>
            </a:r>
            <a:r>
              <a:rPr lang="en-US" sz="2800" dirty="0">
                <a:solidFill>
                  <a:srgbClr val="0000FF"/>
                </a:solidFill>
                <a:latin typeface="Times New Roman" pitchFamily="18" charset="0"/>
                <a:cs typeface="Times New Roman" pitchFamily="18" charset="0"/>
              </a:rPr>
              <a:t> 1 </a:t>
            </a:r>
            <a:r>
              <a:rPr lang="en-US" sz="2800" dirty="0" err="1">
                <a:solidFill>
                  <a:srgbClr val="0000FF"/>
                </a:solidFill>
                <a:latin typeface="Times New Roman" pitchFamily="18" charset="0"/>
                <a:cs typeface="Times New Roman" pitchFamily="18" charset="0"/>
              </a:rPr>
              <a:t>amu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còn</a:t>
            </a:r>
            <a:r>
              <a:rPr lang="en-US" sz="2800" dirty="0">
                <a:solidFill>
                  <a:srgbClr val="0000FF"/>
                </a:solidFill>
                <a:latin typeface="Times New Roman" pitchFamily="18" charset="0"/>
                <a:cs typeface="Times New Roman" pitchFamily="18" charset="0"/>
              </a:rPr>
              <a:t> </a:t>
            </a:r>
          </a:p>
          <a:p>
            <a:pPr marL="342900" indent="-342900">
              <a:spcBef>
                <a:spcPct val="20000"/>
              </a:spcBef>
              <a:defRPr/>
            </a:pPr>
            <a:r>
              <a:rPr lang="en-US" sz="2800" dirty="0">
                <a:latin typeface="Times New Roman" pitchFamily="18" charset="0"/>
                <a:cs typeface="Times New Roman" pitchFamily="18" charset="0"/>
              </a:rPr>
              <a:t>electron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p>
          <a:p>
            <a:pPr marL="342900" indent="-342900">
              <a:spcBef>
                <a:spcPct val="20000"/>
              </a:spcBef>
              <a:defRPr/>
            </a:pPr>
            <a:r>
              <a:rPr lang="en-US" sz="2800" dirty="0" err="1">
                <a:solidFill>
                  <a:srgbClr val="0000FF"/>
                </a:solidFill>
                <a:latin typeface="Times New Roman" pitchFamily="18" charset="0"/>
                <a:cs typeface="Times New Roman" pitchFamily="18" charset="0"/>
              </a:rPr>
              <a:t>bằng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khoảng</a:t>
            </a:r>
            <a:r>
              <a:rPr lang="en-US" sz="2800" dirty="0">
                <a:solidFill>
                  <a:srgbClr val="0000FF"/>
                </a:solidFill>
                <a:latin typeface="Times New Roman" pitchFamily="18" charset="0"/>
                <a:cs typeface="Times New Roman" pitchFamily="18" charset="0"/>
              </a:rPr>
              <a:t> 0,00055 </a:t>
            </a:r>
            <a:r>
              <a:rPr lang="en-US" sz="2800" dirty="0" err="1">
                <a:solidFill>
                  <a:srgbClr val="0000FF"/>
                </a:solidFill>
                <a:latin typeface="Times New Roman" pitchFamily="18" charset="0"/>
                <a:cs typeface="Times New Roman" pitchFamily="18" charset="0"/>
              </a:rPr>
              <a:t>amu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nhỏ</a:t>
            </a:r>
            <a:r>
              <a:rPr lang="en-US" sz="2800" dirty="0">
                <a:solidFill>
                  <a:srgbClr val="0000FF"/>
                </a:solidFill>
                <a:latin typeface="Times New Roman" pitchFamily="18" charset="0"/>
                <a:cs typeface="Times New Roman" pitchFamily="18" charset="0"/>
              </a:rPr>
              <a:t> </a:t>
            </a:r>
          </a:p>
          <a:p>
            <a:pPr marL="342900" indent="-342900">
              <a:spcBef>
                <a:spcPct val="20000"/>
              </a:spcBef>
              <a:defRPr/>
            </a:pP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p>
          <a:p>
            <a:pPr marL="342900" indent="-342900">
              <a:spcBef>
                <a:spcPct val="20000"/>
              </a:spcBef>
              <a:defRPr/>
            </a:pP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proton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neutron. Do </a:t>
            </a:r>
            <a:r>
              <a:rPr lang="en-US" sz="2800" dirty="0" err="1">
                <a:solidFill>
                  <a:srgbClr val="0000FF"/>
                </a:solidFill>
                <a:latin typeface="Times New Roman" pitchFamily="18" charset="0"/>
                <a:cs typeface="Times New Roman" pitchFamily="18" charset="0"/>
              </a:rPr>
              <a:t>đó</a:t>
            </a:r>
            <a:r>
              <a:rPr lang="en-US" sz="2800" dirty="0">
                <a:solidFill>
                  <a:srgbClr val="0000FF"/>
                </a:solidFill>
                <a:latin typeface="Times New Roman" pitchFamily="18" charset="0"/>
                <a:cs typeface="Times New Roman" pitchFamily="18" charset="0"/>
              </a:rPr>
              <a:t>, ta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p>
          <a:p>
            <a:pPr marL="342900" indent="-342900">
              <a:spcBef>
                <a:spcPct val="20000"/>
              </a:spcBef>
              <a:defRPr/>
            </a:pP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endParaRPr lang="en-US" sz="2800" dirty="0">
              <a:latin typeface="Times New Roman" pitchFamily="18" charset="0"/>
              <a:cs typeface="Times New Roman" pitchFamily="18" charset="0"/>
            </a:endParaRPr>
          </a:p>
          <a:p>
            <a:pPr marL="342900" indent="-342900">
              <a:spcBef>
                <a:spcPct val="20000"/>
              </a:spcBef>
              <a:defRPr/>
            </a:pPr>
            <a:r>
              <a:rPr lang="en-US" sz="2800" dirty="0" err="1">
                <a:solidFill>
                  <a:srgbClr val="0000FF"/>
                </a:solidFill>
                <a:latin typeface="Times New Roman" pitchFamily="18" charset="0"/>
                <a:cs typeface="Times New Roman" pitchFamily="18" charset="0"/>
              </a:rPr>
              <a:t>khối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lượng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2169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76400" y="1524001"/>
            <a:ext cx="8839200" cy="4893647"/>
          </a:xfrm>
          <a:prstGeom prst="rect">
            <a:avLst/>
          </a:prstGeom>
        </p:spPr>
        <p:txBody>
          <a:bodyPr wrap="square">
            <a:spAutoFit/>
          </a:bodyPr>
          <a:lstStyle/>
          <a:p>
            <a:r>
              <a:rPr lang="vi-VN" sz="2400" dirty="0">
                <a:solidFill>
                  <a:srgbClr val="FF0000"/>
                </a:solidFill>
                <a:latin typeface="+mj-lt"/>
              </a:rPr>
              <a:t>2.1</a:t>
            </a:r>
            <a:r>
              <a:rPr lang="vi-VN" sz="2400" dirty="0">
                <a:latin typeface="+mj-lt"/>
              </a:rPr>
              <a:t>.</a:t>
            </a:r>
            <a:r>
              <a:rPr lang="en-US" sz="2400" dirty="0">
                <a:latin typeface="+mj-lt"/>
              </a:rPr>
              <a:t> </a:t>
            </a:r>
            <a:r>
              <a:rPr lang="vi-VN" sz="2400" dirty="0">
                <a:latin typeface="+mj-lt"/>
              </a:rPr>
              <a:t>Có những hạt nào được tìm thấy trong hạt nhân của nguyên tử?</a:t>
            </a:r>
          </a:p>
          <a:p>
            <a:r>
              <a:rPr lang="vi-VN" sz="2400" dirty="0">
                <a:latin typeface="+mj-lt"/>
              </a:rPr>
              <a:t>A.</a:t>
            </a:r>
            <a:r>
              <a:rPr lang="en-US" sz="2400" dirty="0">
                <a:latin typeface="+mj-lt"/>
              </a:rPr>
              <a:t> </a:t>
            </a:r>
            <a:r>
              <a:rPr lang="vi-VN" sz="2400" dirty="0">
                <a:latin typeface="+mj-lt"/>
              </a:rPr>
              <a:t>Các hạt mang điện tích âm (electron).</a:t>
            </a:r>
          </a:p>
          <a:p>
            <a:r>
              <a:rPr lang="vi-VN" sz="2400" dirty="0">
                <a:latin typeface="+mj-lt"/>
              </a:rPr>
              <a:t>B.</a:t>
            </a:r>
            <a:r>
              <a:rPr lang="en-US" sz="2400" dirty="0">
                <a:latin typeface="+mj-lt"/>
              </a:rPr>
              <a:t> C</a:t>
            </a:r>
            <a:r>
              <a:rPr lang="vi-VN" sz="2400" dirty="0">
                <a:latin typeface="+mj-lt"/>
              </a:rPr>
              <a:t>ác hạt neutron và hạt proton.</a:t>
            </a:r>
          </a:p>
          <a:p>
            <a:r>
              <a:rPr lang="vi-VN" sz="2400" dirty="0">
                <a:latin typeface="+mj-lt"/>
              </a:rPr>
              <a:t>C.</a:t>
            </a:r>
            <a:r>
              <a:rPr lang="en-US" sz="2400" dirty="0">
                <a:latin typeface="+mj-lt"/>
              </a:rPr>
              <a:t> </a:t>
            </a:r>
            <a:r>
              <a:rPr lang="vi-VN" sz="2400" dirty="0">
                <a:latin typeface="+mj-lt"/>
              </a:rPr>
              <a:t>Các hạt neutron không mang điện.</a:t>
            </a:r>
          </a:p>
          <a:p>
            <a:r>
              <a:rPr lang="vi-VN" sz="2400" dirty="0">
                <a:latin typeface="+mj-lt"/>
              </a:rPr>
              <a:t>D.</a:t>
            </a:r>
            <a:r>
              <a:rPr lang="en-US" sz="2400" dirty="0">
                <a:latin typeface="+mj-lt"/>
              </a:rPr>
              <a:t> </a:t>
            </a:r>
            <a:r>
              <a:rPr lang="vi-VN" sz="2400" dirty="0">
                <a:latin typeface="+mj-lt"/>
              </a:rPr>
              <a:t>Hạt nhân nguyên tử không chứa hạt nào bên trong.</a:t>
            </a:r>
          </a:p>
          <a:p>
            <a:r>
              <a:rPr lang="vi-VN" sz="2400" dirty="0">
                <a:solidFill>
                  <a:srgbClr val="FF0000"/>
                </a:solidFill>
                <a:latin typeface="+mj-lt"/>
              </a:rPr>
              <a:t>2.2.</a:t>
            </a:r>
            <a:r>
              <a:rPr lang="en-US" sz="2400" dirty="0">
                <a:latin typeface="+mj-lt"/>
              </a:rPr>
              <a:t> </a:t>
            </a:r>
            <a:r>
              <a:rPr lang="vi-VN" sz="2400" dirty="0">
                <a:latin typeface="+mj-lt"/>
              </a:rPr>
              <a:t>Điều nào sau đây mô tả đầy đủ thông tin nhất về proton?</a:t>
            </a:r>
          </a:p>
          <a:p>
            <a:r>
              <a:rPr lang="vi-VN" sz="2400" dirty="0">
                <a:latin typeface="+mj-lt"/>
              </a:rPr>
              <a:t>A.</a:t>
            </a:r>
            <a:r>
              <a:rPr lang="en-US" sz="2400" dirty="0">
                <a:latin typeface="+mj-lt"/>
              </a:rPr>
              <a:t> </a:t>
            </a:r>
            <a:r>
              <a:rPr lang="vi-VN" sz="2400" dirty="0">
                <a:latin typeface="+mj-lt"/>
              </a:rPr>
              <a:t>Proton là một hạt vô cùng nhỏ và mang điện tích âm.</a:t>
            </a:r>
          </a:p>
          <a:p>
            <a:r>
              <a:rPr lang="vi-VN" sz="2400" dirty="0">
                <a:latin typeface="+mj-lt"/>
              </a:rPr>
              <a:t>B.Proton là một hạt man</a:t>
            </a:r>
            <a:r>
              <a:rPr lang="en-US" sz="2400" dirty="0">
                <a:latin typeface="+mj-lt"/>
              </a:rPr>
              <a:t>g </a:t>
            </a:r>
            <a:r>
              <a:rPr lang="en-US" sz="2400" dirty="0" err="1">
                <a:latin typeface="+mj-lt"/>
              </a:rPr>
              <a:t>điện</a:t>
            </a:r>
            <a:r>
              <a:rPr lang="vi-VN" sz="2400" dirty="0">
                <a:latin typeface="+mj-lt"/>
              </a:rPr>
              <a:t> tích dương </a:t>
            </a:r>
            <a:r>
              <a:rPr lang="en-US" sz="2400" dirty="0" err="1">
                <a:latin typeface="+mj-lt"/>
              </a:rPr>
              <a:t>và</a:t>
            </a:r>
            <a:r>
              <a:rPr lang="en-US" sz="2400" dirty="0">
                <a:latin typeface="+mj-lt"/>
              </a:rPr>
              <a:t> </a:t>
            </a:r>
            <a:r>
              <a:rPr lang="en-US" sz="2400" dirty="0" err="1">
                <a:latin typeface="+mj-lt"/>
              </a:rPr>
              <a:t>được</a:t>
            </a:r>
            <a:r>
              <a:rPr lang="vi-VN" sz="2400" dirty="0">
                <a:latin typeface="+mj-lt"/>
              </a:rPr>
              <a:t> phát hiện trong hạt nhân nguyên tử.</a:t>
            </a:r>
          </a:p>
          <a:p>
            <a:r>
              <a:rPr lang="vi-VN" sz="2400" dirty="0">
                <a:latin typeface="+mj-lt"/>
              </a:rPr>
              <a:t>C.</a:t>
            </a:r>
            <a:r>
              <a:rPr lang="en-US" sz="2400" dirty="0">
                <a:latin typeface="+mj-lt"/>
              </a:rPr>
              <a:t> </a:t>
            </a:r>
            <a:r>
              <a:rPr lang="vi-VN" sz="2400" dirty="0">
                <a:latin typeface="+mj-lt"/>
              </a:rPr>
              <a:t>Proton là một hạt lông mang điện và được tìm thấy t ng hạt nhân nguyên tử.</a:t>
            </a:r>
          </a:p>
          <a:p>
            <a:r>
              <a:rPr lang="vi-VN" sz="2400" dirty="0">
                <a:latin typeface="+mj-lt"/>
              </a:rPr>
              <a:t>D.</a:t>
            </a:r>
            <a:r>
              <a:rPr lang="en-US" sz="2400" dirty="0">
                <a:latin typeface="+mj-lt"/>
              </a:rPr>
              <a:t> </a:t>
            </a:r>
            <a:r>
              <a:rPr lang="vi-VN" sz="2400" dirty="0">
                <a:latin typeface="+mj-lt"/>
              </a:rPr>
              <a:t>Proton là một1 Jt vô cùng nhỏ; mang điện tích dưo g và được phát hiện trong hạt nhân nguyên tử.</a:t>
            </a:r>
          </a:p>
        </p:txBody>
      </p:sp>
      <p:sp>
        <p:nvSpPr>
          <p:cNvPr id="11" name="Rectangle 10"/>
          <p:cNvSpPr/>
          <p:nvPr/>
        </p:nvSpPr>
        <p:spPr>
          <a:xfrm>
            <a:off x="2743200" y="152401"/>
            <a:ext cx="7086600" cy="646331"/>
          </a:xfrm>
          <a:prstGeom prst="rect">
            <a:avLst/>
          </a:prstGeom>
        </p:spPr>
        <p:txBody>
          <a:bodyPr wrap="square">
            <a:spAutoFit/>
          </a:bodyPr>
          <a:lstStyle/>
          <a:p>
            <a:pPr algn="ctr"/>
            <a:r>
              <a:rPr lang="vi-VN" sz="3600" b="1" dirty="0">
                <a:solidFill>
                  <a:srgbClr val="FF0000"/>
                </a:solidFill>
                <a:latin typeface="Times New Roman" pitchFamily="18" charset="0"/>
                <a:cs typeface="Times New Roman" pitchFamily="18" charset="0"/>
              </a:rPr>
              <a:t>LUYỆN TẬP – CỦNG CỐ</a:t>
            </a:r>
            <a:endParaRPr lang="vi-VN" sz="3600" dirty="0">
              <a:solidFill>
                <a:srgbClr val="FF0000"/>
              </a:solidFill>
              <a:latin typeface="Times New Roman" pitchFamily="18" charset="0"/>
              <a:cs typeface="Times New Roman" pitchFamily="18" charset="0"/>
            </a:endParaRPr>
          </a:p>
        </p:txBody>
      </p:sp>
      <p:sp>
        <p:nvSpPr>
          <p:cNvPr id="12" name="Rectangle 11"/>
          <p:cNvSpPr/>
          <p:nvPr/>
        </p:nvSpPr>
        <p:spPr>
          <a:xfrm>
            <a:off x="2286000" y="798732"/>
            <a:ext cx="7848600" cy="646331"/>
          </a:xfrm>
          <a:prstGeom prst="rect">
            <a:avLst/>
          </a:prstGeom>
        </p:spPr>
        <p:txBody>
          <a:bodyPr wrap="square">
            <a:spAutoFit/>
          </a:bodyPr>
          <a:lstStyle/>
          <a:p>
            <a:pPr algn="ctr"/>
            <a:r>
              <a:rPr lang="vi-VN" sz="3600" b="1" dirty="0">
                <a:solidFill>
                  <a:srgbClr val="0000FF"/>
                </a:solidFill>
                <a:latin typeface="Times New Roman" pitchFamily="18" charset="0"/>
                <a:cs typeface="Times New Roman" pitchFamily="18" charset="0"/>
              </a:rPr>
              <a:t>Khoanh vào chữ cái trước câu đúng</a:t>
            </a:r>
            <a:endParaRPr lang="vi-VN" sz="36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057150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8"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11811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27"/>
          <p:cNvSpPr txBox="1">
            <a:spLocks noChangeArrowheads="1"/>
          </p:cNvSpPr>
          <p:nvPr/>
        </p:nvSpPr>
        <p:spPr bwMode="auto">
          <a:xfrm>
            <a:off x="2284412" y="381000"/>
            <a:ext cx="211138"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fontAlgn="base">
              <a:lnSpc>
                <a:spcPct val="268000"/>
              </a:lnSpc>
              <a:spcBef>
                <a:spcPct val="0"/>
              </a:spcBef>
              <a:spcAft>
                <a:spcPts val="1000"/>
              </a:spcAft>
            </a:pPr>
            <a:r>
              <a:rPr lang="en-US" sz="2800" b="1" dirty="0">
                <a:solidFill>
                  <a:srgbClr val="144E8C"/>
                </a:solidFill>
                <a:latin typeface="Tahoma" pitchFamily="34" charset="0"/>
                <a:cs typeface="Arial" pitchFamily="34" charset="0"/>
              </a:rPr>
              <a:t>2</a:t>
            </a:r>
            <a:endParaRPr lang="en-US" dirty="0">
              <a:latin typeface="Arial" pitchFamily="34" charset="0"/>
              <a:cs typeface="Arial" pitchFamily="34" charset="0"/>
            </a:endParaRPr>
          </a:p>
        </p:txBody>
      </p:sp>
      <p:sp>
        <p:nvSpPr>
          <p:cNvPr id="21" name="Rectangle 20"/>
          <p:cNvSpPr/>
          <p:nvPr/>
        </p:nvSpPr>
        <p:spPr>
          <a:xfrm>
            <a:off x="2016369" y="856030"/>
            <a:ext cx="2684068" cy="425758"/>
          </a:xfrm>
          <a:prstGeom prst="rect">
            <a:avLst/>
          </a:prstGeom>
        </p:spPr>
        <p:txBody>
          <a:bodyPr wrap="none">
            <a:spAutoFit/>
          </a:bodyPr>
          <a:lstStyle/>
          <a:p>
            <a:pPr marL="670560">
              <a:lnSpc>
                <a:spcPts val="2640"/>
              </a:lnSpc>
              <a:spcBef>
                <a:spcPts val="1165"/>
              </a:spcBef>
            </a:pPr>
            <a:r>
              <a:rPr lang="vi-VN" sz="3200" b="1" dirty="0">
                <a:solidFill>
                  <a:srgbClr val="7B0A6B"/>
                </a:solidFill>
                <a:latin typeface="+mj-lt"/>
                <a:ea typeface="Tahoma"/>
              </a:rPr>
              <a:t>Nguyên</a:t>
            </a:r>
            <a:r>
              <a:rPr lang="vi-VN" sz="3200" b="1" spc="-65" dirty="0">
                <a:solidFill>
                  <a:srgbClr val="7B0A6B"/>
                </a:solidFill>
                <a:latin typeface="+mj-lt"/>
                <a:ea typeface="Tahoma"/>
              </a:rPr>
              <a:t> </a:t>
            </a:r>
            <a:r>
              <a:rPr lang="vi-VN" sz="3200" b="1" dirty="0">
                <a:solidFill>
                  <a:srgbClr val="7B0A6B"/>
                </a:solidFill>
                <a:latin typeface="+mj-lt"/>
                <a:ea typeface="Tahoma"/>
              </a:rPr>
              <a:t>tử</a:t>
            </a:r>
            <a:endParaRPr lang="en-US" sz="3200" b="1" dirty="0">
              <a:latin typeface="+mj-lt"/>
              <a:ea typeface="Tahoma"/>
            </a:endParaRPr>
          </a:p>
        </p:txBody>
      </p:sp>
      <p:sp>
        <p:nvSpPr>
          <p:cNvPr id="23" name="Rectangle 30"/>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pic>
        <p:nvPicPr>
          <p:cNvPr id="3101"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1" y="4343401"/>
            <a:ext cx="1719263" cy="138271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31"/>
          <p:cNvSpPr>
            <a:spLocks noChangeArrowheads="1"/>
          </p:cNvSpPr>
          <p:nvPr/>
        </p:nvSpPr>
        <p:spPr bwMode="auto">
          <a:xfrm>
            <a:off x="1728768" y="1901179"/>
            <a:ext cx="872274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2657475" algn="l"/>
              </a:tabLst>
            </a:pPr>
            <a:r>
              <a:rPr lang="vi-VN" sz="2800" dirty="0">
                <a:solidFill>
                  <a:srgbClr val="FF0000"/>
                </a:solidFill>
                <a:latin typeface="+mj-lt"/>
                <a:ea typeface="Times New Roman" pitchFamily="18" charset="0"/>
                <a:cs typeface="Tahoma" pitchFamily="34" charset="0"/>
              </a:rPr>
              <a:t>1.</a:t>
            </a:r>
            <a:r>
              <a:rPr lang="vi-VN" sz="2800" dirty="0">
                <a:latin typeface="+mj-lt"/>
                <a:ea typeface="Times New Roman" pitchFamily="18" charset="0"/>
                <a:cs typeface="Tahoma" pitchFamily="34" charset="0"/>
              </a:rPr>
              <a:t> Trình bày được mô hình nguyên tử của Rutherford – Bohr (</a:t>
            </a:r>
            <a:r>
              <a:rPr lang="vi-VN" sz="2800" b="1" dirty="0">
                <a:latin typeface="+mj-lt"/>
                <a:ea typeface="Times New Roman" pitchFamily="18" charset="0"/>
                <a:cs typeface="Tahoma" pitchFamily="34" charset="0"/>
              </a:rPr>
              <a:t>mô hình sắp xếp electron trong các lớp electron ở vỏ nguyên tử).</a:t>
            </a:r>
            <a:endParaRPr lang="en-US" sz="2800" b="1" dirty="0">
              <a:latin typeface="+mj-lt"/>
              <a:cs typeface="Arial" pitchFamily="34" charset="0"/>
            </a:endParaRPr>
          </a:p>
          <a:p>
            <a:pPr eaLnBrk="0" fontAlgn="base" hangingPunct="0">
              <a:spcBef>
                <a:spcPct val="0"/>
              </a:spcBef>
              <a:spcAft>
                <a:spcPct val="0"/>
              </a:spcAft>
              <a:tabLst>
                <a:tab pos="2657475" algn="l"/>
              </a:tabLst>
            </a:pPr>
            <a:r>
              <a:rPr lang="vi-VN" sz="2800" dirty="0">
                <a:solidFill>
                  <a:srgbClr val="FF0000"/>
                </a:solidFill>
                <a:latin typeface="+mj-lt"/>
                <a:ea typeface="Times New Roman" pitchFamily="18" charset="0"/>
                <a:cs typeface="Tahoma" pitchFamily="34" charset="0"/>
              </a:rPr>
              <a:t>2.</a:t>
            </a:r>
            <a:r>
              <a:rPr lang="vi-VN" sz="2800" dirty="0">
                <a:latin typeface="+mj-lt"/>
                <a:ea typeface="Times New Roman" pitchFamily="18" charset="0"/>
                <a:cs typeface="Tahoma" pitchFamily="34" charset="0"/>
              </a:rPr>
              <a:t>Nêu được khối lượng của một nguyên tử tính theo đơn vị quốc tế Amu (đơn vị khối lượng nguyên tử).</a:t>
            </a:r>
            <a:endParaRPr lang="vi-VN" sz="2800" dirty="0">
              <a:latin typeface="+mj-lt"/>
              <a:cs typeface="Arial" pitchFamily="34" charset="0"/>
            </a:endParaRPr>
          </a:p>
        </p:txBody>
      </p:sp>
      <p:sp>
        <p:nvSpPr>
          <p:cNvPr id="35" name="Google Shape;474;p30">
            <a:extLst>
              <a:ext uri="{FF2B5EF4-FFF2-40B4-BE49-F238E27FC236}">
                <a16:creationId xmlns:a16="http://schemas.microsoft.com/office/drawing/2014/main" id="{0BE05FF5-1D11-4308-8413-D1413A5B6EEE}"/>
              </a:ext>
            </a:extLst>
          </p:cNvPr>
          <p:cNvSpPr txBox="1">
            <a:spLocks/>
          </p:cNvSpPr>
          <p:nvPr/>
        </p:nvSpPr>
        <p:spPr>
          <a:xfrm>
            <a:off x="4940118" y="1305031"/>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buClr>
                <a:srgbClr val="263E68"/>
              </a:buClr>
              <a:defRPr/>
            </a:pPr>
            <a:r>
              <a:rPr lang="en-US" sz="2400" b="1" kern="0" dirty="0">
                <a:solidFill>
                  <a:srgbClr val="263E68"/>
                </a:solidFill>
              </a:rPr>
              <a:t>NỘI DUNG</a:t>
            </a:r>
            <a:endParaRPr lang="en-US" sz="2400" b="1" kern="0" dirty="0">
              <a:solidFill>
                <a:srgbClr val="FECA2A"/>
              </a:solidFill>
            </a:endParaRPr>
          </a:p>
        </p:txBody>
      </p:sp>
    </p:spTree>
    <p:extLst>
      <p:ext uri="{BB962C8B-B14F-4D97-AF65-F5344CB8AC3E}">
        <p14:creationId xmlns:p14="http://schemas.microsoft.com/office/powerpoint/2010/main" val="3389995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7092" y="152400"/>
            <a:ext cx="8839200" cy="4154984"/>
          </a:xfrm>
          <a:prstGeom prst="rect">
            <a:avLst/>
          </a:prstGeom>
        </p:spPr>
        <p:txBody>
          <a:bodyPr wrap="square">
            <a:spAutoFit/>
          </a:bodyPr>
          <a:lstStyle/>
          <a:p>
            <a:r>
              <a:rPr lang="vi-VN" sz="2400" dirty="0">
                <a:solidFill>
                  <a:srgbClr val="FF0000"/>
                </a:solidFill>
                <a:latin typeface="+mj-lt"/>
              </a:rPr>
              <a:t>2.3.</a:t>
            </a:r>
            <a:r>
              <a:rPr lang="vi-VN" sz="2400" dirty="0">
                <a:latin typeface="+mj-lt"/>
              </a:rPr>
              <a:t>	Một đơn vị khối </a:t>
            </a:r>
            <a:r>
              <a:rPr lang="vi-VN" sz="2400" dirty="0"/>
              <a:t>l</a:t>
            </a:r>
            <a:r>
              <a:rPr lang="vi-VN" sz="2400" dirty="0">
                <a:latin typeface="+mj-lt"/>
              </a:rPr>
              <a:t>ượng</a:t>
            </a:r>
            <a:r>
              <a:rPr lang="vi-VN" sz="2400" dirty="0"/>
              <a:t> </a:t>
            </a:r>
            <a:r>
              <a:rPr lang="vi-VN" sz="2400" dirty="0" smtClean="0">
                <a:latin typeface="+mj-lt"/>
              </a:rPr>
              <a:t>(</a:t>
            </a:r>
            <a:r>
              <a:rPr lang="vi-VN" sz="2400" dirty="0">
                <a:latin typeface="+mj-lt"/>
              </a:rPr>
              <a:t>1 amu có giá trị bằng)</a:t>
            </a:r>
          </a:p>
          <a:p>
            <a:r>
              <a:rPr lang="vi-VN" sz="2400" dirty="0">
                <a:latin typeface="+mj-lt"/>
              </a:rPr>
              <a:t>A.</a:t>
            </a:r>
            <a:r>
              <a:rPr lang="en-US" sz="2400" dirty="0">
                <a:latin typeface="+mj-lt"/>
              </a:rPr>
              <a:t> </a:t>
            </a:r>
            <a:r>
              <a:rPr lang="vi-VN" sz="2400" dirty="0">
                <a:latin typeface="+mj-lt"/>
              </a:rPr>
              <a:t>1/16 khối lượng của nguyên tử oxygen.</a:t>
            </a:r>
          </a:p>
          <a:p>
            <a:r>
              <a:rPr lang="vi-VN" sz="2400" dirty="0">
                <a:latin typeface="+mj-lt"/>
              </a:rPr>
              <a:t>B.</a:t>
            </a:r>
            <a:r>
              <a:rPr lang="en-US" sz="2400" dirty="0">
                <a:latin typeface="+mj-lt"/>
              </a:rPr>
              <a:t> </a:t>
            </a:r>
            <a:r>
              <a:rPr lang="vi-VN" sz="2400" dirty="0">
                <a:latin typeface="+mj-lt"/>
              </a:rPr>
              <a:t>1/32 khối lượng của nguyên tử sulfur.</a:t>
            </a:r>
          </a:p>
          <a:p>
            <a:r>
              <a:rPr lang="vi-VN" sz="2400" dirty="0">
                <a:latin typeface="+mj-lt"/>
              </a:rPr>
              <a:t>C.</a:t>
            </a:r>
            <a:r>
              <a:rPr lang="en-US" sz="2400" dirty="0">
                <a:latin typeface="+mj-lt"/>
              </a:rPr>
              <a:t> </a:t>
            </a:r>
            <a:r>
              <a:rPr lang="vi-VN" sz="2400" dirty="0">
                <a:latin typeface="+mj-lt"/>
              </a:rPr>
              <a:t>1/12 khối lượng của nguyên tử carbon.</a:t>
            </a:r>
          </a:p>
          <a:p>
            <a:r>
              <a:rPr lang="vi-VN" sz="2400" dirty="0">
                <a:latin typeface="+mj-lt"/>
              </a:rPr>
              <a:t>D.</a:t>
            </a:r>
            <a:r>
              <a:rPr lang="en-US" sz="2400" dirty="0">
                <a:latin typeface="+mj-lt"/>
              </a:rPr>
              <a:t> </a:t>
            </a:r>
            <a:r>
              <a:rPr lang="vi-VN" sz="2400" dirty="0">
                <a:latin typeface="+mj-lt"/>
              </a:rPr>
              <a:t>1/10 khối lượng của nguyên tử boron.</a:t>
            </a:r>
          </a:p>
          <a:p>
            <a:r>
              <a:rPr lang="vi-VN" sz="2400" dirty="0">
                <a:solidFill>
                  <a:srgbClr val="FF0000"/>
                </a:solidFill>
                <a:latin typeface="+mj-lt"/>
              </a:rPr>
              <a:t>2.4.</a:t>
            </a:r>
            <a:r>
              <a:rPr lang="en-US" sz="2400" dirty="0">
                <a:latin typeface="+mj-lt"/>
              </a:rPr>
              <a:t> </a:t>
            </a:r>
            <a:r>
              <a:rPr lang="vi-VN" sz="2400" dirty="0">
                <a:latin typeface="+mj-lt"/>
              </a:rPr>
              <a:t>Trong các nguyên tứ sau, nguyên tử nào có khối lượng nguyên tử lớn nhất?</a:t>
            </a:r>
          </a:p>
          <a:p>
            <a:r>
              <a:rPr lang="vi-VN" sz="2400" dirty="0">
                <a:latin typeface="+mj-lt"/>
              </a:rPr>
              <a:t>	A. Na.		B.O.	</a:t>
            </a:r>
            <a:r>
              <a:rPr lang="en-US" sz="2400" dirty="0">
                <a:latin typeface="+mj-lt"/>
              </a:rPr>
              <a:t>                 </a:t>
            </a:r>
            <a:r>
              <a:rPr lang="vi-VN" sz="2400" dirty="0">
                <a:latin typeface="+mj-lt"/>
              </a:rPr>
              <a:t>C.Ca.	</a:t>
            </a:r>
            <a:r>
              <a:rPr lang="en-US" sz="2400" dirty="0">
                <a:latin typeface="+mj-lt"/>
              </a:rPr>
              <a:t>                 </a:t>
            </a:r>
            <a:r>
              <a:rPr lang="vi-VN" sz="2400" dirty="0">
                <a:latin typeface="+mj-lt"/>
              </a:rPr>
              <a:t>D.H.</a:t>
            </a:r>
          </a:p>
          <a:p>
            <a:r>
              <a:rPr lang="vi-VN" sz="2400" dirty="0">
                <a:solidFill>
                  <a:srgbClr val="FF0000"/>
                </a:solidFill>
                <a:latin typeface="+mj-lt"/>
              </a:rPr>
              <a:t>2.5.</a:t>
            </a:r>
            <a:r>
              <a:rPr lang="en-US" sz="2400" dirty="0">
                <a:latin typeface="+mj-lt"/>
              </a:rPr>
              <a:t> </a:t>
            </a:r>
            <a:r>
              <a:rPr lang="vi-VN" sz="2400" dirty="0">
                <a:latin typeface="+mj-lt"/>
              </a:rPr>
              <a:t>Khối lượng của các hạt dưới nguyên tử (proton, neutron) được đo bằng đơn vị</a:t>
            </a:r>
          </a:p>
          <a:p>
            <a:r>
              <a:rPr lang="vi-VN" sz="2400" dirty="0">
                <a:latin typeface="+mj-lt"/>
              </a:rPr>
              <a:t>	A. gam.	B. amu.	c. ml.	</a:t>
            </a:r>
            <a:r>
              <a:rPr lang="en-US" sz="2400" dirty="0">
                <a:latin typeface="+mj-lt"/>
              </a:rPr>
              <a:t>            </a:t>
            </a:r>
            <a:r>
              <a:rPr lang="vi-VN" sz="2400" dirty="0">
                <a:latin typeface="+mj-lt"/>
              </a:rPr>
              <a:t>D. kg.</a:t>
            </a:r>
          </a:p>
        </p:txBody>
      </p:sp>
    </p:spTree>
    <p:extLst>
      <p:ext uri="{BB962C8B-B14F-4D97-AF65-F5344CB8AC3E}">
        <p14:creationId xmlns:p14="http://schemas.microsoft.com/office/powerpoint/2010/main" val="245432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89154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239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28600"/>
            <a:ext cx="899159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560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utre 201"/>
          <p:cNvPicPr/>
          <p:nvPr/>
        </p:nvPicPr>
        <p:blipFill>
          <a:blip r:embed="rId2"/>
          <a:stretch/>
        </p:blipFill>
        <p:spPr>
          <a:xfrm>
            <a:off x="1828801" y="381000"/>
            <a:ext cx="8534399" cy="5638800"/>
          </a:xfrm>
          <a:prstGeom prst="rect">
            <a:avLst/>
          </a:prstGeom>
        </p:spPr>
      </p:pic>
    </p:spTree>
    <p:extLst>
      <p:ext uri="{BB962C8B-B14F-4D97-AF65-F5344CB8AC3E}">
        <p14:creationId xmlns:p14="http://schemas.microsoft.com/office/powerpoint/2010/main" val="436924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304801"/>
            <a:ext cx="7086600" cy="646331"/>
          </a:xfrm>
          <a:prstGeom prst="rect">
            <a:avLst/>
          </a:prstGeom>
        </p:spPr>
        <p:txBody>
          <a:bodyPr wrap="square">
            <a:spAutoFit/>
          </a:bodyPr>
          <a:lstStyle/>
          <a:p>
            <a:pPr algn="ctr"/>
            <a:r>
              <a:rPr lang="vi-VN" sz="3600" b="1" dirty="0">
                <a:solidFill>
                  <a:srgbClr val="FF0000"/>
                </a:solidFill>
                <a:latin typeface="Times New Roman" pitchFamily="18" charset="0"/>
                <a:cs typeface="Times New Roman" pitchFamily="18" charset="0"/>
              </a:rPr>
              <a:t>DẶN DÒ</a:t>
            </a:r>
            <a:endParaRPr lang="vi-VN" sz="3600" dirty="0">
              <a:solidFill>
                <a:srgbClr val="FF0000"/>
              </a:solidFill>
              <a:latin typeface="Times New Roman" pitchFamily="18" charset="0"/>
              <a:cs typeface="Times New Roman" pitchFamily="18" charset="0"/>
            </a:endParaRPr>
          </a:p>
        </p:txBody>
      </p:sp>
      <p:sp>
        <p:nvSpPr>
          <p:cNvPr id="5" name="Cloud Callout 4"/>
          <p:cNvSpPr/>
          <p:nvPr/>
        </p:nvSpPr>
        <p:spPr>
          <a:xfrm>
            <a:off x="1905000" y="1219201"/>
            <a:ext cx="8458200" cy="4763869"/>
          </a:xfrm>
          <a:prstGeom prst="cloudCallout">
            <a:avLst>
              <a:gd name="adj1" fmla="val -48585"/>
              <a:gd name="adj2" fmla="val 468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ctr">
              <a:buFontTx/>
              <a:buChar char="-"/>
              <a:defRPr/>
            </a:pPr>
            <a:endParaRPr lang="vi-VN" sz="3389" b="1" dirty="0">
              <a:solidFill>
                <a:srgbClr val="0000CC"/>
              </a:solidFill>
              <a:latin typeface="Times New Roman" panose="02020603050405020304" pitchFamily="18" charset="0"/>
              <a:cs typeface="Times New Roman" panose="02020603050405020304" pitchFamily="18" charset="0"/>
            </a:endParaRPr>
          </a:p>
          <a:p>
            <a:pPr marL="457200" indent="-457200" algn="ctr">
              <a:buFontTx/>
              <a:buChar char="-"/>
              <a:defRPr/>
            </a:pPr>
            <a:r>
              <a:rPr lang="vi-VN" sz="3389" b="1" dirty="0">
                <a:solidFill>
                  <a:srgbClr val="0000CC"/>
                </a:solidFill>
                <a:latin typeface="Times New Roman" panose="02020603050405020304" pitchFamily="18" charset="0"/>
                <a:cs typeface="Times New Roman" panose="02020603050405020304" pitchFamily="18" charset="0"/>
              </a:rPr>
              <a:t>Học bài theo nội dung vở ghi</a:t>
            </a:r>
          </a:p>
          <a:p>
            <a:pPr marL="457200" indent="-457200" algn="ctr">
              <a:buFontTx/>
              <a:buChar char="-"/>
              <a:defRPr/>
            </a:pPr>
            <a:r>
              <a:rPr lang="vi-VN" sz="3389" b="1" dirty="0">
                <a:solidFill>
                  <a:srgbClr val="0000CC"/>
                </a:solidFill>
                <a:latin typeface="Times New Roman" panose="02020603050405020304" pitchFamily="18" charset="0"/>
                <a:cs typeface="Times New Roman" panose="02020603050405020304" pitchFamily="18" charset="0"/>
              </a:rPr>
              <a:t>Hoàn thành nội dung bài tập 2.11 sách bài tập.</a:t>
            </a:r>
          </a:p>
          <a:p>
            <a:pPr marL="457200" indent="-457200" algn="ctr">
              <a:buFontTx/>
              <a:buChar char="-"/>
              <a:defRPr/>
            </a:pPr>
            <a:r>
              <a:rPr lang="vi-VN" sz="3389" b="1" dirty="0">
                <a:solidFill>
                  <a:srgbClr val="0000CC"/>
                </a:solidFill>
                <a:latin typeface="Times New Roman" panose="02020603050405020304" pitchFamily="18" charset="0"/>
                <a:cs typeface="Times New Roman" panose="02020603050405020304" pitchFamily="18" charset="0"/>
              </a:rPr>
              <a:t>Chuẩn bị bài tiếp theo. </a:t>
            </a:r>
            <a:r>
              <a:rPr lang="vi-VN" sz="3389" b="1" dirty="0">
                <a:solidFill>
                  <a:srgbClr val="FF0000"/>
                </a:solidFill>
                <a:latin typeface="Times New Roman" panose="02020603050405020304" pitchFamily="18" charset="0"/>
                <a:cs typeface="Times New Roman" panose="02020603050405020304" pitchFamily="18" charset="0"/>
              </a:rPr>
              <a:t>Nguyên tố hóa học.</a:t>
            </a:r>
            <a:endParaRPr lang="en-US" sz="2636"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82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05200" y="228601"/>
            <a:ext cx="4495800" cy="646331"/>
          </a:xfrm>
          <a:prstGeom prst="rect">
            <a:avLst/>
          </a:prstGeom>
        </p:spPr>
        <p:txBody>
          <a:bodyPr wrap="square">
            <a:spAutoFit/>
          </a:bodyPr>
          <a:lstStyle/>
          <a:p>
            <a:pPr algn="ctr"/>
            <a:r>
              <a:rPr lang="en-US" sz="3600" b="1" dirty="0">
                <a:solidFill>
                  <a:srgbClr val="FF0000"/>
                </a:solidFill>
                <a:latin typeface="Times New Roman" pitchFamily="18" charset="0"/>
                <a:cs typeface="Times New Roman" pitchFamily="18" charset="0"/>
              </a:rPr>
              <a:t>BÀI 2   NGUYÊN TỬ</a:t>
            </a:r>
            <a:endParaRPr lang="vi-VN" sz="3600" dirty="0">
              <a:solidFill>
                <a:srgbClr val="FF0000"/>
              </a:solidFill>
              <a:latin typeface="Times New Roman" pitchFamily="18" charset="0"/>
              <a:cs typeface="Times New Roman" pitchFamily="18" charset="0"/>
            </a:endParaRPr>
          </a:p>
        </p:txBody>
      </p:sp>
      <p:sp>
        <p:nvSpPr>
          <p:cNvPr id="5" name="Rectangle 4"/>
          <p:cNvSpPr/>
          <p:nvPr/>
        </p:nvSpPr>
        <p:spPr>
          <a:xfrm>
            <a:off x="2286000" y="1143000"/>
            <a:ext cx="6629400" cy="523220"/>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Mô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hình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nguyên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tử</a:t>
            </a:r>
            <a:r>
              <a:rPr lang="en-US" sz="2800" b="1" dirty="0">
                <a:solidFill>
                  <a:srgbClr val="0000FF"/>
                </a:solidFill>
                <a:latin typeface="Times New Roman" pitchFamily="18" charset="0"/>
                <a:cs typeface="Times New Roman" pitchFamily="18" charset="0"/>
              </a:rPr>
              <a:t> Rutherford - Bohr</a:t>
            </a:r>
            <a:endParaRPr lang="vi-VN" sz="2800" b="1" dirty="0">
              <a:solidFill>
                <a:srgbClr val="0000FF"/>
              </a:solidFill>
              <a:latin typeface="Times New Roman" pitchFamily="18" charset="0"/>
              <a:cs typeface="Times New Roman" pitchFamily="18" charset="0"/>
            </a:endParaRPr>
          </a:p>
        </p:txBody>
      </p:sp>
      <p:pic>
        <p:nvPicPr>
          <p:cNvPr id="6" name="Picture 21" descr="Tay viÕt "/>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695" y="1189864"/>
            <a:ext cx="377269" cy="37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626284" y="1837510"/>
            <a:ext cx="3659656" cy="369332"/>
          </a:xfrm>
          <a:prstGeom prst="rect">
            <a:avLst/>
          </a:prstGeom>
        </p:spPr>
        <p:txBody>
          <a:bodyPr wrap="none">
            <a:spAutoFit/>
          </a:bodyPr>
          <a:lstStyle/>
          <a:p>
            <a:r>
              <a:rPr lang="vi-VN" b="1" dirty="0">
                <a:latin typeface="Tahoma"/>
                <a:ea typeface="Times New Roman"/>
                <a:cs typeface="Times New Roman"/>
              </a:rPr>
              <a:t>Tìm</a:t>
            </a:r>
            <a:r>
              <a:rPr lang="vi-VN" b="1" spc="-20" dirty="0">
                <a:latin typeface="Tahoma"/>
                <a:ea typeface="Times New Roman"/>
                <a:cs typeface="Times New Roman"/>
              </a:rPr>
              <a:t> </a:t>
            </a:r>
            <a:r>
              <a:rPr lang="vi-VN" b="1" dirty="0">
                <a:latin typeface="Tahoma"/>
                <a:ea typeface="Times New Roman"/>
                <a:cs typeface="Times New Roman"/>
              </a:rPr>
              <a:t>hiểu</a:t>
            </a:r>
            <a:r>
              <a:rPr lang="vi-VN" b="1" spc="-20" dirty="0">
                <a:latin typeface="Tahoma"/>
                <a:ea typeface="Times New Roman"/>
                <a:cs typeface="Times New Roman"/>
              </a:rPr>
              <a:t> </a:t>
            </a:r>
            <a:r>
              <a:rPr lang="vi-VN" b="1" dirty="0">
                <a:latin typeface="Tahoma"/>
                <a:ea typeface="Times New Roman"/>
                <a:cs typeface="Times New Roman"/>
              </a:rPr>
              <a:t>sơ</a:t>
            </a:r>
            <a:r>
              <a:rPr lang="vi-VN" b="1" spc="-20" dirty="0">
                <a:latin typeface="Tahoma"/>
                <a:ea typeface="Times New Roman"/>
                <a:cs typeface="Times New Roman"/>
              </a:rPr>
              <a:t> </a:t>
            </a:r>
            <a:r>
              <a:rPr lang="vi-VN" b="1" dirty="0">
                <a:latin typeface="Tahoma"/>
                <a:ea typeface="Times New Roman"/>
                <a:cs typeface="Times New Roman"/>
              </a:rPr>
              <a:t>lược</a:t>
            </a:r>
            <a:r>
              <a:rPr lang="vi-VN" b="1" spc="-20" dirty="0">
                <a:latin typeface="Tahoma"/>
                <a:ea typeface="Times New Roman"/>
                <a:cs typeface="Times New Roman"/>
              </a:rPr>
              <a:t> </a:t>
            </a:r>
            <a:r>
              <a:rPr lang="vi-VN" b="1" dirty="0">
                <a:latin typeface="Tahoma"/>
                <a:ea typeface="Times New Roman"/>
                <a:cs typeface="Times New Roman"/>
              </a:rPr>
              <a:t>về</a:t>
            </a:r>
            <a:r>
              <a:rPr lang="vi-VN" b="1" spc="-20" dirty="0">
                <a:latin typeface="Tahoma"/>
                <a:ea typeface="Times New Roman"/>
                <a:cs typeface="Times New Roman"/>
              </a:rPr>
              <a:t> </a:t>
            </a:r>
            <a:r>
              <a:rPr lang="vi-VN" b="1" dirty="0">
                <a:latin typeface="Tahoma"/>
                <a:ea typeface="Times New Roman"/>
                <a:cs typeface="Times New Roman"/>
              </a:rPr>
              <a:t>nguyên</a:t>
            </a:r>
            <a:r>
              <a:rPr lang="vi-VN" b="1" spc="-15" dirty="0">
                <a:latin typeface="Tahoma"/>
                <a:ea typeface="Times New Roman"/>
                <a:cs typeface="Times New Roman"/>
              </a:rPr>
              <a:t> </a:t>
            </a:r>
            <a:r>
              <a:rPr lang="vi-VN" b="1" dirty="0">
                <a:latin typeface="Tahoma"/>
                <a:ea typeface="Times New Roman"/>
                <a:cs typeface="Times New Roman"/>
              </a:rPr>
              <a:t>tử</a:t>
            </a:r>
            <a:endParaRPr lang="en-US" dirty="0"/>
          </a:p>
        </p:txBody>
      </p:sp>
      <p:sp>
        <p:nvSpPr>
          <p:cNvPr id="7" name="Rectangle 6"/>
          <p:cNvSpPr/>
          <p:nvPr/>
        </p:nvSpPr>
        <p:spPr>
          <a:xfrm>
            <a:off x="1600200" y="2379783"/>
            <a:ext cx="4836260" cy="369332"/>
          </a:xfrm>
          <a:prstGeom prst="rect">
            <a:avLst/>
          </a:prstGeom>
        </p:spPr>
        <p:txBody>
          <a:bodyPr wrap="none">
            <a:spAutoFit/>
          </a:bodyPr>
          <a:lstStyle/>
          <a:p>
            <a:pPr marL="1028700">
              <a:spcBef>
                <a:spcPts val="1130"/>
              </a:spcBef>
            </a:pPr>
            <a:r>
              <a:rPr lang="vi-VN" b="1" spc="-10" dirty="0">
                <a:latin typeface="Tahoma"/>
                <a:ea typeface="Tahoma"/>
              </a:rPr>
              <a:t>Khái</a:t>
            </a:r>
            <a:r>
              <a:rPr lang="vi-VN" b="1" spc="-90" dirty="0">
                <a:latin typeface="Tahoma"/>
                <a:ea typeface="Tahoma"/>
              </a:rPr>
              <a:t> </a:t>
            </a:r>
            <a:r>
              <a:rPr lang="vi-VN" b="1" spc="-10" dirty="0">
                <a:latin typeface="Tahoma"/>
                <a:ea typeface="Tahoma"/>
              </a:rPr>
              <a:t>quát</a:t>
            </a:r>
            <a:r>
              <a:rPr lang="vi-VN" b="1" spc="-90" dirty="0">
                <a:latin typeface="Tahoma"/>
                <a:ea typeface="Tahoma"/>
              </a:rPr>
              <a:t> </a:t>
            </a:r>
            <a:r>
              <a:rPr lang="vi-VN" b="1" spc="-10" dirty="0">
                <a:latin typeface="Tahoma"/>
                <a:ea typeface="Tahoma"/>
              </a:rPr>
              <a:t>về</a:t>
            </a:r>
            <a:r>
              <a:rPr lang="vi-VN" b="1" spc="-90" dirty="0">
                <a:latin typeface="Tahoma"/>
                <a:ea typeface="Tahoma"/>
              </a:rPr>
              <a:t> </a:t>
            </a:r>
            <a:r>
              <a:rPr lang="vi-VN" b="1" spc="-10" dirty="0">
                <a:latin typeface="Tahoma"/>
                <a:ea typeface="Tahoma"/>
              </a:rPr>
              <a:t>mô</a:t>
            </a:r>
            <a:r>
              <a:rPr lang="vi-VN" b="1" spc="-90" dirty="0">
                <a:latin typeface="Tahoma"/>
                <a:ea typeface="Tahoma"/>
              </a:rPr>
              <a:t> </a:t>
            </a:r>
            <a:r>
              <a:rPr lang="vi-VN" b="1" spc="-10" dirty="0">
                <a:latin typeface="Tahoma"/>
                <a:ea typeface="Tahoma"/>
              </a:rPr>
              <a:t>hình</a:t>
            </a:r>
            <a:r>
              <a:rPr lang="vi-VN" b="1" spc="-85" dirty="0">
                <a:latin typeface="Tahoma"/>
                <a:ea typeface="Tahoma"/>
              </a:rPr>
              <a:t> </a:t>
            </a:r>
            <a:r>
              <a:rPr lang="vi-VN" b="1" spc="-10" dirty="0">
                <a:latin typeface="Tahoma"/>
                <a:ea typeface="Tahoma"/>
              </a:rPr>
              <a:t>nguyên</a:t>
            </a:r>
            <a:r>
              <a:rPr lang="vi-VN" b="1" spc="-90" dirty="0">
                <a:latin typeface="Tahoma"/>
                <a:ea typeface="Tahoma"/>
              </a:rPr>
              <a:t> </a:t>
            </a:r>
            <a:r>
              <a:rPr lang="vi-VN" b="1" spc="-5" dirty="0">
                <a:latin typeface="Tahoma"/>
                <a:ea typeface="Tahoma"/>
              </a:rPr>
              <a:t>tử</a:t>
            </a:r>
            <a:endParaRPr lang="en-US" b="1" dirty="0">
              <a:latin typeface="Tahoma"/>
              <a:ea typeface="Tahoma"/>
            </a:endParaRPr>
          </a:p>
        </p:txBody>
      </p:sp>
      <p:sp>
        <p:nvSpPr>
          <p:cNvPr id="9" name="Rectangle 8"/>
          <p:cNvSpPr/>
          <p:nvPr/>
        </p:nvSpPr>
        <p:spPr>
          <a:xfrm>
            <a:off x="1905000" y="3550138"/>
            <a:ext cx="6553200" cy="369332"/>
          </a:xfrm>
          <a:prstGeom prst="rect">
            <a:avLst/>
          </a:prstGeom>
        </p:spPr>
        <p:txBody>
          <a:bodyPr wrap="square">
            <a:spAutoFit/>
          </a:bodyPr>
          <a:lstStyle/>
          <a:p>
            <a:pPr marL="1051560">
              <a:spcBef>
                <a:spcPts val="355"/>
              </a:spcBef>
            </a:pPr>
            <a:r>
              <a:rPr lang="vi-VN" b="1" spc="-15" dirty="0">
                <a:latin typeface="Tahoma"/>
                <a:ea typeface="Times New Roman"/>
                <a:cs typeface="Times New Roman"/>
              </a:rPr>
              <a:t>Tìm</a:t>
            </a:r>
            <a:r>
              <a:rPr lang="vi-VN" b="1" spc="-90" dirty="0">
                <a:latin typeface="Tahoma"/>
                <a:ea typeface="Times New Roman"/>
                <a:cs typeface="Times New Roman"/>
              </a:rPr>
              <a:t> </a:t>
            </a:r>
            <a:r>
              <a:rPr lang="vi-VN" b="1" spc="-10" dirty="0">
                <a:latin typeface="Tahoma"/>
                <a:ea typeface="Times New Roman"/>
                <a:cs typeface="Times New Roman"/>
              </a:rPr>
              <a:t>hiểu</a:t>
            </a:r>
            <a:r>
              <a:rPr lang="vi-VN" b="1" spc="-90" dirty="0">
                <a:latin typeface="Tahoma"/>
                <a:ea typeface="Times New Roman"/>
                <a:cs typeface="Times New Roman"/>
              </a:rPr>
              <a:t> </a:t>
            </a:r>
            <a:r>
              <a:rPr lang="vi-VN" b="1" spc="-10" dirty="0">
                <a:latin typeface="Tahoma"/>
                <a:ea typeface="Times New Roman"/>
                <a:cs typeface="Times New Roman"/>
              </a:rPr>
              <a:t>về</a:t>
            </a:r>
            <a:r>
              <a:rPr lang="vi-VN" b="1" spc="-90" dirty="0">
                <a:latin typeface="Tahoma"/>
                <a:ea typeface="Times New Roman"/>
                <a:cs typeface="Times New Roman"/>
              </a:rPr>
              <a:t> </a:t>
            </a:r>
            <a:r>
              <a:rPr lang="vi-VN" b="1" spc="-10" dirty="0">
                <a:latin typeface="Tahoma"/>
                <a:ea typeface="Times New Roman"/>
                <a:cs typeface="Times New Roman"/>
              </a:rPr>
              <a:t>khối</a:t>
            </a:r>
            <a:r>
              <a:rPr lang="vi-VN" b="1" spc="-90" dirty="0">
                <a:latin typeface="Tahoma"/>
                <a:ea typeface="Times New Roman"/>
                <a:cs typeface="Times New Roman"/>
              </a:rPr>
              <a:t> </a:t>
            </a:r>
            <a:r>
              <a:rPr lang="vi-VN" b="1" spc="-10" dirty="0">
                <a:latin typeface="Tahoma"/>
                <a:ea typeface="Times New Roman"/>
                <a:cs typeface="Times New Roman"/>
              </a:rPr>
              <a:t>lượng</a:t>
            </a:r>
            <a:r>
              <a:rPr lang="vi-VN" b="1" spc="-90" dirty="0">
                <a:latin typeface="Tahoma"/>
                <a:ea typeface="Times New Roman"/>
                <a:cs typeface="Times New Roman"/>
              </a:rPr>
              <a:t> </a:t>
            </a:r>
            <a:r>
              <a:rPr lang="vi-VN" b="1" spc="-10" dirty="0">
                <a:latin typeface="Tahoma"/>
                <a:ea typeface="Times New Roman"/>
                <a:cs typeface="Times New Roman"/>
              </a:rPr>
              <a:t>nguyên</a:t>
            </a:r>
            <a:r>
              <a:rPr lang="vi-VN" b="1" spc="-90" dirty="0">
                <a:latin typeface="Tahoma"/>
                <a:ea typeface="Times New Roman"/>
                <a:cs typeface="Times New Roman"/>
              </a:rPr>
              <a:t> </a:t>
            </a:r>
            <a:r>
              <a:rPr lang="vi-VN" b="1" spc="-10" dirty="0">
                <a:latin typeface="Tahoma"/>
                <a:ea typeface="Times New Roman"/>
                <a:cs typeface="Times New Roman"/>
              </a:rPr>
              <a:t>tử</a:t>
            </a:r>
            <a:endParaRPr lang="en-US" sz="1400" dirty="0">
              <a:latin typeface="Times New Roman"/>
              <a:ea typeface="Times New Roman"/>
            </a:endParaRPr>
          </a:p>
        </p:txBody>
      </p:sp>
      <p:sp>
        <p:nvSpPr>
          <p:cNvPr id="2" name="Rectangle 1">
            <a:extLst>
              <a:ext uri="{FF2B5EF4-FFF2-40B4-BE49-F238E27FC236}">
                <a16:creationId xmlns:a16="http://schemas.microsoft.com/office/drawing/2014/main" id="{E903137B-50F9-1927-B3F3-7B3974D4B19A}"/>
              </a:ext>
            </a:extLst>
          </p:cNvPr>
          <p:cNvSpPr/>
          <p:nvPr/>
        </p:nvSpPr>
        <p:spPr>
          <a:xfrm>
            <a:off x="2286000" y="2895600"/>
            <a:ext cx="5562600" cy="5670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2. </a:t>
            </a:r>
            <a:r>
              <a:rPr lang="en-US" sz="3200" dirty="0" err="1">
                <a:solidFill>
                  <a:srgbClr val="0000FF"/>
                </a:solidFill>
                <a:latin typeface="Times New Roman" panose="02020603050405020304" pitchFamily="18" charset="0"/>
                <a:cs typeface="Times New Roman" panose="02020603050405020304" pitchFamily="18" charset="0"/>
              </a:rPr>
              <a:t>Khối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lượng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nguyên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tử</a:t>
            </a:r>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880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aphic 6">
            <a:extLst>
              <a:ext uri="{FF2B5EF4-FFF2-40B4-BE49-F238E27FC236}">
                <a16:creationId xmlns:a16="http://schemas.microsoft.com/office/drawing/2014/main" id="{683CB202-3A57-48E3-A62A-7051194B12BA}"/>
              </a:ext>
            </a:extLst>
          </p:cNvPr>
          <p:cNvGrpSpPr/>
          <p:nvPr/>
        </p:nvGrpSpPr>
        <p:grpSpPr>
          <a:xfrm flipH="1">
            <a:off x="5105400" y="2514600"/>
            <a:ext cx="1654360" cy="1981198"/>
            <a:chOff x="3586822" y="2526224"/>
            <a:chExt cx="3369042" cy="2895594"/>
          </a:xfrm>
        </p:grpSpPr>
        <p:grpSp>
          <p:nvGrpSpPr>
            <p:cNvPr id="11" name="Graphic 6">
              <a:extLst>
                <a:ext uri="{FF2B5EF4-FFF2-40B4-BE49-F238E27FC236}">
                  <a16:creationId xmlns:a16="http://schemas.microsoft.com/office/drawing/2014/main" id="{683CB202-3A57-48E3-A62A-7051194B12BA}"/>
                </a:ext>
              </a:extLst>
            </p:cNvPr>
            <p:cNvGrpSpPr/>
            <p:nvPr/>
          </p:nvGrpSpPr>
          <p:grpSpPr>
            <a:xfrm>
              <a:off x="3586822" y="3120640"/>
              <a:ext cx="1396795" cy="2064006"/>
              <a:chOff x="3586817" y="3120643"/>
              <a:chExt cx="1396793" cy="2064008"/>
            </a:xfrm>
          </p:grpSpPr>
          <p:sp>
            <p:nvSpPr>
              <p:cNvPr id="26" name="Freeform: Shape 31">
                <a:extLst>
                  <a:ext uri="{FF2B5EF4-FFF2-40B4-BE49-F238E27FC236}">
                    <a16:creationId xmlns:a16="http://schemas.microsoft.com/office/drawing/2014/main" id="{75630516-EB33-4328-A11B-56C0125C9F12}"/>
                  </a:ext>
                </a:extLst>
              </p:cNvPr>
              <p:cNvSpPr/>
              <p:nvPr/>
            </p:nvSpPr>
            <p:spPr>
              <a:xfrm>
                <a:off x="4262863" y="4644220"/>
                <a:ext cx="529861" cy="540431"/>
              </a:xfrm>
              <a:custGeom>
                <a:avLst/>
                <a:gdLst>
                  <a:gd name="connsiteX0" fmla="*/ 461278 w 529861"/>
                  <a:gd name="connsiteY0" fmla="*/ 364 h 540431"/>
                  <a:gd name="connsiteX1" fmla="*/ 24081 w 529861"/>
                  <a:gd name="connsiteY1" fmla="*/ 117522 h 540431"/>
                  <a:gd name="connsiteX2" fmla="*/ 2173 w 529861"/>
                  <a:gd name="connsiteY2" fmla="*/ 137524 h 540431"/>
                  <a:gd name="connsiteX3" fmla="*/ 50751 w 529861"/>
                  <a:gd name="connsiteY3" fmla="*/ 248014 h 540431"/>
                  <a:gd name="connsiteX4" fmla="*/ 163146 w 529861"/>
                  <a:gd name="connsiteY4" fmla="*/ 508999 h 540431"/>
                  <a:gd name="connsiteX5" fmla="*/ 186958 w 529861"/>
                  <a:gd name="connsiteY5" fmla="*/ 538527 h 540431"/>
                  <a:gd name="connsiteX6" fmla="*/ 213628 w 529861"/>
                  <a:gd name="connsiteY6" fmla="*/ 539479 h 540431"/>
                  <a:gd name="connsiteX7" fmla="*/ 529858 w 529861"/>
                  <a:gd name="connsiteY7" fmla="*/ 460422 h 540431"/>
                  <a:gd name="connsiteX8" fmla="*/ 503188 w 529861"/>
                  <a:gd name="connsiteY8" fmla="*/ 31797 h 540431"/>
                  <a:gd name="connsiteX9" fmla="*/ 461278 w 529861"/>
                  <a:gd name="connsiteY9" fmla="*/ 364 h 54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861" h="540431">
                    <a:moveTo>
                      <a:pt x="461278" y="364"/>
                    </a:moveTo>
                    <a:cubicBezTo>
                      <a:pt x="313641" y="23224"/>
                      <a:pt x="155526" y="51799"/>
                      <a:pt x="24081" y="117522"/>
                    </a:cubicBezTo>
                    <a:cubicBezTo>
                      <a:pt x="15508" y="122284"/>
                      <a:pt x="6936" y="128952"/>
                      <a:pt x="2173" y="137524"/>
                    </a:cubicBezTo>
                    <a:cubicBezTo>
                      <a:pt x="-10209" y="160384"/>
                      <a:pt x="33606" y="212772"/>
                      <a:pt x="50751" y="248014"/>
                    </a:cubicBezTo>
                    <a:cubicBezTo>
                      <a:pt x="103138" y="353742"/>
                      <a:pt x="117426" y="399462"/>
                      <a:pt x="163146" y="508999"/>
                    </a:cubicBezTo>
                    <a:cubicBezTo>
                      <a:pt x="167908" y="521382"/>
                      <a:pt x="174576" y="533764"/>
                      <a:pt x="186958" y="538527"/>
                    </a:cubicBezTo>
                    <a:cubicBezTo>
                      <a:pt x="195531" y="541384"/>
                      <a:pt x="204103" y="540432"/>
                      <a:pt x="213628" y="539479"/>
                    </a:cubicBezTo>
                    <a:cubicBezTo>
                      <a:pt x="286971" y="528049"/>
                      <a:pt x="530811" y="496617"/>
                      <a:pt x="529858" y="460422"/>
                    </a:cubicBezTo>
                    <a:cubicBezTo>
                      <a:pt x="527001" y="347074"/>
                      <a:pt x="490806" y="202294"/>
                      <a:pt x="503188" y="31797"/>
                    </a:cubicBezTo>
                    <a:cubicBezTo>
                      <a:pt x="504141" y="11794"/>
                      <a:pt x="481281" y="-2493"/>
                      <a:pt x="461278" y="364"/>
                    </a:cubicBezTo>
                    <a:close/>
                  </a:path>
                </a:pathLst>
              </a:custGeom>
              <a:solidFill>
                <a:srgbClr val="004F4F"/>
              </a:solidFill>
              <a:ln w="9525" cap="flat">
                <a:noFill/>
                <a:prstDash val="solid"/>
                <a:miter/>
              </a:ln>
            </p:spPr>
            <p:txBody>
              <a:bodyPr rtlCol="0" anchor="ctr"/>
              <a:lstStyle/>
              <a:p>
                <a:endParaRPr lang="en-US"/>
              </a:p>
            </p:txBody>
          </p:sp>
          <p:sp>
            <p:nvSpPr>
              <p:cNvPr id="27" name="Freeform: Shape 32">
                <a:extLst>
                  <a:ext uri="{FF2B5EF4-FFF2-40B4-BE49-F238E27FC236}">
                    <a16:creationId xmlns:a16="http://schemas.microsoft.com/office/drawing/2014/main" id="{C55DCCD4-81D1-4360-9719-0315A7868646}"/>
                  </a:ext>
                </a:extLst>
              </p:cNvPr>
              <p:cNvSpPr/>
              <p:nvPr/>
            </p:nvSpPr>
            <p:spPr>
              <a:xfrm>
                <a:off x="3586817" y="3120643"/>
                <a:ext cx="1396793" cy="1689454"/>
              </a:xfrm>
              <a:custGeom>
                <a:avLst/>
                <a:gdLst>
                  <a:gd name="connsiteX0" fmla="*/ 150535 w 1396793"/>
                  <a:gd name="connsiteY0" fmla="*/ 263783 h 1689454"/>
                  <a:gd name="connsiteX1" fmla="*/ 1945 w 1396793"/>
                  <a:gd name="connsiteY1" fmla="*/ 651451 h 1689454"/>
                  <a:gd name="connsiteX2" fmla="*/ 242927 w 1396793"/>
                  <a:gd name="connsiteY2" fmla="*/ 1167706 h 1689454"/>
                  <a:gd name="connsiteX3" fmla="*/ 622975 w 1396793"/>
                  <a:gd name="connsiteY3" fmla="*/ 1486793 h 1689454"/>
                  <a:gd name="connsiteX4" fmla="*/ 724892 w 1396793"/>
                  <a:gd name="connsiteY4" fmla="*/ 1679198 h 1689454"/>
                  <a:gd name="connsiteX5" fmla="*/ 1134467 w 1396793"/>
                  <a:gd name="connsiteY5" fmla="*/ 1559183 h 1689454"/>
                  <a:gd name="connsiteX6" fmla="*/ 1126847 w 1396793"/>
                  <a:gd name="connsiteY6" fmla="*/ 1364873 h 1689454"/>
                  <a:gd name="connsiteX7" fmla="*/ 1272580 w 1396793"/>
                  <a:gd name="connsiteY7" fmla="*/ 899101 h 1689454"/>
                  <a:gd name="connsiteX8" fmla="*/ 1392595 w 1396793"/>
                  <a:gd name="connsiteY8" fmla="*/ 459998 h 1689454"/>
                  <a:gd name="connsiteX9" fmla="*/ 686792 w 1396793"/>
                  <a:gd name="connsiteY9" fmla="*/ 893 h 1689454"/>
                  <a:gd name="connsiteX10" fmla="*/ 150535 w 1396793"/>
                  <a:gd name="connsiteY10" fmla="*/ 263783 h 168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793" h="1689454">
                    <a:moveTo>
                      <a:pt x="150535" y="263783"/>
                    </a:moveTo>
                    <a:cubicBezTo>
                      <a:pt x="62905" y="368558"/>
                      <a:pt x="-2818" y="520006"/>
                      <a:pt x="1945" y="651451"/>
                    </a:cubicBezTo>
                    <a:cubicBezTo>
                      <a:pt x="-12343" y="861953"/>
                      <a:pt x="50522" y="1062931"/>
                      <a:pt x="242927" y="1167706"/>
                    </a:cubicBezTo>
                    <a:cubicBezTo>
                      <a:pt x="354370" y="1229618"/>
                      <a:pt x="545822" y="1368683"/>
                      <a:pt x="622975" y="1486793"/>
                    </a:cubicBezTo>
                    <a:cubicBezTo>
                      <a:pt x="669647" y="1559183"/>
                      <a:pt x="724892" y="1679198"/>
                      <a:pt x="724892" y="1679198"/>
                    </a:cubicBezTo>
                    <a:cubicBezTo>
                      <a:pt x="820142" y="1717298"/>
                      <a:pt x="1070650" y="1643003"/>
                      <a:pt x="1134467" y="1559183"/>
                    </a:cubicBezTo>
                    <a:cubicBezTo>
                      <a:pt x="1134467" y="1559183"/>
                      <a:pt x="1113512" y="1445836"/>
                      <a:pt x="1126847" y="1364873"/>
                    </a:cubicBezTo>
                    <a:cubicBezTo>
                      <a:pt x="1155422" y="1188661"/>
                      <a:pt x="1177330" y="1041976"/>
                      <a:pt x="1272580" y="899101"/>
                    </a:cubicBezTo>
                    <a:cubicBezTo>
                      <a:pt x="1359257" y="767656"/>
                      <a:pt x="1412597" y="624781"/>
                      <a:pt x="1392595" y="459998"/>
                    </a:cubicBezTo>
                    <a:cubicBezTo>
                      <a:pt x="1364020" y="216158"/>
                      <a:pt x="1140182" y="-16252"/>
                      <a:pt x="686792" y="893"/>
                    </a:cubicBezTo>
                    <a:cubicBezTo>
                      <a:pt x="482005" y="8513"/>
                      <a:pt x="287695" y="100906"/>
                      <a:pt x="150535" y="263783"/>
                    </a:cubicBezTo>
                    <a:close/>
                  </a:path>
                </a:pathLst>
              </a:custGeom>
              <a:solidFill>
                <a:srgbClr val="FFCD00"/>
              </a:solidFill>
              <a:ln w="9525" cap="flat">
                <a:noFill/>
                <a:prstDash val="solid"/>
                <a:miter/>
              </a:ln>
            </p:spPr>
            <p:txBody>
              <a:bodyPr rtlCol="0" anchor="ctr"/>
              <a:lstStyle/>
              <a:p>
                <a:endParaRPr lang="en-US"/>
              </a:p>
            </p:txBody>
          </p:sp>
          <p:sp>
            <p:nvSpPr>
              <p:cNvPr id="28" name="Freeform: Shape 33">
                <a:extLst>
                  <a:ext uri="{FF2B5EF4-FFF2-40B4-BE49-F238E27FC236}">
                    <a16:creationId xmlns:a16="http://schemas.microsoft.com/office/drawing/2014/main" id="{B2462AED-A172-496C-BD33-A9E37CD49A83}"/>
                  </a:ext>
                </a:extLst>
              </p:cNvPr>
              <p:cNvSpPr/>
              <p:nvPr/>
            </p:nvSpPr>
            <p:spPr>
              <a:xfrm>
                <a:off x="3923096" y="3253467"/>
                <a:ext cx="921056" cy="659079"/>
              </a:xfrm>
              <a:custGeom>
                <a:avLst/>
                <a:gdLst>
                  <a:gd name="connsiteX0" fmla="*/ 918203 w 921056"/>
                  <a:gd name="connsiteY0" fmla="*/ 351940 h 659079"/>
                  <a:gd name="connsiteX1" fmla="*/ 537203 w 921056"/>
                  <a:gd name="connsiteY1" fmla="*/ 17612 h 659079"/>
                  <a:gd name="connsiteX2" fmla="*/ 67620 w 921056"/>
                  <a:gd name="connsiteY2" fmla="*/ 108100 h 659079"/>
                  <a:gd name="connsiteX3" fmla="*/ 13328 w 921056"/>
                  <a:gd name="connsiteY3" fmla="*/ 309077 h 659079"/>
                  <a:gd name="connsiteX4" fmla="*/ 202875 w 921056"/>
                  <a:gd name="connsiteY4" fmla="*/ 430045 h 659079"/>
                  <a:gd name="connsiteX5" fmla="*/ 562920 w 921056"/>
                  <a:gd name="connsiteY5" fmla="*/ 384325 h 659079"/>
                  <a:gd name="connsiteX6" fmla="*/ 816285 w 921056"/>
                  <a:gd name="connsiteY6" fmla="*/ 657692 h 659079"/>
                  <a:gd name="connsiteX7" fmla="*/ 918203 w 921056"/>
                  <a:gd name="connsiteY7" fmla="*/ 351940 h 65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1056" h="659079">
                    <a:moveTo>
                      <a:pt x="918203" y="351940"/>
                    </a:moveTo>
                    <a:cubicBezTo>
                      <a:pt x="882960" y="165250"/>
                      <a:pt x="711510" y="54760"/>
                      <a:pt x="537203" y="17612"/>
                    </a:cubicBezTo>
                    <a:cubicBezTo>
                      <a:pt x="381945" y="-15725"/>
                      <a:pt x="187635" y="-10010"/>
                      <a:pt x="67620" y="108100"/>
                    </a:cubicBezTo>
                    <a:cubicBezTo>
                      <a:pt x="13328" y="161440"/>
                      <a:pt x="-20010" y="235735"/>
                      <a:pt x="13328" y="309077"/>
                    </a:cubicBezTo>
                    <a:cubicBezTo>
                      <a:pt x="47618" y="382420"/>
                      <a:pt x="125723" y="423377"/>
                      <a:pt x="202875" y="430045"/>
                    </a:cubicBezTo>
                    <a:cubicBezTo>
                      <a:pt x="324795" y="441475"/>
                      <a:pt x="441953" y="368132"/>
                      <a:pt x="562920" y="384325"/>
                    </a:cubicBezTo>
                    <a:cubicBezTo>
                      <a:pt x="774375" y="413852"/>
                      <a:pt x="730560" y="680552"/>
                      <a:pt x="816285" y="657692"/>
                    </a:cubicBezTo>
                    <a:cubicBezTo>
                      <a:pt x="879150" y="641500"/>
                      <a:pt x="934395" y="438617"/>
                      <a:pt x="918203" y="351940"/>
                    </a:cubicBezTo>
                    <a:close/>
                  </a:path>
                </a:pathLst>
              </a:custGeom>
              <a:solidFill>
                <a:srgbClr val="FFDF5E"/>
              </a:solidFill>
              <a:ln w="9525" cap="flat">
                <a:noFill/>
                <a:prstDash val="solid"/>
                <a:miter/>
              </a:ln>
            </p:spPr>
            <p:txBody>
              <a:bodyPr rtlCol="0" anchor="ctr"/>
              <a:lstStyle/>
              <a:p>
                <a:endParaRPr lang="en-US"/>
              </a:p>
            </p:txBody>
          </p:sp>
          <p:sp>
            <p:nvSpPr>
              <p:cNvPr id="29" name="Freeform: Shape 34">
                <a:extLst>
                  <a:ext uri="{FF2B5EF4-FFF2-40B4-BE49-F238E27FC236}">
                    <a16:creationId xmlns:a16="http://schemas.microsoft.com/office/drawing/2014/main" id="{19ACB346-8F23-43A1-B55D-480E9F8AC9CF}"/>
                  </a:ext>
                </a:extLst>
              </p:cNvPr>
              <p:cNvSpPr/>
              <p:nvPr/>
            </p:nvSpPr>
            <p:spPr>
              <a:xfrm>
                <a:off x="4038777" y="3884426"/>
                <a:ext cx="615442" cy="887328"/>
              </a:xfrm>
              <a:custGeom>
                <a:avLst/>
                <a:gdLst>
                  <a:gd name="connsiteX0" fmla="*/ 596782 w 615442"/>
                  <a:gd name="connsiteY0" fmla="*/ 362013 h 887328"/>
                  <a:gd name="connsiteX1" fmla="*/ 502484 w 615442"/>
                  <a:gd name="connsiteY1" fmla="*/ 95313 h 887328"/>
                  <a:gd name="connsiteX2" fmla="*/ 298649 w 615442"/>
                  <a:gd name="connsiteY2" fmla="*/ 2921 h 887328"/>
                  <a:gd name="connsiteX3" fmla="*/ 297697 w 615442"/>
                  <a:gd name="connsiteY3" fmla="*/ 2921 h 887328"/>
                  <a:gd name="connsiteX4" fmla="*/ 11947 w 615442"/>
                  <a:gd name="connsiteY4" fmla="*/ 201993 h 887328"/>
                  <a:gd name="connsiteX5" fmla="*/ 44332 w 615442"/>
                  <a:gd name="connsiteY5" fmla="*/ 425831 h 887328"/>
                  <a:gd name="connsiteX6" fmla="*/ 195779 w 615442"/>
                  <a:gd name="connsiteY6" fmla="*/ 656336 h 887328"/>
                  <a:gd name="connsiteX7" fmla="*/ 273884 w 615442"/>
                  <a:gd name="connsiteY7" fmla="*/ 774446 h 887328"/>
                  <a:gd name="connsiteX8" fmla="*/ 354847 w 615442"/>
                  <a:gd name="connsiteY8" fmla="*/ 868743 h 887328"/>
                  <a:gd name="connsiteX9" fmla="*/ 532012 w 615442"/>
                  <a:gd name="connsiteY9" fmla="*/ 844931 h 887328"/>
                  <a:gd name="connsiteX10" fmla="*/ 613927 w 615442"/>
                  <a:gd name="connsiteY10" fmla="*/ 628713 h 887328"/>
                  <a:gd name="connsiteX11" fmla="*/ 596782 w 615442"/>
                  <a:gd name="connsiteY11" fmla="*/ 362013 h 88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5442" h="887328">
                    <a:moveTo>
                      <a:pt x="596782" y="362013"/>
                    </a:moveTo>
                    <a:cubicBezTo>
                      <a:pt x="580589" y="271526"/>
                      <a:pt x="556777" y="170561"/>
                      <a:pt x="502484" y="95313"/>
                    </a:cubicBezTo>
                    <a:cubicBezTo>
                      <a:pt x="452954" y="25781"/>
                      <a:pt x="381517" y="-1842"/>
                      <a:pt x="298649" y="2921"/>
                    </a:cubicBezTo>
                    <a:cubicBezTo>
                      <a:pt x="298649" y="2921"/>
                      <a:pt x="297697" y="2921"/>
                      <a:pt x="297697" y="2921"/>
                    </a:cubicBezTo>
                    <a:cubicBezTo>
                      <a:pt x="171014" y="-18987"/>
                      <a:pt x="50047" y="85788"/>
                      <a:pt x="11947" y="201993"/>
                    </a:cubicBezTo>
                    <a:cubicBezTo>
                      <a:pt x="-13771" y="280098"/>
                      <a:pt x="4327" y="356298"/>
                      <a:pt x="44332" y="425831"/>
                    </a:cubicBezTo>
                    <a:cubicBezTo>
                      <a:pt x="90052" y="504888"/>
                      <a:pt x="145297" y="580136"/>
                      <a:pt x="195779" y="656336"/>
                    </a:cubicBezTo>
                    <a:cubicBezTo>
                      <a:pt x="221497" y="695388"/>
                      <a:pt x="248167" y="735393"/>
                      <a:pt x="273884" y="774446"/>
                    </a:cubicBezTo>
                    <a:cubicBezTo>
                      <a:pt x="296744" y="808736"/>
                      <a:pt x="318652" y="847788"/>
                      <a:pt x="354847" y="868743"/>
                    </a:cubicBezTo>
                    <a:cubicBezTo>
                      <a:pt x="411997" y="903033"/>
                      <a:pt x="483434" y="886841"/>
                      <a:pt x="532012" y="844931"/>
                    </a:cubicBezTo>
                    <a:cubicBezTo>
                      <a:pt x="593924" y="791591"/>
                      <a:pt x="609164" y="705866"/>
                      <a:pt x="613927" y="628713"/>
                    </a:cubicBezTo>
                    <a:cubicBezTo>
                      <a:pt x="618689" y="539178"/>
                      <a:pt x="612022" y="449643"/>
                      <a:pt x="596782" y="362013"/>
                    </a:cubicBezTo>
                    <a:close/>
                  </a:path>
                </a:pathLst>
              </a:custGeom>
              <a:solidFill>
                <a:srgbClr val="FFDF5E"/>
              </a:solidFill>
              <a:ln w="9525" cap="flat">
                <a:noFill/>
                <a:prstDash val="solid"/>
                <a:miter/>
              </a:ln>
            </p:spPr>
            <p:txBody>
              <a:bodyPr rtlCol="0" anchor="ctr"/>
              <a:lstStyle/>
              <a:p>
                <a:endParaRPr lang="en-US"/>
              </a:p>
            </p:txBody>
          </p:sp>
          <p:sp>
            <p:nvSpPr>
              <p:cNvPr id="30" name="Freeform: Shape 35">
                <a:extLst>
                  <a:ext uri="{FF2B5EF4-FFF2-40B4-BE49-F238E27FC236}">
                    <a16:creationId xmlns:a16="http://schemas.microsoft.com/office/drawing/2014/main" id="{7B496F72-122D-4A0E-9CAD-52B48406C762}"/>
                  </a:ext>
                </a:extLst>
              </p:cNvPr>
              <p:cNvSpPr/>
              <p:nvPr/>
            </p:nvSpPr>
            <p:spPr>
              <a:xfrm>
                <a:off x="4245391" y="4126278"/>
                <a:ext cx="416266" cy="866920"/>
              </a:xfrm>
              <a:custGeom>
                <a:avLst/>
                <a:gdLst>
                  <a:gd name="connsiteX0" fmla="*/ 386358 w 416266"/>
                  <a:gd name="connsiteY0" fmla="*/ 831678 h 866920"/>
                  <a:gd name="connsiteX1" fmla="*/ 365403 w 416266"/>
                  <a:gd name="connsiteY1" fmla="*/ 542118 h 866920"/>
                  <a:gd name="connsiteX2" fmla="*/ 355878 w 416266"/>
                  <a:gd name="connsiteY2" fmla="*/ 442106 h 866920"/>
                  <a:gd name="connsiteX3" fmla="*/ 391121 w 416266"/>
                  <a:gd name="connsiteY3" fmla="*/ 422103 h 866920"/>
                  <a:gd name="connsiteX4" fmla="*/ 393026 w 416266"/>
                  <a:gd name="connsiteY4" fmla="*/ 412578 h 866920"/>
                  <a:gd name="connsiteX5" fmla="*/ 383501 w 416266"/>
                  <a:gd name="connsiteY5" fmla="*/ 409721 h 866920"/>
                  <a:gd name="connsiteX6" fmla="*/ 353973 w 416266"/>
                  <a:gd name="connsiteY6" fmla="*/ 423056 h 866920"/>
                  <a:gd name="connsiteX7" fmla="*/ 353973 w 416266"/>
                  <a:gd name="connsiteY7" fmla="*/ 419246 h 866920"/>
                  <a:gd name="connsiteX8" fmla="*/ 344448 w 416266"/>
                  <a:gd name="connsiteY8" fmla="*/ 299231 h 866920"/>
                  <a:gd name="connsiteX9" fmla="*/ 413981 w 416266"/>
                  <a:gd name="connsiteY9" fmla="*/ 229698 h 866920"/>
                  <a:gd name="connsiteX10" fmla="*/ 411123 w 416266"/>
                  <a:gd name="connsiteY10" fmla="*/ 197313 h 866920"/>
                  <a:gd name="connsiteX11" fmla="*/ 334923 w 416266"/>
                  <a:gd name="connsiteY11" fmla="*/ 173501 h 866920"/>
                  <a:gd name="connsiteX12" fmla="*/ 325398 w 416266"/>
                  <a:gd name="connsiteY12" fmla="*/ 75393 h 866920"/>
                  <a:gd name="connsiteX13" fmla="*/ 339686 w 416266"/>
                  <a:gd name="connsiteY13" fmla="*/ 75393 h 866920"/>
                  <a:gd name="connsiteX14" fmla="*/ 347306 w 416266"/>
                  <a:gd name="connsiteY14" fmla="*/ 67773 h 866920"/>
                  <a:gd name="connsiteX15" fmla="*/ 339686 w 416266"/>
                  <a:gd name="connsiteY15" fmla="*/ 60153 h 866920"/>
                  <a:gd name="connsiteX16" fmla="*/ 323493 w 416266"/>
                  <a:gd name="connsiteY16" fmla="*/ 60153 h 866920"/>
                  <a:gd name="connsiteX17" fmla="*/ 316826 w 416266"/>
                  <a:gd name="connsiteY17" fmla="*/ 8718 h 866920"/>
                  <a:gd name="connsiteX18" fmla="*/ 306348 w 416266"/>
                  <a:gd name="connsiteY18" fmla="*/ 146 h 866920"/>
                  <a:gd name="connsiteX19" fmla="*/ 296823 w 416266"/>
                  <a:gd name="connsiteY19" fmla="*/ 11576 h 866920"/>
                  <a:gd name="connsiteX20" fmla="*/ 298728 w 416266"/>
                  <a:gd name="connsiteY20" fmla="*/ 61106 h 866920"/>
                  <a:gd name="connsiteX21" fmla="*/ 82511 w 416266"/>
                  <a:gd name="connsiteY21" fmla="*/ 116351 h 866920"/>
                  <a:gd name="connsiteX22" fmla="*/ 62508 w 416266"/>
                  <a:gd name="connsiteY22" fmla="*/ 63011 h 866920"/>
                  <a:gd name="connsiteX23" fmla="*/ 51078 w 416266"/>
                  <a:gd name="connsiteY23" fmla="*/ 57296 h 866920"/>
                  <a:gd name="connsiteX24" fmla="*/ 44411 w 416266"/>
                  <a:gd name="connsiteY24" fmla="*/ 69678 h 866920"/>
                  <a:gd name="connsiteX25" fmla="*/ 60603 w 416266"/>
                  <a:gd name="connsiteY25" fmla="*/ 121113 h 866920"/>
                  <a:gd name="connsiteX26" fmla="*/ 63461 w 416266"/>
                  <a:gd name="connsiteY26" fmla="*/ 130638 h 866920"/>
                  <a:gd name="connsiteX27" fmla="*/ 4406 w 416266"/>
                  <a:gd name="connsiteY27" fmla="*/ 225888 h 866920"/>
                  <a:gd name="connsiteX28" fmla="*/ 52983 w 416266"/>
                  <a:gd name="connsiteY28" fmla="*/ 336378 h 866920"/>
                  <a:gd name="connsiteX29" fmla="*/ 38696 w 416266"/>
                  <a:gd name="connsiteY29" fmla="*/ 396386 h 866920"/>
                  <a:gd name="connsiteX30" fmla="*/ 64413 w 416266"/>
                  <a:gd name="connsiteY30" fmla="*/ 460203 h 866920"/>
                  <a:gd name="connsiteX31" fmla="*/ 173951 w 416266"/>
                  <a:gd name="connsiteY31" fmla="*/ 489731 h 866920"/>
                  <a:gd name="connsiteX32" fmla="*/ 218718 w 416266"/>
                  <a:gd name="connsiteY32" fmla="*/ 658323 h 866920"/>
                  <a:gd name="connsiteX33" fmla="*/ 273011 w 416266"/>
                  <a:gd name="connsiteY33" fmla="*/ 859301 h 866920"/>
                  <a:gd name="connsiteX34" fmla="*/ 281583 w 416266"/>
                  <a:gd name="connsiteY34" fmla="*/ 866921 h 866920"/>
                  <a:gd name="connsiteX35" fmla="*/ 286346 w 416266"/>
                  <a:gd name="connsiteY35" fmla="*/ 866921 h 866920"/>
                  <a:gd name="connsiteX36" fmla="*/ 294918 w 416266"/>
                  <a:gd name="connsiteY36" fmla="*/ 854539 h 866920"/>
                  <a:gd name="connsiteX37" fmla="*/ 206336 w 416266"/>
                  <a:gd name="connsiteY37" fmla="*/ 510686 h 866920"/>
                  <a:gd name="connsiteX38" fmla="*/ 199668 w 416266"/>
                  <a:gd name="connsiteY38" fmla="*/ 487826 h 866920"/>
                  <a:gd name="connsiteX39" fmla="*/ 331113 w 416266"/>
                  <a:gd name="connsiteY39" fmla="*/ 455441 h 866920"/>
                  <a:gd name="connsiteX40" fmla="*/ 337781 w 416266"/>
                  <a:gd name="connsiteY40" fmla="*/ 547833 h 866920"/>
                  <a:gd name="connsiteX41" fmla="*/ 363498 w 416266"/>
                  <a:gd name="connsiteY41" fmla="*/ 836441 h 866920"/>
                  <a:gd name="connsiteX42" fmla="*/ 376833 w 416266"/>
                  <a:gd name="connsiteY42" fmla="*/ 846918 h 866920"/>
                  <a:gd name="connsiteX43" fmla="*/ 386358 w 416266"/>
                  <a:gd name="connsiteY43" fmla="*/ 831678 h 866920"/>
                  <a:gd name="connsiteX44" fmla="*/ 205383 w 416266"/>
                  <a:gd name="connsiteY44" fmla="*/ 326853 h 866920"/>
                  <a:gd name="connsiteX45" fmla="*/ 152043 w 416266"/>
                  <a:gd name="connsiteY45" fmla="*/ 331616 h 866920"/>
                  <a:gd name="connsiteX46" fmla="*/ 134898 w 416266"/>
                  <a:gd name="connsiteY46" fmla="*/ 275418 h 866920"/>
                  <a:gd name="connsiteX47" fmla="*/ 215861 w 416266"/>
                  <a:gd name="connsiteY47" fmla="*/ 227793 h 866920"/>
                  <a:gd name="connsiteX48" fmla="*/ 307301 w 416266"/>
                  <a:gd name="connsiteY48" fmla="*/ 196361 h 866920"/>
                  <a:gd name="connsiteX49" fmla="*/ 315873 w 416266"/>
                  <a:gd name="connsiteY49" fmla="*/ 292563 h 866920"/>
                  <a:gd name="connsiteX50" fmla="*/ 205383 w 416266"/>
                  <a:gd name="connsiteY50" fmla="*/ 326853 h 866920"/>
                  <a:gd name="connsiteX51" fmla="*/ 87273 w 416266"/>
                  <a:gd name="connsiteY51" fmla="*/ 324948 h 866920"/>
                  <a:gd name="connsiteX52" fmla="*/ 113943 w 416266"/>
                  <a:gd name="connsiteY52" fmla="*/ 293516 h 866920"/>
                  <a:gd name="connsiteX53" fmla="*/ 125373 w 416266"/>
                  <a:gd name="connsiteY53" fmla="*/ 330663 h 866920"/>
                  <a:gd name="connsiteX54" fmla="*/ 87273 w 416266"/>
                  <a:gd name="connsiteY54" fmla="*/ 324948 h 866920"/>
                  <a:gd name="connsiteX55" fmla="*/ 75843 w 416266"/>
                  <a:gd name="connsiteY55" fmla="*/ 343998 h 866920"/>
                  <a:gd name="connsiteX56" fmla="*/ 132041 w 416266"/>
                  <a:gd name="connsiteY56" fmla="*/ 351618 h 866920"/>
                  <a:gd name="connsiteX57" fmla="*/ 165378 w 416266"/>
                  <a:gd name="connsiteY57" fmla="*/ 462108 h 866920"/>
                  <a:gd name="connsiteX58" fmla="*/ 166331 w 416266"/>
                  <a:gd name="connsiteY58" fmla="*/ 464013 h 866920"/>
                  <a:gd name="connsiteX59" fmla="*/ 69176 w 416266"/>
                  <a:gd name="connsiteY59" fmla="*/ 419246 h 866920"/>
                  <a:gd name="connsiteX60" fmla="*/ 75843 w 416266"/>
                  <a:gd name="connsiteY60" fmla="*/ 343998 h 866920"/>
                  <a:gd name="connsiteX61" fmla="*/ 127278 w 416266"/>
                  <a:gd name="connsiteY61" fmla="*/ 250653 h 866920"/>
                  <a:gd name="connsiteX62" fmla="*/ 88226 w 416266"/>
                  <a:gd name="connsiteY62" fmla="*/ 134448 h 866920"/>
                  <a:gd name="connsiteX63" fmla="*/ 298728 w 416266"/>
                  <a:gd name="connsiteY63" fmla="*/ 77298 h 866920"/>
                  <a:gd name="connsiteX64" fmla="*/ 305396 w 416266"/>
                  <a:gd name="connsiteY64" fmla="*/ 176358 h 866920"/>
                  <a:gd name="connsiteX65" fmla="*/ 127278 w 416266"/>
                  <a:gd name="connsiteY65" fmla="*/ 250653 h 866920"/>
                  <a:gd name="connsiteX66" fmla="*/ 62508 w 416266"/>
                  <a:gd name="connsiteY66" fmla="*/ 317328 h 866920"/>
                  <a:gd name="connsiteX67" fmla="*/ 21551 w 416266"/>
                  <a:gd name="connsiteY67" fmla="*/ 243986 h 866920"/>
                  <a:gd name="connsiteX68" fmla="*/ 69176 w 416266"/>
                  <a:gd name="connsiteY68" fmla="*/ 149688 h 866920"/>
                  <a:gd name="connsiteX69" fmla="*/ 106323 w 416266"/>
                  <a:gd name="connsiteY69" fmla="*/ 267798 h 866920"/>
                  <a:gd name="connsiteX70" fmla="*/ 62508 w 416266"/>
                  <a:gd name="connsiteY70" fmla="*/ 317328 h 866920"/>
                  <a:gd name="connsiteX71" fmla="*/ 191096 w 416266"/>
                  <a:gd name="connsiteY71" fmla="*/ 464966 h 866920"/>
                  <a:gd name="connsiteX72" fmla="*/ 190143 w 416266"/>
                  <a:gd name="connsiteY72" fmla="*/ 463061 h 866920"/>
                  <a:gd name="connsiteX73" fmla="*/ 157758 w 416266"/>
                  <a:gd name="connsiteY73" fmla="*/ 351618 h 866920"/>
                  <a:gd name="connsiteX74" fmla="*/ 262533 w 416266"/>
                  <a:gd name="connsiteY74" fmla="*/ 334473 h 866920"/>
                  <a:gd name="connsiteX75" fmla="*/ 317778 w 416266"/>
                  <a:gd name="connsiteY75" fmla="*/ 313518 h 866920"/>
                  <a:gd name="connsiteX76" fmla="*/ 327303 w 416266"/>
                  <a:gd name="connsiteY76" fmla="*/ 423056 h 866920"/>
                  <a:gd name="connsiteX77" fmla="*/ 328256 w 416266"/>
                  <a:gd name="connsiteY77" fmla="*/ 434486 h 866920"/>
                  <a:gd name="connsiteX78" fmla="*/ 212051 w 416266"/>
                  <a:gd name="connsiteY78" fmla="*/ 464013 h 866920"/>
                  <a:gd name="connsiteX79" fmla="*/ 191096 w 416266"/>
                  <a:gd name="connsiteY79" fmla="*/ 464966 h 866920"/>
                  <a:gd name="connsiteX80" fmla="*/ 388263 w 416266"/>
                  <a:gd name="connsiteY80" fmla="*/ 222078 h 866920"/>
                  <a:gd name="connsiteX81" fmla="*/ 372071 w 416266"/>
                  <a:gd name="connsiteY81" fmla="*/ 255416 h 866920"/>
                  <a:gd name="connsiteX82" fmla="*/ 371118 w 416266"/>
                  <a:gd name="connsiteY82" fmla="*/ 256368 h 866920"/>
                  <a:gd name="connsiteX83" fmla="*/ 342543 w 416266"/>
                  <a:gd name="connsiteY83" fmla="*/ 277323 h 866920"/>
                  <a:gd name="connsiteX84" fmla="*/ 335876 w 416266"/>
                  <a:gd name="connsiteY84" fmla="*/ 194456 h 866920"/>
                  <a:gd name="connsiteX85" fmla="*/ 363498 w 416266"/>
                  <a:gd name="connsiteY85" fmla="*/ 197313 h 866920"/>
                  <a:gd name="connsiteX86" fmla="*/ 364451 w 416266"/>
                  <a:gd name="connsiteY86" fmla="*/ 197313 h 866920"/>
                  <a:gd name="connsiteX87" fmla="*/ 365403 w 416266"/>
                  <a:gd name="connsiteY87" fmla="*/ 197313 h 866920"/>
                  <a:gd name="connsiteX88" fmla="*/ 388263 w 416266"/>
                  <a:gd name="connsiteY88" fmla="*/ 203028 h 866920"/>
                  <a:gd name="connsiteX89" fmla="*/ 388263 w 416266"/>
                  <a:gd name="connsiteY89" fmla="*/ 220173 h 866920"/>
                  <a:gd name="connsiteX90" fmla="*/ 388263 w 416266"/>
                  <a:gd name="connsiteY90" fmla="*/ 221126 h 866920"/>
                  <a:gd name="connsiteX91" fmla="*/ 388263 w 416266"/>
                  <a:gd name="connsiteY91" fmla="*/ 222078 h 86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16266" h="866920">
                    <a:moveTo>
                      <a:pt x="386358" y="831678"/>
                    </a:moveTo>
                    <a:cubicBezTo>
                      <a:pt x="383501" y="735476"/>
                      <a:pt x="373976" y="637368"/>
                      <a:pt x="365403" y="542118"/>
                    </a:cubicBezTo>
                    <a:cubicBezTo>
                      <a:pt x="362546" y="508781"/>
                      <a:pt x="358736" y="475443"/>
                      <a:pt x="355878" y="442106"/>
                    </a:cubicBezTo>
                    <a:cubicBezTo>
                      <a:pt x="370166" y="435438"/>
                      <a:pt x="382548" y="428771"/>
                      <a:pt x="391121" y="422103"/>
                    </a:cubicBezTo>
                    <a:cubicBezTo>
                      <a:pt x="393978" y="420198"/>
                      <a:pt x="394931" y="415436"/>
                      <a:pt x="393026" y="412578"/>
                    </a:cubicBezTo>
                    <a:cubicBezTo>
                      <a:pt x="391121" y="409721"/>
                      <a:pt x="387311" y="407816"/>
                      <a:pt x="383501" y="409721"/>
                    </a:cubicBezTo>
                    <a:cubicBezTo>
                      <a:pt x="373976" y="414483"/>
                      <a:pt x="363498" y="419246"/>
                      <a:pt x="353973" y="423056"/>
                    </a:cubicBezTo>
                    <a:lnTo>
                      <a:pt x="353973" y="419246"/>
                    </a:lnTo>
                    <a:cubicBezTo>
                      <a:pt x="351116" y="379241"/>
                      <a:pt x="347306" y="339236"/>
                      <a:pt x="344448" y="299231"/>
                    </a:cubicBezTo>
                    <a:cubicBezTo>
                      <a:pt x="382548" y="278276"/>
                      <a:pt x="405408" y="255416"/>
                      <a:pt x="413981" y="229698"/>
                    </a:cubicBezTo>
                    <a:cubicBezTo>
                      <a:pt x="417791" y="217316"/>
                      <a:pt x="416838" y="205886"/>
                      <a:pt x="411123" y="197313"/>
                    </a:cubicBezTo>
                    <a:cubicBezTo>
                      <a:pt x="397788" y="178263"/>
                      <a:pt x="362546" y="174453"/>
                      <a:pt x="334923" y="173501"/>
                    </a:cubicBezTo>
                    <a:cubicBezTo>
                      <a:pt x="332066" y="138258"/>
                      <a:pt x="329208" y="105873"/>
                      <a:pt x="325398" y="75393"/>
                    </a:cubicBezTo>
                    <a:cubicBezTo>
                      <a:pt x="330161" y="75393"/>
                      <a:pt x="334923" y="75393"/>
                      <a:pt x="339686" y="75393"/>
                    </a:cubicBezTo>
                    <a:cubicBezTo>
                      <a:pt x="343496" y="75393"/>
                      <a:pt x="347306" y="71583"/>
                      <a:pt x="347306" y="67773"/>
                    </a:cubicBezTo>
                    <a:cubicBezTo>
                      <a:pt x="347306" y="63011"/>
                      <a:pt x="344448" y="60153"/>
                      <a:pt x="339686" y="60153"/>
                    </a:cubicBezTo>
                    <a:cubicBezTo>
                      <a:pt x="334923" y="60153"/>
                      <a:pt x="329208" y="60153"/>
                      <a:pt x="323493" y="60153"/>
                    </a:cubicBezTo>
                    <a:cubicBezTo>
                      <a:pt x="321588" y="43008"/>
                      <a:pt x="319683" y="25863"/>
                      <a:pt x="316826" y="8718"/>
                    </a:cubicBezTo>
                    <a:cubicBezTo>
                      <a:pt x="315873" y="3003"/>
                      <a:pt x="311111" y="-807"/>
                      <a:pt x="306348" y="146"/>
                    </a:cubicBezTo>
                    <a:cubicBezTo>
                      <a:pt x="300633" y="146"/>
                      <a:pt x="295871" y="4908"/>
                      <a:pt x="296823" y="11576"/>
                    </a:cubicBezTo>
                    <a:cubicBezTo>
                      <a:pt x="296823" y="27768"/>
                      <a:pt x="297776" y="44913"/>
                      <a:pt x="298728" y="61106"/>
                    </a:cubicBezTo>
                    <a:cubicBezTo>
                      <a:pt x="205383" y="63963"/>
                      <a:pt x="132041" y="83013"/>
                      <a:pt x="82511" y="116351"/>
                    </a:cubicBezTo>
                    <a:cubicBezTo>
                      <a:pt x="74891" y="96348"/>
                      <a:pt x="69176" y="79203"/>
                      <a:pt x="62508" y="63011"/>
                    </a:cubicBezTo>
                    <a:cubicBezTo>
                      <a:pt x="60603" y="58248"/>
                      <a:pt x="55841" y="56343"/>
                      <a:pt x="51078" y="57296"/>
                    </a:cubicBezTo>
                    <a:cubicBezTo>
                      <a:pt x="46316" y="59201"/>
                      <a:pt x="43458" y="63963"/>
                      <a:pt x="44411" y="69678"/>
                    </a:cubicBezTo>
                    <a:cubicBezTo>
                      <a:pt x="49173" y="86823"/>
                      <a:pt x="54888" y="103968"/>
                      <a:pt x="60603" y="121113"/>
                    </a:cubicBezTo>
                    <a:lnTo>
                      <a:pt x="63461" y="130638"/>
                    </a:lnTo>
                    <a:cubicBezTo>
                      <a:pt x="33933" y="155403"/>
                      <a:pt x="13931" y="187788"/>
                      <a:pt x="4406" y="225888"/>
                    </a:cubicBezTo>
                    <a:cubicBezTo>
                      <a:pt x="-8929" y="278276"/>
                      <a:pt x="8216" y="316376"/>
                      <a:pt x="52983" y="336378"/>
                    </a:cubicBezTo>
                    <a:cubicBezTo>
                      <a:pt x="43458" y="356381"/>
                      <a:pt x="38696" y="376383"/>
                      <a:pt x="38696" y="396386"/>
                    </a:cubicBezTo>
                    <a:cubicBezTo>
                      <a:pt x="38696" y="423056"/>
                      <a:pt x="47268" y="444963"/>
                      <a:pt x="64413" y="460203"/>
                    </a:cubicBezTo>
                    <a:cubicBezTo>
                      <a:pt x="87273" y="481158"/>
                      <a:pt x="123468" y="491636"/>
                      <a:pt x="173951" y="489731"/>
                    </a:cubicBezTo>
                    <a:cubicBezTo>
                      <a:pt x="190143" y="545928"/>
                      <a:pt x="204431" y="603078"/>
                      <a:pt x="218718" y="658323"/>
                    </a:cubicBezTo>
                    <a:cubicBezTo>
                      <a:pt x="235863" y="724998"/>
                      <a:pt x="253008" y="792626"/>
                      <a:pt x="273011" y="859301"/>
                    </a:cubicBezTo>
                    <a:cubicBezTo>
                      <a:pt x="273963" y="863111"/>
                      <a:pt x="277773" y="865968"/>
                      <a:pt x="281583" y="866921"/>
                    </a:cubicBezTo>
                    <a:cubicBezTo>
                      <a:pt x="283488" y="866921"/>
                      <a:pt x="284441" y="866921"/>
                      <a:pt x="286346" y="866921"/>
                    </a:cubicBezTo>
                    <a:cubicBezTo>
                      <a:pt x="292061" y="865016"/>
                      <a:pt x="295871" y="860253"/>
                      <a:pt x="294918" y="854539"/>
                    </a:cubicBezTo>
                    <a:cubicBezTo>
                      <a:pt x="272058" y="738333"/>
                      <a:pt x="238721" y="623081"/>
                      <a:pt x="206336" y="510686"/>
                    </a:cubicBezTo>
                    <a:lnTo>
                      <a:pt x="199668" y="487826"/>
                    </a:lnTo>
                    <a:cubicBezTo>
                      <a:pt x="241578" y="483063"/>
                      <a:pt x="289203" y="471633"/>
                      <a:pt x="331113" y="455441"/>
                    </a:cubicBezTo>
                    <a:cubicBezTo>
                      <a:pt x="333018" y="485921"/>
                      <a:pt x="334923" y="516401"/>
                      <a:pt x="337781" y="547833"/>
                    </a:cubicBezTo>
                    <a:cubicBezTo>
                      <a:pt x="344448" y="643083"/>
                      <a:pt x="350163" y="741191"/>
                      <a:pt x="363498" y="836441"/>
                    </a:cubicBezTo>
                    <a:cubicBezTo>
                      <a:pt x="364451" y="843108"/>
                      <a:pt x="370166" y="847871"/>
                      <a:pt x="376833" y="846918"/>
                    </a:cubicBezTo>
                    <a:cubicBezTo>
                      <a:pt x="379691" y="845014"/>
                      <a:pt x="386358" y="840251"/>
                      <a:pt x="386358" y="831678"/>
                    </a:cubicBezTo>
                    <a:close/>
                    <a:moveTo>
                      <a:pt x="205383" y="326853"/>
                    </a:moveTo>
                    <a:cubicBezTo>
                      <a:pt x="189191" y="329711"/>
                      <a:pt x="170141" y="331616"/>
                      <a:pt x="152043" y="331616"/>
                    </a:cubicBezTo>
                    <a:cubicBezTo>
                      <a:pt x="146328" y="312566"/>
                      <a:pt x="140613" y="294468"/>
                      <a:pt x="134898" y="275418"/>
                    </a:cubicBezTo>
                    <a:cubicBezTo>
                      <a:pt x="156806" y="258273"/>
                      <a:pt x="182523" y="243033"/>
                      <a:pt x="215861" y="227793"/>
                    </a:cubicBezTo>
                    <a:cubicBezTo>
                      <a:pt x="242531" y="215411"/>
                      <a:pt x="273963" y="202076"/>
                      <a:pt x="307301" y="196361"/>
                    </a:cubicBezTo>
                    <a:cubicBezTo>
                      <a:pt x="310158" y="228746"/>
                      <a:pt x="313016" y="260178"/>
                      <a:pt x="315873" y="292563"/>
                    </a:cubicBezTo>
                    <a:cubicBezTo>
                      <a:pt x="283488" y="308756"/>
                      <a:pt x="244436" y="320186"/>
                      <a:pt x="205383" y="326853"/>
                    </a:cubicBezTo>
                    <a:close/>
                    <a:moveTo>
                      <a:pt x="87273" y="324948"/>
                    </a:moveTo>
                    <a:cubicBezTo>
                      <a:pt x="94893" y="313518"/>
                      <a:pt x="103466" y="303041"/>
                      <a:pt x="113943" y="293516"/>
                    </a:cubicBezTo>
                    <a:cubicBezTo>
                      <a:pt x="117753" y="305898"/>
                      <a:pt x="121563" y="318281"/>
                      <a:pt x="125373" y="330663"/>
                    </a:cubicBezTo>
                    <a:cubicBezTo>
                      <a:pt x="112038" y="329711"/>
                      <a:pt x="98703" y="327806"/>
                      <a:pt x="87273" y="324948"/>
                    </a:cubicBezTo>
                    <a:close/>
                    <a:moveTo>
                      <a:pt x="75843" y="343998"/>
                    </a:moveTo>
                    <a:cubicBezTo>
                      <a:pt x="92036" y="348761"/>
                      <a:pt x="111086" y="350666"/>
                      <a:pt x="132041" y="351618"/>
                    </a:cubicBezTo>
                    <a:cubicBezTo>
                      <a:pt x="145376" y="396386"/>
                      <a:pt x="155853" y="430676"/>
                      <a:pt x="165378" y="462108"/>
                    </a:cubicBezTo>
                    <a:lnTo>
                      <a:pt x="166331" y="464013"/>
                    </a:lnTo>
                    <a:cubicBezTo>
                      <a:pt x="117753" y="459251"/>
                      <a:pt x="82511" y="443058"/>
                      <a:pt x="69176" y="419246"/>
                    </a:cubicBezTo>
                    <a:cubicBezTo>
                      <a:pt x="57746" y="399243"/>
                      <a:pt x="60603" y="373526"/>
                      <a:pt x="75843" y="343998"/>
                    </a:cubicBezTo>
                    <a:close/>
                    <a:moveTo>
                      <a:pt x="127278" y="250653"/>
                    </a:moveTo>
                    <a:cubicBezTo>
                      <a:pt x="114896" y="210648"/>
                      <a:pt x="101561" y="171596"/>
                      <a:pt x="88226" y="134448"/>
                    </a:cubicBezTo>
                    <a:cubicBezTo>
                      <a:pt x="134898" y="101111"/>
                      <a:pt x="206336" y="81108"/>
                      <a:pt x="298728" y="77298"/>
                    </a:cubicBezTo>
                    <a:cubicBezTo>
                      <a:pt x="300633" y="107778"/>
                      <a:pt x="302538" y="140163"/>
                      <a:pt x="305396" y="176358"/>
                    </a:cubicBezTo>
                    <a:cubicBezTo>
                      <a:pt x="247293" y="183978"/>
                      <a:pt x="178713" y="212553"/>
                      <a:pt x="127278" y="250653"/>
                    </a:cubicBezTo>
                    <a:close/>
                    <a:moveTo>
                      <a:pt x="62508" y="317328"/>
                    </a:moveTo>
                    <a:cubicBezTo>
                      <a:pt x="30123" y="303041"/>
                      <a:pt x="16788" y="278276"/>
                      <a:pt x="21551" y="243986"/>
                    </a:cubicBezTo>
                    <a:cubicBezTo>
                      <a:pt x="27266" y="206838"/>
                      <a:pt x="42506" y="175406"/>
                      <a:pt x="69176" y="149688"/>
                    </a:cubicBezTo>
                    <a:cubicBezTo>
                      <a:pt x="81558" y="188741"/>
                      <a:pt x="93941" y="228746"/>
                      <a:pt x="106323" y="267798"/>
                    </a:cubicBezTo>
                    <a:cubicBezTo>
                      <a:pt x="88226" y="283991"/>
                      <a:pt x="73938" y="300183"/>
                      <a:pt x="62508" y="317328"/>
                    </a:cubicBezTo>
                    <a:close/>
                    <a:moveTo>
                      <a:pt x="191096" y="464966"/>
                    </a:moveTo>
                    <a:lnTo>
                      <a:pt x="190143" y="463061"/>
                    </a:lnTo>
                    <a:cubicBezTo>
                      <a:pt x="179666" y="425913"/>
                      <a:pt x="168236" y="388766"/>
                      <a:pt x="157758" y="351618"/>
                    </a:cubicBezTo>
                    <a:cubicBezTo>
                      <a:pt x="193953" y="350666"/>
                      <a:pt x="232053" y="343998"/>
                      <a:pt x="262533" y="334473"/>
                    </a:cubicBezTo>
                    <a:cubicBezTo>
                      <a:pt x="283488" y="327806"/>
                      <a:pt x="301586" y="321138"/>
                      <a:pt x="317778" y="313518"/>
                    </a:cubicBezTo>
                    <a:cubicBezTo>
                      <a:pt x="321588" y="352571"/>
                      <a:pt x="324446" y="387813"/>
                      <a:pt x="327303" y="423056"/>
                    </a:cubicBezTo>
                    <a:lnTo>
                      <a:pt x="328256" y="434486"/>
                    </a:lnTo>
                    <a:cubicBezTo>
                      <a:pt x="285393" y="451631"/>
                      <a:pt x="249198" y="461156"/>
                      <a:pt x="212051" y="464013"/>
                    </a:cubicBezTo>
                    <a:cubicBezTo>
                      <a:pt x="205383" y="464966"/>
                      <a:pt x="197763" y="464966"/>
                      <a:pt x="191096" y="464966"/>
                    </a:cubicBezTo>
                    <a:close/>
                    <a:moveTo>
                      <a:pt x="388263" y="222078"/>
                    </a:moveTo>
                    <a:cubicBezTo>
                      <a:pt x="391121" y="236366"/>
                      <a:pt x="386358" y="247796"/>
                      <a:pt x="372071" y="255416"/>
                    </a:cubicBezTo>
                    <a:lnTo>
                      <a:pt x="371118" y="256368"/>
                    </a:lnTo>
                    <a:cubicBezTo>
                      <a:pt x="362546" y="263988"/>
                      <a:pt x="353021" y="270656"/>
                      <a:pt x="342543" y="277323"/>
                    </a:cubicBezTo>
                    <a:cubicBezTo>
                      <a:pt x="340638" y="249701"/>
                      <a:pt x="338733" y="222078"/>
                      <a:pt x="335876" y="194456"/>
                    </a:cubicBezTo>
                    <a:cubicBezTo>
                      <a:pt x="346353" y="194456"/>
                      <a:pt x="354926" y="195408"/>
                      <a:pt x="363498" y="197313"/>
                    </a:cubicBezTo>
                    <a:lnTo>
                      <a:pt x="364451" y="197313"/>
                    </a:lnTo>
                    <a:lnTo>
                      <a:pt x="365403" y="197313"/>
                    </a:lnTo>
                    <a:cubicBezTo>
                      <a:pt x="376833" y="196361"/>
                      <a:pt x="385406" y="198266"/>
                      <a:pt x="388263" y="203028"/>
                    </a:cubicBezTo>
                    <a:cubicBezTo>
                      <a:pt x="391121" y="206838"/>
                      <a:pt x="391121" y="212553"/>
                      <a:pt x="388263" y="220173"/>
                    </a:cubicBezTo>
                    <a:lnTo>
                      <a:pt x="388263" y="221126"/>
                    </a:lnTo>
                    <a:lnTo>
                      <a:pt x="388263" y="222078"/>
                    </a:lnTo>
                    <a:close/>
                  </a:path>
                </a:pathLst>
              </a:custGeom>
              <a:solidFill>
                <a:srgbClr val="004F4F"/>
              </a:solidFill>
              <a:ln w="9525" cap="flat">
                <a:noFill/>
                <a:prstDash val="solid"/>
                <a:miter/>
              </a:ln>
            </p:spPr>
            <p:txBody>
              <a:bodyPr rtlCol="0" anchor="ctr"/>
              <a:lstStyle/>
              <a:p>
                <a:endParaRPr lang="en-US"/>
              </a:p>
            </p:txBody>
          </p:sp>
        </p:grpSp>
        <p:sp>
          <p:nvSpPr>
            <p:cNvPr id="12" name="Freeform: Shape 36">
              <a:extLst>
                <a:ext uri="{FF2B5EF4-FFF2-40B4-BE49-F238E27FC236}">
                  <a16:creationId xmlns:a16="http://schemas.microsoft.com/office/drawing/2014/main" id="{7DB16FF9-1310-4F4E-91FE-F39E68A6FBF7}"/>
                </a:ext>
              </a:extLst>
            </p:cNvPr>
            <p:cNvSpPr/>
            <p:nvPr/>
          </p:nvSpPr>
          <p:spPr>
            <a:xfrm>
              <a:off x="4223850" y="2613633"/>
              <a:ext cx="204131" cy="498923"/>
            </a:xfrm>
            <a:custGeom>
              <a:avLst/>
              <a:gdLst>
                <a:gd name="connsiteX0" fmla="*/ 1186 w 204130"/>
                <a:gd name="connsiteY0" fmla="*/ 47843 h 498924"/>
                <a:gd name="connsiteX1" fmla="*/ 109771 w 204130"/>
                <a:gd name="connsiteY1" fmla="*/ 464085 h 498924"/>
                <a:gd name="connsiteX2" fmla="*/ 203116 w 204130"/>
                <a:gd name="connsiteY2" fmla="*/ 438368 h 498924"/>
                <a:gd name="connsiteX3" fmla="*/ 69766 w 204130"/>
                <a:gd name="connsiteY3" fmla="*/ 19268 h 498924"/>
                <a:gd name="connsiteX4" fmla="*/ 1186 w 204130"/>
                <a:gd name="connsiteY4" fmla="*/ 47843 h 498924"/>
                <a:gd name="connsiteX5" fmla="*/ 1186 w 204130"/>
                <a:gd name="connsiteY5" fmla="*/ 47843 h 49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130" h="498924">
                  <a:moveTo>
                    <a:pt x="1186" y="47843"/>
                  </a:moveTo>
                  <a:cubicBezTo>
                    <a:pt x="37381" y="185955"/>
                    <a:pt x="71671" y="325973"/>
                    <a:pt x="109771" y="464085"/>
                  </a:cubicBezTo>
                  <a:cubicBezTo>
                    <a:pt x="125964" y="525045"/>
                    <a:pt x="214546" y="499328"/>
                    <a:pt x="203116" y="438368"/>
                  </a:cubicBezTo>
                  <a:cubicBezTo>
                    <a:pt x="175494" y="293588"/>
                    <a:pt x="128821" y="154523"/>
                    <a:pt x="69766" y="19268"/>
                  </a:cubicBezTo>
                  <a:cubicBezTo>
                    <a:pt x="52621" y="-20737"/>
                    <a:pt x="-9291" y="7838"/>
                    <a:pt x="1186" y="47843"/>
                  </a:cubicBezTo>
                  <a:lnTo>
                    <a:pt x="1186" y="47843"/>
                  </a:lnTo>
                  <a:close/>
                </a:path>
              </a:pathLst>
            </a:custGeom>
            <a:solidFill>
              <a:srgbClr val="FFCD00"/>
            </a:solidFill>
            <a:ln w="9525" cap="flat">
              <a:noFill/>
              <a:prstDash val="solid"/>
              <a:miter/>
            </a:ln>
          </p:spPr>
          <p:txBody>
            <a:bodyPr rtlCol="0" anchor="ctr"/>
            <a:lstStyle/>
            <a:p>
              <a:endParaRPr lang="en-US"/>
            </a:p>
          </p:txBody>
        </p:sp>
        <p:sp>
          <p:nvSpPr>
            <p:cNvPr id="13" name="Freeform: Shape 37">
              <a:extLst>
                <a:ext uri="{FF2B5EF4-FFF2-40B4-BE49-F238E27FC236}">
                  <a16:creationId xmlns:a16="http://schemas.microsoft.com/office/drawing/2014/main" id="{F4980F07-19A2-4870-A39D-B0CBA1D061A1}"/>
                </a:ext>
              </a:extLst>
            </p:cNvPr>
            <p:cNvSpPr/>
            <p:nvPr/>
          </p:nvSpPr>
          <p:spPr>
            <a:xfrm>
              <a:off x="4560361" y="2567656"/>
              <a:ext cx="90443" cy="469704"/>
            </a:xfrm>
            <a:custGeom>
              <a:avLst/>
              <a:gdLst>
                <a:gd name="connsiteX0" fmla="*/ 13291 w 90443"/>
                <a:gd name="connsiteY0" fmla="*/ 36671 h 469705"/>
                <a:gd name="connsiteX1" fmla="*/ 4719 w 90443"/>
                <a:gd name="connsiteY1" fmla="*/ 266224 h 469705"/>
                <a:gd name="connsiteX2" fmla="*/ 909 w 90443"/>
                <a:gd name="connsiteY2" fmla="*/ 376714 h 469705"/>
                <a:gd name="connsiteX3" fmla="*/ 22816 w 90443"/>
                <a:gd name="connsiteY3" fmla="*/ 461486 h 469705"/>
                <a:gd name="connsiteX4" fmla="*/ 62821 w 90443"/>
                <a:gd name="connsiteY4" fmla="*/ 461486 h 469705"/>
                <a:gd name="connsiteX5" fmla="*/ 87586 w 90443"/>
                <a:gd name="connsiteY5" fmla="*/ 386239 h 469705"/>
                <a:gd name="connsiteX6" fmla="*/ 88539 w 90443"/>
                <a:gd name="connsiteY6" fmla="*/ 267176 h 469705"/>
                <a:gd name="connsiteX7" fmla="*/ 90444 w 90443"/>
                <a:gd name="connsiteY7" fmla="*/ 37624 h 469705"/>
                <a:gd name="connsiteX8" fmla="*/ 13291 w 90443"/>
                <a:gd name="connsiteY8" fmla="*/ 36671 h 469705"/>
                <a:gd name="connsiteX9" fmla="*/ 13291 w 90443"/>
                <a:gd name="connsiteY9" fmla="*/ 36671 h 46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43" h="469705">
                  <a:moveTo>
                    <a:pt x="13291" y="36671"/>
                  </a:moveTo>
                  <a:cubicBezTo>
                    <a:pt x="10434" y="112871"/>
                    <a:pt x="7576" y="190024"/>
                    <a:pt x="4719" y="266224"/>
                  </a:cubicBezTo>
                  <a:cubicBezTo>
                    <a:pt x="3766" y="303371"/>
                    <a:pt x="1861" y="339566"/>
                    <a:pt x="909" y="376714"/>
                  </a:cubicBezTo>
                  <a:cubicBezTo>
                    <a:pt x="-44" y="411004"/>
                    <a:pt x="-4806" y="436721"/>
                    <a:pt x="22816" y="461486"/>
                  </a:cubicBezTo>
                  <a:cubicBezTo>
                    <a:pt x="35199" y="472916"/>
                    <a:pt x="50439" y="471964"/>
                    <a:pt x="62821" y="461486"/>
                  </a:cubicBezTo>
                  <a:cubicBezTo>
                    <a:pt x="88539" y="440531"/>
                    <a:pt x="86634" y="417671"/>
                    <a:pt x="87586" y="386239"/>
                  </a:cubicBezTo>
                  <a:cubicBezTo>
                    <a:pt x="88539" y="346234"/>
                    <a:pt x="88539" y="306229"/>
                    <a:pt x="88539" y="267176"/>
                  </a:cubicBezTo>
                  <a:cubicBezTo>
                    <a:pt x="89491" y="190976"/>
                    <a:pt x="89491" y="113824"/>
                    <a:pt x="90444" y="37624"/>
                  </a:cubicBezTo>
                  <a:cubicBezTo>
                    <a:pt x="90444" y="-12859"/>
                    <a:pt x="15196" y="-11906"/>
                    <a:pt x="13291" y="36671"/>
                  </a:cubicBezTo>
                  <a:lnTo>
                    <a:pt x="13291" y="36671"/>
                  </a:lnTo>
                  <a:close/>
                </a:path>
              </a:pathLst>
            </a:custGeom>
            <a:solidFill>
              <a:srgbClr val="FFCD00"/>
            </a:solidFill>
            <a:ln w="9525" cap="flat">
              <a:noFill/>
              <a:prstDash val="solid"/>
              <a:miter/>
            </a:ln>
          </p:spPr>
          <p:txBody>
            <a:bodyPr rtlCol="0" anchor="ctr"/>
            <a:lstStyle/>
            <a:p>
              <a:endParaRPr lang="en-US"/>
            </a:p>
          </p:txBody>
        </p:sp>
        <p:sp>
          <p:nvSpPr>
            <p:cNvPr id="14" name="Freeform: Shape 38">
              <a:extLst>
                <a:ext uri="{FF2B5EF4-FFF2-40B4-BE49-F238E27FC236}">
                  <a16:creationId xmlns:a16="http://schemas.microsoft.com/office/drawing/2014/main" id="{698C857A-D4E2-4255-BE69-B3B1AAE540B6}"/>
                </a:ext>
              </a:extLst>
            </p:cNvPr>
            <p:cNvSpPr/>
            <p:nvPr/>
          </p:nvSpPr>
          <p:spPr>
            <a:xfrm>
              <a:off x="4748640" y="2823401"/>
              <a:ext cx="234745" cy="246403"/>
            </a:xfrm>
            <a:custGeom>
              <a:avLst/>
              <a:gdLst>
                <a:gd name="connsiteX0" fmla="*/ 87906 w 234744"/>
                <a:gd name="connsiteY0" fmla="*/ 226695 h 246403"/>
                <a:gd name="connsiteX1" fmla="*/ 172679 w 234744"/>
                <a:gd name="connsiteY1" fmla="*/ 128588 h 246403"/>
                <a:gd name="connsiteX2" fmla="*/ 234591 w 234744"/>
                <a:gd name="connsiteY2" fmla="*/ 29527 h 246403"/>
                <a:gd name="connsiteX3" fmla="*/ 205063 w 234744"/>
                <a:gd name="connsiteY3" fmla="*/ 0 h 246403"/>
                <a:gd name="connsiteX4" fmla="*/ 97431 w 234744"/>
                <a:gd name="connsiteY4" fmla="*/ 70485 h 246403"/>
                <a:gd name="connsiteX5" fmla="*/ 8848 w 234744"/>
                <a:gd name="connsiteY5" fmla="*/ 180975 h 246403"/>
                <a:gd name="connsiteX6" fmla="*/ 87906 w 234744"/>
                <a:gd name="connsiteY6" fmla="*/ 226695 h 246403"/>
                <a:gd name="connsiteX7" fmla="*/ 87906 w 234744"/>
                <a:gd name="connsiteY7" fmla="*/ 226695 h 24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44" h="246403">
                  <a:moveTo>
                    <a:pt x="87906" y="226695"/>
                  </a:moveTo>
                  <a:cubicBezTo>
                    <a:pt x="114576" y="192405"/>
                    <a:pt x="143151" y="160020"/>
                    <a:pt x="172679" y="128588"/>
                  </a:cubicBezTo>
                  <a:cubicBezTo>
                    <a:pt x="200301" y="99060"/>
                    <a:pt x="229829" y="71438"/>
                    <a:pt x="234591" y="29527"/>
                  </a:cubicBezTo>
                  <a:cubicBezTo>
                    <a:pt x="236496" y="14288"/>
                    <a:pt x="220304" y="0"/>
                    <a:pt x="205063" y="0"/>
                  </a:cubicBezTo>
                  <a:cubicBezTo>
                    <a:pt x="160296" y="952"/>
                    <a:pt x="126006" y="39052"/>
                    <a:pt x="97431" y="70485"/>
                  </a:cubicBezTo>
                  <a:cubicBezTo>
                    <a:pt x="65998" y="105727"/>
                    <a:pt x="36471" y="142875"/>
                    <a:pt x="8848" y="180975"/>
                  </a:cubicBezTo>
                  <a:cubicBezTo>
                    <a:pt x="-26394" y="228600"/>
                    <a:pt x="52663" y="273368"/>
                    <a:pt x="87906" y="226695"/>
                  </a:cubicBezTo>
                  <a:lnTo>
                    <a:pt x="87906" y="226695"/>
                  </a:lnTo>
                  <a:close/>
                </a:path>
              </a:pathLst>
            </a:custGeom>
            <a:solidFill>
              <a:srgbClr val="FFCD00"/>
            </a:solidFill>
            <a:ln w="9525" cap="flat">
              <a:noFill/>
              <a:prstDash val="solid"/>
              <a:miter/>
            </a:ln>
          </p:spPr>
          <p:txBody>
            <a:bodyPr rtlCol="0" anchor="ctr"/>
            <a:lstStyle/>
            <a:p>
              <a:endParaRPr lang="en-US"/>
            </a:p>
          </p:txBody>
        </p:sp>
        <p:sp>
          <p:nvSpPr>
            <p:cNvPr id="15" name="Freeform: Shape 39">
              <a:extLst>
                <a:ext uri="{FF2B5EF4-FFF2-40B4-BE49-F238E27FC236}">
                  <a16:creationId xmlns:a16="http://schemas.microsoft.com/office/drawing/2014/main" id="{6BDE963B-CC5E-489E-AC32-BCA5395C2565}"/>
                </a:ext>
              </a:extLst>
            </p:cNvPr>
            <p:cNvSpPr/>
            <p:nvPr/>
          </p:nvSpPr>
          <p:spPr>
            <a:xfrm>
              <a:off x="6778698" y="3071050"/>
              <a:ext cx="177166" cy="177163"/>
            </a:xfrm>
            <a:custGeom>
              <a:avLst/>
              <a:gdLst>
                <a:gd name="connsiteX0" fmla="*/ 177165 w 177165"/>
                <a:gd name="connsiteY0" fmla="*/ 88583 h 177164"/>
                <a:gd name="connsiteX1" fmla="*/ 88583 w 177165"/>
                <a:gd name="connsiteY1" fmla="*/ 177165 h 177164"/>
                <a:gd name="connsiteX2" fmla="*/ 0 w 177165"/>
                <a:gd name="connsiteY2" fmla="*/ 88583 h 177164"/>
                <a:gd name="connsiteX3" fmla="*/ 88583 w 177165"/>
                <a:gd name="connsiteY3" fmla="*/ 0 h 177164"/>
                <a:gd name="connsiteX4" fmla="*/ 177165 w 177165"/>
                <a:gd name="connsiteY4" fmla="*/ 88583 h 177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 h="177164">
                  <a:moveTo>
                    <a:pt x="177165" y="88583"/>
                  </a:moveTo>
                  <a:cubicBezTo>
                    <a:pt x="177165" y="137505"/>
                    <a:pt x="137505" y="177165"/>
                    <a:pt x="88583" y="177165"/>
                  </a:cubicBezTo>
                  <a:cubicBezTo>
                    <a:pt x="39660" y="177165"/>
                    <a:pt x="0" y="137505"/>
                    <a:pt x="0" y="88583"/>
                  </a:cubicBezTo>
                  <a:cubicBezTo>
                    <a:pt x="0" y="39660"/>
                    <a:pt x="39660" y="0"/>
                    <a:pt x="88583" y="0"/>
                  </a:cubicBezTo>
                  <a:cubicBezTo>
                    <a:pt x="137506" y="0"/>
                    <a:pt x="177165" y="39660"/>
                    <a:pt x="177165" y="88583"/>
                  </a:cubicBezTo>
                  <a:close/>
                </a:path>
              </a:pathLst>
            </a:custGeom>
            <a:noFill/>
            <a:ln w="47625" cap="flat">
              <a:solidFill>
                <a:srgbClr val="00BDC6"/>
              </a:solidFill>
              <a:prstDash val="solid"/>
              <a:miter/>
            </a:ln>
          </p:spPr>
          <p:txBody>
            <a:bodyPr rtlCol="0" anchor="ctr"/>
            <a:lstStyle/>
            <a:p>
              <a:endParaRPr lang="en-US"/>
            </a:p>
          </p:txBody>
        </p:sp>
        <p:sp>
          <p:nvSpPr>
            <p:cNvPr id="16" name="Freeform: Shape 40">
              <a:extLst>
                <a:ext uri="{FF2B5EF4-FFF2-40B4-BE49-F238E27FC236}">
                  <a16:creationId xmlns:a16="http://schemas.microsoft.com/office/drawing/2014/main" id="{FA3563B8-D205-40E9-A537-A4FBF6B28A4F}"/>
                </a:ext>
              </a:extLst>
            </p:cNvPr>
            <p:cNvSpPr/>
            <p:nvPr/>
          </p:nvSpPr>
          <p:spPr>
            <a:xfrm>
              <a:off x="5711897" y="3321559"/>
              <a:ext cx="224789" cy="224789"/>
            </a:xfrm>
            <a:custGeom>
              <a:avLst/>
              <a:gdLst>
                <a:gd name="connsiteX0" fmla="*/ 112395 w 224789"/>
                <a:gd name="connsiteY0" fmla="*/ 224790 h 224789"/>
                <a:gd name="connsiteX1" fmla="*/ 0 w 224789"/>
                <a:gd name="connsiteY1" fmla="*/ 112395 h 224789"/>
                <a:gd name="connsiteX2" fmla="*/ 112395 w 224789"/>
                <a:gd name="connsiteY2" fmla="*/ 0 h 224789"/>
                <a:gd name="connsiteX3" fmla="*/ 224790 w 224789"/>
                <a:gd name="connsiteY3" fmla="*/ 112395 h 224789"/>
                <a:gd name="connsiteX4" fmla="*/ 112395 w 224789"/>
                <a:gd name="connsiteY4" fmla="*/ 224790 h 224789"/>
                <a:gd name="connsiteX5" fmla="*/ 112395 w 224789"/>
                <a:gd name="connsiteY5" fmla="*/ 47625 h 224789"/>
                <a:gd name="connsiteX6" fmla="*/ 47625 w 224789"/>
                <a:gd name="connsiteY6" fmla="*/ 112395 h 224789"/>
                <a:gd name="connsiteX7" fmla="*/ 112395 w 224789"/>
                <a:gd name="connsiteY7" fmla="*/ 177165 h 224789"/>
                <a:gd name="connsiteX8" fmla="*/ 177165 w 224789"/>
                <a:gd name="connsiteY8" fmla="*/ 112395 h 224789"/>
                <a:gd name="connsiteX9" fmla="*/ 112395 w 224789"/>
                <a:gd name="connsiteY9" fmla="*/ 47625 h 22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89" h="224789">
                  <a:moveTo>
                    <a:pt x="112395" y="224790"/>
                  </a:moveTo>
                  <a:cubicBezTo>
                    <a:pt x="50482" y="224790"/>
                    <a:pt x="0" y="174308"/>
                    <a:pt x="0" y="112395"/>
                  </a:cubicBezTo>
                  <a:cubicBezTo>
                    <a:pt x="0" y="50483"/>
                    <a:pt x="50482" y="0"/>
                    <a:pt x="112395" y="0"/>
                  </a:cubicBezTo>
                  <a:cubicBezTo>
                    <a:pt x="174307" y="0"/>
                    <a:pt x="224790" y="50483"/>
                    <a:pt x="224790" y="112395"/>
                  </a:cubicBezTo>
                  <a:cubicBezTo>
                    <a:pt x="224790" y="174308"/>
                    <a:pt x="175260" y="224790"/>
                    <a:pt x="112395" y="224790"/>
                  </a:cubicBezTo>
                  <a:close/>
                  <a:moveTo>
                    <a:pt x="112395" y="47625"/>
                  </a:moveTo>
                  <a:cubicBezTo>
                    <a:pt x="77152" y="47625"/>
                    <a:pt x="47625" y="76200"/>
                    <a:pt x="47625" y="112395"/>
                  </a:cubicBezTo>
                  <a:cubicBezTo>
                    <a:pt x="47625" y="148590"/>
                    <a:pt x="76200" y="177165"/>
                    <a:pt x="112395" y="177165"/>
                  </a:cubicBezTo>
                  <a:cubicBezTo>
                    <a:pt x="148590" y="177165"/>
                    <a:pt x="177165" y="148590"/>
                    <a:pt x="177165" y="112395"/>
                  </a:cubicBezTo>
                  <a:cubicBezTo>
                    <a:pt x="177165" y="76200"/>
                    <a:pt x="148590" y="47625"/>
                    <a:pt x="112395" y="47625"/>
                  </a:cubicBezTo>
                  <a:close/>
                </a:path>
              </a:pathLst>
            </a:custGeom>
            <a:solidFill>
              <a:srgbClr val="FFFFFF"/>
            </a:solidFill>
            <a:ln w="9525" cap="flat">
              <a:noFill/>
              <a:prstDash val="solid"/>
              <a:miter/>
            </a:ln>
          </p:spPr>
          <p:txBody>
            <a:bodyPr rtlCol="0" anchor="ctr"/>
            <a:lstStyle/>
            <a:p>
              <a:endParaRPr lang="en-US"/>
            </a:p>
          </p:txBody>
        </p:sp>
        <p:grpSp>
          <p:nvGrpSpPr>
            <p:cNvPr id="17" name="Graphic 6">
              <a:extLst>
                <a:ext uri="{FF2B5EF4-FFF2-40B4-BE49-F238E27FC236}">
                  <a16:creationId xmlns:a16="http://schemas.microsoft.com/office/drawing/2014/main" id="{683CB202-3A57-48E3-A62A-7051194B12BA}"/>
                </a:ext>
              </a:extLst>
            </p:cNvPr>
            <p:cNvGrpSpPr/>
            <p:nvPr/>
          </p:nvGrpSpPr>
          <p:grpSpPr>
            <a:xfrm>
              <a:off x="6238630" y="3107245"/>
              <a:ext cx="204787" cy="204786"/>
              <a:chOff x="6238616" y="3107249"/>
              <a:chExt cx="204787" cy="204787"/>
            </a:xfrm>
            <a:solidFill>
              <a:srgbClr val="FFFFFF"/>
            </a:solidFill>
          </p:grpSpPr>
          <p:sp>
            <p:nvSpPr>
              <p:cNvPr id="24" name="Freeform: Shape 42">
                <a:extLst>
                  <a:ext uri="{FF2B5EF4-FFF2-40B4-BE49-F238E27FC236}">
                    <a16:creationId xmlns:a16="http://schemas.microsoft.com/office/drawing/2014/main" id="{73EE629C-4417-4D32-A1F4-8013B732B1C3}"/>
                  </a:ext>
                </a:extLst>
              </p:cNvPr>
              <p:cNvSpPr/>
              <p:nvPr/>
            </p:nvSpPr>
            <p:spPr>
              <a:xfrm>
                <a:off x="6238616" y="3185354"/>
                <a:ext cx="204787" cy="47625"/>
              </a:xfrm>
              <a:custGeom>
                <a:avLst/>
                <a:gdLst>
                  <a:gd name="connsiteX0" fmla="*/ 180975 w 204787"/>
                  <a:gd name="connsiteY0" fmla="*/ 47625 h 47625"/>
                  <a:gd name="connsiteX1" fmla="*/ 23813 w 204787"/>
                  <a:gd name="connsiteY1" fmla="*/ 47625 h 47625"/>
                  <a:gd name="connsiteX2" fmla="*/ 0 w 204787"/>
                  <a:gd name="connsiteY2" fmla="*/ 23813 h 47625"/>
                  <a:gd name="connsiteX3" fmla="*/ 23813 w 204787"/>
                  <a:gd name="connsiteY3" fmla="*/ 0 h 47625"/>
                  <a:gd name="connsiteX4" fmla="*/ 180975 w 204787"/>
                  <a:gd name="connsiteY4" fmla="*/ 0 h 47625"/>
                  <a:gd name="connsiteX5" fmla="*/ 204788 w 204787"/>
                  <a:gd name="connsiteY5" fmla="*/ 23813 h 47625"/>
                  <a:gd name="connsiteX6" fmla="*/ 180975 w 204787"/>
                  <a:gd name="connsiteY6"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87" h="47625">
                    <a:moveTo>
                      <a:pt x="180975" y="47625"/>
                    </a:moveTo>
                    <a:lnTo>
                      <a:pt x="23813" y="47625"/>
                    </a:lnTo>
                    <a:cubicBezTo>
                      <a:pt x="10478" y="47625"/>
                      <a:pt x="0" y="37148"/>
                      <a:pt x="0" y="23813"/>
                    </a:cubicBezTo>
                    <a:cubicBezTo>
                      <a:pt x="0" y="10478"/>
                      <a:pt x="10478" y="0"/>
                      <a:pt x="23813" y="0"/>
                    </a:cubicBezTo>
                    <a:lnTo>
                      <a:pt x="180975" y="0"/>
                    </a:lnTo>
                    <a:cubicBezTo>
                      <a:pt x="194310" y="0"/>
                      <a:pt x="204788" y="10478"/>
                      <a:pt x="204788" y="23813"/>
                    </a:cubicBezTo>
                    <a:cubicBezTo>
                      <a:pt x="204788" y="37148"/>
                      <a:pt x="194310" y="47625"/>
                      <a:pt x="180975" y="47625"/>
                    </a:cubicBezTo>
                    <a:close/>
                  </a:path>
                </a:pathLst>
              </a:custGeom>
              <a:solidFill>
                <a:srgbClr val="FFFFFF"/>
              </a:solidFill>
              <a:ln w="9525" cap="flat">
                <a:noFill/>
                <a:prstDash val="solid"/>
                <a:miter/>
              </a:ln>
            </p:spPr>
            <p:txBody>
              <a:bodyPr rtlCol="0" anchor="ctr"/>
              <a:lstStyle/>
              <a:p>
                <a:endParaRPr lang="en-US"/>
              </a:p>
            </p:txBody>
          </p:sp>
          <p:sp>
            <p:nvSpPr>
              <p:cNvPr id="25" name="Freeform: Shape 43">
                <a:extLst>
                  <a:ext uri="{FF2B5EF4-FFF2-40B4-BE49-F238E27FC236}">
                    <a16:creationId xmlns:a16="http://schemas.microsoft.com/office/drawing/2014/main" id="{F2E40504-C1A9-42A9-A807-97B2BE4A0AC7}"/>
                  </a:ext>
                </a:extLst>
              </p:cNvPr>
              <p:cNvSpPr/>
              <p:nvPr/>
            </p:nvSpPr>
            <p:spPr>
              <a:xfrm>
                <a:off x="6316722" y="3107249"/>
                <a:ext cx="47625" cy="204787"/>
              </a:xfrm>
              <a:custGeom>
                <a:avLst/>
                <a:gdLst>
                  <a:gd name="connsiteX0" fmla="*/ 23813 w 47625"/>
                  <a:gd name="connsiteY0" fmla="*/ 204788 h 204787"/>
                  <a:gd name="connsiteX1" fmla="*/ 0 w 47625"/>
                  <a:gd name="connsiteY1" fmla="*/ 180975 h 204787"/>
                  <a:gd name="connsiteX2" fmla="*/ 0 w 47625"/>
                  <a:gd name="connsiteY2" fmla="*/ 23813 h 204787"/>
                  <a:gd name="connsiteX3" fmla="*/ 23813 w 47625"/>
                  <a:gd name="connsiteY3" fmla="*/ 0 h 204787"/>
                  <a:gd name="connsiteX4" fmla="*/ 47625 w 47625"/>
                  <a:gd name="connsiteY4" fmla="*/ 23813 h 204787"/>
                  <a:gd name="connsiteX5" fmla="*/ 47625 w 47625"/>
                  <a:gd name="connsiteY5" fmla="*/ 180975 h 204787"/>
                  <a:gd name="connsiteX6" fmla="*/ 23813 w 47625"/>
                  <a:gd name="connsiteY6" fmla="*/ 204788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204787">
                    <a:moveTo>
                      <a:pt x="23813" y="204788"/>
                    </a:moveTo>
                    <a:cubicBezTo>
                      <a:pt x="10478" y="204788"/>
                      <a:pt x="0" y="194310"/>
                      <a:pt x="0" y="180975"/>
                    </a:cubicBezTo>
                    <a:lnTo>
                      <a:pt x="0" y="23813"/>
                    </a:lnTo>
                    <a:cubicBezTo>
                      <a:pt x="0" y="10477"/>
                      <a:pt x="10478" y="0"/>
                      <a:pt x="23813" y="0"/>
                    </a:cubicBezTo>
                    <a:cubicBezTo>
                      <a:pt x="37147" y="0"/>
                      <a:pt x="47625" y="10477"/>
                      <a:pt x="47625" y="23813"/>
                    </a:cubicBezTo>
                    <a:lnTo>
                      <a:pt x="47625" y="180975"/>
                    </a:lnTo>
                    <a:cubicBezTo>
                      <a:pt x="47625" y="194310"/>
                      <a:pt x="37147" y="204788"/>
                      <a:pt x="23813" y="204788"/>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6">
              <a:extLst>
                <a:ext uri="{FF2B5EF4-FFF2-40B4-BE49-F238E27FC236}">
                  <a16:creationId xmlns:a16="http://schemas.microsoft.com/office/drawing/2014/main" id="{683CB202-3A57-48E3-A62A-7051194B12BA}"/>
                </a:ext>
              </a:extLst>
            </p:cNvPr>
            <p:cNvGrpSpPr/>
            <p:nvPr/>
          </p:nvGrpSpPr>
          <p:grpSpPr>
            <a:xfrm>
              <a:off x="6637728" y="5264656"/>
              <a:ext cx="157162" cy="157162"/>
              <a:chOff x="6637714" y="5264662"/>
              <a:chExt cx="157162" cy="157162"/>
            </a:xfrm>
          </p:grpSpPr>
          <p:sp>
            <p:nvSpPr>
              <p:cNvPr id="22" name="Freeform: Shape 45">
                <a:extLst>
                  <a:ext uri="{FF2B5EF4-FFF2-40B4-BE49-F238E27FC236}">
                    <a16:creationId xmlns:a16="http://schemas.microsoft.com/office/drawing/2014/main" id="{6395AE76-12A7-4E21-9A38-605D1F3B4A99}"/>
                  </a:ext>
                </a:extLst>
              </p:cNvPr>
              <p:cNvSpPr/>
              <p:nvPr/>
            </p:nvSpPr>
            <p:spPr>
              <a:xfrm>
                <a:off x="6637714" y="5342767"/>
                <a:ext cx="157162" cy="9525"/>
              </a:xfrm>
              <a:custGeom>
                <a:avLst/>
                <a:gdLst>
                  <a:gd name="connsiteX0" fmla="*/ 0 w 157162"/>
                  <a:gd name="connsiteY0" fmla="*/ 0 h 9525"/>
                  <a:gd name="connsiteX1" fmla="*/ 157162 w 157162"/>
                  <a:gd name="connsiteY1" fmla="*/ 0 h 9525"/>
                </a:gdLst>
                <a:ahLst/>
                <a:cxnLst>
                  <a:cxn ang="0">
                    <a:pos x="connsiteX0" y="connsiteY0"/>
                  </a:cxn>
                  <a:cxn ang="0">
                    <a:pos x="connsiteX1" y="connsiteY1"/>
                  </a:cxn>
                </a:cxnLst>
                <a:rect l="l" t="t" r="r" b="b"/>
                <a:pathLst>
                  <a:path w="157162" h="9525">
                    <a:moveTo>
                      <a:pt x="0" y="0"/>
                    </a:moveTo>
                    <a:lnTo>
                      <a:pt x="157162" y="0"/>
                    </a:lnTo>
                  </a:path>
                </a:pathLst>
              </a:custGeom>
              <a:ln w="47625" cap="rnd">
                <a:solidFill>
                  <a:srgbClr val="00BDC6"/>
                </a:solidFill>
                <a:prstDash val="solid"/>
                <a:round/>
              </a:ln>
            </p:spPr>
            <p:txBody>
              <a:bodyPr rtlCol="0" anchor="ctr"/>
              <a:lstStyle/>
              <a:p>
                <a:endParaRPr lang="en-US"/>
              </a:p>
            </p:txBody>
          </p:sp>
          <p:sp>
            <p:nvSpPr>
              <p:cNvPr id="23" name="Freeform: Shape 46">
                <a:extLst>
                  <a:ext uri="{FF2B5EF4-FFF2-40B4-BE49-F238E27FC236}">
                    <a16:creationId xmlns:a16="http://schemas.microsoft.com/office/drawing/2014/main" id="{121A2092-372A-419B-A73F-834D123300D5}"/>
                  </a:ext>
                </a:extLst>
              </p:cNvPr>
              <p:cNvSpPr/>
              <p:nvPr/>
            </p:nvSpPr>
            <p:spPr>
              <a:xfrm>
                <a:off x="6715819" y="5264662"/>
                <a:ext cx="9525" cy="157162"/>
              </a:xfrm>
              <a:custGeom>
                <a:avLst/>
                <a:gdLst>
                  <a:gd name="connsiteX0" fmla="*/ 0 w 9525"/>
                  <a:gd name="connsiteY0" fmla="*/ 0 h 157162"/>
                  <a:gd name="connsiteX1" fmla="*/ 0 w 9525"/>
                  <a:gd name="connsiteY1" fmla="*/ 157163 h 157162"/>
                </a:gdLst>
                <a:ahLst/>
                <a:cxnLst>
                  <a:cxn ang="0">
                    <a:pos x="connsiteX0" y="connsiteY0"/>
                  </a:cxn>
                  <a:cxn ang="0">
                    <a:pos x="connsiteX1" y="connsiteY1"/>
                  </a:cxn>
                </a:cxnLst>
                <a:rect l="l" t="t" r="r" b="b"/>
                <a:pathLst>
                  <a:path w="9525" h="157162">
                    <a:moveTo>
                      <a:pt x="0" y="0"/>
                    </a:moveTo>
                    <a:lnTo>
                      <a:pt x="0" y="157163"/>
                    </a:lnTo>
                  </a:path>
                </a:pathLst>
              </a:custGeom>
              <a:ln w="47625" cap="rnd">
                <a:solidFill>
                  <a:srgbClr val="00BDC6"/>
                </a:solidFill>
                <a:prstDash val="solid"/>
                <a:round/>
              </a:ln>
            </p:spPr>
            <p:txBody>
              <a:bodyPr rtlCol="0" anchor="ctr"/>
              <a:lstStyle/>
              <a:p>
                <a:endParaRPr lang="en-US"/>
              </a:p>
            </p:txBody>
          </p:sp>
        </p:grpSp>
        <p:grpSp>
          <p:nvGrpSpPr>
            <p:cNvPr id="19" name="Graphic 6">
              <a:extLst>
                <a:ext uri="{FF2B5EF4-FFF2-40B4-BE49-F238E27FC236}">
                  <a16:creationId xmlns:a16="http://schemas.microsoft.com/office/drawing/2014/main" id="{683CB202-3A57-48E3-A62A-7051194B12BA}"/>
                </a:ext>
              </a:extLst>
            </p:cNvPr>
            <p:cNvGrpSpPr/>
            <p:nvPr/>
          </p:nvGrpSpPr>
          <p:grpSpPr>
            <a:xfrm>
              <a:off x="5667117" y="2526224"/>
              <a:ext cx="157162" cy="157162"/>
              <a:chOff x="5667117" y="2526224"/>
              <a:chExt cx="157162" cy="157162"/>
            </a:xfrm>
          </p:grpSpPr>
          <p:sp>
            <p:nvSpPr>
              <p:cNvPr id="20" name="Freeform: Shape 48">
                <a:extLst>
                  <a:ext uri="{FF2B5EF4-FFF2-40B4-BE49-F238E27FC236}">
                    <a16:creationId xmlns:a16="http://schemas.microsoft.com/office/drawing/2014/main" id="{9022F0C6-F2B8-46E8-BF7C-F72D625B70C0}"/>
                  </a:ext>
                </a:extLst>
              </p:cNvPr>
              <p:cNvSpPr/>
              <p:nvPr/>
            </p:nvSpPr>
            <p:spPr>
              <a:xfrm>
                <a:off x="5667117" y="2604329"/>
                <a:ext cx="157162" cy="9525"/>
              </a:xfrm>
              <a:custGeom>
                <a:avLst/>
                <a:gdLst>
                  <a:gd name="connsiteX0" fmla="*/ 0 w 157162"/>
                  <a:gd name="connsiteY0" fmla="*/ 0 h 9525"/>
                  <a:gd name="connsiteX1" fmla="*/ 157162 w 157162"/>
                  <a:gd name="connsiteY1" fmla="*/ 0 h 9525"/>
                </a:gdLst>
                <a:ahLst/>
                <a:cxnLst>
                  <a:cxn ang="0">
                    <a:pos x="connsiteX0" y="connsiteY0"/>
                  </a:cxn>
                  <a:cxn ang="0">
                    <a:pos x="connsiteX1" y="connsiteY1"/>
                  </a:cxn>
                </a:cxnLst>
                <a:rect l="l" t="t" r="r" b="b"/>
                <a:pathLst>
                  <a:path w="157162" h="9525">
                    <a:moveTo>
                      <a:pt x="0" y="0"/>
                    </a:moveTo>
                    <a:lnTo>
                      <a:pt x="157162" y="0"/>
                    </a:lnTo>
                  </a:path>
                </a:pathLst>
              </a:custGeom>
              <a:ln w="47625" cap="rnd">
                <a:solidFill>
                  <a:srgbClr val="00BDC6"/>
                </a:solidFill>
                <a:prstDash val="solid"/>
                <a:round/>
              </a:ln>
            </p:spPr>
            <p:txBody>
              <a:bodyPr rtlCol="0" anchor="ctr"/>
              <a:lstStyle/>
              <a:p>
                <a:endParaRPr lang="en-US"/>
              </a:p>
            </p:txBody>
          </p:sp>
          <p:sp>
            <p:nvSpPr>
              <p:cNvPr id="21" name="Freeform: Shape 49">
                <a:extLst>
                  <a:ext uri="{FF2B5EF4-FFF2-40B4-BE49-F238E27FC236}">
                    <a16:creationId xmlns:a16="http://schemas.microsoft.com/office/drawing/2014/main" id="{50308ED4-3B93-428E-BE5E-E1B03AE420C2}"/>
                  </a:ext>
                </a:extLst>
              </p:cNvPr>
              <p:cNvSpPr/>
              <p:nvPr/>
            </p:nvSpPr>
            <p:spPr>
              <a:xfrm>
                <a:off x="5746174" y="2526224"/>
                <a:ext cx="9525" cy="157162"/>
              </a:xfrm>
              <a:custGeom>
                <a:avLst/>
                <a:gdLst>
                  <a:gd name="connsiteX0" fmla="*/ 0 w 9525"/>
                  <a:gd name="connsiteY0" fmla="*/ 0 h 157162"/>
                  <a:gd name="connsiteX1" fmla="*/ 0 w 9525"/>
                  <a:gd name="connsiteY1" fmla="*/ 157163 h 157162"/>
                </a:gdLst>
                <a:ahLst/>
                <a:cxnLst>
                  <a:cxn ang="0">
                    <a:pos x="connsiteX0" y="connsiteY0"/>
                  </a:cxn>
                  <a:cxn ang="0">
                    <a:pos x="connsiteX1" y="connsiteY1"/>
                  </a:cxn>
                </a:cxnLst>
                <a:rect l="l" t="t" r="r" b="b"/>
                <a:pathLst>
                  <a:path w="9525" h="157162">
                    <a:moveTo>
                      <a:pt x="0" y="0"/>
                    </a:moveTo>
                    <a:lnTo>
                      <a:pt x="0" y="157163"/>
                    </a:lnTo>
                  </a:path>
                </a:pathLst>
              </a:custGeom>
              <a:ln w="47625" cap="rnd">
                <a:solidFill>
                  <a:srgbClr val="00BDC6"/>
                </a:solidFill>
                <a:prstDash val="solid"/>
                <a:round/>
              </a:ln>
            </p:spPr>
            <p:txBody>
              <a:bodyPr rtlCol="0" anchor="ctr"/>
              <a:lstStyle/>
              <a:p>
                <a:endParaRPr lang="en-US"/>
              </a:p>
            </p:txBody>
          </p:sp>
        </p:grpSp>
      </p:grpSp>
      <p:pic>
        <p:nvPicPr>
          <p:cNvPr id="33" name="Picture 32" descr="kien-trong-phong-ngu.jpg"/>
          <p:cNvPicPr>
            <a:picLocks noChangeAspect="1"/>
          </p:cNvPicPr>
          <p:nvPr/>
        </p:nvPicPr>
        <p:blipFill>
          <a:blip r:embed="rId2"/>
          <a:stretch>
            <a:fillRect/>
          </a:stretch>
        </p:blipFill>
        <p:spPr>
          <a:xfrm>
            <a:off x="1637603" y="691600"/>
            <a:ext cx="3962400" cy="2819400"/>
          </a:xfrm>
          <a:prstGeom prst="rect">
            <a:avLst/>
          </a:prstGeom>
        </p:spPr>
      </p:pic>
      <p:pic>
        <p:nvPicPr>
          <p:cNvPr id="34" name="Picture 33" descr="tải xuống.jfif"/>
          <p:cNvPicPr>
            <a:picLocks noChangeAspect="1"/>
          </p:cNvPicPr>
          <p:nvPr/>
        </p:nvPicPr>
        <p:blipFill>
          <a:blip r:embed="rId3"/>
          <a:stretch>
            <a:fillRect/>
          </a:stretch>
        </p:blipFill>
        <p:spPr>
          <a:xfrm>
            <a:off x="1758051" y="3609372"/>
            <a:ext cx="3581400" cy="3048000"/>
          </a:xfrm>
          <a:prstGeom prst="rect">
            <a:avLst/>
          </a:prstGeom>
        </p:spPr>
      </p:pic>
      <p:sp>
        <p:nvSpPr>
          <p:cNvPr id="35" name="Title 1"/>
          <p:cNvSpPr>
            <a:spLocks noGrp="1"/>
          </p:cNvSpPr>
          <p:nvPr>
            <p:ph type="title"/>
          </p:nvPr>
        </p:nvSpPr>
        <p:spPr>
          <a:xfrm>
            <a:off x="5738236" y="1141186"/>
            <a:ext cx="5029200" cy="1401762"/>
          </a:xfrm>
        </p:spPr>
        <p:txBody>
          <a:bodyPr>
            <a:noAutofit/>
          </a:bodyPr>
          <a:lstStyle/>
          <a:p>
            <a:pPr algn="l"/>
            <a:r>
              <a:rPr lang="en-US" sz="4800" dirty="0" err="1">
                <a:solidFill>
                  <a:srgbClr val="FF0000"/>
                </a:solidFill>
                <a:latin typeface="Times New Roman" panose="02020603050405020304" pitchFamily="18" charset="0"/>
                <a:cs typeface="Times New Roman" panose="02020603050405020304" pitchFamily="18" charset="0"/>
              </a:rPr>
              <a:t>Kính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lúp</a:t>
            </a:r>
            <a:r>
              <a:rPr lang="en-US" sz="4800" dirty="0">
                <a:solidFill>
                  <a:srgbClr val="FF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endParaRPr lang="en-US" sz="3200" dirty="0">
              <a:latin typeface="Times New Roman" panose="02020603050405020304" pitchFamily="18" charset="0"/>
              <a:cs typeface="Times New Roman" panose="02020603050405020304" pitchFamily="18" charset="0"/>
            </a:endParaRPr>
          </a:p>
        </p:txBody>
      </p:sp>
      <p:sp>
        <p:nvSpPr>
          <p:cNvPr id="36" name="Title 1"/>
          <p:cNvSpPr txBox="1">
            <a:spLocks/>
          </p:cNvSpPr>
          <p:nvPr/>
        </p:nvSpPr>
        <p:spPr>
          <a:xfrm>
            <a:off x="5410200" y="4523772"/>
            <a:ext cx="4953000" cy="609600"/>
          </a:xfrm>
          <a:prstGeom prst="rect">
            <a:avLst/>
          </a:prstGeom>
        </p:spPr>
        <p:txBody>
          <a:bodyPr vert="horz" lIns="91440" tIns="45720" rIns="91440" bIns="45720" rtlCol="0" anchor="ctr">
            <a:noAutofit/>
          </a:bodyPr>
          <a:lstStyle/>
          <a:p>
            <a:pPr algn="ctr">
              <a:spcBef>
                <a:spcPct val="0"/>
              </a:spcBef>
              <a:defRPr/>
            </a:pPr>
            <a:r>
              <a:rPr lang="en-US" sz="4800" dirty="0" err="1">
                <a:solidFill>
                  <a:srgbClr val="FF0000"/>
                </a:solidFill>
                <a:latin typeface="Times New Roman" panose="02020603050405020304" pitchFamily="18" charset="0"/>
                <a:ea typeface="+mj-ea"/>
                <a:cs typeface="Times New Roman" panose="02020603050405020304" pitchFamily="18" charset="0"/>
              </a:rPr>
              <a:t>Kính</a:t>
            </a:r>
            <a:r>
              <a:rPr lang="en-US" sz="4800" dirty="0">
                <a:solidFill>
                  <a:srgbClr val="FF0000"/>
                </a:solidFill>
                <a:latin typeface="Times New Roman" panose="02020603050405020304" pitchFamily="18" charset="0"/>
                <a:ea typeface="+mj-ea"/>
                <a:cs typeface="Times New Roman" panose="02020603050405020304" pitchFamily="18" charset="0"/>
              </a:rPr>
              <a:t> </a:t>
            </a:r>
            <a:r>
              <a:rPr lang="en-US" sz="4800" dirty="0" err="1">
                <a:solidFill>
                  <a:srgbClr val="FF0000"/>
                </a:solidFill>
                <a:latin typeface="Times New Roman" panose="02020603050405020304" pitchFamily="18" charset="0"/>
                <a:ea typeface="+mj-ea"/>
                <a:cs typeface="Times New Roman" panose="02020603050405020304" pitchFamily="18" charset="0"/>
              </a:rPr>
              <a:t>hiển</a:t>
            </a:r>
            <a:r>
              <a:rPr lang="en-US" sz="4800" dirty="0">
                <a:solidFill>
                  <a:srgbClr val="FF0000"/>
                </a:solidFill>
                <a:latin typeface="Times New Roman" panose="02020603050405020304" pitchFamily="18" charset="0"/>
                <a:ea typeface="+mj-ea"/>
                <a:cs typeface="Times New Roman" panose="02020603050405020304" pitchFamily="18" charset="0"/>
              </a:rPr>
              <a:t> vi: </a:t>
            </a:r>
            <a:r>
              <a:rPr lang="en-US" sz="3200" dirty="0" err="1">
                <a:latin typeface="Times New Roman" panose="02020603050405020304" pitchFamily="18" charset="0"/>
                <a:ea typeface="+mj-ea"/>
                <a:cs typeface="Times New Roman" panose="02020603050405020304" pitchFamily="18" charset="0"/>
              </a:rPr>
              <a:t>để</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quan</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sát</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đối</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tượng</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mà</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mắt</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thường</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không</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thể</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nhìn</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thấy</a:t>
            </a:r>
            <a:endParaRPr lang="en-US" sz="3200" dirty="0">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36168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linds(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linds(horizontal)">
                                      <p:cBhvr>
                                        <p:cTn id="15" dur="500"/>
                                        <p:tgtEl>
                                          <p:spTgt spid="3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linds(horizontal)">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75725" y="152401"/>
            <a:ext cx="4495800" cy="646331"/>
          </a:xfrm>
          <a:prstGeom prst="rect">
            <a:avLst/>
          </a:prstGeom>
        </p:spPr>
        <p:txBody>
          <a:bodyPr wrap="square">
            <a:spAutoFit/>
          </a:bodyPr>
          <a:lstStyle/>
          <a:p>
            <a:pPr algn="ctr"/>
            <a:r>
              <a:rPr lang="en-US" sz="3600" b="1" dirty="0">
                <a:solidFill>
                  <a:srgbClr val="FF0000"/>
                </a:solidFill>
                <a:latin typeface="Times New Roman" pitchFamily="18" charset="0"/>
                <a:cs typeface="Times New Roman" pitchFamily="18" charset="0"/>
              </a:rPr>
              <a:t>BÀI 2   NGUYÊN TỬ</a:t>
            </a:r>
            <a:endParaRPr lang="vi-VN" sz="3600" dirty="0">
              <a:solidFill>
                <a:srgbClr val="FF0000"/>
              </a:solidFill>
              <a:latin typeface="Times New Roman" pitchFamily="18" charset="0"/>
              <a:cs typeface="Times New Roman" pitchFamily="18" charset="0"/>
            </a:endParaRPr>
          </a:p>
        </p:txBody>
      </p:sp>
      <p:sp>
        <p:nvSpPr>
          <p:cNvPr id="5" name="Rectangle 4"/>
          <p:cNvSpPr/>
          <p:nvPr/>
        </p:nvSpPr>
        <p:spPr>
          <a:xfrm>
            <a:off x="1723293" y="792869"/>
            <a:ext cx="6629400" cy="523220"/>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Mô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hình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nguyên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tử</a:t>
            </a:r>
            <a:r>
              <a:rPr lang="en-US" sz="2800" b="1" dirty="0">
                <a:solidFill>
                  <a:srgbClr val="0000FF"/>
                </a:solidFill>
                <a:latin typeface="Times New Roman" pitchFamily="18" charset="0"/>
                <a:cs typeface="Times New Roman" pitchFamily="18" charset="0"/>
              </a:rPr>
              <a:t> Rutherford - Bohr</a:t>
            </a:r>
            <a:endParaRPr lang="vi-VN" sz="2800" b="1" dirty="0">
              <a:solidFill>
                <a:srgbClr val="0000FF"/>
              </a:solidFill>
              <a:latin typeface="Times New Roman" pitchFamily="18" charset="0"/>
              <a:cs typeface="Times New Roman" pitchFamily="18" charset="0"/>
            </a:endParaRPr>
          </a:p>
        </p:txBody>
      </p:sp>
      <p:pic>
        <p:nvPicPr>
          <p:cNvPr id="6" name="Picture 21" descr="Tay viÕt "/>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4059" y="865845"/>
            <a:ext cx="377269" cy="37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626284" y="1375484"/>
            <a:ext cx="3659656" cy="369332"/>
          </a:xfrm>
          <a:prstGeom prst="rect">
            <a:avLst/>
          </a:prstGeom>
        </p:spPr>
        <p:txBody>
          <a:bodyPr wrap="none">
            <a:spAutoFit/>
          </a:bodyPr>
          <a:lstStyle/>
          <a:p>
            <a:r>
              <a:rPr lang="vi-VN" b="1" dirty="0">
                <a:solidFill>
                  <a:prstClr val="black"/>
                </a:solidFill>
                <a:latin typeface="Tahoma"/>
                <a:ea typeface="Times New Roman"/>
                <a:cs typeface="Times New Roman"/>
              </a:rPr>
              <a:t>Tìm</a:t>
            </a:r>
            <a:r>
              <a:rPr lang="vi-VN" b="1" spc="-20" dirty="0">
                <a:solidFill>
                  <a:prstClr val="black"/>
                </a:solidFill>
                <a:latin typeface="Tahoma"/>
                <a:ea typeface="Times New Roman"/>
                <a:cs typeface="Times New Roman"/>
              </a:rPr>
              <a:t> </a:t>
            </a:r>
            <a:r>
              <a:rPr lang="vi-VN" b="1" dirty="0">
                <a:solidFill>
                  <a:prstClr val="black"/>
                </a:solidFill>
                <a:latin typeface="Tahoma"/>
                <a:ea typeface="Times New Roman"/>
                <a:cs typeface="Times New Roman"/>
              </a:rPr>
              <a:t>hiểu</a:t>
            </a:r>
            <a:r>
              <a:rPr lang="vi-VN" b="1" spc="-20" dirty="0">
                <a:solidFill>
                  <a:prstClr val="black"/>
                </a:solidFill>
                <a:latin typeface="Tahoma"/>
                <a:ea typeface="Times New Roman"/>
                <a:cs typeface="Times New Roman"/>
              </a:rPr>
              <a:t> </a:t>
            </a:r>
            <a:r>
              <a:rPr lang="vi-VN" b="1" dirty="0">
                <a:solidFill>
                  <a:prstClr val="black"/>
                </a:solidFill>
                <a:latin typeface="Tahoma"/>
                <a:ea typeface="Times New Roman"/>
                <a:cs typeface="Times New Roman"/>
              </a:rPr>
              <a:t>sơ</a:t>
            </a:r>
            <a:r>
              <a:rPr lang="vi-VN" b="1" spc="-20" dirty="0">
                <a:solidFill>
                  <a:prstClr val="black"/>
                </a:solidFill>
                <a:latin typeface="Tahoma"/>
                <a:ea typeface="Times New Roman"/>
                <a:cs typeface="Times New Roman"/>
              </a:rPr>
              <a:t> </a:t>
            </a:r>
            <a:r>
              <a:rPr lang="vi-VN" b="1" dirty="0">
                <a:solidFill>
                  <a:prstClr val="black"/>
                </a:solidFill>
                <a:latin typeface="Tahoma"/>
                <a:ea typeface="Times New Roman"/>
                <a:cs typeface="Times New Roman"/>
              </a:rPr>
              <a:t>lược</a:t>
            </a:r>
            <a:r>
              <a:rPr lang="vi-VN" b="1" spc="-20" dirty="0">
                <a:solidFill>
                  <a:prstClr val="black"/>
                </a:solidFill>
                <a:latin typeface="Tahoma"/>
                <a:ea typeface="Times New Roman"/>
                <a:cs typeface="Times New Roman"/>
              </a:rPr>
              <a:t> </a:t>
            </a:r>
            <a:r>
              <a:rPr lang="vi-VN" b="1" dirty="0">
                <a:solidFill>
                  <a:prstClr val="black"/>
                </a:solidFill>
                <a:latin typeface="Tahoma"/>
                <a:ea typeface="Times New Roman"/>
                <a:cs typeface="Times New Roman"/>
              </a:rPr>
              <a:t>về</a:t>
            </a:r>
            <a:r>
              <a:rPr lang="vi-VN" b="1" spc="-20" dirty="0">
                <a:solidFill>
                  <a:prstClr val="black"/>
                </a:solidFill>
                <a:latin typeface="Tahoma"/>
                <a:ea typeface="Times New Roman"/>
                <a:cs typeface="Times New Roman"/>
              </a:rPr>
              <a:t> </a:t>
            </a:r>
            <a:r>
              <a:rPr lang="vi-VN" b="1" dirty="0">
                <a:solidFill>
                  <a:prstClr val="black"/>
                </a:solidFill>
                <a:latin typeface="Tahoma"/>
                <a:ea typeface="Times New Roman"/>
                <a:cs typeface="Times New Roman"/>
              </a:rPr>
              <a:t>nguyên</a:t>
            </a:r>
            <a:r>
              <a:rPr lang="vi-VN" b="1" spc="-15" dirty="0">
                <a:solidFill>
                  <a:prstClr val="black"/>
                </a:solidFill>
                <a:latin typeface="Tahoma"/>
                <a:ea typeface="Times New Roman"/>
                <a:cs typeface="Times New Roman"/>
              </a:rPr>
              <a:t> </a:t>
            </a:r>
            <a:r>
              <a:rPr lang="vi-VN" b="1" dirty="0">
                <a:solidFill>
                  <a:prstClr val="black"/>
                </a:solidFill>
                <a:latin typeface="Tahoma"/>
                <a:ea typeface="Times New Roman"/>
                <a:cs typeface="Times New Roman"/>
              </a:rPr>
              <a:t>tử</a:t>
            </a:r>
            <a:endParaRPr lang="en-US" dirty="0">
              <a:solidFill>
                <a:prstClr val="black"/>
              </a:solidFill>
            </a:endParaRPr>
          </a:p>
        </p:txBody>
      </p:sp>
      <p:pic>
        <p:nvPicPr>
          <p:cNvPr id="10" name="image51.png"/>
          <p:cNvPicPr/>
          <p:nvPr/>
        </p:nvPicPr>
        <p:blipFill>
          <a:blip r:embed="rId3" cstate="print"/>
          <a:stretch>
            <a:fillRect/>
          </a:stretch>
        </p:blipFill>
        <p:spPr>
          <a:xfrm>
            <a:off x="1798997" y="1316089"/>
            <a:ext cx="671512" cy="369332"/>
          </a:xfrm>
          <a:prstGeom prst="rect">
            <a:avLst/>
          </a:prstGeom>
        </p:spPr>
      </p:pic>
      <p:sp>
        <p:nvSpPr>
          <p:cNvPr id="11" name="Text Box 6"/>
          <p:cNvSpPr txBox="1">
            <a:spLocks noChangeArrowheads="1"/>
          </p:cNvSpPr>
          <p:nvPr/>
        </p:nvSpPr>
        <p:spPr bwMode="auto">
          <a:xfrm>
            <a:off x="7370617" y="2050341"/>
            <a:ext cx="287217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fontAlgn="base">
              <a:spcBef>
                <a:spcPct val="0"/>
              </a:spcBef>
              <a:spcAft>
                <a:spcPts val="1000"/>
              </a:spcAft>
            </a:pPr>
            <a:endParaRPr lang="en-US" sz="2400" dirty="0">
              <a:latin typeface="Times New Roman" pitchFamily="18" charset="0"/>
              <a:cs typeface="Arial" pitchFamily="34" charset="0"/>
            </a:endParaRPr>
          </a:p>
          <a:p>
            <a:pPr marR="266700" lvl="1" algn="just" fontAlgn="base">
              <a:spcBef>
                <a:spcPts val="950"/>
              </a:spcBef>
              <a:spcAft>
                <a:spcPts val="1000"/>
              </a:spcAft>
            </a:pPr>
            <a:r>
              <a:rPr lang="en-US" sz="2400" b="1" dirty="0">
                <a:solidFill>
                  <a:srgbClr val="50B848"/>
                </a:solidFill>
                <a:latin typeface="Trebuchet MS" pitchFamily="34" charset="0"/>
                <a:cs typeface="Arial" pitchFamily="34" charset="0"/>
              </a:rPr>
              <a:t>1 </a:t>
            </a:r>
            <a:r>
              <a:rPr lang="en-US" sz="2400" dirty="0" err="1">
                <a:latin typeface="Tahoma" pitchFamily="34" charset="0"/>
                <a:cs typeface="Arial" pitchFamily="34" charset="0"/>
              </a:rPr>
              <a:t>Những</a:t>
            </a:r>
            <a:r>
              <a:rPr lang="en-US" sz="2400" dirty="0">
                <a:latin typeface="Tahoma" pitchFamily="34" charset="0"/>
                <a:cs typeface="Arial" pitchFamily="34" charset="0"/>
              </a:rPr>
              <a:t> </a:t>
            </a:r>
            <a:r>
              <a:rPr lang="en-US" sz="2400" dirty="0" err="1">
                <a:latin typeface="Tahoma" pitchFamily="34" charset="0"/>
                <a:cs typeface="Arial" pitchFamily="34" charset="0"/>
              </a:rPr>
              <a:t>đối</a:t>
            </a:r>
            <a:r>
              <a:rPr lang="en-US" sz="2400" dirty="0">
                <a:latin typeface="Tahoma" pitchFamily="34" charset="0"/>
                <a:cs typeface="Arial" pitchFamily="34" charset="0"/>
              </a:rPr>
              <a:t> </a:t>
            </a:r>
            <a:r>
              <a:rPr lang="en-US" sz="2400" dirty="0" err="1">
                <a:latin typeface="Tahoma" pitchFamily="34" charset="0"/>
                <a:cs typeface="Arial" pitchFamily="34" charset="0"/>
              </a:rPr>
              <a:t>tượng</a:t>
            </a:r>
            <a:r>
              <a:rPr lang="en-US" sz="2400" dirty="0">
                <a:latin typeface="Tahoma" pitchFamily="34" charset="0"/>
                <a:cs typeface="Arial" pitchFamily="34" charset="0"/>
              </a:rPr>
              <a:t> </a:t>
            </a:r>
            <a:r>
              <a:rPr lang="en-US" sz="2400" dirty="0" err="1">
                <a:latin typeface="Tahoma" pitchFamily="34" charset="0"/>
                <a:cs typeface="Arial" pitchFamily="34" charset="0"/>
              </a:rPr>
              <a:t>nào</a:t>
            </a:r>
            <a:r>
              <a:rPr lang="en-US" sz="2400" dirty="0">
                <a:latin typeface="Tahoma" pitchFamily="34" charset="0"/>
                <a:cs typeface="Arial" pitchFamily="34" charset="0"/>
              </a:rPr>
              <a:t> </a:t>
            </a:r>
            <a:r>
              <a:rPr lang="en-US" sz="2400" dirty="0" err="1">
                <a:latin typeface="Tahoma" pitchFamily="34" charset="0"/>
                <a:cs typeface="Arial" pitchFamily="34" charset="0"/>
              </a:rPr>
              <a:t>trong</a:t>
            </a:r>
            <a:r>
              <a:rPr lang="en-US" sz="2400" dirty="0">
                <a:latin typeface="Tahoma" pitchFamily="34" charset="0"/>
                <a:cs typeface="Arial" pitchFamily="34" charset="0"/>
              </a:rPr>
              <a:t> </a:t>
            </a:r>
            <a:r>
              <a:rPr lang="en-US" sz="2400" dirty="0" err="1">
                <a:latin typeface="Tahoma" pitchFamily="34" charset="0"/>
                <a:cs typeface="Arial" pitchFamily="34" charset="0"/>
              </a:rPr>
              <a:t>Hình</a:t>
            </a:r>
            <a:r>
              <a:rPr lang="en-US" sz="2400" dirty="0">
                <a:latin typeface="Tahoma" pitchFamily="34" charset="0"/>
                <a:cs typeface="Arial" pitchFamily="34" charset="0"/>
              </a:rPr>
              <a:t> 2.1 ta </a:t>
            </a:r>
            <a:r>
              <a:rPr lang="en-US" sz="2400" dirty="0" err="1">
                <a:latin typeface="Tahoma" pitchFamily="34" charset="0"/>
                <a:cs typeface="Arial" pitchFamily="34" charset="0"/>
              </a:rPr>
              <a:t>có</a:t>
            </a:r>
            <a:r>
              <a:rPr lang="en-US" sz="2400" dirty="0">
                <a:latin typeface="Tahoma" pitchFamily="34" charset="0"/>
                <a:cs typeface="Arial" pitchFamily="34" charset="0"/>
              </a:rPr>
              <a:t> </a:t>
            </a:r>
            <a:r>
              <a:rPr lang="en-US" sz="2400" dirty="0" err="1">
                <a:latin typeface="Tahoma" pitchFamily="34" charset="0"/>
                <a:cs typeface="Arial" pitchFamily="34" charset="0"/>
              </a:rPr>
              <a:t>thể</a:t>
            </a:r>
            <a:r>
              <a:rPr lang="en-US" sz="2400" dirty="0">
                <a:latin typeface="Tahoma" pitchFamily="34" charset="0"/>
                <a:cs typeface="Arial" pitchFamily="34" charset="0"/>
              </a:rPr>
              <a:t> </a:t>
            </a:r>
            <a:r>
              <a:rPr lang="en-US" sz="2400" dirty="0" err="1">
                <a:latin typeface="Tahoma" pitchFamily="34" charset="0"/>
                <a:cs typeface="Arial" pitchFamily="34" charset="0"/>
              </a:rPr>
              <a:t>quan</a:t>
            </a:r>
            <a:r>
              <a:rPr lang="en-US" sz="2400" dirty="0">
                <a:latin typeface="Tahoma" pitchFamily="34" charset="0"/>
                <a:cs typeface="Arial" pitchFamily="34" charset="0"/>
              </a:rPr>
              <a:t> </a:t>
            </a:r>
            <a:r>
              <a:rPr lang="en-US" sz="2400" dirty="0" err="1">
                <a:latin typeface="Tahoma" pitchFamily="34" charset="0"/>
                <a:cs typeface="Arial" pitchFamily="34" charset="0"/>
              </a:rPr>
              <a:t>sát</a:t>
            </a:r>
            <a:r>
              <a:rPr lang="en-US" sz="2400" dirty="0">
                <a:latin typeface="Tahoma" pitchFamily="34" charset="0"/>
                <a:cs typeface="Arial" pitchFamily="34" charset="0"/>
              </a:rPr>
              <a:t> </a:t>
            </a:r>
            <a:r>
              <a:rPr lang="en-US" sz="2400" dirty="0" err="1">
                <a:latin typeface="Tahoma" pitchFamily="34" charset="0"/>
                <a:cs typeface="Arial" pitchFamily="34" charset="0"/>
              </a:rPr>
              <a:t>bằng</a:t>
            </a:r>
            <a:r>
              <a:rPr lang="en-US" sz="2400" dirty="0">
                <a:latin typeface="Tahoma" pitchFamily="34" charset="0"/>
                <a:cs typeface="Arial" pitchFamily="34" charset="0"/>
              </a:rPr>
              <a:t> </a:t>
            </a:r>
            <a:r>
              <a:rPr lang="en-US" sz="2400" dirty="0" err="1">
                <a:latin typeface="Tahoma" pitchFamily="34" charset="0"/>
                <a:cs typeface="Arial" pitchFamily="34" charset="0"/>
              </a:rPr>
              <a:t>mắt</a:t>
            </a:r>
            <a:r>
              <a:rPr lang="en-US" sz="2400" dirty="0">
                <a:latin typeface="Tahoma" pitchFamily="34" charset="0"/>
                <a:cs typeface="Arial" pitchFamily="34" charset="0"/>
              </a:rPr>
              <a:t> </a:t>
            </a:r>
            <a:r>
              <a:rPr lang="en-US" sz="2400" dirty="0" err="1">
                <a:latin typeface="Tahoma" pitchFamily="34" charset="0"/>
                <a:cs typeface="Arial" pitchFamily="34" charset="0"/>
              </a:rPr>
              <a:t>thường</a:t>
            </a:r>
            <a:r>
              <a:rPr lang="en-US" sz="2400" dirty="0">
                <a:latin typeface="Tahoma" pitchFamily="34" charset="0"/>
                <a:cs typeface="Arial" pitchFamily="34" charset="0"/>
              </a:rPr>
              <a:t>? </a:t>
            </a:r>
            <a:r>
              <a:rPr lang="en-US" sz="2400" dirty="0" err="1">
                <a:latin typeface="Tahoma" pitchFamily="34" charset="0"/>
                <a:cs typeface="Arial" pitchFamily="34" charset="0"/>
              </a:rPr>
              <a:t>Bằng</a:t>
            </a:r>
            <a:r>
              <a:rPr lang="en-US" sz="2400" dirty="0">
                <a:latin typeface="Tahoma" pitchFamily="34" charset="0"/>
                <a:cs typeface="Arial" pitchFamily="34" charset="0"/>
              </a:rPr>
              <a:t> </a:t>
            </a:r>
            <a:r>
              <a:rPr lang="en-US" sz="2400" dirty="0" err="1">
                <a:latin typeface="Tahoma" pitchFamily="34" charset="0"/>
                <a:cs typeface="Arial" pitchFamily="34" charset="0"/>
              </a:rPr>
              <a:t>kính</a:t>
            </a:r>
            <a:r>
              <a:rPr lang="en-US" sz="2400" dirty="0">
                <a:latin typeface="Tahoma" pitchFamily="34" charset="0"/>
                <a:cs typeface="Arial" pitchFamily="34" charset="0"/>
              </a:rPr>
              <a:t> </a:t>
            </a:r>
            <a:r>
              <a:rPr lang="en-US" sz="2400" dirty="0" err="1">
                <a:latin typeface="Tahoma" pitchFamily="34" charset="0"/>
                <a:cs typeface="Arial" pitchFamily="34" charset="0"/>
              </a:rPr>
              <a:t>lúp</a:t>
            </a:r>
            <a:r>
              <a:rPr lang="en-US" sz="2400" dirty="0">
                <a:latin typeface="Tahoma" pitchFamily="34" charset="0"/>
                <a:cs typeface="Arial" pitchFamily="34" charset="0"/>
              </a:rPr>
              <a:t>? </a:t>
            </a:r>
            <a:r>
              <a:rPr lang="en-US" sz="2400" dirty="0" err="1">
                <a:latin typeface="Tahoma" pitchFamily="34" charset="0"/>
                <a:cs typeface="Arial" pitchFamily="34" charset="0"/>
              </a:rPr>
              <a:t>Bằng</a:t>
            </a:r>
            <a:r>
              <a:rPr lang="en-US" sz="2400" dirty="0">
                <a:latin typeface="Tahoma" pitchFamily="34" charset="0"/>
                <a:cs typeface="Arial" pitchFamily="34" charset="0"/>
              </a:rPr>
              <a:t> </a:t>
            </a:r>
            <a:r>
              <a:rPr lang="en-US" sz="2400" dirty="0" err="1">
                <a:latin typeface="Tahoma" pitchFamily="34" charset="0"/>
                <a:cs typeface="Arial" pitchFamily="34" charset="0"/>
              </a:rPr>
              <a:t>kính</a:t>
            </a:r>
            <a:r>
              <a:rPr lang="en-US" sz="2400" dirty="0">
                <a:latin typeface="Tahoma" pitchFamily="34" charset="0"/>
                <a:cs typeface="Arial" pitchFamily="34" charset="0"/>
              </a:rPr>
              <a:t> </a:t>
            </a:r>
            <a:r>
              <a:rPr lang="en-US" sz="2400" dirty="0" err="1">
                <a:latin typeface="Tahoma" pitchFamily="34" charset="0"/>
                <a:cs typeface="Arial" pitchFamily="34" charset="0"/>
              </a:rPr>
              <a:t>hiển</a:t>
            </a:r>
            <a:r>
              <a:rPr lang="en-US" sz="2400" dirty="0">
                <a:latin typeface="Tahoma" pitchFamily="34" charset="0"/>
                <a:cs typeface="Arial" pitchFamily="34" charset="0"/>
              </a:rPr>
              <a:t> vi?</a:t>
            </a:r>
            <a:endParaRPr lang="en-US" sz="2400" dirty="0">
              <a:latin typeface="Arial" pitchFamily="34" charset="0"/>
              <a:cs typeface="Arial" pitchFamily="34" charset="0"/>
            </a:endParaRPr>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138" y="1905000"/>
            <a:ext cx="5791200" cy="423078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0617" y="1350660"/>
            <a:ext cx="1371600" cy="1360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7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f3171b4971c7ecfe134a390de044c4.jfif"/>
          <p:cNvPicPr>
            <a:picLocks noGrp="1" noChangeAspect="1"/>
          </p:cNvPicPr>
          <p:nvPr>
            <p:ph idx="1"/>
          </p:nvPr>
        </p:nvPicPr>
        <p:blipFill>
          <a:blip r:embed="rId2"/>
          <a:stretch>
            <a:fillRect/>
          </a:stretch>
        </p:blipFill>
        <p:spPr>
          <a:xfrm>
            <a:off x="1524000" y="609600"/>
            <a:ext cx="4648200" cy="2362200"/>
          </a:xfrm>
          <a:prstGeom prst="rect">
            <a:avLst/>
          </a:prstGeom>
        </p:spPr>
      </p:pic>
      <p:sp>
        <p:nvSpPr>
          <p:cNvPr id="5" name="Content Placeholder 4"/>
          <p:cNvSpPr txBox="1">
            <a:spLocks/>
          </p:cNvSpPr>
          <p:nvPr/>
        </p:nvSpPr>
        <p:spPr>
          <a:xfrm>
            <a:off x="2286000" y="2667001"/>
            <a:ext cx="3048000" cy="609599"/>
          </a:xfrm>
          <a:prstGeom prst="rect">
            <a:avLst/>
          </a:prstGeom>
        </p:spPr>
        <p:txBody>
          <a:bodyPr vert="horz" lIns="91440" tIns="45720" rIns="91440" bIns="45720" rtlCol="0">
            <a:noAutofit/>
          </a:bodyPr>
          <a:lstStyle/>
          <a:p>
            <a:pPr marL="342900" indent="-342900">
              <a:spcBef>
                <a:spcPct val="20000"/>
              </a:spcBef>
              <a:defRPr/>
            </a:pPr>
            <a:r>
              <a:rPr lang="en-US" sz="2800" dirty="0" err="1">
                <a:solidFill>
                  <a:prstClr val="black"/>
                </a:solidFill>
              </a:rPr>
              <a:t>Ruột</a:t>
            </a:r>
            <a:r>
              <a:rPr lang="en-US" sz="2800" dirty="0">
                <a:solidFill>
                  <a:prstClr val="black"/>
                </a:solidFill>
              </a:rPr>
              <a:t> </a:t>
            </a:r>
            <a:r>
              <a:rPr lang="en-US" sz="2800" dirty="0" err="1">
                <a:solidFill>
                  <a:prstClr val="black"/>
                </a:solidFill>
              </a:rPr>
              <a:t>bút</a:t>
            </a:r>
            <a:r>
              <a:rPr lang="en-US" sz="2800" dirty="0">
                <a:solidFill>
                  <a:prstClr val="black"/>
                </a:solidFill>
              </a:rPr>
              <a:t> </a:t>
            </a:r>
            <a:r>
              <a:rPr lang="en-US" sz="2800" dirty="0" err="1">
                <a:solidFill>
                  <a:prstClr val="black"/>
                </a:solidFill>
              </a:rPr>
              <a:t>chì</a:t>
            </a:r>
            <a:r>
              <a:rPr lang="en-US" sz="2800" dirty="0">
                <a:solidFill>
                  <a:prstClr val="black"/>
                </a:solidFill>
              </a:rPr>
              <a:t> 0,5 mm</a:t>
            </a:r>
          </a:p>
        </p:txBody>
      </p:sp>
      <p:pic>
        <p:nvPicPr>
          <p:cNvPr id="6" name="Picture 5" descr="z3575507604241_0741a3e1b33bc6c54f0deb1cc1a8d28d.jpg"/>
          <p:cNvPicPr>
            <a:picLocks noChangeAspect="1"/>
          </p:cNvPicPr>
          <p:nvPr/>
        </p:nvPicPr>
        <p:blipFill>
          <a:blip r:embed="rId3"/>
          <a:stretch>
            <a:fillRect/>
          </a:stretch>
        </p:blipFill>
        <p:spPr>
          <a:xfrm>
            <a:off x="1524000" y="3200400"/>
            <a:ext cx="3581400" cy="3124200"/>
          </a:xfrm>
          <a:prstGeom prst="rect">
            <a:avLst/>
          </a:prstGeom>
        </p:spPr>
      </p:pic>
      <p:sp>
        <p:nvSpPr>
          <p:cNvPr id="7" name="Content Placeholder 4"/>
          <p:cNvSpPr txBox="1">
            <a:spLocks/>
          </p:cNvSpPr>
          <p:nvPr/>
        </p:nvSpPr>
        <p:spPr>
          <a:xfrm>
            <a:off x="1752600" y="5943600"/>
            <a:ext cx="3733800" cy="914400"/>
          </a:xfrm>
          <a:prstGeom prst="rect">
            <a:avLst/>
          </a:prstGeom>
        </p:spPr>
        <p:txBody>
          <a:bodyPr vert="horz" lIns="91440" tIns="45720" rIns="91440" bIns="45720" rtlCol="0">
            <a:noAutofit/>
          </a:bodyPr>
          <a:lstStyle/>
          <a:p>
            <a:pPr marL="342900" indent="-342900">
              <a:spcBef>
                <a:spcPct val="20000"/>
              </a:spcBef>
              <a:defRPr/>
            </a:pPr>
            <a:r>
              <a:rPr lang="en-US" sz="2800" dirty="0" err="1">
                <a:solidFill>
                  <a:prstClr val="black"/>
                </a:solidFill>
              </a:rPr>
              <a:t>Tế</a:t>
            </a:r>
            <a:r>
              <a:rPr lang="en-US" sz="2800" dirty="0">
                <a:solidFill>
                  <a:prstClr val="black"/>
                </a:solidFill>
              </a:rPr>
              <a:t> </a:t>
            </a:r>
            <a:r>
              <a:rPr lang="en-US" sz="2800" dirty="0" err="1">
                <a:solidFill>
                  <a:prstClr val="black"/>
                </a:solidFill>
              </a:rPr>
              <a:t>bào</a:t>
            </a:r>
            <a:r>
              <a:rPr lang="en-US" sz="2800" dirty="0">
                <a:solidFill>
                  <a:prstClr val="black"/>
                </a:solidFill>
              </a:rPr>
              <a:t> </a:t>
            </a:r>
            <a:r>
              <a:rPr lang="en-US" sz="2800" dirty="0" err="1">
                <a:solidFill>
                  <a:prstClr val="black"/>
                </a:solidFill>
              </a:rPr>
              <a:t>máu</a:t>
            </a:r>
            <a:r>
              <a:rPr lang="en-US" sz="2800" dirty="0">
                <a:solidFill>
                  <a:prstClr val="black"/>
                </a:solidFill>
              </a:rPr>
              <a:t> 10</a:t>
            </a:r>
            <a:r>
              <a:rPr lang="en-US" sz="2800" baseline="30000" dirty="0">
                <a:solidFill>
                  <a:prstClr val="black"/>
                </a:solidFill>
              </a:rPr>
              <a:t>-5</a:t>
            </a:r>
            <a:r>
              <a:rPr lang="en-US" sz="2800" dirty="0">
                <a:solidFill>
                  <a:prstClr val="black"/>
                </a:solidFill>
              </a:rPr>
              <a:t> m </a:t>
            </a:r>
            <a:r>
              <a:rPr lang="en-US" sz="2800" dirty="0" err="1">
                <a:solidFill>
                  <a:prstClr val="black"/>
                </a:solidFill>
              </a:rPr>
              <a:t>có</a:t>
            </a:r>
            <a:r>
              <a:rPr lang="en-US" sz="2800" dirty="0">
                <a:solidFill>
                  <a:prstClr val="black"/>
                </a:solidFill>
              </a:rPr>
              <a:t> </a:t>
            </a:r>
            <a:r>
              <a:rPr lang="en-US" sz="2800" dirty="0" err="1">
                <a:solidFill>
                  <a:prstClr val="black"/>
                </a:solidFill>
              </a:rPr>
              <a:t>độ</a:t>
            </a:r>
            <a:r>
              <a:rPr lang="en-US" sz="2800" dirty="0">
                <a:solidFill>
                  <a:prstClr val="black"/>
                </a:solidFill>
              </a:rPr>
              <a:t> </a:t>
            </a:r>
            <a:r>
              <a:rPr lang="en-US" sz="2800" dirty="0" err="1">
                <a:solidFill>
                  <a:prstClr val="black"/>
                </a:solidFill>
              </a:rPr>
              <a:t>phóng</a:t>
            </a:r>
            <a:r>
              <a:rPr lang="en-US" sz="2800" dirty="0">
                <a:solidFill>
                  <a:prstClr val="black"/>
                </a:solidFill>
              </a:rPr>
              <a:t> </a:t>
            </a:r>
            <a:r>
              <a:rPr lang="en-US" sz="2800" dirty="0" err="1">
                <a:solidFill>
                  <a:prstClr val="black"/>
                </a:solidFill>
              </a:rPr>
              <a:t>đại</a:t>
            </a:r>
            <a:r>
              <a:rPr lang="en-US" sz="2800" dirty="0">
                <a:solidFill>
                  <a:prstClr val="black"/>
                </a:solidFill>
              </a:rPr>
              <a:t> 1000 </a:t>
            </a:r>
            <a:r>
              <a:rPr lang="en-US" sz="2800" dirty="0" err="1">
                <a:solidFill>
                  <a:prstClr val="black"/>
                </a:solidFill>
              </a:rPr>
              <a:t>lần</a:t>
            </a:r>
            <a:endParaRPr lang="en-US" sz="2800" dirty="0">
              <a:solidFill>
                <a:prstClr val="black"/>
              </a:solidFill>
            </a:endParaRPr>
          </a:p>
        </p:txBody>
      </p:sp>
      <p:pic>
        <p:nvPicPr>
          <p:cNvPr id="8" name="Picture 7" descr="z3575520994223_76849ea2fda710ea0f93eaa09ad42952.jpg"/>
          <p:cNvPicPr>
            <a:picLocks noChangeAspect="1"/>
          </p:cNvPicPr>
          <p:nvPr/>
        </p:nvPicPr>
        <p:blipFill>
          <a:blip r:embed="rId4"/>
          <a:stretch>
            <a:fillRect/>
          </a:stretch>
        </p:blipFill>
        <p:spPr>
          <a:xfrm>
            <a:off x="6172200" y="533400"/>
            <a:ext cx="4495800" cy="2438400"/>
          </a:xfrm>
          <a:prstGeom prst="rect">
            <a:avLst/>
          </a:prstGeom>
        </p:spPr>
      </p:pic>
      <p:sp>
        <p:nvSpPr>
          <p:cNvPr id="9" name="Content Placeholder 4"/>
          <p:cNvSpPr txBox="1">
            <a:spLocks/>
          </p:cNvSpPr>
          <p:nvPr/>
        </p:nvSpPr>
        <p:spPr>
          <a:xfrm>
            <a:off x="6934200" y="3048000"/>
            <a:ext cx="3733800" cy="685800"/>
          </a:xfrm>
          <a:prstGeom prst="rect">
            <a:avLst/>
          </a:prstGeom>
        </p:spPr>
        <p:txBody>
          <a:bodyPr vert="horz" lIns="91440" tIns="45720" rIns="91440" bIns="45720" rtlCol="0">
            <a:noAutofit/>
          </a:bodyPr>
          <a:lstStyle/>
          <a:p>
            <a:pPr marL="342900" indent="-342900">
              <a:spcBef>
                <a:spcPct val="20000"/>
              </a:spcBef>
            </a:pPr>
            <a:r>
              <a:rPr lang="en-US" sz="2800" dirty="0" err="1">
                <a:solidFill>
                  <a:prstClr val="black"/>
                </a:solidFill>
              </a:rPr>
              <a:t>Hạt</a:t>
            </a:r>
            <a:r>
              <a:rPr lang="en-US" sz="2800" dirty="0">
                <a:solidFill>
                  <a:prstClr val="black"/>
                </a:solidFill>
              </a:rPr>
              <a:t> </a:t>
            </a:r>
            <a:r>
              <a:rPr lang="en-US" sz="2800" dirty="0" err="1">
                <a:solidFill>
                  <a:prstClr val="black"/>
                </a:solidFill>
              </a:rPr>
              <a:t>bụi</a:t>
            </a:r>
            <a:r>
              <a:rPr lang="en-US" sz="2800" dirty="0">
                <a:solidFill>
                  <a:prstClr val="black"/>
                </a:solidFill>
              </a:rPr>
              <a:t> </a:t>
            </a:r>
            <a:r>
              <a:rPr lang="en-US" sz="2800" dirty="0" err="1">
                <a:solidFill>
                  <a:prstClr val="black"/>
                </a:solidFill>
              </a:rPr>
              <a:t>trong</a:t>
            </a:r>
            <a:r>
              <a:rPr lang="en-US" sz="2800" dirty="0">
                <a:solidFill>
                  <a:prstClr val="black"/>
                </a:solidFill>
              </a:rPr>
              <a:t> </a:t>
            </a:r>
            <a:r>
              <a:rPr lang="en-US" sz="2800" dirty="0" err="1">
                <a:solidFill>
                  <a:prstClr val="black"/>
                </a:solidFill>
              </a:rPr>
              <a:t>không</a:t>
            </a:r>
            <a:r>
              <a:rPr lang="en-US" sz="2800" dirty="0">
                <a:solidFill>
                  <a:prstClr val="black"/>
                </a:solidFill>
              </a:rPr>
              <a:t> </a:t>
            </a:r>
            <a:r>
              <a:rPr lang="en-US" sz="2800" dirty="0" err="1">
                <a:solidFill>
                  <a:prstClr val="black"/>
                </a:solidFill>
              </a:rPr>
              <a:t>khí</a:t>
            </a:r>
            <a:r>
              <a:rPr lang="en-US" sz="2800" dirty="0">
                <a:solidFill>
                  <a:prstClr val="black"/>
                </a:solidFill>
              </a:rPr>
              <a:t> </a:t>
            </a:r>
          </a:p>
          <a:p>
            <a:pPr marL="342900" indent="-342900">
              <a:spcBef>
                <a:spcPct val="20000"/>
              </a:spcBef>
            </a:pPr>
            <a:r>
              <a:rPr lang="en-US" sz="2800" dirty="0">
                <a:solidFill>
                  <a:prstClr val="black"/>
                </a:solidFill>
              </a:rPr>
              <a:t>5 x 10</a:t>
            </a:r>
            <a:r>
              <a:rPr lang="en-US" sz="2800" baseline="30000" dirty="0">
                <a:solidFill>
                  <a:prstClr val="black"/>
                </a:solidFill>
              </a:rPr>
              <a:t>-6</a:t>
            </a:r>
            <a:r>
              <a:rPr lang="en-US" sz="2800" dirty="0">
                <a:solidFill>
                  <a:prstClr val="black"/>
                </a:solidFill>
              </a:rPr>
              <a:t> – 1 000 x 10</a:t>
            </a:r>
            <a:r>
              <a:rPr lang="en-US" sz="2800" baseline="30000" dirty="0">
                <a:solidFill>
                  <a:prstClr val="black"/>
                </a:solidFill>
              </a:rPr>
              <a:t>-6</a:t>
            </a:r>
            <a:r>
              <a:rPr lang="en-US" sz="2800" dirty="0">
                <a:solidFill>
                  <a:prstClr val="black"/>
                </a:solidFill>
              </a:rPr>
              <a:t> m</a:t>
            </a:r>
          </a:p>
        </p:txBody>
      </p:sp>
      <p:pic>
        <p:nvPicPr>
          <p:cNvPr id="10" name="Picture 9" descr="vi-khuan-hp-2.jpg"/>
          <p:cNvPicPr>
            <a:picLocks noChangeAspect="1"/>
          </p:cNvPicPr>
          <p:nvPr/>
        </p:nvPicPr>
        <p:blipFill>
          <a:blip r:embed="rId5"/>
          <a:stretch>
            <a:fillRect/>
          </a:stretch>
        </p:blipFill>
        <p:spPr>
          <a:xfrm>
            <a:off x="7010400" y="4038600"/>
            <a:ext cx="3124200" cy="2133600"/>
          </a:xfrm>
          <a:prstGeom prst="rect">
            <a:avLst/>
          </a:prstGeom>
        </p:spPr>
      </p:pic>
      <p:sp>
        <p:nvSpPr>
          <p:cNvPr id="11" name="Rectangle 10"/>
          <p:cNvSpPr/>
          <p:nvPr/>
        </p:nvSpPr>
        <p:spPr>
          <a:xfrm>
            <a:off x="7010400" y="6027004"/>
            <a:ext cx="3657600" cy="830997"/>
          </a:xfrm>
          <a:prstGeom prst="rect">
            <a:avLst/>
          </a:prstGeom>
        </p:spPr>
        <p:txBody>
          <a:bodyPr wrap="square">
            <a:spAutoFit/>
          </a:bodyPr>
          <a:lstStyle/>
          <a:p>
            <a:r>
              <a:rPr lang="en-US" sz="2400" dirty="0">
                <a:solidFill>
                  <a:prstClr val="black"/>
                </a:solidFill>
              </a:rPr>
              <a:t>V</a:t>
            </a:r>
            <a:r>
              <a:rPr lang="vi-VN" sz="2400" dirty="0">
                <a:solidFill>
                  <a:prstClr val="black"/>
                </a:solidFill>
              </a:rPr>
              <a:t>i khuẩn 10</a:t>
            </a:r>
            <a:r>
              <a:rPr lang="en-US" sz="2400" dirty="0">
                <a:solidFill>
                  <a:prstClr val="black"/>
                </a:solidFill>
              </a:rPr>
              <a:t> </a:t>
            </a:r>
            <a:r>
              <a:rPr lang="en-US" sz="2400" baseline="30000" dirty="0">
                <a:solidFill>
                  <a:prstClr val="black"/>
                </a:solidFill>
              </a:rPr>
              <a:t>-</a:t>
            </a:r>
            <a:r>
              <a:rPr lang="vi-VN" sz="2400" baseline="30000" dirty="0">
                <a:solidFill>
                  <a:prstClr val="black"/>
                </a:solidFill>
              </a:rPr>
              <a:t>6</a:t>
            </a:r>
            <a:r>
              <a:rPr lang="vi-VN" sz="2400" dirty="0">
                <a:solidFill>
                  <a:prstClr val="black"/>
                </a:solidFill>
              </a:rPr>
              <a:t> có độ phóng đại x 30 000 lần</a:t>
            </a:r>
            <a:endParaRPr lang="en-US" sz="2400" dirty="0">
              <a:solidFill>
                <a:prstClr val="black"/>
              </a:solidFill>
            </a:endParaRPr>
          </a:p>
        </p:txBody>
      </p:sp>
      <p:sp>
        <p:nvSpPr>
          <p:cNvPr id="13" name="Rectangle 12"/>
          <p:cNvSpPr/>
          <p:nvPr/>
        </p:nvSpPr>
        <p:spPr>
          <a:xfrm>
            <a:off x="2286001" y="1"/>
            <a:ext cx="2543197" cy="646331"/>
          </a:xfrm>
          <a:prstGeom prst="rect">
            <a:avLst/>
          </a:prstGeom>
          <a:solidFill>
            <a:schemeClr val="tx2">
              <a:lumMod val="60000"/>
              <a:lumOff val="40000"/>
            </a:schemeClr>
          </a:solidFill>
        </p:spPr>
        <p:txBody>
          <a:bodyPr wrap="none">
            <a:spAutoFit/>
          </a:bodyPr>
          <a:lstStyle/>
          <a:p>
            <a:r>
              <a:rPr lang="en-US" sz="3600" b="1" dirty="0" err="1">
                <a:solidFill>
                  <a:prstClr val="white"/>
                </a:solidFill>
              </a:rPr>
              <a:t>Mắt</a:t>
            </a:r>
            <a:r>
              <a:rPr lang="en-US" sz="3600" b="1" dirty="0">
                <a:solidFill>
                  <a:prstClr val="white"/>
                </a:solidFill>
              </a:rPr>
              <a:t> </a:t>
            </a:r>
            <a:r>
              <a:rPr lang="en-US" sz="3600" b="1" dirty="0" err="1">
                <a:solidFill>
                  <a:prstClr val="white"/>
                </a:solidFill>
              </a:rPr>
              <a:t>thường</a:t>
            </a:r>
            <a:endParaRPr lang="en-US" sz="3600" b="1" dirty="0">
              <a:solidFill>
                <a:prstClr val="white"/>
              </a:solidFill>
            </a:endParaRPr>
          </a:p>
        </p:txBody>
      </p:sp>
      <p:sp>
        <p:nvSpPr>
          <p:cNvPr id="14" name="Rectangle 13"/>
          <p:cNvSpPr/>
          <p:nvPr/>
        </p:nvSpPr>
        <p:spPr>
          <a:xfrm>
            <a:off x="7467601" y="1"/>
            <a:ext cx="1867819" cy="646331"/>
          </a:xfrm>
          <a:prstGeom prst="rect">
            <a:avLst/>
          </a:prstGeom>
          <a:solidFill>
            <a:schemeClr val="tx2">
              <a:lumMod val="60000"/>
              <a:lumOff val="40000"/>
            </a:schemeClr>
          </a:solidFill>
        </p:spPr>
        <p:txBody>
          <a:bodyPr wrap="none">
            <a:spAutoFit/>
          </a:bodyPr>
          <a:lstStyle/>
          <a:p>
            <a:r>
              <a:rPr lang="en-US" sz="3600" b="1" dirty="0" err="1">
                <a:solidFill>
                  <a:prstClr val="white"/>
                </a:solidFill>
              </a:rPr>
              <a:t>Kính</a:t>
            </a:r>
            <a:r>
              <a:rPr lang="en-US" sz="3600" b="1" dirty="0">
                <a:solidFill>
                  <a:prstClr val="white"/>
                </a:solidFill>
              </a:rPr>
              <a:t> </a:t>
            </a:r>
            <a:r>
              <a:rPr lang="en-US" sz="3600" b="1" dirty="0" err="1">
                <a:solidFill>
                  <a:prstClr val="white"/>
                </a:solidFill>
              </a:rPr>
              <a:t>lúp</a:t>
            </a:r>
            <a:r>
              <a:rPr lang="en-US" sz="3600" b="1" dirty="0">
                <a:solidFill>
                  <a:prstClr val="white"/>
                </a:solidFill>
              </a:rPr>
              <a:t> </a:t>
            </a:r>
          </a:p>
        </p:txBody>
      </p:sp>
      <p:sp>
        <p:nvSpPr>
          <p:cNvPr id="15" name="Rectangle 14"/>
          <p:cNvSpPr/>
          <p:nvPr/>
        </p:nvSpPr>
        <p:spPr>
          <a:xfrm>
            <a:off x="2209800" y="3886201"/>
            <a:ext cx="2662908" cy="646331"/>
          </a:xfrm>
          <a:prstGeom prst="rect">
            <a:avLst/>
          </a:prstGeom>
          <a:solidFill>
            <a:schemeClr val="tx2">
              <a:lumMod val="60000"/>
              <a:lumOff val="40000"/>
            </a:schemeClr>
          </a:solidFill>
        </p:spPr>
        <p:txBody>
          <a:bodyPr wrap="none">
            <a:spAutoFit/>
          </a:bodyPr>
          <a:lstStyle/>
          <a:p>
            <a:r>
              <a:rPr lang="en-US" sz="3600" b="1" dirty="0" err="1">
                <a:solidFill>
                  <a:prstClr val="white"/>
                </a:solidFill>
              </a:rPr>
              <a:t>Kính</a:t>
            </a:r>
            <a:r>
              <a:rPr lang="en-US" sz="3600" b="1" dirty="0">
                <a:solidFill>
                  <a:prstClr val="white"/>
                </a:solidFill>
              </a:rPr>
              <a:t> </a:t>
            </a:r>
            <a:r>
              <a:rPr lang="en-US" sz="3600" b="1" dirty="0" err="1">
                <a:solidFill>
                  <a:prstClr val="white"/>
                </a:solidFill>
              </a:rPr>
              <a:t>hiển</a:t>
            </a:r>
            <a:r>
              <a:rPr lang="en-US" sz="3600" b="1" dirty="0">
                <a:solidFill>
                  <a:prstClr val="white"/>
                </a:solidFill>
              </a:rPr>
              <a:t> vi: </a:t>
            </a:r>
          </a:p>
        </p:txBody>
      </p:sp>
      <p:sp>
        <p:nvSpPr>
          <p:cNvPr id="16" name="Rectangle 15"/>
          <p:cNvSpPr/>
          <p:nvPr/>
        </p:nvSpPr>
        <p:spPr>
          <a:xfrm>
            <a:off x="7239000" y="4572001"/>
            <a:ext cx="2662908" cy="646331"/>
          </a:xfrm>
          <a:prstGeom prst="rect">
            <a:avLst/>
          </a:prstGeom>
          <a:solidFill>
            <a:schemeClr val="tx2">
              <a:lumMod val="60000"/>
              <a:lumOff val="40000"/>
            </a:schemeClr>
          </a:solidFill>
        </p:spPr>
        <p:txBody>
          <a:bodyPr wrap="none">
            <a:spAutoFit/>
          </a:bodyPr>
          <a:lstStyle/>
          <a:p>
            <a:r>
              <a:rPr lang="en-US" sz="3600" b="1" dirty="0" err="1">
                <a:solidFill>
                  <a:prstClr val="white"/>
                </a:solidFill>
              </a:rPr>
              <a:t>Kính</a:t>
            </a:r>
            <a:r>
              <a:rPr lang="en-US" sz="3600" b="1" dirty="0">
                <a:solidFill>
                  <a:prstClr val="white"/>
                </a:solidFill>
              </a:rPr>
              <a:t> </a:t>
            </a:r>
            <a:r>
              <a:rPr lang="en-US" sz="3600" b="1" dirty="0" err="1">
                <a:solidFill>
                  <a:prstClr val="white"/>
                </a:solidFill>
              </a:rPr>
              <a:t>hiển</a:t>
            </a:r>
            <a:r>
              <a:rPr lang="en-US" sz="3600" b="1" dirty="0">
                <a:solidFill>
                  <a:prstClr val="white"/>
                </a:solidFill>
              </a:rPr>
              <a:t> vi: </a:t>
            </a:r>
          </a:p>
        </p:txBody>
      </p:sp>
    </p:spTree>
    <p:extLst>
      <p:ext uri="{BB962C8B-B14F-4D97-AF65-F5344CB8AC3E}">
        <p14:creationId xmlns:p14="http://schemas.microsoft.com/office/powerpoint/2010/main" val="292670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c-1656221367.png"/>
          <p:cNvPicPr>
            <a:picLocks noChangeAspect="1"/>
          </p:cNvPicPr>
          <p:nvPr/>
        </p:nvPicPr>
        <p:blipFill>
          <a:blip r:embed="rId3"/>
          <a:stretch>
            <a:fillRect/>
          </a:stretch>
        </p:blipFill>
        <p:spPr>
          <a:xfrm>
            <a:off x="1910862" y="1447800"/>
            <a:ext cx="8382000" cy="3352800"/>
          </a:xfrm>
          <a:prstGeom prst="rect">
            <a:avLst/>
          </a:prstGeom>
        </p:spPr>
      </p:pic>
      <p:sp>
        <p:nvSpPr>
          <p:cNvPr id="20481" name="Rectangle 1"/>
          <p:cNvSpPr>
            <a:spLocks noChangeArrowheads="1"/>
          </p:cNvSpPr>
          <p:nvPr/>
        </p:nvSpPr>
        <p:spPr bwMode="auto">
          <a:xfrm>
            <a:off x="1529862" y="10272"/>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tabLst>
                <a:tab pos="546100" algn="l"/>
              </a:tabLst>
            </a:pPr>
            <a:r>
              <a:rPr lang="en-US" sz="2400" dirty="0">
                <a:latin typeface="Times New Roman" pitchFamily="18" charset="0"/>
                <a:ea typeface="Calibri" pitchFamily="34" charset="0"/>
                <a:cs typeface="Times New Roman" pitchFamily="18" charset="0"/>
              </a:rPr>
              <a:t>H2. </a:t>
            </a:r>
            <a:r>
              <a:rPr lang="en-US" sz="2400" dirty="0" err="1">
                <a:latin typeface="Times New Roman" pitchFamily="18" charset="0"/>
                <a:ea typeface="Times New Roman" pitchFamily="18" charset="0"/>
                <a:cs typeface="Times New Roman" pitchFamily="18" charset="0"/>
              </a:rPr>
              <a:t>Quan</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sát</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Hình</a:t>
            </a:r>
            <a:r>
              <a:rPr lang="en-US" sz="2400" dirty="0">
                <a:latin typeface="Times New Roman" pitchFamily="18" charset="0"/>
                <a:ea typeface="Times New Roman" pitchFamily="18" charset="0"/>
                <a:cs typeface="Times New Roman" pitchFamily="18" charset="0"/>
              </a:rPr>
              <a:t> 2.2, </a:t>
            </a:r>
            <a:r>
              <a:rPr lang="en-US" sz="2400" dirty="0" err="1">
                <a:latin typeface="Times New Roman" pitchFamily="18" charset="0"/>
                <a:ea typeface="Times New Roman" pitchFamily="18" charset="0"/>
                <a:cs typeface="Times New Roman" pitchFamily="18" charset="0"/>
              </a:rPr>
              <a:t>em</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hãy</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cho</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biết</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khí</a:t>
            </a:r>
            <a:r>
              <a:rPr lang="en-US" sz="2400" dirty="0">
                <a:latin typeface="Times New Roman" pitchFamily="18" charset="0"/>
                <a:ea typeface="Times New Roman" pitchFamily="18" charset="0"/>
                <a:cs typeface="Times New Roman" pitchFamily="18" charset="0"/>
              </a:rPr>
              <a:t> oxygen, </a:t>
            </a:r>
            <a:r>
              <a:rPr lang="en-US" sz="2400" dirty="0" err="1">
                <a:latin typeface="Times New Roman" pitchFamily="18" charset="0"/>
                <a:ea typeface="Times New Roman" pitchFamily="18" charset="0"/>
                <a:cs typeface="Times New Roman" pitchFamily="18" charset="0"/>
              </a:rPr>
              <a:t>sắt</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và</a:t>
            </a:r>
            <a:r>
              <a:rPr lang="en-US" sz="2400" dirty="0">
                <a:latin typeface="Times New Roman" pitchFamily="18" charset="0"/>
                <a:ea typeface="Times New Roman" pitchFamily="18" charset="0"/>
                <a:cs typeface="Times New Roman" pitchFamily="18" charset="0"/>
              </a:rPr>
              <a:t> than </a:t>
            </a:r>
            <a:r>
              <a:rPr lang="en-US" sz="2400" dirty="0" err="1">
                <a:latin typeface="Times New Roman" pitchFamily="18" charset="0"/>
                <a:ea typeface="Times New Roman" pitchFamily="18" charset="0"/>
                <a:cs typeface="Times New Roman" pitchFamily="18" charset="0"/>
              </a:rPr>
              <a:t>chì</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có</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đặc</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điểm</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chung</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gì</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vể</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cấu</a:t>
            </a:r>
            <a:r>
              <a:rPr lang="en-US" sz="2400" dirty="0">
                <a:latin typeface="Times New Roman" pitchFamily="18" charset="0"/>
                <a:ea typeface="Times New Roman" pitchFamily="18" charset="0"/>
                <a:cs typeface="Times New Roman" pitchFamily="18" charset="0"/>
              </a:rPr>
              <a:t> </a:t>
            </a:r>
            <a:r>
              <a:rPr lang="en-US" sz="2400" dirty="0" err="1">
                <a:latin typeface="Times New Roman" pitchFamily="18" charset="0"/>
                <a:ea typeface="Times New Roman" pitchFamily="18" charset="0"/>
                <a:cs typeface="Times New Roman" pitchFamily="18" charset="0"/>
              </a:rPr>
              <a:t>tạo</a:t>
            </a:r>
            <a:r>
              <a:rPr lang="en-US" sz="2400" dirty="0">
                <a:latin typeface="Times New Roman" pitchFamily="18" charset="0"/>
                <a:ea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5" name="Content Placeholder 2"/>
          <p:cNvSpPr>
            <a:spLocks noGrp="1"/>
          </p:cNvSpPr>
          <p:nvPr>
            <p:ph idx="1"/>
          </p:nvPr>
        </p:nvSpPr>
        <p:spPr>
          <a:xfrm>
            <a:off x="1682262" y="841268"/>
            <a:ext cx="8839200" cy="1143000"/>
          </a:xfrm>
        </p:spPr>
        <p:txBody>
          <a:bodyPr>
            <a:noAutofit/>
          </a:bodyPr>
          <a:lstStyle/>
          <a:p>
            <a:pPr algn="ctr">
              <a:buNone/>
            </a:pP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endParaRPr lang="en-US" sz="2800" dirty="0">
              <a:latin typeface="Times New Roman" pitchFamily="18" charset="0"/>
              <a:cs typeface="Times New Roman" pitchFamily="18" charset="0"/>
            </a:endParaRPr>
          </a:p>
        </p:txBody>
      </p:sp>
      <p:sp>
        <p:nvSpPr>
          <p:cNvPr id="6" name="Content Placeholder 3"/>
          <p:cNvSpPr txBox="1">
            <a:spLocks/>
          </p:cNvSpPr>
          <p:nvPr/>
        </p:nvSpPr>
        <p:spPr>
          <a:xfrm>
            <a:off x="1635003" y="4953000"/>
            <a:ext cx="8991600" cy="1295400"/>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Ø"/>
            </a:pPr>
            <a:r>
              <a:rPr lang="en-US" sz="2800" dirty="0">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những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vô</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cùng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nhỏ</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gọi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tử</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9042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linds(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1248</TotalTime>
  <Words>1691</Words>
  <Application>Microsoft Office PowerPoint</Application>
  <PresentationFormat>Widescreen</PresentationFormat>
  <Paragraphs>269</Paragraphs>
  <Slides>44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Mali Medium</vt:lpstr>
      <vt:lpstr>Segoe UI</vt:lpstr>
      <vt:lpstr>Symbol</vt:lpstr>
      <vt:lpstr>Tahoma</vt:lpstr>
      <vt:lpstr>Times New Roman</vt:lpstr>
      <vt:lpstr>Trebuchet MS</vt:lpstr>
      <vt:lpstr>Wingdings</vt:lpstr>
      <vt:lpstr>Office Theme</vt:lpstr>
      <vt:lpstr>PowerPoint Presentation</vt:lpstr>
      <vt:lpstr>CHỦ ĐỀ 1: NGUYÊN TỬ - NGUYÊN TỐ HOÁ HỌC –  SƠ LƯỢC VỀ BẢNG TUẦN HOÀN  CÁC NGUYÊN TỐ HOÁ HỌC</vt:lpstr>
      <vt:lpstr>PowerPoint Presentation</vt:lpstr>
      <vt:lpstr>PowerPoint Presentation</vt:lpstr>
      <vt:lpstr>PowerPoint Presentation</vt:lpstr>
      <vt:lpstr>Kính lúp: quan sát đối tượng mắt thường có thể thấy nhưng rất khó quan sát</vt:lpstr>
      <vt:lpstr>PowerPoint Presentation</vt:lpstr>
      <vt:lpstr>PowerPoint Presentation</vt:lpstr>
      <vt:lpstr>PowerPoint Presentation</vt:lpstr>
      <vt:lpstr>PowerPoint Presentation</vt:lpstr>
      <vt:lpstr>PowerPoint Presentation</vt:lpstr>
      <vt:lpstr>Khái quát về mô hình nguyên tử</vt:lpstr>
      <vt:lpstr>PowerPoint Presentation</vt:lpstr>
      <vt:lpstr>Mô hình Rutherford</vt:lpstr>
      <vt:lpstr>Mô hình Rutherford – Bohr</vt:lpstr>
      <vt:lpstr>PowerPoint Presentation</vt:lpstr>
      <vt:lpstr>LUYỆN TẬP </vt:lpstr>
      <vt:lpstr>LUYỆN TẬP </vt:lpstr>
      <vt:lpstr>H9. Quan sát Hình 2.6, hãy hoàn thành bảng sau: </vt:lpstr>
      <vt:lpstr>Dựa trên mô hình Rutherford theo Niels Bohr</vt:lpstr>
      <vt:lpstr>Ví dụ</vt:lpstr>
      <vt:lpstr>Giải </vt:lpstr>
      <vt:lpstr>PowerPoint Presentation</vt:lpstr>
      <vt:lpstr>Hạt neutron</vt:lpstr>
      <vt:lpstr>PowerPoint Presentation</vt:lpstr>
      <vt:lpstr>Bài tập</vt:lpstr>
      <vt:lpstr>Hoàn thành bảng sau</vt:lpstr>
      <vt:lpstr>PowerPoint Presentation</vt:lpstr>
      <vt:lpstr>PowerPoint Presentation</vt:lpstr>
      <vt:lpstr>2. KHỐI LƯỢNG NGUYÊN TỬ</vt:lpstr>
      <vt:lpstr>PowerPoint Presentation</vt:lpstr>
      <vt:lpstr>PowerPoint Presentation</vt:lpstr>
      <vt:lpstr>PowerPoint Presentation</vt:lpstr>
      <vt:lpstr>Hoàn thành nội dung bảng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TANPHAT</cp:lastModifiedBy>
  <cp:revision>55</cp:revision>
  <dcterms:created xsi:type="dcterms:W3CDTF">2022-08-03T02:55:17Z</dcterms:created>
  <dcterms:modified xsi:type="dcterms:W3CDTF">2025-10-03T01:52:02Z</dcterms:modified>
</cp:coreProperties>
</file>