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326" r:id="rId4"/>
    <p:sldId id="327" r:id="rId5"/>
    <p:sldId id="293" r:id="rId6"/>
    <p:sldId id="339" r:id="rId7"/>
    <p:sldId id="343" r:id="rId8"/>
    <p:sldId id="268" r:id="rId9"/>
    <p:sldId id="307" r:id="rId10"/>
    <p:sldId id="332" r:id="rId11"/>
    <p:sldId id="350" r:id="rId12"/>
    <p:sldId id="351" r:id="rId13"/>
    <p:sldId id="262" r:id="rId14"/>
    <p:sldId id="265" r:id="rId15"/>
  </p:sldIdLst>
  <p:sldSz cx="18288000" cy="10287000"/>
  <p:notesSz cx="6858000" cy="9144000"/>
  <p:embeddedFontLst>
    <p:embeddedFont>
      <p:font typeface="Euclid Symbol" pitchFamily="18" charset="2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2" autoAdjust="0"/>
  </p:normalViewPr>
  <p:slideViewPr>
    <p:cSldViewPr>
      <p:cViewPr varScale="1">
        <p:scale>
          <a:sx n="72" d="100"/>
          <a:sy n="72" d="100"/>
        </p:scale>
        <p:origin x="-66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E34CF-6F91-4F12-A6C1-21DE27C777E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F9E67-9EE9-45AF-BE45-740DD326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12" Type="http://schemas.openxmlformats.org/officeDocument/2006/relationships/image" Target="../media/image6.png"/><Relationship Id="rId17" Type="http://schemas.openxmlformats.org/officeDocument/2006/relationships/image" Target="../media/image26.png"/><Relationship Id="rId2" Type="http://schemas.openxmlformats.org/officeDocument/2006/relationships/image" Target="../media/image1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6.png"/><Relationship Id="rId9" Type="http://schemas.openxmlformats.org/officeDocument/2006/relationships/image" Target="../media/image7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4.svg"/><Relationship Id="rId7" Type="http://schemas.openxmlformats.org/officeDocument/2006/relationships/image" Target="../media/image78.svg"/><Relationship Id="rId12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10" Type="http://schemas.openxmlformats.org/officeDocument/2006/relationships/image" Target="../media/image32.png"/><Relationship Id="rId9" Type="http://schemas.openxmlformats.org/officeDocument/2006/relationships/image" Target="../media/image80.svg"/><Relationship Id="rId14" Type="http://schemas.openxmlformats.org/officeDocument/2006/relationships/image" Target="../media/image11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4.svg"/><Relationship Id="rId7" Type="http://schemas.openxmlformats.org/officeDocument/2006/relationships/image" Target="../media/image110.svg"/><Relationship Id="rId12" Type="http://schemas.openxmlformats.org/officeDocument/2006/relationships/image" Target="../media/image36.png"/><Relationship Id="rId2" Type="http://schemas.openxmlformats.org/officeDocument/2006/relationships/image" Target="../media/image33.png"/><Relationship Id="rId16" Type="http://schemas.openxmlformats.org/officeDocument/2006/relationships/image" Target="../media/image11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4.svg"/><Relationship Id="rId5" Type="http://schemas.openxmlformats.org/officeDocument/2006/relationships/image" Target="../media/image108.sv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9" Type="http://schemas.openxmlformats.org/officeDocument/2006/relationships/image" Target="../media/image112.sv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6" Type="http://schemas.openxmlformats.org/officeDocument/2006/relationships/image" Target="../media/image13.png"/><Relationship Id="rId3" Type="http://schemas.openxmlformats.org/officeDocument/2006/relationships/image" Target="../media/image11.png"/><Relationship Id="rId21" Type="http://schemas.microsoft.com/office/2007/relationships/hdphoto" Target="../media/hdphoto1.wdp"/><Relationship Id="rId42" Type="http://schemas.openxmlformats.org/officeDocument/2006/relationships/image" Target="../media/image393.svg"/><Relationship Id="rId25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4" Type="http://schemas.openxmlformats.org/officeDocument/2006/relationships/oleObject" Target="../embeddings/oleObject2.bin"/><Relationship Id="rId23" Type="http://schemas.openxmlformats.org/officeDocument/2006/relationships/image" Target="../media/image10.wmf"/><Relationship Id="rId19" Type="http://schemas.openxmlformats.org/officeDocument/2006/relationships/image" Target="../media/image14.svg"/><Relationship Id="rId14" Type="http://schemas.openxmlformats.org/officeDocument/2006/relationships/image" Target="../media/image7.png"/><Relationship Id="rId22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4.bin"/><Relationship Id="rId3" Type="http://schemas.openxmlformats.org/officeDocument/2006/relationships/image" Target="../media/image15.png"/><Relationship Id="rId12" Type="http://schemas.openxmlformats.org/officeDocument/2006/relationships/image" Target="../media/image6.png"/><Relationship Id="rId17" Type="http://schemas.openxmlformats.org/officeDocument/2006/relationships/image" Target="../media/image88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6.png"/><Relationship Id="rId19" Type="http://schemas.openxmlformats.org/officeDocument/2006/relationships/image" Target="../media/image14.wmf"/><Relationship Id="rId9" Type="http://schemas.openxmlformats.org/officeDocument/2006/relationships/image" Target="../media/image70.sv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wmf"/><Relationship Id="rId3" Type="http://schemas.openxmlformats.org/officeDocument/2006/relationships/image" Target="../media/image15.png"/><Relationship Id="rId21" Type="http://schemas.openxmlformats.org/officeDocument/2006/relationships/image" Target="../media/image20.png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6.png"/><Relationship Id="rId19" Type="http://schemas.openxmlformats.org/officeDocument/2006/relationships/oleObject" Target="../embeddings/oleObject6.bin"/><Relationship Id="rId9" Type="http://schemas.openxmlformats.org/officeDocument/2006/relationships/image" Target="../media/image70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11.png"/><Relationship Id="rId9" Type="http://schemas.openxmlformats.org/officeDocument/2006/relationships/image" Target="../media/image80.sv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11.png"/><Relationship Id="rId9" Type="http://schemas.openxmlformats.org/officeDocument/2006/relationships/image" Target="../media/image80.sv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11.png"/><Relationship Id="rId9" Type="http://schemas.openxmlformats.org/officeDocument/2006/relationships/image" Target="../media/image80.sv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5" Type="http://schemas.openxmlformats.org/officeDocument/2006/relationships/image" Target="../media/image12.svg"/><Relationship Id="rId10" Type="http://schemas.openxmlformats.org/officeDocument/2006/relationships/image" Target="../media/image16.png"/><Relationship Id="rId9" Type="http://schemas.openxmlformats.org/officeDocument/2006/relationships/image" Target="../media/image7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68.svg"/><Relationship Id="rId12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16517" y="7353588"/>
            <a:ext cx="5866824" cy="58668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1029">
            <a:off x="13147117" y="-1802728"/>
            <a:ext cx="8038001" cy="5576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356065" y="-1096044"/>
            <a:ext cx="475449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516517" y="8091263"/>
            <a:ext cx="4292845" cy="34342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020800" y="6994890"/>
            <a:ext cx="3933132" cy="34826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644184" y="7017789"/>
            <a:ext cx="7315200" cy="6309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408758">
            <a:off x="17001632" y="4833333"/>
            <a:ext cx="1640672" cy="1431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94992" y="5847800"/>
            <a:ext cx="3137057" cy="30115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3292421">
            <a:off x="407648" y="335832"/>
            <a:ext cx="3630358" cy="2881597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4201769" y="25527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997328">
            <a:off x="16480643" y="308711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91200" y="206657"/>
            <a:ext cx="6828281" cy="1605487"/>
            <a:chOff x="5647511" y="337613"/>
            <a:chExt cx="6828281" cy="1605487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647511" y="337613"/>
              <a:ext cx="6828281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nl-NL" sz="6000" b="1" i="0" u="none" strike="noStrike" kern="1200" cap="none" spc="0" normalizeH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THÊM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-134536" y="9447409"/>
            <a:ext cx="1640672" cy="14318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5400" y="1976976"/>
            <a:ext cx="14478000" cy="3381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19048" y="5787665"/>
            <a:ext cx="13539952" cy="22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028700"/>
            <a:ext cx="16455651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991100"/>
            <a:ext cx="118195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00100"/>
            <a:ext cx="11811000" cy="94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800" b="1" u="db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TP.Hồ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1200 000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1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 (kg)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0" y="1181100"/>
            <a:ext cx="54102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3511" y="974600"/>
            <a:ext cx="3627543" cy="32054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98689" y="8115300"/>
            <a:ext cx="2301098" cy="28763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800601" y="7081219"/>
            <a:ext cx="3276599" cy="5072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1093" y="93906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199589" y="9388959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596721" y="5965686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785190" y="-252967"/>
            <a:ext cx="905034" cy="886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200555" y="4599147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279872" y="4685006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190260" y="2857500"/>
            <a:ext cx="5548298" cy="3772119"/>
            <a:chOff x="12589070" y="3429564"/>
            <a:chExt cx="5538234" cy="4760034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pt-BR" sz="4000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* </a:t>
                  </a:r>
                  <a:r>
                    <a:rPr lang="vi-VN" sz="4000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Chuẩn </a:t>
                  </a:r>
                  <a:r>
                    <a:rPr lang="vi-VN" sz="4000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bị trước </a:t>
                  </a:r>
                  <a:endParaRPr lang="en-US" sz="4000" kern="0" dirty="0" smtClean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vi-VN" sz="4000" b="1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</a:t>
                  </a:r>
                  <a:r>
                    <a:rPr lang="en-US" sz="4000" dirty="0" err="1"/>
                    <a:t>Bài</a:t>
                  </a:r>
                  <a:r>
                    <a:rPr lang="en-US" sz="4000" dirty="0"/>
                    <a:t> 4: </a:t>
                  </a:r>
                  <a:r>
                    <a:rPr lang="en-US" sz="4000" dirty="0" err="1"/>
                    <a:t>Đồ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thị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của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hàm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số</a:t>
                  </a:r>
                  <a:r>
                    <a:rPr lang="en-US" sz="4000" dirty="0"/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𝑦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𝑎𝑥</m:t>
                      </m:r>
                      <m:r>
                        <a:rPr lang="en-US" sz="4000" i="1">
                          <a:latin typeface="Cambria Math"/>
                        </a:rPr>
                        <m:t>+</m:t>
                      </m:r>
                      <m:r>
                        <a:rPr lang="en-US" sz="4000" i="1">
                          <a:latin typeface="Cambria Math"/>
                        </a:rPr>
                        <m:t>𝑏</m:t>
                      </m:r>
                      <m:r>
                        <a:rPr lang="en-US" sz="4000" i="1">
                          <a:latin typeface="Cambria Math"/>
                        </a:rPr>
                        <m:t> (</m:t>
                      </m:r>
                      <m:r>
                        <a:rPr lang="en-US" sz="4000" i="1">
                          <a:latin typeface="Cambria Math"/>
                        </a:rPr>
                        <m:t>𝑎</m:t>
                      </m:r>
                      <m:r>
                        <a:rPr lang="en-US" sz="4000" i="1">
                          <a:latin typeface="Cambria Math"/>
                          <a:sym typeface="Euclid Symbol" panose="05050102010706020507" pitchFamily="18" charset="2"/>
                        </a:rPr>
                        <m:t></m:t>
                      </m:r>
                      <m:r>
                        <a:rPr lang="en-US" sz="4000" i="1">
                          <a:latin typeface="Cambria Math"/>
                        </a:rPr>
                        <m:t> 0)</m:t>
                      </m:r>
                    </m:oMath>
                  </a14:m>
                  <a:r>
                    <a:rPr lang="en-US" sz="4000" dirty="0"/>
                    <a:t> </a:t>
                  </a:r>
                  <a:r>
                    <a:rPr lang="vi-VN" sz="4000" b="1" kern="0" dirty="0" smtClean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".</a:t>
                  </a:r>
                  <a:endParaRPr lang="pt-BR" sz="4000" b="1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  <a:blipFill>
                  <a:blip r:embed="rId14"/>
                  <a:stretch>
                    <a:fillRect l="-2527" r="-2308"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1884015" y="6036042"/>
            <a:ext cx="6784439" cy="5057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05201" y="6978733"/>
            <a:ext cx="2401547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239000" y="7277100"/>
            <a:ext cx="1171171" cy="12176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086361" y="7793971"/>
            <a:ext cx="823225" cy="407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28700" y="-1375992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511602" y="322767"/>
            <a:ext cx="3017405" cy="10533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11600" y="350530"/>
            <a:ext cx="1171171" cy="12176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49460" y="772151"/>
            <a:ext cx="823225" cy="407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65970" y="4305300"/>
            <a:ext cx="1171171" cy="12176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80176" y="4959839"/>
            <a:ext cx="746058" cy="3689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67000" y="2415155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7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</a:t>
            </a: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BÀI HỌC!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8389" y="294167"/>
            <a:ext cx="905034" cy="886933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228600" y="98932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2408758">
            <a:off x="16997930" y="965089"/>
            <a:ext cx="1640672" cy="1431859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415050" y="9056052"/>
            <a:ext cx="905034" cy="8869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57902" y="26362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72113" y="316501"/>
            <a:ext cx="34547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5111"/>
            <a:ext cx="950078" cy="886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6400" y="1419563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555560"/>
            <a:ext cx="16992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ccs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dung,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88639"/>
              </p:ext>
            </p:extLst>
          </p:nvPr>
        </p:nvGraphicFramePr>
        <p:xfrm>
          <a:off x="7391400" y="3619080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quation" r:id="rId22" imgW="850680" imgH="253800" progId="Equation.DSMT4">
                  <p:embed/>
                </p:oleObj>
              </mc:Choice>
              <mc:Fallback>
                <p:oleObj name="Equation" r:id="rId22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91400" y="3619080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43291"/>
              </p:ext>
            </p:extLst>
          </p:nvPr>
        </p:nvGraphicFramePr>
        <p:xfrm>
          <a:off x="7391400" y="4582086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24" imgW="850680" imgH="253800" progId="Equation.DSMT4">
                  <p:embed/>
                </p:oleObj>
              </mc:Choice>
              <mc:Fallback>
                <p:oleObj name="Equation" r:id="rId24" imgW="85068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91400" y="4582086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71723"/>
              </p:ext>
            </p:extLst>
          </p:nvPr>
        </p:nvGraphicFramePr>
        <p:xfrm>
          <a:off x="7161486" y="6365794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25" imgW="850680" imgH="253800" progId="Equation.DSMT4">
                  <p:embed/>
                </p:oleObj>
              </mc:Choice>
              <mc:Fallback>
                <p:oleObj name="Equation" r:id="rId25" imgW="85068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161486" y="6365794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4343400" y="5378205"/>
            <a:ext cx="865396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997328">
            <a:off x="16810012" y="213609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  <a:blipFill>
                <a:blip r:embed="rId17"/>
                <a:stretch>
                  <a:fillRect l="-1298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6575036" y="4366573"/>
            <a:ext cx="17526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41529"/>
              </p:ext>
            </p:extLst>
          </p:nvPr>
        </p:nvGraphicFramePr>
        <p:xfrm>
          <a:off x="11506200" y="3209521"/>
          <a:ext cx="495300" cy="141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18" imgW="177480" imgH="507960" progId="Equation.DSMT4">
                  <p:embed/>
                </p:oleObj>
              </mc:Choice>
              <mc:Fallback>
                <p:oleObj name="Equation" r:id="rId18" imgW="177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506200" y="3209521"/>
                        <a:ext cx="495300" cy="1415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200" y="5448300"/>
            <a:ext cx="14408595" cy="42932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0955" y="168044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997328">
            <a:off x="16594526" y="755837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6277" y="2318258"/>
            <a:ext cx="156698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848600" y="4423928"/>
            <a:ext cx="17526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97251"/>
              </p:ext>
            </p:extLst>
          </p:nvPr>
        </p:nvGraphicFramePr>
        <p:xfrm>
          <a:off x="7344919" y="2476456"/>
          <a:ext cx="3206068" cy="72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17" imgW="1117440" imgH="253800" progId="Equation.DSMT4">
                  <p:embed/>
                </p:oleObj>
              </mc:Choice>
              <mc:Fallback>
                <p:oleObj name="Equation" r:id="rId17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44919" y="2476456"/>
                        <a:ext cx="3206068" cy="728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52939"/>
              </p:ext>
            </p:extLst>
          </p:nvPr>
        </p:nvGraphicFramePr>
        <p:xfrm>
          <a:off x="3200400" y="3022434"/>
          <a:ext cx="7010401" cy="140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19" imgW="2539800" imgH="507960" progId="Equation.DSMT4">
                  <p:embed/>
                </p:oleObj>
              </mc:Choice>
              <mc:Fallback>
                <p:oleObj name="Equation" r:id="rId19" imgW="2539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00400" y="3022434"/>
                        <a:ext cx="7010401" cy="140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47800" y="5448300"/>
            <a:ext cx="16306800" cy="4546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0416" y="168761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27029" y="8086397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5299" y="2247900"/>
            <a:ext cx="16916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đạp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2 000 000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hang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5 000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m(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t.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hay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đện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" y="1592844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78200" y="7734300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09834" y="2790784"/>
            <a:ext cx="16383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đang sử dụng Internet, mỗi phút tốn dung lượng 1 MB. Giả sử gói cước Internet của người đó cho phép sử dụng dung lượng 4 MB.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Viết hàm số f(x) biểu thị dung lượng tiêu tốn (MB) theo thời gian sử dụng Internet x (giây).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Viết hàm số g(x) biểu thị dung lượng cho phép còn lại (MB) sau khi sử dụng Internet được x (giây).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Sau khi sử dụng Internet 2 phút thì dung lượng còn lại cho phép còn lại là bao nhiêu Megabyte?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9834" y="1790700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7369" y="7796766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9834" y="1790700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9834" y="2781300"/>
            <a:ext cx="157065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mang theo 100 000 đồng và đạp xe đi nhà sách để mua vở. Biết giá mỗi quyển vở là 7 000 đồng, phí gửi xe đạp là 3 000 đồng.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Viết công thức biểu thị tổng số tiền y (đồng) bạn Dương cần trả cho việc gửi xe đạp và mua x quyển vở. Hỏi y có phải là hàm số bậc nhất của x hay không?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Tính số tiền bạn Dương phải trả khi gửi xe và mua 12 quyển vở.</a:t>
            </a:r>
          </a:p>
          <a:p>
            <a:pPr algn="just"/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Với số tiền trên, bạn Dương có thể mua 15 quyển vở hay không? Vì sao?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>
            <a:off x="17035422" y="11426"/>
            <a:ext cx="1192488" cy="18579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2847112" y="-1354513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05600" y="419100"/>
            <a:ext cx="4741161" cy="1828800"/>
            <a:chOff x="6705600" y="238927"/>
            <a:chExt cx="4741161" cy="1828800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573615" y="1811409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 smtClean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6000" b="1" i="0" u="none" strike="noStrike" kern="1200" cap="none" spc="0" normalizeH="0" noProof="0" dirty="0" smtClean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Cultural Shirt PNG Transparent Images Free Download | Vector Files | Pngtree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8" t="6038" r="9114" b="62683"/>
          <a:stretch/>
        </p:blipFill>
        <p:spPr bwMode="auto">
          <a:xfrm>
            <a:off x="13874218" y="36195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40122" y="3487245"/>
            <a:ext cx="124669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50000000 </a:t>
            </a: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47800" y="6427411"/>
            <a:ext cx="101059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endParaRPr lang="en-US" sz="4000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7911877"/>
            <a:ext cx="12495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0345" y="2513629"/>
            <a:ext cx="38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44508">
            <a:off x="16130420" y="617556"/>
            <a:ext cx="2022230" cy="1945018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478131" flipH="1">
            <a:off x="-301353" y="8323225"/>
            <a:ext cx="1212305" cy="1888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7600" y="8346111"/>
            <a:ext cx="8991600" cy="1843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00282"/>
            <a:ext cx="14325600" cy="269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kg </a:t>
            </a:r>
            <a:r>
              <a:rPr lang="en-US" sz="3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45000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(</a:t>
            </a:r>
            <a:r>
              <a:rPr lang="en-US" sz="3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(kg).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66171"/>
              </p:ext>
            </p:extLst>
          </p:nvPr>
        </p:nvGraphicFramePr>
        <p:xfrm>
          <a:off x="1676401" y="5974347"/>
          <a:ext cx="14706599" cy="2478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9126">
                  <a:extLst>
                    <a:ext uri="{9D8B030D-6E8A-4147-A177-3AD203B41FA5}">
                      <a16:colId xmlns:a16="http://schemas.microsoft.com/office/drawing/2014/main" xmlns="" val="46041448"/>
                    </a:ext>
                  </a:extLst>
                </a:gridCol>
                <a:gridCol w="3420859">
                  <a:extLst>
                    <a:ext uri="{9D8B030D-6E8A-4147-A177-3AD203B41FA5}">
                      <a16:colId xmlns:a16="http://schemas.microsoft.com/office/drawing/2014/main" xmlns="" val="3132709737"/>
                    </a:ext>
                  </a:extLst>
                </a:gridCol>
                <a:gridCol w="3182194">
                  <a:extLst>
                    <a:ext uri="{9D8B030D-6E8A-4147-A177-3AD203B41FA5}">
                      <a16:colId xmlns:a16="http://schemas.microsoft.com/office/drawing/2014/main" xmlns="" val="2801134106"/>
                    </a:ext>
                  </a:extLst>
                </a:gridCol>
                <a:gridCol w="2784420">
                  <a:extLst>
                    <a:ext uri="{9D8B030D-6E8A-4147-A177-3AD203B41FA5}">
                      <a16:colId xmlns:a16="http://schemas.microsoft.com/office/drawing/2014/main" xmlns="" val="16400801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(kg)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4569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977226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3550157"/>
            <a:ext cx="15468600" cy="20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3kg; 5kg; 7kg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965</Words>
  <Application>Microsoft Office PowerPoint</Application>
  <PresentationFormat>Custom</PresentationFormat>
  <Paragraphs>80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Euclid Symbol</vt:lpstr>
      <vt:lpstr>Times New Roman</vt:lpstr>
      <vt:lpstr>Cambria Math</vt:lpstr>
      <vt:lpstr>Kavoon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dc:creator>Admin</dc:creator>
  <cp:lastModifiedBy>Admin</cp:lastModifiedBy>
  <cp:revision>176</cp:revision>
  <dcterms:created xsi:type="dcterms:W3CDTF">2006-08-16T00:00:00Z</dcterms:created>
  <dcterms:modified xsi:type="dcterms:W3CDTF">2024-12-24T14:32:25Z</dcterms:modified>
  <dc:identifier>DAFSQ1J57nY</dc:identifier>
</cp:coreProperties>
</file>