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92" r:id="rId6"/>
    <p:sldId id="293" r:id="rId7"/>
    <p:sldId id="294" r:id="rId8"/>
    <p:sldId id="295" r:id="rId9"/>
    <p:sldId id="296" r:id="rId10"/>
    <p:sldId id="264" r:id="rId11"/>
    <p:sldId id="299" r:id="rId12"/>
    <p:sldId id="287" r:id="rId13"/>
    <p:sldId id="288" r:id="rId14"/>
    <p:sldId id="300" r:id="rId15"/>
    <p:sldId id="289" r:id="rId16"/>
    <p:sldId id="301" r:id="rId17"/>
    <p:sldId id="302" r:id="rId18"/>
    <p:sldId id="290" r:id="rId19"/>
    <p:sldId id="297" r:id="rId20"/>
    <p:sldId id="298" r:id="rId21"/>
    <p:sldId id="291" r:id="rId22"/>
    <p:sldId id="305" r:id="rId23"/>
    <p:sldId id="30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B65"/>
    <a:srgbClr val="F5894B"/>
    <a:srgbClr val="738A9A"/>
    <a:srgbClr val="FFD347"/>
    <a:srgbClr val="0000FF"/>
    <a:srgbClr val="3333FF"/>
    <a:srgbClr val="15142A"/>
    <a:srgbClr val="FAED3B"/>
    <a:srgbClr val="70AD47"/>
    <a:srgbClr val="A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84909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630" y="2323835"/>
            <a:ext cx="12603260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566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Bùi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530486" y="2138683"/>
            <a:ext cx="7131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 – C2 – T2</a:t>
            </a:r>
            <a:endParaRPr lang="en-US" sz="4800" dirty="0">
              <a:solidFill>
                <a:srgbClr val="FFD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9878" y="1764723"/>
            <a:ext cx="930415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			        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		        d) -45 – 5 – (-12) + 8]</a:t>
            </a:r>
          </a:p>
        </p:txBody>
      </p:sp>
    </p:spTree>
    <p:extLst>
      <p:ext uri="{BB962C8B-B14F-4D97-AF65-F5344CB8AC3E}">
        <p14:creationId xmlns:p14="http://schemas.microsoft.com/office/powerpoint/2010/main" val="22935898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50252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646" y="646238"/>
            <a:ext cx="27061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20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4941" y="611585"/>
            <a:ext cx="35092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 + 15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(4 + 6) + (15 – 5)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+ 10 =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646" y="3895685"/>
            <a:ext cx="339067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(2 – 12) – (4 + 6)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(-10) – 10 = -20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682" y="3895685"/>
            <a:ext cx="3828292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-45 – 5 – (-12) + 8]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-45 – 5 + 12 + 8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-(45 + 5) +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-50 + 20 = -30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112" y="1851953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2900037" y="589769"/>
            <a:ext cx="6513846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2: 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25686814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5546" y="0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443" y="1609218"/>
            <a:ext cx="11515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a) Thay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(- 12) 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= (- 12)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(- 12) - x với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là 16.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443" y="3899725"/>
            <a:ext cx="11515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b)Thay a = 12, b = - 48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12 -(-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48) = 12 + 48 = 60.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a - b với a = 12, b = - 48 là 60.</a:t>
            </a:r>
          </a:p>
        </p:txBody>
      </p:sp>
    </p:spTree>
    <p:extLst>
      <p:ext uri="{BB962C8B-B14F-4D97-AF65-F5344CB8AC3E}">
        <p14:creationId xmlns:p14="http://schemas.microsoft.com/office/powerpoint/2010/main" val="265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1662994" y="1054211"/>
            <a:ext cx="85725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3: Thực hành sử dụng máy tính cầm tay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185933" y="2110177"/>
            <a:ext cx="4939603" cy="1016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l-NL" sz="3000" b="1" dirty="0">
                <a:latin typeface="Arial" pitchFamily="34" charset="0"/>
                <a:cs typeface="Arial" pitchFamily="34" charset="0"/>
              </a:rPr>
              <a:t>Bài 5.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78379"/>
              </p:ext>
            </p:extLst>
          </p:nvPr>
        </p:nvGraphicFramePr>
        <p:xfrm>
          <a:off x="1049866" y="3126914"/>
          <a:ext cx="8918223" cy="2855952"/>
        </p:xfrm>
        <a:graphic>
          <a:graphicData uri="http://schemas.openxmlformats.org/drawingml/2006/table">
            <a:tbl>
              <a:tblPr firstRow="1" firstCol="1" bandRow="1"/>
              <a:tblGrid>
                <a:gridCol w="185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Phép tính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Nút ấn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</a:rPr>
                        <a:t>Kết quả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4644"/>
              </p:ext>
            </p:extLst>
          </p:nvPr>
        </p:nvGraphicFramePr>
        <p:xfrm>
          <a:off x="1193414" y="3973730"/>
          <a:ext cx="1567452" cy="62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812447" imgH="253890" progId="Equation.DSMT4">
                  <p:embed/>
                </p:oleObj>
              </mc:Choice>
              <mc:Fallback>
                <p:oleObj name="Equation" r:id="rId4" imgW="812447" imgH="25389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14" y="3973730"/>
                        <a:ext cx="1567452" cy="62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29386"/>
              </p:ext>
            </p:extLst>
          </p:nvPr>
        </p:nvGraphicFramePr>
        <p:xfrm>
          <a:off x="8581249" y="4056674"/>
          <a:ext cx="622901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253670" imgH="177569" progId="Equation.DSMT4">
                  <p:embed/>
                </p:oleObj>
              </mc:Choice>
              <mc:Fallback>
                <p:oleObj name="Equation" r:id="rId6" imgW="253670" imgH="177569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249" y="4056674"/>
                        <a:ext cx="622901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25870"/>
              </p:ext>
            </p:extLst>
          </p:nvPr>
        </p:nvGraphicFramePr>
        <p:xfrm>
          <a:off x="1129057" y="5111617"/>
          <a:ext cx="16446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888840" imgH="253800" progId="Equation.DSMT4">
                  <p:embed/>
                </p:oleObj>
              </mc:Choice>
              <mc:Fallback>
                <p:oleObj name="Equation" r:id="rId8" imgW="888840" imgH="253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57" y="5111617"/>
                        <a:ext cx="164465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54483"/>
              </p:ext>
            </p:extLst>
          </p:nvPr>
        </p:nvGraphicFramePr>
        <p:xfrm>
          <a:off x="8673204" y="5111617"/>
          <a:ext cx="507549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204" y="5111617"/>
                        <a:ext cx="507549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3185933" y="4059159"/>
            <a:ext cx="415224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1969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4380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800606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325537" y="4059159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0851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  <a:endParaRPr lang="en-US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544728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  <a:endParaRPr lang="en-US" sz="2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06966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039551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06966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174646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78791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45087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890918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38328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84105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1255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6678" y="1175593"/>
            <a:ext cx="9672682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3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184231" y="331993"/>
            <a:ext cx="60198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Toán liên quan thực tế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678" y="3259818"/>
            <a:ext cx="967268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	(-3) + 10 + (-8) = -1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538994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6"/>
          <p:cNvGrpSpPr/>
          <p:nvPr/>
        </p:nvGrpSpPr>
        <p:grpSpPr>
          <a:xfrm>
            <a:off x="0" y="-22225"/>
            <a:ext cx="12192000" cy="6880225"/>
            <a:chOff x="0" y="-5"/>
            <a:chExt cx="5760" cy="4334"/>
          </a:xfrm>
        </p:grpSpPr>
        <p:sp>
          <p:nvSpPr>
            <p:cNvPr id="18440" name="Line 47"/>
            <p:cNvSpPr/>
            <p:nvPr/>
          </p:nvSpPr>
          <p:spPr>
            <a:xfrm>
              <a:off x="0" y="15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1" name="Line 48"/>
            <p:cNvSpPr/>
            <p:nvPr/>
          </p:nvSpPr>
          <p:spPr>
            <a:xfrm>
              <a:off x="0" y="4292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2" name="Line 49"/>
            <p:cNvSpPr/>
            <p:nvPr/>
          </p:nvSpPr>
          <p:spPr>
            <a:xfrm>
              <a:off x="12" y="-5"/>
              <a:ext cx="28" cy="4279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3" name="Line 50"/>
            <p:cNvSpPr/>
            <p:nvPr/>
          </p:nvSpPr>
          <p:spPr>
            <a:xfrm>
              <a:off x="5728" y="9"/>
              <a:ext cx="0" cy="432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" name="Text Box 2" descr="Paper bag"/>
          <p:cNvSpPr txBox="1"/>
          <p:nvPr/>
        </p:nvSpPr>
        <p:spPr>
          <a:xfrm>
            <a:off x="1828801" y="165102"/>
            <a:ext cx="9144000" cy="1014730"/>
          </a:xfrm>
          <a:prstGeom prst="rect">
            <a:avLst/>
          </a:prstGeom>
          <a:noFill/>
          <a:ln w="28575">
            <a:noFill/>
          </a:ln>
          <a:effectLst>
            <a:prstShdw prst="shdw13" dist="53882" dir="13499999">
              <a:srgbClr val="C7DFD3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THIỆT HẠI Ở MIỀN NÚI PHÍA BẮC 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NHIỆT ĐỘ XUỐNG QUÁ THẤP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36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" y="1159511"/>
            <a:ext cx="619231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4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92" y="1159511"/>
            <a:ext cx="5768343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5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3" y="3811748"/>
            <a:ext cx="6145950" cy="2944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 descr="images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91" y="3811748"/>
            <a:ext cx="5781042" cy="29422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96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09"/>
          <a:stretch/>
        </p:blipFill>
        <p:spPr>
          <a:xfrm>
            <a:off x="2506980" y="-20955"/>
            <a:ext cx="7178040" cy="6878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20954"/>
            <a:ext cx="12192000" cy="6878954"/>
            <a:chOff x="0" y="-20954"/>
            <a:chExt cx="12192000" cy="6878954"/>
          </a:xfrm>
        </p:grpSpPr>
        <p:sp>
          <p:nvSpPr>
            <p:cNvPr id="2" name="Rectangle 1"/>
            <p:cNvSpPr/>
            <p:nvPr/>
          </p:nvSpPr>
          <p:spPr>
            <a:xfrm>
              <a:off x="9685020" y="-20954"/>
              <a:ext cx="2506980" cy="1230630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506980" cy="1209675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09675"/>
              <a:ext cx="2506980" cy="5648325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85020" y="1209676"/>
              <a:ext cx="2506980" cy="5648324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7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0"/>
            <a:ext cx="8915400" cy="362000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28900" y="4489375"/>
            <a:ext cx="6934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1700" y="4449687"/>
            <a:ext cx="228600" cy="3175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3813842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66FF"/>
                </a:solidFill>
                <a:cs typeface="Arial" panose="020B0604020202020204" pitchFamily="34" charset="0"/>
              </a:rPr>
              <a:t>CÔNG NGUYÊN</a:t>
            </a:r>
            <a:endParaRPr lang="en-US" altLang="en-US" sz="14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60475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TRƯỚC CÔNG NGUYÊN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753968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cs typeface="Arial" panose="020B0604020202020204" pitchFamily="34" charset="0"/>
              </a:rPr>
              <a:t>SAU CÔNG NGUYÊN</a:t>
            </a:r>
            <a:endParaRPr lang="en-US" altLang="en-US" sz="1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905500" y="46417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66FF"/>
                </a:solidFill>
                <a:cs typeface="Arial" panose="020B0604020202020204" pitchFamily="34" charset="0"/>
              </a:rPr>
              <a:t>0</a:t>
            </a:r>
            <a:endParaRPr lang="en-US" altLang="en-US" sz="28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929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- 287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15124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2848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1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- 212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77596" y="4879729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thọ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Ác-si-mét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	(-212) - (-287) = (-212) + 287 = 75 (</a:t>
            </a: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126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913887" y="1082525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98680" y="2170816"/>
            <a:ext cx="10011905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thật chắc 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trừ số nguyên; quy tắc dấu ngoặc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các dạng BT đã làm.</a:t>
            </a:r>
            <a:endParaRPr lang="nl-NL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VDKT bài học vào thực tiễn đời sống.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trước bài: “Phép nhân số nguyên” SGK/80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3888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7" b="15850"/>
          <a:stretch/>
        </p:blipFill>
        <p:spPr>
          <a:xfrm>
            <a:off x="1" y="-36871"/>
            <a:ext cx="12191999" cy="6931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4050" y="-36870"/>
            <a:ext cx="7981950" cy="1341796"/>
          </a:xfrm>
          <a:prstGeom prst="rect">
            <a:avLst/>
          </a:prstGeom>
          <a:solidFill>
            <a:srgbClr val="73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7718" y="336737"/>
            <a:ext cx="7874614" cy="769441"/>
          </a:xfrm>
          <a:prstGeom prst="rect">
            <a:avLst/>
          </a:prstGeom>
          <a:solidFill>
            <a:srgbClr val="738A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endParaRPr lang="en-U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Kết quả hình ảnh cho Play gam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7" y="5887693"/>
            <a:ext cx="1196981" cy="6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vỗ tay lên đ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66048" y="3429000"/>
            <a:ext cx="609600" cy="609600"/>
          </a:xfrm>
          <a:prstGeom prst="rect">
            <a:avLst/>
          </a:prstGeom>
        </p:spPr>
      </p:pic>
      <p:pic>
        <p:nvPicPr>
          <p:cNvPr id="12" name="Picture 2" descr="Kết quả hình ảnh cho home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5" y="33673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35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04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436994" y="126408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1" y="1175593"/>
            <a:ext cx="10280650" cy="4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5753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59596" y="1310681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 – (– 2) =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3752" y="4247329"/>
            <a:ext cx="4464496" cy="11812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- 5 </a:t>
            </a:r>
          </a:p>
          <a:p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1BC6F-03DF-47CC-9D40-D34607A6D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97624" y="4247329"/>
            <a:ext cx="2376264" cy="2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1178" y="1401347"/>
            <a:ext cx="7272808" cy="158752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7124" y="3609125"/>
            <a:ext cx="9500916" cy="188803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ta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b = a + (-b)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36974-4BFE-48E1-AFF5-C95E70774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0" y="-459923"/>
            <a:ext cx="2190792" cy="2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567608" y="1323430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7 + (7 – 15)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63752" y="4181533"/>
            <a:ext cx="4680520" cy="86869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6DCDA-ED5E-426A-8E2A-EB9D653E2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124834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657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42414" y="1587183"/>
            <a:ext cx="7707173" cy="1848458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100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7708" y="4247083"/>
            <a:ext cx="5256584" cy="737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-100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23589-0668-4AE9-8177-5A1FADB51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61533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79179" y="2536606"/>
            <a:ext cx="8348760" cy="2084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		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		c) (-44) – [(-14) – 30]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005304" y="298143"/>
            <a:ext cx="5854996" cy="865536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72162"/>
              </a:solidFill>
            </a:endParaRPr>
          </a:p>
        </p:txBody>
      </p:sp>
      <p:grpSp>
        <p:nvGrpSpPr>
          <p:cNvPr id="12" name="Google Shape;3905;p27"/>
          <p:cNvGrpSpPr/>
          <p:nvPr/>
        </p:nvGrpSpPr>
        <p:grpSpPr>
          <a:xfrm rot="7514669">
            <a:off x="-25799" y="614603"/>
            <a:ext cx="1039967" cy="475377"/>
            <a:chOff x="5538486" y="3176626"/>
            <a:chExt cx="1110058" cy="507416"/>
          </a:xfrm>
        </p:grpSpPr>
        <p:sp>
          <p:nvSpPr>
            <p:cNvPr id="14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025872" y="1256747"/>
            <a:ext cx="6105968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1: Tính – Tính hợp lý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2187907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4046" y="723730"/>
            <a:ext cx="326082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(10 + 21 + 18)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- 49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9341" y="689077"/>
            <a:ext cx="354937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24 + 16 - 15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 – 15 = 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4046" y="3446234"/>
            <a:ext cx="32528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49 – 9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7082" y="3446234"/>
            <a:ext cx="386035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(-44) – [(-14) – 30]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-44 + 14 + 30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-30 + 30 = 0</a:t>
            </a:r>
          </a:p>
        </p:txBody>
      </p:sp>
    </p:spTree>
    <p:extLst>
      <p:ext uri="{BB962C8B-B14F-4D97-AF65-F5344CB8AC3E}">
        <p14:creationId xmlns:p14="http://schemas.microsoft.com/office/powerpoint/2010/main" val="413858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22" y="291074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8843" y="1557305"/>
            <a:ext cx="90660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hắc lại quy tắc dấu ngoặc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cách nhóm các số hạng vào trong ngoặc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598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1161</TotalTime>
  <Words>773</Words>
  <Application>Microsoft Office PowerPoint</Application>
  <PresentationFormat>Widescreen</PresentationFormat>
  <Paragraphs>114</Paragraphs>
  <Slides>21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Aldrich</vt:lpstr>
      <vt:lpstr>Arial</vt:lpstr>
      <vt:lpstr>Baloo 2</vt:lpstr>
      <vt:lpstr>Calibri</vt:lpstr>
      <vt:lpstr>Calibri Light</vt:lpstr>
      <vt:lpstr>Tahoma</vt:lpstr>
      <vt:lpstr>Times New Roman</vt:lpstr>
      <vt:lpstr>Wingdings</vt:lpstr>
      <vt:lpstr>Office Theme</vt:lpstr>
      <vt:lpstr>Equation</vt:lpstr>
      <vt:lpstr>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48</cp:revision>
  <dcterms:created xsi:type="dcterms:W3CDTF">2021-06-07T13:44:30Z</dcterms:created>
  <dcterms:modified xsi:type="dcterms:W3CDTF">2025-01-14T03:33:38Z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