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82" r:id="rId7"/>
    <p:sldMasterId id="2147483694" r:id="rId8"/>
  </p:sldMasterIdLst>
  <p:notesMasterIdLst>
    <p:notesMasterId r:id="rId28"/>
  </p:notesMasterIdLst>
  <p:sldIdLst>
    <p:sldId id="256" r:id="rId9"/>
    <p:sldId id="257" r:id="rId10"/>
    <p:sldId id="258" r:id="rId11"/>
    <p:sldId id="264" r:id="rId12"/>
    <p:sldId id="320" r:id="rId13"/>
    <p:sldId id="321" r:id="rId14"/>
    <p:sldId id="265" r:id="rId15"/>
    <p:sldId id="266" r:id="rId16"/>
    <p:sldId id="270" r:id="rId17"/>
    <p:sldId id="330" r:id="rId18"/>
    <p:sldId id="331" r:id="rId19"/>
    <p:sldId id="324" r:id="rId20"/>
    <p:sldId id="325" r:id="rId21"/>
    <p:sldId id="326" r:id="rId22"/>
    <p:sldId id="327" r:id="rId23"/>
    <p:sldId id="332" r:id="rId24"/>
    <p:sldId id="333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A7FDFF"/>
    <a:srgbClr val="0C0D0E"/>
    <a:srgbClr val="15142A"/>
    <a:srgbClr val="FAED3B"/>
    <a:srgbClr val="70AD47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12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6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9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5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4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4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07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8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78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7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7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9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1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5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99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7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8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2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1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3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52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1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1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5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3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2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8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5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35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7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1.png"/><Relationship Id="rId7" Type="http://schemas.openxmlformats.org/officeDocument/2006/relationships/slide" Target="slide1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Relationship Id="rId6" Type="http://schemas.openxmlformats.org/officeDocument/2006/relationships/slide" Target="slide1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jp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4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1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1229360" y="1948841"/>
            <a:ext cx="99263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BẮT ĐẦU</a:t>
            </a:r>
            <a:endParaRPr lang="es-CL" sz="3200" b="1" dirty="0">
              <a:solidFill>
                <a:prstClr val="black"/>
              </a:solidFill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HƯỚNG DẪN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01" y="489566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 HÀNH VŨ TRỤ</a:t>
            </a:r>
            <a:endParaRPr lang="en-US" sz="33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Mộc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00221 -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51111 L 0.05183 -0.51158 C 0.06159 -0.51181 0.07162 -0.51204 0.08138 -0.51343 C 0.08347 -0.51366 0.08542 -0.51482 0.08763 -0.51551 C 0.08894 -0.51621 0.09024 -0.5176 0.09154 -0.5176 L 0.21576 -0.51991 C 0.21823 -0.51922 0.22657 -0.5169 0.22917 -0.51551 C 0.23021 -0.51505 0.23112 -0.51366 0.23217 -0.51343 C 0.23464 -0.51297 0.23698 -0.51343 0.23959 -0.51343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4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14 -0.44445 0.39818 -0.43843 0.39922 -0.43287 C 0.39974 -0.43056 0.40052 -0.42871 0.40092 -0.42616 C 0.40131 -0.42408 0.40131 -0.42176 0.40183 -0.41968 C 0.40287 -0.41505 0.40391 -0.41111 0.40508 -0.40672 L 0.40664 -0.40023 C 0.40873 -0.3838 0.40599 -0.40417 0.40912 -0.38727 C 0.40964 -0.38519 0.40964 -0.38264 0.4099 -0.38079 C 0.41094 -0.37616 0.41211 -0.37199 0.41329 -0.36783 L 0.41485 -0.36135 L 0.41641 -0.35463 C 0.41836 -0.33959 0.41589 -0.35834 0.41888 -0.33959 C 0.41927 -0.3375 0.41941 -0.33519 0.4198 -0.33287 C 0.42188 -0.31991 0.42071 -0.32894 0.42305 -0.31806 C 0.42357 -0.31505 0.42409 -0.31204 0.42461 -0.30926 C 0.42461 -0.30903 0.42878 -0.29283 0.42956 -0.28982 L 0.43125 -0.28334 C 0.43151 -0.28125 0.43164 -0.27894 0.43204 -0.27662 C 0.43295 -0.27222 0.43529 -0.26389 0.43529 -0.26343 C 0.43672 -0.25209 0.43555 -0.25903 0.43933 -0.24422 L 0.44102 -0.23773 L 0.44271 -0.23102 C 0.44454 -0.21574 0.4418 -0.23449 0.44584 -0.21806 C 0.44831 -0.2088 0.44401 -0.20903 0.45 -0.19861 L 0.45261 -0.19398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8 L 0.60938 -0.13125 C 0.61511 -0.15926 0.60977 -0.13681 0.61498 -0.15417 C 0.61563 -0.15672 0.61615 -0.15972 0.6168 -0.16181 C 0.61745 -0.16343 0.61823 -0.16389 0.61875 -0.16551 C 0.6211 -0.17222 0.62019 -0.17222 0.62201 -0.17847 C 0.62253 -0.18056 0.62331 -0.18218 0.62396 -0.18403 C 0.62461 -0.18658 0.62513 -0.18935 0.62579 -0.19167 C 0.62618 -0.19352 0.62657 -0.1956 0.62709 -0.19722 C 0.62813 -0.20139 0.62956 -0.20486 0.63086 -0.20857 L 0.63282 -0.21435 C 0.63347 -0.21968 0.63334 -0.22084 0.63477 -0.22547 C 0.63529 -0.22755 0.63607 -0.22917 0.63659 -0.23102 C 0.63711 -0.23264 0.63737 -0.23496 0.63789 -0.23658 C 0.63946 -0.24167 0.6405 -0.24398 0.64232 -0.24792 C 0.64388 -0.25463 0.6448 -0.25949 0.6474 -0.26459 L 0.65118 -0.27222 C 0.6543 -0.2838 0.65248 -0.27755 0.65704 -0.29097 C 0.65769 -0.2926 0.65847 -0.29398 0.65899 -0.29676 C 0.66133 -0.31042 0.65899 -0.29838 0.66211 -0.30972 C 0.66485 -0.31922 0.66185 -0.31204 0.66524 -0.31922 C 0.66693 -0.33334 0.66459 -0.31644 0.66784 -0.32847 C 0.66823 -0.3301 0.6681 -0.33241 0.66849 -0.33403 C 0.66901 -0.33635 0.66993 -0.33773 0.67045 -0.33959 C 0.67084 -0.34144 0.67123 -0.34352 0.67175 -0.34537 C 0.67227 -0.34746 0.67305 -0.34908 0.67357 -0.35116 C 0.67409 -0.35255 0.67435 -0.35486 0.67487 -0.35648 C 0.67539 -0.35857 0.67618 -0.35996 0.6767 -0.36227 C 0.67735 -0.36412 0.67748 -0.36621 0.678 -0.36783 C 0.67865 -0.36945 0.6793 -0.37037 0.68008 -0.37153 C 0.68008 -0.37315 0.68008 -0.3757 0.6806 -0.37732 C 0.68282 -0.38472 0.68243 -0.37755 0.68243 -0.38264 " pathEditMode="relative" rAng="0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" y="-17924"/>
            <a:ext cx="1030245" cy="1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88096" y="303306"/>
            <a:ext cx="10275584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1140240" y="1526989"/>
            <a:ext cx="8489829" cy="1143000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150400" y="2802435"/>
            <a:ext cx="8479669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8" y="2780686"/>
            <a:ext cx="642948" cy="1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65" y="4749683"/>
            <a:ext cx="2793535" cy="20819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5" name="Elipse 6">
            <a:hlinkClick r:id="rId6" action="ppaction://hlinksldjump"/>
          </p:cNvPr>
          <p:cNvSpPr/>
          <p:nvPr/>
        </p:nvSpPr>
        <p:spPr>
          <a:xfrm>
            <a:off x="10145405" y="5248487"/>
            <a:ext cx="1299654" cy="1124934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05" y="3911612"/>
            <a:ext cx="1166614" cy="1079018"/>
          </a:xfrm>
          <a:prstGeom prst="rect">
            <a:avLst/>
          </a:prstGeom>
        </p:spPr>
      </p:pic>
      <p:sp>
        <p:nvSpPr>
          <p:cNvPr id="18" name="MALO2"/>
          <p:cNvSpPr/>
          <p:nvPr/>
        </p:nvSpPr>
        <p:spPr>
          <a:xfrm>
            <a:off x="1158949" y="5405120"/>
            <a:ext cx="847112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" y="5384800"/>
            <a:ext cx="64128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LO1"/>
          <p:cNvSpPr/>
          <p:nvPr/>
        </p:nvSpPr>
        <p:spPr>
          <a:xfrm>
            <a:off x="1150400" y="4091501"/>
            <a:ext cx="847966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" y="4031660"/>
            <a:ext cx="679113" cy="12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5"/>
            <a:ext cx="1232570" cy="16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61440" y="307906"/>
            <a:ext cx="1064768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A; B; C; D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940892" y="5199883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; 3; -3; -5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940892" y="368808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A: -5; -3; 2;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3" y="5109676"/>
            <a:ext cx="700405" cy="12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0" y="3656776"/>
            <a:ext cx="66214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89" y="3892061"/>
            <a:ext cx="1202551" cy="1112256"/>
          </a:xfrm>
          <a:prstGeom prst="rect">
            <a:avLst/>
          </a:prstGeom>
        </p:spPr>
      </p:pic>
      <p:pic>
        <p:nvPicPr>
          <p:cNvPr id="15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50" y="4878293"/>
            <a:ext cx="2579644" cy="193473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2">
            <a:hlinkClick r:id="rId6" action="ppaction://hlinksldjump"/>
          </p:cNvPr>
          <p:cNvSpPr/>
          <p:nvPr/>
        </p:nvSpPr>
        <p:spPr>
          <a:xfrm>
            <a:off x="10338046" y="5247326"/>
            <a:ext cx="1183394" cy="1132485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Mộc</a:t>
            </a:r>
            <a:endParaRPr lang="es-C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ALO1"/>
          <p:cNvSpPr/>
          <p:nvPr/>
        </p:nvSpPr>
        <p:spPr>
          <a:xfrm>
            <a:off x="5919291" y="5208165"/>
            <a:ext cx="3868775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D: -3; -5; 2; 3 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22" y="5134431"/>
            <a:ext cx="702240" cy="12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890091" y="1956124"/>
            <a:ext cx="10058400" cy="1500190"/>
            <a:chOff x="672" y="1710"/>
            <a:chExt cx="4752" cy="945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91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43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7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2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3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0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3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0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4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3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4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5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6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7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8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5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1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0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3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7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98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9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6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2770" y="2132"/>
              <a:ext cx="3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9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81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4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5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8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8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2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1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2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3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4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5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6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3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5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4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5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6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7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8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9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4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4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7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8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9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0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1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2" name="Line 12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5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36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7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8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9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0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1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2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3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4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5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4" name="Text Box 134"/>
            <p:cNvSpPr txBox="1">
              <a:spLocks noChangeArrowheads="1"/>
            </p:cNvSpPr>
            <p:nvPr/>
          </p:nvSpPr>
          <p:spPr bwMode="auto">
            <a:xfrm>
              <a:off x="3480" y="1717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5" name="Text Box 136"/>
            <p:cNvSpPr txBox="1">
              <a:spLocks noChangeArrowheads="1"/>
            </p:cNvSpPr>
            <p:nvPr/>
          </p:nvSpPr>
          <p:spPr bwMode="auto">
            <a:xfrm>
              <a:off x="3816" y="1710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7" name="Text Box 142"/>
            <p:cNvSpPr txBox="1">
              <a:spLocks noChangeArrowheads="1"/>
            </p:cNvSpPr>
            <p:nvPr/>
          </p:nvSpPr>
          <p:spPr bwMode="auto">
            <a:xfrm>
              <a:off x="1725" y="1723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8" name="Text Box 144"/>
            <p:cNvSpPr txBox="1">
              <a:spLocks noChangeArrowheads="1"/>
            </p:cNvSpPr>
            <p:nvPr/>
          </p:nvSpPr>
          <p:spPr bwMode="auto">
            <a:xfrm>
              <a:off x="1080" y="1714"/>
              <a:ext cx="3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sz="40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5797762" y="3728720"/>
            <a:ext cx="3889718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C: -3; 2; -5;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" y="-68861"/>
            <a:ext cx="966248" cy="13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95770" y="284387"/>
            <a:ext cx="11023600" cy="76944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226460" y="1459097"/>
            <a:ext cx="937042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A: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7" y="1343542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3" y="4045476"/>
            <a:ext cx="689923" cy="12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59" y="4145010"/>
            <a:ext cx="994117" cy="919473"/>
          </a:xfrm>
          <a:prstGeom prst="rect">
            <a:avLst/>
          </a:prstGeom>
        </p:spPr>
      </p:pic>
      <p:pic>
        <p:nvPicPr>
          <p:cNvPr id="15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960" y="4966750"/>
            <a:ext cx="1795359" cy="1346519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0">
            <a:hlinkClick r:id="rId6" action="ppaction://hlinksldjump"/>
          </p:cNvPr>
          <p:cNvSpPr/>
          <p:nvPr/>
        </p:nvSpPr>
        <p:spPr>
          <a:xfrm>
            <a:off x="10812638" y="5291671"/>
            <a:ext cx="994117" cy="69667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7" name="MALO2"/>
          <p:cNvSpPr/>
          <p:nvPr/>
        </p:nvSpPr>
        <p:spPr>
          <a:xfrm>
            <a:off x="1203264" y="2780748"/>
            <a:ext cx="9393616" cy="1143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9" y="2602097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1244572" y="5541564"/>
            <a:ext cx="9352308" cy="1143000"/>
          </a:xfrm>
          <a:prstGeom prst="roundRect">
            <a:avLst/>
          </a:prstGeom>
          <a:solidFill>
            <a:srgbClr val="7030A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D: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1249654" y="4154037"/>
            <a:ext cx="9347226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" y="0"/>
            <a:ext cx="1030584" cy="13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19200" y="294547"/>
            <a:ext cx="108712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950692" y="1959664"/>
            <a:ext cx="7370348" cy="1007056"/>
          </a:xfrm>
          <a:prstGeom prst="roundRect">
            <a:avLst/>
          </a:prstGeom>
          <a:solidFill>
            <a:srgbClr val="FF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A: {0; -1-; -2; -3; -4; …}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950693" y="3161318"/>
            <a:ext cx="7370347" cy="10589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B: -1; -2; -3; -4; ….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950692" y="4443378"/>
            <a:ext cx="7370348" cy="10762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C: </a:t>
            </a:r>
            <a:r>
              <a:rPr lang="es-MX" sz="4400" b="1" dirty="0" err="1"/>
              <a:t>T</a:t>
            </a:r>
            <a:r>
              <a:rPr lang="es-MX" sz="4400" b="1" dirty="0" err="1" smtClean="0"/>
              <a:t>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âm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3036432"/>
            <a:ext cx="641385" cy="11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4248049"/>
            <a:ext cx="696770" cy="1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94" y="3905304"/>
            <a:ext cx="1347993" cy="1246777"/>
          </a:xfrm>
          <a:prstGeom prst="rect">
            <a:avLst/>
          </a:prstGeom>
        </p:spPr>
      </p:pic>
      <p:pic>
        <p:nvPicPr>
          <p:cNvPr id="15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0" y="5007427"/>
            <a:ext cx="2467430" cy="185057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1">
            <a:hlinkClick r:id="rId7" action="ppaction://hlinksldjump"/>
          </p:cNvPr>
          <p:cNvSpPr/>
          <p:nvPr/>
        </p:nvSpPr>
        <p:spPr>
          <a:xfrm>
            <a:off x="10199994" y="5391831"/>
            <a:ext cx="1008568" cy="1073545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7" name="MALO1"/>
          <p:cNvSpPr/>
          <p:nvPr/>
        </p:nvSpPr>
        <p:spPr>
          <a:xfrm>
            <a:off x="950693" y="5698875"/>
            <a:ext cx="7441467" cy="1058945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D: </a:t>
            </a:r>
            <a:r>
              <a:rPr lang="es-MX" sz="4400" b="1" dirty="0" err="1" smtClean="0"/>
              <a:t>Tập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.  </a:t>
            </a:r>
            <a:endParaRPr lang="es-CL" sz="4400" b="1" dirty="0"/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7" y="5447942"/>
            <a:ext cx="746204" cy="13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>
            <a:hlinkClick r:id="rId8" action="ppaction://hlinksldjump"/>
          </p:cNvPr>
          <p:cNvSpPr/>
          <p:nvPr/>
        </p:nvSpPr>
        <p:spPr>
          <a:xfrm>
            <a:off x="10099525" y="210456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TẠM BIỆT</a:t>
            </a:r>
            <a:endParaRPr lang="es-CL" sz="2800" b="1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984" y="22722"/>
            <a:ext cx="8589968" cy="1440318"/>
            <a:chOff x="309984" y="115638"/>
            <a:chExt cx="8589968" cy="1754326"/>
          </a:xfrm>
        </p:grpSpPr>
        <p:sp>
          <p:nvSpPr>
            <p:cNvPr id="11" name="CuadroTexto 10"/>
            <p:cNvSpPr txBox="1"/>
            <p:nvPr/>
          </p:nvSpPr>
          <p:spPr>
            <a:xfrm>
              <a:off x="309984" y="115638"/>
              <a:ext cx="8580016" cy="1754326"/>
            </a:xfrm>
            <a:prstGeom prst="rect">
              <a:avLst/>
            </a:prstGeom>
            <a:ln>
              <a:solidFill>
                <a:srgbClr val="A7FDFF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s-CL" sz="3600" b="1" dirty="0" smtClean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701" y="150195"/>
              <a:ext cx="8504251" cy="16119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Chào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mừng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bạn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̃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đến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với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hành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của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chúng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mình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40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092" y="3566991"/>
            <a:ext cx="1048043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n w="38100">
                  <a:solidFill>
                    <a:prstClr val="white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CHÚC CÁC BẠN VUI VẺ!</a:t>
            </a:r>
            <a:endParaRPr lang="es-CL" sz="3200" b="1" dirty="0">
              <a:ln w="38100">
                <a:solidFill>
                  <a:prstClr val="white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" y="4434558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712082" y="4861361"/>
            <a:ext cx="23774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>
              <a:solidFill>
                <a:prstClr val="white"/>
              </a:solidFill>
            </a:endParaRPr>
          </a:p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SẴN SÀNG</a:t>
            </a:r>
          </a:p>
          <a:p>
            <a:pPr algn="ctr"/>
            <a:endParaRPr lang="es-CL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34" y="116013"/>
            <a:ext cx="11842050" cy="3108543"/>
          </a:xfrm>
          <a:prstGeom prst="rect">
            <a:avLst/>
          </a:prstGeom>
          <a:solidFill>
            <a:srgbClr val="3CDFE6"/>
          </a:solidFill>
          <a:ln>
            <a:solidFill>
              <a:srgbClr val="A7FD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Sao Kim,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90791" y="1639924"/>
            <a:ext cx="11033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Học thuộc: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Vị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trí của số nguyên âm, số nguyên dương so với điểm 0 trên trục số, khái niệm hai số nguyên đối nhau.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Làm bài tập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3; 4; 5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SGK trang 69.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nội dung phần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còn lại của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bài.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00" y="623027"/>
            <a:ext cx="2299170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45923" y="2338773"/>
            <a:ext cx="7673044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1.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Điền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thích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ô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trống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805028" y="-2481960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1183125"/>
            <a:ext cx="9982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8" y="2925608"/>
            <a:ext cx="10147477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mấy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9" y="5369436"/>
            <a:ext cx="11455280" cy="64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4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3477632"/>
            <a:ext cx="10860453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4431014"/>
            <a:ext cx="11019941" cy="938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ngang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73681" y="4009111"/>
            <a:ext cx="11508375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Muốn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so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sánh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hai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ta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dựa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cơ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sở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31052" y="5791790"/>
            <a:ext cx="11129737" cy="938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868" y="155124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0024" y="155183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4584" y="1510960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861238" y="630490"/>
            <a:ext cx="5979828" cy="750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solidFill>
                <a:srgbClr val="15142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7" grpId="0"/>
      <p:bldP spid="21" grpId="0" animBg="1"/>
      <p:bldP spid="22" grpId="0"/>
      <p:bldP spid="24" grpId="0"/>
      <p:bldP spid="25" grpId="0"/>
      <p:bldP spid="26" grpId="0" animBg="1"/>
      <p:bldP spid="7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57" y="4248534"/>
            <a:ext cx="2180354" cy="26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835912"/>
            <a:ext cx="10871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Qua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cũ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xác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nhỏ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Chúng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hôm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nay.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" y="99749"/>
            <a:ext cx="1194989" cy="1075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49976" y="162425"/>
            <a:ext cx="7187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8758"/>
              </p:ext>
            </p:extLst>
          </p:nvPr>
        </p:nvGraphicFramePr>
        <p:xfrm>
          <a:off x="3198026" y="1286018"/>
          <a:ext cx="5006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FX Draw" r:id="rId4" imgW="1618217" imgH="240487" progId="FXDraw.Graphic">
                  <p:embed/>
                </p:oleObj>
              </mc:Choice>
              <mc:Fallback>
                <p:oleObj name="FX Draw" r:id="rId4" imgW="1618217" imgH="240487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026" y="1286018"/>
                        <a:ext cx="50069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95150"/>
              </p:ext>
            </p:extLst>
          </p:nvPr>
        </p:nvGraphicFramePr>
        <p:xfrm>
          <a:off x="1879048" y="1290360"/>
          <a:ext cx="63325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FX Draw" r:id="rId6" imgW="2045212" imgH="240487" progId="FXDraw.Graphic">
                  <p:embed/>
                </p:oleObj>
              </mc:Choice>
              <mc:Fallback>
                <p:oleObj name="FX Draw" r:id="rId6" imgW="2045212" imgH="240487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48" y="1290360"/>
                        <a:ext cx="6332538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H="1">
            <a:off x="1834474" y="1460488"/>
            <a:ext cx="15026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01844" y="682986"/>
            <a:ext cx="720330" cy="830997"/>
            <a:chOff x="868249" y="1974633"/>
            <a:chExt cx="8307853" cy="8309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868249" y="2702320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811554" y="1974633"/>
              <a:ext cx="6996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45937"/>
              </p:ext>
            </p:extLst>
          </p:nvPr>
        </p:nvGraphicFramePr>
        <p:xfrm>
          <a:off x="9566424" y="464877"/>
          <a:ext cx="717550" cy="566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FX Draw" r:id="rId8" imgW="231480" imgH="2045160" progId="FXDraw.Graphic">
                  <p:embed/>
                </p:oleObj>
              </mc:Choice>
              <mc:Fallback>
                <p:oleObj name="FX Draw" r:id="rId8" imgW="231480" imgH="2045160" progId="FXDraw.Graphi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6424" y="464877"/>
                        <a:ext cx="717550" cy="5664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 rot="16200000">
            <a:off x="8918523" y="5239686"/>
            <a:ext cx="720330" cy="923330"/>
            <a:chOff x="1869614" y="2013021"/>
            <a:chExt cx="8307853" cy="92333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869614" y="2936351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061504" y="2013021"/>
              <a:ext cx="59240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8918240" y="752914"/>
            <a:ext cx="1204303" cy="769441"/>
            <a:chOff x="-288125" y="2075548"/>
            <a:chExt cx="9298550" cy="769441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288125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21816" y="1365121"/>
            <a:ext cx="49244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55763" y="4359085"/>
            <a:ext cx="4667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365846" y="1452825"/>
            <a:ext cx="150592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0068" y="2883277"/>
            <a:ext cx="8765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II (SGK –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65)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54172" y="2155828"/>
            <a:ext cx="6560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16364" y="1277445"/>
            <a:ext cx="312670" cy="3507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93228" y="848132"/>
            <a:ext cx="1051312" cy="769441"/>
            <a:chOff x="893135" y="2075548"/>
            <a:chExt cx="8117290" cy="76944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962733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972 L 0.43687 0.00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248E-6 0.00162 L -0.38701 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44 L 0.00078 -0.6981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085E-6 3.33333E-6 L 0.00065 0.6680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 animBg="1"/>
      <p:bldP spid="58" grpId="1" animBg="1"/>
      <p:bldP spid="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219185" y="56482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1348712" y="654853"/>
            <a:ext cx="10058400" cy="701675"/>
            <a:chOff x="672" y="2112"/>
            <a:chExt cx="4752" cy="442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12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3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61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11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2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10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4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5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8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6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7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68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4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9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50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51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55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56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57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58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59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0"/>
            <a:ext cx="1215451" cy="58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73794" y="1186988"/>
            <a:ext cx="4235302" cy="255812"/>
            <a:chOff x="4146698" y="3572540"/>
            <a:chExt cx="2953488" cy="461343"/>
          </a:xfrm>
        </p:grpSpPr>
        <p:grpSp>
          <p:nvGrpSpPr>
            <p:cNvPr id="14" name="Group 13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86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flipH="1">
            <a:off x="6771613" y="1225123"/>
            <a:ext cx="4436730" cy="195204"/>
            <a:chOff x="4146698" y="3572540"/>
            <a:chExt cx="2953488" cy="461343"/>
          </a:xfrm>
        </p:grpSpPr>
        <p:grpSp>
          <p:nvGrpSpPr>
            <p:cNvPr id="188" name="Group 187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9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9" name="Straight Arrow Connector 18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AutoShape 147"/>
          <p:cNvSpPr>
            <a:spLocks noChangeArrowheads="1"/>
          </p:cNvSpPr>
          <p:nvPr/>
        </p:nvSpPr>
        <p:spPr bwMode="auto">
          <a:xfrm>
            <a:off x="7531218" y="1462815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AutoShape 152"/>
          <p:cNvSpPr>
            <a:spLocks noChangeArrowheads="1"/>
          </p:cNvSpPr>
          <p:nvPr/>
        </p:nvSpPr>
        <p:spPr bwMode="auto">
          <a:xfrm>
            <a:off x="2172161" y="1371640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72"/>
          <p:cNvSpPr txBox="1">
            <a:spLocks noChangeArrowheads="1"/>
          </p:cNvSpPr>
          <p:nvPr/>
        </p:nvSpPr>
        <p:spPr bwMode="auto">
          <a:xfrm>
            <a:off x="10396659" y="73105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06" name="Text Box 173"/>
          <p:cNvSpPr txBox="1">
            <a:spLocks noChangeArrowheads="1"/>
          </p:cNvSpPr>
          <p:nvPr/>
        </p:nvSpPr>
        <p:spPr bwMode="auto">
          <a:xfrm>
            <a:off x="1202318" y="690594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7888" y="795001"/>
            <a:ext cx="3898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58" y="65762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06359" y="173388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8" y="1820042"/>
            <a:ext cx="6756371" cy="49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TextBox 210"/>
          <p:cNvSpPr txBox="1"/>
          <p:nvPr/>
        </p:nvSpPr>
        <p:spPr>
          <a:xfrm>
            <a:off x="1286048" y="58795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5906" y="2408414"/>
            <a:ext cx="400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C0D0E"/>
                </a:solidFill>
              </a:rPr>
              <a:t>? </a:t>
            </a:r>
            <a:r>
              <a:rPr lang="en-US" sz="2400" dirty="0" err="1" smtClean="0">
                <a:solidFill>
                  <a:srgbClr val="0C0D0E"/>
                </a:solidFill>
              </a:rPr>
              <a:t>Nêu</a:t>
            </a:r>
            <a:r>
              <a:rPr lang="en-US" sz="2400" dirty="0" smtClean="0">
                <a:solidFill>
                  <a:srgbClr val="0C0D0E"/>
                </a:solidFill>
              </a:rPr>
              <a:t> </a:t>
            </a:r>
            <a:r>
              <a:rPr lang="vi-VN" sz="2400" dirty="0" smtClean="0">
                <a:solidFill>
                  <a:srgbClr val="0C0D0E"/>
                </a:solidFill>
              </a:rPr>
              <a:t>vị </a:t>
            </a:r>
            <a:r>
              <a:rPr lang="vi-VN" sz="2400" dirty="0">
                <a:solidFill>
                  <a:srgbClr val="0C0D0E"/>
                </a:solidFill>
              </a:rPr>
              <a:t>trí của số nguyên âm và số nguyên dương so với điểm 0 trên trục số</a:t>
            </a:r>
            <a:r>
              <a:rPr lang="vi-VN" sz="2400" dirty="0" smtClean="0">
                <a:solidFill>
                  <a:srgbClr val="0C0D0E"/>
                </a:solidFill>
              </a:rPr>
              <a:t>.</a:t>
            </a:r>
            <a:endParaRPr lang="en-US" sz="2400" dirty="0">
              <a:solidFill>
                <a:srgbClr val="0C0D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1044" y="44606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793316" y="48150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864209" y="3054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7" name="Group 4"/>
          <p:cNvGrpSpPr>
            <a:grpSpLocks/>
          </p:cNvGrpSpPr>
          <p:nvPr/>
        </p:nvGrpSpPr>
        <p:grpSpPr bwMode="auto">
          <a:xfrm>
            <a:off x="1350599" y="654853"/>
            <a:ext cx="10058400" cy="701675"/>
            <a:chOff x="672" y="2112"/>
            <a:chExt cx="4752" cy="442"/>
          </a:xfrm>
        </p:grpSpPr>
        <p:grpSp>
          <p:nvGrpSpPr>
            <p:cNvPr id="218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9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4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2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0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grpSp>
          <p:nvGrpSpPr>
            <p:cNvPr id="220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32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3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7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4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5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6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5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4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0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1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2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3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4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8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39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0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1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2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3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4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5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6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7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8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2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223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24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25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26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27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28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29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30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31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cxnSp>
        <p:nvCxnSpPr>
          <p:cNvPr id="2049" name="Straight Arrow Connector 2048"/>
          <p:cNvCxnSpPr>
            <a:endCxn id="22" idx="1"/>
          </p:cNvCxnSpPr>
          <p:nvPr/>
        </p:nvCxnSpPr>
        <p:spPr>
          <a:xfrm>
            <a:off x="1557918" y="4645306"/>
            <a:ext cx="525312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>
            <a:endCxn id="216" idx="1"/>
          </p:cNvCxnSpPr>
          <p:nvPr/>
        </p:nvCxnSpPr>
        <p:spPr>
          <a:xfrm flipV="1">
            <a:off x="5540389" y="3238907"/>
            <a:ext cx="1323820" cy="2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3601106" y="4999733"/>
            <a:ext cx="3202107" cy="24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/>
          <p:cNvGrpSpPr/>
          <p:nvPr/>
        </p:nvGrpSpPr>
        <p:grpSpPr>
          <a:xfrm rot="16200000" flipH="1">
            <a:off x="6477992" y="2882385"/>
            <a:ext cx="1987871" cy="152543"/>
            <a:chOff x="4146698" y="3572540"/>
            <a:chExt cx="2953488" cy="461343"/>
          </a:xfrm>
        </p:grpSpPr>
        <p:grpSp>
          <p:nvGrpSpPr>
            <p:cNvPr id="356" name="Group 355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9" name="Straight Arrow Connector 35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 rot="16200000">
            <a:off x="6546016" y="5511556"/>
            <a:ext cx="1835458" cy="155677"/>
            <a:chOff x="4146698" y="3572540"/>
            <a:chExt cx="2953488" cy="461343"/>
          </a:xfrm>
        </p:grpSpPr>
        <p:grpSp>
          <p:nvGrpSpPr>
            <p:cNvPr id="363" name="Group 362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5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4" name="Straight Arrow Connector 363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AutoShape 152"/>
          <p:cNvSpPr>
            <a:spLocks noChangeArrowheads="1"/>
          </p:cNvSpPr>
          <p:nvPr/>
        </p:nvSpPr>
        <p:spPr bwMode="auto">
          <a:xfrm>
            <a:off x="7598999" y="5193278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AutoShape 147"/>
          <p:cNvSpPr>
            <a:spLocks noChangeArrowheads="1"/>
          </p:cNvSpPr>
          <p:nvPr/>
        </p:nvSpPr>
        <p:spPr bwMode="auto">
          <a:xfrm>
            <a:off x="7597112" y="2715002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10918" y="2447626"/>
            <a:ext cx="3946710" cy="526335"/>
            <a:chOff x="7495034" y="3979266"/>
            <a:chExt cx="3946710" cy="526335"/>
          </a:xfrm>
        </p:grpSpPr>
        <p:sp>
          <p:nvSpPr>
            <p:cNvPr id="369" name="TextBox 368"/>
            <p:cNvSpPr txBox="1"/>
            <p:nvPr/>
          </p:nvSpPr>
          <p:spPr>
            <a:xfrm>
              <a:off x="8111760" y="3979266"/>
              <a:ext cx="3329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 - 66</a:t>
              </a:r>
              <a:endPara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034" y="4024512"/>
              <a:ext cx="563561" cy="48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3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5" grpId="0"/>
      <p:bldP spid="206" grpId="0"/>
      <p:bldP spid="17" grpId="0" animBg="1"/>
      <p:bldP spid="17" grpId="1" animBg="1"/>
      <p:bldP spid="19" grpId="0"/>
      <p:bldP spid="208" grpId="0"/>
      <p:bldP spid="211" grpId="0"/>
      <p:bldP spid="20" grpId="0"/>
      <p:bldP spid="20" grpId="1"/>
      <p:bldP spid="22" grpId="0"/>
      <p:bldP spid="215" grpId="0"/>
      <p:bldP spid="216" grpId="0"/>
      <p:bldP spid="367" grpId="0"/>
      <p:bldP spid="368" grpId="0"/>
      <p:bldP spid="3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6" y="621058"/>
            <a:ext cx="11291777" cy="1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" y="2166658"/>
            <a:ext cx="5056575" cy="234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10396" y="99749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VD3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211" y="5687956"/>
            <a:ext cx="110508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*)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78" y="2725572"/>
            <a:ext cx="4373562" cy="16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" y="2439509"/>
            <a:ext cx="5840771" cy="19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630161" y="2166658"/>
            <a:ext cx="184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67356" y="2725572"/>
            <a:ext cx="51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864" y="2515"/>
            <a:chExt cx="4752" cy="96"/>
          </a:xfrm>
        </p:grpSpPr>
        <p:grpSp>
          <p:nvGrpSpPr>
            <p:cNvPr id="129" name="Group 6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81" name="Line 7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2" name="Line 8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3" name="Line 9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4" name="Line 10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5" name="Line 11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7" name="Line 13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8" name="Line 14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0" name="Group 17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74" name="Line 1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5" name="Line 1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6" name="Line 2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7" name="Line 2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8" name="Line 2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9" name="Line 2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0" name="Line 2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1" name="Group 25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2" name="Group 33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0" name="Line 3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1" name="Line 3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2" name="Line 3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3" name="Line 3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4" name="Line 3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5" name="Line 3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6" name="Line 4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3" name="Group 41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53" name="Line 4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9" name="Line 4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5" name="Group 57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36" name="Line 58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3" name="Line 65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4" name="Line 66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5" name="Line 67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5957884" y="48968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grpSp>
        <p:nvGrpSpPr>
          <p:cNvPr id="61" name="Group 69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960" y="1488"/>
            <a:chExt cx="4752" cy="96"/>
          </a:xfrm>
        </p:grpSpPr>
        <p:grpSp>
          <p:nvGrpSpPr>
            <p:cNvPr id="67" name="Group 70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1" name="Line 73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2" name="Line 74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3" name="Line 75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4" name="Line 7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5" name="Line 77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6" name="Line 78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7" name="Line 79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8" name="Line 80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8" name="Group 81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8" name="Line 8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9" name="Group 89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0" name="Group 97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1" name="Group 105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1" name="Line 10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2" name="Line 10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3" name="Line 10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4" name="Line 10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5" name="Line 11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6" name="Line 11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7" name="Line 11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2" name="Group 113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84" name="Line 11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6" name="Line 11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7" name="Line 11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9" name="Line 11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0" name="Line 12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3" name="Group 121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74" name="Line 122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2" name="Text Box 134"/>
          <p:cNvSpPr txBox="1">
            <a:spLocks noChangeArrowheads="1"/>
          </p:cNvSpPr>
          <p:nvPr/>
        </p:nvSpPr>
        <p:spPr bwMode="auto">
          <a:xfrm>
            <a:off x="7503051" y="48587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893391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4" name="Text Box 138"/>
          <p:cNvSpPr txBox="1">
            <a:spLocks noChangeArrowheads="1"/>
          </p:cNvSpPr>
          <p:nvPr/>
        </p:nvSpPr>
        <p:spPr bwMode="auto">
          <a:xfrm>
            <a:off x="173936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-6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  <p:sp>
        <p:nvSpPr>
          <p:cNvPr id="65" name="Text Box 142"/>
          <p:cNvSpPr txBox="1">
            <a:spLocks noChangeArrowheads="1"/>
          </p:cNvSpPr>
          <p:nvPr/>
        </p:nvSpPr>
        <p:spPr bwMode="auto">
          <a:xfrm>
            <a:off x="2981851" y="4876166"/>
            <a:ext cx="81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66" name="Text Box 144"/>
          <p:cNvSpPr txBox="1">
            <a:spLocks noChangeArrowheads="1"/>
          </p:cNvSpPr>
          <p:nvPr/>
        </p:nvSpPr>
        <p:spPr bwMode="auto">
          <a:xfrm>
            <a:off x="928684" y="49095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-7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/>
      <p:bldP spid="57" grpId="1"/>
      <p:bldP spid="55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952491" y="482138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133066"/>
            <a:ext cx="6989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024" y="611511"/>
            <a:ext cx="8261498" cy="565844"/>
            <a:chOff x="69222" y="133066"/>
            <a:chExt cx="8261498" cy="56584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2" y="133066"/>
              <a:ext cx="1094921" cy="555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341679" y="175690"/>
              <a:ext cx="69890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trục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5520" y="1938123"/>
            <a:ext cx="10058400" cy="707473"/>
            <a:chOff x="1096599" y="1134693"/>
            <a:chExt cx="10058400" cy="707473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096599" y="1134693"/>
              <a:ext cx="10058400" cy="701675"/>
              <a:chOff x="672" y="2112"/>
              <a:chExt cx="4752" cy="442"/>
            </a:xfrm>
          </p:grpSpPr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864" y="2515"/>
                <a:chExt cx="4752" cy="96"/>
              </a:xfrm>
            </p:grpSpPr>
            <p:grpSp>
              <p:nvGrpSpPr>
                <p:cNvPr id="95" name="Group 6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6" name="Group 17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4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3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8" name="Group 33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2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9" name="Group 41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9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0" name="Group 49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1" name="Group 57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960" y="1488"/>
                <a:chExt cx="4752" cy="96"/>
              </a:xfrm>
            </p:grpSpPr>
            <p:grpSp>
              <p:nvGrpSpPr>
                <p:cNvPr id="33" name="Group 70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8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5" name="Group 81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6" name="Group 89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1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6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7" name="Group 97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64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8" name="Group 105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9" name="Group 113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2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3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4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5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6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40" name="Group 121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sp>
            <p:nvSpPr>
              <p:cNvPr id="20" name="Text Box 133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21" name="Text Box 134"/>
              <p:cNvSpPr txBox="1">
                <a:spLocks noChangeArrowheads="1"/>
              </p:cNvSpPr>
              <p:nvPr/>
            </p:nvSpPr>
            <p:spPr bwMode="auto">
              <a:xfrm>
                <a:off x="3504" y="219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22" name="Text Box 135"/>
              <p:cNvSpPr txBox="1">
                <a:spLocks noChangeArrowheads="1"/>
              </p:cNvSpPr>
              <p:nvPr/>
            </p:nvSpPr>
            <p:spPr bwMode="auto">
              <a:xfrm>
                <a:off x="3792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23" name="Text Box 13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24" name="Text Box 137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25" name="Text Box 139"/>
              <p:cNvSpPr txBox="1">
                <a:spLocks noChangeArrowheads="1"/>
              </p:cNvSpPr>
              <p:nvPr/>
            </p:nvSpPr>
            <p:spPr bwMode="auto">
              <a:xfrm>
                <a:off x="2400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-1</a:t>
                </a:r>
              </a:p>
            </p:txBody>
          </p:sp>
          <p:sp>
            <p:nvSpPr>
              <p:cNvPr id="26" name="Text Box 140"/>
              <p:cNvSpPr txBox="1">
                <a:spLocks noChangeArrowheads="1"/>
              </p:cNvSpPr>
              <p:nvPr/>
            </p:nvSpPr>
            <p:spPr bwMode="auto">
              <a:xfrm>
                <a:off x="2064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-2</a:t>
                </a:r>
              </a:p>
            </p:txBody>
          </p:sp>
          <p:sp>
            <p:nvSpPr>
              <p:cNvPr id="27" name="Text Box 141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-3</a:t>
                </a:r>
              </a:p>
            </p:txBody>
          </p:sp>
          <p:sp>
            <p:nvSpPr>
              <p:cNvPr id="28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2208"/>
                <a:ext cx="384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-4</a:t>
                </a:r>
              </a:p>
            </p:txBody>
          </p:sp>
          <p:sp>
            <p:nvSpPr>
              <p:cNvPr id="32" name="Text Box 143"/>
              <p:cNvSpPr txBox="1">
                <a:spLocks noChangeArrowheads="1"/>
              </p:cNvSpPr>
              <p:nvPr/>
            </p:nvSpPr>
            <p:spPr bwMode="auto">
              <a:xfrm>
                <a:off x="1056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>
                    <a:solidFill>
                      <a:srgbClr val="15142A"/>
                    </a:solidFill>
                    <a:latin typeface=".VnTime" pitchFamily="34" charset="0"/>
                  </a:rPr>
                  <a:t>-5</a:t>
                </a:r>
              </a:p>
            </p:txBody>
          </p:sp>
        </p:grpSp>
        <p:sp>
          <p:nvSpPr>
            <p:cNvPr id="157" name="Text Box 143"/>
            <p:cNvSpPr txBox="1">
              <a:spLocks noChangeArrowheads="1"/>
            </p:cNvSpPr>
            <p:nvPr/>
          </p:nvSpPr>
          <p:spPr bwMode="auto">
            <a:xfrm>
              <a:off x="1218547" y="1276940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-6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  <p:sp>
          <p:nvSpPr>
            <p:cNvPr id="158" name="Text Box 143"/>
            <p:cNvSpPr txBox="1">
              <a:spLocks noChangeArrowheads="1"/>
            </p:cNvSpPr>
            <p:nvPr/>
          </p:nvSpPr>
          <p:spPr bwMode="auto">
            <a:xfrm>
              <a:off x="9783399" y="1259217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159" name="Text Box 143"/>
            <p:cNvSpPr txBox="1">
              <a:spLocks noChangeArrowheads="1"/>
            </p:cNvSpPr>
            <p:nvPr/>
          </p:nvSpPr>
          <p:spPr bwMode="auto">
            <a:xfrm>
              <a:off x="5516199" y="1292891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9" y="2696624"/>
            <a:ext cx="10945043" cy="140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" name="Straight Connector 162"/>
          <p:cNvCxnSpPr/>
          <p:nvPr/>
        </p:nvCxnSpPr>
        <p:spPr>
          <a:xfrm>
            <a:off x="2999085" y="1847806"/>
            <a:ext cx="2823534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412864" y="13283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38242" y="132458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11986" y="1831220"/>
            <a:ext cx="2823534" cy="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554770" y="4220387"/>
            <a:ext cx="3638409" cy="621514"/>
            <a:chOff x="1552570" y="4249844"/>
            <a:chExt cx="3638409" cy="621514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0" y="4249844"/>
              <a:ext cx="682150" cy="62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234720" y="4277540"/>
              <a:ext cx="2956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800" smtClean="0">
                  <a:latin typeface="Arial" pitchFamily="34" charset="0"/>
                  <a:cs typeface="Arial" pitchFamily="34" charset="0"/>
                </a:rPr>
                <a:t>SGK-66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72" y="4871358"/>
            <a:ext cx="6756880" cy="14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1321224" y="4856621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SGK-66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3" y="5393833"/>
            <a:ext cx="7910809" cy="5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0162 L -0.23014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84E-6 -1.48148E-6 L -0.22819 -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0" grpId="1"/>
      <p:bldP spid="165" grpId="0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02" y="981580"/>
            <a:ext cx="854452" cy="7620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3822487" y="-342900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80687" y="1136998"/>
            <a:ext cx="5785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" y="824149"/>
            <a:ext cx="4625455" cy="19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901260" y="136148"/>
            <a:ext cx="6476419" cy="73761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6" name="AutoShap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53354" y="3950074"/>
            <a:ext cx="4114800" cy="6858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ì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 s</a:t>
            </a:r>
            <a:r>
              <a:rPr lang="vi-VN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2363429" y="3129050"/>
            <a:ext cx="1316097" cy="1568824"/>
            <a:chOff x="2160" y="2544"/>
            <a:chExt cx="803" cy="1632"/>
          </a:xfrm>
        </p:grpSpPr>
        <p:pic>
          <p:nvPicPr>
            <p:cNvPr id="18" name="Picture 56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7" descr="dau-hoi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202"/>
          <p:cNvSpPr>
            <a:spLocks noChangeArrowheads="1"/>
          </p:cNvSpPr>
          <p:nvPr/>
        </p:nvSpPr>
        <p:spPr bwMode="auto">
          <a:xfrm>
            <a:off x="3873511" y="5699499"/>
            <a:ext cx="1752600" cy="762000"/>
          </a:xfrm>
          <a:prstGeom prst="rect">
            <a:avLst/>
          </a:prstGeom>
          <a:solidFill>
            <a:srgbClr val="A7FD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-3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5628807" y="5699499"/>
            <a:ext cx="1752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208"/>
          <p:cNvSpPr>
            <a:spLocks noChangeArrowheads="1"/>
          </p:cNvSpPr>
          <p:nvPr/>
        </p:nvSpPr>
        <p:spPr bwMode="auto">
          <a:xfrm>
            <a:off x="7341719" y="5705849"/>
            <a:ext cx="1752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23" name="Group 216"/>
          <p:cNvGrpSpPr>
            <a:grpSpLocks/>
          </p:cNvGrpSpPr>
          <p:nvPr/>
        </p:nvGrpSpPr>
        <p:grpSpPr bwMode="auto">
          <a:xfrm>
            <a:off x="1126656" y="4940674"/>
            <a:ext cx="9712326" cy="1524000"/>
            <a:chOff x="-583" y="1920"/>
            <a:chExt cx="6118" cy="960"/>
          </a:xfrm>
        </p:grpSpPr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-583" y="192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-583" y="240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1154" y="1920"/>
              <a:ext cx="1104" cy="480"/>
            </a:xfrm>
            <a:prstGeom prst="rect">
              <a:avLst/>
            </a:prstGeom>
            <a:solidFill>
              <a:srgbClr val="A7FD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+3</a:t>
              </a:r>
            </a:p>
          </p:txBody>
        </p:sp>
        <p:sp>
          <p:nvSpPr>
            <p:cNvPr id="27" name="Rectangle 203"/>
            <p:cNvSpPr>
              <a:spLocks noChangeArrowheads="1"/>
            </p:cNvSpPr>
            <p:nvPr/>
          </p:nvSpPr>
          <p:spPr bwMode="auto">
            <a:xfrm>
              <a:off x="2253" y="1920"/>
              <a:ext cx="1104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-5</a:t>
              </a:r>
            </a:p>
          </p:txBody>
        </p:sp>
        <p:sp>
          <p:nvSpPr>
            <p:cNvPr id="28" name="Rectangle 207"/>
            <p:cNvSpPr>
              <a:spLocks noChangeArrowheads="1"/>
            </p:cNvSpPr>
            <p:nvPr/>
          </p:nvSpPr>
          <p:spPr bwMode="auto">
            <a:xfrm>
              <a:off x="3332" y="1924"/>
              <a:ext cx="1104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2" name="Rectangle 209"/>
            <p:cNvSpPr>
              <a:spLocks noChangeArrowheads="1"/>
            </p:cNvSpPr>
            <p:nvPr/>
          </p:nvSpPr>
          <p:spPr bwMode="auto">
            <a:xfrm>
              <a:off x="4431" y="1924"/>
              <a:ext cx="1104" cy="480"/>
            </a:xfrm>
            <a:prstGeom prst="rect">
              <a:avLst/>
            </a:prstGeom>
            <a:solidFill>
              <a:srgbClr val="3CDFE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</p:grpSp>
      <p:sp>
        <p:nvSpPr>
          <p:cNvPr id="33" name="Rectangle 210"/>
          <p:cNvSpPr>
            <a:spLocks noChangeArrowheads="1"/>
          </p:cNvSpPr>
          <p:nvPr/>
        </p:nvSpPr>
        <p:spPr bwMode="auto">
          <a:xfrm>
            <a:off x="9086382" y="5705849"/>
            <a:ext cx="1752600" cy="762000"/>
          </a:xfrm>
          <a:prstGeom prst="rect">
            <a:avLst/>
          </a:prstGeom>
          <a:solidFill>
            <a:srgbClr val="3CDFE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 autoUpdateAnimBg="0"/>
      <p:bldP spid="20" grpId="0" animBg="1"/>
      <p:bldP spid="21" grpId="0" animBg="1"/>
      <p:bldP spid="2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209984" y="346132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5740" y="555727"/>
            <a:ext cx="1488402" cy="148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452" y="3088870"/>
            <a:ext cx="9240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 HÀNH VŨ TRỤ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847551" y="1090669"/>
            <a:ext cx="7320260" cy="95346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 w="762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33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16c05727-aa75-4e4a-9b5f-8a80a1165891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2243</TotalTime>
  <Words>1145</Words>
  <Application>Microsoft Office PowerPoint</Application>
  <PresentationFormat>Widescreen</PresentationFormat>
  <Paragraphs>167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Tema de Office</vt:lpstr>
      <vt:lpstr>1_Tema de Office</vt:lpstr>
      <vt:lpstr>2_Tema de Office</vt:lpstr>
      <vt:lpstr>3_Tema de Office</vt:lpstr>
      <vt:lpstr>FX Draw</vt:lpstr>
      <vt:lpstr> Bài 2: Tập hợp các số nguyên (tiết 2)</vt:lpstr>
      <vt:lpstr>Cho tia số.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88</cp:revision>
  <dcterms:created xsi:type="dcterms:W3CDTF">2021-06-07T13:44:30Z</dcterms:created>
  <dcterms:modified xsi:type="dcterms:W3CDTF">2025-01-14T03:25:10Z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