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10" r:id="rId2"/>
    <p:sldId id="282" r:id="rId3"/>
    <p:sldId id="298" r:id="rId4"/>
    <p:sldId id="297" r:id="rId5"/>
    <p:sldId id="296" r:id="rId6"/>
    <p:sldId id="295" r:id="rId7"/>
    <p:sldId id="299" r:id="rId8"/>
    <p:sldId id="300" r:id="rId9"/>
    <p:sldId id="301" r:id="rId10"/>
    <p:sldId id="302" r:id="rId11"/>
    <p:sldId id="303" r:id="rId12"/>
    <p:sldId id="304" r:id="rId13"/>
    <p:sldId id="305" r:id="rId14"/>
    <p:sldId id="306" r:id="rId15"/>
    <p:sldId id="307" r:id="rId16"/>
    <p:sldId id="308" r:id="rId17"/>
    <p:sldId id="309" r:id="rId18"/>
    <p:sldId id="311"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mbria Math" panose="02040503050406030204" pitchFamily="18" charset="0"/>
      <p:regular r:id="rId25"/>
    </p:embeddedFont>
    <p:embeddedFont>
      <p:font typeface="UTM Avo" panose="02040603050506020204" pitchFamily="18" charset="0"/>
      <p:regular r:id="rId26"/>
      <p:bold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EDBC87-7B0D-4AED-B4A2-D7FF6EBD04B1}">
          <p14:sldIdLst>
            <p14:sldId id="310"/>
            <p14:sldId id="282"/>
            <p14:sldId id="298"/>
            <p14:sldId id="297"/>
            <p14:sldId id="296"/>
            <p14:sldId id="295"/>
            <p14:sldId id="299"/>
            <p14:sldId id="300"/>
            <p14:sldId id="301"/>
            <p14:sldId id="302"/>
            <p14:sldId id="303"/>
            <p14:sldId id="304"/>
            <p14:sldId id="305"/>
            <p14:sldId id="306"/>
            <p14:sldId id="307"/>
            <p14:sldId id="308"/>
            <p14:sldId id="309"/>
          </p14:sldIdLst>
        </p14:section>
        <p14:section name="Untitled Section" id="{AA65BE95-DC2A-4B9A-A223-BCC6B36A0BFC}">
          <p14:sldIdLst>
            <p14:sldId id="31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19"/>
    <a:srgbClr val="FF7707"/>
    <a:srgbClr val="FFAF6C"/>
    <a:srgbClr val="FFFFFF"/>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57" autoAdjust="0"/>
    <p:restoredTop sz="94095" autoAdjust="0"/>
  </p:normalViewPr>
  <p:slideViewPr>
    <p:cSldViewPr snapToGrid="0">
      <p:cViewPr varScale="1">
        <p:scale>
          <a:sx n="103" d="100"/>
          <a:sy n="103" d="100"/>
        </p:scale>
        <p:origin x="32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UTM Avo" panose="02040603050506020204" pitchFamily="18"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UTM Avo" panose="02040603050506020204" pitchFamily="18" charset="0"/>
              </a:defRPr>
            </a:lvl1pPr>
          </a:lstStyle>
          <a:p>
            <a:fld id="{99C1EEE2-5AB8-408A-9899-4A148C331D45}" type="datetimeFigureOut">
              <a:rPr lang="en-US" smtClean="0"/>
              <a:pPr/>
              <a:t>11/1/2022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UTM Avo" panose="020406030505060202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UTM Avo" panose="02040603050506020204" pitchFamily="18" charset="0"/>
              </a:defRPr>
            </a:lvl1pPr>
          </a:lstStyle>
          <a:p>
            <a:fld id="{32E2FDB1-2D75-4F5F-A6EF-1C75D60CF1D9}" type="slidenum">
              <a:rPr lang="en-US" smtClean="0"/>
              <a:pPr/>
              <a:t>‹#›</a:t>
            </a:fld>
            <a:endParaRPr lang="en-US" dirty="0"/>
          </a:p>
        </p:txBody>
      </p:sp>
    </p:spTree>
    <p:extLst>
      <p:ext uri="{BB962C8B-B14F-4D97-AF65-F5344CB8AC3E}">
        <p14:creationId xmlns:p14="http://schemas.microsoft.com/office/powerpoint/2010/main" val="2865654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TM Avo" panose="02040603050506020204" pitchFamily="18" charset="0"/>
        <a:ea typeface="+mn-ea"/>
        <a:cs typeface="+mn-cs"/>
      </a:defRPr>
    </a:lvl1pPr>
    <a:lvl2pPr marL="457200" algn="l" defTabSz="914400" rtl="0" eaLnBrk="1" latinLnBrk="0" hangingPunct="1">
      <a:defRPr sz="1200" kern="1200">
        <a:solidFill>
          <a:schemeClr val="tx1"/>
        </a:solidFill>
        <a:latin typeface="UTM Avo" panose="02040603050506020204" pitchFamily="18" charset="0"/>
        <a:ea typeface="+mn-ea"/>
        <a:cs typeface="+mn-cs"/>
      </a:defRPr>
    </a:lvl2pPr>
    <a:lvl3pPr marL="914400" algn="l" defTabSz="914400" rtl="0" eaLnBrk="1" latinLnBrk="0" hangingPunct="1">
      <a:defRPr sz="1200" kern="1200">
        <a:solidFill>
          <a:schemeClr val="tx1"/>
        </a:solidFill>
        <a:latin typeface="UTM Avo" panose="02040603050506020204" pitchFamily="18" charset="0"/>
        <a:ea typeface="+mn-ea"/>
        <a:cs typeface="+mn-cs"/>
      </a:defRPr>
    </a:lvl3pPr>
    <a:lvl4pPr marL="1371600" algn="l" defTabSz="914400" rtl="0" eaLnBrk="1" latinLnBrk="0" hangingPunct="1">
      <a:defRPr sz="1200" kern="1200">
        <a:solidFill>
          <a:schemeClr val="tx1"/>
        </a:solidFill>
        <a:latin typeface="UTM Avo" panose="02040603050506020204" pitchFamily="18" charset="0"/>
        <a:ea typeface="+mn-ea"/>
        <a:cs typeface="+mn-cs"/>
      </a:defRPr>
    </a:lvl4pPr>
    <a:lvl5pPr marL="1828800" algn="l" defTabSz="914400" rtl="0" eaLnBrk="1" latinLnBrk="0" hangingPunct="1">
      <a:defRPr sz="1200" kern="1200">
        <a:solidFill>
          <a:schemeClr val="tx1"/>
        </a:solidFill>
        <a:latin typeface="UTM Avo" panose="02040603050506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807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0824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7545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7834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dirty="0"/>
              <a:t>GV </a:t>
            </a:r>
            <a:r>
              <a:rPr lang="en-SG" dirty="0" err="1"/>
              <a:t>ấn</a:t>
            </a:r>
            <a:r>
              <a:rPr lang="en-SG" baseline="0" dirty="0"/>
              <a:t> </a:t>
            </a:r>
            <a:r>
              <a:rPr lang="en-SG" baseline="0" dirty="0" err="1"/>
              <a:t>vào</a:t>
            </a:r>
            <a:r>
              <a:rPr lang="en-SG" baseline="0" dirty="0"/>
              <a:t> </a:t>
            </a:r>
            <a:r>
              <a:rPr lang="en-SG" baseline="0" dirty="0" err="1"/>
              <a:t>từng</a:t>
            </a:r>
            <a:r>
              <a:rPr lang="en-SG" baseline="0" dirty="0"/>
              <a:t> </a:t>
            </a:r>
            <a:r>
              <a:rPr lang="en-SG" baseline="0" dirty="0" err="1"/>
              <a:t>hòm</a:t>
            </a:r>
            <a:r>
              <a:rPr lang="en-SG" baseline="0" dirty="0"/>
              <a:t> </a:t>
            </a:r>
            <a:r>
              <a:rPr lang="en-SG" baseline="0" dirty="0" err="1"/>
              <a:t>kho</a:t>
            </a:r>
            <a:r>
              <a:rPr lang="en-SG" baseline="0" dirty="0"/>
              <a:t> </a:t>
            </a:r>
            <a:r>
              <a:rPr lang="en-SG" baseline="0" dirty="0" err="1"/>
              <a:t>báu</a:t>
            </a:r>
            <a:r>
              <a:rPr lang="en-SG" baseline="0" dirty="0"/>
              <a:t> </a:t>
            </a:r>
            <a:r>
              <a:rPr lang="en-SG" baseline="0" dirty="0" err="1"/>
              <a:t>để</a:t>
            </a:r>
            <a:r>
              <a:rPr lang="en-SG" baseline="0" dirty="0"/>
              <a:t> </a:t>
            </a:r>
            <a:r>
              <a:rPr lang="en-SG" baseline="0" dirty="0" err="1"/>
              <a:t>chọn</a:t>
            </a:r>
            <a:r>
              <a:rPr lang="en-SG" baseline="0" dirty="0"/>
              <a:t> </a:t>
            </a:r>
            <a:r>
              <a:rPr lang="en-SG" baseline="0" dirty="0" err="1"/>
              <a:t>câu</a:t>
            </a:r>
            <a:r>
              <a:rPr lang="en-SG" baseline="0" dirty="0"/>
              <a:t> </a:t>
            </a:r>
            <a:r>
              <a:rPr lang="en-SG" baseline="0" dirty="0" err="1"/>
              <a:t>hỏi</a:t>
            </a:r>
            <a:r>
              <a:rPr lang="en-SG" baseline="0" dirty="0"/>
              <a:t> &gt; </a:t>
            </a:r>
            <a:r>
              <a:rPr lang="en-SG" baseline="0" dirty="0" err="1"/>
              <a:t>sau</a:t>
            </a:r>
            <a:r>
              <a:rPr lang="en-SG" baseline="0" dirty="0"/>
              <a:t> </a:t>
            </a:r>
            <a:r>
              <a:rPr lang="en-SG" baseline="0" dirty="0" err="1"/>
              <a:t>khi</a:t>
            </a:r>
            <a:r>
              <a:rPr lang="en-SG" baseline="0" dirty="0"/>
              <a:t> </a:t>
            </a:r>
            <a:r>
              <a:rPr lang="en-SG" baseline="0" dirty="0" err="1"/>
              <a:t>trả</a:t>
            </a:r>
            <a:r>
              <a:rPr lang="en-SG" baseline="0" dirty="0"/>
              <a:t> </a:t>
            </a:r>
            <a:r>
              <a:rPr lang="en-SG" baseline="0" dirty="0" err="1"/>
              <a:t>lời</a:t>
            </a:r>
            <a:r>
              <a:rPr lang="en-SG" baseline="0" dirty="0"/>
              <a:t> </a:t>
            </a:r>
            <a:r>
              <a:rPr lang="en-SG" baseline="0" dirty="0" err="1"/>
              <a:t>xong</a:t>
            </a:r>
            <a:r>
              <a:rPr lang="en-SG" baseline="0" dirty="0"/>
              <a:t> </a:t>
            </a:r>
            <a:r>
              <a:rPr lang="en-SG" baseline="0" dirty="0" err="1"/>
              <a:t>hết</a:t>
            </a:r>
            <a:r>
              <a:rPr lang="en-SG" baseline="0" dirty="0"/>
              <a:t> </a:t>
            </a:r>
            <a:r>
              <a:rPr lang="en-SG" baseline="0" dirty="0" err="1"/>
              <a:t>tất</a:t>
            </a:r>
            <a:r>
              <a:rPr lang="en-SG" baseline="0" dirty="0"/>
              <a:t> </a:t>
            </a:r>
            <a:r>
              <a:rPr lang="en-SG" baseline="0" dirty="0" err="1"/>
              <a:t>cả</a:t>
            </a:r>
            <a:r>
              <a:rPr lang="en-SG" baseline="0" dirty="0"/>
              <a:t> </a:t>
            </a:r>
            <a:r>
              <a:rPr lang="en-SG" baseline="0" dirty="0" err="1"/>
              <a:t>các</a:t>
            </a:r>
            <a:r>
              <a:rPr lang="en-SG" baseline="0" dirty="0"/>
              <a:t> </a:t>
            </a:r>
            <a:r>
              <a:rPr lang="en-SG" baseline="0" dirty="0" err="1"/>
              <a:t>câu</a:t>
            </a:r>
            <a:r>
              <a:rPr lang="en-SG" baseline="0" dirty="0"/>
              <a:t> </a:t>
            </a:r>
            <a:r>
              <a:rPr lang="en-SG" baseline="0" dirty="0" err="1"/>
              <a:t>hỏi</a:t>
            </a:r>
            <a:r>
              <a:rPr lang="en-SG" baseline="0" dirty="0"/>
              <a:t> </a:t>
            </a:r>
            <a:r>
              <a:rPr lang="en-SG" baseline="0" dirty="0" err="1"/>
              <a:t>thì</a:t>
            </a:r>
            <a:r>
              <a:rPr lang="en-SG" baseline="0" dirty="0"/>
              <a:t> </a:t>
            </a:r>
            <a:r>
              <a:rPr lang="en-SG" baseline="0" dirty="0" err="1"/>
              <a:t>ấn</a:t>
            </a:r>
            <a:r>
              <a:rPr lang="en-SG" baseline="0" dirty="0"/>
              <a:t> </a:t>
            </a:r>
            <a:r>
              <a:rPr lang="en-SG" baseline="0" dirty="0" err="1"/>
              <a:t>vào</a:t>
            </a:r>
            <a:r>
              <a:rPr lang="en-SG" baseline="0" dirty="0"/>
              <a:t> con </a:t>
            </a:r>
            <a:r>
              <a:rPr lang="en-SG" baseline="0" dirty="0" err="1"/>
              <a:t>vẹt</a:t>
            </a:r>
            <a:r>
              <a:rPr lang="en-SG" baseline="0" dirty="0"/>
              <a:t> </a:t>
            </a:r>
            <a:r>
              <a:rPr lang="en-SG" baseline="0" dirty="0" err="1"/>
              <a:t>màu</a:t>
            </a:r>
            <a:r>
              <a:rPr lang="en-SG" baseline="0" dirty="0"/>
              <a:t> </a:t>
            </a:r>
            <a:r>
              <a:rPr lang="en-SG" baseline="0" dirty="0" err="1"/>
              <a:t>xanh</a:t>
            </a:r>
            <a:r>
              <a:rPr lang="en-SG" baseline="0" dirty="0"/>
              <a:t> </a:t>
            </a:r>
            <a:r>
              <a:rPr lang="en-SG" baseline="0" dirty="0" err="1"/>
              <a:t>phía</a:t>
            </a:r>
            <a:r>
              <a:rPr lang="en-SG" baseline="0" dirty="0"/>
              <a:t> </a:t>
            </a:r>
            <a:r>
              <a:rPr lang="en-SG" baseline="0" dirty="0" err="1"/>
              <a:t>trên</a:t>
            </a:r>
            <a:r>
              <a:rPr lang="en-SG" baseline="0" dirty="0"/>
              <a:t> </a:t>
            </a:r>
            <a:r>
              <a:rPr lang="en-SG" baseline="0" dirty="0" err="1"/>
              <a:t>cùng</a:t>
            </a:r>
            <a:r>
              <a:rPr lang="en-SG" baseline="0" dirty="0"/>
              <a:t> </a:t>
            </a:r>
            <a:r>
              <a:rPr lang="en-SG" baseline="0" dirty="0" err="1"/>
              <a:t>bên</a:t>
            </a:r>
            <a:r>
              <a:rPr lang="en-SG" baseline="0" dirty="0"/>
              <a:t> </a:t>
            </a:r>
            <a:r>
              <a:rPr lang="en-SG" baseline="0" dirty="0" err="1"/>
              <a:t>phải</a:t>
            </a:r>
            <a:r>
              <a:rPr lang="en-SG" baseline="0" dirty="0"/>
              <a:t> </a:t>
            </a:r>
            <a:r>
              <a:rPr lang="en-SG" baseline="0" dirty="0" err="1"/>
              <a:t>để</a:t>
            </a:r>
            <a:r>
              <a:rPr lang="en-SG" baseline="0" dirty="0"/>
              <a:t> </a:t>
            </a:r>
            <a:r>
              <a:rPr lang="en-SG" baseline="0" dirty="0" err="1"/>
              <a:t>đến</a:t>
            </a:r>
            <a:r>
              <a:rPr lang="en-SG" baseline="0" dirty="0"/>
              <a:t> slide </a:t>
            </a:r>
            <a:r>
              <a:rPr lang="en-SG" baseline="0"/>
              <a:t>cuối</a:t>
            </a:r>
            <a:endParaRPr dirty="0"/>
          </a:p>
        </p:txBody>
      </p:sp>
      <p:sp>
        <p:nvSpPr>
          <p:cNvPr id="127" name="Google Shape;1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2618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0224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9659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3" name="Google Shape;17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7763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273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132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2839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11/1/2022</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2351775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11/1/2022</a:t>
            </a:fld>
            <a:endParaRPr lang="en-US" dirty="0"/>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3910995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11/1/2022</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287685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11/1/2022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2" y="1930595"/>
            <a:ext cx="852023"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11/1/2022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11/1/2022</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1576459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lang="en-US"/>
          </a:p>
        </p:txBody>
      </p:sp>
    </p:spTree>
    <p:extLst>
      <p:ext uri="{BB962C8B-B14F-4D97-AF65-F5344CB8AC3E}">
        <p14:creationId xmlns:p14="http://schemas.microsoft.com/office/powerpoint/2010/main" val="4105251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11/1/2022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49" r:id="rId4"/>
    <p:sldLayoutId id="2147483685" r:id="rId5"/>
    <p:sldLayoutId id="2147483699" r:id="rId6"/>
    <p:sldLayoutId id="214748370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slide" Target="slide9.xml"/><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32.png"/><Relationship Id="rId5" Type="http://schemas.openxmlformats.org/officeDocument/2006/relationships/image" Target="../media/image8.jpg"/><Relationship Id="rId10"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slide" Target="slide9.xml"/><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32.png"/><Relationship Id="rId5" Type="http://schemas.openxmlformats.org/officeDocument/2006/relationships/image" Target="../media/image8.jpg"/><Relationship Id="rId10"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slide" Target="slide9.xml"/><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32.png"/><Relationship Id="rId5" Type="http://schemas.openxmlformats.org/officeDocument/2006/relationships/image" Target="../media/image8.jpg"/><Relationship Id="rId10"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slide" Target="slide9.xml"/><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32.png"/><Relationship Id="rId5" Type="http://schemas.openxmlformats.org/officeDocument/2006/relationships/image" Target="../media/image8.jpg"/><Relationship Id="rId10"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slide" Target="slide9.xml"/><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31.png"/><Relationship Id="rId5" Type="http://schemas.openxmlformats.org/officeDocument/2006/relationships/image" Target="../media/image8.jp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0.jpeg"/><Relationship Id="rId9" Type="http://schemas.openxmlformats.org/officeDocument/2006/relationships/image" Target="../media/image36.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slide" Target="slide9.xml"/><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32.png"/><Relationship Id="rId5" Type="http://schemas.openxmlformats.org/officeDocument/2006/relationships/image" Target="../media/image8.jpg"/><Relationship Id="rId10"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slide" Target="slide9.xml"/><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32.png"/><Relationship Id="rId5" Type="http://schemas.openxmlformats.org/officeDocument/2006/relationships/image" Target="../media/image8.jpg"/><Relationship Id="rId10"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jpg"/><Relationship Id="rId11" Type="http://schemas.openxmlformats.org/officeDocument/2006/relationships/image" Target="../media/image12.png"/><Relationship Id="rId5" Type="http://schemas.openxmlformats.org/officeDocument/2006/relationships/slide" Target="slide8.xml"/><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slide" Target="slide8.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image" Target="../media/image8.jpg"/><Relationship Id="rId10" Type="http://schemas.openxmlformats.org/officeDocument/2006/relationships/image" Target="../media/image12.png"/><Relationship Id="rId4" Type="http://schemas.openxmlformats.org/officeDocument/2006/relationships/slide" Target="slide8.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21.png"/><Relationship Id="rId18" Type="http://schemas.openxmlformats.org/officeDocument/2006/relationships/image" Target="../media/image24.png"/><Relationship Id="rId26" Type="http://schemas.openxmlformats.org/officeDocument/2006/relationships/image" Target="../media/image13.png"/><Relationship Id="rId3" Type="http://schemas.openxmlformats.org/officeDocument/2006/relationships/image" Target="../media/image16.png"/><Relationship Id="rId21" Type="http://schemas.openxmlformats.org/officeDocument/2006/relationships/image" Target="../media/image27.png"/><Relationship Id="rId7" Type="http://schemas.openxmlformats.org/officeDocument/2006/relationships/image" Target="../media/image18.png"/><Relationship Id="rId12" Type="http://schemas.openxmlformats.org/officeDocument/2006/relationships/slide" Target="slide14.xml"/><Relationship Id="rId17" Type="http://schemas.openxmlformats.org/officeDocument/2006/relationships/image" Target="../media/image23.png"/><Relationship Id="rId25"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slide" Target="slide12.xml"/><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image" Target="../media/image20.png"/><Relationship Id="rId24" Type="http://schemas.openxmlformats.org/officeDocument/2006/relationships/slide" Target="slide17.xml"/><Relationship Id="rId5" Type="http://schemas.openxmlformats.org/officeDocument/2006/relationships/image" Target="../media/image17.png"/><Relationship Id="rId15" Type="http://schemas.openxmlformats.org/officeDocument/2006/relationships/image" Target="../media/image22.png"/><Relationship Id="rId23" Type="http://schemas.openxmlformats.org/officeDocument/2006/relationships/image" Target="../media/image29.png"/><Relationship Id="rId10" Type="http://schemas.openxmlformats.org/officeDocument/2006/relationships/slide" Target="slide11.xml"/><Relationship Id="rId19" Type="http://schemas.openxmlformats.org/officeDocument/2006/relationships/image" Target="../media/image25.png"/><Relationship Id="rId4" Type="http://schemas.openxmlformats.org/officeDocument/2006/relationships/slide" Target="slide10.xml"/><Relationship Id="rId9" Type="http://schemas.openxmlformats.org/officeDocument/2006/relationships/image" Target="../media/image19.png"/><Relationship Id="rId14" Type="http://schemas.openxmlformats.org/officeDocument/2006/relationships/slide" Target="slide16.xml"/><Relationship Id="rId22"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10068911"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6</a:t>
            </a: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386772" y="2806123"/>
            <a:ext cx="13235781"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dirty="0" err="1">
                <a:solidFill>
                  <a:srgbClr val="002060"/>
                </a:solidFill>
                <a:latin typeface="UTM Avo" panose="02040603050506020204" pitchFamily="18" charset="0"/>
              </a:rPr>
              <a:t>Tuần</a:t>
            </a:r>
            <a:r>
              <a:rPr lang="en-US" sz="5200" b="1" dirty="0">
                <a:solidFill>
                  <a:srgbClr val="002060"/>
                </a:solidFill>
                <a:latin typeface="UTM Avo" panose="02040603050506020204" pitchFamily="18" charset="0"/>
              </a:rPr>
              <a:t> </a:t>
            </a:r>
            <a:r>
              <a:rPr lang="en-SG" sz="5200" b="1" dirty="0">
                <a:solidFill>
                  <a:srgbClr val="002060"/>
                </a:solidFill>
                <a:latin typeface="UTM Avo" panose="02040603050506020204" pitchFamily="18" charset="0"/>
              </a:rPr>
              <a:t>6</a:t>
            </a:r>
            <a:endParaRPr sz="5200" b="1" dirty="0">
              <a:solidFill>
                <a:srgbClr val="002060"/>
              </a:solidFill>
              <a:latin typeface="UTM Avo" panose="02040603050506020204" pitchFamily="18"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7: </a:t>
            </a:r>
            <a:r>
              <a:rPr lang="en-US" sz="5200" b="1" dirty="0" err="1">
                <a:solidFill>
                  <a:srgbClr val="FF0000"/>
                </a:solidFill>
                <a:latin typeface="UTM Avo" panose="02040603050506020204" pitchFamily="18" charset="0"/>
                <a:cs typeface="Arial" panose="020B0604020202020204" pitchFamily="34" charset="0"/>
              </a:rPr>
              <a:t>Quan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hệ</a:t>
            </a:r>
            <a:r>
              <a:rPr lang="en-US" sz="5200" b="1" dirty="0">
                <a:solidFill>
                  <a:srgbClr val="FF0000"/>
                </a:solidFill>
                <a:latin typeface="UTM Avo" panose="02040603050506020204" pitchFamily="18" charset="0"/>
                <a:cs typeface="Arial" panose="020B0604020202020204" pitchFamily="34" charset="0"/>
              </a:rPr>
              <a:t> chia </a:t>
            </a:r>
            <a:r>
              <a:rPr lang="en-US" sz="5200" b="1" dirty="0" err="1">
                <a:solidFill>
                  <a:srgbClr val="FF0000"/>
                </a:solidFill>
                <a:latin typeface="UTM Avo" panose="02040603050506020204" pitchFamily="18" charset="0"/>
                <a:cs typeface="Arial" panose="020B0604020202020204" pitchFamily="34" charset="0"/>
              </a:rPr>
              <a:t>hết</a:t>
            </a:r>
            <a:r>
              <a:rPr lang="en-US" sz="5200" b="1" dirty="0">
                <a:solidFill>
                  <a:srgbClr val="FF0000"/>
                </a:solidFill>
                <a:latin typeface="UTM Avo" panose="02040603050506020204" pitchFamily="18" charset="0"/>
                <a:cs typeface="Arial" panose="020B0604020202020204" pitchFamily="34" charset="0"/>
              </a:rPr>
              <a:t>.</a:t>
            </a:r>
            <a:br>
              <a:rPr lang="en-US" sz="5200" b="1" dirty="0">
                <a:solidFill>
                  <a:srgbClr val="FF0000"/>
                </a:solidFill>
                <a:latin typeface="UTM Avo" panose="02040603050506020204" pitchFamily="18" charset="0"/>
                <a:cs typeface="Arial" panose="020B0604020202020204" pitchFamily="34" charset="0"/>
              </a:rPr>
            </a:br>
            <a:r>
              <a:rPr lang="en-US" sz="5200" b="1" dirty="0" err="1">
                <a:solidFill>
                  <a:srgbClr val="FF0000"/>
                </a:solidFill>
                <a:latin typeface="UTM Avo" panose="02040603050506020204" pitchFamily="18" charset="0"/>
                <a:cs typeface="Arial" panose="020B0604020202020204" pitchFamily="34" charset="0"/>
              </a:rPr>
              <a:t>Tính</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chất</a:t>
            </a:r>
            <a:r>
              <a:rPr lang="en-US" sz="5200" b="1" dirty="0">
                <a:solidFill>
                  <a:srgbClr val="FF0000"/>
                </a:solidFill>
                <a:latin typeface="UTM Avo" panose="02040603050506020204" pitchFamily="18" charset="0"/>
                <a:cs typeface="Arial" panose="020B0604020202020204" pitchFamily="34" charset="0"/>
              </a:rPr>
              <a:t> chia </a:t>
            </a:r>
            <a:r>
              <a:rPr lang="en-US" sz="5200" b="1" dirty="0" err="1">
                <a:solidFill>
                  <a:srgbClr val="FF0000"/>
                </a:solidFill>
                <a:latin typeface="UTM Avo" panose="02040603050506020204" pitchFamily="18" charset="0"/>
                <a:cs typeface="Arial" panose="020B0604020202020204" pitchFamily="34" charset="0"/>
              </a:rPr>
              <a:t>hết</a:t>
            </a:r>
            <a:r>
              <a:rPr lang="en-US" sz="5200" b="1" dirty="0">
                <a:solidFill>
                  <a:srgbClr val="FF0000"/>
                </a:solidFill>
                <a:latin typeface="UTM Avo" panose="02040603050506020204" pitchFamily="18" charset="0"/>
                <a:cs typeface="Arial" panose="020B0604020202020204" pitchFamily="34" charset="0"/>
              </a:rPr>
              <a:t> – </a:t>
            </a:r>
            <a:r>
              <a:rPr lang="en-US" sz="5200" b="1" dirty="0" err="1">
                <a:solidFill>
                  <a:srgbClr val="FF0000"/>
                </a:solidFill>
                <a:latin typeface="UTM Avo" panose="02040603050506020204" pitchFamily="18" charset="0"/>
                <a:cs typeface="Arial" panose="020B0604020202020204" pitchFamily="34" charset="0"/>
              </a:rPr>
              <a:t>Tiết</a:t>
            </a:r>
            <a:r>
              <a:rPr lang="en-US" sz="5200" b="1" dirty="0">
                <a:solidFill>
                  <a:srgbClr val="FF0000"/>
                </a:solidFill>
                <a:latin typeface="UTM Avo" panose="02040603050506020204" pitchFamily="18" charset="0"/>
                <a:cs typeface="Arial" panose="020B0604020202020204" pitchFamily="34" charset="0"/>
              </a:rPr>
              <a:t> 2</a:t>
            </a:r>
          </a:p>
        </p:txBody>
      </p:sp>
      <p:sp>
        <p:nvSpPr>
          <p:cNvPr id="4" name="Rectangle 3">
            <a:extLst>
              <a:ext uri="{FF2B5EF4-FFF2-40B4-BE49-F238E27FC236}">
                <a16:creationId xmlns:a16="http://schemas.microsoft.com/office/drawing/2014/main" id="{276D6D3B-F6B5-4CD3-AD73-5FB9391F33CB}"/>
              </a:ext>
            </a:extLst>
          </p:cNvPr>
          <p:cNvSpPr/>
          <p:nvPr/>
        </p:nvSpPr>
        <p:spPr>
          <a:xfrm>
            <a:off x="10926517" y="634294"/>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57293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148"/>
        <p:cNvGrpSpPr/>
        <p:nvPr/>
      </p:nvGrpSpPr>
      <p:grpSpPr>
        <a:xfrm>
          <a:off x="0" y="0"/>
          <a:ext cx="0" cy="0"/>
          <a:chOff x="0" y="0"/>
          <a:chExt cx="0" cy="0"/>
        </a:xfrm>
      </p:grpSpPr>
      <p:pic>
        <p:nvPicPr>
          <p:cNvPr id="15" name="Google Shape;129;p5"/>
          <p:cNvPicPr preferRelativeResize="0"/>
          <p:nvPr/>
        </p:nvPicPr>
        <p:blipFill>
          <a:blip r:embed="rId5">
            <a:extLst>
              <a:ext uri="{28A0092B-C50C-407E-A947-70E740481C1C}">
                <a14:useLocalDpi xmlns:a14="http://schemas.microsoft.com/office/drawing/2010/main" val="0"/>
              </a:ext>
            </a:extLst>
          </a:blip>
          <a:stretch>
            <a:fillRect/>
          </a:stretch>
        </p:blipFill>
        <p:spPr>
          <a:xfrm>
            <a:off x="-98856" y="-111211"/>
            <a:ext cx="12603894" cy="7117492"/>
          </a:xfrm>
          <a:prstGeom prst="rect">
            <a:avLst/>
          </a:prstGeom>
          <a:noFill/>
          <a:ln>
            <a:noFill/>
          </a:ln>
        </p:spPr>
      </p:pic>
      <p:pic>
        <p:nvPicPr>
          <p:cNvPr id="149" name="Google Shape;149;p6"/>
          <p:cNvPicPr preferRelativeResize="0"/>
          <p:nvPr/>
        </p:nvPicPr>
        <p:blipFill rotWithShape="1">
          <a:blip r:embed="rId6"/>
          <a:srcRect/>
          <a:stretch>
            <a:fillRect/>
          </a:stretch>
        </p:blipFill>
        <p:spPr>
          <a:xfrm>
            <a:off x="1677119" y="332658"/>
            <a:ext cx="9987500" cy="2016225"/>
          </a:xfrm>
          <a:prstGeom prst="rect">
            <a:avLst/>
          </a:prstGeom>
          <a:noFill/>
          <a:ln>
            <a:noFill/>
          </a:ln>
        </p:spPr>
      </p:pic>
      <p:pic>
        <p:nvPicPr>
          <p:cNvPr id="150" name="Google Shape;150;p6">
            <a:hlinkClick r:id="rId7" action="ppaction://hlinksldjump"/>
          </p:cNvPr>
          <p:cNvPicPr preferRelativeResize="0"/>
          <p:nvPr/>
        </p:nvPicPr>
        <p:blipFill rotWithShape="1">
          <a:blip r:embed="rId8"/>
          <a:srcRect l="40297" t="44231" r="46039" b="5871"/>
          <a:stretch>
            <a:fillRect/>
          </a:stretch>
        </p:blipFill>
        <p:spPr>
          <a:xfrm>
            <a:off x="239352" y="3356995"/>
            <a:ext cx="2095289" cy="3712305"/>
          </a:xfrm>
          <a:prstGeom prst="rect">
            <a:avLst/>
          </a:prstGeom>
          <a:noFill/>
          <a:ln>
            <a:noFill/>
          </a:ln>
        </p:spPr>
      </p:pic>
      <p:sp>
        <p:nvSpPr>
          <p:cNvPr id="151" name="Google Shape;151;p6"/>
          <p:cNvSpPr txBox="1"/>
          <p:nvPr/>
        </p:nvSpPr>
        <p:spPr>
          <a:xfrm>
            <a:off x="2682482" y="890339"/>
            <a:ext cx="7284453" cy="951865"/>
          </a:xfrm>
          <a:prstGeom prst="rect">
            <a:avLst/>
          </a:prstGeom>
          <a:noFill/>
          <a:ln>
            <a:noFill/>
          </a:ln>
        </p:spPr>
        <p:txBody>
          <a:bodyPr spcFirstLastPara="1" wrap="square" lIns="91425" tIns="45700" rIns="91425" bIns="45700" anchor="t" anchorCtr="0">
            <a:spAutoFit/>
          </a:bodyPr>
          <a:lstStyle/>
          <a:p>
            <a:pPr algn="just">
              <a:buClr>
                <a:srgbClr val="000000"/>
              </a:buClr>
              <a:buFont typeface="Arial" panose="020B0604020202020204"/>
              <a:buNone/>
            </a:pPr>
            <a:r>
              <a:rPr lang="vi-VN" altLang="en-US" sz="2800" b="1" kern="0" dirty="0">
                <a:solidFill>
                  <a:srgbClr val="000000"/>
                </a:solidFill>
                <a:latin typeface="+mj-lt"/>
                <a:ea typeface="Arial" panose="020B0604020202020204"/>
                <a:cs typeface="Times New Roman" panose="02020603050405020304" charset="0"/>
                <a:sym typeface="Arial" panose="020B0604020202020204"/>
              </a:rPr>
              <a:t>Số nào chia hết cho 7 trong các số sau: 0; 15; 28; 37; 42?</a:t>
            </a:r>
          </a:p>
        </p:txBody>
      </p:sp>
      <p:pic>
        <p:nvPicPr>
          <p:cNvPr id="152" name="Google Shape;152;p6"/>
          <p:cNvPicPr preferRelativeResize="0"/>
          <p:nvPr/>
        </p:nvPicPr>
        <p:blipFill rotWithShape="1">
          <a:blip r:embed="rId9"/>
          <a:srcRect/>
          <a:stretch>
            <a:fillRect/>
          </a:stretch>
        </p:blipFill>
        <p:spPr>
          <a:xfrm>
            <a:off x="239352" y="172916"/>
            <a:ext cx="2315689" cy="1324285"/>
          </a:xfrm>
          <a:prstGeom prst="rect">
            <a:avLst/>
          </a:prstGeom>
          <a:noFill/>
          <a:ln>
            <a:noFill/>
          </a:ln>
        </p:spPr>
      </p:pic>
      <p:pic>
        <p:nvPicPr>
          <p:cNvPr id="153" name="Google Shape;153;p6"/>
          <p:cNvPicPr preferRelativeResize="0"/>
          <p:nvPr/>
        </p:nvPicPr>
        <p:blipFill rotWithShape="1">
          <a:blip r:embed="rId10"/>
          <a:srcRect/>
          <a:stretch>
            <a:fillRect/>
          </a:stretch>
        </p:blipFill>
        <p:spPr>
          <a:xfrm>
            <a:off x="9013800" y="191619"/>
            <a:ext cx="2650819" cy="1821920"/>
          </a:xfrm>
          <a:prstGeom prst="rect">
            <a:avLst/>
          </a:prstGeom>
          <a:noFill/>
          <a:ln>
            <a:noFill/>
          </a:ln>
        </p:spPr>
      </p:pic>
      <p:sp>
        <p:nvSpPr>
          <p:cNvPr id="154" name="Google Shape;154;p6"/>
          <p:cNvSpPr/>
          <p:nvPr/>
        </p:nvSpPr>
        <p:spPr>
          <a:xfrm>
            <a:off x="3913157" y="2852936"/>
            <a:ext cx="4514151" cy="2360208"/>
          </a:xfrm>
          <a:prstGeom prst="cloudCallout">
            <a:avLst>
              <a:gd name="adj1" fmla="val -80091"/>
              <a:gd name="adj2" fmla="val 13949"/>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panose="020B0604020202020204"/>
              <a:buNone/>
            </a:pPr>
            <a:r>
              <a:rPr lang="vi-VN" altLang="en-US" sz="2800" kern="0" dirty="0">
                <a:solidFill>
                  <a:srgbClr val="000000"/>
                </a:solidFill>
                <a:latin typeface="+mj-lt"/>
                <a:ea typeface="Calibri" panose="020F0502020204030204"/>
                <a:cs typeface="Times New Roman" panose="02020603050405020304" charset="0"/>
                <a:sym typeface="Calibri" panose="020F0502020204030204"/>
              </a:rPr>
              <a:t>Số 0; 28 và 42</a:t>
            </a:r>
            <a:r>
              <a:rPr lang="en-US" altLang="en-US" sz="2800" kern="0" dirty="0">
                <a:solidFill>
                  <a:srgbClr val="000000"/>
                </a:solidFill>
                <a:latin typeface="+mj-lt"/>
                <a:ea typeface="Calibri" panose="020F0502020204030204"/>
                <a:cs typeface="Times New Roman" panose="02020603050405020304" charset="0"/>
                <a:sym typeface="Calibri" panose="020F0502020204030204"/>
              </a:rPr>
              <a:t>.</a:t>
            </a:r>
            <a:r>
              <a:rPr lang="vi-VN" altLang="en-US" sz="3200" kern="0" dirty="0">
                <a:solidFill>
                  <a:srgbClr val="000000"/>
                </a:solidFill>
                <a:latin typeface="+mj-lt"/>
                <a:ea typeface="Calibri" panose="020F0502020204030204"/>
                <a:cs typeface="Calibri" panose="020F0502020204030204"/>
                <a:sym typeface="Calibri" panose="020F0502020204030204"/>
              </a:rPr>
              <a:t> </a:t>
            </a:r>
            <a:r>
              <a:rPr lang="en-US" sz="3200" kern="0" dirty="0">
                <a:solidFill>
                  <a:srgbClr val="000000"/>
                </a:solidFill>
                <a:latin typeface="+mj-lt"/>
                <a:ea typeface="Calibri" panose="020F0502020204030204"/>
                <a:cs typeface="Calibri" panose="020F0502020204030204"/>
                <a:sym typeface="Calibri" panose="020F0502020204030204"/>
              </a:rPr>
              <a:t> </a:t>
            </a:r>
            <a:endParaRPr sz="3200" kern="0" dirty="0">
              <a:solidFill>
                <a:srgbClr val="000000"/>
              </a:solidFill>
              <a:latin typeface="+mj-lt"/>
              <a:ea typeface="Calibri" panose="020F0502020204030204"/>
              <a:cs typeface="Calibri" panose="020F0502020204030204"/>
              <a:sym typeface="Calibri" panose="020F0502020204030204"/>
            </a:endParaRPr>
          </a:p>
        </p:txBody>
      </p:sp>
      <p:pic>
        <p:nvPicPr>
          <p:cNvPr id="155" name="Google Shape;155;p6"/>
          <p:cNvPicPr preferRelativeResize="0"/>
          <p:nvPr/>
        </p:nvPicPr>
        <p:blipFill rotWithShape="1">
          <a:blip r:embed="rId11"/>
          <a:srcRect/>
          <a:stretch>
            <a:fillRect/>
          </a:stretch>
        </p:blipFill>
        <p:spPr>
          <a:xfrm>
            <a:off x="9495645" y="4920267"/>
            <a:ext cx="2715393" cy="1749095"/>
          </a:xfrm>
          <a:prstGeom prst="rect">
            <a:avLst/>
          </a:prstGeom>
          <a:noFill/>
          <a:ln>
            <a:noFill/>
          </a:ln>
        </p:spPr>
      </p:pic>
      <p:pic>
        <p:nvPicPr>
          <p:cNvPr id="156" name="Google Shape;156;p6"/>
          <p:cNvPicPr preferRelativeResize="0"/>
          <p:nvPr/>
        </p:nvPicPr>
        <p:blipFill rotWithShape="1">
          <a:blip r:embed="rId12"/>
          <a:srcRect/>
          <a:stretch>
            <a:fillRect/>
          </a:stretch>
        </p:blipFill>
        <p:spPr>
          <a:xfrm>
            <a:off x="10233020" y="5964227"/>
            <a:ext cx="2003517" cy="953236"/>
          </a:xfrm>
          <a:prstGeom prst="rect">
            <a:avLst/>
          </a:prstGeom>
          <a:noFill/>
          <a:ln>
            <a:noFill/>
          </a:ln>
        </p:spPr>
      </p:pic>
      <p:pic>
        <p:nvPicPr>
          <p:cNvPr id="14" name="Picture 13">
            <a:extLst>
              <a:ext uri="{FF2B5EF4-FFF2-40B4-BE49-F238E27FC236}">
                <a16:creationId xmlns:a16="http://schemas.microsoft.com/office/drawing/2014/main" id="{1A095C8A-2B79-4A0D-BEFE-96BC964714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9352" y="172916"/>
            <a:ext cx="1310326" cy="596347"/>
          </a:xfrm>
          <a:prstGeom prst="rect">
            <a:avLst/>
          </a:prstGeom>
        </p:spPr>
      </p:pic>
    </p:spTree>
    <p:extLst>
      <p:ext uri="{BB962C8B-B14F-4D97-AF65-F5344CB8AC3E}">
        <p14:creationId xmlns:p14="http://schemas.microsoft.com/office/powerpoint/2010/main" val="42501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additive="base">
                                        <p:cTn id="7" dur="500"/>
                                        <p:tgtEl>
                                          <p:spTgt spid="151"/>
                                        </p:tgtEl>
                                        <p:attrNameLst>
                                          <p:attrName>ppt_w</p:attrName>
                                        </p:attrNameLst>
                                      </p:cBhvr>
                                      <p:tavLst>
                                        <p:tav tm="0">
                                          <p:val>
                                            <p:fltVal val="0"/>
                                          </p:val>
                                        </p:tav>
                                        <p:tav tm="100000">
                                          <p:val>
                                            <p:strVal val="#ppt_w"/>
                                          </p:val>
                                        </p:tav>
                                      </p:tavLst>
                                    </p:anim>
                                    <p:anim calcmode="lin" valueType="num">
                                      <p:cBhvr additive="base">
                                        <p:cTn id="8" dur="500"/>
                                        <p:tgtEl>
                                          <p:spTgt spid="15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54"/>
                                        </p:tgtEl>
                                        <p:attrNameLst>
                                          <p:attrName>style.visibility</p:attrName>
                                        </p:attrNameLst>
                                      </p:cBhvr>
                                      <p:to>
                                        <p:strVal val="visible"/>
                                      </p:to>
                                    </p:set>
                                    <p:anim calcmode="lin" valueType="num">
                                      <p:cBhvr additive="base">
                                        <p:cTn id="13" dur="500"/>
                                        <p:tgtEl>
                                          <p:spTgt spid="154"/>
                                        </p:tgtEl>
                                        <p:attrNameLst>
                                          <p:attrName>ppt_w</p:attrName>
                                        </p:attrNameLst>
                                      </p:cBhvr>
                                      <p:tavLst>
                                        <p:tav tm="0">
                                          <p:val>
                                            <p:fltVal val="0"/>
                                          </p:val>
                                        </p:tav>
                                        <p:tav tm="100000">
                                          <p:val>
                                            <p:strVal val="#ppt_w"/>
                                          </p:val>
                                        </p:tav>
                                      </p:tavLst>
                                    </p:anim>
                                    <p:anim calcmode="lin" valueType="num">
                                      <p:cBhvr additive="base">
                                        <p:cTn id="14" dur="500"/>
                                        <p:tgtEl>
                                          <p:spTgt spid="1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161"/>
        <p:cNvGrpSpPr/>
        <p:nvPr/>
      </p:nvGrpSpPr>
      <p:grpSpPr>
        <a:xfrm>
          <a:off x="0" y="0"/>
          <a:ext cx="0" cy="0"/>
          <a:chOff x="0" y="0"/>
          <a:chExt cx="0" cy="0"/>
        </a:xfrm>
      </p:grpSpPr>
      <p:pic>
        <p:nvPicPr>
          <p:cNvPr id="14" name="Google Shape;129;p5"/>
          <p:cNvPicPr preferRelativeResize="0"/>
          <p:nvPr/>
        </p:nvPicPr>
        <p:blipFill>
          <a:blip r:embed="rId5">
            <a:extLst>
              <a:ext uri="{28A0092B-C50C-407E-A947-70E740481C1C}">
                <a14:useLocalDpi xmlns:a14="http://schemas.microsoft.com/office/drawing/2010/main" val="0"/>
              </a:ext>
            </a:extLst>
          </a:blip>
          <a:stretch>
            <a:fillRect/>
          </a:stretch>
        </p:blipFill>
        <p:spPr>
          <a:xfrm>
            <a:off x="-98856" y="-111211"/>
            <a:ext cx="12603894" cy="7117492"/>
          </a:xfrm>
          <a:prstGeom prst="rect">
            <a:avLst/>
          </a:prstGeom>
          <a:noFill/>
          <a:ln>
            <a:noFill/>
          </a:ln>
        </p:spPr>
      </p:pic>
      <p:pic>
        <p:nvPicPr>
          <p:cNvPr id="162" name="Google Shape;162;p7"/>
          <p:cNvPicPr preferRelativeResize="0"/>
          <p:nvPr/>
        </p:nvPicPr>
        <p:blipFill rotWithShape="1">
          <a:blip r:embed="rId6"/>
          <a:srcRect/>
          <a:stretch>
            <a:fillRect/>
          </a:stretch>
        </p:blipFill>
        <p:spPr>
          <a:xfrm>
            <a:off x="1677119" y="332658"/>
            <a:ext cx="9987500" cy="2016225"/>
          </a:xfrm>
          <a:prstGeom prst="rect">
            <a:avLst/>
          </a:prstGeom>
          <a:noFill/>
          <a:ln>
            <a:noFill/>
          </a:ln>
        </p:spPr>
      </p:pic>
      <p:pic>
        <p:nvPicPr>
          <p:cNvPr id="163" name="Google Shape;163;p7">
            <a:hlinkClick r:id="rId7" action="ppaction://hlinksldjump"/>
          </p:cNvPr>
          <p:cNvPicPr preferRelativeResize="0"/>
          <p:nvPr/>
        </p:nvPicPr>
        <p:blipFill rotWithShape="1">
          <a:blip r:embed="rId8"/>
          <a:srcRect l="40297" t="44231" r="46039" b="5871"/>
          <a:stretch>
            <a:fillRect/>
          </a:stretch>
        </p:blipFill>
        <p:spPr>
          <a:xfrm>
            <a:off x="239352" y="3356995"/>
            <a:ext cx="2095289" cy="3712305"/>
          </a:xfrm>
          <a:prstGeom prst="rect">
            <a:avLst/>
          </a:prstGeom>
          <a:noFill/>
          <a:ln>
            <a:noFill/>
          </a:ln>
        </p:spPr>
      </p:pic>
      <p:sp>
        <p:nvSpPr>
          <p:cNvPr id="164" name="Google Shape;164;p7"/>
          <p:cNvSpPr txBox="1"/>
          <p:nvPr/>
        </p:nvSpPr>
        <p:spPr>
          <a:xfrm>
            <a:off x="2504374" y="797362"/>
            <a:ext cx="7397433" cy="951865"/>
          </a:xfrm>
          <a:prstGeom prst="rect">
            <a:avLst/>
          </a:prstGeom>
          <a:noFill/>
          <a:ln>
            <a:noFill/>
          </a:ln>
        </p:spPr>
        <p:txBody>
          <a:bodyPr spcFirstLastPara="1" wrap="square" lIns="91425" tIns="45700" rIns="91425" bIns="45700" anchor="t" anchorCtr="0">
            <a:spAutoFit/>
          </a:bodyPr>
          <a:lstStyle/>
          <a:p>
            <a:pPr>
              <a:buClr>
                <a:srgbClr val="000000"/>
              </a:buClr>
              <a:buFont typeface="Arial" panose="020B0604020202020204"/>
              <a:buNone/>
            </a:pPr>
            <a:r>
              <a:rPr lang="vi-VN" altLang="en-US" sz="2800" b="1" kern="0" dirty="0">
                <a:solidFill>
                  <a:srgbClr val="000000"/>
                </a:solidFill>
                <a:latin typeface="+mj-lt"/>
                <a:cs typeface="Times New Roman" panose="02020603050405020304" charset="0"/>
                <a:sym typeface="Arial" panose="020B0604020202020204"/>
              </a:rPr>
              <a:t>Số nào </a:t>
            </a:r>
            <a:r>
              <a:rPr lang="en-US" altLang="en-US" sz="2800" b="1" kern="0" dirty="0" err="1">
                <a:solidFill>
                  <a:srgbClr val="000000"/>
                </a:solidFill>
                <a:latin typeface="+mj-lt"/>
                <a:cs typeface="Times New Roman" panose="02020603050405020304" charset="0"/>
                <a:sym typeface="Arial" panose="020B0604020202020204"/>
              </a:rPr>
              <a:t>không</a:t>
            </a:r>
            <a:r>
              <a:rPr lang="en-US" altLang="en-US" sz="2800" b="1" kern="0" dirty="0">
                <a:solidFill>
                  <a:srgbClr val="000000"/>
                </a:solidFill>
                <a:latin typeface="+mj-lt"/>
                <a:cs typeface="Times New Roman" panose="02020603050405020304" charset="0"/>
                <a:sym typeface="Arial" panose="020B0604020202020204"/>
              </a:rPr>
              <a:t> </a:t>
            </a:r>
            <a:r>
              <a:rPr lang="vi-VN" altLang="en-US" sz="2800" b="1" kern="0" dirty="0">
                <a:solidFill>
                  <a:srgbClr val="000000"/>
                </a:solidFill>
                <a:latin typeface="+mj-lt"/>
                <a:cs typeface="Times New Roman" panose="02020603050405020304" charset="0"/>
                <a:sym typeface="Arial" panose="020B0604020202020204"/>
              </a:rPr>
              <a:t>chia hết cho 7 trong các số sau: 0; 15; 28; 37; 42?</a:t>
            </a:r>
            <a:endParaRPr sz="2800" b="1" kern="0" dirty="0">
              <a:solidFill>
                <a:srgbClr val="000000"/>
              </a:solidFill>
              <a:latin typeface="+mj-lt"/>
              <a:ea typeface="Arial" panose="020B0604020202020204"/>
              <a:cs typeface="Arial" panose="020B0604020202020204"/>
              <a:sym typeface="Arial" panose="020B0604020202020204"/>
            </a:endParaRPr>
          </a:p>
        </p:txBody>
      </p:sp>
      <p:pic>
        <p:nvPicPr>
          <p:cNvPr id="165" name="Google Shape;165;p7"/>
          <p:cNvPicPr preferRelativeResize="0"/>
          <p:nvPr/>
        </p:nvPicPr>
        <p:blipFill rotWithShape="1">
          <a:blip r:embed="rId9"/>
          <a:srcRect/>
          <a:stretch>
            <a:fillRect/>
          </a:stretch>
        </p:blipFill>
        <p:spPr>
          <a:xfrm>
            <a:off x="239352" y="172916"/>
            <a:ext cx="2315689" cy="1324285"/>
          </a:xfrm>
          <a:prstGeom prst="rect">
            <a:avLst/>
          </a:prstGeom>
          <a:noFill/>
          <a:ln>
            <a:noFill/>
          </a:ln>
        </p:spPr>
      </p:pic>
      <p:pic>
        <p:nvPicPr>
          <p:cNvPr id="166" name="Google Shape;166;p7"/>
          <p:cNvPicPr preferRelativeResize="0"/>
          <p:nvPr/>
        </p:nvPicPr>
        <p:blipFill rotWithShape="1">
          <a:blip r:embed="rId10"/>
          <a:srcRect/>
          <a:stretch>
            <a:fillRect/>
          </a:stretch>
        </p:blipFill>
        <p:spPr>
          <a:xfrm>
            <a:off x="9013800" y="191619"/>
            <a:ext cx="2650819" cy="1821920"/>
          </a:xfrm>
          <a:prstGeom prst="rect">
            <a:avLst/>
          </a:prstGeom>
          <a:noFill/>
          <a:ln>
            <a:noFill/>
          </a:ln>
        </p:spPr>
      </p:pic>
      <p:sp>
        <p:nvSpPr>
          <p:cNvPr id="167" name="Google Shape;167;p7"/>
          <p:cNvSpPr/>
          <p:nvPr/>
        </p:nvSpPr>
        <p:spPr>
          <a:xfrm>
            <a:off x="3887757" y="2852936"/>
            <a:ext cx="3489227" cy="2360208"/>
          </a:xfrm>
          <a:prstGeom prst="cloudCallout">
            <a:avLst>
              <a:gd name="adj1" fmla="val -80091"/>
              <a:gd name="adj2" fmla="val 13949"/>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panose="020B0604020202020204"/>
              <a:buNone/>
            </a:pPr>
            <a:r>
              <a:rPr lang="vi-VN" altLang="en-US" sz="2800" kern="0" dirty="0">
                <a:solidFill>
                  <a:srgbClr val="000000"/>
                </a:solidFill>
                <a:latin typeface="+mj-lt"/>
                <a:ea typeface="Calibri" panose="020F0502020204030204"/>
                <a:cs typeface="Times New Roman" panose="02020603050405020304" charset="0"/>
                <a:sym typeface="Calibri" panose="020F0502020204030204"/>
              </a:rPr>
              <a:t>Số 15 và 37</a:t>
            </a:r>
            <a:r>
              <a:rPr lang="en-US" altLang="en-US" sz="2800" kern="0" dirty="0">
                <a:solidFill>
                  <a:srgbClr val="000000"/>
                </a:solidFill>
                <a:latin typeface="+mj-lt"/>
                <a:ea typeface="Calibri" panose="020F0502020204030204"/>
                <a:cs typeface="Times New Roman" panose="02020603050405020304" charset="0"/>
                <a:sym typeface="Calibri" panose="020F0502020204030204"/>
              </a:rPr>
              <a:t>.</a:t>
            </a:r>
            <a:r>
              <a:rPr lang="en-US" sz="3200" kern="0" dirty="0">
                <a:solidFill>
                  <a:srgbClr val="000000"/>
                </a:solidFill>
                <a:latin typeface="+mj-lt"/>
                <a:ea typeface="Calibri" panose="020F0502020204030204"/>
                <a:cs typeface="Calibri" panose="020F0502020204030204"/>
                <a:sym typeface="Calibri" panose="020F0502020204030204"/>
              </a:rPr>
              <a:t> </a:t>
            </a:r>
            <a:endParaRPr sz="3200" kern="0" dirty="0">
              <a:solidFill>
                <a:srgbClr val="000000"/>
              </a:solidFill>
              <a:latin typeface="+mj-lt"/>
              <a:ea typeface="Calibri" panose="020F0502020204030204"/>
              <a:cs typeface="Calibri" panose="020F0502020204030204"/>
              <a:sym typeface="Calibri" panose="020F0502020204030204"/>
            </a:endParaRPr>
          </a:p>
        </p:txBody>
      </p:sp>
      <p:pic>
        <p:nvPicPr>
          <p:cNvPr id="168" name="Google Shape;168;p7"/>
          <p:cNvPicPr preferRelativeResize="0"/>
          <p:nvPr/>
        </p:nvPicPr>
        <p:blipFill rotWithShape="1">
          <a:blip r:embed="rId11"/>
          <a:srcRect/>
          <a:stretch>
            <a:fillRect/>
          </a:stretch>
        </p:blipFill>
        <p:spPr>
          <a:xfrm>
            <a:off x="9495645" y="4920267"/>
            <a:ext cx="2715393" cy="1749095"/>
          </a:xfrm>
          <a:prstGeom prst="rect">
            <a:avLst/>
          </a:prstGeom>
          <a:noFill/>
          <a:ln>
            <a:noFill/>
          </a:ln>
        </p:spPr>
      </p:pic>
      <p:pic>
        <p:nvPicPr>
          <p:cNvPr id="169" name="Google Shape;169;p7"/>
          <p:cNvPicPr preferRelativeResize="0"/>
          <p:nvPr/>
        </p:nvPicPr>
        <p:blipFill rotWithShape="1">
          <a:blip r:embed="rId12"/>
          <a:srcRect/>
          <a:stretch>
            <a:fillRect/>
          </a:stretch>
        </p:blipFill>
        <p:spPr>
          <a:xfrm>
            <a:off x="10233020" y="5964227"/>
            <a:ext cx="2003517" cy="953236"/>
          </a:xfrm>
          <a:prstGeom prst="rect">
            <a:avLst/>
          </a:prstGeom>
          <a:noFill/>
          <a:ln>
            <a:noFill/>
          </a:ln>
        </p:spPr>
      </p:pic>
      <p:pic>
        <p:nvPicPr>
          <p:cNvPr id="13" name="Picture 12">
            <a:extLst>
              <a:ext uri="{FF2B5EF4-FFF2-40B4-BE49-F238E27FC236}">
                <a16:creationId xmlns:a16="http://schemas.microsoft.com/office/drawing/2014/main" id="{1A095C8A-2B79-4A0D-BEFE-96BC964714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9352" y="172916"/>
            <a:ext cx="1310326" cy="596347"/>
          </a:xfrm>
          <a:prstGeom prst="rect">
            <a:avLst/>
          </a:prstGeom>
        </p:spPr>
      </p:pic>
    </p:spTree>
    <p:extLst>
      <p:ext uri="{BB962C8B-B14F-4D97-AF65-F5344CB8AC3E}">
        <p14:creationId xmlns:p14="http://schemas.microsoft.com/office/powerpoint/2010/main" val="67269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500"/>
                                        <p:tgtEl>
                                          <p:spTgt spid="164"/>
                                        </p:tgtEl>
                                        <p:attrNameLst>
                                          <p:attrName>ppt_w</p:attrName>
                                        </p:attrNameLst>
                                      </p:cBhvr>
                                      <p:tavLst>
                                        <p:tav tm="0">
                                          <p:val>
                                            <p:fltVal val="0"/>
                                          </p:val>
                                        </p:tav>
                                        <p:tav tm="100000">
                                          <p:val>
                                            <p:strVal val="#ppt_w"/>
                                          </p:val>
                                        </p:tav>
                                      </p:tavLst>
                                    </p:anim>
                                    <p:anim calcmode="lin" valueType="num">
                                      <p:cBhvr additive="base">
                                        <p:cTn id="8" dur="500"/>
                                        <p:tgtEl>
                                          <p:spTgt spid="16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additive="base">
                                        <p:cTn id="13" dur="500"/>
                                        <p:tgtEl>
                                          <p:spTgt spid="167"/>
                                        </p:tgtEl>
                                        <p:attrNameLst>
                                          <p:attrName>ppt_w</p:attrName>
                                        </p:attrNameLst>
                                      </p:cBhvr>
                                      <p:tavLst>
                                        <p:tav tm="0">
                                          <p:val>
                                            <p:fltVal val="0"/>
                                          </p:val>
                                        </p:tav>
                                        <p:tav tm="100000">
                                          <p:val>
                                            <p:strVal val="#ppt_w"/>
                                          </p:val>
                                        </p:tav>
                                      </p:tavLst>
                                    </p:anim>
                                    <p:anim calcmode="lin" valueType="num">
                                      <p:cBhvr additive="base">
                                        <p:cTn id="14" dur="500"/>
                                        <p:tgtEl>
                                          <p:spTgt spid="1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174"/>
        <p:cNvGrpSpPr/>
        <p:nvPr/>
      </p:nvGrpSpPr>
      <p:grpSpPr>
        <a:xfrm>
          <a:off x="0" y="0"/>
          <a:ext cx="0" cy="0"/>
          <a:chOff x="0" y="0"/>
          <a:chExt cx="0" cy="0"/>
        </a:xfrm>
      </p:grpSpPr>
      <p:pic>
        <p:nvPicPr>
          <p:cNvPr id="14" name="Google Shape;129;p5"/>
          <p:cNvPicPr preferRelativeResize="0"/>
          <p:nvPr/>
        </p:nvPicPr>
        <p:blipFill>
          <a:blip r:embed="rId5">
            <a:extLst>
              <a:ext uri="{28A0092B-C50C-407E-A947-70E740481C1C}">
                <a14:useLocalDpi xmlns:a14="http://schemas.microsoft.com/office/drawing/2010/main" val="0"/>
              </a:ext>
            </a:extLst>
          </a:blip>
          <a:stretch>
            <a:fillRect/>
          </a:stretch>
        </p:blipFill>
        <p:spPr>
          <a:xfrm>
            <a:off x="-98856" y="-111211"/>
            <a:ext cx="12603894" cy="7117492"/>
          </a:xfrm>
          <a:prstGeom prst="rect">
            <a:avLst/>
          </a:prstGeom>
          <a:noFill/>
          <a:ln>
            <a:noFill/>
          </a:ln>
        </p:spPr>
      </p:pic>
      <p:pic>
        <p:nvPicPr>
          <p:cNvPr id="175" name="Google Shape;175;p8"/>
          <p:cNvPicPr preferRelativeResize="0"/>
          <p:nvPr/>
        </p:nvPicPr>
        <p:blipFill rotWithShape="1">
          <a:blip r:embed="rId6"/>
          <a:srcRect/>
          <a:stretch>
            <a:fillRect/>
          </a:stretch>
        </p:blipFill>
        <p:spPr>
          <a:xfrm>
            <a:off x="1677119" y="332658"/>
            <a:ext cx="9987500" cy="2016225"/>
          </a:xfrm>
          <a:prstGeom prst="rect">
            <a:avLst/>
          </a:prstGeom>
          <a:noFill/>
          <a:ln>
            <a:noFill/>
          </a:ln>
        </p:spPr>
      </p:pic>
      <p:pic>
        <p:nvPicPr>
          <p:cNvPr id="176" name="Google Shape;176;p8">
            <a:hlinkClick r:id="rId7" action="ppaction://hlinksldjump"/>
          </p:cNvPr>
          <p:cNvPicPr preferRelativeResize="0"/>
          <p:nvPr/>
        </p:nvPicPr>
        <p:blipFill rotWithShape="1">
          <a:blip r:embed="rId8"/>
          <a:srcRect l="40297" t="44231" r="46039" b="5871"/>
          <a:stretch>
            <a:fillRect/>
          </a:stretch>
        </p:blipFill>
        <p:spPr>
          <a:xfrm>
            <a:off x="239352" y="3356995"/>
            <a:ext cx="2095289" cy="3712305"/>
          </a:xfrm>
          <a:prstGeom prst="rect">
            <a:avLst/>
          </a:prstGeom>
          <a:noFill/>
          <a:ln>
            <a:noFill/>
          </a:ln>
        </p:spPr>
      </p:pic>
      <p:sp>
        <p:nvSpPr>
          <p:cNvPr id="177" name="Google Shape;177;p8"/>
          <p:cNvSpPr txBox="1"/>
          <p:nvPr/>
        </p:nvSpPr>
        <p:spPr>
          <a:xfrm>
            <a:off x="4337164" y="976501"/>
            <a:ext cx="3731853" cy="520700"/>
          </a:xfrm>
          <a:prstGeom prst="rect">
            <a:avLst/>
          </a:prstGeom>
          <a:noFill/>
          <a:ln>
            <a:noFill/>
          </a:ln>
        </p:spPr>
        <p:txBody>
          <a:bodyPr spcFirstLastPara="1" wrap="square" lIns="91425" tIns="45700" rIns="91425" bIns="45700" anchor="t" anchorCtr="0">
            <a:spAutoFit/>
          </a:bodyPr>
          <a:lstStyle/>
          <a:p>
            <a:pPr>
              <a:buClr>
                <a:srgbClr val="000000"/>
              </a:buClr>
              <a:buFont typeface="Arial" panose="020B0604020202020204"/>
              <a:buNone/>
            </a:pPr>
            <a:r>
              <a:rPr lang="vi-VN" altLang="en-US" sz="2800" b="1" kern="0" dirty="0">
                <a:solidFill>
                  <a:srgbClr val="000000"/>
                </a:solidFill>
                <a:latin typeface="+mj-lt"/>
                <a:ea typeface="Arial" panose="020B0604020202020204"/>
                <a:cs typeface="Times New Roman" panose="02020603050405020304" charset="0"/>
                <a:sym typeface="Arial" panose="020B0604020202020204"/>
              </a:rPr>
              <a:t>Các ước của 23 là</a:t>
            </a:r>
            <a:r>
              <a:rPr lang="en-US" altLang="en-US" sz="2800" b="1" kern="0" dirty="0">
                <a:solidFill>
                  <a:srgbClr val="000000"/>
                </a:solidFill>
                <a:latin typeface="+mj-lt"/>
                <a:ea typeface="Arial" panose="020B0604020202020204"/>
                <a:cs typeface="Times New Roman" panose="02020603050405020304" charset="0"/>
                <a:sym typeface="Arial" panose="020B0604020202020204"/>
              </a:rPr>
              <a:t>:</a:t>
            </a:r>
            <a:endParaRPr lang="vi-VN" altLang="en-US" sz="2800" b="1" kern="0" dirty="0">
              <a:solidFill>
                <a:srgbClr val="000000"/>
              </a:solidFill>
              <a:latin typeface="+mj-lt"/>
              <a:ea typeface="Arial" panose="020B0604020202020204"/>
              <a:cs typeface="Times New Roman" panose="02020603050405020304" charset="0"/>
              <a:sym typeface="Arial" panose="020B0604020202020204"/>
            </a:endParaRPr>
          </a:p>
        </p:txBody>
      </p:sp>
      <p:pic>
        <p:nvPicPr>
          <p:cNvPr id="178" name="Google Shape;178;p8"/>
          <p:cNvPicPr preferRelativeResize="0"/>
          <p:nvPr/>
        </p:nvPicPr>
        <p:blipFill rotWithShape="1">
          <a:blip r:embed="rId9"/>
          <a:srcRect/>
          <a:stretch>
            <a:fillRect/>
          </a:stretch>
        </p:blipFill>
        <p:spPr>
          <a:xfrm>
            <a:off x="239352" y="172916"/>
            <a:ext cx="2315689" cy="1324285"/>
          </a:xfrm>
          <a:prstGeom prst="rect">
            <a:avLst/>
          </a:prstGeom>
          <a:noFill/>
          <a:ln>
            <a:noFill/>
          </a:ln>
        </p:spPr>
      </p:pic>
      <p:pic>
        <p:nvPicPr>
          <p:cNvPr id="179" name="Google Shape;179;p8"/>
          <p:cNvPicPr preferRelativeResize="0"/>
          <p:nvPr/>
        </p:nvPicPr>
        <p:blipFill rotWithShape="1">
          <a:blip r:embed="rId10"/>
          <a:srcRect/>
          <a:stretch>
            <a:fillRect/>
          </a:stretch>
        </p:blipFill>
        <p:spPr>
          <a:xfrm>
            <a:off x="9013800" y="191619"/>
            <a:ext cx="2650819" cy="1821920"/>
          </a:xfrm>
          <a:prstGeom prst="rect">
            <a:avLst/>
          </a:prstGeom>
          <a:noFill/>
          <a:ln>
            <a:noFill/>
          </a:ln>
        </p:spPr>
      </p:pic>
      <p:sp>
        <p:nvSpPr>
          <p:cNvPr id="180" name="Google Shape;180;p8"/>
          <p:cNvSpPr/>
          <p:nvPr/>
        </p:nvSpPr>
        <p:spPr>
          <a:xfrm>
            <a:off x="3949539" y="2852939"/>
            <a:ext cx="6903801" cy="2360208"/>
          </a:xfrm>
          <a:prstGeom prst="cloudCallout">
            <a:avLst>
              <a:gd name="adj1" fmla="val -80091"/>
              <a:gd name="adj2" fmla="val 13949"/>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panose="020B0604020202020204"/>
              <a:buNone/>
            </a:pPr>
            <a:r>
              <a:rPr lang="vi-VN" altLang="en-US" sz="2800" kern="0" dirty="0">
                <a:solidFill>
                  <a:srgbClr val="000000"/>
                </a:solidFill>
                <a:latin typeface="+mj-lt"/>
                <a:ea typeface="Calibri" panose="020F0502020204030204"/>
                <a:cs typeface="Times New Roman" panose="02020603050405020304" charset="0"/>
                <a:sym typeface="Calibri" panose="020F0502020204030204"/>
              </a:rPr>
              <a:t>Các ước của 23 là</a:t>
            </a:r>
            <a:r>
              <a:rPr lang="en-US" altLang="en-US" sz="2800" kern="0" dirty="0">
                <a:solidFill>
                  <a:srgbClr val="000000"/>
                </a:solidFill>
                <a:latin typeface="+mj-lt"/>
                <a:ea typeface="Calibri" panose="020F0502020204030204"/>
                <a:cs typeface="Times New Roman" panose="02020603050405020304" charset="0"/>
                <a:sym typeface="Calibri" panose="020F0502020204030204"/>
              </a:rPr>
              <a:t>:</a:t>
            </a:r>
            <a:r>
              <a:rPr lang="vi-VN" altLang="en-US" sz="2800" kern="0" dirty="0">
                <a:solidFill>
                  <a:srgbClr val="000000"/>
                </a:solidFill>
                <a:latin typeface="+mj-lt"/>
                <a:ea typeface="Calibri" panose="020F0502020204030204"/>
                <a:cs typeface="Times New Roman" panose="02020603050405020304" charset="0"/>
                <a:sym typeface="Calibri" panose="020F0502020204030204"/>
              </a:rPr>
              <a:t> 1; 23</a:t>
            </a:r>
            <a:r>
              <a:rPr lang="en-US" altLang="en-US" sz="2800" kern="0" dirty="0">
                <a:solidFill>
                  <a:srgbClr val="000000"/>
                </a:solidFill>
                <a:latin typeface="+mj-lt"/>
                <a:ea typeface="Calibri" panose="020F0502020204030204"/>
                <a:cs typeface="Times New Roman" panose="02020603050405020304" charset="0"/>
                <a:sym typeface="Calibri" panose="020F0502020204030204"/>
              </a:rPr>
              <a:t>.</a:t>
            </a:r>
            <a:r>
              <a:rPr lang="en-US" sz="3200" kern="0" dirty="0">
                <a:solidFill>
                  <a:srgbClr val="000000"/>
                </a:solidFill>
                <a:latin typeface="+mj-lt"/>
                <a:ea typeface="Calibri" panose="020F0502020204030204"/>
                <a:cs typeface="Calibri" panose="020F0502020204030204"/>
                <a:sym typeface="Calibri" panose="020F0502020204030204"/>
              </a:rPr>
              <a:t> </a:t>
            </a:r>
            <a:endParaRPr sz="3200" kern="0" dirty="0">
              <a:solidFill>
                <a:srgbClr val="000000"/>
              </a:solidFill>
              <a:latin typeface="+mj-lt"/>
              <a:ea typeface="Calibri" panose="020F0502020204030204"/>
              <a:cs typeface="Calibri" panose="020F0502020204030204"/>
              <a:sym typeface="Calibri" panose="020F0502020204030204"/>
            </a:endParaRPr>
          </a:p>
        </p:txBody>
      </p:sp>
      <p:pic>
        <p:nvPicPr>
          <p:cNvPr id="181" name="Google Shape;181;p8"/>
          <p:cNvPicPr preferRelativeResize="0"/>
          <p:nvPr/>
        </p:nvPicPr>
        <p:blipFill rotWithShape="1">
          <a:blip r:embed="rId11"/>
          <a:srcRect/>
          <a:stretch>
            <a:fillRect/>
          </a:stretch>
        </p:blipFill>
        <p:spPr>
          <a:xfrm>
            <a:off x="9495645" y="4920267"/>
            <a:ext cx="2715393" cy="1749095"/>
          </a:xfrm>
          <a:prstGeom prst="rect">
            <a:avLst/>
          </a:prstGeom>
          <a:noFill/>
          <a:ln>
            <a:noFill/>
          </a:ln>
        </p:spPr>
      </p:pic>
      <p:pic>
        <p:nvPicPr>
          <p:cNvPr id="182" name="Google Shape;182;p8"/>
          <p:cNvPicPr preferRelativeResize="0"/>
          <p:nvPr/>
        </p:nvPicPr>
        <p:blipFill rotWithShape="1">
          <a:blip r:embed="rId12"/>
          <a:srcRect/>
          <a:stretch>
            <a:fillRect/>
          </a:stretch>
        </p:blipFill>
        <p:spPr>
          <a:xfrm>
            <a:off x="10233020" y="5964227"/>
            <a:ext cx="2003517" cy="953236"/>
          </a:xfrm>
          <a:prstGeom prst="rect">
            <a:avLst/>
          </a:prstGeom>
          <a:noFill/>
          <a:ln>
            <a:noFill/>
          </a:ln>
        </p:spPr>
      </p:pic>
      <p:pic>
        <p:nvPicPr>
          <p:cNvPr id="13" name="Picture 12">
            <a:extLst>
              <a:ext uri="{FF2B5EF4-FFF2-40B4-BE49-F238E27FC236}">
                <a16:creationId xmlns:a16="http://schemas.microsoft.com/office/drawing/2014/main" id="{1A095C8A-2B79-4A0D-BEFE-96BC964714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9352" y="172916"/>
            <a:ext cx="1310326" cy="596347"/>
          </a:xfrm>
          <a:prstGeom prst="rect">
            <a:avLst/>
          </a:prstGeom>
        </p:spPr>
      </p:pic>
    </p:spTree>
    <p:extLst>
      <p:ext uri="{BB962C8B-B14F-4D97-AF65-F5344CB8AC3E}">
        <p14:creationId xmlns:p14="http://schemas.microsoft.com/office/powerpoint/2010/main" val="122161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additive="base">
                                        <p:cTn id="7" dur="500"/>
                                        <p:tgtEl>
                                          <p:spTgt spid="177"/>
                                        </p:tgtEl>
                                        <p:attrNameLst>
                                          <p:attrName>ppt_w</p:attrName>
                                        </p:attrNameLst>
                                      </p:cBhvr>
                                      <p:tavLst>
                                        <p:tav tm="0">
                                          <p:val>
                                            <p:fltVal val="0"/>
                                          </p:val>
                                        </p:tav>
                                        <p:tav tm="100000">
                                          <p:val>
                                            <p:strVal val="#ppt_w"/>
                                          </p:val>
                                        </p:tav>
                                      </p:tavLst>
                                    </p:anim>
                                    <p:anim calcmode="lin" valueType="num">
                                      <p:cBhvr additive="base">
                                        <p:cTn id="8" dur="500"/>
                                        <p:tgtEl>
                                          <p:spTgt spid="17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80"/>
                                        </p:tgtEl>
                                        <p:attrNameLst>
                                          <p:attrName>style.visibility</p:attrName>
                                        </p:attrNameLst>
                                      </p:cBhvr>
                                      <p:to>
                                        <p:strVal val="visible"/>
                                      </p:to>
                                    </p:set>
                                    <p:anim calcmode="lin" valueType="num">
                                      <p:cBhvr additive="base">
                                        <p:cTn id="13" dur="500"/>
                                        <p:tgtEl>
                                          <p:spTgt spid="180"/>
                                        </p:tgtEl>
                                        <p:attrNameLst>
                                          <p:attrName>ppt_w</p:attrName>
                                        </p:attrNameLst>
                                      </p:cBhvr>
                                      <p:tavLst>
                                        <p:tav tm="0">
                                          <p:val>
                                            <p:fltVal val="0"/>
                                          </p:val>
                                        </p:tav>
                                        <p:tav tm="100000">
                                          <p:val>
                                            <p:strVal val="#ppt_w"/>
                                          </p:val>
                                        </p:tav>
                                      </p:tavLst>
                                    </p:anim>
                                    <p:anim calcmode="lin" valueType="num">
                                      <p:cBhvr additive="base">
                                        <p:cTn id="14" dur="500"/>
                                        <p:tgtEl>
                                          <p:spTgt spid="18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187"/>
        <p:cNvGrpSpPr/>
        <p:nvPr/>
      </p:nvGrpSpPr>
      <p:grpSpPr>
        <a:xfrm>
          <a:off x="0" y="0"/>
          <a:ext cx="0" cy="0"/>
          <a:chOff x="0" y="0"/>
          <a:chExt cx="0" cy="0"/>
        </a:xfrm>
      </p:grpSpPr>
      <p:pic>
        <p:nvPicPr>
          <p:cNvPr id="14" name="Google Shape;129;p5"/>
          <p:cNvPicPr preferRelativeResize="0"/>
          <p:nvPr/>
        </p:nvPicPr>
        <p:blipFill>
          <a:blip r:embed="rId5">
            <a:extLst>
              <a:ext uri="{28A0092B-C50C-407E-A947-70E740481C1C}">
                <a14:useLocalDpi xmlns:a14="http://schemas.microsoft.com/office/drawing/2010/main" val="0"/>
              </a:ext>
            </a:extLst>
          </a:blip>
          <a:stretch>
            <a:fillRect/>
          </a:stretch>
        </p:blipFill>
        <p:spPr>
          <a:xfrm>
            <a:off x="-98856" y="-111211"/>
            <a:ext cx="12603894" cy="7117492"/>
          </a:xfrm>
          <a:prstGeom prst="rect">
            <a:avLst/>
          </a:prstGeom>
          <a:noFill/>
          <a:ln>
            <a:noFill/>
          </a:ln>
        </p:spPr>
      </p:pic>
      <p:pic>
        <p:nvPicPr>
          <p:cNvPr id="188" name="Google Shape;188;p9"/>
          <p:cNvPicPr preferRelativeResize="0"/>
          <p:nvPr/>
        </p:nvPicPr>
        <p:blipFill rotWithShape="1">
          <a:blip r:embed="rId6"/>
          <a:srcRect/>
          <a:stretch>
            <a:fillRect/>
          </a:stretch>
        </p:blipFill>
        <p:spPr>
          <a:xfrm>
            <a:off x="1677119" y="332658"/>
            <a:ext cx="9987500" cy="2016225"/>
          </a:xfrm>
          <a:prstGeom prst="rect">
            <a:avLst/>
          </a:prstGeom>
          <a:noFill/>
          <a:ln>
            <a:noFill/>
          </a:ln>
        </p:spPr>
      </p:pic>
      <p:pic>
        <p:nvPicPr>
          <p:cNvPr id="189" name="Google Shape;189;p9">
            <a:hlinkClick r:id="rId7" action="ppaction://hlinksldjump"/>
          </p:cNvPr>
          <p:cNvPicPr preferRelativeResize="0"/>
          <p:nvPr/>
        </p:nvPicPr>
        <p:blipFill rotWithShape="1">
          <a:blip r:embed="rId8"/>
          <a:srcRect l="40297" t="44231" r="46039" b="5871"/>
          <a:stretch>
            <a:fillRect/>
          </a:stretch>
        </p:blipFill>
        <p:spPr>
          <a:xfrm>
            <a:off x="239352" y="3356995"/>
            <a:ext cx="2095289" cy="3712305"/>
          </a:xfrm>
          <a:prstGeom prst="rect">
            <a:avLst/>
          </a:prstGeom>
          <a:noFill/>
          <a:ln>
            <a:noFill/>
          </a:ln>
        </p:spPr>
      </p:pic>
      <p:sp>
        <p:nvSpPr>
          <p:cNvPr id="190" name="Google Shape;190;p9"/>
          <p:cNvSpPr txBox="1"/>
          <p:nvPr/>
        </p:nvSpPr>
        <p:spPr>
          <a:xfrm>
            <a:off x="3736855" y="1059799"/>
            <a:ext cx="5565316" cy="523180"/>
          </a:xfrm>
          <a:prstGeom prst="rect">
            <a:avLst/>
          </a:prstGeom>
          <a:noFill/>
          <a:ln>
            <a:noFill/>
          </a:ln>
        </p:spPr>
        <p:txBody>
          <a:bodyPr spcFirstLastPara="1" wrap="square" lIns="91425" tIns="45700" rIns="91425" bIns="45700" anchor="t" anchorCtr="0">
            <a:spAutoFit/>
          </a:bodyPr>
          <a:lstStyle/>
          <a:p>
            <a:pPr>
              <a:buClr>
                <a:srgbClr val="000000"/>
              </a:buClr>
              <a:buFont typeface="Arial" panose="020B0604020202020204"/>
              <a:buNone/>
            </a:pPr>
            <a:r>
              <a:rPr lang="vi-VN" altLang="en-US" sz="2800" b="1" kern="0" dirty="0">
                <a:solidFill>
                  <a:srgbClr val="000000"/>
                </a:solidFill>
                <a:latin typeface="+mj-lt"/>
                <a:ea typeface="Arial" panose="020B0604020202020204"/>
                <a:cs typeface="Times New Roman" panose="02020603050405020304" charset="0"/>
                <a:sym typeface="Arial" panose="020B0604020202020204"/>
              </a:rPr>
              <a:t>Tìm ba bội</a:t>
            </a:r>
            <a:r>
              <a:rPr lang="en-US" altLang="en-US" sz="2800" b="1" kern="0" dirty="0">
                <a:solidFill>
                  <a:srgbClr val="000000"/>
                </a:solidFill>
                <a:latin typeface="+mj-lt"/>
                <a:ea typeface="Arial" panose="020B0604020202020204"/>
                <a:cs typeface="Times New Roman" panose="02020603050405020304" charset="0"/>
                <a:sym typeface="Arial" panose="020B0604020202020204"/>
              </a:rPr>
              <a:t> </a:t>
            </a:r>
            <a:r>
              <a:rPr lang="en-US" altLang="en-US" sz="2800" b="1" kern="0" dirty="0" err="1">
                <a:solidFill>
                  <a:srgbClr val="000000"/>
                </a:solidFill>
                <a:latin typeface="+mj-lt"/>
                <a:ea typeface="Arial" panose="020B0604020202020204"/>
                <a:cs typeface="Times New Roman" panose="02020603050405020304" charset="0"/>
                <a:sym typeface="Arial" panose="020B0604020202020204"/>
              </a:rPr>
              <a:t>nhỏ</a:t>
            </a:r>
            <a:r>
              <a:rPr lang="en-US" altLang="en-US" sz="2800" b="1" kern="0" dirty="0">
                <a:solidFill>
                  <a:srgbClr val="000000"/>
                </a:solidFill>
                <a:latin typeface="+mj-lt"/>
                <a:ea typeface="Arial" panose="020B0604020202020204"/>
                <a:cs typeface="Times New Roman" panose="02020603050405020304" charset="0"/>
                <a:sym typeface="Arial" panose="020B0604020202020204"/>
              </a:rPr>
              <a:t> </a:t>
            </a:r>
            <a:r>
              <a:rPr lang="en-US" altLang="en-US" sz="2800" b="1" kern="0" dirty="0" err="1">
                <a:solidFill>
                  <a:srgbClr val="000000"/>
                </a:solidFill>
                <a:latin typeface="+mj-lt"/>
                <a:ea typeface="Arial" panose="020B0604020202020204"/>
                <a:cs typeface="Times New Roman" panose="02020603050405020304" charset="0"/>
                <a:sym typeface="Arial" panose="020B0604020202020204"/>
              </a:rPr>
              <a:t>nhất</a:t>
            </a:r>
            <a:r>
              <a:rPr lang="vi-VN" altLang="en-US" sz="2800" b="1" kern="0" dirty="0">
                <a:solidFill>
                  <a:srgbClr val="000000"/>
                </a:solidFill>
                <a:latin typeface="+mj-lt"/>
                <a:ea typeface="Arial" panose="020B0604020202020204"/>
                <a:cs typeface="Times New Roman" panose="02020603050405020304" charset="0"/>
                <a:sym typeface="Arial" panose="020B0604020202020204"/>
              </a:rPr>
              <a:t> của 13?</a:t>
            </a:r>
          </a:p>
        </p:txBody>
      </p:sp>
      <p:pic>
        <p:nvPicPr>
          <p:cNvPr id="191" name="Google Shape;191;p9"/>
          <p:cNvPicPr preferRelativeResize="0"/>
          <p:nvPr/>
        </p:nvPicPr>
        <p:blipFill rotWithShape="1">
          <a:blip r:embed="rId9"/>
          <a:srcRect/>
          <a:stretch>
            <a:fillRect/>
          </a:stretch>
        </p:blipFill>
        <p:spPr>
          <a:xfrm>
            <a:off x="239352" y="172916"/>
            <a:ext cx="2315689" cy="1324285"/>
          </a:xfrm>
          <a:prstGeom prst="rect">
            <a:avLst/>
          </a:prstGeom>
          <a:noFill/>
          <a:ln>
            <a:noFill/>
          </a:ln>
        </p:spPr>
      </p:pic>
      <p:pic>
        <p:nvPicPr>
          <p:cNvPr id="192" name="Google Shape;192;p9"/>
          <p:cNvPicPr preferRelativeResize="0"/>
          <p:nvPr/>
        </p:nvPicPr>
        <p:blipFill rotWithShape="1">
          <a:blip r:embed="rId10"/>
          <a:srcRect/>
          <a:stretch>
            <a:fillRect/>
          </a:stretch>
        </p:blipFill>
        <p:spPr>
          <a:xfrm>
            <a:off x="9013800" y="191619"/>
            <a:ext cx="2650819" cy="1821920"/>
          </a:xfrm>
          <a:prstGeom prst="rect">
            <a:avLst/>
          </a:prstGeom>
          <a:noFill/>
          <a:ln>
            <a:noFill/>
          </a:ln>
        </p:spPr>
      </p:pic>
      <p:sp>
        <p:nvSpPr>
          <p:cNvPr id="193" name="Google Shape;193;p9"/>
          <p:cNvSpPr/>
          <p:nvPr/>
        </p:nvSpPr>
        <p:spPr>
          <a:xfrm>
            <a:off x="4130936" y="2852936"/>
            <a:ext cx="7632696" cy="2360208"/>
          </a:xfrm>
          <a:prstGeom prst="cloudCallout">
            <a:avLst>
              <a:gd name="adj1" fmla="val -70991"/>
              <a:gd name="adj2" fmla="val 13949"/>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panose="020B0604020202020204"/>
              <a:buNone/>
            </a:pPr>
            <a:r>
              <a:rPr lang="vi-VN" altLang="en-US" sz="2800" kern="0" dirty="0">
                <a:solidFill>
                  <a:srgbClr val="000000"/>
                </a:solidFill>
                <a:latin typeface="+mj-lt"/>
                <a:ea typeface="Calibri" panose="020F0502020204030204"/>
                <a:cs typeface="Times New Roman" panose="02020603050405020304" charset="0"/>
                <a:sym typeface="Calibri" panose="020F0502020204030204"/>
              </a:rPr>
              <a:t>Ba bội </a:t>
            </a:r>
            <a:r>
              <a:rPr lang="en-US" altLang="en-US" sz="2800" kern="0" dirty="0" err="1">
                <a:solidFill>
                  <a:srgbClr val="000000"/>
                </a:solidFill>
                <a:latin typeface="+mj-lt"/>
                <a:ea typeface="Calibri" panose="020F0502020204030204"/>
                <a:cs typeface="Times New Roman" panose="02020603050405020304" charset="0"/>
                <a:sym typeface="Calibri" panose="020F0502020204030204"/>
              </a:rPr>
              <a:t>nhỏ</a:t>
            </a:r>
            <a:r>
              <a:rPr lang="en-US" altLang="en-US" sz="2800" kern="0" dirty="0">
                <a:solidFill>
                  <a:srgbClr val="000000"/>
                </a:solidFill>
                <a:latin typeface="+mj-lt"/>
                <a:ea typeface="Calibri" panose="020F0502020204030204"/>
                <a:cs typeface="Times New Roman" panose="02020603050405020304" charset="0"/>
                <a:sym typeface="Calibri" panose="020F0502020204030204"/>
              </a:rPr>
              <a:t> </a:t>
            </a:r>
            <a:r>
              <a:rPr lang="en-US" altLang="en-US" sz="2800" kern="0" dirty="0" err="1">
                <a:solidFill>
                  <a:srgbClr val="000000"/>
                </a:solidFill>
                <a:latin typeface="+mj-lt"/>
                <a:ea typeface="Calibri" panose="020F0502020204030204"/>
                <a:cs typeface="Times New Roman" panose="02020603050405020304" charset="0"/>
                <a:sym typeface="Calibri" panose="020F0502020204030204"/>
              </a:rPr>
              <a:t>nhất</a:t>
            </a:r>
            <a:r>
              <a:rPr lang="en-US" altLang="en-US" sz="2800" kern="0" dirty="0">
                <a:solidFill>
                  <a:srgbClr val="000000"/>
                </a:solidFill>
                <a:latin typeface="+mj-lt"/>
                <a:ea typeface="Calibri" panose="020F0502020204030204"/>
                <a:cs typeface="Times New Roman" panose="02020603050405020304" charset="0"/>
                <a:sym typeface="Calibri" panose="020F0502020204030204"/>
              </a:rPr>
              <a:t> </a:t>
            </a:r>
            <a:r>
              <a:rPr lang="vi-VN" altLang="en-US" sz="2800" kern="0" dirty="0">
                <a:solidFill>
                  <a:srgbClr val="000000"/>
                </a:solidFill>
                <a:latin typeface="+mj-lt"/>
                <a:ea typeface="Calibri" panose="020F0502020204030204"/>
                <a:cs typeface="Times New Roman" panose="02020603050405020304" charset="0"/>
                <a:sym typeface="Calibri" panose="020F0502020204030204"/>
              </a:rPr>
              <a:t>của 13 là: </a:t>
            </a:r>
            <a:r>
              <a:rPr lang="en-US" altLang="en-US" sz="2800" kern="0" dirty="0">
                <a:solidFill>
                  <a:srgbClr val="000000"/>
                </a:solidFill>
                <a:latin typeface="+mj-lt"/>
                <a:ea typeface="Calibri" panose="020F0502020204030204"/>
                <a:cs typeface="Times New Roman" panose="02020603050405020304" charset="0"/>
                <a:sym typeface="Calibri" panose="020F0502020204030204"/>
              </a:rPr>
              <a:t>0; </a:t>
            </a:r>
            <a:r>
              <a:rPr lang="vi-VN" altLang="en-US" sz="2800" kern="0" dirty="0">
                <a:solidFill>
                  <a:srgbClr val="000000"/>
                </a:solidFill>
                <a:latin typeface="+mj-lt"/>
                <a:ea typeface="Calibri" panose="020F0502020204030204"/>
                <a:cs typeface="Times New Roman" panose="02020603050405020304" charset="0"/>
                <a:sym typeface="Calibri" panose="020F0502020204030204"/>
              </a:rPr>
              <a:t>13; 26</a:t>
            </a:r>
            <a:r>
              <a:rPr lang="en-US" altLang="en-US" sz="2800" kern="0" dirty="0">
                <a:solidFill>
                  <a:srgbClr val="000000"/>
                </a:solidFill>
                <a:latin typeface="+mj-lt"/>
                <a:ea typeface="Calibri" panose="020F0502020204030204"/>
                <a:cs typeface="Times New Roman" panose="02020603050405020304" charset="0"/>
                <a:sym typeface="Calibri" panose="020F0502020204030204"/>
              </a:rPr>
              <a:t>.</a:t>
            </a:r>
            <a:r>
              <a:rPr lang="en-US" sz="3200" kern="0" dirty="0">
                <a:solidFill>
                  <a:srgbClr val="000000"/>
                </a:solidFill>
                <a:latin typeface="+mj-lt"/>
                <a:ea typeface="Calibri" panose="020F0502020204030204"/>
                <a:cs typeface="Calibri" panose="020F0502020204030204"/>
                <a:sym typeface="Calibri" panose="020F0502020204030204"/>
              </a:rPr>
              <a:t> </a:t>
            </a:r>
            <a:endParaRPr sz="3200" kern="0" dirty="0">
              <a:solidFill>
                <a:srgbClr val="000000"/>
              </a:solidFill>
              <a:latin typeface="+mj-lt"/>
              <a:ea typeface="Calibri" panose="020F0502020204030204"/>
              <a:cs typeface="Calibri" panose="020F0502020204030204"/>
              <a:sym typeface="Calibri" panose="020F0502020204030204"/>
            </a:endParaRPr>
          </a:p>
        </p:txBody>
      </p:sp>
      <p:pic>
        <p:nvPicPr>
          <p:cNvPr id="194" name="Google Shape;194;p9"/>
          <p:cNvPicPr preferRelativeResize="0"/>
          <p:nvPr/>
        </p:nvPicPr>
        <p:blipFill rotWithShape="1">
          <a:blip r:embed="rId11"/>
          <a:srcRect/>
          <a:stretch>
            <a:fillRect/>
          </a:stretch>
        </p:blipFill>
        <p:spPr>
          <a:xfrm>
            <a:off x="9495645" y="4920267"/>
            <a:ext cx="2715393" cy="1749095"/>
          </a:xfrm>
          <a:prstGeom prst="rect">
            <a:avLst/>
          </a:prstGeom>
          <a:noFill/>
          <a:ln>
            <a:noFill/>
          </a:ln>
        </p:spPr>
      </p:pic>
      <p:pic>
        <p:nvPicPr>
          <p:cNvPr id="195" name="Google Shape;195;p9"/>
          <p:cNvPicPr preferRelativeResize="0"/>
          <p:nvPr/>
        </p:nvPicPr>
        <p:blipFill rotWithShape="1">
          <a:blip r:embed="rId12"/>
          <a:srcRect/>
          <a:stretch>
            <a:fillRect/>
          </a:stretch>
        </p:blipFill>
        <p:spPr>
          <a:xfrm>
            <a:off x="10233020" y="5964227"/>
            <a:ext cx="2003517" cy="953236"/>
          </a:xfrm>
          <a:prstGeom prst="rect">
            <a:avLst/>
          </a:prstGeom>
          <a:noFill/>
          <a:ln>
            <a:noFill/>
          </a:ln>
        </p:spPr>
      </p:pic>
      <p:pic>
        <p:nvPicPr>
          <p:cNvPr id="13" name="Picture 12">
            <a:extLst>
              <a:ext uri="{FF2B5EF4-FFF2-40B4-BE49-F238E27FC236}">
                <a16:creationId xmlns:a16="http://schemas.microsoft.com/office/drawing/2014/main" id="{1A095C8A-2B79-4A0D-BEFE-96BC964714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9352" y="172916"/>
            <a:ext cx="1310326" cy="596347"/>
          </a:xfrm>
          <a:prstGeom prst="rect">
            <a:avLst/>
          </a:prstGeom>
        </p:spPr>
      </p:pic>
    </p:spTree>
    <p:extLst>
      <p:ext uri="{BB962C8B-B14F-4D97-AF65-F5344CB8AC3E}">
        <p14:creationId xmlns:p14="http://schemas.microsoft.com/office/powerpoint/2010/main" val="231295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additive="base">
                                        <p:cTn id="7" dur="500"/>
                                        <p:tgtEl>
                                          <p:spTgt spid="190"/>
                                        </p:tgtEl>
                                        <p:attrNameLst>
                                          <p:attrName>ppt_w</p:attrName>
                                        </p:attrNameLst>
                                      </p:cBhvr>
                                      <p:tavLst>
                                        <p:tav tm="0">
                                          <p:val>
                                            <p:fltVal val="0"/>
                                          </p:val>
                                        </p:tav>
                                        <p:tav tm="100000">
                                          <p:val>
                                            <p:strVal val="#ppt_w"/>
                                          </p:val>
                                        </p:tav>
                                      </p:tavLst>
                                    </p:anim>
                                    <p:anim calcmode="lin" valueType="num">
                                      <p:cBhvr additive="base">
                                        <p:cTn id="8" dur="500"/>
                                        <p:tgtEl>
                                          <p:spTgt spid="19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93"/>
                                        </p:tgtEl>
                                        <p:attrNameLst>
                                          <p:attrName>style.visibility</p:attrName>
                                        </p:attrNameLst>
                                      </p:cBhvr>
                                      <p:to>
                                        <p:strVal val="visible"/>
                                      </p:to>
                                    </p:set>
                                    <p:anim calcmode="lin" valueType="num">
                                      <p:cBhvr additive="base">
                                        <p:cTn id="13" dur="500"/>
                                        <p:tgtEl>
                                          <p:spTgt spid="193"/>
                                        </p:tgtEl>
                                        <p:attrNameLst>
                                          <p:attrName>ppt_w</p:attrName>
                                        </p:attrNameLst>
                                      </p:cBhvr>
                                      <p:tavLst>
                                        <p:tav tm="0">
                                          <p:val>
                                            <p:fltVal val="0"/>
                                          </p:val>
                                        </p:tav>
                                        <p:tav tm="100000">
                                          <p:val>
                                            <p:strVal val="#ppt_w"/>
                                          </p:val>
                                        </p:tav>
                                      </p:tavLst>
                                    </p:anim>
                                    <p:anim calcmode="lin" valueType="num">
                                      <p:cBhvr additive="base">
                                        <p:cTn id="14" dur="500"/>
                                        <p:tgtEl>
                                          <p:spTgt spid="19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200"/>
        <p:cNvGrpSpPr/>
        <p:nvPr/>
      </p:nvGrpSpPr>
      <p:grpSpPr>
        <a:xfrm>
          <a:off x="0" y="0"/>
          <a:ext cx="0" cy="0"/>
          <a:chOff x="0" y="0"/>
          <a:chExt cx="0" cy="0"/>
        </a:xfrm>
      </p:grpSpPr>
      <p:pic>
        <p:nvPicPr>
          <p:cNvPr id="14" name="Google Shape;129;p5"/>
          <p:cNvPicPr preferRelativeResize="0"/>
          <p:nvPr/>
        </p:nvPicPr>
        <p:blipFill>
          <a:blip r:embed="rId5">
            <a:extLst>
              <a:ext uri="{28A0092B-C50C-407E-A947-70E740481C1C}">
                <a14:useLocalDpi xmlns:a14="http://schemas.microsoft.com/office/drawing/2010/main" val="0"/>
              </a:ext>
            </a:extLst>
          </a:blip>
          <a:stretch>
            <a:fillRect/>
          </a:stretch>
        </p:blipFill>
        <p:spPr>
          <a:xfrm>
            <a:off x="-98856" y="-111211"/>
            <a:ext cx="12603894" cy="7117492"/>
          </a:xfrm>
          <a:prstGeom prst="rect">
            <a:avLst/>
          </a:prstGeom>
          <a:noFill/>
          <a:ln>
            <a:noFill/>
          </a:ln>
        </p:spPr>
      </p:pic>
      <p:pic>
        <p:nvPicPr>
          <p:cNvPr id="201" name="Google Shape;201;p10"/>
          <p:cNvPicPr preferRelativeResize="0"/>
          <p:nvPr/>
        </p:nvPicPr>
        <p:blipFill rotWithShape="1">
          <a:blip r:embed="rId6"/>
          <a:srcRect/>
          <a:stretch>
            <a:fillRect/>
          </a:stretch>
        </p:blipFill>
        <p:spPr>
          <a:xfrm>
            <a:off x="1677119" y="332658"/>
            <a:ext cx="9987500" cy="2016225"/>
          </a:xfrm>
          <a:prstGeom prst="rect">
            <a:avLst/>
          </a:prstGeom>
          <a:noFill/>
          <a:ln>
            <a:noFill/>
          </a:ln>
        </p:spPr>
      </p:pic>
      <p:pic>
        <p:nvPicPr>
          <p:cNvPr id="202" name="Google Shape;202;p10">
            <a:hlinkClick r:id="rId7" action="ppaction://hlinksldjump"/>
          </p:cNvPr>
          <p:cNvPicPr preferRelativeResize="0"/>
          <p:nvPr/>
        </p:nvPicPr>
        <p:blipFill rotWithShape="1">
          <a:blip r:embed="rId8"/>
          <a:srcRect l="40297" t="44231" r="46039" b="5871"/>
          <a:stretch>
            <a:fillRect/>
          </a:stretch>
        </p:blipFill>
        <p:spPr>
          <a:xfrm>
            <a:off x="239352" y="3356995"/>
            <a:ext cx="2095289" cy="3712305"/>
          </a:xfrm>
          <a:prstGeom prst="rect">
            <a:avLst/>
          </a:prstGeom>
          <a:noFill/>
          <a:ln>
            <a:noFill/>
          </a:ln>
        </p:spPr>
      </p:pic>
      <mc:AlternateContent xmlns:mc="http://schemas.openxmlformats.org/markup-compatibility/2006" xmlns:a14="http://schemas.microsoft.com/office/drawing/2010/main">
        <mc:Choice Requires="a14">
          <p:sp>
            <p:nvSpPr>
              <p:cNvPr id="203" name="Google Shape;203;p10"/>
              <p:cNvSpPr txBox="1"/>
              <p:nvPr/>
            </p:nvSpPr>
            <p:spPr>
              <a:xfrm>
                <a:off x="2682482" y="835058"/>
                <a:ext cx="7550538" cy="951865"/>
              </a:xfrm>
              <a:prstGeom prst="rect">
                <a:avLst/>
              </a:prstGeom>
              <a:noFill/>
              <a:ln>
                <a:noFill/>
              </a:ln>
            </p:spPr>
            <p:txBody>
              <a:bodyPr spcFirstLastPara="1" wrap="square" lIns="91425" tIns="45700" rIns="91425" bIns="45700" anchor="t" anchorCtr="0">
                <a:spAutoFit/>
              </a:bodyPr>
              <a:lstStyle/>
              <a:p>
                <a:pPr>
                  <a:buClr>
                    <a:srgbClr val="000000"/>
                  </a:buClr>
                  <a:buFont typeface="Arial" panose="020B0604020202020204"/>
                  <a:buNone/>
                </a:pPr>
                <a:r>
                  <a:rPr lang="vi-VN" altLang="en-US" sz="2800" b="1" kern="0" dirty="0">
                    <a:solidFill>
                      <a:srgbClr val="000000"/>
                    </a:solidFill>
                    <a:latin typeface="+mj-lt"/>
                    <a:ea typeface="Arial" panose="020B0604020202020204"/>
                    <a:cs typeface="Times New Roman" panose="02020603050405020304" charset="0"/>
                    <a:sym typeface="Arial" panose="020B0604020202020204"/>
                  </a:rPr>
                  <a:t>Tìm số tự nhiên </a:t>
                </a:r>
                <a14:m>
                  <m:oMath xmlns:m="http://schemas.openxmlformats.org/officeDocument/2006/math">
                    <m:r>
                      <a:rPr lang="vi-VN" altLang="en-US" sz="2800" b="1" i="1" kern="0" dirty="0" smtClean="0">
                        <a:solidFill>
                          <a:srgbClr val="000000"/>
                        </a:solidFill>
                        <a:latin typeface="Cambria Math" panose="02040503050406030204" pitchFamily="18" charset="0"/>
                        <a:ea typeface="Arial" panose="020B0604020202020204"/>
                        <a:cs typeface="Times New Roman" panose="02020603050405020304" charset="0"/>
                        <a:sym typeface="Arial" panose="020B0604020202020204"/>
                      </a:rPr>
                      <m:t>𝒙</m:t>
                    </m:r>
                  </m:oMath>
                </a14:m>
                <a:r>
                  <a:rPr lang="vi-VN" altLang="en-US" sz="2800" b="1" kern="0" dirty="0">
                    <a:solidFill>
                      <a:srgbClr val="000000"/>
                    </a:solidFill>
                    <a:latin typeface="+mj-lt"/>
                    <a:ea typeface="Arial" panose="020B0604020202020204"/>
                    <a:cs typeface="Times New Roman" panose="02020603050405020304" charset="0"/>
                    <a:sym typeface="Arial" panose="020B0604020202020204"/>
                  </a:rPr>
                  <a:t>, sao cho:</a:t>
                </a:r>
              </a:p>
              <a:p>
                <a:pPr algn="ctr">
                  <a:buClr>
                    <a:srgbClr val="000000"/>
                  </a:buClr>
                  <a:buFont typeface="Arial" panose="020B0604020202020204"/>
                  <a:buNone/>
                </a:pPr>
                <a:r>
                  <a:rPr lang="vi-VN" altLang="en-US" sz="2800" b="1" kern="0" dirty="0">
                    <a:solidFill>
                      <a:srgbClr val="000000"/>
                    </a:solidFill>
                    <a:latin typeface="+mj-lt"/>
                    <a:ea typeface="Arial" panose="020B0604020202020204"/>
                    <a:cs typeface="Times New Roman" panose="02020603050405020304" charset="0"/>
                    <a:sym typeface="Arial" panose="020B0604020202020204"/>
                  </a:rPr>
                  <a:t>35 chia hết cho </a:t>
                </a:r>
                <a14:m>
                  <m:oMath xmlns:m="http://schemas.openxmlformats.org/officeDocument/2006/math">
                    <m:r>
                      <a:rPr lang="vi-VN" altLang="en-US" sz="2800" b="1" i="1" kern="0" dirty="0" smtClean="0">
                        <a:solidFill>
                          <a:srgbClr val="000000"/>
                        </a:solidFill>
                        <a:latin typeface="Cambria Math" panose="02040503050406030204" pitchFamily="18" charset="0"/>
                        <a:ea typeface="Arial" panose="020B0604020202020204"/>
                        <a:cs typeface="Times New Roman" panose="02020603050405020304" charset="0"/>
                        <a:sym typeface="Arial" panose="020B0604020202020204"/>
                      </a:rPr>
                      <m:t>𝒙</m:t>
                    </m:r>
                  </m:oMath>
                </a14:m>
                <a:r>
                  <a:rPr lang="vi-VN" altLang="en-US" sz="2800" b="1" kern="0" dirty="0">
                    <a:solidFill>
                      <a:srgbClr val="000000"/>
                    </a:solidFill>
                    <a:latin typeface="+mj-lt"/>
                    <a:ea typeface="Arial" panose="020B0604020202020204"/>
                    <a:cs typeface="Times New Roman" panose="02020603050405020304" charset="0"/>
                    <a:sym typeface="Arial" panose="020B0604020202020204"/>
                  </a:rPr>
                  <a:t> và </a:t>
                </a:r>
                <a14:m>
                  <m:oMath xmlns:m="http://schemas.openxmlformats.org/officeDocument/2006/math">
                    <m:r>
                      <a:rPr lang="vi-VN" altLang="en-US" sz="2800" b="1" i="1" kern="0" dirty="0" smtClean="0">
                        <a:solidFill>
                          <a:srgbClr val="000000"/>
                        </a:solidFill>
                        <a:latin typeface="Cambria Math" panose="02040503050406030204" pitchFamily="18" charset="0"/>
                        <a:ea typeface="Arial" panose="020B0604020202020204"/>
                        <a:cs typeface="Times New Roman" panose="02020603050405020304" charset="0"/>
                        <a:sym typeface="Arial" panose="020B0604020202020204"/>
                      </a:rPr>
                      <m:t>𝒙</m:t>
                    </m:r>
                  </m:oMath>
                </a14:m>
                <a:r>
                  <a:rPr lang="vi-VN" altLang="en-US" sz="2800" b="1" kern="0" dirty="0">
                    <a:solidFill>
                      <a:srgbClr val="000000"/>
                    </a:solidFill>
                    <a:latin typeface="+mj-lt"/>
                    <a:ea typeface="Arial" panose="020B0604020202020204"/>
                    <a:cs typeface="Times New Roman" panose="02020603050405020304" charset="0"/>
                    <a:sym typeface="Arial" panose="020B0604020202020204"/>
                  </a:rPr>
                  <a:t> &lt; 10</a:t>
                </a:r>
                <a:r>
                  <a:rPr lang="en-US" altLang="en-US" sz="2800" b="1" kern="0" dirty="0">
                    <a:solidFill>
                      <a:srgbClr val="000000"/>
                    </a:solidFill>
                    <a:latin typeface="+mj-lt"/>
                    <a:ea typeface="Arial" panose="020B0604020202020204"/>
                    <a:cs typeface="Times New Roman" panose="02020603050405020304" charset="0"/>
                    <a:sym typeface="Arial" panose="020B0604020202020204"/>
                  </a:rPr>
                  <a:t>.</a:t>
                </a:r>
                <a:endParaRPr lang="vi-VN" altLang="en-US" sz="2800" b="1" kern="0" dirty="0">
                  <a:solidFill>
                    <a:srgbClr val="000000"/>
                  </a:solidFill>
                  <a:latin typeface="+mj-lt"/>
                  <a:ea typeface="Arial" panose="020B0604020202020204"/>
                  <a:cs typeface="Times New Roman" panose="02020603050405020304" charset="0"/>
                  <a:sym typeface="Arial" panose="020B0604020202020204"/>
                </a:endParaRPr>
              </a:p>
            </p:txBody>
          </p:sp>
        </mc:Choice>
        <mc:Fallback xmlns="">
          <p:sp>
            <p:nvSpPr>
              <p:cNvPr id="203" name="Google Shape;203;p10"/>
              <p:cNvSpPr txBox="1">
                <a:spLocks noRot="1" noChangeAspect="1" noMove="1" noResize="1" noEditPoints="1" noAdjustHandles="1" noChangeArrowheads="1" noChangeShapeType="1" noTextEdit="1"/>
              </p:cNvSpPr>
              <p:nvPr/>
            </p:nvSpPr>
            <p:spPr>
              <a:xfrm>
                <a:off x="2682482" y="835058"/>
                <a:ext cx="7550538" cy="951865"/>
              </a:xfrm>
              <a:prstGeom prst="rect">
                <a:avLst/>
              </a:prstGeom>
              <a:blipFill>
                <a:blip r:embed="rId9"/>
                <a:stretch>
                  <a:fillRect l="-1614" t="-7692" b="-16667"/>
                </a:stretch>
              </a:blipFill>
              <a:ln>
                <a:noFill/>
              </a:ln>
            </p:spPr>
            <p:txBody>
              <a:bodyPr/>
              <a:lstStyle/>
              <a:p>
                <a:r>
                  <a:rPr lang="en-US">
                    <a:noFill/>
                  </a:rPr>
                  <a:t> </a:t>
                </a:r>
              </a:p>
            </p:txBody>
          </p:sp>
        </mc:Fallback>
      </mc:AlternateContent>
      <p:pic>
        <p:nvPicPr>
          <p:cNvPr id="204" name="Google Shape;204;p10"/>
          <p:cNvPicPr preferRelativeResize="0"/>
          <p:nvPr/>
        </p:nvPicPr>
        <p:blipFill rotWithShape="1">
          <a:blip r:embed="rId10"/>
          <a:srcRect/>
          <a:stretch>
            <a:fillRect/>
          </a:stretch>
        </p:blipFill>
        <p:spPr>
          <a:xfrm>
            <a:off x="239352" y="172916"/>
            <a:ext cx="2315689" cy="1324285"/>
          </a:xfrm>
          <a:prstGeom prst="rect">
            <a:avLst/>
          </a:prstGeom>
          <a:noFill/>
          <a:ln>
            <a:noFill/>
          </a:ln>
        </p:spPr>
      </p:pic>
      <p:pic>
        <p:nvPicPr>
          <p:cNvPr id="205" name="Google Shape;205;p10"/>
          <p:cNvPicPr preferRelativeResize="0"/>
          <p:nvPr/>
        </p:nvPicPr>
        <p:blipFill rotWithShape="1">
          <a:blip r:embed="rId11"/>
          <a:srcRect/>
          <a:stretch>
            <a:fillRect/>
          </a:stretch>
        </p:blipFill>
        <p:spPr>
          <a:xfrm>
            <a:off x="9013800" y="191619"/>
            <a:ext cx="2650819" cy="1821920"/>
          </a:xfrm>
          <a:prstGeom prst="rect">
            <a:avLst/>
          </a:prstGeom>
          <a:noFill/>
          <a:ln>
            <a:noFill/>
          </a:ln>
        </p:spPr>
      </p:pic>
      <mc:AlternateContent xmlns:mc="http://schemas.openxmlformats.org/markup-compatibility/2006" xmlns:a14="http://schemas.microsoft.com/office/drawing/2010/main">
        <mc:Choice Requires="a14">
          <p:sp>
            <p:nvSpPr>
              <p:cNvPr id="206" name="Google Shape;206;p10"/>
              <p:cNvSpPr/>
              <p:nvPr/>
            </p:nvSpPr>
            <p:spPr>
              <a:xfrm>
                <a:off x="3887757" y="2852936"/>
                <a:ext cx="4465411" cy="2360208"/>
              </a:xfrm>
              <a:prstGeom prst="cloudCallout">
                <a:avLst>
                  <a:gd name="adj1" fmla="val -80091"/>
                  <a:gd name="adj2" fmla="val 13949"/>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panose="020B0604020202020204"/>
                  <a:buNone/>
                </a:pPr>
                <a14:m>
                  <m:oMath xmlns:m="http://schemas.openxmlformats.org/officeDocument/2006/math">
                    <m:r>
                      <a:rPr lang="vi-VN" altLang="en-US" sz="3200" i="1" kern="0" dirty="0" smtClean="0">
                        <a:solidFill>
                          <a:srgbClr val="000000"/>
                        </a:solidFill>
                        <a:latin typeface="Cambria Math" panose="02040503050406030204" pitchFamily="18" charset="0"/>
                        <a:ea typeface="Calibri" panose="020F0502020204030204"/>
                        <a:cs typeface="Times New Roman" panose="02020603050405020304" charset="0"/>
                        <a:sym typeface="Calibri" panose="020F0502020204030204"/>
                      </a:rPr>
                      <m:t>𝑥</m:t>
                    </m:r>
                  </m:oMath>
                </a14:m>
                <a:r>
                  <a:rPr lang="vi-VN" altLang="en-US" sz="3200" kern="0" dirty="0">
                    <a:solidFill>
                      <a:srgbClr val="000000"/>
                    </a:solidFill>
                    <a:latin typeface="+mj-lt"/>
                    <a:ea typeface="Calibri" panose="020F0502020204030204"/>
                    <a:cs typeface="Times New Roman" panose="02020603050405020304" charset="0"/>
                    <a:sym typeface="Calibri" panose="020F0502020204030204"/>
                  </a:rPr>
                  <a:t> </a:t>
                </a:r>
                <a:r>
                  <a:rPr lang="vi-VN" altLang="en-US" sz="2800" kern="0" dirty="0">
                    <a:solidFill>
                      <a:srgbClr val="000000"/>
                    </a:solidFill>
                    <a:latin typeface="+mj-lt"/>
                    <a:ea typeface="Calibri" panose="020F0502020204030204"/>
                    <a:cs typeface="Times New Roman" panose="02020603050405020304" charset="0"/>
                    <a:sym typeface="Calibri" panose="020F0502020204030204"/>
                  </a:rPr>
                  <a:t>= {1; 5; 7}</a:t>
                </a:r>
                <a:r>
                  <a:rPr lang="en-US" altLang="en-US" sz="2800" kern="0" dirty="0">
                    <a:solidFill>
                      <a:srgbClr val="000000"/>
                    </a:solidFill>
                    <a:latin typeface="+mj-lt"/>
                    <a:ea typeface="Calibri" panose="020F0502020204030204"/>
                    <a:cs typeface="Times New Roman" panose="02020603050405020304" charset="0"/>
                    <a:sym typeface="Calibri" panose="020F0502020204030204"/>
                  </a:rPr>
                  <a:t>.</a:t>
                </a:r>
                <a:r>
                  <a:rPr lang="en-US" sz="2800" kern="0" dirty="0">
                    <a:solidFill>
                      <a:srgbClr val="000000"/>
                    </a:solidFill>
                    <a:latin typeface="+mj-lt"/>
                    <a:ea typeface="Calibri" panose="020F0502020204030204"/>
                    <a:cs typeface="Calibri" panose="020F0502020204030204"/>
                    <a:sym typeface="Calibri" panose="020F0502020204030204"/>
                  </a:rPr>
                  <a:t> </a:t>
                </a:r>
                <a:endParaRPr sz="3200" kern="0" dirty="0">
                  <a:solidFill>
                    <a:srgbClr val="000000"/>
                  </a:solidFill>
                  <a:latin typeface="+mj-lt"/>
                  <a:ea typeface="Calibri" panose="020F0502020204030204"/>
                  <a:cs typeface="Calibri" panose="020F0502020204030204"/>
                  <a:sym typeface="Calibri" panose="020F0502020204030204"/>
                </a:endParaRPr>
              </a:p>
            </p:txBody>
          </p:sp>
        </mc:Choice>
        <mc:Fallback xmlns="">
          <p:sp>
            <p:nvSpPr>
              <p:cNvPr id="206" name="Google Shape;206;p10"/>
              <p:cNvSpPr>
                <a:spLocks noRot="1" noChangeAspect="1" noMove="1" noResize="1" noEditPoints="1" noAdjustHandles="1" noChangeArrowheads="1" noChangeShapeType="1" noTextEdit="1"/>
              </p:cNvSpPr>
              <p:nvPr/>
            </p:nvSpPr>
            <p:spPr>
              <a:xfrm>
                <a:off x="3887757" y="2852936"/>
                <a:ext cx="4465411" cy="2360208"/>
              </a:xfrm>
              <a:prstGeom prst="cloudCallout">
                <a:avLst>
                  <a:gd name="adj1" fmla="val -80091"/>
                  <a:gd name="adj2" fmla="val 13949"/>
                </a:avLst>
              </a:prstGeom>
              <a:blipFill>
                <a:blip r:embed="rId12"/>
                <a:stretch>
                  <a:fillRect/>
                </a:stretch>
              </a:blipFill>
              <a:ln>
                <a:noFill/>
              </a:ln>
              <a:effectLst>
                <a:outerShdw blurRad="50800" dist="38100" algn="l" rotWithShape="0">
                  <a:srgbClr val="000000">
                    <a:alpha val="40000"/>
                  </a:srgbClr>
                </a:outerShdw>
              </a:effectLst>
            </p:spPr>
            <p:txBody>
              <a:bodyPr/>
              <a:lstStyle/>
              <a:p>
                <a:r>
                  <a:rPr lang="en-US">
                    <a:noFill/>
                  </a:rPr>
                  <a:t> </a:t>
                </a:r>
              </a:p>
            </p:txBody>
          </p:sp>
        </mc:Fallback>
      </mc:AlternateContent>
      <p:pic>
        <p:nvPicPr>
          <p:cNvPr id="207" name="Google Shape;207;p10"/>
          <p:cNvPicPr preferRelativeResize="0"/>
          <p:nvPr/>
        </p:nvPicPr>
        <p:blipFill rotWithShape="1">
          <a:blip r:embed="rId13"/>
          <a:srcRect/>
          <a:stretch>
            <a:fillRect/>
          </a:stretch>
        </p:blipFill>
        <p:spPr>
          <a:xfrm>
            <a:off x="9495645" y="4920267"/>
            <a:ext cx="2715393" cy="1749095"/>
          </a:xfrm>
          <a:prstGeom prst="rect">
            <a:avLst/>
          </a:prstGeom>
          <a:noFill/>
          <a:ln>
            <a:noFill/>
          </a:ln>
        </p:spPr>
      </p:pic>
      <p:pic>
        <p:nvPicPr>
          <p:cNvPr id="208" name="Google Shape;208;p10"/>
          <p:cNvPicPr preferRelativeResize="0"/>
          <p:nvPr/>
        </p:nvPicPr>
        <p:blipFill rotWithShape="1">
          <a:blip r:embed="rId14"/>
          <a:srcRect/>
          <a:stretch>
            <a:fillRect/>
          </a:stretch>
        </p:blipFill>
        <p:spPr>
          <a:xfrm>
            <a:off x="10233020" y="5964227"/>
            <a:ext cx="2003517" cy="953236"/>
          </a:xfrm>
          <a:prstGeom prst="rect">
            <a:avLst/>
          </a:prstGeom>
          <a:noFill/>
          <a:ln>
            <a:noFill/>
          </a:ln>
        </p:spPr>
      </p:pic>
      <p:pic>
        <p:nvPicPr>
          <p:cNvPr id="13" name="Picture 12">
            <a:extLst>
              <a:ext uri="{FF2B5EF4-FFF2-40B4-BE49-F238E27FC236}">
                <a16:creationId xmlns:a16="http://schemas.microsoft.com/office/drawing/2014/main" id="{1A095C8A-2B79-4A0D-BEFE-96BC9647140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9352" y="172916"/>
            <a:ext cx="1310326" cy="596347"/>
          </a:xfrm>
          <a:prstGeom prst="rect">
            <a:avLst/>
          </a:prstGeom>
        </p:spPr>
      </p:pic>
    </p:spTree>
    <p:extLst>
      <p:ext uri="{BB962C8B-B14F-4D97-AF65-F5344CB8AC3E}">
        <p14:creationId xmlns:p14="http://schemas.microsoft.com/office/powerpoint/2010/main" val="244271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additive="base">
                                        <p:cTn id="7" dur="500"/>
                                        <p:tgtEl>
                                          <p:spTgt spid="203"/>
                                        </p:tgtEl>
                                        <p:attrNameLst>
                                          <p:attrName>ppt_w</p:attrName>
                                        </p:attrNameLst>
                                      </p:cBhvr>
                                      <p:tavLst>
                                        <p:tav tm="0">
                                          <p:val>
                                            <p:fltVal val="0"/>
                                          </p:val>
                                        </p:tav>
                                        <p:tav tm="100000">
                                          <p:val>
                                            <p:strVal val="#ppt_w"/>
                                          </p:val>
                                        </p:tav>
                                      </p:tavLst>
                                    </p:anim>
                                    <p:anim calcmode="lin" valueType="num">
                                      <p:cBhvr additive="base">
                                        <p:cTn id="8" dur="500"/>
                                        <p:tgtEl>
                                          <p:spTgt spid="20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06"/>
                                        </p:tgtEl>
                                        <p:attrNameLst>
                                          <p:attrName>style.visibility</p:attrName>
                                        </p:attrNameLst>
                                      </p:cBhvr>
                                      <p:to>
                                        <p:strVal val="visible"/>
                                      </p:to>
                                    </p:set>
                                    <p:anim calcmode="lin" valueType="num">
                                      <p:cBhvr additive="base">
                                        <p:cTn id="13" dur="500"/>
                                        <p:tgtEl>
                                          <p:spTgt spid="206"/>
                                        </p:tgtEl>
                                        <p:attrNameLst>
                                          <p:attrName>ppt_w</p:attrName>
                                        </p:attrNameLst>
                                      </p:cBhvr>
                                      <p:tavLst>
                                        <p:tav tm="0">
                                          <p:val>
                                            <p:fltVal val="0"/>
                                          </p:val>
                                        </p:tav>
                                        <p:tav tm="100000">
                                          <p:val>
                                            <p:strVal val="#ppt_w"/>
                                          </p:val>
                                        </p:tav>
                                      </p:tavLst>
                                    </p:anim>
                                    <p:anim calcmode="lin" valueType="num">
                                      <p:cBhvr additive="base">
                                        <p:cTn id="14" dur="500"/>
                                        <p:tgtEl>
                                          <p:spTgt spid="20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213"/>
        <p:cNvGrpSpPr/>
        <p:nvPr/>
      </p:nvGrpSpPr>
      <p:grpSpPr>
        <a:xfrm>
          <a:off x="0" y="0"/>
          <a:ext cx="0" cy="0"/>
          <a:chOff x="0" y="0"/>
          <a:chExt cx="0" cy="0"/>
        </a:xfrm>
      </p:grpSpPr>
      <p:pic>
        <p:nvPicPr>
          <p:cNvPr id="14" name="Google Shape;129;p5"/>
          <p:cNvPicPr preferRelativeResize="0"/>
          <p:nvPr/>
        </p:nvPicPr>
        <p:blipFill>
          <a:blip r:embed="rId5">
            <a:extLst>
              <a:ext uri="{28A0092B-C50C-407E-A947-70E740481C1C}">
                <a14:useLocalDpi xmlns:a14="http://schemas.microsoft.com/office/drawing/2010/main" val="0"/>
              </a:ext>
            </a:extLst>
          </a:blip>
          <a:stretch>
            <a:fillRect/>
          </a:stretch>
        </p:blipFill>
        <p:spPr>
          <a:xfrm>
            <a:off x="-98856" y="-111211"/>
            <a:ext cx="12603894" cy="7117492"/>
          </a:xfrm>
          <a:prstGeom prst="rect">
            <a:avLst/>
          </a:prstGeom>
          <a:noFill/>
          <a:ln>
            <a:noFill/>
          </a:ln>
        </p:spPr>
      </p:pic>
      <p:pic>
        <p:nvPicPr>
          <p:cNvPr id="214" name="Google Shape;214;p11"/>
          <p:cNvPicPr preferRelativeResize="0"/>
          <p:nvPr/>
        </p:nvPicPr>
        <p:blipFill rotWithShape="1">
          <a:blip r:embed="rId6"/>
          <a:srcRect/>
          <a:stretch>
            <a:fillRect/>
          </a:stretch>
        </p:blipFill>
        <p:spPr>
          <a:xfrm>
            <a:off x="1677119" y="332658"/>
            <a:ext cx="9987500" cy="2016225"/>
          </a:xfrm>
          <a:prstGeom prst="rect">
            <a:avLst/>
          </a:prstGeom>
          <a:noFill/>
          <a:ln>
            <a:noFill/>
          </a:ln>
        </p:spPr>
      </p:pic>
      <p:pic>
        <p:nvPicPr>
          <p:cNvPr id="215" name="Google Shape;215;p11">
            <a:hlinkClick r:id="rId7" action="ppaction://hlinksldjump"/>
          </p:cNvPr>
          <p:cNvPicPr preferRelativeResize="0"/>
          <p:nvPr/>
        </p:nvPicPr>
        <p:blipFill rotWithShape="1">
          <a:blip r:embed="rId8"/>
          <a:srcRect l="40297" t="44231" r="46039" b="5871"/>
          <a:stretch>
            <a:fillRect/>
          </a:stretch>
        </p:blipFill>
        <p:spPr>
          <a:xfrm>
            <a:off x="239352" y="3356995"/>
            <a:ext cx="2095289" cy="3712305"/>
          </a:xfrm>
          <a:prstGeom prst="rect">
            <a:avLst/>
          </a:prstGeom>
          <a:noFill/>
          <a:ln>
            <a:noFill/>
          </a:ln>
        </p:spPr>
      </p:pic>
      <p:sp>
        <p:nvSpPr>
          <p:cNvPr id="216" name="Google Shape;216;p11"/>
          <p:cNvSpPr txBox="1"/>
          <p:nvPr/>
        </p:nvSpPr>
        <p:spPr>
          <a:xfrm>
            <a:off x="2587145" y="851573"/>
            <a:ext cx="7154569" cy="954067"/>
          </a:xfrm>
          <a:prstGeom prst="rect">
            <a:avLst/>
          </a:prstGeom>
          <a:noFill/>
          <a:ln>
            <a:noFill/>
          </a:ln>
        </p:spPr>
        <p:txBody>
          <a:bodyPr spcFirstLastPara="1" wrap="square" lIns="91425" tIns="45700" rIns="91425" bIns="45700" anchor="t" anchorCtr="0">
            <a:spAutoFit/>
          </a:bodyPr>
          <a:lstStyle/>
          <a:p>
            <a:pPr>
              <a:buClr>
                <a:srgbClr val="000000"/>
              </a:buClr>
              <a:buFont typeface="Arial" panose="020B0604020202020204"/>
              <a:buNone/>
            </a:pPr>
            <a:r>
              <a:rPr lang="vi-VN" altLang="en-US" sz="2800" b="1" kern="0" dirty="0">
                <a:solidFill>
                  <a:srgbClr val="000000"/>
                </a:solidFill>
                <a:latin typeface="+mj-lt"/>
                <a:ea typeface="Arial" panose="020B0604020202020204"/>
                <a:cs typeface="Times New Roman" panose="02020603050405020304" charset="0"/>
                <a:sym typeface="Arial" panose="020B0604020202020204"/>
              </a:rPr>
              <a:t>Tìm các số tự nhiên có hai chữ số vừa là bội của 15 vừa là ước của 120</a:t>
            </a:r>
            <a:r>
              <a:rPr lang="en-US" altLang="en-US" sz="2800" b="1" kern="0" dirty="0">
                <a:solidFill>
                  <a:srgbClr val="000000"/>
                </a:solidFill>
                <a:latin typeface="+mj-lt"/>
                <a:ea typeface="Arial" panose="020B0604020202020204"/>
                <a:cs typeface="Times New Roman" panose="02020603050405020304" charset="0"/>
                <a:sym typeface="Arial" panose="020B0604020202020204"/>
              </a:rPr>
              <a:t>.</a:t>
            </a:r>
            <a:endParaRPr lang="vi-VN" altLang="en-US" sz="2800" b="1" kern="0" dirty="0">
              <a:solidFill>
                <a:srgbClr val="000000"/>
              </a:solidFill>
              <a:latin typeface="+mj-lt"/>
              <a:ea typeface="Arial" panose="020B0604020202020204"/>
              <a:cs typeface="Times New Roman" panose="02020603050405020304" charset="0"/>
              <a:sym typeface="Arial" panose="020B0604020202020204"/>
            </a:endParaRPr>
          </a:p>
        </p:txBody>
      </p:sp>
      <p:pic>
        <p:nvPicPr>
          <p:cNvPr id="217" name="Google Shape;217;p11"/>
          <p:cNvPicPr preferRelativeResize="0"/>
          <p:nvPr/>
        </p:nvPicPr>
        <p:blipFill rotWithShape="1">
          <a:blip r:embed="rId9"/>
          <a:srcRect/>
          <a:stretch>
            <a:fillRect/>
          </a:stretch>
        </p:blipFill>
        <p:spPr>
          <a:xfrm>
            <a:off x="239352" y="172916"/>
            <a:ext cx="2315689" cy="1324285"/>
          </a:xfrm>
          <a:prstGeom prst="rect">
            <a:avLst/>
          </a:prstGeom>
          <a:noFill/>
          <a:ln>
            <a:noFill/>
          </a:ln>
        </p:spPr>
      </p:pic>
      <p:pic>
        <p:nvPicPr>
          <p:cNvPr id="218" name="Google Shape;218;p11"/>
          <p:cNvPicPr preferRelativeResize="0"/>
          <p:nvPr/>
        </p:nvPicPr>
        <p:blipFill rotWithShape="1">
          <a:blip r:embed="rId10"/>
          <a:srcRect/>
          <a:stretch>
            <a:fillRect/>
          </a:stretch>
        </p:blipFill>
        <p:spPr>
          <a:xfrm>
            <a:off x="9013800" y="191619"/>
            <a:ext cx="2650819" cy="1821920"/>
          </a:xfrm>
          <a:prstGeom prst="rect">
            <a:avLst/>
          </a:prstGeom>
          <a:noFill/>
          <a:ln>
            <a:noFill/>
          </a:ln>
        </p:spPr>
      </p:pic>
      <p:sp>
        <p:nvSpPr>
          <p:cNvPr id="219" name="Google Shape;219;p11"/>
          <p:cNvSpPr/>
          <p:nvPr/>
        </p:nvSpPr>
        <p:spPr>
          <a:xfrm>
            <a:off x="3887893" y="2768038"/>
            <a:ext cx="8348644" cy="2599055"/>
          </a:xfrm>
          <a:prstGeom prst="cloudCallout">
            <a:avLst>
              <a:gd name="adj1" fmla="val -74615"/>
              <a:gd name="adj2" fmla="val 13949"/>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panose="020B0604020202020204"/>
              <a:buNone/>
            </a:pPr>
            <a:r>
              <a:rPr lang="vi-VN" altLang="en-US" sz="2800" kern="0" dirty="0">
                <a:solidFill>
                  <a:srgbClr val="000000"/>
                </a:solidFill>
                <a:latin typeface="+mj-lt"/>
                <a:ea typeface="Calibri" panose="020F0502020204030204"/>
                <a:cs typeface="Times New Roman" panose="02020603050405020304" charset="0"/>
                <a:sym typeface="Calibri" panose="020F0502020204030204"/>
              </a:rPr>
              <a:t>Các số có hai chữ số</a:t>
            </a:r>
            <a:r>
              <a:rPr lang="en-US" altLang="en-US" sz="2800" kern="0" dirty="0">
                <a:solidFill>
                  <a:srgbClr val="000000"/>
                </a:solidFill>
                <a:latin typeface="+mj-lt"/>
                <a:ea typeface="Calibri" panose="020F0502020204030204"/>
                <a:cs typeface="Times New Roman" panose="02020603050405020304" charset="0"/>
                <a:sym typeface="Calibri" panose="020F0502020204030204"/>
              </a:rPr>
              <a:t> </a:t>
            </a:r>
            <a:r>
              <a:rPr lang="vi-VN" altLang="en-US" sz="2800" kern="0" dirty="0">
                <a:solidFill>
                  <a:srgbClr val="000000"/>
                </a:solidFill>
                <a:latin typeface="+mj-lt"/>
                <a:ea typeface="Calibri" panose="020F0502020204030204"/>
                <a:cs typeface="Times New Roman" panose="02020603050405020304" charset="0"/>
                <a:sym typeface="Calibri" panose="020F0502020204030204"/>
              </a:rPr>
              <a:t>vừa là </a:t>
            </a:r>
            <a:r>
              <a:rPr lang="vi-VN" altLang="en-US" sz="2800" kern="0" dirty="0">
                <a:solidFill>
                  <a:srgbClr val="000000"/>
                </a:solidFill>
                <a:latin typeface="+mj-lt"/>
                <a:cs typeface="Times New Roman" panose="02020603050405020304" charset="0"/>
                <a:sym typeface="Arial" panose="020B0604020202020204"/>
              </a:rPr>
              <a:t>bội của 15 vừa</a:t>
            </a:r>
            <a:r>
              <a:rPr lang="en-US" altLang="en-US" sz="2800" kern="0" dirty="0">
                <a:solidFill>
                  <a:srgbClr val="000000"/>
                </a:solidFill>
                <a:latin typeface="+mj-lt"/>
                <a:cs typeface="Times New Roman" panose="02020603050405020304" charset="0"/>
                <a:sym typeface="Arial" panose="020B0604020202020204"/>
              </a:rPr>
              <a:t> </a:t>
            </a:r>
            <a:r>
              <a:rPr lang="vi-VN" altLang="en-US" sz="2800" kern="0" dirty="0">
                <a:solidFill>
                  <a:srgbClr val="000000"/>
                </a:solidFill>
                <a:latin typeface="+mj-lt"/>
                <a:cs typeface="Times New Roman" panose="02020603050405020304" charset="0"/>
                <a:sym typeface="Arial" panose="020B0604020202020204"/>
              </a:rPr>
              <a:t>là ước của 120 là: 15;</a:t>
            </a:r>
            <a:r>
              <a:rPr lang="en-US" altLang="en-US" sz="2800" kern="0" dirty="0">
                <a:solidFill>
                  <a:srgbClr val="000000"/>
                </a:solidFill>
                <a:latin typeface="+mj-lt"/>
                <a:cs typeface="Times New Roman" panose="02020603050405020304" charset="0"/>
                <a:sym typeface="Arial" panose="020B0604020202020204"/>
              </a:rPr>
              <a:t> </a:t>
            </a:r>
            <a:r>
              <a:rPr lang="vi-VN" altLang="en-US" sz="2800" kern="0" dirty="0">
                <a:solidFill>
                  <a:srgbClr val="000000"/>
                </a:solidFill>
                <a:latin typeface="+mj-lt"/>
                <a:cs typeface="Times New Roman" panose="02020603050405020304" charset="0"/>
                <a:sym typeface="Arial" panose="020B0604020202020204"/>
              </a:rPr>
              <a:t>30; 60</a:t>
            </a:r>
            <a:r>
              <a:rPr lang="en-US" altLang="en-US" sz="2800" kern="0" dirty="0">
                <a:solidFill>
                  <a:srgbClr val="000000"/>
                </a:solidFill>
                <a:latin typeface="+mj-lt"/>
                <a:cs typeface="Times New Roman" panose="02020603050405020304" charset="0"/>
                <a:sym typeface="Arial" panose="020B0604020202020204"/>
              </a:rPr>
              <a:t>.</a:t>
            </a:r>
            <a:endParaRPr lang="vi-VN" altLang="en-US" sz="2800" kern="0" dirty="0">
              <a:solidFill>
                <a:srgbClr val="000000"/>
              </a:solidFill>
              <a:latin typeface="+mj-lt"/>
              <a:ea typeface="Arial" panose="020B0604020202020204"/>
              <a:cs typeface="Times New Roman" panose="02020603050405020304" charset="0"/>
              <a:sym typeface="Arial" panose="020B0604020202020204"/>
            </a:endParaRPr>
          </a:p>
        </p:txBody>
      </p:sp>
      <p:pic>
        <p:nvPicPr>
          <p:cNvPr id="220" name="Google Shape;220;p11"/>
          <p:cNvPicPr preferRelativeResize="0"/>
          <p:nvPr/>
        </p:nvPicPr>
        <p:blipFill rotWithShape="1">
          <a:blip r:embed="rId11"/>
          <a:srcRect/>
          <a:stretch>
            <a:fillRect/>
          </a:stretch>
        </p:blipFill>
        <p:spPr>
          <a:xfrm>
            <a:off x="9495645" y="4920267"/>
            <a:ext cx="2715393" cy="1749095"/>
          </a:xfrm>
          <a:prstGeom prst="rect">
            <a:avLst/>
          </a:prstGeom>
          <a:noFill/>
          <a:ln>
            <a:noFill/>
          </a:ln>
        </p:spPr>
      </p:pic>
      <p:pic>
        <p:nvPicPr>
          <p:cNvPr id="221" name="Google Shape;221;p11"/>
          <p:cNvPicPr preferRelativeResize="0"/>
          <p:nvPr/>
        </p:nvPicPr>
        <p:blipFill rotWithShape="1">
          <a:blip r:embed="rId12"/>
          <a:srcRect/>
          <a:stretch>
            <a:fillRect/>
          </a:stretch>
        </p:blipFill>
        <p:spPr>
          <a:xfrm>
            <a:off x="10233020" y="5964227"/>
            <a:ext cx="2003517" cy="953236"/>
          </a:xfrm>
          <a:prstGeom prst="rect">
            <a:avLst/>
          </a:prstGeom>
          <a:noFill/>
          <a:ln>
            <a:noFill/>
          </a:ln>
        </p:spPr>
      </p:pic>
      <p:pic>
        <p:nvPicPr>
          <p:cNvPr id="13" name="Picture 12">
            <a:extLst>
              <a:ext uri="{FF2B5EF4-FFF2-40B4-BE49-F238E27FC236}">
                <a16:creationId xmlns:a16="http://schemas.microsoft.com/office/drawing/2014/main" id="{1A095C8A-2B79-4A0D-BEFE-96BC964714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9352" y="172916"/>
            <a:ext cx="1310326" cy="596347"/>
          </a:xfrm>
          <a:prstGeom prst="rect">
            <a:avLst/>
          </a:prstGeom>
        </p:spPr>
      </p:pic>
    </p:spTree>
    <p:extLst>
      <p:ext uri="{BB962C8B-B14F-4D97-AF65-F5344CB8AC3E}">
        <p14:creationId xmlns:p14="http://schemas.microsoft.com/office/powerpoint/2010/main" val="126216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16"/>
                                        </p:tgtEl>
                                        <p:attrNameLst>
                                          <p:attrName>style.visibility</p:attrName>
                                        </p:attrNameLst>
                                      </p:cBhvr>
                                      <p:to>
                                        <p:strVal val="visible"/>
                                      </p:to>
                                    </p:set>
                                    <p:anim calcmode="lin" valueType="num">
                                      <p:cBhvr additive="base">
                                        <p:cTn id="7" dur="500"/>
                                        <p:tgtEl>
                                          <p:spTgt spid="216"/>
                                        </p:tgtEl>
                                        <p:attrNameLst>
                                          <p:attrName>ppt_w</p:attrName>
                                        </p:attrNameLst>
                                      </p:cBhvr>
                                      <p:tavLst>
                                        <p:tav tm="0">
                                          <p:val>
                                            <p:fltVal val="0"/>
                                          </p:val>
                                        </p:tav>
                                        <p:tav tm="100000">
                                          <p:val>
                                            <p:strVal val="#ppt_w"/>
                                          </p:val>
                                        </p:tav>
                                      </p:tavLst>
                                    </p:anim>
                                    <p:anim calcmode="lin" valueType="num">
                                      <p:cBhvr additive="base">
                                        <p:cTn id="8" dur="500"/>
                                        <p:tgtEl>
                                          <p:spTgt spid="2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19"/>
                                        </p:tgtEl>
                                        <p:attrNameLst>
                                          <p:attrName>style.visibility</p:attrName>
                                        </p:attrNameLst>
                                      </p:cBhvr>
                                      <p:to>
                                        <p:strVal val="visible"/>
                                      </p:to>
                                    </p:set>
                                    <p:anim calcmode="lin" valueType="num">
                                      <p:cBhvr additive="base">
                                        <p:cTn id="13" dur="500"/>
                                        <p:tgtEl>
                                          <p:spTgt spid="219"/>
                                        </p:tgtEl>
                                        <p:attrNameLst>
                                          <p:attrName>ppt_w</p:attrName>
                                        </p:attrNameLst>
                                      </p:cBhvr>
                                      <p:tavLst>
                                        <p:tav tm="0">
                                          <p:val>
                                            <p:fltVal val="0"/>
                                          </p:val>
                                        </p:tav>
                                        <p:tav tm="100000">
                                          <p:val>
                                            <p:strVal val="#ppt_w"/>
                                          </p:val>
                                        </p:tav>
                                      </p:tavLst>
                                    </p:anim>
                                    <p:anim calcmode="lin" valueType="num">
                                      <p:cBhvr additive="base">
                                        <p:cTn id="14" dur="500"/>
                                        <p:tgtEl>
                                          <p:spTgt spid="2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226"/>
        <p:cNvGrpSpPr/>
        <p:nvPr/>
      </p:nvGrpSpPr>
      <p:grpSpPr>
        <a:xfrm>
          <a:off x="0" y="0"/>
          <a:ext cx="0" cy="0"/>
          <a:chOff x="0" y="0"/>
          <a:chExt cx="0" cy="0"/>
        </a:xfrm>
      </p:grpSpPr>
      <p:pic>
        <p:nvPicPr>
          <p:cNvPr id="14" name="Google Shape;129;p5"/>
          <p:cNvPicPr preferRelativeResize="0"/>
          <p:nvPr/>
        </p:nvPicPr>
        <p:blipFill>
          <a:blip r:embed="rId5">
            <a:extLst>
              <a:ext uri="{28A0092B-C50C-407E-A947-70E740481C1C}">
                <a14:useLocalDpi xmlns:a14="http://schemas.microsoft.com/office/drawing/2010/main" val="0"/>
              </a:ext>
            </a:extLst>
          </a:blip>
          <a:stretch>
            <a:fillRect/>
          </a:stretch>
        </p:blipFill>
        <p:spPr>
          <a:xfrm>
            <a:off x="-98856" y="-111211"/>
            <a:ext cx="12603894" cy="7117492"/>
          </a:xfrm>
          <a:prstGeom prst="rect">
            <a:avLst/>
          </a:prstGeom>
          <a:noFill/>
          <a:ln>
            <a:noFill/>
          </a:ln>
        </p:spPr>
      </p:pic>
      <p:pic>
        <p:nvPicPr>
          <p:cNvPr id="227" name="Google Shape;227;p12"/>
          <p:cNvPicPr preferRelativeResize="0"/>
          <p:nvPr/>
        </p:nvPicPr>
        <p:blipFill rotWithShape="1">
          <a:blip r:embed="rId6"/>
          <a:srcRect/>
          <a:stretch>
            <a:fillRect/>
          </a:stretch>
        </p:blipFill>
        <p:spPr>
          <a:xfrm>
            <a:off x="1677119" y="332658"/>
            <a:ext cx="9987500" cy="2519455"/>
          </a:xfrm>
          <a:prstGeom prst="rect">
            <a:avLst/>
          </a:prstGeom>
          <a:noFill/>
          <a:ln>
            <a:noFill/>
          </a:ln>
        </p:spPr>
      </p:pic>
      <p:pic>
        <p:nvPicPr>
          <p:cNvPr id="228" name="Google Shape;228;p12">
            <a:hlinkClick r:id="rId7" action="ppaction://hlinksldjump"/>
          </p:cNvPr>
          <p:cNvPicPr preferRelativeResize="0"/>
          <p:nvPr/>
        </p:nvPicPr>
        <p:blipFill rotWithShape="1">
          <a:blip r:embed="rId8"/>
          <a:srcRect l="40297" t="44231" r="46039" b="5871"/>
          <a:stretch>
            <a:fillRect/>
          </a:stretch>
        </p:blipFill>
        <p:spPr>
          <a:xfrm>
            <a:off x="239352" y="3356995"/>
            <a:ext cx="2095289" cy="3712305"/>
          </a:xfrm>
          <a:prstGeom prst="rect">
            <a:avLst/>
          </a:prstGeom>
          <a:noFill/>
          <a:ln>
            <a:noFill/>
          </a:ln>
        </p:spPr>
      </p:pic>
      <p:pic>
        <p:nvPicPr>
          <p:cNvPr id="230" name="Google Shape;230;p12"/>
          <p:cNvPicPr preferRelativeResize="0"/>
          <p:nvPr/>
        </p:nvPicPr>
        <p:blipFill rotWithShape="1">
          <a:blip r:embed="rId9"/>
          <a:srcRect/>
          <a:stretch>
            <a:fillRect/>
          </a:stretch>
        </p:blipFill>
        <p:spPr>
          <a:xfrm>
            <a:off x="239352" y="172916"/>
            <a:ext cx="2315689" cy="1324285"/>
          </a:xfrm>
          <a:prstGeom prst="rect">
            <a:avLst/>
          </a:prstGeom>
          <a:noFill/>
          <a:ln>
            <a:noFill/>
          </a:ln>
        </p:spPr>
      </p:pic>
      <p:pic>
        <p:nvPicPr>
          <p:cNvPr id="231" name="Google Shape;231;p12"/>
          <p:cNvPicPr preferRelativeResize="0"/>
          <p:nvPr/>
        </p:nvPicPr>
        <p:blipFill rotWithShape="1">
          <a:blip r:embed="rId10"/>
          <a:srcRect/>
          <a:stretch>
            <a:fillRect/>
          </a:stretch>
        </p:blipFill>
        <p:spPr>
          <a:xfrm>
            <a:off x="9013800" y="191619"/>
            <a:ext cx="2650819" cy="1821920"/>
          </a:xfrm>
          <a:prstGeom prst="rect">
            <a:avLst/>
          </a:prstGeom>
          <a:noFill/>
          <a:ln>
            <a:noFill/>
          </a:ln>
        </p:spPr>
      </p:pic>
      <p:sp>
        <p:nvSpPr>
          <p:cNvPr id="232" name="Google Shape;232;p12"/>
          <p:cNvSpPr/>
          <p:nvPr/>
        </p:nvSpPr>
        <p:spPr>
          <a:xfrm>
            <a:off x="3262209" y="2853055"/>
            <a:ext cx="8403167" cy="3110230"/>
          </a:xfrm>
          <a:prstGeom prst="cloudCallout">
            <a:avLst>
              <a:gd name="adj1" fmla="val -63474"/>
              <a:gd name="adj2" fmla="val 5209"/>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panose="020B0604020202020204"/>
              <a:buNone/>
            </a:pPr>
            <a:r>
              <a:rPr lang="vi-VN" altLang="en-US" sz="2600" kern="0" dirty="0">
                <a:solidFill>
                  <a:srgbClr val="000000"/>
                </a:solidFill>
                <a:latin typeface="+mj-lt"/>
                <a:ea typeface="Calibri" panose="020F0502020204030204"/>
                <a:cs typeface="Times New Roman" panose="02020603050405020304" charset="0"/>
                <a:sym typeface="Calibri" panose="020F0502020204030204"/>
              </a:rPr>
              <a:t>Cô có thể chia đội thành:</a:t>
            </a:r>
          </a:p>
          <a:p>
            <a:pPr marL="457200" indent="-457200" algn="ctr">
              <a:buClr>
                <a:srgbClr val="000000"/>
              </a:buClr>
              <a:buFont typeface="Wingdings" panose="05000000000000000000" pitchFamily="2" charset="2"/>
              <a:buChar char="q"/>
            </a:pPr>
            <a:r>
              <a:rPr lang="vi-VN" altLang="en-US" sz="2600" kern="0" dirty="0">
                <a:solidFill>
                  <a:srgbClr val="000000"/>
                </a:solidFill>
                <a:latin typeface="+mj-lt"/>
                <a:ea typeface="Calibri" panose="020F0502020204030204"/>
                <a:cs typeface="Times New Roman" panose="02020603050405020304" charset="0"/>
                <a:sym typeface="Calibri" panose="020F0502020204030204"/>
              </a:rPr>
              <a:t> 3 nhóm mỗi nhóm có 8 bạn</a:t>
            </a:r>
            <a:r>
              <a:rPr lang="en-US" altLang="en-US" sz="2600" kern="0" dirty="0">
                <a:solidFill>
                  <a:srgbClr val="000000"/>
                </a:solidFill>
                <a:latin typeface="+mj-lt"/>
                <a:ea typeface="Calibri" panose="020F0502020204030204"/>
                <a:cs typeface="Times New Roman" panose="02020603050405020304" charset="0"/>
                <a:sym typeface="Calibri" panose="020F0502020204030204"/>
              </a:rPr>
              <a:t>.</a:t>
            </a:r>
            <a:endParaRPr lang="vi-VN" altLang="en-US" sz="2600" kern="0" dirty="0">
              <a:solidFill>
                <a:srgbClr val="000000"/>
              </a:solidFill>
              <a:latin typeface="+mj-lt"/>
              <a:ea typeface="Calibri" panose="020F0502020204030204"/>
              <a:cs typeface="Times New Roman" panose="02020603050405020304" charset="0"/>
              <a:sym typeface="Calibri" panose="020F0502020204030204"/>
            </a:endParaRPr>
          </a:p>
          <a:p>
            <a:pPr marL="457200" indent="-457200" algn="ctr">
              <a:buClr>
                <a:srgbClr val="000000"/>
              </a:buClr>
              <a:buFont typeface="Wingdings" panose="05000000000000000000" pitchFamily="2" charset="2"/>
              <a:buChar char="q"/>
            </a:pPr>
            <a:r>
              <a:rPr lang="vi-VN" altLang="en-US" sz="2600" kern="0" dirty="0">
                <a:solidFill>
                  <a:srgbClr val="000000"/>
                </a:solidFill>
                <a:latin typeface="+mj-lt"/>
                <a:ea typeface="Calibri" panose="020F0502020204030204"/>
                <a:cs typeface="Times New Roman" panose="02020603050405020304" charset="0"/>
                <a:sym typeface="Calibri" panose="020F0502020204030204"/>
              </a:rPr>
              <a:t> 4 nhóm mỗi nhóm có 6 bạn</a:t>
            </a:r>
            <a:r>
              <a:rPr lang="en-US" altLang="en-US" sz="2600" kern="0" dirty="0">
                <a:solidFill>
                  <a:srgbClr val="000000"/>
                </a:solidFill>
                <a:latin typeface="+mj-lt"/>
                <a:ea typeface="Calibri" panose="020F0502020204030204"/>
                <a:cs typeface="Times New Roman" panose="02020603050405020304" charset="0"/>
                <a:sym typeface="Calibri" panose="020F0502020204030204"/>
              </a:rPr>
              <a:t>.</a:t>
            </a:r>
            <a:endParaRPr lang="vi-VN" altLang="en-US" sz="2600" kern="0" dirty="0">
              <a:solidFill>
                <a:srgbClr val="000000"/>
              </a:solidFill>
              <a:latin typeface="+mj-lt"/>
              <a:ea typeface="Calibri" panose="020F0502020204030204"/>
              <a:cs typeface="Times New Roman" panose="02020603050405020304" charset="0"/>
              <a:sym typeface="Calibri" panose="020F0502020204030204"/>
            </a:endParaRPr>
          </a:p>
          <a:p>
            <a:pPr marL="457200" indent="-457200" algn="ctr">
              <a:buClr>
                <a:srgbClr val="000000"/>
              </a:buClr>
              <a:buFont typeface="Wingdings" panose="05000000000000000000" pitchFamily="2" charset="2"/>
              <a:buChar char="q"/>
            </a:pPr>
            <a:r>
              <a:rPr lang="vi-VN" altLang="en-US" sz="2600" kern="0" dirty="0">
                <a:solidFill>
                  <a:srgbClr val="000000"/>
                </a:solidFill>
                <a:latin typeface="+mj-lt"/>
                <a:ea typeface="Calibri" panose="020F0502020204030204"/>
                <a:cs typeface="Times New Roman" panose="02020603050405020304" charset="0"/>
                <a:sym typeface="Calibri" panose="020F0502020204030204"/>
              </a:rPr>
              <a:t> 6 nhóm mỗi nhóm có 4 bạn</a:t>
            </a:r>
            <a:r>
              <a:rPr lang="en-US" altLang="en-US" sz="2600" kern="0" dirty="0">
                <a:solidFill>
                  <a:srgbClr val="000000"/>
                </a:solidFill>
                <a:latin typeface="+mj-lt"/>
                <a:ea typeface="Calibri" panose="020F0502020204030204"/>
                <a:cs typeface="Times New Roman" panose="02020603050405020304" charset="0"/>
                <a:sym typeface="Calibri" panose="020F0502020204030204"/>
              </a:rPr>
              <a:t>.</a:t>
            </a:r>
            <a:endParaRPr lang="vi-VN" altLang="en-US" sz="2600" kern="0" dirty="0">
              <a:solidFill>
                <a:srgbClr val="000000"/>
              </a:solidFill>
              <a:latin typeface="+mj-lt"/>
              <a:ea typeface="Calibri" panose="020F0502020204030204"/>
              <a:cs typeface="Times New Roman" panose="02020603050405020304" charset="0"/>
              <a:sym typeface="Calibri" panose="020F0502020204030204"/>
            </a:endParaRPr>
          </a:p>
          <a:p>
            <a:pPr marL="457200" indent="-457200" algn="ctr">
              <a:buClr>
                <a:srgbClr val="000000"/>
              </a:buClr>
              <a:buFont typeface="Wingdings" panose="05000000000000000000" pitchFamily="2" charset="2"/>
              <a:buChar char="q"/>
            </a:pPr>
            <a:r>
              <a:rPr lang="vi-VN" altLang="en-US" sz="2600" kern="0" dirty="0">
                <a:solidFill>
                  <a:srgbClr val="000000"/>
                </a:solidFill>
                <a:latin typeface="+mj-lt"/>
                <a:ea typeface="Calibri" panose="020F0502020204030204"/>
                <a:cs typeface="Times New Roman" panose="02020603050405020304" charset="0"/>
                <a:sym typeface="Calibri" panose="020F0502020204030204"/>
              </a:rPr>
              <a:t> 8 nhóm mỗi nhóm có 3 bạn</a:t>
            </a:r>
            <a:r>
              <a:rPr lang="en-US" altLang="en-US" sz="2600" kern="0" dirty="0">
                <a:solidFill>
                  <a:srgbClr val="000000"/>
                </a:solidFill>
                <a:latin typeface="+mj-lt"/>
                <a:ea typeface="Calibri" panose="020F0502020204030204"/>
                <a:cs typeface="Times New Roman" panose="02020603050405020304" charset="0"/>
                <a:sym typeface="Calibri" panose="020F0502020204030204"/>
              </a:rPr>
              <a:t>.</a:t>
            </a:r>
            <a:endParaRPr lang="vi-VN" altLang="en-US" sz="2600" kern="0" dirty="0">
              <a:solidFill>
                <a:srgbClr val="000000"/>
              </a:solidFill>
              <a:latin typeface="+mj-lt"/>
              <a:ea typeface="Calibri" panose="020F0502020204030204"/>
              <a:cs typeface="Times New Roman" panose="02020603050405020304" charset="0"/>
              <a:sym typeface="Calibri" panose="020F0502020204030204"/>
            </a:endParaRPr>
          </a:p>
        </p:txBody>
      </p:sp>
      <p:pic>
        <p:nvPicPr>
          <p:cNvPr id="233" name="Google Shape;233;p12"/>
          <p:cNvPicPr preferRelativeResize="0"/>
          <p:nvPr/>
        </p:nvPicPr>
        <p:blipFill rotWithShape="1">
          <a:blip r:embed="rId11"/>
          <a:srcRect/>
          <a:stretch>
            <a:fillRect/>
          </a:stretch>
        </p:blipFill>
        <p:spPr>
          <a:xfrm>
            <a:off x="9495645" y="4920267"/>
            <a:ext cx="2715393" cy="1749095"/>
          </a:xfrm>
          <a:prstGeom prst="rect">
            <a:avLst/>
          </a:prstGeom>
          <a:noFill/>
          <a:ln>
            <a:noFill/>
          </a:ln>
        </p:spPr>
      </p:pic>
      <p:pic>
        <p:nvPicPr>
          <p:cNvPr id="234" name="Google Shape;234;p12"/>
          <p:cNvPicPr preferRelativeResize="0"/>
          <p:nvPr/>
        </p:nvPicPr>
        <p:blipFill rotWithShape="1">
          <a:blip r:embed="rId12"/>
          <a:srcRect/>
          <a:stretch>
            <a:fillRect/>
          </a:stretch>
        </p:blipFill>
        <p:spPr>
          <a:xfrm>
            <a:off x="10233020" y="5964227"/>
            <a:ext cx="2003517" cy="953236"/>
          </a:xfrm>
          <a:prstGeom prst="rect">
            <a:avLst/>
          </a:prstGeom>
          <a:noFill/>
          <a:ln>
            <a:noFill/>
          </a:ln>
        </p:spPr>
      </p:pic>
      <p:sp>
        <p:nvSpPr>
          <p:cNvPr id="2" name="Google Shape;229;p12"/>
          <p:cNvSpPr txBox="1"/>
          <p:nvPr/>
        </p:nvSpPr>
        <p:spPr>
          <a:xfrm>
            <a:off x="2764918" y="699853"/>
            <a:ext cx="6799024" cy="1785064"/>
          </a:xfrm>
          <a:prstGeom prst="rect">
            <a:avLst/>
          </a:prstGeom>
          <a:noFill/>
          <a:ln>
            <a:noFill/>
          </a:ln>
        </p:spPr>
        <p:txBody>
          <a:bodyPr spcFirstLastPara="1" wrap="square" lIns="91425" tIns="45700" rIns="91425" bIns="45700" anchor="t" anchorCtr="0">
            <a:spAutoFit/>
          </a:bodyPr>
          <a:lstStyle/>
          <a:p>
            <a:pPr algn="just">
              <a:buClr>
                <a:srgbClr val="000000"/>
              </a:buClr>
              <a:buFont typeface="Arial" panose="020B0604020202020204"/>
              <a:buNone/>
            </a:pPr>
            <a:r>
              <a:rPr lang="vi-VN" altLang="en-US" sz="2200" b="1" kern="0" dirty="0">
                <a:solidFill>
                  <a:srgbClr val="000000"/>
                </a:solidFill>
                <a:latin typeface="+mj-lt"/>
                <a:ea typeface="Arial" panose="020B0604020202020204"/>
                <a:cs typeface="Times New Roman" panose="02020603050405020304" charset="0"/>
                <a:sym typeface="Arial" panose="020B0604020202020204"/>
              </a:rPr>
              <a:t>Đội Sao đỏ của trường có 24 bạn. Cô phụ trách muốn chia cả đội thành các nhóm đều bằng nhau để kiểm tra vệ sinh lớp học, mỗi nhóm có ít nhất hai bạn. Cậu hãy chia giúp cô giáo bằng </a:t>
            </a:r>
            <a:r>
              <a:rPr lang="en-US" altLang="en-US" sz="2200" b="1" kern="0" dirty="0" err="1">
                <a:solidFill>
                  <a:srgbClr val="000000"/>
                </a:solidFill>
                <a:latin typeface="+mj-lt"/>
                <a:ea typeface="Arial" panose="020B0604020202020204"/>
                <a:cs typeface="Times New Roman" panose="02020603050405020304" charset="0"/>
                <a:sym typeface="Arial" panose="020B0604020202020204"/>
              </a:rPr>
              <a:t>các</a:t>
            </a:r>
            <a:r>
              <a:rPr lang="vi-VN" altLang="en-US" sz="2200" b="1" kern="0" dirty="0">
                <a:solidFill>
                  <a:srgbClr val="000000"/>
                </a:solidFill>
                <a:latin typeface="+mj-lt"/>
                <a:ea typeface="Arial" panose="020B0604020202020204"/>
                <a:cs typeface="Times New Roman" panose="02020603050405020304" charset="0"/>
                <a:sym typeface="Arial" panose="020B0604020202020204"/>
              </a:rPr>
              <a:t> cách có thể</a:t>
            </a:r>
            <a:r>
              <a:rPr lang="en-US" altLang="en-US" sz="2200" b="1" kern="0" dirty="0">
                <a:solidFill>
                  <a:srgbClr val="000000"/>
                </a:solidFill>
                <a:latin typeface="+mj-lt"/>
                <a:ea typeface="Arial" panose="020B0604020202020204"/>
                <a:cs typeface="Times New Roman" panose="02020603050405020304" charset="0"/>
                <a:sym typeface="Arial" panose="020B0604020202020204"/>
              </a:rPr>
              <a:t>.</a:t>
            </a:r>
            <a:endParaRPr lang="vi-VN" altLang="en-US" sz="2200" b="1" kern="0" dirty="0">
              <a:solidFill>
                <a:srgbClr val="000000"/>
              </a:solidFill>
              <a:latin typeface="+mj-lt"/>
              <a:ea typeface="Arial" panose="020B0604020202020204"/>
              <a:cs typeface="Times New Roman" panose="02020603050405020304" charset="0"/>
              <a:sym typeface="Arial" panose="020B0604020202020204"/>
            </a:endParaRPr>
          </a:p>
        </p:txBody>
      </p:sp>
      <p:pic>
        <p:nvPicPr>
          <p:cNvPr id="13" name="Picture 12">
            <a:extLst>
              <a:ext uri="{FF2B5EF4-FFF2-40B4-BE49-F238E27FC236}">
                <a16:creationId xmlns:a16="http://schemas.microsoft.com/office/drawing/2014/main" id="{1A095C8A-2B79-4A0D-BEFE-96BC964714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9352" y="172916"/>
            <a:ext cx="1310326" cy="596347"/>
          </a:xfrm>
          <a:prstGeom prst="rect">
            <a:avLst/>
          </a:prstGeom>
        </p:spPr>
      </p:pic>
    </p:spTree>
    <p:extLst>
      <p:ext uri="{BB962C8B-B14F-4D97-AF65-F5344CB8AC3E}">
        <p14:creationId xmlns:p14="http://schemas.microsoft.com/office/powerpoint/2010/main" val="6347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fltVal val="0"/>
                                          </p:val>
                                        </p:tav>
                                        <p:tav tm="100000">
                                          <p:val>
                                            <p:strVal val="#ppt_w"/>
                                          </p:val>
                                        </p:tav>
                                      </p:tavLst>
                                    </p:anim>
                                    <p:anim calcmode="lin" valueType="num">
                                      <p:cBhvr additive="base">
                                        <p:cTn id="8" dur="500"/>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32"/>
                                        </p:tgtEl>
                                        <p:attrNameLst>
                                          <p:attrName>style.visibility</p:attrName>
                                        </p:attrNameLst>
                                      </p:cBhvr>
                                      <p:to>
                                        <p:strVal val="visible"/>
                                      </p:to>
                                    </p:set>
                                    <p:anim calcmode="lin" valueType="num">
                                      <p:cBhvr additive="base">
                                        <p:cTn id="13" dur="500"/>
                                        <p:tgtEl>
                                          <p:spTgt spid="232"/>
                                        </p:tgtEl>
                                        <p:attrNameLst>
                                          <p:attrName>ppt_w</p:attrName>
                                        </p:attrNameLst>
                                      </p:cBhvr>
                                      <p:tavLst>
                                        <p:tav tm="0">
                                          <p:val>
                                            <p:fltVal val="0"/>
                                          </p:val>
                                        </p:tav>
                                        <p:tav tm="100000">
                                          <p:val>
                                            <p:strVal val="#ppt_w"/>
                                          </p:val>
                                        </p:tav>
                                      </p:tavLst>
                                    </p:anim>
                                    <p:anim calcmode="lin" valueType="num">
                                      <p:cBhvr additive="base">
                                        <p:cTn id="14" dur="500"/>
                                        <p:tgtEl>
                                          <p:spTgt spid="2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239"/>
        <p:cNvGrpSpPr/>
        <p:nvPr/>
      </p:nvGrpSpPr>
      <p:grpSpPr>
        <a:xfrm>
          <a:off x="0" y="0"/>
          <a:ext cx="0" cy="0"/>
          <a:chOff x="0" y="0"/>
          <a:chExt cx="0" cy="0"/>
        </a:xfrm>
      </p:grpSpPr>
      <p:pic>
        <p:nvPicPr>
          <p:cNvPr id="13" name="Google Shape;129;p5">
            <a:hlinkClick r:id="rId5" action="ppaction://hlinksldjump"/>
          </p:cNvPr>
          <p:cNvPicPr preferRelativeResize="0"/>
          <p:nvPr/>
        </p:nvPicPr>
        <p:blipFill>
          <a:blip r:embed="rId6">
            <a:extLst>
              <a:ext uri="{28A0092B-C50C-407E-A947-70E740481C1C}">
                <a14:useLocalDpi xmlns:a14="http://schemas.microsoft.com/office/drawing/2010/main" val="0"/>
              </a:ext>
            </a:extLst>
          </a:blip>
          <a:stretch>
            <a:fillRect/>
          </a:stretch>
        </p:blipFill>
        <p:spPr>
          <a:xfrm>
            <a:off x="-98856" y="-111211"/>
            <a:ext cx="12603894" cy="7117492"/>
          </a:xfrm>
          <a:prstGeom prst="rect">
            <a:avLst/>
          </a:prstGeom>
          <a:noFill/>
          <a:ln>
            <a:noFill/>
          </a:ln>
        </p:spPr>
      </p:pic>
      <p:pic>
        <p:nvPicPr>
          <p:cNvPr id="240" name="Google Shape;240;p13"/>
          <p:cNvPicPr preferRelativeResize="0"/>
          <p:nvPr/>
        </p:nvPicPr>
        <p:blipFill rotWithShape="1">
          <a:blip r:embed="rId7"/>
          <a:srcRect l="40297" t="44231" r="46039" b="5871"/>
          <a:stretch>
            <a:fillRect/>
          </a:stretch>
        </p:blipFill>
        <p:spPr>
          <a:xfrm>
            <a:off x="239352" y="3356995"/>
            <a:ext cx="2095289" cy="3712305"/>
          </a:xfrm>
          <a:prstGeom prst="rect">
            <a:avLst/>
          </a:prstGeom>
          <a:noFill/>
          <a:ln>
            <a:noFill/>
          </a:ln>
        </p:spPr>
      </p:pic>
      <p:pic>
        <p:nvPicPr>
          <p:cNvPr id="241" name="Google Shape;241;p13"/>
          <p:cNvPicPr preferRelativeResize="0"/>
          <p:nvPr/>
        </p:nvPicPr>
        <p:blipFill rotWithShape="1">
          <a:blip r:embed="rId8"/>
          <a:srcRect/>
          <a:stretch>
            <a:fillRect/>
          </a:stretch>
        </p:blipFill>
        <p:spPr>
          <a:xfrm>
            <a:off x="239352" y="172916"/>
            <a:ext cx="2315689" cy="1324285"/>
          </a:xfrm>
          <a:prstGeom prst="rect">
            <a:avLst/>
          </a:prstGeom>
          <a:noFill/>
          <a:ln>
            <a:noFill/>
          </a:ln>
        </p:spPr>
      </p:pic>
      <p:pic>
        <p:nvPicPr>
          <p:cNvPr id="242" name="Google Shape;242;p13"/>
          <p:cNvPicPr preferRelativeResize="0"/>
          <p:nvPr/>
        </p:nvPicPr>
        <p:blipFill rotWithShape="1">
          <a:blip r:embed="rId9"/>
          <a:srcRect/>
          <a:stretch>
            <a:fillRect/>
          </a:stretch>
        </p:blipFill>
        <p:spPr>
          <a:xfrm>
            <a:off x="8496269" y="4276526"/>
            <a:ext cx="3714769" cy="2392834"/>
          </a:xfrm>
          <a:prstGeom prst="rect">
            <a:avLst/>
          </a:prstGeom>
          <a:noFill/>
          <a:ln>
            <a:noFill/>
          </a:ln>
        </p:spPr>
      </p:pic>
      <p:pic>
        <p:nvPicPr>
          <p:cNvPr id="243" name="Google Shape;243;p13"/>
          <p:cNvPicPr preferRelativeResize="0"/>
          <p:nvPr/>
        </p:nvPicPr>
        <p:blipFill rotWithShape="1">
          <a:blip r:embed="rId10"/>
          <a:srcRect/>
          <a:stretch>
            <a:fillRect/>
          </a:stretch>
        </p:blipFill>
        <p:spPr>
          <a:xfrm>
            <a:off x="9495644" y="5613397"/>
            <a:ext cx="2740893" cy="1304066"/>
          </a:xfrm>
          <a:prstGeom prst="rect">
            <a:avLst/>
          </a:prstGeom>
          <a:noFill/>
          <a:ln>
            <a:noFill/>
          </a:ln>
        </p:spPr>
      </p:pic>
      <p:pic>
        <p:nvPicPr>
          <p:cNvPr id="244" name="Google Shape;244;p13"/>
          <p:cNvPicPr preferRelativeResize="0"/>
          <p:nvPr/>
        </p:nvPicPr>
        <p:blipFill rotWithShape="1">
          <a:blip r:embed="rId11"/>
          <a:srcRect/>
          <a:stretch>
            <a:fillRect/>
          </a:stretch>
        </p:blipFill>
        <p:spPr>
          <a:xfrm flipH="1">
            <a:off x="9728185" y="172916"/>
            <a:ext cx="2592288" cy="2194365"/>
          </a:xfrm>
          <a:prstGeom prst="rect">
            <a:avLst/>
          </a:prstGeom>
          <a:noFill/>
          <a:ln>
            <a:noFill/>
          </a:ln>
        </p:spPr>
      </p:pic>
      <p:sp>
        <p:nvSpPr>
          <p:cNvPr id="245" name="Google Shape;245;p13"/>
          <p:cNvSpPr/>
          <p:nvPr/>
        </p:nvSpPr>
        <p:spPr>
          <a:xfrm>
            <a:off x="1366221" y="1187174"/>
            <a:ext cx="9316123" cy="2817890"/>
          </a:xfrm>
          <a:prstGeom prst="cloudCallout">
            <a:avLst>
              <a:gd name="adj1" fmla="val 56365"/>
              <a:gd name="adj2" fmla="val -52501"/>
            </a:avLst>
          </a:prstGeom>
          <a:solidFill>
            <a:schemeClr val="l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algn="ctr">
              <a:buClr>
                <a:srgbClr val="000000"/>
              </a:buClr>
              <a:buFont typeface="Arial" panose="020B0604020202020204"/>
              <a:buNone/>
            </a:pPr>
            <a:r>
              <a:rPr lang="en-US" sz="2800" kern="0" dirty="0" err="1">
                <a:solidFill>
                  <a:srgbClr val="000000"/>
                </a:solidFill>
                <a:ea typeface="Arial" panose="020B0604020202020204"/>
                <a:cs typeface="Arial" panose="020B0604020202020204"/>
                <a:sym typeface="Arial" panose="020B0604020202020204"/>
              </a:rPr>
              <a:t>Chúc</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mừng</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cậu</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đã</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thu</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thập</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được</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khá</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nhiều</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rương</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châu</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báu</a:t>
            </a:r>
            <a:r>
              <a:rPr lang="en-US" sz="2800" kern="0" dirty="0">
                <a:solidFill>
                  <a:srgbClr val="000000"/>
                </a:solidFill>
                <a:ea typeface="Arial" panose="020B0604020202020204"/>
                <a:cs typeface="Arial" panose="020B0604020202020204"/>
                <a:sym typeface="Arial" panose="020B0604020202020204"/>
              </a:rPr>
              <a:t>.</a:t>
            </a:r>
          </a:p>
          <a:p>
            <a:pPr algn="ctr">
              <a:buClr>
                <a:srgbClr val="000000"/>
              </a:buClr>
              <a:buFont typeface="Arial" panose="020B0604020202020204"/>
              <a:buNone/>
            </a:pPr>
            <a:r>
              <a:rPr lang="en-US" sz="2800" b="1" kern="0" dirty="0" err="1">
                <a:solidFill>
                  <a:srgbClr val="FF0000"/>
                </a:solidFill>
                <a:ea typeface="Arial" panose="020B0604020202020204"/>
                <a:cs typeface="Arial" panose="020B0604020202020204"/>
                <a:sym typeface="Arial" panose="020B0604020202020204"/>
              </a:rPr>
              <a:t>Chúc</a:t>
            </a:r>
            <a:r>
              <a:rPr lang="en-US" sz="2800" b="1" kern="0" dirty="0">
                <a:solidFill>
                  <a:srgbClr val="FF0000"/>
                </a:solidFill>
                <a:ea typeface="Arial" panose="020B0604020202020204"/>
                <a:cs typeface="Arial" panose="020B0604020202020204"/>
                <a:sym typeface="Arial" panose="020B0604020202020204"/>
              </a:rPr>
              <a:t> </a:t>
            </a:r>
            <a:r>
              <a:rPr lang="en-US" sz="2800" b="1" kern="0" dirty="0" err="1">
                <a:solidFill>
                  <a:srgbClr val="FF0000"/>
                </a:solidFill>
                <a:ea typeface="Arial" panose="020B0604020202020204"/>
                <a:cs typeface="Arial" panose="020B0604020202020204"/>
                <a:sym typeface="Arial" panose="020B0604020202020204"/>
              </a:rPr>
              <a:t>cậu</a:t>
            </a:r>
            <a:r>
              <a:rPr lang="en-US" sz="2800" b="1" kern="0" dirty="0">
                <a:solidFill>
                  <a:srgbClr val="FF0000"/>
                </a:solidFill>
                <a:ea typeface="Arial" panose="020B0604020202020204"/>
                <a:cs typeface="Arial" panose="020B0604020202020204"/>
                <a:sym typeface="Arial" panose="020B0604020202020204"/>
              </a:rPr>
              <a:t> </a:t>
            </a:r>
            <a:r>
              <a:rPr lang="en-US" sz="2800" b="1" kern="0" dirty="0" err="1">
                <a:solidFill>
                  <a:srgbClr val="FF0000"/>
                </a:solidFill>
                <a:ea typeface="Arial" panose="020B0604020202020204"/>
                <a:cs typeface="Arial" panose="020B0604020202020204"/>
                <a:sym typeface="Arial" panose="020B0604020202020204"/>
              </a:rPr>
              <a:t>thượng</a:t>
            </a:r>
            <a:r>
              <a:rPr lang="en-US" sz="2800" b="1" kern="0" dirty="0">
                <a:solidFill>
                  <a:srgbClr val="FF0000"/>
                </a:solidFill>
                <a:ea typeface="Arial" panose="020B0604020202020204"/>
                <a:cs typeface="Arial" panose="020B0604020202020204"/>
                <a:sym typeface="Arial" panose="020B0604020202020204"/>
              </a:rPr>
              <a:t> </a:t>
            </a:r>
            <a:r>
              <a:rPr lang="en-US" sz="2800" b="1" kern="0" dirty="0" err="1">
                <a:solidFill>
                  <a:srgbClr val="FF0000"/>
                </a:solidFill>
                <a:ea typeface="Arial" panose="020B0604020202020204"/>
                <a:cs typeface="Arial" panose="020B0604020202020204"/>
                <a:sym typeface="Arial" panose="020B0604020202020204"/>
              </a:rPr>
              <a:t>lộ</a:t>
            </a:r>
            <a:r>
              <a:rPr lang="en-US" sz="2800" b="1" kern="0" dirty="0">
                <a:solidFill>
                  <a:srgbClr val="FF0000"/>
                </a:solidFill>
                <a:ea typeface="Arial" panose="020B0604020202020204"/>
                <a:cs typeface="Arial" panose="020B0604020202020204"/>
                <a:sym typeface="Arial" panose="020B0604020202020204"/>
              </a:rPr>
              <a:t> </a:t>
            </a:r>
            <a:r>
              <a:rPr lang="en-US" sz="2800" b="1" kern="0" dirty="0" err="1">
                <a:solidFill>
                  <a:srgbClr val="FF0000"/>
                </a:solidFill>
                <a:ea typeface="Arial" panose="020B0604020202020204"/>
                <a:cs typeface="Arial" panose="020B0604020202020204"/>
                <a:sym typeface="Arial" panose="020B0604020202020204"/>
              </a:rPr>
              <a:t>bình</a:t>
            </a:r>
            <a:r>
              <a:rPr lang="en-US" sz="2800" b="1" kern="0" dirty="0">
                <a:solidFill>
                  <a:srgbClr val="FF0000"/>
                </a:solidFill>
                <a:ea typeface="Arial" panose="020B0604020202020204"/>
                <a:cs typeface="Arial" panose="020B0604020202020204"/>
                <a:sym typeface="Arial" panose="020B0604020202020204"/>
              </a:rPr>
              <a:t> an!</a:t>
            </a:r>
            <a:endParaRPr sz="2800" b="1" kern="0" dirty="0">
              <a:solidFill>
                <a:srgbClr val="FF0000"/>
              </a:solidFill>
              <a:ea typeface="Arial" panose="020B0604020202020204"/>
              <a:cs typeface="Arial" panose="020B0604020202020204"/>
              <a:sym typeface="Arial" panose="020B0604020202020204"/>
            </a:endParaRPr>
          </a:p>
        </p:txBody>
      </p:sp>
      <p:pic>
        <p:nvPicPr>
          <p:cNvPr id="246" name="Google Shape;246;p13"/>
          <p:cNvPicPr preferRelativeResize="0"/>
          <p:nvPr/>
        </p:nvPicPr>
        <p:blipFill rotWithShape="1">
          <a:blip r:embed="rId12"/>
          <a:srcRect/>
          <a:stretch>
            <a:fillRect/>
          </a:stretch>
        </p:blipFill>
        <p:spPr>
          <a:xfrm>
            <a:off x="2114221" y="4645028"/>
            <a:ext cx="6811433" cy="2212975"/>
          </a:xfrm>
          <a:prstGeom prst="rect">
            <a:avLst/>
          </a:prstGeom>
          <a:noFill/>
          <a:ln>
            <a:noFill/>
          </a:ln>
        </p:spPr>
      </p:pic>
      <p:pic>
        <p:nvPicPr>
          <p:cNvPr id="12" name="Picture 11">
            <a:extLst>
              <a:ext uri="{FF2B5EF4-FFF2-40B4-BE49-F238E27FC236}">
                <a16:creationId xmlns:a16="http://schemas.microsoft.com/office/drawing/2014/main" id="{1A095C8A-2B79-4A0D-BEFE-96BC964714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9352" y="172916"/>
            <a:ext cx="1310326" cy="596347"/>
          </a:xfrm>
          <a:prstGeom prst="rect">
            <a:avLst/>
          </a:prstGeom>
        </p:spPr>
      </p:pic>
    </p:spTree>
    <p:extLst>
      <p:ext uri="{BB962C8B-B14F-4D97-AF65-F5344CB8AC3E}">
        <p14:creationId xmlns:p14="http://schemas.microsoft.com/office/powerpoint/2010/main" val="997974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p:tgtEl>
                                          <p:spTgt spid="245"/>
                                        </p:tgtEl>
                                        <p:attrNameLst>
                                          <p:attrName>ppt_w</p:attrName>
                                        </p:attrNameLst>
                                      </p:cBhvr>
                                      <p:tavLst>
                                        <p:tav tm="0">
                                          <p:val>
                                            <p:fltVal val="0"/>
                                          </p:val>
                                        </p:tav>
                                        <p:tav tm="100000">
                                          <p:val>
                                            <p:strVal val="#ppt_w"/>
                                          </p:val>
                                        </p:tav>
                                      </p:tavLst>
                                    </p:anim>
                                    <p:anim calcmode="lin" valueType="num">
                                      <p:cBhvr additive="base">
                                        <p:cTn id="8" dur="500"/>
                                        <p:tgtEl>
                                          <p:spTgt spid="2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21167B2-B9C0-4A1A-B847-1459A6305C33}"/>
              </a:ext>
            </a:extLst>
          </p:cNvPr>
          <p:cNvSpPr txBox="1">
            <a:spLocks/>
          </p:cNvSpPr>
          <p:nvPr/>
        </p:nvSpPr>
        <p:spPr>
          <a:xfrm>
            <a:off x="1940315" y="2866322"/>
            <a:ext cx="9144000" cy="898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1219338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p:nvPr/>
        </p:nvSpPr>
        <p:spPr>
          <a:xfrm>
            <a:off x="1403605" y="684550"/>
            <a:ext cx="6277355" cy="523220"/>
          </a:xfrm>
          <a:prstGeom prst="rect">
            <a:avLst/>
          </a:prstGeom>
          <a:noFill/>
          <a:ln w="9525">
            <a:noFill/>
          </a:ln>
        </p:spPr>
        <p:txBody>
          <a:bodyPr wrap="square">
            <a:spAutoFit/>
          </a:bodyPr>
          <a:lstStyle/>
          <a:p>
            <a:pPr>
              <a:spcBef>
                <a:spcPct val="50000"/>
              </a:spcBef>
            </a:pPr>
            <a:r>
              <a:rPr sz="2800" dirty="0">
                <a:solidFill>
                  <a:srgbClr val="3333FF"/>
                </a:solidFill>
                <a:latin typeface="UTM Avo" panose="02040603050506020204" pitchFamily="18" charset="0"/>
                <a:ea typeface="Arial" panose="020B0604020202020204" pitchFamily="34" charset="0"/>
                <a:cs typeface="Times New Roman" panose="02020603050405020304" charset="0"/>
              </a:rPr>
              <a:t>Cho vòng </a:t>
            </a:r>
            <a:r>
              <a:rPr sz="2800" dirty="0" err="1">
                <a:solidFill>
                  <a:srgbClr val="3333FF"/>
                </a:solidFill>
                <a:latin typeface="UTM Avo" panose="02040603050506020204" pitchFamily="18" charset="0"/>
                <a:ea typeface="Arial" panose="020B0604020202020204" pitchFamily="34" charset="0"/>
                <a:cs typeface="Times New Roman" panose="02020603050405020304" charset="0"/>
              </a:rPr>
              <a:t>tròn</a:t>
            </a:r>
            <a:r>
              <a:rPr sz="2800" dirty="0">
                <a:solidFill>
                  <a:srgbClr val="3333FF"/>
                </a:solidFill>
                <a:latin typeface="UTM Avo" panose="02040603050506020204" pitchFamily="18" charset="0"/>
                <a:ea typeface="Arial" panose="020B0604020202020204" pitchFamily="34" charset="0"/>
                <a:cs typeface="Times New Roman" panose="02020603050405020304" charset="0"/>
              </a:rPr>
              <a:t> </a:t>
            </a:r>
            <a:r>
              <a:rPr sz="2800" dirty="0" err="1">
                <a:solidFill>
                  <a:srgbClr val="3333FF"/>
                </a:solidFill>
                <a:latin typeface="UTM Avo" panose="02040603050506020204" pitchFamily="18" charset="0"/>
                <a:ea typeface="Arial" panose="020B0604020202020204" pitchFamily="34" charset="0"/>
                <a:cs typeface="Times New Roman" panose="02020603050405020304" charset="0"/>
              </a:rPr>
              <a:t>chứa</a:t>
            </a:r>
            <a:r>
              <a:rPr sz="2800" dirty="0">
                <a:solidFill>
                  <a:srgbClr val="3333FF"/>
                </a:solidFill>
                <a:latin typeface="UTM Avo" panose="02040603050506020204" pitchFamily="18" charset="0"/>
                <a:ea typeface="Arial" panose="020B0604020202020204" pitchFamily="34" charset="0"/>
                <a:cs typeface="Times New Roman" panose="02020603050405020304" charset="0"/>
              </a:rPr>
              <a:t> số sau:</a:t>
            </a:r>
            <a:r>
              <a:rPr sz="2700" dirty="0">
                <a:solidFill>
                  <a:srgbClr val="3333FF"/>
                </a:solidFill>
                <a:latin typeface="UTM Avo" panose="02040603050506020204" pitchFamily="18" charset="0"/>
                <a:ea typeface="Arial" panose="020B0604020202020204" pitchFamily="34" charset="0"/>
                <a:cs typeface="Times New Roman" panose="02020603050405020304" charset="0"/>
              </a:rPr>
              <a:t> </a:t>
            </a:r>
            <a:endParaRPr sz="2700" dirty="0">
              <a:solidFill>
                <a:srgbClr val="3333FF"/>
              </a:solidFill>
              <a:latin typeface="UTM Avo" panose="02040603050506020204" pitchFamily="18" charset="0"/>
              <a:ea typeface="Times New Roman" panose="02020603050405020304" charset="0"/>
            </a:endParaRPr>
          </a:p>
        </p:txBody>
      </p:sp>
      <p:sp>
        <p:nvSpPr>
          <p:cNvPr id="6" name="AutoShape 3"/>
          <p:cNvSpPr/>
          <p:nvPr/>
        </p:nvSpPr>
        <p:spPr>
          <a:xfrm>
            <a:off x="0" y="1314450"/>
            <a:ext cx="5772151" cy="4686300"/>
          </a:xfrm>
          <a:prstGeom prst="star32">
            <a:avLst>
              <a:gd name="adj" fmla="val 44282"/>
            </a:avLst>
          </a:prstGeom>
          <a:solidFill>
            <a:srgbClr val="FFFF00"/>
          </a:solidFill>
          <a:ln w="9525" cap="flat" cmpd="sng">
            <a:solidFill>
              <a:srgbClr val="000000"/>
            </a:solidFill>
            <a:prstDash val="solid"/>
            <a:miter/>
            <a:headEnd type="none" w="med" len="med"/>
            <a:tailEnd type="none" w="med" len="med"/>
          </a:ln>
        </p:spPr>
        <p:txBody>
          <a:bodyPr wrap="none" anchor="ctr" anchorCtr="0"/>
          <a:lstStyle/>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 54         3           </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136          342    </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15       78</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144           18           92       </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30            12                 67</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443               39</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  248          2             99        </a:t>
            </a:r>
          </a:p>
          <a:p>
            <a:pPr marR="0" lvl="0" algn="ctr" defTabSz="914400" eaLnBrk="1" fontAlgn="auto" latinLnBrk="0" hangingPunct="1">
              <a:lnSpc>
                <a:spcPct val="100000"/>
              </a:lnSpc>
              <a:spcBef>
                <a:spcPts val="0"/>
              </a:spcBef>
              <a:spcAft>
                <a:spcPts val="0"/>
              </a:spcAft>
              <a:buClrTx/>
              <a:buSzTx/>
              <a:tabLst/>
              <a:defRPr/>
            </a:pPr>
            <a:r>
              <a:rPr kumimoji="0" lang="en-US"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1 002</a:t>
            </a: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             1</a:t>
            </a:r>
            <a:r>
              <a:rPr kumimoji="0" lang="en-US"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 </a:t>
            </a: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008</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6 </a:t>
            </a:r>
          </a:p>
        </p:txBody>
      </p:sp>
      <p:sp>
        <p:nvSpPr>
          <p:cNvPr id="7" name="AutoShape 4"/>
          <p:cNvSpPr/>
          <p:nvPr/>
        </p:nvSpPr>
        <p:spPr>
          <a:xfrm>
            <a:off x="5200649" y="1378585"/>
            <a:ext cx="5285232" cy="1209040"/>
          </a:xfrm>
          <a:prstGeom prst="wedgeEllipseCallout">
            <a:avLst>
              <a:gd name="adj1" fmla="val -57398"/>
              <a:gd name="adj2" fmla="val 54977"/>
            </a:avLst>
          </a:prstGeom>
          <a:gradFill rotWithShape="0">
            <a:gsLst>
              <a:gs pos="0">
                <a:srgbClr val="00CC00"/>
              </a:gs>
              <a:gs pos="100000">
                <a:srgbClr val="FFFFFF"/>
              </a:gs>
            </a:gsLst>
            <a:lin ang="2700000" scaled="1"/>
            <a:tileRect/>
          </a:gradFill>
          <a:ln w="9525" cap="flat" cmpd="sng">
            <a:solidFill>
              <a:srgbClr val="000000"/>
            </a:solidFill>
            <a:prstDash val="solid"/>
            <a:miter/>
            <a:headEnd type="none" w="med" len="med"/>
            <a:tailEnd type="none" w="med" len="me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2500" b="1" i="0" u="none" strike="noStrike" kern="0" cap="none" spc="0" normalizeH="0" baseline="0" noProof="0" dirty="0">
                <a:ln>
                  <a:noFill/>
                </a:ln>
                <a:solidFill>
                  <a:srgbClr val="FF0000"/>
                </a:solidFill>
                <a:effectLst/>
                <a:uLnTx/>
                <a:uFillTx/>
                <a:latin typeface="UTM Avo" panose="02040603050506020204" pitchFamily="18" charset="0"/>
                <a:ea typeface="Arial" panose="020B0604020202020204" pitchFamily="34" charset="0"/>
                <a:cs typeface="Times New Roman" panose="02020603050405020304" charset="0"/>
              </a:rPr>
              <a:t>Hãy tìm</a:t>
            </a:r>
          </a:p>
          <a:p>
            <a:pPr marL="0" marR="0" lvl="0" indent="0" algn="ctr" defTabSz="914400" eaLnBrk="1" fontAlgn="auto" latinLnBrk="0" hangingPunct="1">
              <a:lnSpc>
                <a:spcPct val="100000"/>
              </a:lnSpc>
              <a:spcBef>
                <a:spcPts val="0"/>
              </a:spcBef>
              <a:spcAft>
                <a:spcPts val="0"/>
              </a:spcAft>
              <a:buClrTx/>
              <a:buSzTx/>
              <a:buFontTx/>
              <a:buNone/>
              <a:tabLst/>
              <a:defRPr/>
            </a:pPr>
            <a:r>
              <a:rPr kumimoji="0" sz="2500" b="1" i="0" u="none" strike="noStrike" kern="0" cap="none" spc="0" normalizeH="0" baseline="0" noProof="0" dirty="0">
                <a:ln>
                  <a:noFill/>
                </a:ln>
                <a:solidFill>
                  <a:srgbClr val="FF0000"/>
                </a:solidFill>
                <a:effectLst/>
                <a:uLnTx/>
                <a:uFillTx/>
                <a:latin typeface="UTM Avo" panose="02040603050506020204" pitchFamily="18" charset="0"/>
                <a:ea typeface="Arial" panose="020B0604020202020204" pitchFamily="34" charset="0"/>
                <a:cs typeface="Times New Roman" panose="02020603050405020304" charset="0"/>
              </a:rPr>
              <a:t>các </a:t>
            </a:r>
            <a:r>
              <a:rPr sz="2500" b="1" kern="0" dirty="0">
                <a:solidFill>
                  <a:srgbClr val="FF0000"/>
                </a:solidFill>
                <a:latin typeface="UTM Avo" panose="02040603050506020204" pitchFamily="18" charset="0"/>
                <a:ea typeface="Arial" panose="020B0604020202020204" pitchFamily="34" charset="0"/>
                <a:cs typeface="Times New Roman" panose="02020603050405020304" charset="0"/>
              </a:rPr>
              <a:t>số </a:t>
            </a:r>
            <a:r>
              <a:rPr lang="vi-VN" sz="2500" b="1" kern="0" dirty="0">
                <a:solidFill>
                  <a:srgbClr val="FF0000"/>
                </a:solidFill>
                <a:latin typeface="UTM Avo" panose="02040603050506020204" pitchFamily="18" charset="0"/>
                <a:ea typeface="Arial" panose="020B0604020202020204" pitchFamily="34" charset="0"/>
                <a:cs typeface="Times New Roman" panose="02020603050405020304" charset="0"/>
              </a:rPr>
              <a:t>là bội của 9</a:t>
            </a:r>
            <a:r>
              <a:rPr lang="en-US" sz="2500" b="1" kern="0" dirty="0">
                <a:solidFill>
                  <a:srgbClr val="FF0000"/>
                </a:solidFill>
                <a:latin typeface="UTM Avo" panose="02040603050506020204" pitchFamily="18" charset="0"/>
                <a:ea typeface="Arial" panose="020B0604020202020204" pitchFamily="34" charset="0"/>
                <a:cs typeface="Times New Roman" panose="02020603050405020304" charset="0"/>
              </a:rPr>
              <a:t>.</a:t>
            </a:r>
            <a:endParaRPr lang="vi-VN" sz="2500" b="1" kern="0" dirty="0">
              <a:solidFill>
                <a:srgbClr val="FF0000"/>
              </a:solidFill>
              <a:latin typeface="UTM Avo" panose="02040603050506020204" pitchFamily="18" charset="0"/>
              <a:ea typeface="Arial" panose="020B0604020202020204" pitchFamily="34" charset="0"/>
              <a:cs typeface="Times New Roman" panose="02020603050405020304" charset="0"/>
            </a:endParaRPr>
          </a:p>
        </p:txBody>
      </p:sp>
      <p:sp>
        <p:nvSpPr>
          <p:cNvPr id="8" name="AutoShape 5"/>
          <p:cNvSpPr/>
          <p:nvPr/>
        </p:nvSpPr>
        <p:spPr>
          <a:xfrm>
            <a:off x="5029199" y="4617085"/>
            <a:ext cx="5772151" cy="1212850"/>
          </a:xfrm>
          <a:prstGeom prst="wedgeEllipseCallout">
            <a:avLst>
              <a:gd name="adj1" fmla="val -47037"/>
              <a:gd name="adj2" fmla="val -74884"/>
            </a:avLst>
          </a:prstGeom>
          <a:gradFill rotWithShape="0">
            <a:gsLst>
              <a:gs pos="0">
                <a:srgbClr val="00CC00"/>
              </a:gs>
              <a:gs pos="100000">
                <a:srgbClr val="FFFFFF"/>
              </a:gs>
            </a:gsLst>
            <a:lin ang="2700000" scaled="1"/>
            <a:tileRect/>
          </a:gradFill>
          <a:ln w="9525" cap="flat" cmpd="sng">
            <a:solidFill>
              <a:srgbClr val="000000"/>
            </a:solidFill>
            <a:prstDash val="solid"/>
            <a:miter/>
            <a:headEnd type="none" w="med" len="med"/>
            <a:tailEnd type="none" w="med" len="me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2500" b="1" i="0" u="none" strike="noStrike" kern="0" cap="none" spc="0" normalizeH="0" baseline="0" noProof="0" dirty="0">
                <a:ln>
                  <a:noFill/>
                </a:ln>
                <a:solidFill>
                  <a:srgbClr val="7030A0"/>
                </a:solidFill>
                <a:effectLst/>
                <a:uLnTx/>
                <a:uFillTx/>
                <a:latin typeface="UTM Avo" panose="02040603050506020204" pitchFamily="18" charset="0"/>
                <a:ea typeface="Arial" panose="020B0604020202020204" pitchFamily="34" charset="0"/>
                <a:cs typeface="Times New Roman" panose="02020603050405020304" charset="0"/>
              </a:rPr>
              <a:t>Hãy tìm</a:t>
            </a:r>
          </a:p>
          <a:p>
            <a:pPr marL="0" marR="0" lvl="0" indent="0" algn="ctr" defTabSz="914400" eaLnBrk="1" fontAlgn="auto" latinLnBrk="0" hangingPunct="1">
              <a:lnSpc>
                <a:spcPct val="100000"/>
              </a:lnSpc>
              <a:spcBef>
                <a:spcPts val="0"/>
              </a:spcBef>
              <a:spcAft>
                <a:spcPts val="0"/>
              </a:spcAft>
              <a:buClrTx/>
              <a:buSzTx/>
              <a:buFontTx/>
              <a:buNone/>
              <a:tabLst/>
              <a:defRPr/>
            </a:pPr>
            <a:r>
              <a:rPr sz="2500" b="1" kern="0" dirty="0">
                <a:solidFill>
                  <a:srgbClr val="7030A0"/>
                </a:solidFill>
                <a:latin typeface="UTM Avo" panose="02040603050506020204" pitchFamily="18" charset="0"/>
                <a:ea typeface="Arial" panose="020B0604020202020204" pitchFamily="34" charset="0"/>
                <a:cs typeface="Times New Roman" panose="02020603050405020304" charset="0"/>
              </a:rPr>
              <a:t>các số </a:t>
            </a:r>
            <a:r>
              <a:rPr lang="vi-VN" sz="2500" b="1" kern="0" dirty="0">
                <a:solidFill>
                  <a:srgbClr val="7030A0"/>
                </a:solidFill>
                <a:latin typeface="UTM Avo" panose="02040603050506020204" pitchFamily="18" charset="0"/>
                <a:ea typeface="Arial" panose="020B0604020202020204" pitchFamily="34" charset="0"/>
                <a:cs typeface="Times New Roman" panose="02020603050405020304" charset="0"/>
              </a:rPr>
              <a:t>là ước của 90</a:t>
            </a:r>
            <a:r>
              <a:rPr lang="en-US" sz="2500" b="1" kern="0" dirty="0">
                <a:solidFill>
                  <a:srgbClr val="7030A0"/>
                </a:solidFill>
                <a:latin typeface="UTM Avo" panose="02040603050506020204" pitchFamily="18" charset="0"/>
                <a:ea typeface="Arial" panose="020B0604020202020204" pitchFamily="34" charset="0"/>
                <a:cs typeface="Times New Roman" panose="02020603050405020304" charset="0"/>
              </a:rPr>
              <a:t>.</a:t>
            </a:r>
            <a:endParaRPr lang="vi-VN" sz="2500" b="1" kern="0" dirty="0">
              <a:solidFill>
                <a:srgbClr val="7030A0"/>
              </a:solidFill>
              <a:latin typeface="UTM Avo" panose="02040603050506020204" pitchFamily="18" charset="0"/>
              <a:ea typeface="Arial" panose="020B0604020202020204" pitchFamily="34" charset="0"/>
              <a:cs typeface="Times New Roman" panose="02020603050405020304" charset="0"/>
              <a:sym typeface="Symbol" panose="05050102010706020507" pitchFamily="18" charset="2"/>
            </a:endParaRPr>
          </a:p>
        </p:txBody>
      </p:sp>
    </p:spTree>
    <p:extLst>
      <p:ext uri="{BB962C8B-B14F-4D97-AF65-F5344CB8AC3E}">
        <p14:creationId xmlns:p14="http://schemas.microsoft.com/office/powerpoint/2010/main" val="215532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bldLvl="0" animBg="1"/>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81229" y="705929"/>
            <a:ext cx="1714500" cy="523220"/>
          </a:xfrm>
          <a:prstGeom prst="rect">
            <a:avLst/>
          </a:prstGeom>
          <a:solidFill>
            <a:srgbClr val="F79646">
              <a:lumMod val="60000"/>
              <a:lumOff val="40000"/>
            </a:srgbClr>
          </a:solidFill>
          <a:ln w="9525">
            <a:noFill/>
            <a:miter lim="800000"/>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charset="0"/>
              </a:rPr>
              <a:t>ĐÁP ÁN:</a:t>
            </a:r>
            <a:r>
              <a:rPr kumimoji="0" lang="en-US" sz="27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charset="0"/>
              </a:rPr>
              <a:t> </a:t>
            </a:r>
          </a:p>
        </p:txBody>
      </p:sp>
      <p:sp>
        <p:nvSpPr>
          <p:cNvPr id="3" name="AutoShape 3"/>
          <p:cNvSpPr/>
          <p:nvPr/>
        </p:nvSpPr>
        <p:spPr>
          <a:xfrm>
            <a:off x="448058" y="1314450"/>
            <a:ext cx="5324093" cy="4686300"/>
          </a:xfrm>
          <a:prstGeom prst="star32">
            <a:avLst>
              <a:gd name="adj" fmla="val 45019"/>
            </a:avLst>
          </a:prstGeom>
          <a:solidFill>
            <a:srgbClr val="FFFF00"/>
          </a:solidFill>
          <a:ln w="9525" cap="flat" cmpd="sng">
            <a:solidFill>
              <a:srgbClr val="000000"/>
            </a:solidFill>
            <a:prstDash val="solid"/>
            <a:miter/>
            <a:headEnd type="none" w="med" len="med"/>
            <a:tailEnd type="none" w="med" len="med"/>
          </a:ln>
        </p:spPr>
        <p:txBody>
          <a:bodyPr wrap="none" anchor="ctr" anchorCtr="0"/>
          <a:lstStyle/>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 54         3           </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136          </a:t>
            </a:r>
            <a:r>
              <a:rPr kumimoji="0" lang="vi-VN" sz="2700" b="1" i="0" u="none" strike="noStrike" kern="0" cap="none" spc="0" normalizeH="0" baseline="0" noProof="0" dirty="0">
                <a:ln>
                  <a:noFill/>
                </a:ln>
                <a:solidFill>
                  <a:sysClr val="windowText" lastClr="000000"/>
                </a:solidFill>
                <a:effectLst/>
                <a:uLnTx/>
                <a:uFillTx/>
                <a:latin typeface="Calibri" panose="020F0502020204030204" charset="0"/>
                <a:ea typeface="Arial" panose="020B0604020202020204" pitchFamily="34" charset="0"/>
              </a:rPr>
              <a:t>         </a:t>
            </a: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342    </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15       78</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144           18           92       </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30            12                 67</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443               39</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  248          2             99        </a:t>
            </a:r>
          </a:p>
          <a:p>
            <a:pPr marR="0" lvl="0" algn="ctr" defTabSz="914400" eaLnBrk="1" fontAlgn="auto" latinLnBrk="0" hangingPunct="1">
              <a:lnSpc>
                <a:spcPct val="100000"/>
              </a:lnSpc>
              <a:spcBef>
                <a:spcPts val="0"/>
              </a:spcBef>
              <a:spcAft>
                <a:spcPts val="0"/>
              </a:spcAft>
              <a:buClrTx/>
              <a:buSzTx/>
              <a:tabLst/>
              <a:defRPr/>
            </a:pPr>
            <a:r>
              <a:rPr kumimoji="0" lang="en-US"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1 002</a:t>
            </a: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            1</a:t>
            </a:r>
            <a:r>
              <a:rPr kumimoji="0" lang="en-US"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 </a:t>
            </a: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008</a:t>
            </a:r>
          </a:p>
          <a:p>
            <a:pPr marL="457200" marR="0" lvl="0" indent="-457200" algn="ctr" defTabSz="914400" eaLnBrk="1" fontAlgn="auto" latinLnBrk="0" hangingPunct="1">
              <a:lnSpc>
                <a:spcPct val="100000"/>
              </a:lnSpc>
              <a:spcBef>
                <a:spcPts val="0"/>
              </a:spcBef>
              <a:spcAft>
                <a:spcPts val="0"/>
              </a:spcAft>
              <a:buClrTx/>
              <a:buSzTx/>
              <a:buFontTx/>
              <a:buNone/>
              <a:tabLst/>
              <a:defRPr/>
            </a:pPr>
            <a:r>
              <a:rPr kumimoji="0" sz="2700" b="1" i="0" u="none" strike="noStrike" kern="0" cap="none" spc="0" normalizeH="0" baseline="0" noProof="0" dirty="0">
                <a:ln>
                  <a:noFill/>
                </a:ln>
                <a:solidFill>
                  <a:sysClr val="windowText" lastClr="000000"/>
                </a:solidFill>
                <a:effectLst/>
                <a:uLnTx/>
                <a:uFillTx/>
                <a:latin typeface="UTM Avo" panose="02040603050506020204" pitchFamily="18" charset="0"/>
                <a:ea typeface="Arial" panose="020B0604020202020204" pitchFamily="34" charset="0"/>
              </a:rPr>
              <a:t>6 </a:t>
            </a:r>
          </a:p>
        </p:txBody>
      </p:sp>
      <p:sp>
        <p:nvSpPr>
          <p:cNvPr id="4" name="AutoShape 4"/>
          <p:cNvSpPr/>
          <p:nvPr/>
        </p:nvSpPr>
        <p:spPr>
          <a:xfrm>
            <a:off x="5200651" y="1428752"/>
            <a:ext cx="5324093" cy="926465"/>
          </a:xfrm>
          <a:prstGeom prst="wedgeEllipseCallout">
            <a:avLst>
              <a:gd name="adj1" fmla="val -58428"/>
              <a:gd name="adj2" fmla="val 64537"/>
            </a:avLst>
          </a:prstGeom>
          <a:gradFill rotWithShape="0">
            <a:gsLst>
              <a:gs pos="0">
                <a:srgbClr val="00CC00"/>
              </a:gs>
              <a:gs pos="100000">
                <a:srgbClr val="FFFFFF"/>
              </a:gs>
            </a:gsLst>
            <a:lin ang="2700000" scaled="1"/>
            <a:tileRect/>
          </a:gradFill>
          <a:ln w="9525" cap="flat" cmpd="sng">
            <a:solidFill>
              <a:srgbClr val="000000"/>
            </a:solidFill>
            <a:prstDash val="solid"/>
            <a:miter/>
            <a:headEnd type="none" w="med" len="med"/>
            <a:tailEnd type="none" w="med" len="me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2500" b="1" i="0" u="none" strike="noStrike" kern="0" cap="none" spc="0" normalizeH="0" baseline="0" noProof="0" dirty="0">
                <a:ln>
                  <a:noFill/>
                </a:ln>
                <a:solidFill>
                  <a:srgbClr val="FF0000"/>
                </a:solidFill>
                <a:effectLst/>
                <a:uLnTx/>
                <a:uFillTx/>
                <a:latin typeface="UTM Avo" panose="02040603050506020204" pitchFamily="18" charset="0"/>
                <a:ea typeface="Arial" panose="020B0604020202020204" pitchFamily="34" charset="0"/>
                <a:cs typeface="Times New Roman" panose="02020603050405020304" charset="0"/>
              </a:rPr>
              <a:t>Các số </a:t>
            </a:r>
            <a:r>
              <a:rPr lang="vi-VN" sz="2500" b="1" kern="0" dirty="0">
                <a:solidFill>
                  <a:srgbClr val="FF0000"/>
                </a:solidFill>
                <a:latin typeface="UTM Avo" panose="02040603050506020204" pitchFamily="18" charset="0"/>
                <a:ea typeface="Arial" panose="020B0604020202020204" pitchFamily="34" charset="0"/>
                <a:cs typeface="Times New Roman" panose="02020603050405020304" charset="0"/>
              </a:rPr>
              <a:t>là bội của 9</a:t>
            </a:r>
            <a:r>
              <a:rPr lang="en-US" sz="2500" b="1" kern="0" dirty="0">
                <a:solidFill>
                  <a:srgbClr val="FF0000"/>
                </a:solidFill>
                <a:latin typeface="UTM Avo" panose="02040603050506020204" pitchFamily="18" charset="0"/>
                <a:ea typeface="Arial" panose="020B0604020202020204" pitchFamily="34" charset="0"/>
                <a:cs typeface="Times New Roman" panose="02020603050405020304" charset="0"/>
              </a:rPr>
              <a:t>.</a:t>
            </a:r>
            <a:endParaRPr lang="vi-VN" sz="2500" b="1" kern="0" dirty="0">
              <a:solidFill>
                <a:srgbClr val="FF0000"/>
              </a:solidFill>
              <a:latin typeface="UTM Avo" panose="02040603050506020204" pitchFamily="18" charset="0"/>
              <a:ea typeface="Arial" panose="020B0604020202020204" pitchFamily="34" charset="0"/>
              <a:cs typeface="Times New Roman" panose="02020603050405020304" charset="0"/>
            </a:endParaRPr>
          </a:p>
        </p:txBody>
      </p:sp>
      <p:sp>
        <p:nvSpPr>
          <p:cNvPr id="5" name="AutoShape 5"/>
          <p:cNvSpPr/>
          <p:nvPr/>
        </p:nvSpPr>
        <p:spPr>
          <a:xfrm>
            <a:off x="4890897" y="5373053"/>
            <a:ext cx="5633847" cy="866543"/>
          </a:xfrm>
          <a:prstGeom prst="wedgeEllipseCallout">
            <a:avLst>
              <a:gd name="adj1" fmla="val -70409"/>
              <a:gd name="adj2" fmla="val -32835"/>
            </a:avLst>
          </a:prstGeom>
          <a:gradFill rotWithShape="0">
            <a:gsLst>
              <a:gs pos="0">
                <a:srgbClr val="00CC00"/>
              </a:gs>
              <a:gs pos="100000">
                <a:srgbClr val="FFFFFF"/>
              </a:gs>
            </a:gsLst>
            <a:lin ang="2700000" scaled="1"/>
            <a:tileRect/>
          </a:gradFill>
          <a:ln w="9525" cap="flat" cmpd="sng">
            <a:solidFill>
              <a:srgbClr val="000000"/>
            </a:solidFill>
            <a:prstDash val="solid"/>
            <a:miter/>
            <a:headEnd type="none" w="med" len="med"/>
            <a:tailEnd type="none" w="med" len="med"/>
          </a:ln>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sz="2500" b="1" i="0" u="none" strike="noStrike" kern="0" cap="none" spc="0" normalizeH="0" baseline="0" noProof="0" dirty="0">
                <a:ln>
                  <a:noFill/>
                </a:ln>
                <a:gradFill>
                  <a:gsLst>
                    <a:gs pos="0">
                      <a:srgbClr val="7B32B2"/>
                    </a:gs>
                    <a:gs pos="100000">
                      <a:srgbClr val="401A5D"/>
                    </a:gs>
                  </a:gsLst>
                  <a:lin scaled="0"/>
                </a:gradFill>
                <a:effectLst/>
                <a:uLnTx/>
                <a:uFillTx/>
                <a:latin typeface="UTM Avo" panose="02040603050506020204" pitchFamily="18" charset="0"/>
                <a:ea typeface="Arial" panose="020B0604020202020204" pitchFamily="34" charset="0"/>
                <a:cs typeface="Times New Roman" panose="02020603050405020304" charset="0"/>
              </a:rPr>
              <a:t>Các số </a:t>
            </a:r>
            <a:r>
              <a:rPr lang="vi-VN" sz="2500" b="1" kern="0" dirty="0">
                <a:gradFill>
                  <a:gsLst>
                    <a:gs pos="0">
                      <a:srgbClr val="7B32B2"/>
                    </a:gs>
                    <a:gs pos="100000">
                      <a:srgbClr val="401A5D"/>
                    </a:gs>
                  </a:gsLst>
                  <a:lin scaled="0"/>
                </a:gradFill>
                <a:latin typeface="UTM Avo" panose="02040603050506020204" pitchFamily="18" charset="0"/>
                <a:ea typeface="Arial" panose="020B0604020202020204" pitchFamily="34" charset="0"/>
                <a:cs typeface="Times New Roman" panose="02020603050405020304" charset="0"/>
              </a:rPr>
              <a:t>là ước của 90</a:t>
            </a:r>
            <a:r>
              <a:rPr lang="en-US" sz="2500" b="1" kern="0" dirty="0">
                <a:gradFill>
                  <a:gsLst>
                    <a:gs pos="0">
                      <a:srgbClr val="7B32B2"/>
                    </a:gs>
                    <a:gs pos="100000">
                      <a:srgbClr val="401A5D"/>
                    </a:gs>
                  </a:gsLst>
                  <a:lin scaled="0"/>
                </a:gradFill>
                <a:latin typeface="UTM Avo" panose="02040603050506020204" pitchFamily="18" charset="0"/>
                <a:ea typeface="Arial" panose="020B0604020202020204" pitchFamily="34" charset="0"/>
                <a:cs typeface="Times New Roman" panose="02020603050405020304" charset="0"/>
              </a:rPr>
              <a:t>.</a:t>
            </a:r>
            <a:endParaRPr lang="vi-VN" sz="2500" b="1" kern="0" dirty="0">
              <a:gradFill>
                <a:gsLst>
                  <a:gs pos="0">
                    <a:srgbClr val="7B32B2"/>
                  </a:gs>
                  <a:gs pos="100000">
                    <a:srgbClr val="401A5D"/>
                  </a:gs>
                </a:gsLst>
                <a:lin scaled="0"/>
              </a:gradFill>
              <a:latin typeface="UTM Avo" panose="02040603050506020204" pitchFamily="18" charset="0"/>
              <a:ea typeface="Arial" panose="020B0604020202020204" pitchFamily="34" charset="0"/>
              <a:cs typeface="Times New Roman" panose="02020603050405020304" charset="0"/>
              <a:sym typeface="Symbol" panose="05050102010706020507" pitchFamily="18" charset="2"/>
            </a:endParaRPr>
          </a:p>
        </p:txBody>
      </p:sp>
      <p:sp>
        <p:nvSpPr>
          <p:cNvPr id="6" name="Text Box 6"/>
          <p:cNvSpPr txBox="1"/>
          <p:nvPr/>
        </p:nvSpPr>
        <p:spPr>
          <a:xfrm>
            <a:off x="1631764" y="1725359"/>
            <a:ext cx="661651" cy="507831"/>
          </a:xfrm>
          <a:prstGeom prst="rect">
            <a:avLst/>
          </a:prstGeom>
          <a:solidFill>
            <a:srgbClr val="FF9966"/>
          </a:solidFill>
          <a:ln w="9525">
            <a:noFill/>
          </a:ln>
        </p:spPr>
        <p:txBody>
          <a:bodyPr wrap="square">
            <a:spAutoFit/>
          </a:bodyPr>
          <a:lstStyle/>
          <a:p>
            <a:pPr>
              <a:spcBef>
                <a:spcPct val="50000"/>
              </a:spcBef>
            </a:pPr>
            <a:r>
              <a:rPr sz="2700" b="1" dirty="0">
                <a:solidFill>
                  <a:srgbClr val="FF0000"/>
                </a:solidFill>
                <a:latin typeface="UTM Avo" panose="02040603050506020204" pitchFamily="18" charset="0"/>
                <a:ea typeface="Arial" panose="020B0604020202020204" pitchFamily="34" charset="0"/>
              </a:rPr>
              <a:t>54</a:t>
            </a:r>
          </a:p>
        </p:txBody>
      </p:sp>
      <p:sp>
        <p:nvSpPr>
          <p:cNvPr id="7" name="Text Box 8"/>
          <p:cNvSpPr txBox="1"/>
          <p:nvPr/>
        </p:nvSpPr>
        <p:spPr>
          <a:xfrm>
            <a:off x="3705177" y="2097257"/>
            <a:ext cx="827246" cy="507831"/>
          </a:xfrm>
          <a:prstGeom prst="rect">
            <a:avLst/>
          </a:prstGeom>
          <a:solidFill>
            <a:srgbClr val="FF9966"/>
          </a:solidFill>
          <a:ln w="9525">
            <a:noFill/>
          </a:ln>
        </p:spPr>
        <p:txBody>
          <a:bodyPr wrap="square">
            <a:spAutoFit/>
          </a:bodyPr>
          <a:lstStyle/>
          <a:p>
            <a:pPr>
              <a:spcBef>
                <a:spcPct val="50000"/>
              </a:spcBef>
            </a:pPr>
            <a:r>
              <a:rPr sz="2700" b="1" dirty="0">
                <a:solidFill>
                  <a:srgbClr val="FF0000"/>
                </a:solidFill>
                <a:latin typeface="UTM Avo" panose="02040603050506020204" pitchFamily="18" charset="0"/>
                <a:ea typeface="Arial" panose="020B0604020202020204" pitchFamily="34" charset="0"/>
              </a:rPr>
              <a:t>342</a:t>
            </a:r>
          </a:p>
        </p:txBody>
      </p:sp>
      <p:sp>
        <p:nvSpPr>
          <p:cNvPr id="8" name="Text Box 9"/>
          <p:cNvSpPr txBox="1"/>
          <p:nvPr/>
        </p:nvSpPr>
        <p:spPr>
          <a:xfrm>
            <a:off x="794648" y="2972050"/>
            <a:ext cx="843533" cy="507831"/>
          </a:xfrm>
          <a:prstGeom prst="rect">
            <a:avLst/>
          </a:prstGeom>
          <a:solidFill>
            <a:srgbClr val="FF9966"/>
          </a:solidFill>
          <a:ln w="9525">
            <a:noFill/>
          </a:ln>
        </p:spPr>
        <p:txBody>
          <a:bodyPr wrap="square">
            <a:spAutoFit/>
          </a:bodyPr>
          <a:lstStyle/>
          <a:p>
            <a:pPr>
              <a:spcBef>
                <a:spcPct val="50000"/>
              </a:spcBef>
            </a:pPr>
            <a:r>
              <a:rPr sz="2700" b="1" dirty="0">
                <a:solidFill>
                  <a:srgbClr val="FF0000"/>
                </a:solidFill>
                <a:latin typeface="UTM Avo" panose="02040603050506020204" pitchFamily="18" charset="0"/>
                <a:ea typeface="Arial" panose="020B0604020202020204" pitchFamily="34" charset="0"/>
              </a:rPr>
              <a:t>144</a:t>
            </a:r>
          </a:p>
        </p:txBody>
      </p:sp>
      <p:sp>
        <p:nvSpPr>
          <p:cNvPr id="9" name="Text Box 10"/>
          <p:cNvSpPr txBox="1"/>
          <p:nvPr/>
        </p:nvSpPr>
        <p:spPr>
          <a:xfrm>
            <a:off x="2517936" y="2992726"/>
            <a:ext cx="647816" cy="507831"/>
          </a:xfrm>
          <a:prstGeom prst="rect">
            <a:avLst/>
          </a:prstGeom>
          <a:solidFill>
            <a:srgbClr val="FF9966"/>
          </a:solidFill>
          <a:ln w="9525">
            <a:noFill/>
          </a:ln>
        </p:spPr>
        <p:txBody>
          <a:bodyPr wrap="square">
            <a:spAutoFit/>
          </a:bodyPr>
          <a:lstStyle/>
          <a:p>
            <a:pPr>
              <a:spcBef>
                <a:spcPct val="50000"/>
              </a:spcBef>
            </a:pPr>
            <a:r>
              <a:rPr sz="2700" b="1" dirty="0">
                <a:solidFill>
                  <a:srgbClr val="FF0000"/>
                </a:solidFill>
                <a:latin typeface="UTM Avo" panose="02040603050506020204" pitchFamily="18" charset="0"/>
                <a:ea typeface="Arial" panose="020B0604020202020204" pitchFamily="34" charset="0"/>
              </a:rPr>
              <a:t>18</a:t>
            </a:r>
          </a:p>
        </p:txBody>
      </p:sp>
      <p:sp>
        <p:nvSpPr>
          <p:cNvPr id="10" name="Text Box 11"/>
          <p:cNvSpPr txBox="1"/>
          <p:nvPr/>
        </p:nvSpPr>
        <p:spPr>
          <a:xfrm>
            <a:off x="4075831" y="4252913"/>
            <a:ext cx="613076" cy="507831"/>
          </a:xfrm>
          <a:prstGeom prst="rect">
            <a:avLst/>
          </a:prstGeom>
          <a:solidFill>
            <a:srgbClr val="FF9966"/>
          </a:solidFill>
          <a:ln w="9525">
            <a:noFill/>
          </a:ln>
        </p:spPr>
        <p:txBody>
          <a:bodyPr wrap="square">
            <a:spAutoFit/>
          </a:bodyPr>
          <a:lstStyle/>
          <a:p>
            <a:pPr>
              <a:spcBef>
                <a:spcPct val="50000"/>
              </a:spcBef>
            </a:pPr>
            <a:r>
              <a:rPr sz="2700" b="1" dirty="0">
                <a:solidFill>
                  <a:srgbClr val="FF0000"/>
                </a:solidFill>
                <a:latin typeface="UTM Avo" panose="02040603050506020204" pitchFamily="18" charset="0"/>
                <a:ea typeface="Arial" panose="020B0604020202020204" pitchFamily="34" charset="0"/>
              </a:rPr>
              <a:t>99</a:t>
            </a:r>
          </a:p>
        </p:txBody>
      </p:sp>
      <p:sp>
        <p:nvSpPr>
          <p:cNvPr id="11" name="Text Box 12"/>
          <p:cNvSpPr txBox="1"/>
          <p:nvPr/>
        </p:nvSpPr>
        <p:spPr>
          <a:xfrm>
            <a:off x="3705177" y="4626376"/>
            <a:ext cx="1257753" cy="507831"/>
          </a:xfrm>
          <a:prstGeom prst="rect">
            <a:avLst/>
          </a:prstGeom>
          <a:solidFill>
            <a:srgbClr val="FF9966"/>
          </a:solidFill>
          <a:ln w="9525">
            <a:noFill/>
          </a:ln>
        </p:spPr>
        <p:txBody>
          <a:bodyPr wrap="square">
            <a:spAutoFit/>
          </a:bodyPr>
          <a:lstStyle/>
          <a:p>
            <a:pPr>
              <a:spcBef>
                <a:spcPct val="50000"/>
              </a:spcBef>
            </a:pPr>
            <a:r>
              <a:rPr sz="2700" b="1" dirty="0">
                <a:solidFill>
                  <a:srgbClr val="FF0000"/>
                </a:solidFill>
                <a:latin typeface="UTM Avo" panose="02040603050506020204" pitchFamily="18" charset="0"/>
                <a:ea typeface="Arial" panose="020B0604020202020204" pitchFamily="34" charset="0"/>
              </a:rPr>
              <a:t>1</a:t>
            </a:r>
            <a:r>
              <a:rPr lang="en-US" sz="2700" b="1" dirty="0">
                <a:solidFill>
                  <a:srgbClr val="FF0000"/>
                </a:solidFill>
                <a:latin typeface="UTM Avo" panose="02040603050506020204" pitchFamily="18" charset="0"/>
                <a:ea typeface="Arial" panose="020B0604020202020204" pitchFamily="34" charset="0"/>
              </a:rPr>
              <a:t> </a:t>
            </a:r>
            <a:r>
              <a:rPr sz="2700" b="1" dirty="0">
                <a:solidFill>
                  <a:srgbClr val="FF0000"/>
                </a:solidFill>
                <a:latin typeface="UTM Avo" panose="02040603050506020204" pitchFamily="18" charset="0"/>
                <a:ea typeface="Arial" panose="020B0604020202020204" pitchFamily="34" charset="0"/>
              </a:rPr>
              <a:t>008</a:t>
            </a:r>
          </a:p>
        </p:txBody>
      </p:sp>
      <p:sp>
        <p:nvSpPr>
          <p:cNvPr id="12" name="Text Box 13"/>
          <p:cNvSpPr txBox="1"/>
          <p:nvPr/>
        </p:nvSpPr>
        <p:spPr>
          <a:xfrm>
            <a:off x="3036949" y="1764624"/>
            <a:ext cx="514351" cy="506730"/>
          </a:xfrm>
          <a:prstGeom prst="rect">
            <a:avLst/>
          </a:prstGeom>
          <a:solidFill>
            <a:srgbClr val="FF9966"/>
          </a:solidFill>
          <a:ln w="9525">
            <a:noFill/>
          </a:ln>
        </p:spPr>
        <p:txBody>
          <a:bodyPr>
            <a:spAutoFit/>
          </a:bodyPr>
          <a:lstStyle/>
          <a:p>
            <a:pPr algn="ctr">
              <a:spcBef>
                <a:spcPct val="50000"/>
              </a:spcBef>
            </a:pPr>
            <a:r>
              <a:rPr sz="2700" b="1" dirty="0">
                <a:solidFill>
                  <a:srgbClr val="7030A0"/>
                </a:solidFill>
                <a:latin typeface="UTM Avo" panose="02040603050506020204" pitchFamily="18" charset="0"/>
                <a:ea typeface="Arial" panose="020B0604020202020204" pitchFamily="34" charset="0"/>
              </a:rPr>
              <a:t>3</a:t>
            </a:r>
          </a:p>
        </p:txBody>
      </p:sp>
      <p:sp>
        <p:nvSpPr>
          <p:cNvPr id="13" name="Text Box 15"/>
          <p:cNvSpPr txBox="1"/>
          <p:nvPr/>
        </p:nvSpPr>
        <p:spPr>
          <a:xfrm>
            <a:off x="2285999" y="2540345"/>
            <a:ext cx="685800" cy="507831"/>
          </a:xfrm>
          <a:prstGeom prst="rect">
            <a:avLst/>
          </a:prstGeom>
          <a:solidFill>
            <a:srgbClr val="FF9966"/>
          </a:solidFill>
          <a:ln w="9525">
            <a:noFill/>
          </a:ln>
        </p:spPr>
        <p:txBody>
          <a:bodyPr wrap="square">
            <a:spAutoFit/>
          </a:bodyPr>
          <a:lstStyle/>
          <a:p>
            <a:pPr algn="ctr">
              <a:spcBef>
                <a:spcPct val="50000"/>
              </a:spcBef>
            </a:pPr>
            <a:r>
              <a:rPr sz="2700" b="1" dirty="0">
                <a:solidFill>
                  <a:srgbClr val="7030A0"/>
                </a:solidFill>
                <a:latin typeface="UTM Avo" panose="02040603050506020204" pitchFamily="18" charset="0"/>
                <a:ea typeface="Arial" panose="020B0604020202020204" pitchFamily="34" charset="0"/>
              </a:rPr>
              <a:t>15</a:t>
            </a:r>
          </a:p>
        </p:txBody>
      </p:sp>
      <p:sp>
        <p:nvSpPr>
          <p:cNvPr id="14" name="Text Box 17"/>
          <p:cNvSpPr txBox="1"/>
          <p:nvPr/>
        </p:nvSpPr>
        <p:spPr>
          <a:xfrm>
            <a:off x="2551173" y="4229368"/>
            <a:ext cx="400051" cy="506730"/>
          </a:xfrm>
          <a:prstGeom prst="rect">
            <a:avLst/>
          </a:prstGeom>
          <a:solidFill>
            <a:srgbClr val="FF9966"/>
          </a:solidFill>
          <a:ln w="9525">
            <a:noFill/>
          </a:ln>
        </p:spPr>
        <p:txBody>
          <a:bodyPr>
            <a:spAutoFit/>
          </a:bodyPr>
          <a:lstStyle/>
          <a:p>
            <a:pPr>
              <a:spcBef>
                <a:spcPct val="50000"/>
              </a:spcBef>
            </a:pPr>
            <a:r>
              <a:rPr sz="2700" b="1" dirty="0">
                <a:solidFill>
                  <a:srgbClr val="7030A0"/>
                </a:solidFill>
                <a:latin typeface="UTM Avo" panose="02040603050506020204" pitchFamily="18" charset="0"/>
                <a:ea typeface="Arial" panose="020B0604020202020204" pitchFamily="34" charset="0"/>
              </a:rPr>
              <a:t>2</a:t>
            </a:r>
          </a:p>
        </p:txBody>
      </p:sp>
      <p:sp>
        <p:nvSpPr>
          <p:cNvPr id="15" name="Text Box 18"/>
          <p:cNvSpPr txBox="1"/>
          <p:nvPr/>
        </p:nvSpPr>
        <p:spPr>
          <a:xfrm>
            <a:off x="857249" y="3429000"/>
            <a:ext cx="625982" cy="507831"/>
          </a:xfrm>
          <a:prstGeom prst="rect">
            <a:avLst/>
          </a:prstGeom>
          <a:solidFill>
            <a:srgbClr val="FF9966"/>
          </a:solidFill>
          <a:ln w="9525">
            <a:noFill/>
          </a:ln>
        </p:spPr>
        <p:txBody>
          <a:bodyPr wrap="square">
            <a:spAutoFit/>
          </a:bodyPr>
          <a:lstStyle/>
          <a:p>
            <a:pPr>
              <a:spcBef>
                <a:spcPct val="50000"/>
              </a:spcBef>
            </a:pPr>
            <a:r>
              <a:rPr sz="2700" b="1" dirty="0">
                <a:gradFill>
                  <a:gsLst>
                    <a:gs pos="0">
                      <a:srgbClr val="7B32B2"/>
                    </a:gs>
                    <a:gs pos="100000">
                      <a:srgbClr val="401A5D"/>
                    </a:gs>
                  </a:gsLst>
                  <a:lin scaled="0"/>
                </a:gradFill>
                <a:latin typeface="UTM Avo" panose="02040603050506020204" pitchFamily="18" charset="0"/>
                <a:ea typeface="Arial" panose="020B0604020202020204" pitchFamily="34" charset="0"/>
              </a:rPr>
              <a:t>30</a:t>
            </a:r>
          </a:p>
        </p:txBody>
      </p:sp>
      <p:sp>
        <p:nvSpPr>
          <p:cNvPr id="16" name="Text Box 19"/>
          <p:cNvSpPr txBox="1"/>
          <p:nvPr/>
        </p:nvSpPr>
        <p:spPr>
          <a:xfrm>
            <a:off x="2915332" y="5036820"/>
            <a:ext cx="400051" cy="506730"/>
          </a:xfrm>
          <a:prstGeom prst="rect">
            <a:avLst/>
          </a:prstGeom>
          <a:solidFill>
            <a:srgbClr val="FF9966"/>
          </a:solidFill>
          <a:ln w="9525">
            <a:noFill/>
          </a:ln>
        </p:spPr>
        <p:txBody>
          <a:bodyPr>
            <a:spAutoFit/>
          </a:bodyPr>
          <a:lstStyle/>
          <a:p>
            <a:pPr>
              <a:spcBef>
                <a:spcPct val="50000"/>
              </a:spcBef>
            </a:pPr>
            <a:r>
              <a:rPr sz="2700" b="1" dirty="0">
                <a:solidFill>
                  <a:srgbClr val="7030A0"/>
                </a:solidFill>
                <a:latin typeface="UTM Avo" panose="02040603050506020204" pitchFamily="18" charset="0"/>
                <a:ea typeface="Arial" panose="020B0604020202020204" pitchFamily="34" charset="0"/>
              </a:rPr>
              <a:t>6</a:t>
            </a:r>
          </a:p>
        </p:txBody>
      </p:sp>
      <p:sp>
        <p:nvSpPr>
          <p:cNvPr id="17" name="Text Box 20"/>
          <p:cNvSpPr txBox="1"/>
          <p:nvPr/>
        </p:nvSpPr>
        <p:spPr>
          <a:xfrm>
            <a:off x="2517936" y="2992726"/>
            <a:ext cx="647816" cy="507831"/>
          </a:xfrm>
          <a:prstGeom prst="rect">
            <a:avLst/>
          </a:prstGeom>
          <a:solidFill>
            <a:srgbClr val="FF9966"/>
          </a:solidFill>
          <a:ln w="9525">
            <a:noFill/>
          </a:ln>
        </p:spPr>
        <p:txBody>
          <a:bodyPr wrap="square">
            <a:spAutoFit/>
          </a:bodyPr>
          <a:lstStyle/>
          <a:p>
            <a:pPr>
              <a:spcBef>
                <a:spcPct val="50000"/>
              </a:spcBef>
            </a:pPr>
            <a:r>
              <a:rPr sz="2700" b="1" dirty="0">
                <a:solidFill>
                  <a:srgbClr val="7030A0"/>
                </a:solidFill>
                <a:latin typeface="UTM Avo" panose="02040603050506020204" pitchFamily="18" charset="0"/>
                <a:ea typeface="Arial" panose="020B0604020202020204" pitchFamily="34" charset="0"/>
              </a:rPr>
              <a:t>18</a:t>
            </a:r>
          </a:p>
        </p:txBody>
      </p:sp>
      <p:sp>
        <p:nvSpPr>
          <p:cNvPr id="18" name="Text Box 21"/>
          <p:cNvSpPr txBox="1"/>
          <p:nvPr/>
        </p:nvSpPr>
        <p:spPr>
          <a:xfrm>
            <a:off x="2517936" y="2994503"/>
            <a:ext cx="637477" cy="507831"/>
          </a:xfrm>
          <a:prstGeom prst="rect">
            <a:avLst/>
          </a:prstGeom>
          <a:solidFill>
            <a:srgbClr val="FF9966"/>
          </a:solidFill>
          <a:ln w="9525">
            <a:noFill/>
          </a:ln>
        </p:spPr>
        <p:txBody>
          <a:bodyPr wrap="square">
            <a:spAutoFit/>
          </a:bodyPr>
          <a:lstStyle/>
          <a:p>
            <a:pPr>
              <a:spcBef>
                <a:spcPct val="50000"/>
              </a:spcBef>
            </a:pPr>
            <a:r>
              <a:rPr sz="2700" b="1" dirty="0">
                <a:solidFill>
                  <a:srgbClr val="008000"/>
                </a:solidFill>
                <a:latin typeface="UTM Avo" panose="02040603050506020204" pitchFamily="18" charset="0"/>
                <a:ea typeface="Arial" panose="020B0604020202020204" pitchFamily="34" charset="0"/>
              </a:rPr>
              <a:t>18</a:t>
            </a:r>
          </a:p>
        </p:txBody>
      </p:sp>
    </p:spTree>
    <p:extLst>
      <p:ext uri="{BB962C8B-B14F-4D97-AF65-F5344CB8AC3E}">
        <p14:creationId xmlns:p14="http://schemas.microsoft.com/office/powerpoint/2010/main" val="358793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1+#ppt_w/2"/>
                                          </p:val>
                                        </p:tav>
                                        <p:tav tm="100000">
                                          <p:val>
                                            <p:strVal val="#ppt_x"/>
                                          </p:val>
                                        </p:tav>
                                      </p:tavLst>
                                    </p:anim>
                                    <p:anim calcmode="lin" valueType="num">
                                      <p:cBhvr additive="base">
                                        <p:cTn id="6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500" fill="hold"/>
                                        <p:tgtEl>
                                          <p:spTgt spid="13"/>
                                        </p:tgtEl>
                                        <p:attrNameLst>
                                          <p:attrName>ppt_w</p:attrName>
                                        </p:attrNameLst>
                                      </p:cBhvr>
                                      <p:tavLst>
                                        <p:tav tm="0">
                                          <p:val>
                                            <p:fltVal val="0"/>
                                          </p:val>
                                        </p:tav>
                                        <p:tav tm="100000">
                                          <p:val>
                                            <p:strVal val="#ppt_w"/>
                                          </p:val>
                                        </p:tav>
                                      </p:tavLst>
                                    </p:anim>
                                    <p:anim calcmode="lin" valueType="num">
                                      <p:cBhvr>
                                        <p:cTn id="72"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500" fill="hold"/>
                                        <p:tgtEl>
                                          <p:spTgt spid="15"/>
                                        </p:tgtEl>
                                        <p:attrNameLst>
                                          <p:attrName>ppt_w</p:attrName>
                                        </p:attrNameLst>
                                      </p:cBhvr>
                                      <p:tavLst>
                                        <p:tav tm="0">
                                          <p:val>
                                            <p:fltVal val="0"/>
                                          </p:val>
                                        </p:tav>
                                        <p:tav tm="100000">
                                          <p:val>
                                            <p:strVal val="#ppt_w"/>
                                          </p:val>
                                        </p:tav>
                                      </p:tavLst>
                                    </p:anim>
                                    <p:anim calcmode="lin" valueType="num">
                                      <p:cBhvr>
                                        <p:cTn id="8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p:cTn id="89" dur="500" fill="hold"/>
                                        <p:tgtEl>
                                          <p:spTgt spid="14"/>
                                        </p:tgtEl>
                                        <p:attrNameLst>
                                          <p:attrName>ppt_w</p:attrName>
                                        </p:attrNameLst>
                                      </p:cBhvr>
                                      <p:tavLst>
                                        <p:tav tm="0">
                                          <p:val>
                                            <p:fltVal val="0"/>
                                          </p:val>
                                        </p:tav>
                                        <p:tav tm="100000">
                                          <p:val>
                                            <p:strVal val="#ppt_w"/>
                                          </p:val>
                                        </p:tav>
                                      </p:tavLst>
                                    </p:anim>
                                    <p:anim calcmode="lin" valueType="num">
                                      <p:cBhvr>
                                        <p:cTn id="90"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ppt_w</p:attrName>
                                        </p:attrNameLst>
                                      </p:cBhvr>
                                      <p:tavLst>
                                        <p:tav tm="0">
                                          <p:val>
                                            <p:fltVal val="0"/>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barn(inVertical)">
                                      <p:cBhvr>
                                        <p:cTn id="10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1">
            <a:extLst>
              <a:ext uri="{FF2B5EF4-FFF2-40B4-BE49-F238E27FC236}">
                <a16:creationId xmlns:a16="http://schemas.microsoft.com/office/drawing/2014/main" id="{9D156861-12C5-7013-D606-CD3B126F0141}"/>
              </a:ext>
            </a:extLst>
          </p:cNvPr>
          <p:cNvSpPr>
            <a:spLocks noChangeArrowheads="1"/>
          </p:cNvSpPr>
          <p:nvPr/>
        </p:nvSpPr>
        <p:spPr bwMode="gray">
          <a:xfrm>
            <a:off x="828338" y="3595023"/>
            <a:ext cx="10818539" cy="2460020"/>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base">
              <a:spcBef>
                <a:spcPct val="0"/>
              </a:spcBef>
              <a:spcAft>
                <a:spcPct val="0"/>
              </a:spcAft>
            </a:pPr>
            <a:r>
              <a:rPr lang="en-US" sz="3200" b="1" dirty="0">
                <a:solidFill>
                  <a:prstClr val="black"/>
                </a:solidFill>
                <a:latin typeface="UTM Avo" panose="02040603050506020204" pitchFamily="18" charset="0"/>
                <a:cs typeface="Times New Roman" panose="02020603050405020304" pitchFamily="18" charset="0"/>
              </a:rPr>
              <a:t>             </a:t>
            </a:r>
            <a:endParaRPr lang="en-US" sz="3200" b="1" dirty="0">
              <a:solidFill>
                <a:srgbClr val="FF0000"/>
              </a:solidFill>
              <a:latin typeface="UTM Avo" panose="02040603050506020204" pitchFamily="18" charset="0"/>
              <a:cs typeface="Times New Roman" panose="02020603050405020304" pitchFamily="18" charset="0"/>
            </a:endParaRPr>
          </a:p>
        </p:txBody>
      </p:sp>
      <p:sp>
        <p:nvSpPr>
          <p:cNvPr id="2" name="Title 1"/>
          <p:cNvSpPr>
            <a:spLocks noGrp="1"/>
          </p:cNvSpPr>
          <p:nvPr>
            <p:ph type="title" idx="4294967295"/>
          </p:nvPr>
        </p:nvSpPr>
        <p:spPr>
          <a:xfrm>
            <a:off x="1178497" y="615646"/>
            <a:ext cx="9990246" cy="720725"/>
          </a:xfrm>
          <a:prstGeom prst="rect">
            <a:avLst/>
          </a:prstGeom>
          <a:solidFill>
            <a:srgbClr val="FFFF00"/>
          </a:solidFill>
          <a:ln w="25400" cap="flat" cmpd="sng" algn="ctr">
            <a:solidFill>
              <a:srgbClr val="4F81BD"/>
            </a:solidFill>
            <a:prstDash val="solid"/>
          </a:ln>
          <a:effectLst/>
        </p:spPr>
        <p:txBody>
          <a:bodyPr>
            <a:normAutofit fontScale="90000"/>
            <a:scene3d>
              <a:camera prst="orthographicFront"/>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en-US" sz="3000" b="1" i="0" u="none" strike="noStrike" kern="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ea typeface="+mn-ea"/>
                <a:cs typeface="Times New Roman" panose="02020603050405020304" charset="0"/>
              </a:rPr>
              <a:t>Tiết 16: QUAN HỆ CHIA HẾT. TÍNH CHẤT CHIA HẾT (Tiếp)</a:t>
            </a:r>
          </a:p>
        </p:txBody>
      </p:sp>
      <p:sp>
        <p:nvSpPr>
          <p:cNvPr id="3" name="Content Placeholder 2"/>
          <p:cNvSpPr>
            <a:spLocks noGrp="1"/>
          </p:cNvSpPr>
          <p:nvPr>
            <p:ph idx="4294967295"/>
          </p:nvPr>
        </p:nvSpPr>
        <p:spPr>
          <a:xfrm>
            <a:off x="1040956" y="1570659"/>
            <a:ext cx="10895012" cy="1239838"/>
          </a:xfrm>
        </p:spPr>
        <p:txBody>
          <a:bodyPr/>
          <a:lstStyle/>
          <a:p>
            <a:pPr marL="0" indent="0">
              <a:buNone/>
            </a:pPr>
            <a:r>
              <a:rPr lang="vi-VN" altLang="en-US" sz="3000" b="1" dirty="0">
                <a:gradFill>
                  <a:gsLst>
                    <a:gs pos="0">
                      <a:srgbClr val="FE4444"/>
                    </a:gs>
                    <a:gs pos="100000">
                      <a:srgbClr val="832B2B"/>
                    </a:gs>
                  </a:gsLst>
                  <a:lin scaled="0"/>
                </a:gradFill>
                <a:latin typeface="+mj-lt"/>
                <a:cs typeface="Times New Roman" panose="02020603050405020304" charset="0"/>
              </a:rPr>
              <a:t>Bài 1</a:t>
            </a:r>
            <a:r>
              <a:rPr lang="vi-VN" altLang="en-US" sz="3000" b="1" dirty="0">
                <a:latin typeface="+mj-lt"/>
                <a:cs typeface="Times New Roman" panose="02020603050405020304" charset="0"/>
              </a:rPr>
              <a:t>: </a:t>
            </a:r>
            <a:r>
              <a:rPr lang="vi-VN" altLang="en-US" sz="3000" dirty="0">
                <a:latin typeface="+mj-lt"/>
                <a:cs typeface="Times New Roman" panose="02020603050405020304" charset="0"/>
              </a:rPr>
              <a:t>Tìm ra bốn bội của số m, biết:</a:t>
            </a:r>
          </a:p>
          <a:p>
            <a:pPr marL="0" indent="0">
              <a:buNone/>
            </a:pPr>
            <a:r>
              <a:rPr lang="vi-VN" altLang="en-US" sz="3000" dirty="0">
                <a:latin typeface="+mj-lt"/>
                <a:cs typeface="Times New Roman" panose="02020603050405020304" charset="0"/>
              </a:rPr>
              <a:t>a) m = 15</a:t>
            </a:r>
            <a:r>
              <a:rPr lang="en-US" altLang="en-US" sz="3000" dirty="0">
                <a:latin typeface="+mj-lt"/>
                <a:cs typeface="Times New Roman" panose="02020603050405020304" charset="0"/>
              </a:rPr>
              <a:t>;</a:t>
            </a:r>
            <a:r>
              <a:rPr lang="vi-VN" altLang="en-US" sz="3000" dirty="0">
                <a:latin typeface="+mj-lt"/>
                <a:cs typeface="Times New Roman" panose="02020603050405020304" charset="0"/>
              </a:rPr>
              <a:t>                     b) m = 30</a:t>
            </a:r>
            <a:r>
              <a:rPr lang="en-US" altLang="en-US" sz="3000" dirty="0">
                <a:latin typeface="+mj-lt"/>
                <a:cs typeface="Times New Roman" panose="02020603050405020304" charset="0"/>
              </a:rPr>
              <a:t>;</a:t>
            </a:r>
            <a:r>
              <a:rPr lang="vi-VN" altLang="en-US" sz="3000" dirty="0">
                <a:latin typeface="+mj-lt"/>
                <a:cs typeface="Times New Roman" panose="02020603050405020304" charset="0"/>
              </a:rPr>
              <a:t>                       c) m = 100</a:t>
            </a:r>
            <a:r>
              <a:rPr lang="en-US" altLang="en-US" sz="3000" dirty="0">
                <a:latin typeface="+mj-lt"/>
                <a:cs typeface="Times New Roman" panose="02020603050405020304" charset="0"/>
              </a:rPr>
              <a:t>.</a:t>
            </a:r>
            <a:endParaRPr lang="vi-VN" altLang="en-US" sz="3000" dirty="0">
              <a:latin typeface="+mj-lt"/>
              <a:cs typeface="Times New Roman" panose="02020603050405020304" charset="0"/>
            </a:endParaRPr>
          </a:p>
        </p:txBody>
      </p:sp>
      <p:sp>
        <p:nvSpPr>
          <p:cNvPr id="4" name="Title 1"/>
          <p:cNvSpPr>
            <a:spLocks noGrp="1"/>
          </p:cNvSpPr>
          <p:nvPr/>
        </p:nvSpPr>
        <p:spPr>
          <a:xfrm>
            <a:off x="1614172" y="3429000"/>
            <a:ext cx="8963656" cy="262604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Aft>
                <a:spcPts val="600"/>
              </a:spcAft>
            </a:pPr>
            <a:r>
              <a:rPr lang="vi-VN" altLang="en-US" sz="3000" b="1" dirty="0">
                <a:cs typeface="Times New Roman" panose="02020603050405020304" charset="0"/>
              </a:rPr>
              <a:t>Bài giải</a:t>
            </a:r>
          </a:p>
          <a:p>
            <a:pPr marL="514350" indent="-514350" algn="just">
              <a:lnSpc>
                <a:spcPct val="120000"/>
              </a:lnSpc>
              <a:buAutoNum type="alphaLcParenR"/>
            </a:pPr>
            <a:r>
              <a:rPr lang="vi-VN" altLang="en-US" sz="3000" dirty="0">
                <a:cs typeface="Times New Roman" panose="02020603050405020304" charset="0"/>
              </a:rPr>
              <a:t>Bốn bội của 15 là: 0; 15; 30; 45</a:t>
            </a:r>
            <a:r>
              <a:rPr lang="en-US" altLang="en-US" sz="3000" dirty="0">
                <a:cs typeface="Times New Roman" panose="02020603050405020304" charset="0"/>
              </a:rPr>
              <a:t>.</a:t>
            </a:r>
            <a:endParaRPr lang="vi-VN" altLang="en-US" sz="3000" dirty="0">
              <a:cs typeface="Times New Roman" panose="02020603050405020304" charset="0"/>
            </a:endParaRPr>
          </a:p>
          <a:p>
            <a:pPr algn="just">
              <a:lnSpc>
                <a:spcPct val="120000"/>
              </a:lnSpc>
            </a:pPr>
            <a:r>
              <a:rPr lang="vi-VN" altLang="en-US" sz="3000" dirty="0">
                <a:cs typeface="Times New Roman" panose="02020603050405020304" charset="0"/>
              </a:rPr>
              <a:t>b) Bốn bội của 30 là: 30; 60; 90; 120</a:t>
            </a:r>
            <a:r>
              <a:rPr lang="en-US" altLang="en-US" sz="3000" dirty="0">
                <a:cs typeface="Times New Roman" panose="02020603050405020304" charset="0"/>
              </a:rPr>
              <a:t>.</a:t>
            </a:r>
            <a:endParaRPr lang="vi-VN" altLang="en-US" sz="3000" dirty="0">
              <a:cs typeface="Times New Roman" panose="02020603050405020304" charset="0"/>
            </a:endParaRPr>
          </a:p>
          <a:p>
            <a:pPr algn="just">
              <a:lnSpc>
                <a:spcPct val="120000"/>
              </a:lnSpc>
            </a:pPr>
            <a:r>
              <a:rPr lang="vi-VN" altLang="en-US" sz="3000" dirty="0">
                <a:cs typeface="Times New Roman" panose="02020603050405020304" charset="0"/>
              </a:rPr>
              <a:t>c) Bốn bội của 100 là: 0; 100; 200; 300</a:t>
            </a:r>
            <a:r>
              <a:rPr lang="en-US" altLang="en-US" sz="3000" dirty="0">
                <a:cs typeface="Times New Roman" panose="02020603050405020304" charset="0"/>
              </a:rPr>
              <a:t>.</a:t>
            </a:r>
            <a:endParaRPr lang="vi-VN" altLang="en-US" sz="3000" b="1" dirty="0">
              <a:cs typeface="Times New Roman" panose="02020603050405020304" charset="0"/>
            </a:endParaRPr>
          </a:p>
        </p:txBody>
      </p:sp>
    </p:spTree>
    <p:extLst>
      <p:ext uri="{BB962C8B-B14F-4D97-AF65-F5344CB8AC3E}">
        <p14:creationId xmlns:p14="http://schemas.microsoft.com/office/powerpoint/2010/main" val="193150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bldLvl="0" animBg="1"/>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1">
            <a:extLst>
              <a:ext uri="{FF2B5EF4-FFF2-40B4-BE49-F238E27FC236}">
                <a16:creationId xmlns:a16="http://schemas.microsoft.com/office/drawing/2014/main" id="{AC17BA31-A82D-321B-EE55-1841FF5BD1C0}"/>
              </a:ext>
            </a:extLst>
          </p:cNvPr>
          <p:cNvSpPr>
            <a:spLocks noChangeArrowheads="1"/>
          </p:cNvSpPr>
          <p:nvPr/>
        </p:nvSpPr>
        <p:spPr bwMode="gray">
          <a:xfrm>
            <a:off x="559409" y="3287939"/>
            <a:ext cx="11101756" cy="2802900"/>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base">
              <a:spcBef>
                <a:spcPct val="0"/>
              </a:spcBef>
              <a:spcAft>
                <a:spcPct val="0"/>
              </a:spcAft>
            </a:pPr>
            <a:r>
              <a:rPr lang="en-US" sz="3200" b="1" dirty="0">
                <a:solidFill>
                  <a:prstClr val="black"/>
                </a:solidFill>
                <a:latin typeface="UTM Avo" panose="02040603050506020204" pitchFamily="18" charset="0"/>
                <a:cs typeface="Times New Roman" panose="02020603050405020304" pitchFamily="18" charset="0"/>
              </a:rPr>
              <a:t>             </a:t>
            </a:r>
            <a:endParaRPr lang="en-US" sz="3200" b="1" dirty="0">
              <a:solidFill>
                <a:srgbClr val="FF0000"/>
              </a:solidFill>
              <a:latin typeface="UTM Avo" panose="02040603050506020204" pitchFamily="18" charset="0"/>
              <a:cs typeface="Times New Roman" panose="02020603050405020304" pitchFamily="18" charset="0"/>
            </a:endParaRPr>
          </a:p>
        </p:txBody>
      </p:sp>
      <p:sp>
        <p:nvSpPr>
          <p:cNvPr id="2" name="Content Placeholder 2"/>
          <p:cNvSpPr>
            <a:spLocks noGrp="1"/>
          </p:cNvSpPr>
          <p:nvPr>
            <p:ph idx="4294967295"/>
          </p:nvPr>
        </p:nvSpPr>
        <p:spPr>
          <a:xfrm>
            <a:off x="914400" y="1698054"/>
            <a:ext cx="10391775" cy="1239837"/>
          </a:xfrm>
        </p:spPr>
        <p:txBody>
          <a:bodyPr>
            <a:noAutofit/>
          </a:bodyPr>
          <a:lstStyle/>
          <a:p>
            <a:pPr marL="0" indent="0">
              <a:buNone/>
            </a:pPr>
            <a:r>
              <a:rPr lang="vi-VN" altLang="en-US" sz="3000" b="1" dirty="0">
                <a:solidFill>
                  <a:srgbClr val="FF0000"/>
                </a:solidFill>
                <a:latin typeface="+mj-lt"/>
                <a:cs typeface="Times New Roman" panose="02020603050405020304" charset="0"/>
              </a:rPr>
              <a:t>Bài 2: </a:t>
            </a:r>
            <a:r>
              <a:rPr lang="vi-VN" altLang="en-US" sz="3000" dirty="0">
                <a:latin typeface="+mj-lt"/>
                <a:cs typeface="Times New Roman" panose="02020603050405020304" charset="0"/>
              </a:rPr>
              <a:t>Tìm tất cả các ước của số n, biết:</a:t>
            </a:r>
          </a:p>
          <a:p>
            <a:pPr marL="0" indent="0">
              <a:buNone/>
            </a:pPr>
            <a:r>
              <a:rPr lang="vi-VN" altLang="en-US" sz="3000" dirty="0">
                <a:latin typeface="+mj-lt"/>
                <a:cs typeface="Times New Roman" panose="02020603050405020304" charset="0"/>
              </a:rPr>
              <a:t>a) n = 13</a:t>
            </a:r>
            <a:r>
              <a:rPr lang="en-US" altLang="en-US" sz="3000" dirty="0">
                <a:latin typeface="+mj-lt"/>
                <a:cs typeface="Times New Roman" panose="02020603050405020304" charset="0"/>
              </a:rPr>
              <a:t>;</a:t>
            </a:r>
            <a:r>
              <a:rPr lang="vi-VN" altLang="en-US" sz="3000" dirty="0">
                <a:latin typeface="+mj-lt"/>
                <a:cs typeface="Times New Roman" panose="02020603050405020304" charset="0"/>
              </a:rPr>
              <a:t>                    b) n = 20</a:t>
            </a:r>
            <a:r>
              <a:rPr lang="en-US" altLang="en-US" sz="3000" dirty="0">
                <a:latin typeface="+mj-lt"/>
                <a:cs typeface="Times New Roman" panose="02020603050405020304" charset="0"/>
              </a:rPr>
              <a:t>;</a:t>
            </a:r>
            <a:r>
              <a:rPr lang="vi-VN" altLang="en-US" sz="3000" dirty="0">
                <a:latin typeface="+mj-lt"/>
                <a:cs typeface="Times New Roman" panose="02020603050405020304" charset="0"/>
              </a:rPr>
              <a:t>                            c) n = 26</a:t>
            </a:r>
            <a:r>
              <a:rPr lang="en-US" altLang="en-US" sz="3000" dirty="0">
                <a:latin typeface="+mj-lt"/>
                <a:cs typeface="Times New Roman" panose="02020603050405020304" charset="0"/>
              </a:rPr>
              <a:t>.</a:t>
            </a:r>
            <a:endParaRPr lang="vi-VN" altLang="en-US" sz="3000" dirty="0">
              <a:latin typeface="+mj-lt"/>
              <a:cs typeface="Times New Roman" panose="02020603050405020304" charset="0"/>
            </a:endParaRPr>
          </a:p>
        </p:txBody>
      </p:sp>
      <p:sp>
        <p:nvSpPr>
          <p:cNvPr id="3" name="Title 1"/>
          <p:cNvSpPr>
            <a:spLocks noGrp="1"/>
          </p:cNvSpPr>
          <p:nvPr/>
        </p:nvSpPr>
        <p:spPr>
          <a:xfrm>
            <a:off x="1215614" y="3440496"/>
            <a:ext cx="9419926" cy="249778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altLang="en-US" sz="3000" b="1" dirty="0">
                <a:cs typeface="Times New Roman" panose="02020603050405020304" charset="0"/>
              </a:rPr>
              <a:t>Bài giải</a:t>
            </a:r>
            <a:endParaRPr lang="en-US" altLang="en-US" sz="3000" b="1" dirty="0">
              <a:cs typeface="Times New Roman" panose="02020603050405020304" charset="0"/>
            </a:endParaRPr>
          </a:p>
          <a:p>
            <a:pPr algn="ctr"/>
            <a:endParaRPr lang="vi-VN" altLang="en-US" sz="3000" b="1" dirty="0">
              <a:cs typeface="Times New Roman" panose="02020603050405020304" charset="0"/>
            </a:endParaRPr>
          </a:p>
          <a:p>
            <a:pPr algn="l">
              <a:lnSpc>
                <a:spcPct val="120000"/>
              </a:lnSpc>
            </a:pPr>
            <a:r>
              <a:rPr lang="vi-VN" altLang="en-US" sz="3000" dirty="0">
                <a:cs typeface="Times New Roman" panose="02020603050405020304" charset="0"/>
              </a:rPr>
              <a:t>a) Các ước của 13 là: 1</a:t>
            </a:r>
            <a:r>
              <a:rPr lang="en-US" altLang="en-US" sz="3000" dirty="0">
                <a:cs typeface="Times New Roman" panose="02020603050405020304" charset="0"/>
              </a:rPr>
              <a:t>; 13.</a:t>
            </a:r>
            <a:endParaRPr lang="vi-VN" altLang="en-US" sz="3000" dirty="0">
              <a:cs typeface="Times New Roman" panose="02020603050405020304" charset="0"/>
            </a:endParaRPr>
          </a:p>
          <a:p>
            <a:pPr algn="l">
              <a:lnSpc>
                <a:spcPct val="120000"/>
              </a:lnSpc>
            </a:pPr>
            <a:r>
              <a:rPr lang="vi-VN" altLang="en-US" sz="3000" dirty="0">
                <a:cs typeface="Times New Roman" panose="02020603050405020304" charset="0"/>
              </a:rPr>
              <a:t>b) </a:t>
            </a:r>
            <a:r>
              <a:rPr lang="vi-VN" altLang="en-US" sz="3000" dirty="0">
                <a:cs typeface="Times New Roman" panose="02020603050405020304" charset="0"/>
                <a:sym typeface="+mn-ea"/>
              </a:rPr>
              <a:t>Các ước</a:t>
            </a:r>
            <a:r>
              <a:rPr lang="vi-VN" altLang="en-US" sz="3000" dirty="0">
                <a:cs typeface="Times New Roman" panose="02020603050405020304" charset="0"/>
              </a:rPr>
              <a:t> của 20 là: 1; 2; 4; 5; 10; 20</a:t>
            </a:r>
            <a:r>
              <a:rPr lang="en-US" altLang="en-US" sz="3000" dirty="0">
                <a:cs typeface="Times New Roman" panose="02020603050405020304" charset="0"/>
              </a:rPr>
              <a:t>.</a:t>
            </a:r>
            <a:endParaRPr lang="vi-VN" altLang="en-US" sz="3000" dirty="0">
              <a:cs typeface="Times New Roman" panose="02020603050405020304" charset="0"/>
            </a:endParaRPr>
          </a:p>
          <a:p>
            <a:pPr algn="l">
              <a:lnSpc>
                <a:spcPct val="120000"/>
              </a:lnSpc>
            </a:pPr>
            <a:r>
              <a:rPr lang="vi-VN" altLang="en-US" sz="3000" dirty="0">
                <a:cs typeface="Times New Roman" panose="02020603050405020304" charset="0"/>
              </a:rPr>
              <a:t>c) </a:t>
            </a:r>
            <a:r>
              <a:rPr lang="vi-VN" altLang="en-US" sz="3000" dirty="0">
                <a:cs typeface="Times New Roman" panose="02020603050405020304" charset="0"/>
                <a:sym typeface="+mn-ea"/>
              </a:rPr>
              <a:t>Các ước</a:t>
            </a:r>
            <a:r>
              <a:rPr lang="vi-VN" altLang="en-US" sz="3000" dirty="0">
                <a:cs typeface="Times New Roman" panose="02020603050405020304" charset="0"/>
              </a:rPr>
              <a:t> của 26 là: 1; 2; 13; 26</a:t>
            </a:r>
            <a:r>
              <a:rPr lang="en-US" altLang="en-US" sz="3000" dirty="0">
                <a:cs typeface="Times New Roman" panose="02020603050405020304" charset="0"/>
              </a:rPr>
              <a:t>.</a:t>
            </a:r>
            <a:endParaRPr lang="vi-VN" altLang="en-US" sz="3000" b="1" dirty="0">
              <a:cs typeface="Times New Roman" panose="02020603050405020304" charset="0"/>
            </a:endParaRPr>
          </a:p>
        </p:txBody>
      </p:sp>
      <p:sp>
        <p:nvSpPr>
          <p:cNvPr id="4" name="Title 1"/>
          <p:cNvSpPr>
            <a:spLocks noGrp="1"/>
          </p:cNvSpPr>
          <p:nvPr/>
        </p:nvSpPr>
        <p:spPr>
          <a:xfrm>
            <a:off x="666095" y="663077"/>
            <a:ext cx="10888384" cy="720725"/>
          </a:xfrm>
          <a:prstGeom prst="rect">
            <a:avLst/>
          </a:prstGeom>
          <a:solidFill>
            <a:srgbClr val="FFFF00"/>
          </a:solidFill>
          <a:ln w="25400" cap="flat" cmpd="sng" algn="ctr">
            <a:solidFill>
              <a:srgbClr val="4F81BD"/>
            </a:solidFill>
            <a:prstDash val="solid"/>
          </a:ln>
          <a:effectLst/>
        </p:spPr>
        <p:txBody>
          <a:bodyPr vert="horz" lIns="68580" tIns="34290" rIns="68580" bIns="34290" rtlCol="0" anchor="ctr">
            <a:no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dk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altLang="en-US" sz="30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ea typeface="+mj-ea"/>
                <a:cs typeface="Times New Roman" panose="02020603050405020304" charset="0"/>
              </a:rPr>
              <a:t>Tiết 16: QUAN HỆ CHIA HẾT. TÍNH CHẤT CHIA HẾT (Tiếp)</a:t>
            </a:r>
          </a:p>
        </p:txBody>
      </p:sp>
    </p:spTree>
    <p:extLst>
      <p:ext uri="{BB962C8B-B14F-4D97-AF65-F5344CB8AC3E}">
        <p14:creationId xmlns:p14="http://schemas.microsoft.com/office/powerpoint/2010/main" val="36155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build="p"/>
      <p:bldP spid="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1">
            <a:extLst>
              <a:ext uri="{FF2B5EF4-FFF2-40B4-BE49-F238E27FC236}">
                <a16:creationId xmlns:a16="http://schemas.microsoft.com/office/drawing/2014/main" id="{5D5C62D9-119F-4DAF-E0B2-A3EADD178EB1}"/>
              </a:ext>
            </a:extLst>
          </p:cNvPr>
          <p:cNvSpPr>
            <a:spLocks noChangeArrowheads="1"/>
          </p:cNvSpPr>
          <p:nvPr/>
        </p:nvSpPr>
        <p:spPr bwMode="gray">
          <a:xfrm>
            <a:off x="590412" y="3097844"/>
            <a:ext cx="11101756" cy="2802900"/>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base">
              <a:spcBef>
                <a:spcPct val="0"/>
              </a:spcBef>
              <a:spcAft>
                <a:spcPct val="0"/>
              </a:spcAft>
            </a:pPr>
            <a:r>
              <a:rPr lang="en-US" sz="3200" b="1" dirty="0">
                <a:solidFill>
                  <a:prstClr val="black"/>
                </a:solidFill>
                <a:latin typeface="UTM Avo" panose="02040603050506020204" pitchFamily="18" charset="0"/>
                <a:cs typeface="Times New Roman" panose="02020603050405020304" pitchFamily="18" charset="0"/>
              </a:rPr>
              <a:t>             </a:t>
            </a:r>
            <a:endParaRPr lang="en-US" sz="3200" b="1" dirty="0">
              <a:solidFill>
                <a:srgbClr val="FF0000"/>
              </a:solidFill>
              <a:latin typeface="UTM Avo" panose="0204060305050602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Content Placeholder 2"/>
              <p:cNvSpPr>
                <a:spLocks noGrp="1"/>
              </p:cNvSpPr>
              <p:nvPr>
                <p:ph idx="4294967295"/>
              </p:nvPr>
            </p:nvSpPr>
            <p:spPr>
              <a:xfrm>
                <a:off x="694944" y="1828864"/>
                <a:ext cx="10707624" cy="939800"/>
              </a:xfrm>
            </p:spPr>
            <p:txBody>
              <a:bodyPr/>
              <a:lstStyle/>
              <a:p>
                <a:pPr marL="0" indent="0">
                  <a:buNone/>
                </a:pPr>
                <a:r>
                  <a:rPr lang="vi-VN" altLang="en-US" sz="3000" b="1" dirty="0">
                    <a:solidFill>
                      <a:srgbClr val="FF0000"/>
                    </a:solidFill>
                    <a:latin typeface="+mj-lt"/>
                    <a:cs typeface="Times New Roman" panose="02020603050405020304" charset="0"/>
                  </a:rPr>
                  <a:t>Bài 3: </a:t>
                </a:r>
                <a:r>
                  <a:rPr lang="vi-VN" altLang="en-US" sz="3000" dirty="0">
                    <a:latin typeface="+mj-lt"/>
                    <a:cs typeface="Times New Roman" panose="02020603050405020304" charset="0"/>
                  </a:rPr>
                  <a:t>Tìm số </a:t>
                </a:r>
                <a:r>
                  <a:rPr lang="en-US" altLang="en-US" sz="3000" dirty="0" err="1">
                    <a:latin typeface="+mj-lt"/>
                    <a:cs typeface="Times New Roman" panose="02020603050405020304" charset="0"/>
                  </a:rPr>
                  <a:t>tự</a:t>
                </a:r>
                <a:r>
                  <a:rPr lang="vi-VN" altLang="en-US" sz="3000" dirty="0">
                    <a:latin typeface="+mj-lt"/>
                    <a:cs typeface="Times New Roman" panose="02020603050405020304" charset="0"/>
                  </a:rPr>
                  <a:t> nhiên </a:t>
                </a:r>
                <a14:m>
                  <m:oMath xmlns:m="http://schemas.openxmlformats.org/officeDocument/2006/math">
                    <m:r>
                      <a:rPr lang="vi-VN" altLang="en-US" sz="3000" i="1" dirty="0" smtClean="0">
                        <a:latin typeface="Cambria Math" panose="02040503050406030204" pitchFamily="18" charset="0"/>
                        <a:ea typeface="Cambria Math" panose="02040503050406030204" pitchFamily="18" charset="0"/>
                        <a:cs typeface="Calibri" panose="020F0502020204030204" pitchFamily="34" charset="0"/>
                      </a:rPr>
                      <m:t>𝑥</m:t>
                    </m:r>
                  </m:oMath>
                </a14:m>
                <a:r>
                  <a:rPr lang="vi-VN" altLang="en-US" sz="3000" dirty="0">
                    <a:latin typeface="+mj-lt"/>
                    <a:cs typeface="Times New Roman" panose="02020603050405020304" charset="0"/>
                  </a:rPr>
                  <a:t>, biết </a:t>
                </a:r>
                <a14:m>
                  <m:oMath xmlns:m="http://schemas.openxmlformats.org/officeDocument/2006/math">
                    <m:r>
                      <a:rPr lang="vi-VN" altLang="en-US" sz="3000" i="1" dirty="0" smtClean="0">
                        <a:latin typeface="Cambria Math" panose="02040503050406030204" pitchFamily="18" charset="0"/>
                        <a:cs typeface="Times New Roman" panose="02020603050405020304" charset="0"/>
                      </a:rPr>
                      <m:t>𝑥</m:t>
                    </m:r>
                  </m:oMath>
                </a14:m>
                <a:r>
                  <a:rPr lang="vi-VN" altLang="en-US" sz="3000" dirty="0">
                    <a:latin typeface="+mj-lt"/>
                    <a:cs typeface="Times New Roman" panose="02020603050405020304" charset="0"/>
                  </a:rPr>
                  <a:t> là bội của 9 và 20 &lt; </a:t>
                </a:r>
                <a14:m>
                  <m:oMath xmlns:m="http://schemas.openxmlformats.org/officeDocument/2006/math">
                    <m:r>
                      <a:rPr lang="vi-VN" altLang="en-US" sz="3000" i="1" dirty="0" smtClean="0">
                        <a:latin typeface="Cambria Math" panose="02040503050406030204" pitchFamily="18" charset="0"/>
                        <a:cs typeface="Times New Roman" panose="02020603050405020304" charset="0"/>
                      </a:rPr>
                      <m:t>𝑥</m:t>
                    </m:r>
                  </m:oMath>
                </a14:m>
                <a:r>
                  <a:rPr lang="vi-VN" altLang="en-US" sz="3000" dirty="0">
                    <a:latin typeface="+mj-lt"/>
                    <a:cs typeface="Times New Roman" panose="02020603050405020304" charset="0"/>
                  </a:rPr>
                  <a:t> &lt; 40.</a:t>
                </a:r>
              </a:p>
              <a:p>
                <a:pPr marL="0" indent="0">
                  <a:buNone/>
                </a:pPr>
                <a:endParaRPr lang="vi-VN" altLang="en-US" sz="3000" dirty="0">
                  <a:latin typeface="+mj-lt"/>
                  <a:cs typeface="Times New Roman" panose="02020603050405020304" charset="0"/>
                </a:endParaRPr>
              </a:p>
            </p:txBody>
          </p:sp>
        </mc:Choice>
        <mc:Fallback xmlns="">
          <p:sp>
            <p:nvSpPr>
              <p:cNvPr id="2" name="Content Placeholder 2"/>
              <p:cNvSpPr>
                <a:spLocks noGrp="1" noRot="1" noChangeAspect="1" noMove="1" noResize="1" noEditPoints="1" noAdjustHandles="1" noChangeArrowheads="1" noChangeShapeType="1" noTextEdit="1"/>
              </p:cNvSpPr>
              <p:nvPr>
                <p:ph idx="4294967295"/>
              </p:nvPr>
            </p:nvSpPr>
            <p:spPr>
              <a:xfrm>
                <a:off x="694944" y="1828864"/>
                <a:ext cx="10707624" cy="939800"/>
              </a:xfrm>
              <a:blipFill>
                <a:blip r:embed="rId2"/>
                <a:stretch>
                  <a:fillRect l="-1309" t="-14286" r="-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itle 1"/>
              <p:cNvSpPr>
                <a:spLocks noGrp="1"/>
              </p:cNvSpPr>
              <p:nvPr/>
            </p:nvSpPr>
            <p:spPr>
              <a:xfrm>
                <a:off x="1463514" y="2712450"/>
                <a:ext cx="9264972" cy="334690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vi-VN" altLang="en-US" sz="3000" b="1" dirty="0">
                    <a:cs typeface="Times New Roman" panose="02020603050405020304" charset="0"/>
                  </a:rPr>
                  <a:t>Bài giải</a:t>
                </a:r>
              </a:p>
              <a:p>
                <a:pPr algn="ctr">
                  <a:lnSpc>
                    <a:spcPct val="130000"/>
                  </a:lnSpc>
                </a:pPr>
                <a:r>
                  <a:rPr lang="vi-VN" altLang="en-US" sz="3000" dirty="0">
                    <a:cs typeface="Times New Roman" panose="02020603050405020304" charset="0"/>
                  </a:rPr>
                  <a:t> Các bội của 9 là: 0; 9; 18; 27; 36; 45; 54; ...</a:t>
                </a:r>
              </a:p>
              <a:p>
                <a:pPr algn="ctr">
                  <a:lnSpc>
                    <a:spcPct val="130000"/>
                  </a:lnSpc>
                </a:pPr>
                <a:r>
                  <a:rPr lang="vi-VN" altLang="en-US" sz="3000" dirty="0">
                    <a:cs typeface="Times New Roman" panose="02020603050405020304" charset="0"/>
                  </a:rPr>
                  <a:t>Mà 20 &lt; </a:t>
                </a:r>
                <a14:m>
                  <m:oMath xmlns:m="http://schemas.openxmlformats.org/officeDocument/2006/math">
                    <m:r>
                      <a:rPr lang="vi-VN" altLang="en-US" sz="3000" i="1" dirty="0" smtClean="0">
                        <a:latin typeface="Cambria Math" panose="02040503050406030204" pitchFamily="18" charset="0"/>
                        <a:cs typeface="Times New Roman" panose="02020603050405020304" charset="0"/>
                      </a:rPr>
                      <m:t>𝑥</m:t>
                    </m:r>
                  </m:oMath>
                </a14:m>
                <a:r>
                  <a:rPr lang="vi-VN" altLang="en-US" sz="3000" dirty="0">
                    <a:cs typeface="Times New Roman" panose="02020603050405020304" charset="0"/>
                  </a:rPr>
                  <a:t> &lt; 40</a:t>
                </a:r>
              </a:p>
              <a:p>
                <a:pPr algn="ctr">
                  <a:lnSpc>
                    <a:spcPct val="130000"/>
                  </a:lnSpc>
                </a:pPr>
                <a:r>
                  <a:rPr lang="vi-VN" altLang="en-US" sz="3000" dirty="0">
                    <a:cs typeface="Times New Roman" panose="02020603050405020304" charset="0"/>
                  </a:rPr>
                  <a:t>Vậy </a:t>
                </a:r>
                <a14:m>
                  <m:oMath xmlns:m="http://schemas.openxmlformats.org/officeDocument/2006/math">
                    <m:r>
                      <a:rPr lang="vi-VN" altLang="en-US" sz="3000" i="1" dirty="0" smtClean="0">
                        <a:latin typeface="Cambria Math" panose="02040503050406030204" pitchFamily="18" charset="0"/>
                        <a:cs typeface="Times New Roman" panose="02020603050405020304" charset="0"/>
                      </a:rPr>
                      <m:t>𝑥</m:t>
                    </m:r>
                  </m:oMath>
                </a14:m>
                <a:r>
                  <a:rPr lang="vi-VN" altLang="en-US" sz="3000" dirty="0">
                    <a:cs typeface="Times New Roman" panose="02020603050405020304" charset="0"/>
                  </a:rPr>
                  <a:t> = 27 hoặc </a:t>
                </a:r>
                <a14:m>
                  <m:oMath xmlns:m="http://schemas.openxmlformats.org/officeDocument/2006/math">
                    <m:r>
                      <a:rPr lang="vi-VN" altLang="en-US" sz="3000" i="1" dirty="0" smtClean="0">
                        <a:latin typeface="Cambria Math" panose="02040503050406030204" pitchFamily="18" charset="0"/>
                        <a:cs typeface="Times New Roman" panose="02020603050405020304" charset="0"/>
                      </a:rPr>
                      <m:t>𝑥</m:t>
                    </m:r>
                  </m:oMath>
                </a14:m>
                <a:r>
                  <a:rPr lang="vi-VN" altLang="en-US" sz="3000" dirty="0">
                    <a:cs typeface="Times New Roman" panose="02020603050405020304" charset="0"/>
                  </a:rPr>
                  <a:t> = 36</a:t>
                </a:r>
                <a:r>
                  <a:rPr lang="en-US" altLang="en-US" sz="3000" dirty="0">
                    <a:cs typeface="Times New Roman" panose="02020603050405020304" charset="0"/>
                  </a:rPr>
                  <a:t>.</a:t>
                </a:r>
                <a:endParaRPr lang="vi-VN" altLang="en-US" sz="3000" dirty="0">
                  <a:cs typeface="Times New Roman" panose="02020603050405020304" charset="0"/>
                </a:endParaRPr>
              </a:p>
            </p:txBody>
          </p:sp>
        </mc:Choice>
        <mc:Fallback xmlns="">
          <p:sp>
            <p:nvSpPr>
              <p:cNvPr id="3" name="Title 1"/>
              <p:cNvSpPr>
                <a:spLocks noGrp="1" noRot="1" noChangeAspect="1" noMove="1" noResize="1" noEditPoints="1" noAdjustHandles="1" noChangeArrowheads="1" noChangeShapeType="1" noTextEdit="1"/>
              </p:cNvSpPr>
              <p:nvPr/>
            </p:nvSpPr>
            <p:spPr>
              <a:xfrm>
                <a:off x="1463514" y="2712450"/>
                <a:ext cx="9264972" cy="3346906"/>
              </a:xfrm>
              <a:prstGeom prst="rect">
                <a:avLst/>
              </a:prstGeom>
              <a:blipFill>
                <a:blip r:embed="rId3"/>
                <a:stretch>
                  <a:fillRect/>
                </a:stretch>
              </a:blipFill>
            </p:spPr>
            <p:txBody>
              <a:bodyPr/>
              <a:lstStyle/>
              <a:p>
                <a:r>
                  <a:rPr lang="en-US">
                    <a:noFill/>
                  </a:rPr>
                  <a:t> </a:t>
                </a:r>
              </a:p>
            </p:txBody>
          </p:sp>
        </mc:Fallback>
      </mc:AlternateContent>
      <p:sp>
        <p:nvSpPr>
          <p:cNvPr id="4" name="Title 1"/>
          <p:cNvSpPr>
            <a:spLocks noGrp="1"/>
          </p:cNvSpPr>
          <p:nvPr/>
        </p:nvSpPr>
        <p:spPr>
          <a:xfrm>
            <a:off x="694944" y="798644"/>
            <a:ext cx="10892693" cy="701040"/>
          </a:xfrm>
          <a:prstGeom prst="rect">
            <a:avLst/>
          </a:prstGeom>
          <a:solidFill>
            <a:srgbClr val="FFFF00"/>
          </a:solidFill>
          <a:ln w="25400" cap="flat" cmpd="sng" algn="ctr">
            <a:solidFill>
              <a:srgbClr val="4F81BD"/>
            </a:solidFill>
            <a:prstDash val="solid"/>
          </a:ln>
          <a:effectLst/>
        </p:spPr>
        <p:txBody>
          <a:bodyPr vert="horz" lIns="68580" tIns="34290" rIns="68580" bIns="34290" rtlCol="0" anchor="ctr">
            <a:no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dk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altLang="en-US" sz="30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ea typeface="+mj-ea"/>
                <a:cs typeface="Times New Roman" panose="02020603050405020304" charset="0"/>
              </a:rPr>
              <a:t>Tiết 16: QUAN HỆ CHIA HẾT. TÍNH CHẤT CHIA HẾT (Tiếp)</a:t>
            </a:r>
          </a:p>
        </p:txBody>
      </p:sp>
    </p:spTree>
    <p:extLst>
      <p:ext uri="{BB962C8B-B14F-4D97-AF65-F5344CB8AC3E}">
        <p14:creationId xmlns:p14="http://schemas.microsoft.com/office/powerpoint/2010/main" val="144549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build="p"/>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95"/>
        <p:cNvGrpSpPr/>
        <p:nvPr/>
      </p:nvGrpSpPr>
      <p:grpSpPr>
        <a:xfrm>
          <a:off x="0" y="0"/>
          <a:ext cx="0" cy="0"/>
          <a:chOff x="0" y="0"/>
          <a:chExt cx="0" cy="0"/>
        </a:xfrm>
      </p:grpSpPr>
      <p:pic>
        <p:nvPicPr>
          <p:cNvPr id="10" name="Google Shape;129;p5">
            <a:hlinkClick r:id="rId4" action="ppaction://hlinksldjump"/>
          </p:cNvPr>
          <p:cNvPicPr preferRelativeResize="0"/>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pic>
        <p:nvPicPr>
          <p:cNvPr id="97" name="Google Shape;97;p2"/>
          <p:cNvPicPr preferRelativeResize="0"/>
          <p:nvPr/>
        </p:nvPicPr>
        <p:blipFill rotWithShape="1">
          <a:blip r:embed="rId6"/>
          <a:srcRect/>
          <a:stretch>
            <a:fillRect/>
          </a:stretch>
        </p:blipFill>
        <p:spPr>
          <a:xfrm>
            <a:off x="239352" y="172916"/>
            <a:ext cx="2315689" cy="1324285"/>
          </a:xfrm>
          <a:prstGeom prst="rect">
            <a:avLst/>
          </a:prstGeom>
          <a:noFill/>
          <a:ln>
            <a:noFill/>
          </a:ln>
        </p:spPr>
      </p:pic>
      <p:pic>
        <p:nvPicPr>
          <p:cNvPr id="98" name="Google Shape;98;p2"/>
          <p:cNvPicPr preferRelativeResize="0"/>
          <p:nvPr/>
        </p:nvPicPr>
        <p:blipFill rotWithShape="1">
          <a:blip r:embed="rId7"/>
          <a:srcRect/>
          <a:stretch>
            <a:fillRect/>
          </a:stretch>
        </p:blipFill>
        <p:spPr>
          <a:xfrm>
            <a:off x="8496269" y="4276526"/>
            <a:ext cx="3714769" cy="2392834"/>
          </a:xfrm>
          <a:prstGeom prst="rect">
            <a:avLst/>
          </a:prstGeom>
          <a:noFill/>
          <a:ln>
            <a:noFill/>
          </a:ln>
        </p:spPr>
      </p:pic>
      <p:pic>
        <p:nvPicPr>
          <p:cNvPr id="99" name="Google Shape;99;p2"/>
          <p:cNvPicPr preferRelativeResize="0"/>
          <p:nvPr/>
        </p:nvPicPr>
        <p:blipFill rotWithShape="1">
          <a:blip r:embed="rId8"/>
          <a:srcRect/>
          <a:stretch>
            <a:fillRect/>
          </a:stretch>
        </p:blipFill>
        <p:spPr>
          <a:xfrm>
            <a:off x="9495644" y="5613397"/>
            <a:ext cx="2740893" cy="1304066"/>
          </a:xfrm>
          <a:prstGeom prst="rect">
            <a:avLst/>
          </a:prstGeom>
          <a:noFill/>
          <a:ln>
            <a:noFill/>
          </a:ln>
        </p:spPr>
      </p:pic>
      <p:pic>
        <p:nvPicPr>
          <p:cNvPr id="100" name="Google Shape;100;p2"/>
          <p:cNvPicPr preferRelativeResize="0"/>
          <p:nvPr/>
        </p:nvPicPr>
        <p:blipFill rotWithShape="1">
          <a:blip r:embed="rId9"/>
          <a:srcRect/>
          <a:stretch>
            <a:fillRect/>
          </a:stretch>
        </p:blipFill>
        <p:spPr>
          <a:xfrm flipH="1">
            <a:off x="9728185" y="172916"/>
            <a:ext cx="2592288" cy="2194365"/>
          </a:xfrm>
          <a:prstGeom prst="rect">
            <a:avLst/>
          </a:prstGeom>
          <a:noFill/>
          <a:ln>
            <a:noFill/>
          </a:ln>
        </p:spPr>
      </p:pic>
      <p:pic>
        <p:nvPicPr>
          <p:cNvPr id="9" name="Picture 8">
            <a:extLst>
              <a:ext uri="{FF2B5EF4-FFF2-40B4-BE49-F238E27FC236}">
                <a16:creationId xmlns:a16="http://schemas.microsoft.com/office/drawing/2014/main" id="{1A095C8A-2B79-4A0D-BEFE-96BC964714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9352" y="172916"/>
            <a:ext cx="1310326" cy="596347"/>
          </a:xfrm>
          <a:prstGeom prst="rect">
            <a:avLst/>
          </a:prstGeom>
        </p:spPr>
      </p:pic>
      <p:sp>
        <p:nvSpPr>
          <p:cNvPr id="3" name="Rounded Rectangle 2"/>
          <p:cNvSpPr/>
          <p:nvPr/>
        </p:nvSpPr>
        <p:spPr>
          <a:xfrm>
            <a:off x="1549678" y="1350642"/>
            <a:ext cx="10008973" cy="3297221"/>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Google Shape;101;p2"/>
          <p:cNvSpPr/>
          <p:nvPr/>
        </p:nvSpPr>
        <p:spPr>
          <a:xfrm>
            <a:off x="2169088" y="1672530"/>
            <a:ext cx="8770152" cy="2554545"/>
          </a:xfrm>
          <a:prstGeom prst="rect">
            <a:avLst/>
          </a:prstGeom>
        </p:spPr>
        <p:txBody>
          <a:bodyPr>
            <a:prstTxWarp prst="textPlain">
              <a:avLst/>
            </a:prstTxWarp>
          </a:bodyPr>
          <a:lstStyle/>
          <a:p>
            <a:pPr algn="ctr">
              <a:buClr>
                <a:srgbClr val="000000"/>
              </a:buClr>
              <a:buFont typeface="Arial" panose="020B0604020202020204"/>
              <a:buNone/>
            </a:pPr>
            <a:r>
              <a:rPr sz="1400" b="1" kern="0" dirty="0">
                <a:ln w="9525" cap="flat" cmpd="sng">
                  <a:solidFill>
                    <a:srgbClr val="FFFF00"/>
                  </a:solidFill>
                  <a:prstDash val="solid"/>
                  <a:round/>
                  <a:headEnd type="none" w="sm" len="sm"/>
                  <a:tailEnd type="none" w="sm" len="sm"/>
                </a:ln>
                <a:solidFill>
                  <a:srgbClr val="494429"/>
                </a:solidFill>
                <a:latin typeface="+mj-lt"/>
                <a:cs typeface="Arial" panose="020B0604020202020204"/>
                <a:sym typeface="Arial" panose="020B0604020202020204"/>
              </a:rPr>
              <a:t>BÍ MẬT </a:t>
            </a:r>
            <a:br>
              <a:rPr sz="1400" b="1" kern="0" dirty="0">
                <a:ln w="9525" cap="flat" cmpd="sng">
                  <a:solidFill>
                    <a:srgbClr val="FFFF00"/>
                  </a:solidFill>
                  <a:prstDash val="solid"/>
                  <a:round/>
                  <a:headEnd type="none" w="sm" len="sm"/>
                  <a:tailEnd type="none" w="sm" len="sm"/>
                </a:ln>
                <a:solidFill>
                  <a:srgbClr val="494429"/>
                </a:solidFill>
                <a:latin typeface="+mj-lt"/>
                <a:cs typeface="Arial" panose="020B0604020202020204"/>
                <a:sym typeface="Arial" panose="020B0604020202020204"/>
              </a:rPr>
            </a:br>
            <a:r>
              <a:rPr sz="1400" b="1" kern="0" dirty="0">
                <a:ln w="9525" cap="flat" cmpd="sng">
                  <a:solidFill>
                    <a:srgbClr val="FFFF00"/>
                  </a:solidFill>
                  <a:prstDash val="solid"/>
                  <a:round/>
                  <a:headEnd type="none" w="sm" len="sm"/>
                  <a:tailEnd type="none" w="sm" len="sm"/>
                </a:ln>
                <a:solidFill>
                  <a:srgbClr val="494429"/>
                </a:solidFill>
                <a:latin typeface="+mj-lt"/>
                <a:cs typeface="Arial" panose="020B0604020202020204"/>
                <a:sym typeface="Arial" panose="020B0604020202020204"/>
              </a:rPr>
              <a:t>KHO BÁU CỔ</a:t>
            </a:r>
          </a:p>
        </p:txBody>
      </p:sp>
      <p:pic>
        <p:nvPicPr>
          <p:cNvPr id="14" name="Google Shape;96;p2"/>
          <p:cNvPicPr preferRelativeResize="0"/>
          <p:nvPr/>
        </p:nvPicPr>
        <p:blipFill rotWithShape="1">
          <a:blip r:embed="rId11"/>
          <a:srcRect l="40297" t="44231" r="46039" b="5871"/>
          <a:stretch>
            <a:fillRect/>
          </a:stretch>
        </p:blipFill>
        <p:spPr>
          <a:xfrm>
            <a:off x="0" y="3318611"/>
            <a:ext cx="2095289" cy="3712305"/>
          </a:xfrm>
          <a:prstGeom prst="rect">
            <a:avLst/>
          </a:prstGeom>
          <a:noFill/>
          <a:ln>
            <a:noFill/>
          </a:ln>
        </p:spPr>
      </p:pic>
    </p:spTree>
    <p:extLst>
      <p:ext uri="{BB962C8B-B14F-4D97-AF65-F5344CB8AC3E}">
        <p14:creationId xmlns:p14="http://schemas.microsoft.com/office/powerpoint/2010/main" val="52555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06"/>
        <p:cNvGrpSpPr/>
        <p:nvPr/>
      </p:nvGrpSpPr>
      <p:grpSpPr>
        <a:xfrm>
          <a:off x="0" y="0"/>
          <a:ext cx="0" cy="0"/>
          <a:chOff x="0" y="0"/>
          <a:chExt cx="0" cy="0"/>
        </a:xfrm>
      </p:grpSpPr>
      <p:pic>
        <p:nvPicPr>
          <p:cNvPr id="13" name="Google Shape;129;p5">
            <a:hlinkClick r:id="rId4" action="ppaction://hlinksldjump"/>
          </p:cNvPr>
          <p:cNvPicPr preferRelativeResize="0"/>
          <p:nvPr/>
        </p:nvPicPr>
        <p:blipFill>
          <a:blip r:embed="rId5">
            <a:extLst>
              <a:ext uri="{28A0092B-C50C-407E-A947-70E740481C1C}">
                <a14:useLocalDpi xmlns:a14="http://schemas.microsoft.com/office/drawing/2010/main" val="0"/>
              </a:ext>
            </a:extLst>
          </a:blip>
          <a:stretch>
            <a:fillRect/>
          </a:stretch>
        </p:blipFill>
        <p:spPr>
          <a:xfrm>
            <a:off x="-98856" y="-111211"/>
            <a:ext cx="12603894" cy="7117492"/>
          </a:xfrm>
          <a:prstGeom prst="rect">
            <a:avLst/>
          </a:prstGeom>
          <a:noFill/>
          <a:ln>
            <a:noFill/>
          </a:ln>
        </p:spPr>
      </p:pic>
      <p:pic>
        <p:nvPicPr>
          <p:cNvPr id="107" name="Google Shape;107;p3"/>
          <p:cNvPicPr preferRelativeResize="0"/>
          <p:nvPr/>
        </p:nvPicPr>
        <p:blipFill rotWithShape="1">
          <a:blip r:embed="rId6"/>
          <a:srcRect/>
          <a:stretch>
            <a:fillRect/>
          </a:stretch>
        </p:blipFill>
        <p:spPr>
          <a:xfrm>
            <a:off x="1677121" y="332658"/>
            <a:ext cx="8451329" cy="4320481"/>
          </a:xfrm>
          <a:prstGeom prst="rect">
            <a:avLst/>
          </a:prstGeom>
          <a:noFill/>
          <a:ln>
            <a:noFill/>
          </a:ln>
        </p:spPr>
      </p:pic>
      <p:sp>
        <p:nvSpPr>
          <p:cNvPr id="109" name="Google Shape;109;p3"/>
          <p:cNvSpPr txBox="1"/>
          <p:nvPr/>
        </p:nvSpPr>
        <p:spPr>
          <a:xfrm>
            <a:off x="2672849" y="938626"/>
            <a:ext cx="6245240" cy="3108543"/>
          </a:xfrm>
          <a:prstGeom prst="rect">
            <a:avLst/>
          </a:prstGeom>
          <a:noFill/>
          <a:ln>
            <a:noFill/>
          </a:ln>
        </p:spPr>
        <p:txBody>
          <a:bodyPr spcFirstLastPara="1" wrap="square" lIns="91425" tIns="45700" rIns="91425" bIns="45700" anchor="t" anchorCtr="0">
            <a:spAutoFit/>
          </a:bodyPr>
          <a:lstStyle/>
          <a:p>
            <a:pPr algn="just">
              <a:buClr>
                <a:srgbClr val="000000"/>
              </a:buClr>
              <a:buFont typeface="Arial" panose="020B0604020202020204"/>
              <a:buNone/>
            </a:pPr>
            <a:r>
              <a:rPr lang="en-US" sz="2800" kern="0" dirty="0" err="1">
                <a:solidFill>
                  <a:srgbClr val="000000"/>
                </a:solidFill>
                <a:ea typeface="Arial" panose="020B0604020202020204"/>
                <a:cs typeface="Arial" panose="020B0604020202020204"/>
                <a:sym typeface="Arial" panose="020B0604020202020204"/>
              </a:rPr>
              <a:t>Chào</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mừng</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cậu</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bé</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đến</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với</a:t>
            </a:r>
            <a:r>
              <a:rPr lang="en-US" sz="2800" kern="0" dirty="0">
                <a:solidFill>
                  <a:srgbClr val="000000"/>
                </a:solidFill>
                <a:ea typeface="Arial" panose="020B0604020202020204"/>
                <a:cs typeface="Arial" panose="020B0604020202020204"/>
                <a:sym typeface="Arial" panose="020B0604020202020204"/>
              </a:rPr>
              <a:t> hang </a:t>
            </a:r>
            <a:r>
              <a:rPr lang="en-US" sz="2800" kern="0" dirty="0" err="1">
                <a:solidFill>
                  <a:srgbClr val="000000"/>
                </a:solidFill>
                <a:ea typeface="Arial" panose="020B0604020202020204"/>
                <a:cs typeface="Arial" panose="020B0604020202020204"/>
                <a:sym typeface="Arial" panose="020B0604020202020204"/>
              </a:rPr>
              <a:t>động</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bí</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mật</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của</a:t>
            </a:r>
            <a:r>
              <a:rPr lang="en-US" sz="2800" kern="0" dirty="0">
                <a:solidFill>
                  <a:srgbClr val="000000"/>
                </a:solidFill>
                <a:ea typeface="Arial" panose="020B0604020202020204"/>
                <a:cs typeface="Arial" panose="020B0604020202020204"/>
                <a:sym typeface="Arial" panose="020B0604020202020204"/>
              </a:rPr>
              <a:t> ta!!!</a:t>
            </a:r>
          </a:p>
          <a:p>
            <a:pPr algn="just">
              <a:buClr>
                <a:srgbClr val="000000"/>
              </a:buClr>
              <a:buFont typeface="Arial" panose="020B0604020202020204"/>
              <a:buNone/>
            </a:pPr>
            <a:r>
              <a:rPr lang="en-US" sz="2800" kern="0" dirty="0">
                <a:solidFill>
                  <a:srgbClr val="000000"/>
                </a:solidFill>
                <a:ea typeface="Arial" panose="020B0604020202020204"/>
                <a:cs typeface="Arial" panose="020B0604020202020204"/>
                <a:sym typeface="Arial" panose="020B0604020202020204"/>
              </a:rPr>
              <a:t>Ta </a:t>
            </a:r>
            <a:r>
              <a:rPr lang="en-US" sz="2800" kern="0" dirty="0" err="1">
                <a:solidFill>
                  <a:srgbClr val="000000"/>
                </a:solidFill>
                <a:ea typeface="Arial" panose="020B0604020202020204"/>
                <a:cs typeface="Arial" panose="020B0604020202020204"/>
                <a:sym typeface="Arial" panose="020B0604020202020204"/>
              </a:rPr>
              <a:t>sẽ</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tặng</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cậu</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những</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rương</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châu</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báu</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với</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điều</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kiện</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cậu</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phải</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tự</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vượt</a:t>
            </a:r>
            <a:r>
              <a:rPr lang="en-US" sz="2800" kern="0" dirty="0">
                <a:solidFill>
                  <a:srgbClr val="000000"/>
                </a:solidFill>
                <a:ea typeface="Arial" panose="020B0604020202020204"/>
                <a:cs typeface="Arial" panose="020B0604020202020204"/>
                <a:sym typeface="Arial" panose="020B0604020202020204"/>
              </a:rPr>
              <a:t> qua </a:t>
            </a:r>
            <a:r>
              <a:rPr lang="en-US" sz="2800" kern="0" dirty="0" err="1">
                <a:solidFill>
                  <a:srgbClr val="000000"/>
                </a:solidFill>
                <a:ea typeface="Arial" panose="020B0604020202020204"/>
                <a:cs typeface="Arial" panose="020B0604020202020204"/>
                <a:sym typeface="Arial" panose="020B0604020202020204"/>
              </a:rPr>
              <a:t>thử</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tháchcủa</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những</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chiếc</a:t>
            </a:r>
            <a:r>
              <a:rPr lang="en-US" sz="2800" kern="0" dirty="0">
                <a:solidFill>
                  <a:srgbClr val="000000"/>
                </a:solidFill>
                <a:ea typeface="Arial" panose="020B0604020202020204"/>
                <a:cs typeface="Arial" panose="020B0604020202020204"/>
                <a:sym typeface="Arial" panose="020B0604020202020204"/>
              </a:rPr>
              <a:t> </a:t>
            </a:r>
            <a:r>
              <a:rPr lang="en-US" sz="2800" kern="0" dirty="0" err="1">
                <a:solidFill>
                  <a:srgbClr val="000000"/>
                </a:solidFill>
                <a:ea typeface="Arial" panose="020B0604020202020204"/>
                <a:cs typeface="Arial" panose="020B0604020202020204"/>
                <a:sym typeface="Arial" panose="020B0604020202020204"/>
              </a:rPr>
              <a:t>rương</a:t>
            </a:r>
            <a:r>
              <a:rPr lang="en-US" sz="2800" kern="0" dirty="0">
                <a:solidFill>
                  <a:srgbClr val="000000"/>
                </a:solidFill>
                <a:ea typeface="Arial" panose="020B0604020202020204"/>
                <a:cs typeface="Arial" panose="020B0604020202020204"/>
                <a:sym typeface="Arial" panose="020B0604020202020204"/>
              </a:rPr>
              <a:t> kia!</a:t>
            </a:r>
          </a:p>
          <a:p>
            <a:pPr algn="ctr">
              <a:buClr>
                <a:srgbClr val="000000"/>
              </a:buClr>
              <a:buFont typeface="Arial" panose="020B0604020202020204"/>
              <a:buNone/>
            </a:pPr>
            <a:r>
              <a:rPr lang="en-US" sz="2800" b="1" kern="0" dirty="0" err="1">
                <a:solidFill>
                  <a:srgbClr val="FF0000"/>
                </a:solidFill>
                <a:ea typeface="Arial" panose="020B0604020202020204"/>
                <a:cs typeface="Arial" panose="020B0604020202020204"/>
                <a:sym typeface="Arial" panose="020B0604020202020204"/>
              </a:rPr>
              <a:t>Chúc</a:t>
            </a:r>
            <a:r>
              <a:rPr lang="en-US" sz="2800" b="1" kern="0" dirty="0">
                <a:solidFill>
                  <a:srgbClr val="FF0000"/>
                </a:solidFill>
                <a:ea typeface="Arial" panose="020B0604020202020204"/>
                <a:cs typeface="Arial" panose="020B0604020202020204"/>
                <a:sym typeface="Arial" panose="020B0604020202020204"/>
              </a:rPr>
              <a:t> </a:t>
            </a:r>
            <a:r>
              <a:rPr lang="en-US" sz="2800" b="1" kern="0" dirty="0" err="1">
                <a:solidFill>
                  <a:srgbClr val="FF0000"/>
                </a:solidFill>
                <a:ea typeface="Arial" panose="020B0604020202020204"/>
                <a:cs typeface="Arial" panose="020B0604020202020204"/>
                <a:sym typeface="Arial" panose="020B0604020202020204"/>
              </a:rPr>
              <a:t>cậu</a:t>
            </a:r>
            <a:r>
              <a:rPr lang="en-US" sz="2800" b="1" kern="0" dirty="0">
                <a:solidFill>
                  <a:srgbClr val="FF0000"/>
                </a:solidFill>
                <a:ea typeface="Arial" panose="020B0604020202020204"/>
                <a:cs typeface="Arial" panose="020B0604020202020204"/>
                <a:sym typeface="Arial" panose="020B0604020202020204"/>
              </a:rPr>
              <a:t> may </a:t>
            </a:r>
            <a:r>
              <a:rPr lang="en-US" sz="2800" b="1" kern="0" dirty="0" err="1">
                <a:solidFill>
                  <a:srgbClr val="FF0000"/>
                </a:solidFill>
                <a:ea typeface="Arial" panose="020B0604020202020204"/>
                <a:cs typeface="Arial" panose="020B0604020202020204"/>
                <a:sym typeface="Arial" panose="020B0604020202020204"/>
              </a:rPr>
              <a:t>mắn</a:t>
            </a:r>
            <a:r>
              <a:rPr lang="en-US" sz="2800" b="1" kern="0" dirty="0">
                <a:solidFill>
                  <a:srgbClr val="FF0000"/>
                </a:solidFill>
                <a:ea typeface="Arial" panose="020B0604020202020204"/>
                <a:cs typeface="Arial" panose="020B0604020202020204"/>
                <a:sym typeface="Arial" panose="020B0604020202020204"/>
              </a:rPr>
              <a:t>...</a:t>
            </a:r>
            <a:endParaRPr sz="2800" b="1" kern="0" dirty="0">
              <a:solidFill>
                <a:srgbClr val="FF0000"/>
              </a:solidFill>
              <a:ea typeface="Arial" panose="020B0604020202020204"/>
              <a:cs typeface="Arial" panose="020B0604020202020204"/>
              <a:sym typeface="Arial" panose="020B0604020202020204"/>
            </a:endParaRPr>
          </a:p>
        </p:txBody>
      </p:sp>
      <p:pic>
        <p:nvPicPr>
          <p:cNvPr id="110" name="Google Shape;110;p3"/>
          <p:cNvPicPr preferRelativeResize="0"/>
          <p:nvPr/>
        </p:nvPicPr>
        <p:blipFill rotWithShape="1">
          <a:blip r:embed="rId7"/>
          <a:srcRect/>
          <a:stretch>
            <a:fillRect/>
          </a:stretch>
        </p:blipFill>
        <p:spPr>
          <a:xfrm>
            <a:off x="239352" y="172916"/>
            <a:ext cx="2315689" cy="1324285"/>
          </a:xfrm>
          <a:prstGeom prst="rect">
            <a:avLst/>
          </a:prstGeom>
          <a:noFill/>
          <a:ln>
            <a:noFill/>
          </a:ln>
        </p:spPr>
      </p:pic>
      <p:pic>
        <p:nvPicPr>
          <p:cNvPr id="111" name="Google Shape;111;p3"/>
          <p:cNvPicPr preferRelativeResize="0"/>
          <p:nvPr/>
        </p:nvPicPr>
        <p:blipFill rotWithShape="1">
          <a:blip r:embed="rId8"/>
          <a:srcRect/>
          <a:stretch>
            <a:fillRect/>
          </a:stretch>
        </p:blipFill>
        <p:spPr>
          <a:xfrm>
            <a:off x="8496269" y="4276526"/>
            <a:ext cx="3714769" cy="2392834"/>
          </a:xfrm>
          <a:prstGeom prst="rect">
            <a:avLst/>
          </a:prstGeom>
          <a:noFill/>
          <a:ln>
            <a:noFill/>
          </a:ln>
        </p:spPr>
      </p:pic>
      <p:pic>
        <p:nvPicPr>
          <p:cNvPr id="112" name="Google Shape;112;p3"/>
          <p:cNvPicPr preferRelativeResize="0"/>
          <p:nvPr/>
        </p:nvPicPr>
        <p:blipFill rotWithShape="1">
          <a:blip r:embed="rId9"/>
          <a:srcRect/>
          <a:stretch>
            <a:fillRect/>
          </a:stretch>
        </p:blipFill>
        <p:spPr>
          <a:xfrm>
            <a:off x="9495644" y="5613397"/>
            <a:ext cx="2740893" cy="1304066"/>
          </a:xfrm>
          <a:prstGeom prst="rect">
            <a:avLst/>
          </a:prstGeom>
          <a:noFill/>
          <a:ln>
            <a:noFill/>
          </a:ln>
        </p:spPr>
      </p:pic>
      <p:pic>
        <p:nvPicPr>
          <p:cNvPr id="113" name="Google Shape;113;p3"/>
          <p:cNvPicPr preferRelativeResize="0"/>
          <p:nvPr/>
        </p:nvPicPr>
        <p:blipFill rotWithShape="1">
          <a:blip r:embed="rId10"/>
          <a:srcRect/>
          <a:stretch>
            <a:fillRect/>
          </a:stretch>
        </p:blipFill>
        <p:spPr>
          <a:xfrm flipH="1">
            <a:off x="9728185" y="172916"/>
            <a:ext cx="2592288" cy="2194365"/>
          </a:xfrm>
          <a:prstGeom prst="rect">
            <a:avLst/>
          </a:prstGeom>
          <a:noFill/>
          <a:ln>
            <a:noFill/>
          </a:ln>
        </p:spPr>
      </p:pic>
      <p:pic>
        <p:nvPicPr>
          <p:cNvPr id="12" name="Picture 11">
            <a:extLst>
              <a:ext uri="{FF2B5EF4-FFF2-40B4-BE49-F238E27FC236}">
                <a16:creationId xmlns:a16="http://schemas.microsoft.com/office/drawing/2014/main" id="{1A095C8A-2B79-4A0D-BEFE-96BC964714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9352" y="172916"/>
            <a:ext cx="1310326" cy="596347"/>
          </a:xfrm>
          <a:prstGeom prst="rect">
            <a:avLst/>
          </a:prstGeom>
        </p:spPr>
      </p:pic>
      <p:pic>
        <p:nvPicPr>
          <p:cNvPr id="14" name="Google Shape;96;p2"/>
          <p:cNvPicPr preferRelativeResize="0"/>
          <p:nvPr/>
        </p:nvPicPr>
        <p:blipFill rotWithShape="1">
          <a:blip r:embed="rId12"/>
          <a:srcRect l="40297" t="44231" r="46039" b="5871"/>
          <a:stretch>
            <a:fillRect/>
          </a:stretch>
        </p:blipFill>
        <p:spPr>
          <a:xfrm>
            <a:off x="239352" y="3356995"/>
            <a:ext cx="2095289" cy="3712305"/>
          </a:xfrm>
          <a:prstGeom prst="rect">
            <a:avLst/>
          </a:prstGeom>
          <a:noFill/>
          <a:ln>
            <a:noFill/>
          </a:ln>
        </p:spPr>
      </p:pic>
    </p:spTree>
    <p:extLst>
      <p:ext uri="{BB962C8B-B14F-4D97-AF65-F5344CB8AC3E}">
        <p14:creationId xmlns:p14="http://schemas.microsoft.com/office/powerpoint/2010/main" val="107379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5"/>
          <p:cNvPicPr preferRelativeResize="0"/>
          <p:nvPr/>
        </p:nvPicPr>
        <p:blipFill rotWithShape="1">
          <a:blip r:embed="rId3"/>
          <a:srcRect/>
          <a:stretch>
            <a:fillRect/>
          </a:stretch>
        </p:blipFill>
        <p:spPr>
          <a:xfrm>
            <a:off x="0" y="0"/>
            <a:ext cx="12192000" cy="6858000"/>
          </a:xfrm>
          <a:prstGeom prst="rect">
            <a:avLst/>
          </a:prstGeom>
          <a:noFill/>
          <a:ln>
            <a:noFill/>
          </a:ln>
        </p:spPr>
      </p:pic>
      <p:pic>
        <p:nvPicPr>
          <p:cNvPr id="130" name="Google Shape;130;p5">
            <a:hlinkClick r:id="rId4" action="ppaction://hlinksldjump"/>
          </p:cNvPr>
          <p:cNvPicPr preferRelativeResize="0"/>
          <p:nvPr/>
        </p:nvPicPr>
        <p:blipFill rotWithShape="1">
          <a:blip r:embed="rId5"/>
          <a:srcRect l="51817"/>
          <a:stretch>
            <a:fillRect/>
          </a:stretch>
        </p:blipFill>
        <p:spPr>
          <a:xfrm>
            <a:off x="1258936" y="1556792"/>
            <a:ext cx="1572705" cy="1440160"/>
          </a:xfrm>
          <a:prstGeom prst="rect">
            <a:avLst/>
          </a:prstGeom>
          <a:noFill/>
          <a:ln>
            <a:noFill/>
          </a:ln>
        </p:spPr>
      </p:pic>
      <p:pic>
        <p:nvPicPr>
          <p:cNvPr id="131" name="Google Shape;131;p5">
            <a:hlinkClick r:id="rId6" action="ppaction://hlinksldjump"/>
          </p:cNvPr>
          <p:cNvPicPr preferRelativeResize="0"/>
          <p:nvPr/>
        </p:nvPicPr>
        <p:blipFill rotWithShape="1">
          <a:blip r:embed="rId7"/>
          <a:srcRect l="51817"/>
          <a:stretch>
            <a:fillRect/>
          </a:stretch>
        </p:blipFill>
        <p:spPr>
          <a:xfrm>
            <a:off x="5519938" y="836712"/>
            <a:ext cx="1572705" cy="1440160"/>
          </a:xfrm>
          <a:prstGeom prst="rect">
            <a:avLst/>
          </a:prstGeom>
          <a:noFill/>
          <a:ln>
            <a:noFill/>
          </a:ln>
        </p:spPr>
      </p:pic>
      <p:pic>
        <p:nvPicPr>
          <p:cNvPr id="132" name="Google Shape;132;p5">
            <a:hlinkClick r:id="rId8" action="ppaction://hlinksldjump"/>
          </p:cNvPr>
          <p:cNvPicPr preferRelativeResize="0"/>
          <p:nvPr/>
        </p:nvPicPr>
        <p:blipFill rotWithShape="1">
          <a:blip r:embed="rId9"/>
          <a:srcRect l="51817"/>
          <a:stretch>
            <a:fillRect/>
          </a:stretch>
        </p:blipFill>
        <p:spPr>
          <a:xfrm flipH="1">
            <a:off x="8663948" y="2253476"/>
            <a:ext cx="1632181" cy="1175524"/>
          </a:xfrm>
          <a:prstGeom prst="rect">
            <a:avLst/>
          </a:prstGeom>
          <a:noFill/>
          <a:ln>
            <a:noFill/>
          </a:ln>
        </p:spPr>
      </p:pic>
      <p:pic>
        <p:nvPicPr>
          <p:cNvPr id="133" name="Google Shape;133;p5">
            <a:hlinkClick r:id="rId10" action="ppaction://hlinksldjump"/>
          </p:cNvPr>
          <p:cNvPicPr preferRelativeResize="0"/>
          <p:nvPr/>
        </p:nvPicPr>
        <p:blipFill rotWithShape="1">
          <a:blip r:embed="rId11"/>
          <a:srcRect l="51817"/>
          <a:stretch>
            <a:fillRect/>
          </a:stretch>
        </p:blipFill>
        <p:spPr>
          <a:xfrm flipH="1">
            <a:off x="2598839" y="2841238"/>
            <a:ext cx="1632181" cy="1175524"/>
          </a:xfrm>
          <a:prstGeom prst="rect">
            <a:avLst/>
          </a:prstGeom>
          <a:noFill/>
          <a:ln>
            <a:noFill/>
          </a:ln>
        </p:spPr>
      </p:pic>
      <p:pic>
        <p:nvPicPr>
          <p:cNvPr id="134" name="Google Shape;134;p5">
            <a:hlinkClick r:id="rId12" action="ppaction://hlinksldjump"/>
          </p:cNvPr>
          <p:cNvPicPr preferRelativeResize="0"/>
          <p:nvPr/>
        </p:nvPicPr>
        <p:blipFill rotWithShape="1">
          <a:blip r:embed="rId13"/>
          <a:srcRect l="51817"/>
          <a:stretch>
            <a:fillRect/>
          </a:stretch>
        </p:blipFill>
        <p:spPr>
          <a:xfrm flipH="1">
            <a:off x="7004812" y="0"/>
            <a:ext cx="1632181" cy="1340768"/>
          </a:xfrm>
          <a:prstGeom prst="rect">
            <a:avLst/>
          </a:prstGeom>
          <a:noFill/>
          <a:ln>
            <a:noFill/>
          </a:ln>
        </p:spPr>
      </p:pic>
      <p:pic>
        <p:nvPicPr>
          <p:cNvPr id="135" name="Google Shape;135;p5">
            <a:hlinkClick r:id="rId14" action="ppaction://hlinksldjump"/>
          </p:cNvPr>
          <p:cNvPicPr preferRelativeResize="0"/>
          <p:nvPr/>
        </p:nvPicPr>
        <p:blipFill rotWithShape="1">
          <a:blip r:embed="rId15"/>
          <a:srcRect l="51817"/>
          <a:stretch>
            <a:fillRect/>
          </a:stretch>
        </p:blipFill>
        <p:spPr>
          <a:xfrm flipH="1">
            <a:off x="8327403" y="4199245"/>
            <a:ext cx="2496277" cy="1797860"/>
          </a:xfrm>
          <a:prstGeom prst="rect">
            <a:avLst/>
          </a:prstGeom>
          <a:noFill/>
          <a:ln>
            <a:noFill/>
          </a:ln>
        </p:spPr>
      </p:pic>
      <p:pic>
        <p:nvPicPr>
          <p:cNvPr id="136" name="Google Shape;136;p5">
            <a:hlinkClick r:id="rId16" action="ppaction://hlinksldjump"/>
          </p:cNvPr>
          <p:cNvPicPr preferRelativeResize="0"/>
          <p:nvPr/>
        </p:nvPicPr>
        <p:blipFill rotWithShape="1">
          <a:blip r:embed="rId17"/>
          <a:srcRect l="51817"/>
          <a:stretch>
            <a:fillRect/>
          </a:stretch>
        </p:blipFill>
        <p:spPr>
          <a:xfrm>
            <a:off x="2639616" y="4114369"/>
            <a:ext cx="2164296" cy="1656184"/>
          </a:xfrm>
          <a:prstGeom prst="rect">
            <a:avLst/>
          </a:prstGeom>
          <a:noFill/>
          <a:ln>
            <a:noFill/>
          </a:ln>
        </p:spPr>
      </p:pic>
      <p:pic>
        <p:nvPicPr>
          <p:cNvPr id="137" name="Google Shape;137;p5"/>
          <p:cNvPicPr preferRelativeResize="0"/>
          <p:nvPr/>
        </p:nvPicPr>
        <p:blipFill rotWithShape="1">
          <a:blip r:embed="rId18"/>
          <a:srcRect/>
          <a:stretch>
            <a:fillRect/>
          </a:stretch>
        </p:blipFill>
        <p:spPr>
          <a:xfrm>
            <a:off x="7943359" y="4016762"/>
            <a:ext cx="3456384" cy="1346636"/>
          </a:xfrm>
          <a:prstGeom prst="rect">
            <a:avLst/>
          </a:prstGeom>
          <a:noFill/>
          <a:ln>
            <a:noFill/>
          </a:ln>
        </p:spPr>
      </p:pic>
      <p:pic>
        <p:nvPicPr>
          <p:cNvPr id="138" name="Google Shape;138;p5"/>
          <p:cNvPicPr preferRelativeResize="0"/>
          <p:nvPr/>
        </p:nvPicPr>
        <p:blipFill rotWithShape="1">
          <a:blip r:embed="rId19"/>
          <a:srcRect/>
          <a:stretch>
            <a:fillRect/>
          </a:stretch>
        </p:blipFill>
        <p:spPr>
          <a:xfrm>
            <a:off x="8414014" y="2104554"/>
            <a:ext cx="2290500" cy="892398"/>
          </a:xfrm>
          <a:prstGeom prst="rect">
            <a:avLst/>
          </a:prstGeom>
          <a:noFill/>
          <a:ln>
            <a:noFill/>
          </a:ln>
        </p:spPr>
      </p:pic>
      <p:pic>
        <p:nvPicPr>
          <p:cNvPr id="139" name="Google Shape;139;p5"/>
          <p:cNvPicPr preferRelativeResize="0"/>
          <p:nvPr/>
        </p:nvPicPr>
        <p:blipFill rotWithShape="1">
          <a:blip r:embed="rId20"/>
          <a:srcRect/>
          <a:stretch>
            <a:fillRect/>
          </a:stretch>
        </p:blipFill>
        <p:spPr>
          <a:xfrm>
            <a:off x="6672065" y="19220"/>
            <a:ext cx="2304256" cy="842580"/>
          </a:xfrm>
          <a:prstGeom prst="rect">
            <a:avLst/>
          </a:prstGeom>
          <a:noFill/>
          <a:ln>
            <a:noFill/>
          </a:ln>
        </p:spPr>
      </p:pic>
      <p:pic>
        <p:nvPicPr>
          <p:cNvPr id="140" name="Google Shape;140;p5"/>
          <p:cNvPicPr preferRelativeResize="0"/>
          <p:nvPr/>
        </p:nvPicPr>
        <p:blipFill rotWithShape="1">
          <a:blip r:embed="rId21"/>
          <a:srcRect/>
          <a:stretch>
            <a:fillRect/>
          </a:stretch>
        </p:blipFill>
        <p:spPr>
          <a:xfrm>
            <a:off x="2413755" y="2841241"/>
            <a:ext cx="2002348" cy="780131"/>
          </a:xfrm>
          <a:prstGeom prst="rect">
            <a:avLst/>
          </a:prstGeom>
          <a:noFill/>
          <a:ln>
            <a:noFill/>
          </a:ln>
        </p:spPr>
      </p:pic>
      <p:pic>
        <p:nvPicPr>
          <p:cNvPr id="141" name="Google Shape;141;p5"/>
          <p:cNvPicPr preferRelativeResize="0"/>
          <p:nvPr/>
        </p:nvPicPr>
        <p:blipFill rotWithShape="1">
          <a:blip r:embed="rId22"/>
          <a:srcRect/>
          <a:stretch>
            <a:fillRect/>
          </a:stretch>
        </p:blipFill>
        <p:spPr>
          <a:xfrm flipH="1">
            <a:off x="5268861" y="861803"/>
            <a:ext cx="1979267" cy="811781"/>
          </a:xfrm>
          <a:prstGeom prst="rect">
            <a:avLst/>
          </a:prstGeom>
          <a:noFill/>
          <a:ln>
            <a:noFill/>
          </a:ln>
        </p:spPr>
      </p:pic>
      <p:pic>
        <p:nvPicPr>
          <p:cNvPr id="142" name="Google Shape;142;p5"/>
          <p:cNvPicPr preferRelativeResize="0"/>
          <p:nvPr/>
        </p:nvPicPr>
        <p:blipFill rotWithShape="1">
          <a:blip r:embed="rId23"/>
          <a:srcRect/>
          <a:stretch>
            <a:fillRect/>
          </a:stretch>
        </p:blipFill>
        <p:spPr>
          <a:xfrm flipH="1">
            <a:off x="948381" y="1498938"/>
            <a:ext cx="2171288" cy="993961"/>
          </a:xfrm>
          <a:prstGeom prst="rect">
            <a:avLst/>
          </a:prstGeom>
          <a:noFill/>
          <a:ln>
            <a:noFill/>
          </a:ln>
        </p:spPr>
      </p:pic>
      <p:pic>
        <p:nvPicPr>
          <p:cNvPr id="143" name="Google Shape;143;p5"/>
          <p:cNvPicPr preferRelativeResize="0"/>
          <p:nvPr/>
        </p:nvPicPr>
        <p:blipFill rotWithShape="1">
          <a:blip r:embed="rId18"/>
          <a:srcRect/>
          <a:stretch>
            <a:fillRect/>
          </a:stretch>
        </p:blipFill>
        <p:spPr>
          <a:xfrm flipH="1">
            <a:off x="2204920" y="4016763"/>
            <a:ext cx="2703827" cy="1108954"/>
          </a:xfrm>
          <a:prstGeom prst="rect">
            <a:avLst/>
          </a:prstGeom>
          <a:noFill/>
          <a:ln>
            <a:noFill/>
          </a:ln>
        </p:spPr>
      </p:pic>
      <p:pic>
        <p:nvPicPr>
          <p:cNvPr id="144" name="Google Shape;144;p5">
            <a:hlinkClick r:id="rId24" action="ppaction://hlinksldjump"/>
          </p:cNvPr>
          <p:cNvPicPr preferRelativeResize="0"/>
          <p:nvPr/>
        </p:nvPicPr>
        <p:blipFill rotWithShape="1">
          <a:blip r:embed="rId25"/>
          <a:srcRect/>
          <a:stretch>
            <a:fillRect/>
          </a:stretch>
        </p:blipFill>
        <p:spPr>
          <a:xfrm flipH="1">
            <a:off x="9168341" y="-74943"/>
            <a:ext cx="2592288" cy="2194365"/>
          </a:xfrm>
          <a:prstGeom prst="rect">
            <a:avLst/>
          </a:prstGeom>
          <a:noFill/>
          <a:ln>
            <a:noFill/>
          </a:ln>
        </p:spPr>
      </p:pic>
      <p:pic>
        <p:nvPicPr>
          <p:cNvPr id="19" name="Picture 18">
            <a:extLst>
              <a:ext uri="{FF2B5EF4-FFF2-40B4-BE49-F238E27FC236}">
                <a16:creationId xmlns:a16="http://schemas.microsoft.com/office/drawing/2014/main" id="{1A095C8A-2B79-4A0D-BEFE-96BC9647140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39352" y="172916"/>
            <a:ext cx="1310326" cy="596347"/>
          </a:xfrm>
          <a:prstGeom prst="rect">
            <a:avLst/>
          </a:prstGeom>
        </p:spPr>
      </p:pic>
    </p:spTree>
    <p:extLst>
      <p:ext uri="{BB962C8B-B14F-4D97-AF65-F5344CB8AC3E}">
        <p14:creationId xmlns:p14="http://schemas.microsoft.com/office/powerpoint/2010/main" val="237537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childTnLst>
                    </p:cTn>
                  </p:par>
                </p:childTnLst>
              </p:cTn>
              <p:nextCondLst>
                <p:cond evt="onClick" delay="0">
                  <p:tgtEl>
                    <p:spTgt spid="130"/>
                  </p:tgtEl>
                </p:cond>
              </p:nextCondLst>
            </p:seq>
            <p:seq concurrent="1" nextAc="seek">
              <p:cTn id="8" restart="whenNotActive" fill="hold" evtFilter="cancelBubble" nodeType="interactiveSeq">
                <p:stCondLst>
                  <p:cond evt="onClick" delay="0">
                    <p:tgtEl>
                      <p:spTgt spid="13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500"/>
                                        <p:tgtEl>
                                          <p:spTgt spid="140"/>
                                        </p:tgtEl>
                                      </p:cBhvr>
                                    </p:animEffect>
                                  </p:childTnLst>
                                </p:cTn>
                              </p:par>
                            </p:childTnLst>
                          </p:cTn>
                        </p:par>
                      </p:childTnLst>
                    </p:cTn>
                  </p:par>
                </p:childTnLst>
              </p:cTn>
              <p:nextCondLst>
                <p:cond evt="onClick" delay="0">
                  <p:tgtEl>
                    <p:spTgt spid="133"/>
                  </p:tgtEl>
                </p:cond>
              </p:nextCondLst>
            </p:seq>
            <p:seq concurrent="1" nextAc="seek">
              <p:cTn id="14" restart="whenNotActive" fill="hold" evtFilter="cancelBubble" nodeType="interactiveSeq">
                <p:stCondLst>
                  <p:cond evt="onClick" delay="0">
                    <p:tgtEl>
                      <p:spTgt spid="1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500"/>
                                        <p:tgtEl>
                                          <p:spTgt spid="143"/>
                                        </p:tgtEl>
                                      </p:cBhvr>
                                    </p:animEffect>
                                  </p:childTnLst>
                                </p:cTn>
                              </p:par>
                            </p:childTnLst>
                          </p:cTn>
                        </p:par>
                      </p:childTnLst>
                    </p:cTn>
                  </p:par>
                </p:childTnLst>
              </p:cTn>
              <p:nextCondLst>
                <p:cond evt="onClick" delay="0">
                  <p:tgtEl>
                    <p:spTgt spid="136"/>
                  </p:tgtEl>
                </p:cond>
              </p:nextCondLst>
            </p:seq>
            <p:seq concurrent="1" nextAc="seek">
              <p:cTn id="20" restart="whenNotActive" fill="hold" evtFilter="cancelBubble" nodeType="interactiveSeq">
                <p:stCondLst>
                  <p:cond evt="onClick" delay="0">
                    <p:tgtEl>
                      <p:spTgt spid="1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fade">
                                      <p:cBhvr>
                                        <p:cTn id="25" dur="500"/>
                                        <p:tgtEl>
                                          <p:spTgt spid="141"/>
                                        </p:tgtEl>
                                      </p:cBhvr>
                                    </p:animEffect>
                                  </p:childTnLst>
                                </p:cTn>
                              </p:par>
                            </p:childTnLst>
                          </p:cTn>
                        </p:par>
                      </p:childTnLst>
                    </p:cTn>
                  </p:par>
                </p:childTnLst>
              </p:cTn>
              <p:nextCondLst>
                <p:cond evt="onClick" delay="0">
                  <p:tgtEl>
                    <p:spTgt spid="131"/>
                  </p:tgtEl>
                </p:cond>
              </p:nextCondLst>
            </p:seq>
            <p:seq concurrent="1" nextAc="seek">
              <p:cTn id="26" restart="whenNotActive" fill="hold" evtFilter="cancelBubble" nodeType="interactiveSeq">
                <p:stCondLst>
                  <p:cond evt="onClick" delay="0">
                    <p:tgtEl>
                      <p:spTgt spid="13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9"/>
                                        </p:tgtEl>
                                        <p:attrNameLst>
                                          <p:attrName>style.visibility</p:attrName>
                                        </p:attrNameLst>
                                      </p:cBhvr>
                                      <p:to>
                                        <p:strVal val="visible"/>
                                      </p:to>
                                    </p:set>
                                    <p:animEffect transition="in" filter="fade">
                                      <p:cBhvr>
                                        <p:cTn id="31" dur="500"/>
                                        <p:tgtEl>
                                          <p:spTgt spid="139"/>
                                        </p:tgtEl>
                                      </p:cBhvr>
                                    </p:animEffect>
                                  </p:childTnLst>
                                </p:cTn>
                              </p:par>
                            </p:childTnLst>
                          </p:cTn>
                        </p:par>
                      </p:childTnLst>
                    </p:cTn>
                  </p:par>
                </p:childTnLst>
              </p:cTn>
              <p:nextCondLst>
                <p:cond evt="onClick" delay="0">
                  <p:tgtEl>
                    <p:spTgt spid="134"/>
                  </p:tgtEl>
                </p:cond>
              </p:nextCondLst>
            </p:seq>
            <p:seq concurrent="1" nextAc="seek">
              <p:cTn id="32" restart="whenNotActive" fill="hold" evtFilter="cancelBubble" nodeType="interactiveSeq">
                <p:stCondLst>
                  <p:cond evt="onClick" delay="0">
                    <p:tgtEl>
                      <p:spTgt spid="13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fade">
                                      <p:cBhvr>
                                        <p:cTn id="37" dur="500"/>
                                        <p:tgtEl>
                                          <p:spTgt spid="138"/>
                                        </p:tgtEl>
                                      </p:cBhvr>
                                    </p:animEffect>
                                  </p:childTnLst>
                                </p:cTn>
                              </p:par>
                            </p:childTnLst>
                          </p:cTn>
                        </p:par>
                      </p:childTnLst>
                    </p:cTn>
                  </p:par>
                </p:childTnLst>
              </p:cTn>
              <p:nextCondLst>
                <p:cond evt="onClick" delay="0">
                  <p:tgtEl>
                    <p:spTgt spid="132"/>
                  </p:tgtEl>
                </p:cond>
              </p:nextCondLst>
            </p:seq>
            <p:seq concurrent="1" nextAc="seek">
              <p:cTn id="38" restart="whenNotActive" fill="hold" evtFilter="cancelBubble" nodeType="interactiveSeq">
                <p:stCondLst>
                  <p:cond evt="onClick" delay="0">
                    <p:tgtEl>
                      <p:spTgt spid="13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7"/>
                                        </p:tgtEl>
                                        <p:attrNameLst>
                                          <p:attrName>style.visibility</p:attrName>
                                        </p:attrNameLst>
                                      </p:cBhvr>
                                      <p:to>
                                        <p:strVal val="visible"/>
                                      </p:to>
                                    </p:set>
                                    <p:animEffect transition="in" filter="fade">
                                      <p:cBhvr>
                                        <p:cTn id="43" dur="500"/>
                                        <p:tgtEl>
                                          <p:spTgt spid="137"/>
                                        </p:tgtEl>
                                      </p:cBhvr>
                                    </p:animEffect>
                                  </p:childTnLst>
                                </p:cTn>
                              </p:par>
                            </p:childTnLst>
                          </p:cTn>
                        </p:par>
                      </p:childTnLst>
                    </p:cTn>
                  </p:par>
                </p:childTnLst>
              </p:cTn>
              <p:nextCondLst>
                <p:cond evt="onClick" delay="0">
                  <p:tgtEl>
                    <p:spTgt spid="13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1306</TotalTime>
  <Words>768</Words>
  <Application>Microsoft Office PowerPoint</Application>
  <PresentationFormat>Widescreen</PresentationFormat>
  <Paragraphs>94</Paragraphs>
  <Slides>18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Wingdings</vt:lpstr>
      <vt:lpstr>Arial</vt:lpstr>
      <vt:lpstr>Cambria Math</vt:lpstr>
      <vt:lpstr>UTM Avo</vt:lpstr>
      <vt:lpstr>Office Theme</vt:lpstr>
      <vt:lpstr>Tuần 6 Bài 7: Quan hệ chia hết. Tính chất chia hết – Tiết 2</vt:lpstr>
      <vt:lpstr>PowerPoint Presentation</vt:lpstr>
      <vt:lpstr>PowerPoint Presentation</vt:lpstr>
      <vt:lpstr>Tiết 16: QUAN HỆ CHIA HẾT. TÍNH CHẤT CHIA HẾT (Tiếp)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Hảo Lại Thị</cp:lastModifiedBy>
  <cp:revision>307</cp:revision>
  <dcterms:created xsi:type="dcterms:W3CDTF">2021-11-01T08:16:43Z</dcterms:created>
  <dcterms:modified xsi:type="dcterms:W3CDTF">2022-11-01T04:20:52Z</dcterms:modified>
</cp:coreProperties>
</file>