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7" r:id="rId2"/>
    <p:sldId id="282" r:id="rId3"/>
    <p:sldId id="277" r:id="rId4"/>
    <p:sldId id="281" r:id="rId5"/>
    <p:sldId id="285" r:id="rId6"/>
    <p:sldId id="284" r:id="rId7"/>
    <p:sldId id="283" r:id="rId8"/>
    <p:sldId id="280" r:id="rId9"/>
    <p:sldId id="279" r:id="rId10"/>
    <p:sldId id="278" r:id="rId11"/>
    <p:sldId id="286" r:id="rId12"/>
    <p:sldId id="287" r:id="rId13"/>
    <p:sldId id="292" r:id="rId14"/>
    <p:sldId id="291" r:id="rId15"/>
    <p:sldId id="295" r:id="rId16"/>
    <p:sldId id="294" r:id="rId17"/>
    <p:sldId id="293" r:id="rId18"/>
    <p:sldId id="290" r:id="rId19"/>
    <p:sldId id="289" r:id="rId20"/>
    <p:sldId id="288" r:id="rId21"/>
    <p:sldId id="296" r:id="rId22"/>
    <p:sldId id="298" r:id="rId23"/>
  </p:sldIdLst>
  <p:sldSz cx="12192000" cy="6858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UTM Avo" panose="02040603050506020204" pitchFamily="18" charset="0"/>
      <p:regular r:id="rId25"/>
      <p:bold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EDBC87-7B0D-4AED-B4A2-D7FF6EBD04B1}">
          <p14:sldIdLst>
            <p14:sldId id="297"/>
            <p14:sldId id="282"/>
            <p14:sldId id="277"/>
            <p14:sldId id="281"/>
            <p14:sldId id="285"/>
            <p14:sldId id="284"/>
            <p14:sldId id="283"/>
            <p14:sldId id="280"/>
            <p14:sldId id="279"/>
            <p14:sldId id="278"/>
            <p14:sldId id="286"/>
            <p14:sldId id="287"/>
            <p14:sldId id="292"/>
            <p14:sldId id="291"/>
            <p14:sldId id="295"/>
            <p14:sldId id="294"/>
            <p14:sldId id="293"/>
            <p14:sldId id="290"/>
            <p14:sldId id="289"/>
            <p14:sldId id="288"/>
            <p14:sldId id="296"/>
          </p14:sldIdLst>
        </p14:section>
        <p14:section name="Untitled Section" id="{AA65BE95-DC2A-4B9A-A223-BCC6B36A0BFC}">
          <p14:sldIdLst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>
      <p:cViewPr>
        <p:scale>
          <a:sx n="98" d="100"/>
          <a:sy n="98" d="100"/>
        </p:scale>
        <p:origin x="132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3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40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6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4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49" r:id="rId4"/>
    <p:sldLayoutId id="2147483650" r:id="rId5"/>
    <p:sldLayoutId id="2147483685" r:id="rId6"/>
    <p:sldLayoutId id="2147483652" r:id="rId7"/>
    <p:sldLayoutId id="2147483651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53" r:id="rId15"/>
    <p:sldLayoutId id="214748368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2.wmf"/><Relationship Id="rId7" Type="http://schemas.openxmlformats.org/officeDocument/2006/relationships/oleObject" Target="../embeddings/oleObject10.bin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wmf"/><Relationship Id="rId7" Type="http://schemas.openxmlformats.org/officeDocument/2006/relationships/oleObject" Target="../embeddings/oleObject4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6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100149" y="1471630"/>
            <a:ext cx="12618720" cy="391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SG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5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Quan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hệ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6086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94B865-F7F7-472E-99EA-35563D22790B}"/>
              </a:ext>
            </a:extLst>
          </p:cNvPr>
          <p:cNvSpPr txBox="1"/>
          <p:nvPr/>
        </p:nvSpPr>
        <p:spPr>
          <a:xfrm>
            <a:off x="1009650" y="1193730"/>
            <a:ext cx="10172700" cy="23884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D9B247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</a:t>
            </a:r>
            <a:r>
              <a:rPr lang="en-US" sz="3200" b="1" kern="0" dirty="0" err="1">
                <a:solidFill>
                  <a:srgbClr val="FF0000"/>
                </a:solidFill>
                <a:latin typeface="+mj-lt"/>
              </a:rPr>
              <a:t>ài</a:t>
            </a:r>
            <a:r>
              <a:rPr lang="en-US" sz="3200" b="1" kern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+mj-lt"/>
              </a:rPr>
              <a:t>tập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514350" marR="0" lvl="0" indent="-5143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vi-VN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Thực hiện các phép tính: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9;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9;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9;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9;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9;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5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9;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lang="en-US" sz="3200" b="1" kern="0" dirty="0">
              <a:solidFill>
                <a:sysClr val="windowText" lastClr="000000"/>
              </a:solidFill>
              <a:latin typeface="+mj-lt"/>
            </a:endParaRPr>
          </a:p>
          <a:p>
            <a:pPr marR="0" lvl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b) </a:t>
            </a:r>
            <a:r>
              <a:rPr kumimoji="0" lang="vi-VN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Chỉ ra 7 bội của 9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vi-VN" sz="32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F25C0B4-26FC-F195-F35B-7A5397BF547E}"/>
              </a:ext>
            </a:extLst>
          </p:cNvPr>
          <p:cNvSpPr txBox="1">
            <a:spLocks noChangeArrowheads="1"/>
          </p:cNvSpPr>
          <p:nvPr/>
        </p:nvSpPr>
        <p:spPr>
          <a:xfrm>
            <a:off x="625501" y="4336334"/>
            <a:ext cx="2011861" cy="6283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ln>
                  <a:noFill/>
                </a:ln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. 9 = 0;</a:t>
            </a:r>
            <a:endParaRPr lang="vi-VN" sz="3200" kern="0" dirty="0">
              <a:ln>
                <a:noFill/>
              </a:ln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6D1684F-0022-6424-665E-0741D862F92B}"/>
              </a:ext>
            </a:extLst>
          </p:cNvPr>
          <p:cNvSpPr txBox="1">
            <a:spLocks noChangeArrowheads="1"/>
          </p:cNvSpPr>
          <p:nvPr/>
        </p:nvSpPr>
        <p:spPr>
          <a:xfrm>
            <a:off x="3720093" y="4336334"/>
            <a:ext cx="2011861" cy="6283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ln>
                  <a:noFill/>
                </a:ln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 . 9 = 9;</a:t>
            </a:r>
            <a:endParaRPr lang="vi-VN" sz="3200" kern="0" dirty="0">
              <a:ln>
                <a:noFill/>
              </a:ln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ECAECC2-99FB-96E5-8779-5BB3EA9A927B}"/>
              </a:ext>
            </a:extLst>
          </p:cNvPr>
          <p:cNvSpPr txBox="1">
            <a:spLocks noChangeArrowheads="1"/>
          </p:cNvSpPr>
          <p:nvPr/>
        </p:nvSpPr>
        <p:spPr>
          <a:xfrm>
            <a:off x="6460047" y="4336334"/>
            <a:ext cx="2011861" cy="6283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ln>
                  <a:noFill/>
                </a:ln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. 9 = 18;</a:t>
            </a:r>
            <a:endParaRPr lang="vi-VN" sz="3200" kern="0" dirty="0">
              <a:ln>
                <a:noFill/>
              </a:ln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B95DA82-9AED-0DF0-3FB7-46EAC4601B67}"/>
              </a:ext>
            </a:extLst>
          </p:cNvPr>
          <p:cNvSpPr txBox="1">
            <a:spLocks noChangeArrowheads="1"/>
          </p:cNvSpPr>
          <p:nvPr/>
        </p:nvSpPr>
        <p:spPr>
          <a:xfrm>
            <a:off x="9739890" y="4337411"/>
            <a:ext cx="2011861" cy="6283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ln>
                  <a:noFill/>
                </a:ln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 . 9 = 27;</a:t>
            </a:r>
            <a:endParaRPr lang="vi-VN" sz="3200" kern="0" dirty="0">
              <a:ln>
                <a:noFill/>
              </a:ln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983BD91-D19B-5002-7069-3668F0881EBF}"/>
              </a:ext>
            </a:extLst>
          </p:cNvPr>
          <p:cNvSpPr txBox="1">
            <a:spLocks noChangeArrowheads="1"/>
          </p:cNvSpPr>
          <p:nvPr/>
        </p:nvSpPr>
        <p:spPr>
          <a:xfrm>
            <a:off x="8733960" y="5288604"/>
            <a:ext cx="2011861" cy="6283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ln>
                  <a:noFill/>
                </a:ln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 . 9 = 54.</a:t>
            </a:r>
            <a:endParaRPr lang="vi-VN" sz="3200" kern="0" dirty="0">
              <a:ln>
                <a:noFill/>
              </a:ln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44D404F-38C9-2EC7-F173-C9601502B28A}"/>
              </a:ext>
            </a:extLst>
          </p:cNvPr>
          <p:cNvSpPr txBox="1">
            <a:spLocks noChangeArrowheads="1"/>
          </p:cNvSpPr>
          <p:nvPr/>
        </p:nvSpPr>
        <p:spPr>
          <a:xfrm>
            <a:off x="1708232" y="5161218"/>
            <a:ext cx="2011861" cy="6283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ln>
                  <a:noFill/>
                </a:ln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. 9 = 36;</a:t>
            </a:r>
            <a:endParaRPr lang="vi-VN" sz="3200" kern="0" dirty="0">
              <a:ln>
                <a:noFill/>
              </a:ln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468DB5F-4C58-D74F-19EF-EE0E9D5C466F}"/>
              </a:ext>
            </a:extLst>
          </p:cNvPr>
          <p:cNvSpPr txBox="1">
            <a:spLocks noChangeArrowheads="1"/>
          </p:cNvSpPr>
          <p:nvPr/>
        </p:nvSpPr>
        <p:spPr>
          <a:xfrm>
            <a:off x="5221096" y="5288603"/>
            <a:ext cx="2011861" cy="6283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ln>
                  <a:noFill/>
                </a:ln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 . 9 = 45;</a:t>
            </a:r>
            <a:endParaRPr lang="vi-VN" sz="3200" kern="0" dirty="0">
              <a:ln>
                <a:noFill/>
              </a:ln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9A40A5-9AA2-D4A6-1767-DB42B289412D}"/>
              </a:ext>
            </a:extLst>
          </p:cNvPr>
          <p:cNvSpPr txBox="1"/>
          <p:nvPr/>
        </p:nvSpPr>
        <p:spPr>
          <a:xfrm>
            <a:off x="5591551" y="3666850"/>
            <a:ext cx="127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7021" y="1197122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05037"/>
          </a:xfrm>
          <a:prstGeom prst="rect">
            <a:avLst/>
          </a:prstGeom>
          <a:solidFill>
            <a:srgbClr val="92D050"/>
          </a:solidFill>
          <a:ln w="15875" cap="flat" cmpd="sng" algn="ctr">
            <a:solidFill>
              <a:srgbClr val="D9B247"/>
            </a:solidFill>
            <a:prstDash val="solid"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2743200" algn="ctr"/>
                <a:tab pos="3086100" algn="l"/>
                <a:tab pos="5486400" algn="r"/>
              </a:tabLst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+mj-lt"/>
              </a:rPr>
              <a:t>Quy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+mj-lt"/>
              </a:rPr>
              <a:t>tắc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+mj-lt"/>
              </a:rPr>
              <a:t>: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1; 2; 3; ....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363788" y="1727200"/>
            <a:ext cx="2462213" cy="641350"/>
            <a:chOff x="273" y="336"/>
            <a:chExt cx="1551" cy="404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273" y="336"/>
              <a:ext cx="107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0</a:t>
              </a:r>
              <a:r>
                <a:rPr lang="en-US" sz="36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 =</a:t>
              </a:r>
            </a:p>
          </p:txBody>
        </p:sp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1488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0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363788" y="2214563"/>
            <a:ext cx="2462213" cy="641350"/>
            <a:chOff x="273" y="643"/>
            <a:chExt cx="1551" cy="404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73" y="643"/>
              <a:ext cx="107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 =</a:t>
              </a: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7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2363788" y="2717800"/>
            <a:ext cx="2690813" cy="717550"/>
            <a:chOff x="273" y="960"/>
            <a:chExt cx="1695" cy="452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273" y="1008"/>
              <a:ext cx="107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2</a:t>
              </a:r>
              <a:r>
                <a:rPr lang="en-US" sz="36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 =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14</a:t>
              </a:r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2363788" y="3251201"/>
            <a:ext cx="2690813" cy="671513"/>
            <a:chOff x="273" y="1296"/>
            <a:chExt cx="1695" cy="423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273" y="1315"/>
              <a:ext cx="107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3</a:t>
              </a:r>
              <a:r>
                <a:rPr lang="en-US" sz="36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 =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21</a:t>
              </a:r>
            </a:p>
          </p:txBody>
        </p:sp>
      </p:grp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2364161" y="3890963"/>
            <a:ext cx="2766639" cy="641350"/>
            <a:chOff x="339" y="1699"/>
            <a:chExt cx="1677" cy="404"/>
          </a:xfrm>
        </p:grpSpPr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39" y="1699"/>
              <a:ext cx="100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4</a:t>
              </a:r>
              <a:r>
                <a:rPr lang="en-US" sz="36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 =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28</a:t>
              </a:r>
            </a:p>
          </p:txBody>
        </p:sp>
      </p:grpSp>
      <p:grpSp>
        <p:nvGrpSpPr>
          <p:cNvPr id="17" name="Group 35"/>
          <p:cNvGrpSpPr>
            <a:grpSpLocks/>
          </p:cNvGrpSpPr>
          <p:nvPr/>
        </p:nvGrpSpPr>
        <p:grpSpPr bwMode="auto">
          <a:xfrm>
            <a:off x="2364085" y="4424363"/>
            <a:ext cx="2766714" cy="641350"/>
            <a:chOff x="324" y="2035"/>
            <a:chExt cx="1692" cy="404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324" y="2035"/>
              <a:ext cx="10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UTM Avo" panose="02040603050506020204" pitchFamily="18" charset="0"/>
                </a:rPr>
                <a:t>5</a:t>
              </a:r>
              <a:r>
                <a:rPr lang="en-US" sz="36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 =</a:t>
              </a: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35</a:t>
              </a:r>
            </a:p>
          </p:txBody>
        </p:sp>
      </p:grp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(</a:t>
            </a:r>
            <a:r>
              <a:rPr lang="en-US" i="1" dirty="0" err="1">
                <a:solidFill>
                  <a:prstClr val="black"/>
                </a:solidFill>
                <a:latin typeface="UTM Avo" panose="02040603050506020204" pitchFamily="18" charset="0"/>
              </a:rPr>
              <a:t>Loại</a:t>
            </a:r>
            <a:r>
              <a:rPr lang="en-US" i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UTM Avo" panose="02040603050506020204" pitchFamily="18" charset="0"/>
              </a:rPr>
              <a:t>vì</a:t>
            </a:r>
            <a:r>
              <a:rPr lang="en-US" i="1" dirty="0">
                <a:solidFill>
                  <a:prstClr val="black"/>
                </a:solidFill>
                <a:latin typeface="UTM Avo" panose="02040603050506020204" pitchFamily="18" charset="0"/>
              </a:rPr>
              <a:t> 35 &gt; 30)</a:t>
            </a:r>
          </a:p>
        </p:txBody>
      </p: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922080" y="658228"/>
            <a:ext cx="875694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prstClr val="black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AutoShape 34"/>
          <p:cNvSpPr>
            <a:spLocks noChangeArrowheads="1"/>
          </p:cNvSpPr>
          <p:nvPr/>
        </p:nvSpPr>
        <p:spPr bwMode="auto">
          <a:xfrm>
            <a:off x="6584696" y="1384046"/>
            <a:ext cx="3684588" cy="3218795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7. </a:t>
            </a:r>
          </a:p>
        </p:txBody>
      </p:sp>
    </p:spTree>
    <p:extLst>
      <p:ext uri="{BB962C8B-B14F-4D97-AF65-F5344CB8AC3E}">
        <p14:creationId xmlns:p14="http://schemas.microsoft.com/office/powerpoint/2010/main" val="10073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build="p" autoUpdateAnimBg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50327" y="962514"/>
            <a:ext cx="1447800" cy="641350"/>
            <a:chOff x="480" y="384"/>
            <a:chExt cx="912" cy="404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8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   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1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</a:p>
          </p:txBody>
        </p:sp>
        <p:graphicFrame>
          <p:nvGraphicFramePr>
            <p:cNvPr id="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9874398"/>
                </p:ext>
              </p:extLst>
            </p:nvPr>
          </p:nvGraphicFramePr>
          <p:xfrm>
            <a:off x="78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01" imgH="190252" progId="Equation.DSMT4">
                    <p:embed/>
                  </p:oleObj>
                </mc:Choice>
                <mc:Fallback>
                  <p:oleObj name="Equation" r:id="rId2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52817" y="1576410"/>
            <a:ext cx="1447800" cy="652463"/>
            <a:chOff x="472" y="765"/>
            <a:chExt cx="912" cy="411"/>
          </a:xfrm>
        </p:grpSpPr>
        <p:graphicFrame>
          <p:nvGraphicFramePr>
            <p:cNvPr id="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496683"/>
                </p:ext>
              </p:extLst>
            </p:nvPr>
          </p:nvGraphicFramePr>
          <p:xfrm>
            <a:off x="774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76101" imgH="190252" progId="Equation.DSMT4">
                    <p:embed/>
                  </p:oleObj>
                </mc:Choice>
                <mc:Fallback>
                  <p:oleObj name="Equation" r:id="rId4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72" y="765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8  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2 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845330" y="2763283"/>
            <a:ext cx="1663547" cy="712788"/>
            <a:chOff x="193" y="547"/>
            <a:chExt cx="1934" cy="449"/>
          </a:xfrm>
        </p:grpSpPr>
        <p:graphicFrame>
          <p:nvGraphicFramePr>
            <p:cNvPr id="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7100319"/>
                </p:ext>
              </p:extLst>
            </p:nvPr>
          </p:nvGraphicFramePr>
          <p:xfrm>
            <a:off x="815" y="63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5" y="63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93" y="547"/>
              <a:ext cx="193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8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  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4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1850022" y="5518127"/>
            <a:ext cx="1447800" cy="641350"/>
            <a:chOff x="251" y="570"/>
            <a:chExt cx="912" cy="404"/>
          </a:xfrm>
        </p:grpSpPr>
        <p:graphicFrame>
          <p:nvGraphicFramePr>
            <p:cNvPr id="1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3174756"/>
                </p:ext>
              </p:extLst>
            </p:nvPr>
          </p:nvGraphicFramePr>
          <p:xfrm>
            <a:off x="621" y="57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" y="57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51" y="570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8 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  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8</a:t>
              </a:r>
            </a:p>
          </p:txBody>
        </p:sp>
      </p:grp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1851915" y="2131558"/>
            <a:ext cx="1519238" cy="760047"/>
            <a:chOff x="279" y="933"/>
            <a:chExt cx="957" cy="456"/>
          </a:xfrm>
        </p:grpSpPr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526" y="1010"/>
              <a:ext cx="287" cy="379"/>
              <a:chOff x="814" y="3122"/>
              <a:chExt cx="287" cy="379"/>
            </a:xfrm>
          </p:grpSpPr>
          <p:graphicFrame>
            <p:nvGraphicFramePr>
              <p:cNvPr id="17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19370337"/>
                  </p:ext>
                </p:extLst>
              </p:nvPr>
            </p:nvGraphicFramePr>
            <p:xfrm>
              <a:off x="872" y="3122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76101" imgH="190252" progId="Equation.DSMT4">
                      <p:embed/>
                    </p:oleObj>
                  </mc:Choice>
                  <mc:Fallback>
                    <p:oleObj name="Equation" r:id="rId7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122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H="1">
                <a:off x="814" y="3152"/>
                <a:ext cx="287" cy="288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279" y="933"/>
              <a:ext cx="95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8    </a:t>
              </a:r>
              <a:r>
                <a:rPr lang="en-US" sz="3600" kern="0" dirty="0">
                  <a:solidFill>
                    <a:prstClr val="black"/>
                  </a:solidFill>
                  <a:latin typeface="UTM Avo" panose="02040603050506020204" pitchFamily="18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19" name="Group 20"/>
          <p:cNvGrpSpPr>
            <a:grpSpLocks/>
          </p:cNvGrpSpPr>
          <p:nvPr/>
        </p:nvGrpSpPr>
        <p:grpSpPr bwMode="auto">
          <a:xfrm>
            <a:off x="1849077" y="3431468"/>
            <a:ext cx="1524000" cy="669923"/>
            <a:chOff x="296" y="869"/>
            <a:chExt cx="960" cy="422"/>
          </a:xfrm>
        </p:grpSpPr>
        <p:grpSp>
          <p:nvGrpSpPr>
            <p:cNvPr id="20" name="Group 21"/>
            <p:cNvGrpSpPr>
              <a:grpSpLocks/>
            </p:cNvGrpSpPr>
            <p:nvPr/>
          </p:nvGrpSpPr>
          <p:grpSpPr bwMode="auto">
            <a:xfrm>
              <a:off x="537" y="883"/>
              <a:ext cx="295" cy="408"/>
              <a:chOff x="825" y="2995"/>
              <a:chExt cx="295" cy="408"/>
            </a:xfrm>
          </p:grpSpPr>
          <p:graphicFrame>
            <p:nvGraphicFramePr>
              <p:cNvPr id="22" name="Object 22"/>
              <p:cNvGraphicFramePr>
                <a:graphicFrameLocks noChangeAspect="1"/>
              </p:cNvGraphicFramePr>
              <p:nvPr/>
            </p:nvGraphicFramePr>
            <p:xfrm>
              <a:off x="897" y="2995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76101" imgH="190252" progId="Equation.DSMT4">
                      <p:embed/>
                    </p:oleObj>
                  </mc:Choice>
                  <mc:Fallback>
                    <p:oleObj name="Equation" r:id="rId9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" y="2995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 flipH="1">
                <a:off x="825" y="3064"/>
                <a:ext cx="287" cy="288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>
              <a:off x="296" y="869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8     5</a:t>
              </a:r>
            </a:p>
          </p:txBody>
        </p:sp>
      </p:grp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1860552" y="4112419"/>
            <a:ext cx="1524000" cy="690563"/>
            <a:chOff x="236" y="902"/>
            <a:chExt cx="960" cy="435"/>
          </a:xfrm>
        </p:grpSpPr>
        <p:grpSp>
          <p:nvGrpSpPr>
            <p:cNvPr id="25" name="Group 26"/>
            <p:cNvGrpSpPr>
              <a:grpSpLocks/>
            </p:cNvGrpSpPr>
            <p:nvPr/>
          </p:nvGrpSpPr>
          <p:grpSpPr bwMode="auto">
            <a:xfrm>
              <a:off x="542" y="902"/>
              <a:ext cx="287" cy="422"/>
              <a:chOff x="830" y="3014"/>
              <a:chExt cx="287" cy="422"/>
            </a:xfrm>
          </p:grpSpPr>
          <p:graphicFrame>
            <p:nvGraphicFramePr>
              <p:cNvPr id="27" name="Object 27"/>
              <p:cNvGraphicFramePr>
                <a:graphicFrameLocks noChangeAspect="1"/>
              </p:cNvGraphicFramePr>
              <p:nvPr/>
            </p:nvGraphicFramePr>
            <p:xfrm>
              <a:off x="872" y="3014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014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 flipH="1">
                <a:off x="830" y="3073"/>
                <a:ext cx="287" cy="288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236" y="93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8     6</a:t>
              </a:r>
            </a:p>
          </p:txBody>
        </p:sp>
      </p:grpSp>
      <p:grpSp>
        <p:nvGrpSpPr>
          <p:cNvPr id="29" name="Group 30"/>
          <p:cNvGrpSpPr>
            <a:grpSpLocks/>
          </p:cNvGrpSpPr>
          <p:nvPr/>
        </p:nvGrpSpPr>
        <p:grpSpPr bwMode="auto">
          <a:xfrm>
            <a:off x="1855883" y="4829040"/>
            <a:ext cx="1524000" cy="641351"/>
            <a:chOff x="315" y="946"/>
            <a:chExt cx="960" cy="404"/>
          </a:xfrm>
        </p:grpSpPr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602" y="966"/>
              <a:ext cx="287" cy="352"/>
              <a:chOff x="890" y="3078"/>
              <a:chExt cx="287" cy="352"/>
            </a:xfrm>
          </p:grpSpPr>
          <p:graphicFrame>
            <p:nvGraphicFramePr>
              <p:cNvPr id="32" name="Object 32"/>
              <p:cNvGraphicFramePr>
                <a:graphicFrameLocks noChangeAspect="1"/>
              </p:cNvGraphicFramePr>
              <p:nvPr/>
            </p:nvGraphicFramePr>
            <p:xfrm>
              <a:off x="956" y="3078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" y="3078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 flipH="1">
                <a:off x="890" y="3120"/>
                <a:ext cx="287" cy="288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315" y="94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8     7</a:t>
              </a:r>
            </a:p>
          </p:txBody>
        </p:sp>
      </p:grpSp>
      <p:sp>
        <p:nvSpPr>
          <p:cNvPr id="34" name="AutoShape 43"/>
          <p:cNvSpPr>
            <a:spLocks noChangeArrowheads="1"/>
          </p:cNvSpPr>
          <p:nvPr/>
        </p:nvSpPr>
        <p:spPr bwMode="auto">
          <a:xfrm>
            <a:off x="6217781" y="912649"/>
            <a:ext cx="4920389" cy="3260095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UTM Avo" panose="020406030505060202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UTM Avo" panose="02040603050506020204" pitchFamily="18" charset="0"/>
              </a:rPr>
              <a:t> 8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427052" y="1371600"/>
            <a:ext cx="2786179" cy="928705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3432759" y="1924539"/>
            <a:ext cx="2780472" cy="37576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>
          <a:xfrm flipV="1">
            <a:off x="3582745" y="2360450"/>
            <a:ext cx="2630486" cy="83977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>
          <a:xfrm flipV="1">
            <a:off x="3385169" y="2345284"/>
            <a:ext cx="2780472" cy="351309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8899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741613" y="5231606"/>
            <a:ext cx="2514600" cy="579438"/>
            <a:chOff x="432" y="2371"/>
            <a:chExt cx="1584" cy="365"/>
          </a:xfrm>
        </p:grpSpPr>
        <p:sp>
          <p:nvSpPr>
            <p:cNvPr id="5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 dirty="0">
                <a:solidFill>
                  <a:prstClr val="black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437612" y="1143068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24008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Quy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tắc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Ta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có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thể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tìm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ước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của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a (a &gt;1)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bằng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cách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lần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lượt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chia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cho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số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tự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nhiên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từ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đến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để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xét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xem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chia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hết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cho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những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số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nào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,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khi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đó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số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ấy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là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ước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của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68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1">
            <a:extLst>
              <a:ext uri="{FF2B5EF4-FFF2-40B4-BE49-F238E27FC236}">
                <a16:creationId xmlns:a16="http://schemas.microsoft.com/office/drawing/2014/main" id="{C0EE8B3C-D352-1EFE-0FD0-279FA40144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0443" y="3429000"/>
            <a:ext cx="11880549" cy="246002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4C81D8E0-EC7A-CE41-C2D7-93DFB754DB6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0644" y="924677"/>
            <a:ext cx="11101756" cy="1730254"/>
          </a:xfrm>
          <a:prstGeom prst="roundRect">
            <a:avLst>
              <a:gd name="adj" fmla="val 1088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3014" y="1208380"/>
            <a:ext cx="10519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 4:</a:t>
            </a:r>
            <a:endParaRPr lang="vi-VN" sz="3200" b="1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+mj-lt"/>
                <a:cs typeface="Times New Roman" panose="02020603050405020304" pitchFamily="18" charset="0"/>
              </a:rPr>
              <a:t>Tìm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các số là ước của 15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8693" y="3537245"/>
            <a:ext cx="127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124" y="4237485"/>
            <a:ext cx="11353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+mj-lt"/>
                <a:cs typeface="Times New Roman" pitchFamily="18" charset="0"/>
              </a:rPr>
              <a:t>Lần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lượt</a:t>
            </a:r>
            <a:r>
              <a:rPr lang="en-US" sz="3200" dirty="0">
                <a:latin typeface="+mj-lt"/>
                <a:cs typeface="Times New Roman" pitchFamily="18" charset="0"/>
              </a:rPr>
              <a:t> chia 15 </a:t>
            </a:r>
            <a:r>
              <a:rPr lang="en-US" sz="3200" dirty="0" err="1">
                <a:latin typeface="+mj-lt"/>
                <a:cs typeface="Times New Roman" pitchFamily="18" charset="0"/>
              </a:rPr>
              <a:t>cho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các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số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từ</a:t>
            </a:r>
            <a:r>
              <a:rPr lang="en-US" sz="3200" dirty="0">
                <a:latin typeface="+mj-lt"/>
                <a:cs typeface="Times New Roman" pitchFamily="18" charset="0"/>
              </a:rPr>
              <a:t> 1 </a:t>
            </a:r>
            <a:r>
              <a:rPr lang="en-US" sz="3200" dirty="0" err="1">
                <a:latin typeface="+mj-lt"/>
                <a:cs typeface="Times New Roman" pitchFamily="18" charset="0"/>
              </a:rPr>
              <a:t>đến</a:t>
            </a:r>
            <a:r>
              <a:rPr lang="en-US" sz="3200" dirty="0">
                <a:latin typeface="+mj-lt"/>
                <a:cs typeface="Times New Roman" pitchFamily="18" charset="0"/>
              </a:rPr>
              <a:t> 15, ta </a:t>
            </a:r>
            <a:r>
              <a:rPr lang="en-US" sz="3200" dirty="0" err="1">
                <a:latin typeface="+mj-lt"/>
                <a:cs typeface="Times New Roman" pitchFamily="18" charset="0"/>
              </a:rPr>
              <a:t>thấy</a:t>
            </a:r>
            <a:r>
              <a:rPr lang="en-US" sz="3200" dirty="0">
                <a:latin typeface="+mj-lt"/>
                <a:cs typeface="Times New Roman" pitchFamily="18" charset="0"/>
              </a:rPr>
              <a:t> 15 chia </a:t>
            </a:r>
            <a:r>
              <a:rPr lang="en-US" sz="3200" dirty="0" err="1">
                <a:latin typeface="+mj-lt"/>
                <a:cs typeface="Times New Roman" pitchFamily="18" charset="0"/>
              </a:rPr>
              <a:t>hết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cho</a:t>
            </a:r>
            <a:r>
              <a:rPr lang="en-US" sz="3200" dirty="0">
                <a:latin typeface="+mj-lt"/>
                <a:cs typeface="Times New Roman" pitchFamily="18" charset="0"/>
              </a:rPr>
              <a:t> 1, 3, 5, 15 </a:t>
            </a:r>
            <a:r>
              <a:rPr lang="en-US" sz="3200" dirty="0" err="1">
                <a:latin typeface="+mj-lt"/>
                <a:cs typeface="Times New Roman" pitchFamily="18" charset="0"/>
              </a:rPr>
              <a:t>nên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vi-VN" sz="3200" dirty="0">
                <a:latin typeface="+mj-lt"/>
                <a:cs typeface="Times New Roman" pitchFamily="18" charset="0"/>
              </a:rPr>
              <a:t>1, 3, 5, 15 là ước của 15</a:t>
            </a:r>
            <a:r>
              <a:rPr lang="en-US" sz="3200" dirty="0">
                <a:latin typeface="+mj-lt"/>
                <a:cs typeface="Times New Roman" pitchFamily="18" charset="0"/>
              </a:rPr>
              <a:t>.           </a:t>
            </a:r>
          </a:p>
        </p:txBody>
      </p:sp>
    </p:spTree>
    <p:extLst>
      <p:ext uri="{BB962C8B-B14F-4D97-AF65-F5344CB8AC3E}">
        <p14:creationId xmlns:p14="http://schemas.microsoft.com/office/powerpoint/2010/main" val="2385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>
            <a:extLst>
              <a:ext uri="{FF2B5EF4-FFF2-40B4-BE49-F238E27FC236}">
                <a16:creationId xmlns:a16="http://schemas.microsoft.com/office/drawing/2014/main" id="{FBE73123-6D7A-0942-C032-9596B8DEBA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0916" y="2130357"/>
            <a:ext cx="11101756" cy="3278221"/>
          </a:xfrm>
          <a:prstGeom prst="roundRect">
            <a:avLst>
              <a:gd name="adj" fmla="val 10889"/>
            </a:avLst>
          </a:prstGeom>
          <a:solidFill>
            <a:srgbClr val="92D05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19904" y="850774"/>
            <a:ext cx="7549662" cy="8251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Chú</a:t>
            </a:r>
            <a:r>
              <a:rPr kumimoji="0" lang="en-US" sz="4400" b="1" i="0" u="sng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 ý: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01430" y="2336909"/>
            <a:ext cx="10389140" cy="301330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nhiên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thì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0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bội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nhiên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0.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ước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mọi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nhiên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0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ước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bất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kì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nhiên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ước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itchFamily="18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2092116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17" y="3164028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837" y="1014594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76" y="2767662"/>
            <a:ext cx="2438410" cy="126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756884" y="4221714"/>
            <a:ext cx="2954215" cy="1956348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D9B24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lượt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0, 1, 2, 3,…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1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bội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a.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05103" y="515815"/>
            <a:ext cx="2605997" cy="2423442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Lần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lượt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chia 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STN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1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a.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- a chia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a.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2369" y="2603134"/>
            <a:ext cx="3141785" cy="1957143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B53A31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Nếu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a chia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b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ta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a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bội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b,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b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a.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1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2;p9"/>
          <p:cNvSpPr txBox="1"/>
          <p:nvPr/>
        </p:nvSpPr>
        <p:spPr>
          <a:xfrm>
            <a:off x="3828909" y="654062"/>
            <a:ext cx="49527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00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HOẠT ĐỘNG NHÓM</a:t>
            </a:r>
            <a:endParaRPr sz="3600" b="1" kern="0" dirty="0">
              <a:solidFill>
                <a:srgbClr val="FF00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183;p9"/>
          <p:cNvSpPr/>
          <p:nvPr/>
        </p:nvSpPr>
        <p:spPr>
          <a:xfrm>
            <a:off x="930613" y="1597444"/>
            <a:ext cx="10330774" cy="4682650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20000"/>
              </a:lnSpc>
              <a:buClr>
                <a:srgbClr val="FFFFFF"/>
              </a:buClr>
              <a:buSzPts val="4000"/>
            </a:pP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1.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Mỗi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nhóm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cử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ra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1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trưởng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nhóm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.</a:t>
            </a:r>
            <a:endParaRPr sz="30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algn="just">
              <a:lnSpc>
                <a:spcPct val="120000"/>
              </a:lnSpc>
              <a:buClr>
                <a:srgbClr val="FFFFFF"/>
              </a:buClr>
              <a:buSzPts val="4000"/>
            </a:pP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2.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Các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nhóm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thảo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luận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và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trình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bày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vào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bảng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nhóm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nhiệm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vụ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dưới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đây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.</a:t>
            </a:r>
            <a:endParaRPr sz="3000" kern="0" dirty="0">
              <a:solidFill>
                <a:srgbClr val="000000"/>
              </a:solidFill>
              <a:latin typeface="+mj-lt"/>
              <a:cs typeface="Arial"/>
              <a:sym typeface="Arial"/>
            </a:endParaRPr>
          </a:p>
          <a:p>
            <a:pPr algn="just">
              <a:lnSpc>
                <a:spcPct val="120000"/>
              </a:lnSpc>
              <a:buClr>
                <a:srgbClr val="FFFFFF"/>
              </a:buClr>
              <a:buSzPts val="4000"/>
            </a:pP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3. Sau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khi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hoạt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động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nhóm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xong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,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các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nhóm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ngồi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tại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chỗ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,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giáo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viên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sẽ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chọn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và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mời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1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bạn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bất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kỳ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trong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1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nhóm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lên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trình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bày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để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lấy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điểm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cho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cả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kern="0" dirty="0" err="1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nhóm</a:t>
            </a:r>
            <a:r>
              <a:rPr lang="en-US" sz="3000" kern="0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.</a:t>
            </a:r>
          </a:p>
          <a:p>
            <a:pPr algn="ctr">
              <a:lnSpc>
                <a:spcPct val="120000"/>
              </a:lnSpc>
              <a:buClr>
                <a:srgbClr val="FFFFFF"/>
              </a:buClr>
              <a:buSzPts val="4000"/>
            </a:pPr>
            <a:r>
              <a:rPr lang="en-US" sz="3000" b="1" kern="0" dirty="0" err="1">
                <a:solidFill>
                  <a:srgbClr val="FFFF00"/>
                </a:solidFill>
                <a:latin typeface="+mj-lt"/>
                <a:ea typeface="Calibri"/>
                <a:cs typeface="Calibri"/>
                <a:sym typeface="Calibri"/>
              </a:rPr>
              <a:t>Chúc</a:t>
            </a:r>
            <a:r>
              <a:rPr lang="en-US" sz="3000" b="1" kern="0" dirty="0">
                <a:solidFill>
                  <a:srgbClr val="FFFF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b="1" kern="0" dirty="0" err="1">
                <a:solidFill>
                  <a:srgbClr val="FFFF00"/>
                </a:solidFill>
                <a:latin typeface="+mj-lt"/>
                <a:ea typeface="Calibri"/>
                <a:cs typeface="Calibri"/>
                <a:sym typeface="Calibri"/>
              </a:rPr>
              <a:t>các</a:t>
            </a:r>
            <a:r>
              <a:rPr lang="en-US" sz="3000" b="1" kern="0" dirty="0">
                <a:solidFill>
                  <a:srgbClr val="FFFF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b="1" kern="0" dirty="0" err="1">
                <a:solidFill>
                  <a:srgbClr val="FFFF00"/>
                </a:solidFill>
                <a:latin typeface="+mj-lt"/>
                <a:ea typeface="Calibri"/>
                <a:cs typeface="Calibri"/>
                <a:sym typeface="Calibri"/>
              </a:rPr>
              <a:t>em</a:t>
            </a:r>
            <a:r>
              <a:rPr lang="en-US" sz="3000" b="1" kern="0" dirty="0">
                <a:solidFill>
                  <a:srgbClr val="FFFF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b="1" kern="0" dirty="0" err="1">
                <a:solidFill>
                  <a:srgbClr val="FFFF00"/>
                </a:solidFill>
                <a:latin typeface="+mj-lt"/>
                <a:ea typeface="Calibri"/>
                <a:cs typeface="Calibri"/>
                <a:sym typeface="Calibri"/>
              </a:rPr>
              <a:t>hoàn</a:t>
            </a:r>
            <a:r>
              <a:rPr lang="en-US" sz="3000" b="1" kern="0" dirty="0">
                <a:solidFill>
                  <a:srgbClr val="FFFF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b="1" kern="0" dirty="0" err="1">
                <a:solidFill>
                  <a:srgbClr val="FFFF00"/>
                </a:solidFill>
                <a:latin typeface="+mj-lt"/>
                <a:ea typeface="Calibri"/>
                <a:cs typeface="Calibri"/>
                <a:sym typeface="Calibri"/>
              </a:rPr>
              <a:t>thành</a:t>
            </a:r>
            <a:r>
              <a:rPr lang="en-US" sz="3000" b="1" kern="0" dirty="0">
                <a:solidFill>
                  <a:srgbClr val="FFFF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b="1" kern="0" dirty="0" err="1">
                <a:solidFill>
                  <a:srgbClr val="FFFF00"/>
                </a:solidFill>
                <a:latin typeface="+mj-lt"/>
                <a:ea typeface="Calibri"/>
                <a:cs typeface="Calibri"/>
                <a:sym typeface="Calibri"/>
              </a:rPr>
              <a:t>tốt</a:t>
            </a:r>
            <a:r>
              <a:rPr lang="en-US" sz="3000" b="1" kern="0" dirty="0">
                <a:solidFill>
                  <a:srgbClr val="FFFF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b="1" kern="0" dirty="0" err="1">
                <a:solidFill>
                  <a:srgbClr val="FFFF00"/>
                </a:solidFill>
                <a:latin typeface="+mj-lt"/>
                <a:ea typeface="Calibri"/>
                <a:cs typeface="Calibri"/>
                <a:sym typeface="Calibri"/>
              </a:rPr>
              <a:t>nhiệm</a:t>
            </a:r>
            <a:r>
              <a:rPr lang="en-US" sz="3000" b="1" kern="0" dirty="0">
                <a:solidFill>
                  <a:srgbClr val="FFFF00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3000" b="1" kern="0" dirty="0" err="1">
                <a:solidFill>
                  <a:srgbClr val="FFFF00"/>
                </a:solidFill>
                <a:latin typeface="+mj-lt"/>
                <a:ea typeface="Calibri"/>
                <a:cs typeface="Calibri"/>
                <a:sym typeface="Calibri"/>
              </a:rPr>
              <a:t>vụ</a:t>
            </a:r>
            <a:r>
              <a:rPr lang="en-US" sz="3000" b="1" kern="0" dirty="0">
                <a:solidFill>
                  <a:srgbClr val="FFFF00"/>
                </a:solidFill>
                <a:latin typeface="+mj-lt"/>
                <a:ea typeface="Calibri"/>
                <a:cs typeface="Calibri"/>
                <a:sym typeface="Calibri"/>
              </a:rPr>
              <a:t>.</a:t>
            </a:r>
            <a:endParaRPr sz="3000" b="1" kern="0" dirty="0">
              <a:solidFill>
                <a:srgbClr val="FFFF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697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939" y="3386085"/>
            <a:ext cx="10758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latin typeface="UTM Avo" panose="02040603050506020204" pitchFamily="18" charset="0"/>
                <a:cs typeface="Times New Roman" panose="02020603050405020304" pitchFamily="18" charset="0"/>
              </a:rPr>
              <a:t> II</a:t>
            </a:r>
            <a:r>
              <a:rPr lang="en-US" sz="3600" b="1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5939" y="2312120"/>
            <a:ext cx="10758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latin typeface="UTM Avo" panose="02040603050506020204" pitchFamily="18" charset="0"/>
                <a:cs typeface="Times New Roman" panose="02020603050405020304" pitchFamily="18" charset="0"/>
              </a:rPr>
              <a:t> I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20.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8395" y="4618868"/>
            <a:ext cx="10765885" cy="1206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u="sng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UTM Avo" panose="020406030505060202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12.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41651-F8EA-C4FC-51CF-DD261CB8AC8C}"/>
              </a:ext>
            </a:extLst>
          </p:cNvPr>
          <p:cNvSpPr txBox="1"/>
          <p:nvPr/>
        </p:nvSpPr>
        <p:spPr>
          <a:xfrm>
            <a:off x="4978973" y="1122889"/>
            <a:ext cx="22340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vụ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2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"/>
          <a:stretch/>
        </p:blipFill>
        <p:spPr bwMode="auto">
          <a:xfrm>
            <a:off x="10304027" y="4298580"/>
            <a:ext cx="1589014" cy="233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764932" y="1581592"/>
            <a:ext cx="10333602" cy="38857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indent="515938" algn="just">
              <a:lnSpc>
                <a:spcPct val="120000"/>
              </a:lnSpc>
            </a:pPr>
            <a:r>
              <a:rPr lang="vi-VN" sz="2800" dirty="0">
                <a:cs typeface="Times New Roman" panose="02020603050405020304" pitchFamily="18" charset="0"/>
              </a:rPr>
              <a:t>Lớp 6A có 6 tổ học sinh. Để tổ chức liên hoan cho lớp, cô Ngân đã mua 42 chiếc bánh ngọt và 45 quả quýt. </a:t>
            </a:r>
          </a:p>
          <a:p>
            <a:pPr indent="515938" algn="just">
              <a:lnSpc>
                <a:spcPct val="120000"/>
              </a:lnSpc>
            </a:pPr>
            <a:r>
              <a:rPr lang="vi-VN" sz="2800" dirty="0">
                <a:cs typeface="Times New Roman" panose="02020603050405020304" pitchFamily="18" charset="0"/>
              </a:rPr>
              <a:t>Cô Ngân có thể chia đều 42 chiếc bánh ngọt cho 6 tổ được không?</a:t>
            </a:r>
          </a:p>
          <a:p>
            <a:pPr indent="515938" algn="just">
              <a:lnSpc>
                <a:spcPct val="120000"/>
              </a:lnSpc>
            </a:pPr>
            <a:r>
              <a:rPr lang="vi-VN" sz="2800" dirty="0">
                <a:cs typeface="Times New Roman" panose="02020603050405020304" pitchFamily="18" charset="0"/>
              </a:rPr>
              <a:t>Cô Ngân có thể chia đều 45 quả quýt cho 6 tổ được không?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9910" y="1676038"/>
            <a:ext cx="433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1; 2; 4; 5; 10; 20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5699" y="3419236"/>
            <a:ext cx="8562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vi-VN" sz="2800" dirty="0">
                <a:latin typeface="+mj-lt"/>
                <a:cs typeface="Times New Roman" panose="02020603050405020304" pitchFamily="18" charset="0"/>
              </a:rPr>
              <a:t>0; 4; 8; 12; 16; 20; 24; 28; 32; 36; 40; 44; 48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4758" y="5642246"/>
            <a:ext cx="8724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: 6; 4; 2.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7195" y="2702823"/>
            <a:ext cx="10250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UTM Avo" panose="02040603050506020204" pitchFamily="18" charset="0"/>
                <a:cs typeface="Times New Roman" panose="02020603050405020304" pitchFamily="18" charset="0"/>
              </a:rPr>
              <a:t> II</a:t>
            </a:r>
            <a:r>
              <a:rPr lang="en-US" sz="3200" b="1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225" y="899456"/>
            <a:ext cx="85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UTM Avo" panose="02040603050506020204" pitchFamily="18" charset="0"/>
                <a:cs typeface="Times New Roman" panose="02020603050405020304" pitchFamily="18" charset="0"/>
              </a:rPr>
              <a:t> I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075" y="4428841"/>
            <a:ext cx="10656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UTM Avo" panose="020406030505060202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12. </a:t>
            </a:r>
          </a:p>
        </p:txBody>
      </p:sp>
    </p:spTree>
    <p:extLst>
      <p:ext uri="{BB962C8B-B14F-4D97-AF65-F5344CB8AC3E}">
        <p14:creationId xmlns:p14="http://schemas.microsoft.com/office/powerpoint/2010/main" val="237197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</a:rPr>
            </a:b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29948" y="4512495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 Tìm hiểu trước phần 2: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chia hết.</a:t>
            </a:r>
            <a:endParaRPr lang="en-US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2828864" y="694538"/>
            <a:ext cx="6534150" cy="752475"/>
            <a:chOff x="723" y="3232"/>
            <a:chExt cx="4092" cy="607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" y="323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813" y="3293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b="1" dirty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247335" y="2793487"/>
            <a:ext cx="10136945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Ôn tập lại kiến thức về quan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</a:t>
            </a:r>
            <a:r>
              <a:rPr lang="nl-NL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247335" y="3666311"/>
            <a:ext cx="8956430" cy="61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2. Làm các bài tập 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1; 2; 3 (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vi-VN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2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26"/>
          <p:cNvGrpSpPr>
            <a:grpSpLocks/>
          </p:cNvGrpSpPr>
          <p:nvPr/>
        </p:nvGrpSpPr>
        <p:grpSpPr bwMode="auto">
          <a:xfrm>
            <a:off x="168812" y="1982222"/>
            <a:ext cx="11788726" cy="4737667"/>
            <a:chOff x="54" y="54"/>
            <a:chExt cx="5630" cy="4179"/>
          </a:xfrm>
        </p:grpSpPr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56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37016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1202" y="736819"/>
            <a:ext cx="7170824" cy="457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anose="02020603050405020304" pitchFamily="18" charset="0"/>
              </a:rPr>
              <a:t>hết</a:t>
            </a:r>
            <a:endParaRPr kumimoji="0" lang="en-US" sz="3200" b="1" i="0" u="none" strike="noStrike" kern="1200" cap="none" spc="0" normalizeH="0" baseline="0" noProof="0" dirty="0">
              <a:ln w="3175" cmpd="sng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gray">
          <a:xfrm>
            <a:off x="2100244" y="1684682"/>
            <a:ext cx="8918275" cy="1428627"/>
          </a:xfrm>
          <a:prstGeom prst="roundRect">
            <a:avLst>
              <a:gd name="adj" fmla="val 1088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gray">
          <a:xfrm>
            <a:off x="866558" y="3950440"/>
            <a:ext cx="7803823" cy="19111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382302" y="1878824"/>
            <a:ext cx="8727658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83057" y="4158267"/>
            <a:ext cx="7170824" cy="755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: </a:t>
            </a:r>
            <a:r>
              <a:rPr lang="vi-VN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= </a:t>
            </a:r>
            <a:r>
              <a:rPr lang="vi-VN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chia </a:t>
            </a:r>
            <a:r>
              <a:rPr lang="vi-VN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dư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ysClr val="windowText" lastClr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612" y="3950440"/>
            <a:ext cx="22574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594592" y="4443984"/>
            <a:ext cx="305445" cy="576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626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5422034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vi-VN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42</a:t>
            </a:r>
            <a:r>
              <a:rPr kumimoji="0" lang="en-US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   </a:t>
            </a:r>
            <a:r>
              <a:rPr kumimoji="0" lang="vi-VN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6</a:t>
            </a:r>
            <a:r>
              <a:rPr kumimoji="0" lang="en-US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; </a:t>
            </a:r>
            <a:r>
              <a:rPr kumimoji="0" lang="vi-VN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45</a:t>
            </a:r>
            <a:r>
              <a:rPr kumimoji="0" lang="en-US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   </a:t>
            </a:r>
            <a:r>
              <a:rPr kumimoji="0" lang="vi-VN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6</a:t>
            </a:r>
            <a:r>
              <a:rPr kumimoji="0" lang="en-US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39096" y="1580088"/>
            <a:ext cx="65138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Khi </a:t>
            </a:r>
            <a:r>
              <a:rPr lang="en-US" sz="30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sz="30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en-US" sz="30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13528" y="742268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anose="02020603050405020304" pitchFamily="18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anose="02020603050405020304" pitchFamily="18" charset="0"/>
              </a:rPr>
              <a:t> chia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j-ea"/>
                <a:cs typeface="Times New Roman" panose="02020603050405020304" pitchFamily="18" charset="0"/>
              </a:rPr>
              <a:t>hết</a:t>
            </a:r>
            <a:endParaRPr kumimoji="0" lang="en-US" sz="3200" b="1" i="0" u="none" strike="noStrike" kern="1200" cap="none" spc="0" normalizeH="0" baseline="0" noProof="0" dirty="0">
              <a:ln w="3175" cmpd="sng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364180"/>
              </p:ext>
            </p:extLst>
          </p:nvPr>
        </p:nvGraphicFramePr>
        <p:xfrm>
          <a:off x="3007151" y="5422034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01" imgH="190252" progId="Equation.DSMT4">
                  <p:embed/>
                </p:oleObj>
              </mc:Choice>
              <mc:Fallback>
                <p:oleObj name="Equation" r:id="rId2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151" y="5422034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55529"/>
              </p:ext>
            </p:extLst>
          </p:nvPr>
        </p:nvGraphicFramePr>
        <p:xfrm>
          <a:off x="4257244" y="5472040"/>
          <a:ext cx="257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228600" progId="Equation.DSMT4">
                  <p:embed/>
                </p:oleObj>
              </mc:Choice>
              <mc:Fallback>
                <p:oleObj name="Equation" r:id="rId4" imgW="126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244" y="5472040"/>
                        <a:ext cx="2571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2436088"/>
            <a:ext cx="10335768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Cho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hai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số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tự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nhiên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và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 (b ≠ 0).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Nếu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có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số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tự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nhiên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k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sao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cho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= kb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thì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ta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nói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chia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hết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cho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và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kí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hiệu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 b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Nếu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không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chia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hết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cho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, ta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kí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hiệu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   b</a:t>
            </a: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  <a:endParaRPr kumimoji="0" lang="vi-VN" sz="3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Khi </a:t>
            </a:r>
            <a:r>
              <a:rPr kumimoji="0" lang="vi-VN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chia hết cho </a:t>
            </a:r>
            <a:r>
              <a:rPr kumimoji="0" lang="vi-VN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, ta nói </a:t>
            </a:r>
            <a:r>
              <a:rPr kumimoji="0" lang="vi-VN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là bội của </a:t>
            </a:r>
            <a:r>
              <a:rPr kumimoji="0" lang="vi-VN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và </a:t>
            </a:r>
            <a:r>
              <a:rPr kumimoji="0" lang="vi-VN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là ước của </a:t>
            </a:r>
            <a:r>
              <a:rPr kumimoji="0" lang="vi-VN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0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  <a:endParaRPr kumimoji="0" lang="en-US" sz="30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093677"/>
              </p:ext>
            </p:extLst>
          </p:nvPr>
        </p:nvGraphicFramePr>
        <p:xfrm>
          <a:off x="4329593" y="3370620"/>
          <a:ext cx="240323" cy="49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01" imgH="190252" progId="Equation.DSMT4">
                  <p:embed/>
                </p:oleObj>
              </mc:Choice>
              <mc:Fallback>
                <p:oleObj name="Equation" r:id="rId6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593" y="3370620"/>
                        <a:ext cx="240323" cy="496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95425"/>
              </p:ext>
            </p:extLst>
          </p:nvPr>
        </p:nvGraphicFramePr>
        <p:xfrm>
          <a:off x="8443974" y="3838065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890" imgH="228402" progId="Equation.DSMT4">
                  <p:embed/>
                </p:oleObj>
              </mc:Choice>
              <mc:Fallback>
                <p:oleObj name="Equation" r:id="rId7" imgW="126890" imgH="2284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3974" y="3838065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5"/>
          <a:stretch/>
        </p:blipFill>
        <p:spPr bwMode="auto">
          <a:xfrm>
            <a:off x="61400" y="510815"/>
            <a:ext cx="1243584" cy="181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7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>
            <a:extLst>
              <a:ext uri="{FF2B5EF4-FFF2-40B4-BE49-F238E27FC236}">
                <a16:creationId xmlns:a16="http://schemas.microsoft.com/office/drawing/2014/main" id="{03E22DFD-6C59-3C24-D41C-EA12732B9F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49812" y="1074693"/>
            <a:ext cx="9708205" cy="2100626"/>
          </a:xfrm>
          <a:prstGeom prst="roundRect">
            <a:avLst>
              <a:gd name="adj" fmla="val 1088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2717" y="1552108"/>
            <a:ext cx="9909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Số nào chia hết cho 8, số nào không chia hết cho 8 trong các số sau: 32; 26; 48; 0</a:t>
            </a:r>
            <a:r>
              <a:rPr lang="en-US" sz="3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9"/>
          <a:stretch/>
        </p:blipFill>
        <p:spPr bwMode="auto">
          <a:xfrm>
            <a:off x="413005" y="870075"/>
            <a:ext cx="1662683" cy="241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5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gray">
          <a:xfrm>
            <a:off x="480644" y="924676"/>
            <a:ext cx="11101756" cy="2619599"/>
          </a:xfrm>
          <a:prstGeom prst="roundRect">
            <a:avLst>
              <a:gd name="adj" fmla="val 1088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15109" y="1043354"/>
            <a:ext cx="10609384" cy="1477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Ví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dụ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 1</a:t>
            </a:r>
            <a:r>
              <a:rPr kumimoji="0" lang="en-US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Viết ngày và tháng sinh của em dưới dạng ngày </a:t>
            </a:r>
            <a:r>
              <a:rPr kumimoji="0" lang="vi-VN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 và tháng </a:t>
            </a:r>
            <a:r>
              <a:rPr kumimoji="0" lang="vi-VN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Chỉ ra </a:t>
            </a:r>
            <a:r>
              <a:rPr lang="en-US" sz="3200" dirty="0" err="1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một</a:t>
            </a:r>
            <a:r>
              <a:rPr kumimoji="0" lang="vi-VN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 ước của </a:t>
            </a:r>
            <a:r>
              <a:rPr kumimoji="0" lang="vi-VN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 và </a:t>
            </a:r>
            <a:r>
              <a:rPr kumimoji="0" lang="en-US" sz="32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hai</a:t>
            </a:r>
            <a:r>
              <a:rPr kumimoji="0" lang="vi-VN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 bội của </a:t>
            </a:r>
            <a:r>
              <a:rPr kumimoji="0" lang="vi-VN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 w="3175" cmpd="sng"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gray">
          <a:xfrm>
            <a:off x="480644" y="4013932"/>
            <a:ext cx="11101756" cy="246002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61413" y="4216038"/>
            <a:ext cx="10609381" cy="2055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Chẳng</a:t>
            </a:r>
            <a:r>
              <a:rPr kumimoji="0" lang="en-US" sz="3200" i="0" u="none" strike="noStrike" kern="1200" cap="none" spc="0" normalizeH="0" noProof="0" dirty="0">
                <a:ln w="3175" cmpd="sng"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 w="3175" cmpd="sng"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hạn</a:t>
            </a:r>
            <a:r>
              <a:rPr kumimoji="0" lang="en-US" sz="3200" i="0" u="none" strike="noStrike" kern="1200" cap="none" spc="0" normalizeH="0" noProof="0" dirty="0">
                <a:ln w="3175" cmpd="sng"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:</a:t>
            </a:r>
            <a:endParaRPr kumimoji="0" lang="en-US" sz="3200" i="0" u="none" strike="noStrike" kern="1200" cap="none" spc="0" normalizeH="0" baseline="0" noProof="0" dirty="0">
              <a:ln w="3175" cmpd="sng">
                <a:noFill/>
              </a:ln>
              <a:solidFill>
                <a:srgbClr val="7030A0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  <a:p>
            <a:pPr marR="0" lvl="0" indent="11969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Ngày 23 tháng 5. </a:t>
            </a:r>
          </a:p>
          <a:p>
            <a:pPr marR="0" lvl="0" indent="11969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Một ước của 23 là 23</a:t>
            </a:r>
            <a:r>
              <a:rPr kumimoji="0" lang="en-US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 w="3175" cmpd="sng"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  <a:p>
            <a:pPr marR="0" lvl="0" indent="11969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Hai bội của 5 là 0 và 5.</a:t>
            </a:r>
            <a:r>
              <a:rPr kumimoji="0" lang="en-US" sz="3200" b="0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424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>
            <a:extLst>
              <a:ext uri="{FF2B5EF4-FFF2-40B4-BE49-F238E27FC236}">
                <a16:creationId xmlns:a16="http://schemas.microsoft.com/office/drawing/2014/main" id="{FE2EA4AE-3AF6-828D-C221-88ADC62B798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5122" y="720396"/>
            <a:ext cx="11101756" cy="2051988"/>
          </a:xfrm>
          <a:prstGeom prst="roundRect">
            <a:avLst>
              <a:gd name="adj" fmla="val 10889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Ví dụ 2: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Chỉ ra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hai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số là bội của 7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Chỉ ra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hai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số là ước của 12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A3604286-FEF7-8A9C-35F4-D4A0DE7BC18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5122" y="3556730"/>
            <a:ext cx="11101756" cy="246002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495BB1A-F9E7-FEEF-4FB2-637F49B8A2D0}"/>
              </a:ext>
            </a:extLst>
          </p:cNvPr>
          <p:cNvSpPr txBox="1">
            <a:spLocks noChangeArrowheads="1"/>
          </p:cNvSpPr>
          <p:nvPr/>
        </p:nvSpPr>
        <p:spPr>
          <a:xfrm>
            <a:off x="925891" y="3758836"/>
            <a:ext cx="10609381" cy="2055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>
                <a:ln w="3175" cmpd="sng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514350" lvl="0" indent="-514350" algn="l" defTabSz="914400">
              <a:spcBef>
                <a:spcPts val="0"/>
              </a:spcBef>
              <a:buFontTx/>
              <a:buAutoNum type="alphaLcParenR"/>
              <a:defRPr/>
            </a:pPr>
            <a:r>
              <a:rPr lang="vi-VN" sz="3200" kern="0" dirty="0">
                <a:ln>
                  <a:noFill/>
                </a:ln>
                <a:solidFill>
                  <a:sysClr val="windowText" lastClr="000000"/>
                </a:solidFill>
              </a:rPr>
              <a:t>Chẳng hạn, 0 và 7 là hai bội của 7</a:t>
            </a:r>
            <a:r>
              <a:rPr lang="en-US" sz="3200" kern="0" dirty="0">
                <a:ln>
                  <a:noFill/>
                </a:ln>
                <a:solidFill>
                  <a:sysClr val="windowText" lastClr="000000"/>
                </a:solidFill>
              </a:rPr>
              <a:t>.</a:t>
            </a:r>
            <a:endParaRPr lang="vi-VN" sz="3200" kern="0" dirty="0">
              <a:ln>
                <a:noFill/>
              </a:ln>
              <a:solidFill>
                <a:sysClr val="windowText" lastClr="000000"/>
              </a:solidFill>
            </a:endParaRPr>
          </a:p>
          <a:p>
            <a:pPr marL="514350" lvl="0" indent="-514350" algn="l" defTabSz="914400">
              <a:spcBef>
                <a:spcPts val="0"/>
              </a:spcBef>
              <a:buFontTx/>
              <a:buAutoNum type="alphaLcParenR"/>
              <a:defRPr/>
            </a:pPr>
            <a:r>
              <a:rPr lang="vi-VN" sz="3200" kern="0" dirty="0">
                <a:ln>
                  <a:noFill/>
                </a:ln>
                <a:solidFill>
                  <a:sysClr val="windowText" lastClr="000000"/>
                </a:solidFill>
              </a:rPr>
              <a:t>Chẳng hạn, 1 và 12 là hai ước của 12</a:t>
            </a:r>
            <a:r>
              <a:rPr lang="en-US" sz="3200" kern="0" dirty="0">
                <a:ln>
                  <a:noFill/>
                </a:ln>
                <a:solidFill>
                  <a:sysClr val="windowText" lastClr="000000"/>
                </a:solidFill>
              </a:rPr>
              <a:t>.</a:t>
            </a:r>
            <a:endParaRPr lang="vi-VN" sz="3200" kern="0" dirty="0">
              <a:ln>
                <a:noFill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4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00" y="2463054"/>
            <a:ext cx="8667570" cy="41030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7323" y="651717"/>
            <a:ext cx="6593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nhỉ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8" y="484291"/>
            <a:ext cx="13049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59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8235" y="1237860"/>
            <a:ext cx="7528421" cy="13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trả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lời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20000"/>
              </a:lnSpc>
              <a:defRPr/>
            </a:pP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Vì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 15   5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nên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là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ước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UTM Avo" panose="02040603050506020204" pitchFamily="18" charset="0"/>
                <a:cs typeface="Times New Roman" pitchFamily="18" charset="0"/>
              </a:rPr>
              <a:t> 15.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047510"/>
              </p:ext>
            </p:extLst>
          </p:nvPr>
        </p:nvGraphicFramePr>
        <p:xfrm>
          <a:off x="5775343" y="1954760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01" imgH="190252" progId="Equation.DSMT4">
                  <p:embed/>
                </p:oleObj>
              </mc:Choice>
              <mc:Fallback>
                <p:oleObj name="Equation" r:id="rId2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43" y="1954760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9" t="12172" r="2286" b="20714"/>
          <a:stretch/>
        </p:blipFill>
        <p:spPr>
          <a:xfrm>
            <a:off x="1344168" y="3429000"/>
            <a:ext cx="2706624" cy="222199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65" y="668268"/>
            <a:ext cx="22574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92424" y="1237860"/>
            <a:ext cx="334266" cy="33490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8275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1151</Words>
  <Application>Microsoft Office PowerPoint</Application>
  <PresentationFormat>Widescreen</PresentationFormat>
  <Paragraphs>119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Times New Roman</vt:lpstr>
      <vt:lpstr>UTM Avo</vt:lpstr>
      <vt:lpstr>Cambria Math</vt:lpstr>
      <vt:lpstr>Office Theme</vt:lpstr>
      <vt:lpstr>Equation</vt:lpstr>
      <vt:lpstr>MathType 7.0 Equation</vt:lpstr>
      <vt:lpstr>Tuần 5 Bài 7: Quan hệ chia hết. Tính chất chia hết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Hảo Lại Thị</cp:lastModifiedBy>
  <cp:revision>300</cp:revision>
  <dcterms:created xsi:type="dcterms:W3CDTF">2021-11-01T08:16:43Z</dcterms:created>
  <dcterms:modified xsi:type="dcterms:W3CDTF">2022-10-28T11:10:20Z</dcterms:modified>
</cp:coreProperties>
</file>