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8"/>
  </p:notesMasterIdLst>
  <p:sldIdLst>
    <p:sldId id="280" r:id="rId5"/>
    <p:sldId id="257" r:id="rId6"/>
    <p:sldId id="258" r:id="rId7"/>
    <p:sldId id="264" r:id="rId8"/>
    <p:sldId id="265" r:id="rId9"/>
    <p:sldId id="281" r:id="rId10"/>
    <p:sldId id="282" r:id="rId11"/>
    <p:sldId id="283" r:id="rId12"/>
    <p:sldId id="266" r:id="rId13"/>
    <p:sldId id="267" r:id="rId14"/>
    <p:sldId id="284" r:id="rId15"/>
    <p:sldId id="279" r:id="rId16"/>
    <p:sldId id="263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15142A"/>
    <a:srgbClr val="FAED3B"/>
    <a:srgbClr val="70AD47"/>
    <a:srgbClr val="A7FDFF"/>
    <a:srgbClr val="3CDFE6"/>
    <a:srgbClr val="0C0D0E"/>
    <a:srgbClr val="1F4E79"/>
    <a:srgbClr val="ED7D31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6" autoAdjust="0"/>
    <p:restoredTop sz="84954" autoAdjust="0"/>
  </p:normalViewPr>
  <p:slideViewPr>
    <p:cSldViewPr snapToGrid="0">
      <p:cViewPr varScale="1">
        <p:scale>
          <a:sx n="62" d="100"/>
          <a:sy n="62" d="100"/>
        </p:scale>
        <p:origin x="1254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2F9B0E6-B9BF-4E2D-AE08-8C7EBB196A2E}" type="datetimeFigureOut">
              <a:rPr lang="en-US" smtClean="0"/>
              <a:pPr/>
              <a:t>13/1/2025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53816F-A1CF-4485-B308-1B9F14B36EA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68391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291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853816F-A1CF-4485-B308-1B9F14B36EAD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0249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80C5E7-B1A1-4648-89D2-17B0F1E7F5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140298-3E00-4E73-B947-697E692828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BB99EB-0E86-4FEA-A9C4-501D4E755A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31F536-58DF-4935-AE3B-7A08C03124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995127-BE30-42B7-9BE5-B83CC6A2E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9751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AAE108-9C7F-4CDC-AD71-B576580A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103746-779A-435F-995A-5BF82C86C2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84E866-B322-455F-AC32-8C164B8CD9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0D61E0-F80F-48E7-A817-F1CECBEE9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F34AFC-4299-43F1-A312-79EF0102CE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746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E1D3E-E4B6-4EAA-BFB4-25A0557A6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7E0856-45A8-4EAD-A9D6-8A993968A1A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0EEBE1-2BAF-4C94-8403-6E8454F9B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358F46-E931-4D79-94A5-037AFD073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130D95-EF5F-4A0A-93BD-73AEE2C2F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12567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ABEC0-6253-4360-B586-B9D20933D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46E20B-8661-4C60-84FB-4892E8B486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32BE45-79E4-479B-BD2F-46CCB0BEE6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589105E-DF25-4F38-BDE2-9B00C2C44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D9C4A8-7467-4BAD-98A2-0B63CAC19B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5C5C0-08E4-4F7B-9E80-8925539D22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40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7FF641-A5CC-4263-A394-2112D623A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4D6865-C632-473C-AEC8-8D3F71562B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FDBD19-4D33-4F6A-9938-6A04B3888E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697E46-CE4D-480E-A997-2B53B2DF55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8B7E36-823F-4FD4-B826-E450A12480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DBB3B14-C886-4F84-9FD5-11C8320E1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9AF591-4BBF-4BF2-9EF7-F8B114DFA1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2B1A04-B244-4AE3-8997-9B075B1059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0444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5408F1-BB29-4C6F-91C9-653A730BE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F54FEF9-8D09-4091-BE99-B6264EBD34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B5F49AA-83D5-4063-9CDE-AA7763048B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A2B27C-3C99-4208-B425-775413C536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403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2A62B2-A6D1-4A6F-8B20-80606F478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02E4958-7A46-4331-B2D8-2C31D8FCBD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C8548B-339B-46B2-BF01-1EE3DDC72A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4661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F408F-8083-4F07-9628-074C7AFE41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0477E0-A333-439D-A531-30B39A8134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D59501-D187-414C-AACE-F838720036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235F890-BB8A-49E1-880A-924FD6FE40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CA38FE-429A-41E7-942D-ECCE639D3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401D9BC-0038-4041-AE2C-657BF99D41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75613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956CFD-7F35-482C-A50F-B3D43ACB0A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D7F3EF-0FE9-46C4-A116-5DA6E26B0D5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10B4041-0F17-42D8-AF16-AB099A39FF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AF67FF-F8F1-4B22-A471-9317ED3A2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3D6993-98F8-4234-B24A-02D4DB41C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A34037-0E7D-4379-ACA0-98611B2F7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9197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645B175-C851-453B-B2A0-9A5CFCADC0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65F4A2-0E4F-4E49-A0BF-BEEC722033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28AA27-3F13-4BFD-B949-21CF3191088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33F5E9-5DAC-4C4A-9DF5-C2B87276BCC8}" type="datetimeFigureOut">
              <a:rPr lang="en-US" smtClean="0"/>
              <a:pPr/>
              <a:t>13/1/2025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EE99A2-0FED-42D4-9FBD-08CC1C3F81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2468D4-5440-4CE2-BAB3-61D83F628C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5C30-0B3A-4B13-ADDD-7C63C8AA921B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 descr="Logo, company name&#10;&#10;Description automatically generated">
            <a:extLst>
              <a:ext uri="{FF2B5EF4-FFF2-40B4-BE49-F238E27FC236}">
                <a16:creationId xmlns:a16="http://schemas.microsoft.com/office/drawing/2014/main" id="{C617D0E3-7879-4E51-9843-14E11D752E40}"/>
              </a:ext>
            </a:extLst>
          </p:cNvPr>
          <p:cNvPicPr>
            <a:picLocks noChangeAspect="1"/>
          </p:cNvPicPr>
          <p:nvPr userDrawn="1"/>
        </p:nvPicPr>
        <p:blipFill>
          <a:blip r:embed="rId11"/>
          <a:stretch>
            <a:fillRect/>
          </a:stretch>
        </p:blipFill>
        <p:spPr>
          <a:xfrm>
            <a:off x="9411307" y="5438588"/>
            <a:ext cx="2086303" cy="16561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2039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5.sv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dauhieu.gsp" TargetMode="External"/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!!2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628" y="2323835"/>
            <a:ext cx="11952372" cy="1417123"/>
          </a:xfrm>
        </p:spPr>
        <p:txBody>
          <a:bodyPr>
            <a:noAutofit/>
          </a:bodyPr>
          <a:lstStyle/>
          <a:p>
            <a: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n-US" sz="5000" b="1" dirty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</a:b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Phép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tính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lũy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thừa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với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số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mũ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tự</a:t>
            </a:r>
            <a:r>
              <a:rPr lang="en-US" sz="5000" b="1" dirty="0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5000" b="1" dirty="0" err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nhiên</a:t>
            </a:r>
            <a:endParaRPr lang="en-US" sz="5000" b="1" dirty="0">
              <a:solidFill>
                <a:schemeClr val="accent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4747910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5177912"/>
            <a:ext cx="9144000" cy="1655762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Giáo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viên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: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Bùi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Thị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Mỹ</a:t>
            </a:r>
            <a:r>
              <a:rPr lang="en-US" sz="2800" dirty="0" smtClean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Nhung</a:t>
            </a:r>
            <a:endParaRPr lang="en-US" sz="2800" dirty="0">
              <a:solidFill>
                <a:schemeClr val="bg1"/>
              </a:solidFill>
              <a:latin typeface="Arial" pitchFamily="34" charset="0"/>
              <a:ea typeface="Tahoma" panose="020B0604030504040204" pitchFamily="34" charset="0"/>
              <a:cs typeface="Arial" pitchFamily="34" charset="0"/>
            </a:endParaRPr>
          </a:p>
        </p:txBody>
      </p:sp>
      <p:pic>
        <p:nvPicPr>
          <p:cNvPr id="15" name="1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634327" y="3883012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Subtitle 2">
            <a:extLst>
              <a:ext uri="{FF2B5EF4-FFF2-40B4-BE49-F238E27FC236}">
                <a16:creationId xmlns:a16="http://schemas.microsoft.com/office/drawing/2014/main" id="{CF2EB805-B981-47B9-9661-CF05DB551677}"/>
              </a:ext>
            </a:extLst>
          </p:cNvPr>
          <p:cNvSpPr txBox="1">
            <a:spLocks/>
          </p:cNvSpPr>
          <p:nvPr/>
        </p:nvSpPr>
        <p:spPr>
          <a:xfrm>
            <a:off x="262360" y="160893"/>
            <a:ext cx="9144000" cy="16557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800" dirty="0">
                <a:solidFill>
                  <a:schemeClr val="bg1"/>
                </a:solidFill>
                <a:latin typeface="Arial" pitchFamily="34" charset="0"/>
                <a:ea typeface="Tahoma" panose="020B0604030504040204" pitchFamily="34" charset="0"/>
                <a:cs typeface="Arial" pitchFamily="34" charset="0"/>
              </a:rPr>
              <a:t>    </a:t>
            </a:r>
          </a:p>
        </p:txBody>
      </p:sp>
      <p:sp>
        <p:nvSpPr>
          <p:cNvPr id="14" name="!!1">
            <a:extLst>
              <a:ext uri="{FF2B5EF4-FFF2-40B4-BE49-F238E27FC236}">
                <a16:creationId xmlns:a16="http://schemas.microsoft.com/office/drawing/2014/main" id="{0E246211-C9C9-4B3E-9DDF-914AB989AE93}"/>
              </a:ext>
            </a:extLst>
          </p:cNvPr>
          <p:cNvSpPr txBox="1"/>
          <p:nvPr/>
        </p:nvSpPr>
        <p:spPr>
          <a:xfrm>
            <a:off x="4397104" y="2138683"/>
            <a:ext cx="6762750" cy="8617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800" b="1" smtClean="0">
                <a:solidFill>
                  <a:schemeClr val="accent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S6-C1-B5-T2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639705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3"/>
          <p:cNvSpPr txBox="1">
            <a:spLocks noChangeArrowheads="1"/>
          </p:cNvSpPr>
          <p:nvPr/>
        </p:nvSpPr>
        <p:spPr>
          <a:xfrm>
            <a:off x="304800" y="609600"/>
            <a:ext cx="8229600" cy="31829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1/ Chọn câu trả lời đúng và khoanh tròn: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Khi chia hai lũy thừa cùng cơ số khác 0, ta thực hiện: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a. Ta giữ nguyên cơ số và cộng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b. Ta giữ nguyên cơ số và trừ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c. Chia các cơ số và trừ các số mũ.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d.Các câu trên đều sai.</a:t>
            </a:r>
          </a:p>
        </p:txBody>
      </p:sp>
      <p:grpSp>
        <p:nvGrpSpPr>
          <p:cNvPr id="15" name="Group 25"/>
          <p:cNvGrpSpPr>
            <a:grpSpLocks/>
          </p:cNvGrpSpPr>
          <p:nvPr/>
        </p:nvGrpSpPr>
        <p:grpSpPr bwMode="auto">
          <a:xfrm>
            <a:off x="4938713" y="4064000"/>
            <a:ext cx="481012" cy="2565400"/>
            <a:chOff x="3111" y="2560"/>
            <a:chExt cx="303" cy="1616"/>
          </a:xfrm>
        </p:grpSpPr>
        <p:sp>
          <p:nvSpPr>
            <p:cNvPr id="17" name="Rectangle 4"/>
            <p:cNvSpPr>
              <a:spLocks noChangeArrowheads="1"/>
            </p:cNvSpPr>
            <p:nvPr/>
          </p:nvSpPr>
          <p:spPr bwMode="auto">
            <a:xfrm>
              <a:off x="3111" y="2560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8" name="Rectangle 5"/>
            <p:cNvSpPr>
              <a:spLocks noChangeArrowheads="1"/>
            </p:cNvSpPr>
            <p:nvPr/>
          </p:nvSpPr>
          <p:spPr bwMode="auto">
            <a:xfrm>
              <a:off x="3126" y="301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19" name="Rectangle 6"/>
            <p:cNvSpPr>
              <a:spLocks noChangeArrowheads="1"/>
            </p:cNvSpPr>
            <p:nvPr/>
          </p:nvSpPr>
          <p:spPr bwMode="auto">
            <a:xfrm>
              <a:off x="3120" y="3492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  <p:sp>
          <p:nvSpPr>
            <p:cNvPr id="20" name="Rectangle 7"/>
            <p:cNvSpPr>
              <a:spLocks noChangeArrowheads="1"/>
            </p:cNvSpPr>
            <p:nvPr/>
          </p:nvSpPr>
          <p:spPr bwMode="auto">
            <a:xfrm>
              <a:off x="3121" y="3888"/>
              <a:ext cx="288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en-US">
                <a:solidFill>
                  <a:srgbClr val="0000CC"/>
                </a:solidFill>
                <a:latin typeface=".VnTime" pitchFamily="34" charset="0"/>
              </a:endParaRPr>
            </a:p>
          </p:txBody>
        </p:sp>
      </p:grpSp>
      <p:sp>
        <p:nvSpPr>
          <p:cNvPr id="21" name="Oval 20"/>
          <p:cNvSpPr/>
          <p:nvPr/>
        </p:nvSpPr>
        <p:spPr>
          <a:xfrm>
            <a:off x="315913" y="2243138"/>
            <a:ext cx="457200" cy="3810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>
              <a:solidFill>
                <a:srgbClr val="0000CC"/>
              </a:solidFill>
            </a:endParaRPr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 bwMode="auto">
          <a:xfrm>
            <a:off x="838200" y="4038600"/>
            <a:ext cx="36576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a. 7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7 = 7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b.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x</a:t>
            </a:r>
            <a:r>
              <a:rPr lang="en-US" sz="2800" baseline="30000">
                <a:solidFill>
                  <a:srgbClr val="0000CC"/>
                </a:solidFill>
              </a:rPr>
              <a:t>2</a:t>
            </a:r>
            <a:r>
              <a:rPr lang="en-US" sz="2800">
                <a:solidFill>
                  <a:srgbClr val="0000CC"/>
                </a:solidFill>
              </a:rPr>
              <a:t> = x</a:t>
            </a:r>
            <a:r>
              <a:rPr lang="en-US" sz="2800" baseline="30000">
                <a:solidFill>
                  <a:srgbClr val="0000CC"/>
                </a:solidFill>
              </a:rPr>
              <a:t>3</a:t>
            </a:r>
            <a:r>
              <a:rPr lang="en-US" sz="2800">
                <a:solidFill>
                  <a:srgbClr val="0000CC"/>
                </a:solidFill>
              </a:rPr>
              <a:t>  (x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>
                <a:solidFill>
                  <a:srgbClr val="0000CC"/>
                </a:solidFill>
              </a:rPr>
              <a:t> c. a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a</a:t>
            </a:r>
            <a:r>
              <a:rPr lang="en-US" sz="2800" baseline="30000">
                <a:solidFill>
                  <a:srgbClr val="0000CC"/>
                </a:solidFill>
              </a:rPr>
              <a:t>3</a:t>
            </a:r>
            <a:r>
              <a:rPr lang="en-US" sz="2800">
                <a:solidFill>
                  <a:srgbClr val="0000CC"/>
                </a:solidFill>
              </a:rPr>
              <a:t> = a</a:t>
            </a:r>
            <a:r>
              <a:rPr lang="en-US" sz="2800" baseline="30000">
                <a:solidFill>
                  <a:srgbClr val="0000CC"/>
                </a:solidFill>
              </a:rPr>
              <a:t>8    </a:t>
            </a:r>
            <a:r>
              <a:rPr lang="en-US" sz="2800">
                <a:solidFill>
                  <a:srgbClr val="0000CC"/>
                </a:solidFill>
              </a:rPr>
              <a:t>(a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sz="2800" baseline="30000">
                <a:solidFill>
                  <a:srgbClr val="0000CC"/>
                </a:solidFill>
              </a:rPr>
              <a:t> </a:t>
            </a:r>
            <a:r>
              <a:rPr lang="en-US" sz="2800">
                <a:solidFill>
                  <a:srgbClr val="0000CC"/>
                </a:solidFill>
              </a:rPr>
              <a:t>d.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: x</a:t>
            </a:r>
            <a:r>
              <a:rPr lang="en-US" sz="2800" baseline="30000">
                <a:solidFill>
                  <a:srgbClr val="0000CC"/>
                </a:solidFill>
              </a:rPr>
              <a:t>5</a:t>
            </a:r>
            <a:r>
              <a:rPr lang="en-US" sz="2800">
                <a:solidFill>
                  <a:srgbClr val="0000CC"/>
                </a:solidFill>
              </a:rPr>
              <a:t> = 1    (x  </a:t>
            </a:r>
            <a:r>
              <a:rPr lang="en-US" sz="2800">
                <a:solidFill>
                  <a:srgbClr val="0000CC"/>
                </a:solidFill>
                <a:cs typeface="Times New Roman" pitchFamily="18" charset="0"/>
              </a:rPr>
              <a:t>≠</a:t>
            </a:r>
            <a:r>
              <a:rPr lang="en-US" sz="2800">
                <a:solidFill>
                  <a:srgbClr val="0000CC"/>
                </a:solidFill>
              </a:rPr>
              <a:t> 0)</a:t>
            </a:r>
          </a:p>
          <a:p>
            <a:pPr marL="342900" indent="-342900">
              <a:lnSpc>
                <a:spcPct val="150000"/>
              </a:lnSpc>
              <a:spcBef>
                <a:spcPct val="20000"/>
              </a:spcBef>
              <a:defRPr/>
            </a:pP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23" name="TextBox 22"/>
          <p:cNvSpPr txBox="1">
            <a:spLocks noChangeArrowheads="1"/>
          </p:cNvSpPr>
          <p:nvPr/>
        </p:nvSpPr>
        <p:spPr bwMode="auto">
          <a:xfrm>
            <a:off x="5029200" y="4800600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Đ</a:t>
            </a:r>
          </a:p>
        </p:txBody>
      </p:sp>
      <p:sp>
        <p:nvSpPr>
          <p:cNvPr id="24" name="TextBox 23"/>
          <p:cNvSpPr txBox="1">
            <a:spLocks noChangeArrowheads="1"/>
          </p:cNvSpPr>
          <p:nvPr/>
        </p:nvSpPr>
        <p:spPr bwMode="auto">
          <a:xfrm>
            <a:off x="5005388" y="4067175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S</a:t>
            </a:r>
          </a:p>
        </p:txBody>
      </p:sp>
      <p:sp>
        <p:nvSpPr>
          <p:cNvPr id="25" name="Text Box 22"/>
          <p:cNvSpPr txBox="1">
            <a:spLocks noChangeArrowheads="1"/>
          </p:cNvSpPr>
          <p:nvPr/>
        </p:nvSpPr>
        <p:spPr bwMode="auto">
          <a:xfrm>
            <a:off x="382588" y="3575050"/>
            <a:ext cx="8534400" cy="1169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20000"/>
              </a:spcBef>
            </a:pPr>
            <a:r>
              <a:rPr lang="en-US" sz="2800" b="1">
                <a:solidFill>
                  <a:srgbClr val="0000CC"/>
                </a:solidFill>
              </a:rPr>
              <a:t>2/ Điền chữ Đ (đúng) hoặc S (sai ) vào ô vuông:</a:t>
            </a:r>
          </a:p>
          <a:p>
            <a:pPr>
              <a:spcBef>
                <a:spcPct val="50000"/>
              </a:spcBef>
            </a:pPr>
            <a:endParaRPr lang="en-US" sz="2800">
              <a:solidFill>
                <a:srgbClr val="0000CC"/>
              </a:solidFill>
            </a:endParaRPr>
          </a:p>
        </p:txBody>
      </p:sp>
      <p:sp>
        <p:nvSpPr>
          <p:cNvPr id="26" name="TextBox 3"/>
          <p:cNvSpPr txBox="1">
            <a:spLocks noChangeArrowheads="1"/>
          </p:cNvSpPr>
          <p:nvPr/>
        </p:nvSpPr>
        <p:spPr bwMode="auto">
          <a:xfrm>
            <a:off x="5029200" y="5562600"/>
            <a:ext cx="32573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S</a:t>
            </a:r>
          </a:p>
        </p:txBody>
      </p:sp>
      <p:sp>
        <p:nvSpPr>
          <p:cNvPr id="27" name="TextBox 3"/>
          <p:cNvSpPr txBox="1">
            <a:spLocks noChangeArrowheads="1"/>
          </p:cNvSpPr>
          <p:nvPr/>
        </p:nvSpPr>
        <p:spPr bwMode="auto">
          <a:xfrm>
            <a:off x="5005388" y="6172200"/>
            <a:ext cx="37702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>
                <a:solidFill>
                  <a:srgbClr val="0000CC"/>
                </a:solidFill>
              </a:rPr>
              <a:t>Đ</a:t>
            </a:r>
          </a:p>
        </p:txBody>
      </p:sp>
      <p:sp>
        <p:nvSpPr>
          <p:cNvPr id="28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6338467" y="99607"/>
            <a:ext cx="5717294" cy="493723"/>
          </a:xfrm>
          <a:prstGeom prst="roundRect">
            <a:avLst/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VẬN DỤNG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C771E190-FEB2-4337-A955-8F6A819B8B7A}"/>
              </a:ext>
            </a:extLst>
          </p:cNvPr>
          <p:cNvSpPr txBox="1"/>
          <p:nvPr/>
        </p:nvSpPr>
        <p:spPr>
          <a:xfrm>
            <a:off x="-718971" y="6516959"/>
            <a:ext cx="343963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b="1" i="1">
                <a:solidFill>
                  <a:srgbClr val="7030A0"/>
                </a:solidFill>
                <a:latin typeface="Times New Roman" panose="02020603050405020304" pitchFamily="18" charset="0"/>
              </a:rPr>
              <a:t>Hoạt động nhóm</a:t>
            </a:r>
          </a:p>
        </p:txBody>
      </p:sp>
    </p:spTree>
    <p:extLst>
      <p:ext uri="{BB962C8B-B14F-4D97-AF65-F5344CB8AC3E}">
        <p14:creationId xmlns:p14="http://schemas.microsoft.com/office/powerpoint/2010/main" val="2705090147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build="p"/>
      <p:bldP spid="21" grpId="0" animBg="1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8032" y="-191509"/>
            <a:ext cx="10668000" cy="1214165"/>
          </a:xfrm>
        </p:spPr>
        <p:txBody>
          <a:bodyPr>
            <a:normAutofit/>
          </a:bodyPr>
          <a:lstStyle/>
          <a:p>
            <a:r>
              <a:rPr lang="en-US" sz="44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VẬN DỤNG</a:t>
            </a: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406271" y="4713532"/>
            <a:ext cx="2288680" cy="2288680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1226585-E115-4FD3-BED2-9911F2F047D9}"/>
              </a:ext>
            </a:extLst>
          </p:cNvPr>
          <p:cNvSpPr txBox="1"/>
          <p:nvPr/>
        </p:nvSpPr>
        <p:spPr>
          <a:xfrm>
            <a:off x="119814" y="1238379"/>
            <a:ext cx="9356993" cy="1241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khuẩn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E.coli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điều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kiện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nuôi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cấy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thích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hợp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cứ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20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phút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lại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đôi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một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733" i="1" dirty="0" err="1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lần</a:t>
            </a:r>
            <a:r>
              <a:rPr lang="en-US" sz="3733" i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3" name="Cloud Callout 19">
            <a:extLst>
              <a:ext uri="{FF2B5EF4-FFF2-40B4-BE49-F238E27FC236}">
                <a16:creationId xmlns:a16="http://schemas.microsoft.com/office/drawing/2014/main" id="{8C26B8CA-DF1B-4B62-9953-465D6721E6A4}"/>
              </a:ext>
            </a:extLst>
          </p:cNvPr>
          <p:cNvSpPr/>
          <p:nvPr/>
        </p:nvSpPr>
        <p:spPr>
          <a:xfrm>
            <a:off x="-70036" y="2652153"/>
            <a:ext cx="7909599" cy="2421443"/>
          </a:xfrm>
          <a:prstGeom prst="cloudCallout">
            <a:avLst>
              <a:gd name="adj1" fmla="val 51961"/>
              <a:gd name="adj2" fmla="val 39299"/>
            </a:avLst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1306B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3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đầu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có 1 vi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khuẩn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Sau 3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giờ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hồ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bao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nhiêu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 </a:t>
            </a:r>
            <a:r>
              <a:rPr lang="en-US" sz="3200" dirty="0" err="1">
                <a:solidFill>
                  <a:schemeClr val="accent1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khuẩn</a:t>
            </a:r>
            <a:endParaRPr lang="en-US" sz="3200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3000" dirty="0">
              <a:solidFill>
                <a:schemeClr val="accent6">
                  <a:lumMod val="1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B98BCA71-ED40-4E30-89E9-B51E0875793D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8157124" y="2745631"/>
            <a:ext cx="3907267" cy="3943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06180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25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45D60562-028E-4B92-BB2B-E55173015A53}"/>
              </a:ext>
            </a:extLst>
          </p:cNvPr>
          <p:cNvSpPr/>
          <p:nvPr/>
        </p:nvSpPr>
        <p:spPr>
          <a:xfrm>
            <a:off x="112542" y="99607"/>
            <a:ext cx="11943219" cy="6658786"/>
          </a:xfrm>
          <a:custGeom>
            <a:avLst/>
            <a:gdLst>
              <a:gd name="connsiteX0" fmla="*/ 0 w 11943219"/>
              <a:gd name="connsiteY0" fmla="*/ 0 h 6658786"/>
              <a:gd name="connsiteX1" fmla="*/ 11943219 w 11943219"/>
              <a:gd name="connsiteY1" fmla="*/ 0 h 6658786"/>
              <a:gd name="connsiteX2" fmla="*/ 11943219 w 11943219"/>
              <a:gd name="connsiteY2" fmla="*/ 6658786 h 6658786"/>
              <a:gd name="connsiteX3" fmla="*/ 0 w 11943219"/>
              <a:gd name="connsiteY3" fmla="*/ 6658786 h 6658786"/>
              <a:gd name="connsiteX4" fmla="*/ 0 w 11943219"/>
              <a:gd name="connsiteY4" fmla="*/ 0 h 66587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943219" h="6658786" extrusionOk="0">
                <a:moveTo>
                  <a:pt x="0" y="0"/>
                </a:moveTo>
                <a:cubicBezTo>
                  <a:pt x="4310450" y="118645"/>
                  <a:pt x="8658619" y="116012"/>
                  <a:pt x="11943219" y="0"/>
                </a:cubicBezTo>
                <a:cubicBezTo>
                  <a:pt x="11810337" y="1360470"/>
                  <a:pt x="12028170" y="5310941"/>
                  <a:pt x="11943219" y="6658786"/>
                </a:cubicBezTo>
                <a:cubicBezTo>
                  <a:pt x="10454998" y="6793386"/>
                  <a:pt x="2886094" y="6501590"/>
                  <a:pt x="0" y="6658786"/>
                </a:cubicBezTo>
                <a:cubicBezTo>
                  <a:pt x="-20187" y="5944707"/>
                  <a:pt x="-152480" y="740150"/>
                  <a:pt x="0" y="0"/>
                </a:cubicBezTo>
                <a:close/>
              </a:path>
            </a:pathLst>
          </a:custGeom>
          <a:noFill/>
          <a:ln w="69850">
            <a:solidFill>
              <a:srgbClr val="1F4E79"/>
            </a:solidFill>
            <a:extLst>
              <a:ext uri="{C807C97D-BFC1-408E-A445-0C87EB9F89A2}">
                <ask:lineSketchStyleProps xmlns:ask="http://schemas.microsoft.com/office/drawing/2018/sketchyshapes" xmlns="" sd="1219033472">
                  <a:prstGeom prst="rect">
                    <a:avLst/>
                  </a:prstGeom>
                  <ask:type>
                    <ask:lineSketchCurve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!!4">
            <a:extLst>
              <a:ext uri="{FF2B5EF4-FFF2-40B4-BE49-F238E27FC236}">
                <a16:creationId xmlns:a16="http://schemas.microsoft.com/office/drawing/2014/main" id="{58E6D429-DC53-47C4-8036-1E9D12B8E28B}"/>
              </a:ext>
            </a:extLst>
          </p:cNvPr>
          <p:cNvSpPr/>
          <p:nvPr/>
        </p:nvSpPr>
        <p:spPr>
          <a:xfrm>
            <a:off x="3318494" y="1211611"/>
            <a:ext cx="5717294" cy="956117"/>
          </a:xfrm>
          <a:prstGeom prst="roundRect">
            <a:avLst>
              <a:gd name="adj" fmla="val 50000"/>
            </a:avLst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TỰ HỌC Ở NHÀ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2058975" y="2673519"/>
            <a:ext cx="8229600" cy="157299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Học thuộc dạng tổng quát phép nhân, chia hai lũy thừa cùng cơ số.</a:t>
            </a:r>
          </a:p>
          <a:p>
            <a:pPr marL="228600" marR="0" lvl="0" indent="-228600" algn="just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Làm bài tập: 5, 6,7  (SGK trang  25)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200" cap="none" spc="0" normalizeH="0" baseline="0" noProof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Arial" pitchFamily="34" charset="0"/>
                <a:cs typeface="Arial" pitchFamily="34" charset="0"/>
              </a:rPr>
              <a:t>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329527595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B5F415-7490-4054-85B4-10F7AE6D33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2207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Remember…</a:t>
            </a:r>
            <a:b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</a:br>
            <a:r>
              <a:rPr lang="en-US" sz="8000" dirty="0">
                <a:solidFill>
                  <a:schemeClr val="bg1"/>
                </a:solidFill>
                <a:latin typeface="Rockwell" panose="02060603020205020403" pitchFamily="18" charset="0"/>
              </a:rPr>
              <a:t>Safety First!</a:t>
            </a: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65E432-C1E6-4C36-BF8E-2DA25E65DC3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/>
          <p:nvPr/>
        </p:nvCxnSpPr>
        <p:spPr>
          <a:xfrm>
            <a:off x="3579677" y="3278339"/>
            <a:ext cx="4914900" cy="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Subtitle 2">
            <a:extLst>
              <a:ext uri="{FF2B5EF4-FFF2-40B4-BE49-F238E27FC236}">
                <a16:creationId xmlns:a16="http://schemas.microsoft.com/office/drawing/2014/main" id="{D05F6415-1E7C-453D-B6B7-DBF76BDA691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465127" y="3620366"/>
            <a:ext cx="9144000" cy="1655762"/>
          </a:xfrm>
        </p:spPr>
        <p:txBody>
          <a:bodyPr>
            <a:normAutofit/>
          </a:bodyPr>
          <a:lstStyle/>
          <a:p>
            <a:r>
              <a:rPr lang="en-US" sz="2000">
                <a:solidFill>
                  <a:schemeClr val="bg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Thank you!</a:t>
            </a:r>
            <a:endParaRPr lang="en-US" sz="2000" dirty="0">
              <a:solidFill>
                <a:schemeClr val="bg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15" name="Graphic 14" descr="Clipboard">
            <a:extLst>
              <a:ext uri="{FF2B5EF4-FFF2-40B4-BE49-F238E27FC236}">
                <a16:creationId xmlns:a16="http://schemas.microsoft.com/office/drawing/2014/main" id="{2A123BD8-A09C-49C0-98E8-54B55610A9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 rot="631394">
            <a:off x="-514584" y="4127150"/>
            <a:ext cx="3194131" cy="3194131"/>
          </a:xfrm>
          <a:prstGeom prst="rect">
            <a:avLst/>
          </a:prstGeom>
        </p:spPr>
      </p:pic>
      <p:pic>
        <p:nvPicPr>
          <p:cNvPr id="19" name="Graphic 18" descr="Ruler">
            <a:extLst>
              <a:ext uri="{FF2B5EF4-FFF2-40B4-BE49-F238E27FC236}">
                <a16:creationId xmlns:a16="http://schemas.microsoft.com/office/drawing/2014/main" id="{39130E3C-1E93-4315-AE76-13C55147DC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 rot="18889495">
            <a:off x="10171718" y="145767"/>
            <a:ext cx="1574403" cy="1574403"/>
          </a:xfrm>
          <a:prstGeom prst="rect">
            <a:avLst/>
          </a:prstGeom>
        </p:spPr>
      </p:pic>
      <p:pic>
        <p:nvPicPr>
          <p:cNvPr id="21" name="Graphic 20" descr="Pencil">
            <a:extLst>
              <a:ext uri="{FF2B5EF4-FFF2-40B4-BE49-F238E27FC236}">
                <a16:creationId xmlns:a16="http://schemas.microsoft.com/office/drawing/2014/main" id="{FFEC1660-205F-490E-800A-0D57D250BAE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 rot="20520790">
            <a:off x="10917677" y="783939"/>
            <a:ext cx="1488402" cy="1488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31359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F0B9D66F-5601-40B8-86B8-4B94AB7C2B0B}"/>
              </a:ext>
            </a:extLst>
          </p:cNvPr>
          <p:cNvSpPr/>
          <p:nvPr/>
        </p:nvSpPr>
        <p:spPr>
          <a:xfrm>
            <a:off x="83518" y="49875"/>
            <a:ext cx="4189224" cy="653685"/>
          </a:xfrm>
          <a:prstGeom prst="roundRect">
            <a:avLst/>
          </a:prstGeom>
          <a:solidFill>
            <a:srgbClr val="FFD3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3" name="Group 22">
            <a:extLst>
              <a:ext uri="{FF2B5EF4-FFF2-40B4-BE49-F238E27FC236}">
                <a16:creationId xmlns:a16="http://schemas.microsoft.com/office/drawing/2014/main" id="{B41947A2-8C4E-460E-A29C-30BD4B5DB041}"/>
              </a:ext>
            </a:extLst>
          </p:cNvPr>
          <p:cNvGrpSpPr/>
          <p:nvPr/>
        </p:nvGrpSpPr>
        <p:grpSpPr>
          <a:xfrm rot="19823548">
            <a:off x="10380265" y="-1758946"/>
            <a:ext cx="3136324" cy="8030311"/>
            <a:chOff x="9055676" y="0"/>
            <a:chExt cx="3136324" cy="6858000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EA5BD8AB-C5E3-48B8-8244-650D432A9D70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FA2DC627-8030-44BB-AF58-DA2E1D7FE52E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C7E7C356-12CC-418B-92DE-C3D776E2F383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0E126EC2-82B8-4C28-8457-E91069573314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3612BE79-8E59-4846-9676-1838738481B9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35" name="!!1">
            <a:extLst>
              <a:ext uri="{FF2B5EF4-FFF2-40B4-BE49-F238E27FC236}">
                <a16:creationId xmlns:a16="http://schemas.microsoft.com/office/drawing/2014/main" id="{4D3CFCA8-27ED-41FB-92A9-BA8CC0500364}"/>
              </a:ext>
            </a:extLst>
          </p:cNvPr>
          <p:cNvSpPr txBox="1"/>
          <p:nvPr/>
        </p:nvSpPr>
        <p:spPr>
          <a:xfrm>
            <a:off x="244204" y="107270"/>
            <a:ext cx="402853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>
                <a:solidFill>
                  <a:srgbClr val="C55A1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 ĐỘNG MỞ ĐẦU</a:t>
            </a:r>
            <a:endParaRPr lang="en-US" sz="2800">
              <a:solidFill>
                <a:srgbClr val="C55A11"/>
              </a:solidFill>
            </a:endParaRPr>
          </a:p>
        </p:txBody>
      </p:sp>
      <p:sp>
        <p:nvSpPr>
          <p:cNvPr id="17" name="Text Box 54"/>
          <p:cNvSpPr txBox="1">
            <a:spLocks noChangeArrowheads="1"/>
          </p:cNvSpPr>
          <p:nvPr/>
        </p:nvSpPr>
        <p:spPr bwMode="auto">
          <a:xfrm>
            <a:off x="263525" y="2005013"/>
            <a:ext cx="86756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H Đ 2: So sánh: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và 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800" b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1" name="Text Box 61"/>
          <p:cNvSpPr txBox="1">
            <a:spLocks noChangeArrowheads="1"/>
          </p:cNvSpPr>
          <p:nvPr/>
        </p:nvSpPr>
        <p:spPr bwMode="auto">
          <a:xfrm>
            <a:off x="5959475" y="3027363"/>
            <a:ext cx="30305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(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3+4 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)</a:t>
            </a:r>
          </a:p>
        </p:txBody>
      </p:sp>
      <p:sp>
        <p:nvSpPr>
          <p:cNvPr id="22" name="Text Box 66"/>
          <p:cNvSpPr txBox="1">
            <a:spLocks noChangeArrowheads="1"/>
          </p:cNvSpPr>
          <p:nvPr/>
        </p:nvSpPr>
        <p:spPr bwMode="auto">
          <a:xfrm>
            <a:off x="190500" y="2954338"/>
            <a:ext cx="76311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Ta có: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.2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 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2.2.2.2.2.2.2 = 2</a:t>
            </a:r>
            <a:r>
              <a:rPr lang="en-US" sz="2800" b="1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CC"/>
              </a:solidFill>
            </a:endParaRPr>
          </a:p>
        </p:txBody>
      </p:sp>
      <p:sp>
        <p:nvSpPr>
          <p:cNvPr id="25" name="Rectangle 10"/>
          <p:cNvSpPr>
            <a:spLocks noChangeArrowheads="1"/>
          </p:cNvSpPr>
          <p:nvPr/>
        </p:nvSpPr>
        <p:spPr bwMode="auto">
          <a:xfrm>
            <a:off x="0" y="1133475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/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6" name="Group 32"/>
          <p:cNvGrpSpPr>
            <a:grpSpLocks/>
          </p:cNvGrpSpPr>
          <p:nvPr/>
        </p:nvGrpSpPr>
        <p:grpSpPr bwMode="auto">
          <a:xfrm>
            <a:off x="3549650" y="471488"/>
            <a:ext cx="1679575" cy="1185862"/>
            <a:chOff x="2112" y="2496"/>
            <a:chExt cx="1776" cy="1824"/>
          </a:xfrm>
        </p:grpSpPr>
        <p:pic>
          <p:nvPicPr>
            <p:cNvPr id="32" name="Picture 33" descr="1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451" y="2646"/>
              <a:ext cx="1245" cy="14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33" name="AutoShape 34">
              <a:hlinkClick r:id="rId3"/>
            </p:cNvPr>
            <p:cNvSpPr>
              <a:spLocks noChangeArrowheads="1"/>
            </p:cNvSpPr>
            <p:nvPr/>
          </p:nvSpPr>
          <p:spPr bwMode="auto">
            <a:xfrm>
              <a:off x="2112" y="2496"/>
              <a:ext cx="1776" cy="1824"/>
            </a:xfrm>
            <a:prstGeom prst="flowChartConnector">
              <a:avLst/>
            </a:prstGeom>
            <a:noFill/>
            <a:ln w="57150">
              <a:solidFill>
                <a:srgbClr val="FF00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>
                <a:solidFill>
                  <a:srgbClr val="0000CC"/>
                </a:solidFill>
              </a:endParaRPr>
            </a:p>
          </p:txBody>
        </p:sp>
      </p:grpSp>
      <p:sp>
        <p:nvSpPr>
          <p:cNvPr id="34" name="Rectangle 2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049914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utoUpdateAnimBg="0"/>
      <p:bldP spid="22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!!3" descr="Wondering | Grappige gezichten, Smiley, Grappige plaatjes">
            <a:extLst>
              <a:ext uri="{FF2B5EF4-FFF2-40B4-BE49-F238E27FC236}">
                <a16:creationId xmlns:a16="http://schemas.microsoft.com/office/drawing/2014/main" id="{679F008B-6D84-4B69-B54D-201981BB38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567" y="3617189"/>
            <a:ext cx="2707878" cy="32408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1ED5D934-1005-42E7-B9E8-65E9CE12B957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40" name="Rectangle: Rounded Corners 39">
              <a:extLst>
                <a:ext uri="{FF2B5EF4-FFF2-40B4-BE49-F238E27FC236}">
                  <a16:creationId xmlns:a16="http://schemas.microsoft.com/office/drawing/2014/main" id="{E77C13A5-0834-400F-A56E-4C74E35B6AE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9512712A-CFC7-4140-8BF0-0E597115E51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AutoShape 5"/>
          <p:cNvSpPr>
            <a:spLocks noChangeArrowheads="1"/>
          </p:cNvSpPr>
          <p:nvPr/>
        </p:nvSpPr>
        <p:spPr bwMode="auto">
          <a:xfrm>
            <a:off x="109538" y="365125"/>
            <a:ext cx="8916987" cy="2917825"/>
          </a:xfrm>
          <a:prstGeom prst="cloudCallout">
            <a:avLst>
              <a:gd name="adj1" fmla="val -31954"/>
              <a:gd name="adj2" fmla="val 95088"/>
            </a:avLst>
          </a:prstGeom>
          <a:solidFill>
            <a:schemeClr val="bg1">
              <a:lumMod val="95000"/>
            </a:schemeClr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lIns="0" tIns="0" rIns="0" bIns="0"/>
          <a:lstStyle/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</a:t>
            </a:r>
          </a:p>
          <a:p>
            <a:pPr algn="ctr">
              <a:defRPr/>
            </a:pPr>
            <a:r>
              <a:rPr lang="en-US" sz="36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Khi nhân hai lũy thừa cùng cơ số, ta làm như thế nào?</a:t>
            </a:r>
          </a:p>
        </p:txBody>
      </p:sp>
      <p:pic>
        <p:nvPicPr>
          <p:cNvPr id="14" name="Picture 21" descr="j023213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8113" y="3792538"/>
            <a:ext cx="2692400" cy="2338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289912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!!3">
            <a:extLst>
              <a:ext uri="{FF2B5EF4-FFF2-40B4-BE49-F238E27FC236}">
                <a16:creationId xmlns:a16="http://schemas.microsoft.com/office/drawing/2014/main" id="{83F1A94D-48D5-4D73-BDAA-9118478F5E6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46832" y="0"/>
            <a:ext cx="2413381" cy="2172043"/>
          </a:xfrm>
          <a:prstGeom prst="rect">
            <a:avLst/>
          </a:prstGeom>
        </p:spPr>
      </p:pic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Rounded Rectangle 12"/>
          <p:cNvSpPr/>
          <p:nvPr/>
        </p:nvSpPr>
        <p:spPr>
          <a:xfrm>
            <a:off x="0" y="1749425"/>
            <a:ext cx="9144000" cy="1570038"/>
          </a:xfrm>
          <a:prstGeom prst="roundRect">
            <a:avLst/>
          </a:prstGeom>
          <a:solidFill>
            <a:srgbClr val="D2F0AE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auto">
          <a:xfrm>
            <a:off x="0" y="3392488"/>
            <a:ext cx="975677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Ví dụ 5: 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Viết kết quả mỗi phép tính sau dưới dạng một lũy thừa: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                                                          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5. 5 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  <p:sp>
        <p:nvSpPr>
          <p:cNvPr id="15" name="Text Box 18"/>
          <p:cNvSpPr txBox="1">
            <a:spLocks noChangeArrowheads="1"/>
          </p:cNvSpPr>
          <p:nvPr/>
        </p:nvSpPr>
        <p:spPr bwMode="auto">
          <a:xfrm>
            <a:off x="224589" y="1174082"/>
            <a:ext cx="62880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15142A"/>
                </a:solidFill>
                <a:latin typeface="Arial" pitchFamily="34" charset="0"/>
                <a:cs typeface="Arial" pitchFamily="34" charset="0"/>
              </a:rPr>
              <a:t>II. Nhân hai lũy thừa cùng cơ số.</a:t>
            </a:r>
          </a:p>
        </p:txBody>
      </p:sp>
      <p:sp>
        <p:nvSpPr>
          <p:cNvPr id="16" name="Text Box 26"/>
          <p:cNvSpPr txBox="1">
            <a:spLocks noChangeArrowheads="1"/>
          </p:cNvSpPr>
          <p:nvPr/>
        </p:nvSpPr>
        <p:spPr bwMode="auto">
          <a:xfrm>
            <a:off x="671513" y="1858963"/>
            <a:ext cx="8208962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Khi nhân hai lũy thừa cùng cơ số, ta giữ nguyên cơ số và cộng các số mũ</a:t>
            </a:r>
          </a:p>
        </p:txBody>
      </p:sp>
      <p:sp>
        <p:nvSpPr>
          <p:cNvPr id="17" name="Text Box 27"/>
          <p:cNvSpPr txBox="1">
            <a:spLocks noChangeArrowheads="1"/>
          </p:cNvSpPr>
          <p:nvPr/>
        </p:nvSpPr>
        <p:spPr bwMode="auto">
          <a:xfrm>
            <a:off x="2344738" y="2808288"/>
            <a:ext cx="27908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.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n </a:t>
            </a:r>
            <a:r>
              <a:rPr lang="en-US" sz="28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= a</a:t>
            </a:r>
            <a:r>
              <a:rPr lang="en-US" sz="2800" baseline="3000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m+n</a:t>
            </a:r>
            <a:endParaRPr lang="en-US" sz="280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9144000" cy="1066800"/>
          </a:xfrm>
          <a:prstGeom prst="roundRect">
            <a:avLst>
              <a:gd name="adj" fmla="val 49106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(T2)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237260" y="4853762"/>
            <a:ext cx="975677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i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Giải:</a:t>
            </a:r>
            <a:endParaRPr lang="en-US" sz="2800" i="1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a)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2+6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 3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8                   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5. 5 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 = 5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1+6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 5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800" i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22841500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/>
      <p:bldP spid="16" grpId="0"/>
      <p:bldP spid="17" grpId="0"/>
      <p:bldP spid="1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1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9496637" y="2105286"/>
            <a:ext cx="4664758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</a:t>
              </a:r>
              <a:r>
                <a:rPr lang="en-US" sz="2400" b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LUYỆN TẬP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190500" y="1274763"/>
            <a:ext cx="83169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3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Viết  kết quả mỗi phép tính sau dưới dạng một lũy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 64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20.5 . 10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AutoShape 15" descr="Parchment"/>
          <p:cNvSpPr>
            <a:spLocks noChangeArrowheads="1"/>
          </p:cNvSpPr>
          <p:nvPr/>
        </p:nvSpPr>
        <p:spPr bwMode="gray">
          <a:xfrm>
            <a:off x="0" y="69850"/>
            <a:ext cx="11534274" cy="1066800"/>
          </a:xfrm>
          <a:prstGeom prst="roundRect">
            <a:avLst>
              <a:gd name="adj" fmla="val 49106"/>
            </a:avLst>
          </a:prstGeom>
          <a:blipFill dpi="0" rotWithShape="1">
            <a:blip r:embed="rId2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0" y="4013200"/>
            <a:ext cx="5813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.64 =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. 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6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5+6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=2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11</a:t>
            </a:r>
            <a:endParaRPr lang="en-US" sz="32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4670425"/>
            <a:ext cx="918051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20.5 .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100.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.10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2+3 </a:t>
            </a:r>
            <a:r>
              <a:rPr lang="en-US" sz="32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=10</a:t>
            </a:r>
            <a:r>
              <a:rPr lang="en-US" sz="32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endParaRPr lang="en-US" sz="32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269398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8757556">
            <a:off x="-1052601" y="4821382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3" name="TextBox 12">
            <a:extLst>
              <a:ext uri="{FF2B5EF4-FFF2-40B4-BE49-F238E27FC236}">
                <a16:creationId xmlns:a16="http://schemas.microsoft.com/office/drawing/2014/main" id="{A4ECA5A6-C929-4A8F-9482-CFCAB3A506FD}"/>
              </a:ext>
            </a:extLst>
          </p:cNvPr>
          <p:cNvSpPr txBox="1"/>
          <p:nvPr/>
        </p:nvSpPr>
        <p:spPr>
          <a:xfrm>
            <a:off x="-1735382" y="215855"/>
            <a:ext cx="1133550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II. Chia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lũy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thừa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cùng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4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số</a:t>
            </a:r>
            <a:endParaRPr lang="en-US" sz="40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BF57558F-3BE5-470B-8EAC-405CD981C3B4}"/>
              </a:ext>
            </a:extLst>
          </p:cNvPr>
          <p:cNvCxnSpPr/>
          <p:nvPr/>
        </p:nvCxnSpPr>
        <p:spPr>
          <a:xfrm>
            <a:off x="6239725" y="2029271"/>
            <a:ext cx="0" cy="3842345"/>
          </a:xfrm>
          <a:prstGeom prst="line">
            <a:avLst/>
          </a:prstGeom>
          <a:ln w="3810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E02B0A06-0071-4AF3-8308-CCBE20C24469}"/>
                  </a:ext>
                </a:extLst>
              </p:cNvPr>
              <p:cNvSpPr txBox="1"/>
              <p:nvPr/>
            </p:nvSpPr>
            <p:spPr>
              <a:xfrm>
                <a:off x="1378340" y="2093333"/>
                <a:ext cx="4900500" cy="42119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Cách 1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Ta có: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>
                        <a:latin typeface="Cambria Math" panose="02040503050406030204" pitchFamily="18" charset="0"/>
                      </a:rPr>
                      <m:t>=2.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2.</m:t>
                    </m:r>
                    <m:r>
                      <a:rPr lang="en-US" sz="3200" b="0" i="1">
                        <a:latin typeface="Cambria Math" panose="02040503050406030204" pitchFamily="18" charset="0"/>
                      </a:rPr>
                      <m:t>2.2.2=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32</m:t>
                    </m:r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US" sz="3200" b="0" i="1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3200" b="0" i="1">
                          <a:latin typeface="Cambria Math" panose="02040503050406030204" pitchFamily="18" charset="0"/>
                        </a:rPr>
                        <m:t>=2.2.2=8</m:t>
                      </m:r>
                    </m:oMath>
                  </m:oMathPara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Nên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=32:8=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Ta có: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>
                        <a:latin typeface="Cambria Math" panose="02040503050406030204" pitchFamily="18" charset="0"/>
                      </a:rPr>
                      <m:t>=2.2=</m:t>
                    </m:r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oMath>
                </a14:m>
                <a:endParaRPr lang="en-US" sz="32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>
                  <a:lnSpc>
                    <a:spcPct val="150000"/>
                  </a:lnSpc>
                </a:pP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Suyra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E02B0A06-0071-4AF3-8308-CCBE20C2446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8340" y="2093333"/>
                <a:ext cx="4900500" cy="4211922"/>
              </a:xfrm>
              <a:prstGeom prst="rect">
                <a:avLst/>
              </a:prstGeom>
              <a:blipFill>
                <a:blip r:embed="rId2"/>
                <a:stretch>
                  <a:fillRect l="-3109" t="-1881" b="-37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FB532FB0-E17E-4DCF-B451-C5201235D33C}"/>
                  </a:ext>
                </a:extLst>
              </p:cNvPr>
              <p:cNvSpPr/>
              <p:nvPr/>
            </p:nvSpPr>
            <p:spPr>
              <a:xfrm>
                <a:off x="6436052" y="1959157"/>
                <a:ext cx="4511052" cy="45468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3200" dirty="0" err="1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Cách</a:t>
                </a:r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2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=2.2.2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.2.2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tíchcủanămthừasô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2.</a:t>
                </a: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i="1">
                        <a:latin typeface="Cambria Math" panose="02040503050406030204" pitchFamily="18" charset="0"/>
                      </a:rPr>
                      <m:t>=2.2.2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tíchcủabathừasô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2.</a:t>
                </a:r>
              </a:p>
              <a:p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Kết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quả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của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tíchcủahaithừasô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́ 2,</a:t>
                </a:r>
              </a:p>
              <a:p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tức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là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5−3</m:t>
                        </m:r>
                      </m:sup>
                    </m:sSup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B532FB0-E17E-4DCF-B451-C5201235D33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6052" y="1959157"/>
                <a:ext cx="4511052" cy="4546886"/>
              </a:xfrm>
              <a:prstGeom prst="rect">
                <a:avLst/>
              </a:prstGeom>
              <a:blipFill>
                <a:blip r:embed="rId3"/>
                <a:stretch>
                  <a:fillRect l="-3514" t="-1743" r="-554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Cloud Callout 11">
            <a:extLst>
              <a:ext uri="{FF2B5EF4-FFF2-40B4-BE49-F238E27FC236}">
                <a16:creationId xmlns:a16="http://schemas.microsoft.com/office/drawing/2014/main" id="{F0130659-4051-4E49-9CF5-F889A317EC09}"/>
              </a:ext>
            </a:extLst>
          </p:cNvPr>
          <p:cNvSpPr/>
          <p:nvPr/>
        </p:nvSpPr>
        <p:spPr>
          <a:xfrm>
            <a:off x="2657367" y="2585537"/>
            <a:ext cx="7438144" cy="3642770"/>
          </a:xfrm>
          <a:prstGeom prst="cloudCallout">
            <a:avLst>
              <a:gd name="adj1" fmla="val -44261"/>
              <a:gd name="adj2" fmla="val 68661"/>
            </a:avLst>
          </a:prstGeom>
          <a:ln>
            <a:solidFill>
              <a:srgbClr val="1306BA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Hãy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dự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đoán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tắc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chia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lũy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thừa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cùng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cơ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sô</a:t>
            </a:r>
            <a:r>
              <a:rPr lang="en-US" sz="2800" dirty="0">
                <a:solidFill>
                  <a:schemeClr val="accent6">
                    <a:lumMod val="1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́?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FC466A2-A377-4024-BBD1-C156DB1DFFE2}"/>
              </a:ext>
            </a:extLst>
          </p:cNvPr>
          <p:cNvSpPr/>
          <p:nvPr/>
        </p:nvSpPr>
        <p:spPr>
          <a:xfrm>
            <a:off x="3441375" y="1048075"/>
            <a:ext cx="5674929" cy="864548"/>
          </a:xfrm>
          <a:prstGeom prst="rect">
            <a:avLst/>
          </a:prstGeom>
          <a:noFill/>
          <a:ln w="38100" cap="flat" cmpd="sng" algn="ctr">
            <a:solidFill>
              <a:srgbClr val="1306BA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F21CC262-BFDF-4A77-AD82-741C09D47AFC}"/>
                  </a:ext>
                </a:extLst>
              </p:cNvPr>
              <p:cNvSpPr txBox="1"/>
              <p:nvPr/>
            </p:nvSpPr>
            <p:spPr>
              <a:xfrm>
                <a:off x="3932369" y="1185140"/>
                <a:ext cx="4372523" cy="5904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200" dirty="0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So </a:t>
                </a:r>
                <a:r>
                  <a:rPr lang="en-US" sz="3200" dirty="0" err="1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sánh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: </m:t>
                        </m:r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3200" i="1">
                        <a:solidFill>
                          <a:schemeClr val="accent6">
                            <a:lumMod val="10000"/>
                          </a:schemeClr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chemeClr val="accent6">
                        <a:lumMod val="10000"/>
                      </a:schemeClr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và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6">
                                <a:lumMod val="10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3200" dirty="0">
                  <a:solidFill>
                    <a:schemeClr val="accent6">
                      <a:lumMod val="10000"/>
                    </a:schemeClr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21CC262-BFDF-4A77-AD82-741C09D47A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2369" y="1185140"/>
                <a:ext cx="4372523" cy="590418"/>
              </a:xfrm>
              <a:prstGeom prst="rect">
                <a:avLst/>
              </a:prstGeom>
              <a:blipFill>
                <a:blip r:embed="rId4"/>
                <a:stretch>
                  <a:fillRect l="-3487" t="-13402" b="-3195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117847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6" presetClass="exit" presetSubtype="2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6" grpId="1" animBg="1"/>
      <p:bldP spid="17" grpId="0" animBg="1"/>
      <p:bldP spid="17" grpId="1" animBg="1"/>
      <p:bldP spid="1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30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A3A062DA-93BF-4842-B601-4404401BCCE3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88514" y="2915321"/>
            <a:ext cx="9288343" cy="2320892"/>
          </a:xfrm>
          <a:prstGeom prst="rect">
            <a:avLst/>
          </a:prstGeom>
          <a:blipFill>
            <a:blip r:embed="rId2"/>
            <a:stretch>
              <a:fillRect l="-1969" t="-3937" r="-1575" b="-8924"/>
            </a:stretch>
          </a:blipFill>
        </p:spPr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605326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-258763" y="-99207"/>
            <a:ext cx="18473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400">
              <a:solidFill>
                <a:schemeClr val="accent6">
                  <a:lumMod val="10000"/>
                </a:schemeClr>
              </a:solidFill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EF796E6D-4242-42C1-811D-FD7D320233E6}"/>
              </a:ext>
            </a:extLst>
          </p:cNvPr>
          <p:cNvSpPr txBox="1"/>
          <p:nvPr/>
        </p:nvSpPr>
        <p:spPr>
          <a:xfrm>
            <a:off x="1166579" y="299712"/>
            <a:ext cx="1791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Ví dụ 6: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</a:t>
            </a:r>
          </a:p>
        </p:txBody>
      </p:sp>
      <p:grpSp>
        <p:nvGrpSpPr>
          <p:cNvPr id="2" name="Group 15">
            <a:extLst>
              <a:ext uri="{FF2B5EF4-FFF2-40B4-BE49-F238E27FC236}">
                <a16:creationId xmlns:a16="http://schemas.microsoft.com/office/drawing/2014/main" id="{FF4772BB-E112-4E95-BE7D-3B3FB6D929B0}"/>
              </a:ext>
            </a:extLst>
          </p:cNvPr>
          <p:cNvGrpSpPr/>
          <p:nvPr/>
        </p:nvGrpSpPr>
        <p:grpSpPr>
          <a:xfrm rot="8757556">
            <a:off x="-2365557" y="2986141"/>
            <a:ext cx="3136324" cy="6641366"/>
            <a:chOff x="9055676" y="0"/>
            <a:chExt cx="3136324" cy="685800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5C57BB71-1BFD-4B4F-B580-5B034C024734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329F6F90-F9CF-411E-9B7B-C68C56814780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467A8B34-80AA-4167-BCEE-E4982AC0F9CA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B29F43FA-A0BB-49A3-BB8B-6A111A0B04CC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E7D1706D-98EB-478D-96A1-8FC5B84F9441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3" name="Group 23">
            <a:extLst>
              <a:ext uri="{FF2B5EF4-FFF2-40B4-BE49-F238E27FC236}">
                <a16:creationId xmlns:a16="http://schemas.microsoft.com/office/drawing/2014/main" id="{A3BA8BCA-ED9D-423C-94D3-B055511E6F9D}"/>
              </a:ext>
            </a:extLst>
          </p:cNvPr>
          <p:cNvGrpSpPr/>
          <p:nvPr/>
        </p:nvGrpSpPr>
        <p:grpSpPr>
          <a:xfrm rot="5400000">
            <a:off x="8383393" y="3218530"/>
            <a:ext cx="6891246" cy="653685"/>
            <a:chOff x="4871257" y="83128"/>
            <a:chExt cx="7501721" cy="653685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CC34290A-B3B2-4532-8AFE-E76A5E663003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6" name="TextBox 25">
              <a:extLst>
                <a:ext uri="{FF2B5EF4-FFF2-40B4-BE49-F238E27FC236}">
                  <a16:creationId xmlns:a16="http://schemas.microsoft.com/office/drawing/2014/main" id="{A45EE1F7-0738-4448-B2F9-F834676A0CF3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 dirty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HÌNH THÀNH KIẾN THỨC</a:t>
              </a:r>
              <a:endParaRPr lang="en-US" sz="24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8" name="TextBox 17">
            <a:extLst>
              <a:ext uri="{FF2B5EF4-FFF2-40B4-BE49-F238E27FC236}">
                <a16:creationId xmlns:a16="http://schemas.microsoft.com/office/drawing/2014/main" id="{24C14BD5-79DF-49CC-A2DB-D34EE5BA5A5F}"/>
              </a:ext>
            </a:extLst>
          </p:cNvPr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37671" y="1055038"/>
            <a:ext cx="11818188" cy="1478290"/>
          </a:xfrm>
          <a:prstGeom prst="rect">
            <a:avLst/>
          </a:prstGeom>
          <a:blipFill>
            <a:blip r:embed="rId2"/>
            <a:stretch>
              <a:fillRect l="-1289" b="-12346"/>
            </a:stretch>
          </a:blipFill>
        </p:spPr>
        <p:txBody>
          <a:bodyPr/>
          <a:lstStyle/>
          <a:p>
            <a:r>
              <a:rPr lang="en-US">
                <a:solidFill>
                  <a:srgbClr val="0000CC"/>
                </a:solidFill>
              </a:rPr>
              <a:t> </a:t>
            </a:r>
          </a:p>
        </p:txBody>
      </p:sp>
      <p:pic>
        <p:nvPicPr>
          <p:cNvPr id="29" name="Picture 28">
            <a:extLst>
              <a:ext uri="{FF2B5EF4-FFF2-40B4-BE49-F238E27FC236}">
                <a16:creationId xmlns:a16="http://schemas.microsoft.com/office/drawing/2014/main" id="{FC348BF9-F13C-43D9-926B-A2251E56B6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141" y="21278"/>
            <a:ext cx="1036520" cy="1087498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30" name="Rounded Rectangle 91">
                <a:extLst>
                  <a:ext uri="{FF2B5EF4-FFF2-40B4-BE49-F238E27FC236}">
                    <a16:creationId xmlns:a16="http://schemas.microsoft.com/office/drawing/2014/main" id="{A641A643-9AC9-4775-94E4-7B7404DE56F1}"/>
                  </a:ext>
                </a:extLst>
              </p:cNvPr>
              <p:cNvSpPr/>
              <p:nvPr/>
            </p:nvSpPr>
            <p:spPr>
              <a:xfrm>
                <a:off x="1613001" y="2782045"/>
                <a:ext cx="6418044" cy="2788085"/>
              </a:xfrm>
              <a:prstGeom prst="roundRect">
                <a:avLst/>
              </a:prstGeom>
              <a:noFill/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0">
                <a:scrgbClr r="0" g="0" b="0"/>
              </a:lnRef>
              <a:fillRef idx="0">
                <a:scrgbClr r="0" g="0" b="0"/>
              </a:fillRef>
              <a:effectRef idx="0">
                <a:scrgbClr r="0" g="0" b="0"/>
              </a:effectRef>
              <a:fontRef idx="minor">
                <a:schemeClr val="accent1"/>
              </a:fontRef>
            </p:style>
            <p:txBody>
              <a:bodyPr rtlCol="0" anchor="ctr"/>
              <a:lstStyle/>
              <a:p>
                <a:pPr>
                  <a:lnSpc>
                    <a:spcPct val="150000"/>
                  </a:lnSpc>
                </a:pPr>
                <a:r>
                  <a:rPr lang="en-US" sz="3200" i="1" dirty="0">
                    <a:solidFill>
                      <a:srgbClr val="0070C0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Giải:</a:t>
                </a:r>
              </a:p>
              <a:p>
                <a:pPr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p>
                    </m:sSup>
                  </m:oMath>
                </a14:m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</a:p>
              <a:p>
                <a:pPr marL="287338" indent="-287338">
                  <a:lnSpc>
                    <a:spcPct val="150000"/>
                  </a:lnSpc>
                </a:pPr>
                <a:r>
                  <a:rPr lang="en-US" sz="3200" dirty="0">
                    <a:solidFill>
                      <a:schemeClr val="tx1"/>
                    </a:solidFill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125</m:t>
                    </m:r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: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e>
                      <m:sup>
                        <m:r>
                          <a:rPr lang="en-US" sz="32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0</m:t>
                        </m:r>
                      </m:sup>
                    </m:sSup>
                    <m:r>
                      <a:rPr lang="en-US" sz="32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.</m:t>
                    </m:r>
                  </m:oMath>
                </a14:m>
                <a:endParaRPr lang="en-US" sz="3200" dirty="0">
                  <a:solidFill>
                    <a:schemeClr val="tx1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0" name="Rounded Rectangle 9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641A643-9AC9-4775-94E4-7B7404DE56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001" y="2782045"/>
                <a:ext cx="6418044" cy="2788085"/>
              </a:xfrm>
              <a:prstGeom prst="roundRect">
                <a:avLst/>
              </a:prstGeom>
              <a:blipFill>
                <a:blip r:embed="rId4"/>
                <a:stretch>
                  <a:fillRect l="-189"/>
                </a:stretch>
              </a:blipFill>
              <a:ln w="28575" cap="flat" cmpd="sng" algn="ctr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57081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>
            <a:extLst>
              <a:ext uri="{FF2B5EF4-FFF2-40B4-BE49-F238E27FC236}">
                <a16:creationId xmlns:a16="http://schemas.microsoft.com/office/drawing/2014/main" id="{D4EF09CF-3362-453A-9463-F6669A9D3E01}"/>
              </a:ext>
            </a:extLst>
          </p:cNvPr>
          <p:cNvGrpSpPr/>
          <p:nvPr/>
        </p:nvGrpSpPr>
        <p:grpSpPr>
          <a:xfrm rot="13369864">
            <a:off x="-2696134" y="-2064954"/>
            <a:ext cx="3136324" cy="6858000"/>
            <a:chOff x="9055676" y="0"/>
            <a:chExt cx="3136324" cy="6858000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403AE892-EBD6-40F1-851B-FEADBD59429F}"/>
                </a:ext>
              </a:extLst>
            </p:cNvPr>
            <p:cNvSpPr/>
            <p:nvPr/>
          </p:nvSpPr>
          <p:spPr>
            <a:xfrm>
              <a:off x="9221932" y="0"/>
              <a:ext cx="2970068" cy="6858000"/>
            </a:xfrm>
            <a:prstGeom prst="rect">
              <a:avLst/>
            </a:prstGeom>
            <a:solidFill>
              <a:schemeClr val="accent5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54318653-1A38-442C-BA0F-F2C51149BCFF}"/>
                </a:ext>
              </a:extLst>
            </p:cNvPr>
            <p:cNvSpPr/>
            <p:nvPr/>
          </p:nvSpPr>
          <p:spPr>
            <a:xfrm>
              <a:off x="9055676" y="0"/>
              <a:ext cx="166255" cy="6858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C25D63D1-E9CE-42BF-BD4D-374FD0293155}"/>
                </a:ext>
              </a:extLst>
            </p:cNvPr>
            <p:cNvSpPr/>
            <p:nvPr/>
          </p:nvSpPr>
          <p:spPr>
            <a:xfrm>
              <a:off x="9221932" y="0"/>
              <a:ext cx="114301" cy="6858000"/>
            </a:xfrm>
            <a:prstGeom prst="rect">
              <a:avLst/>
            </a:prstGeom>
            <a:solidFill>
              <a:srgbClr val="FFD3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BA4EE865-9F0D-4531-A737-E13A557C0277}"/>
                </a:ext>
              </a:extLst>
            </p:cNvPr>
            <p:cNvSpPr/>
            <p:nvPr/>
          </p:nvSpPr>
          <p:spPr>
            <a:xfrm>
              <a:off x="9336233" y="0"/>
              <a:ext cx="150667" cy="6858000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6A1183CB-C5B0-498A-A49C-4180134C74B0}"/>
                </a:ext>
              </a:extLst>
            </p:cNvPr>
            <p:cNvSpPr/>
            <p:nvPr/>
          </p:nvSpPr>
          <p:spPr>
            <a:xfrm>
              <a:off x="9336233" y="0"/>
              <a:ext cx="5715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1185104" y="1274763"/>
            <a:ext cx="8316913" cy="289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</a:pPr>
            <a:r>
              <a:rPr lang="en-US" sz="2800" b="1" u="sng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Luyện tập 4</a:t>
            </a:r>
            <a:r>
              <a:rPr lang="en-US" sz="2800" b="1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Viết  kết quả mỗi phép tính sau dưới dạng một lũy thừa:</a:t>
            </a:r>
          </a:p>
          <a:p>
            <a:pPr marL="342900" indent="-342900">
              <a:spcBef>
                <a:spcPct val="50000"/>
              </a:spcBef>
              <a:buFontTx/>
              <a:buAutoNum type="alphaLcParenR"/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6                     </a:t>
            </a:r>
          </a:p>
          <a:p>
            <a:pPr marL="342900" indent="-342900"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b) 128 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  <a:p>
            <a:pPr marL="342900" indent="-342900">
              <a:spcBef>
                <a:spcPct val="50000"/>
              </a:spcBef>
            </a:pP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AutoShape 15" descr="Parchment"/>
          <p:cNvSpPr>
            <a:spLocks noChangeArrowheads="1"/>
          </p:cNvSpPr>
          <p:nvPr/>
        </p:nvSpPr>
        <p:spPr bwMode="gray">
          <a:xfrm>
            <a:off x="2390274" y="0"/>
            <a:ext cx="9144000" cy="1066800"/>
          </a:xfrm>
          <a:prstGeom prst="roundRect">
            <a:avLst>
              <a:gd name="adj" fmla="val 49106"/>
            </a:avLst>
          </a:prstGeom>
          <a:blipFill dpi="0" rotWithShape="1">
            <a:blip r:embed="rId3"/>
            <a:srcRect/>
            <a:tile tx="0" ty="0" sx="100000" sy="100000" flip="none" algn="tl"/>
          </a:blipFill>
          <a:ln w="28575">
            <a:solidFill>
              <a:srgbClr val="00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  <a:cs typeface="Arial" pitchFamily="34" charset="0"/>
              </a:rPr>
              <a:t>PHÉP TÍNH LŨY THỪA VỚI SỐ MŨ TỰ NHIÊN (T1)</a:t>
            </a:r>
          </a:p>
        </p:txBody>
      </p:sp>
      <p:sp>
        <p:nvSpPr>
          <p:cNvPr id="16" name="Text Box 5"/>
          <p:cNvSpPr txBox="1">
            <a:spLocks noChangeArrowheads="1"/>
          </p:cNvSpPr>
          <p:nvPr/>
        </p:nvSpPr>
        <p:spPr bwMode="auto">
          <a:xfrm>
            <a:off x="0" y="4013200"/>
            <a:ext cx="58134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a)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6 = 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5-1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 =6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Text Box 5"/>
          <p:cNvSpPr txBox="1">
            <a:spLocks noChangeArrowheads="1"/>
          </p:cNvSpPr>
          <p:nvPr/>
        </p:nvSpPr>
        <p:spPr bwMode="auto">
          <a:xfrm>
            <a:off x="0" y="4670425"/>
            <a:ext cx="91805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b) 128: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: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=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7-3 </a:t>
            </a:r>
            <a:r>
              <a:rPr lang="en-US" sz="28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  =2</a:t>
            </a:r>
            <a:r>
              <a:rPr lang="en-US" sz="2800" baseline="30000">
                <a:solidFill>
                  <a:srgbClr val="0000CC"/>
                </a:solidFill>
                <a:latin typeface="Arial" pitchFamily="34" charset="0"/>
                <a:cs typeface="Arial" pitchFamily="34" charset="0"/>
              </a:rPr>
              <a:t>4</a:t>
            </a:r>
            <a:endParaRPr lang="en-US" sz="2800">
              <a:solidFill>
                <a:srgbClr val="0000CC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CA5C00B0-B2B6-4792-8C67-F8C09471186E}"/>
              </a:ext>
            </a:extLst>
          </p:cNvPr>
          <p:cNvGrpSpPr/>
          <p:nvPr/>
        </p:nvGrpSpPr>
        <p:grpSpPr>
          <a:xfrm rot="5400000">
            <a:off x="9496637" y="2105286"/>
            <a:ext cx="4664758" cy="653685"/>
            <a:chOff x="4871257" y="83128"/>
            <a:chExt cx="7501721" cy="653685"/>
          </a:xfrm>
        </p:grpSpPr>
        <p:sp>
          <p:nvSpPr>
            <p:cNvPr id="19" name="Rectangle: Rounded Corners 28">
              <a:extLst>
                <a:ext uri="{FF2B5EF4-FFF2-40B4-BE49-F238E27FC236}">
                  <a16:creationId xmlns:a16="http://schemas.microsoft.com/office/drawing/2014/main" id="{8F343863-9DC9-48EE-8845-A5B504C915DF}"/>
                </a:ext>
              </a:extLst>
            </p:cNvPr>
            <p:cNvSpPr/>
            <p:nvPr/>
          </p:nvSpPr>
          <p:spPr>
            <a:xfrm>
              <a:off x="4871257" y="83128"/>
              <a:ext cx="7232072" cy="653685"/>
            </a:xfrm>
            <a:prstGeom prst="roundRect">
              <a:avLst/>
            </a:prstGeom>
            <a:solidFill>
              <a:srgbClr val="70AD4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/>
            </a:p>
          </p:txBody>
        </p: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CEF5EE85-C87E-4391-B9D7-C957829925F2}"/>
                </a:ext>
              </a:extLst>
            </p:cNvPr>
            <p:cNvSpPr txBox="1"/>
            <p:nvPr/>
          </p:nvSpPr>
          <p:spPr>
            <a:xfrm>
              <a:off x="5268730" y="213658"/>
              <a:ext cx="7104248" cy="46166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en-US" sz="2400" b="1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HOẠT ĐỘNG </a:t>
              </a:r>
              <a:r>
                <a:rPr lang="en-US" sz="2400" b="1" smtClean="0">
                  <a:solidFill>
                    <a:srgbClr val="FFFF00"/>
                  </a:solidFill>
                  <a:latin typeface="Times New Roman" panose="02020603050405020304" pitchFamily="18" charset="0"/>
                  <a:cs typeface="Times New Roman" panose="02020603050405020304" pitchFamily="18" charset="0"/>
                </a:rPr>
                <a:t> LUYỆN TẬP</a:t>
              </a:r>
              <a:endParaRPr lang="en-US" sz="2400">
                <a:solidFill>
                  <a:srgbClr val="FFFF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613862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33787325_Lab safety_AAS_v3" id="{898BC5E2-691B-4B41-A97D-F35AD4FFF20D}" vid="{295F60D3-032D-43CA-A300-E4752067AD5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604BA817-A03C-4EA3-86C4-6E42BD37F52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9E59094-1E6F-42D5-A62B-D0344AFFFA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0096A91-93C8-4C7A-BF68-944591874A6D}">
  <ds:schemaRefs>
    <ds:schemaRef ds:uri="http://schemas.microsoft.com/office/2006/metadata/properties"/>
    <ds:schemaRef ds:uri="http://purl.org/dc/terms/"/>
    <ds:schemaRef ds:uri="http://schemas.microsoft.com/office/2006/documentManagement/types"/>
    <ds:schemaRef ds:uri="16c05727-aa75-4e4a-9b5f-8a80a1165891"/>
    <ds:schemaRef ds:uri="http://www.w3.org/XML/1998/namespace"/>
    <ds:schemaRef ds:uri="http://purl.org/dc/dcmitype/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Lab safety</Template>
  <TotalTime>480</TotalTime>
  <Words>595</Words>
  <Application>Microsoft Office PowerPoint</Application>
  <PresentationFormat>Widescreen</PresentationFormat>
  <Paragraphs>86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.VnTime</vt:lpstr>
      <vt:lpstr>Arial</vt:lpstr>
      <vt:lpstr>Calibri</vt:lpstr>
      <vt:lpstr>Calibri Light</vt:lpstr>
      <vt:lpstr>Cambria Math</vt:lpstr>
      <vt:lpstr>Rockwell</vt:lpstr>
      <vt:lpstr>Tahoma</vt:lpstr>
      <vt:lpstr>Times New Roman</vt:lpstr>
      <vt:lpstr>Office Theme</vt:lpstr>
      <vt:lpstr> Phép tính lũy thừa với số mũ tự nhiên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VẬN DỤNG</vt:lpstr>
      <vt:lpstr>PowerPoint Presentation</vt:lpstr>
      <vt:lpstr>Remember… Safety First!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Lab Safety</dc:title>
  <dc:creator>Lê Hải</dc:creator>
  <cp:lastModifiedBy>Admin</cp:lastModifiedBy>
  <cp:revision>29</cp:revision>
  <dcterms:created xsi:type="dcterms:W3CDTF">2021-06-07T13:44:30Z</dcterms:created>
  <dcterms:modified xsi:type="dcterms:W3CDTF">2025-01-13T04:10:23Z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