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10.svg" ContentType="image/svg+xml"/>
  <Override PartName="/ppt/media/image13.svg" ContentType="image/svg+xml"/>
  <Override PartName="/ppt/media/image2.svg" ContentType="image/svg+xml"/>
  <Override PartName="/ppt/media/image24.svg" ContentType="image/svg+xml"/>
  <Override PartName="/ppt/media/image38.svg" ContentType="image/svg+xml"/>
  <Override PartName="/ppt/media/image54.svg" ContentType="image/svg+xml"/>
  <Override PartName="/ppt/media/image57.svg" ContentType="image/svg+xml"/>
  <Override PartName="/ppt/media/image8.svg" ContentType="image/svg+xml"/>
  <Override PartName="/ppt/media/media1.mpg" ContentType="video/mpeg"/>
  <Override PartName="/ppt/media/media2.mpg" ContentType="vide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3"/>
    <p:sldId id="385" r:id="rId4"/>
    <p:sldId id="257" r:id="rId5"/>
    <p:sldId id="259" r:id="rId6"/>
    <p:sldId id="384" r:id="rId7"/>
    <p:sldId id="306" r:id="rId8"/>
    <p:sldId id="258" r:id="rId9"/>
    <p:sldId id="268" r:id="rId10"/>
    <p:sldId id="270" r:id="rId11"/>
    <p:sldId id="275" r:id="rId12"/>
    <p:sldId id="416" r:id="rId14"/>
    <p:sldId id="417" r:id="rId15"/>
    <p:sldId id="375" r:id="rId16"/>
    <p:sldId id="313" r:id="rId17"/>
    <p:sldId id="376" r:id="rId18"/>
    <p:sldId id="389" r:id="rId19"/>
    <p:sldId id="358" r:id="rId20"/>
    <p:sldId id="272" r:id="rId21"/>
    <p:sldId id="390" r:id="rId22"/>
    <p:sldId id="279" r:id="rId23"/>
    <p:sldId id="419" r:id="rId24"/>
    <p:sldId id="391" r:id="rId25"/>
    <p:sldId id="392" r:id="rId26"/>
    <p:sldId id="393" r:id="rId27"/>
    <p:sldId id="394" r:id="rId28"/>
    <p:sldId id="330" r:id="rId29"/>
    <p:sldId id="452" r:id="rId30"/>
    <p:sldId id="444" r:id="rId31"/>
    <p:sldId id="439" r:id="rId32"/>
    <p:sldId id="440" r:id="rId33"/>
    <p:sldId id="441" r:id="rId34"/>
    <p:sldId id="442" r:id="rId35"/>
    <p:sldId id="443" r:id="rId36"/>
    <p:sldId id="265" r:id="rId37"/>
    <p:sldId id="326" r:id="rId38"/>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Cambria Math" panose="02040503050406030204" pitchFamily="18" charset="0"/>
      <p:regular r:id="rId46"/>
    </p:embeddedFont>
    <p:embeddedFont>
      <p:font typeface="Tahoma" panose="020B0604030504040204"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68" d="100"/>
          <a:sy n="68" d="100"/>
        </p:scale>
        <p:origin x="816" y="72"/>
      </p:cViewPr>
      <p:guideLst>
        <p:guide orient="horz" pos="2219"/>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4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tags" Target="../tags/tag4.xml"/><Relationship Id="rId4" Type="http://schemas.openxmlformats.org/officeDocument/2006/relationships/image" Target="../media/image45.png"/><Relationship Id="rId3" Type="http://schemas.openxmlformats.org/officeDocument/2006/relationships/tags" Target="../tags/tag3.xml"/><Relationship Id="rId2" Type="http://schemas.openxmlformats.org/officeDocument/2006/relationships/image" Target="../media/image44.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tags" Target="../tags/tag5.xml"/><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8.png"/><Relationship Id="rId7" Type="http://schemas.openxmlformats.org/officeDocument/2006/relationships/image" Target="../media/image55.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image" Target="../media/image50.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png"/><Relationship Id="rId4" Type="http://schemas.openxmlformats.org/officeDocument/2006/relationships/image" Target="../media/image7.png"/><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microsoft.com/office/2007/relationships/media" Target="../media/media1.mp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7.png"/><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51.png"/><Relationship Id="rId3" Type="http://schemas.openxmlformats.org/officeDocument/2006/relationships/image" Target="../media/image65.png"/><Relationship Id="rId2" Type="http://schemas.openxmlformats.org/officeDocument/2006/relationships/image" Target="../media/image32.png"/><Relationship Id="rId1" Type="http://schemas.openxmlformats.org/officeDocument/2006/relationships/image" Target="../media/image64.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51.png"/><Relationship Id="rId3" Type="http://schemas.openxmlformats.org/officeDocument/2006/relationships/image" Target="../media/image32.png"/><Relationship Id="rId2" Type="http://schemas.openxmlformats.org/officeDocument/2006/relationships/image" Target="../media/image64.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22.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0.png"/><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image" Target="../media/image51.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9" Type="http://schemas.openxmlformats.org/officeDocument/2006/relationships/image" Target="../media/image83.jpeg"/><Relationship Id="rId8" Type="http://schemas.openxmlformats.org/officeDocument/2006/relationships/image" Target="../media/image82.png"/><Relationship Id="rId7" Type="http://schemas.openxmlformats.org/officeDocument/2006/relationships/image" Target="../media/image81.jpeg"/><Relationship Id="rId6" Type="http://schemas.openxmlformats.org/officeDocument/2006/relationships/image" Target="../media/image80.jpeg"/><Relationship Id="rId5" Type="http://schemas.openxmlformats.org/officeDocument/2006/relationships/image" Target="../media/image79.jpeg"/><Relationship Id="rId4" Type="http://schemas.microsoft.com/office/2007/relationships/hdphoto" Target="../media/image78.wdp"/><Relationship Id="rId3" Type="http://schemas.openxmlformats.org/officeDocument/2006/relationships/image" Target="../media/image77.png"/><Relationship Id="rId2" Type="http://schemas.openxmlformats.org/officeDocument/2006/relationships/image" Target="../media/image76.GIF"/><Relationship Id="rId15" Type="http://schemas.openxmlformats.org/officeDocument/2006/relationships/slideLayout" Target="../slideLayouts/slideLayout7.xml"/><Relationship Id="rId14" Type="http://schemas.openxmlformats.org/officeDocument/2006/relationships/audio" Target="../media/audio2.wav"/><Relationship Id="rId13" Type="http://schemas.openxmlformats.org/officeDocument/2006/relationships/audio" Target="../media/audio1.wav"/><Relationship Id="rId12" Type="http://schemas.openxmlformats.org/officeDocument/2006/relationships/image" Target="../media/image84.png"/><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75.png"/></Relationships>
</file>

<file path=ppt/slides/_rels/slide29.xml.rels><?xml version="1.0" encoding="UTF-8" standalone="yes"?>
<Relationships xmlns="http://schemas.openxmlformats.org/package/2006/relationships"><Relationship Id="rId9" Type="http://schemas.openxmlformats.org/officeDocument/2006/relationships/image" Target="../media/image83.jpeg"/><Relationship Id="rId8" Type="http://schemas.openxmlformats.org/officeDocument/2006/relationships/image" Target="../media/image82.png"/><Relationship Id="rId7" Type="http://schemas.openxmlformats.org/officeDocument/2006/relationships/image" Target="../media/image81.jpeg"/><Relationship Id="rId6" Type="http://schemas.openxmlformats.org/officeDocument/2006/relationships/image" Target="../media/image80.jpeg"/><Relationship Id="rId5" Type="http://schemas.openxmlformats.org/officeDocument/2006/relationships/image" Target="../media/image79.jpeg"/><Relationship Id="rId4" Type="http://schemas.microsoft.com/office/2007/relationships/hdphoto" Target="../media/image78.wdp"/><Relationship Id="rId3" Type="http://schemas.openxmlformats.org/officeDocument/2006/relationships/image" Target="../media/image77.png"/><Relationship Id="rId2" Type="http://schemas.openxmlformats.org/officeDocument/2006/relationships/image" Target="../media/image85.GIF"/><Relationship Id="rId12" Type="http://schemas.openxmlformats.org/officeDocument/2006/relationships/slideLayout" Target="../slideLayouts/slideLayout7.xml"/><Relationship Id="rId11" Type="http://schemas.openxmlformats.org/officeDocument/2006/relationships/image" Target="../media/image86.png"/><Relationship Id="rId10" Type="http://schemas.openxmlformats.org/officeDocument/2006/relationships/slide" Target="slide30.xml"/><Relationship Id="rId1"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sv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image" Target="../media/image89.jpeg"/><Relationship Id="rId7" Type="http://schemas.openxmlformats.org/officeDocument/2006/relationships/image" Target="../media/image83.jpeg"/><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79.jpeg"/><Relationship Id="rId3" Type="http://schemas.openxmlformats.org/officeDocument/2006/relationships/image" Target="../media/image88.GIF"/><Relationship Id="rId2" Type="http://schemas.openxmlformats.org/officeDocument/2006/relationships/image" Target="../media/image87.GIF"/><Relationship Id="rId14" Type="http://schemas.openxmlformats.org/officeDocument/2006/relationships/slideLayout" Target="../slideLayouts/slideLayout7.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image" Target="../media/image91.GIF"/><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9" Type="http://schemas.openxmlformats.org/officeDocument/2006/relationships/image" Target="../media/image93.png"/><Relationship Id="rId8" Type="http://schemas.openxmlformats.org/officeDocument/2006/relationships/image" Target="../media/image92.png"/><Relationship Id="rId7" Type="http://schemas.openxmlformats.org/officeDocument/2006/relationships/image" Target="../media/image83.jpeg"/><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79.jpeg"/><Relationship Id="rId3" Type="http://schemas.openxmlformats.org/officeDocument/2006/relationships/image" Target="../media/image88.GIF"/><Relationship Id="rId2" Type="http://schemas.openxmlformats.org/officeDocument/2006/relationships/image" Target="../media/image87.GIF"/><Relationship Id="rId18" Type="http://schemas.openxmlformats.org/officeDocument/2006/relationships/slideLayout" Target="../slideLayouts/slideLayout7.xml"/><Relationship Id="rId17" Type="http://schemas.openxmlformats.org/officeDocument/2006/relationships/audio" Target="../media/audio6.wav"/><Relationship Id="rId16" Type="http://schemas.openxmlformats.org/officeDocument/2006/relationships/audio" Target="../media/audio3.wav"/><Relationship Id="rId15" Type="http://schemas.openxmlformats.org/officeDocument/2006/relationships/image" Target="../media/image96.png"/><Relationship Id="rId14" Type="http://schemas.openxmlformats.org/officeDocument/2006/relationships/image" Target="../media/image91.GIF"/><Relationship Id="rId13" Type="http://schemas.openxmlformats.org/officeDocument/2006/relationships/image" Target="../media/image90.jpeg"/><Relationship Id="rId12" Type="http://schemas.openxmlformats.org/officeDocument/2006/relationships/image" Target="../media/image89.jpeg"/><Relationship Id="rId11" Type="http://schemas.openxmlformats.org/officeDocument/2006/relationships/image" Target="../media/image95.png"/><Relationship Id="rId10" Type="http://schemas.openxmlformats.org/officeDocument/2006/relationships/image" Target="../media/image94.png"/><Relationship Id="rId1" Type="http://schemas.openxmlformats.org/officeDocument/2006/relationships/image" Target="../media/image75.png"/></Relationships>
</file>

<file path=ppt/slides/_rels/slide32.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image" Target="../media/image98.png"/><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79.jpeg"/><Relationship Id="rId3" Type="http://schemas.openxmlformats.org/officeDocument/2006/relationships/image" Target="../media/image97.GIF"/><Relationship Id="rId2" Type="http://schemas.openxmlformats.org/officeDocument/2006/relationships/image" Target="../media/image88.GIF"/><Relationship Id="rId18" Type="http://schemas.openxmlformats.org/officeDocument/2006/relationships/notesSlide" Target="../notesSlides/notesSlide3.xml"/><Relationship Id="rId17" Type="http://schemas.openxmlformats.org/officeDocument/2006/relationships/slideLayout" Target="../slideLayouts/slideLayout7.xml"/><Relationship Id="rId16" Type="http://schemas.openxmlformats.org/officeDocument/2006/relationships/audio" Target="../media/audio5.wav"/><Relationship Id="rId15" Type="http://schemas.openxmlformats.org/officeDocument/2006/relationships/audio" Target="../media/audio3.wav"/><Relationship Id="rId14" Type="http://schemas.openxmlformats.org/officeDocument/2006/relationships/image" Target="../media/image102.png"/><Relationship Id="rId13" Type="http://schemas.openxmlformats.org/officeDocument/2006/relationships/image" Target="../media/image91.GIF"/><Relationship Id="rId12" Type="http://schemas.openxmlformats.org/officeDocument/2006/relationships/image" Target="../media/image90.jpeg"/><Relationship Id="rId11" Type="http://schemas.openxmlformats.org/officeDocument/2006/relationships/image" Target="../media/image89.jpeg"/><Relationship Id="rId10" Type="http://schemas.openxmlformats.org/officeDocument/2006/relationships/image" Target="../media/image101.png"/><Relationship Id="rId1" Type="http://schemas.openxmlformats.org/officeDocument/2006/relationships/image" Target="../media/image75.png"/></Relationships>
</file>

<file path=ppt/slides/_rels/slide33.xml.rels><?xml version="1.0" encoding="UTF-8" standalone="yes"?>
<Relationships xmlns="http://schemas.openxmlformats.org/package/2006/relationships"><Relationship Id="rId9" Type="http://schemas.openxmlformats.org/officeDocument/2006/relationships/image" Target="../media/image104.png"/><Relationship Id="rId8" Type="http://schemas.openxmlformats.org/officeDocument/2006/relationships/image" Target="../media/image103.png"/><Relationship Id="rId7" Type="http://schemas.openxmlformats.org/officeDocument/2006/relationships/image" Target="../media/image83.jpeg"/><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79.jpeg"/><Relationship Id="rId3" Type="http://schemas.openxmlformats.org/officeDocument/2006/relationships/image" Target="../media/image88.GIF"/><Relationship Id="rId2" Type="http://schemas.openxmlformats.org/officeDocument/2006/relationships/image" Target="../media/image87.GIF"/><Relationship Id="rId18" Type="http://schemas.openxmlformats.org/officeDocument/2006/relationships/slideLayout" Target="../slideLayouts/slideLayout7.xml"/><Relationship Id="rId17" Type="http://schemas.openxmlformats.org/officeDocument/2006/relationships/audio" Target="../media/audio5.wav"/><Relationship Id="rId16" Type="http://schemas.openxmlformats.org/officeDocument/2006/relationships/audio" Target="../media/audio3.wav"/><Relationship Id="rId15" Type="http://schemas.openxmlformats.org/officeDocument/2006/relationships/image" Target="../media/image107.png"/><Relationship Id="rId14" Type="http://schemas.openxmlformats.org/officeDocument/2006/relationships/image" Target="../media/image91.GIF"/><Relationship Id="rId13" Type="http://schemas.openxmlformats.org/officeDocument/2006/relationships/image" Target="../media/image90.jpeg"/><Relationship Id="rId12" Type="http://schemas.openxmlformats.org/officeDocument/2006/relationships/image" Target="../media/image89.jpeg"/><Relationship Id="rId11" Type="http://schemas.openxmlformats.org/officeDocument/2006/relationships/image" Target="../media/image106.png"/><Relationship Id="rId10" Type="http://schemas.openxmlformats.org/officeDocument/2006/relationships/image" Target="../media/image105.png"/><Relationship Id="rId1" Type="http://schemas.openxmlformats.org/officeDocument/2006/relationships/image" Target="../media/image75.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1.png"/><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3.png"/><Relationship Id="rId3" Type="http://schemas.openxmlformats.org/officeDocument/2006/relationships/image" Target="../media/image109.png"/><Relationship Id="rId2" Type="http://schemas.openxmlformats.org/officeDocument/2006/relationships/image" Target="../media/image11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21.wdp"/><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svg"/><Relationship Id="rId6" Type="http://schemas.openxmlformats.org/officeDocument/2006/relationships/image" Target="../media/image23.png"/><Relationship Id="rId5" Type="http://schemas.openxmlformats.org/officeDocument/2006/relationships/image" Target="../media/image10.svg"/><Relationship Id="rId4" Type="http://schemas.openxmlformats.org/officeDocument/2006/relationships/image" Target="../media/image9.png"/><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9.png"/><Relationship Id="rId7" Type="http://schemas.microsoft.com/office/2007/relationships/media" Target="../media/media2.mpg"/><Relationship Id="rId6" Type="http://schemas.openxmlformats.org/officeDocument/2006/relationships/image" Target="../media/image28.png"/><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3"/>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4"/>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5"/>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507619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7200" b="1" i="0" u="none" strike="noStrike" cap="none" dirty="0">
                <a:solidFill>
                  <a:schemeClr val="bg1"/>
                </a:solidFill>
                <a:latin typeface="Times New Roman" panose="02020603050405020304" pitchFamily="18" charset="0"/>
                <a:ea typeface="Arial" panose="020B0604020202020204"/>
                <a:cs typeface="Times New Roman" panose="02020603050405020304" pitchFamily="18" charset="0"/>
                <a:sym typeface="Arial" panose="020B0604020202020204"/>
              </a:rPr>
              <a:t>CHÀO MỪNG CÁC EM </a:t>
            </a:r>
            <a:endParaRPr sz="72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7200" b="1" i="0" u="none" strike="noStrike" cap="none" dirty="0">
                <a:solidFill>
                  <a:schemeClr val="bg1"/>
                </a:solidFill>
                <a:latin typeface="Times New Roman" panose="02020603050405020304" pitchFamily="18" charset="0"/>
                <a:ea typeface="Arial" panose="020B0604020202020204"/>
                <a:cs typeface="Times New Roman" panose="02020603050405020304" pitchFamily="18" charset="0"/>
                <a:sym typeface="Arial" panose="020B0604020202020204"/>
              </a:rPr>
              <a:t>ĐẾN VỚI BÀI HỌC HÔM NAY!</a:t>
            </a:r>
            <a:endParaRPr lang="en-US" sz="7200" b="1" i="0" u="none" strike="noStrike" cap="none" dirty="0">
              <a:solidFill>
                <a:schemeClr val="bg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2.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Tạo</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lập</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hình</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nón</a:t>
            </a:r>
            <a:endPar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7" name="Rectangle 16"/>
          <p:cNvSpPr/>
          <p:nvPr/>
        </p:nvSpPr>
        <p:spPr>
          <a:xfrm>
            <a:off x="36830" y="1466215"/>
            <a:ext cx="17107535" cy="3202940"/>
          </a:xfrm>
          <a:prstGeom prst="rect">
            <a:avLst/>
          </a:prstGeom>
        </p:spPr>
        <p:txBody>
          <a:bodyPr wrap="square">
            <a:no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a:t>
            </a:r>
            <a:r>
              <a:rPr lang="vi-VN" sz="4400" kern="100" dirty="0">
                <a:latin typeface="Arial" panose="020B0604020202020204" pitchFamily="34" charset="0"/>
                <a:ea typeface="Times New Roman" panose="02020603050405020304" pitchFamily="18" charset="0"/>
                <a:cs typeface="Arial" panose="020B0604020202020204" pitchFamily="34" charset="0"/>
              </a:rPr>
              <a:t> </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Cắt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miếng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bìa</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kern="100" dirty="0" err="1">
                <a:latin typeface="Times New Roman" panose="02020603050405020304" pitchFamily="18" charset="0"/>
                <a:ea typeface="Times New Roman" panose="02020603050405020304" pitchFamily="18" charset="0"/>
                <a:cs typeface="Times New Roman" panose="02020603050405020304" pitchFamily="18" charset="0"/>
              </a:rPr>
              <a:t>tròn với bán kính 3 cm và tạo một đoạn dây mảnh không dãn có độ dài bằng chu vi của đường tròn bán kính 3 cm (hình a).</a:t>
            </a:r>
            <a:endParaRPr lang="en-US" sz="4000" kern="100" dirty="0" err="1">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pic>
        <p:nvPicPr>
          <p:cNvPr id="4"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80090" y="7931991"/>
            <a:ext cx="2307909" cy="2355009"/>
          </a:xfrm>
          <a:prstGeom prst="rect">
            <a:avLst/>
          </a:prstGeom>
        </p:spPr>
      </p:pic>
      <p:sp>
        <p:nvSpPr>
          <p:cNvPr id="8" name="Google Shape;169;p5"/>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2</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5" name="Picture 4" descr="hình 20a"/>
          <p:cNvPicPr>
            <a:picLocks noChangeAspect="1"/>
          </p:cNvPicPr>
          <p:nvPr/>
        </p:nvPicPr>
        <p:blipFill>
          <a:blip r:embed="rId4"/>
          <a:stretch>
            <a:fillRect/>
          </a:stretch>
        </p:blipFill>
        <p:spPr>
          <a:xfrm>
            <a:off x="3392170" y="3771900"/>
            <a:ext cx="12172950" cy="589915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2.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Tạo</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lập</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hình</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nón</a:t>
            </a:r>
            <a:endPar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mc:AlternateContent xmlns:mc="http://schemas.openxmlformats.org/markup-compatibility/2006">
        <mc:Choice xmlns:a14="http://schemas.microsoft.com/office/drawing/2010/main" Requires="a14">
          <p:sp>
            <p:nvSpPr>
              <p:cNvPr id="17" name="Rectangle 16"/>
              <p:cNvSpPr/>
              <p:nvPr/>
            </p:nvSpPr>
            <p:spPr>
              <a:xfrm>
                <a:off x="36830" y="1530985"/>
                <a:ext cx="10051415" cy="7477760"/>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b) Lấy một miếng bìa có dạng hình tròn với bán kính bằng 8 cm; đánh dấu điểm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𝐶</m:t>
                    </m:r>
                  </m:oMath>
                </a14:m>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trên mép ngoài của hình tròn đó; gắn một đầu của đoạn dây ở </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 hình </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a vào điểm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𝐶</m:t>
                    </m:r>
                  </m:oMath>
                </a14:m>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rồi cuốn đoạn dây xung quanh hình tròn và đánh dấu đầu mút cuối của sợi dây là điểm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𝐷</m:t>
                    </m:r>
                  </m:oMath>
                </a14:m>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trên mép ngoài của hình tròn</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cắt ra từ miếng bìa tròn đó hình quạt tròn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𝐶𝐴𝐷</m:t>
                    </m:r>
                  </m:oMath>
                </a14:m>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(Hình b).</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36830" y="1530985"/>
                <a:ext cx="10051415" cy="7477760"/>
              </a:xfrm>
              <a:prstGeom prst="rect">
                <a:avLst/>
              </a:prstGeom>
              <a:blipFill rotWithShape="1">
                <a:blip r:embed="rId1"/>
                <a:stretch>
                  <a:fillRect/>
                </a:stretch>
              </a:blipFill>
            </p:spPr>
            <p:txBody>
              <a:bodyPr/>
              <a:lstStyle/>
              <a:p>
                <a:r>
                  <a:rPr lang="en-US" altLang="en-US">
                    <a:noFill/>
                  </a:rPr>
                  <a:t> </a:t>
                </a:r>
              </a:p>
            </p:txBody>
          </p:sp>
        </mc:Fallback>
      </mc:AlternateContent>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980090" y="7931991"/>
            <a:ext cx="2307909" cy="2355009"/>
          </a:xfrm>
          <a:prstGeom prst="rect">
            <a:avLst/>
          </a:prstGeom>
        </p:spPr>
      </p:pic>
      <p:sp>
        <p:nvSpPr>
          <p:cNvPr id="8" name="Google Shape;169;p5"/>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2</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2" name="Picture 1" descr="hình 20b"/>
          <p:cNvPicPr>
            <a:picLocks noChangeAspect="1"/>
          </p:cNvPicPr>
          <p:nvPr/>
        </p:nvPicPr>
        <p:blipFill>
          <a:blip r:embed="rId4"/>
          <a:stretch>
            <a:fillRect/>
          </a:stretch>
        </p:blipFill>
        <p:spPr>
          <a:xfrm>
            <a:off x="9753600" y="1485900"/>
            <a:ext cx="8256270" cy="8575675"/>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edg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2.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Tạo</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lập</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hình</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nón</a:t>
            </a:r>
            <a:endPar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7" name="Rectangle 16"/>
          <p:cNvSpPr/>
          <p:nvPr/>
        </p:nvSpPr>
        <p:spPr>
          <a:xfrm>
            <a:off x="37128" y="1530934"/>
            <a:ext cx="17107802" cy="1938020"/>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c) Ghép và dán các miếng bìa vừa cắt ở câu a, b (Hình</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 c</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để được một hình nón như ở Hình </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d</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40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sp>
        <p:nvSpPr>
          <p:cNvPr id="8" name="Google Shape;169;p5"/>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2</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2" name="Picture 1" descr="hình 20c"/>
          <p:cNvPicPr>
            <a:picLocks noChangeAspect="1"/>
          </p:cNvPicPr>
          <p:nvPr/>
        </p:nvPicPr>
        <p:blipFill>
          <a:blip r:embed="rId2"/>
          <a:stretch>
            <a:fillRect/>
          </a:stretch>
        </p:blipFill>
        <p:spPr>
          <a:xfrm>
            <a:off x="0" y="4229100"/>
            <a:ext cx="10932160" cy="5374005"/>
          </a:xfrm>
          <a:prstGeom prst="rect">
            <a:avLst/>
          </a:prstGeom>
        </p:spPr>
      </p:pic>
      <p:sp>
        <p:nvSpPr>
          <p:cNvPr id="7" name="Down Arrow 4"/>
          <p:cNvSpPr/>
          <p:nvPr/>
        </p:nvSpPr>
        <p:spPr>
          <a:xfrm rot="16200000">
            <a:off x="11357416" y="59778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4" name="Picture 3" descr="hình 20d"/>
          <p:cNvPicPr>
            <a:picLocks noChangeAspect="1"/>
          </p:cNvPicPr>
          <p:nvPr/>
        </p:nvPicPr>
        <p:blipFill>
          <a:blip r:embed="rId3"/>
          <a:stretch>
            <a:fillRect/>
          </a:stretch>
        </p:blipFill>
        <p:spPr>
          <a:xfrm>
            <a:off x="11658600" y="2552700"/>
            <a:ext cx="6692900" cy="7340600"/>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bldLvl="0" animBg="1"/>
      <p:bldP spid="7" grpId="0" bldLvl="0" animBg="1"/>
      <p:bldP spid="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sp>
        <p:nvSpPr>
          <p:cNvPr id="6" name="Google Shape;304;p14"/>
          <p:cNvSpPr/>
          <p:nvPr/>
        </p:nvSpPr>
        <p:spPr>
          <a:xfrm>
            <a:off x="89" y="34273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Ví</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dụ</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1</a:t>
            </a:r>
            <a:endPar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8" name="Rectangle 7"/>
          <p:cNvSpPr/>
          <p:nvPr/>
        </p:nvSpPr>
        <p:spPr>
          <a:xfrm>
            <a:off x="123825" y="626745"/>
            <a:ext cx="17826990" cy="2995295"/>
          </a:xfrm>
          <a:prstGeom prst="rect">
            <a:avLst/>
          </a:prstGeom>
        </p:spPr>
        <p:txBody>
          <a:bodyPr wrap="square">
            <a:noAutofit/>
          </a:bodyPr>
          <a:lstStyle/>
          <a:p>
            <a:pPr>
              <a:lnSpc>
                <a:spcPct val="100000"/>
              </a:lnSpc>
              <a:spcAft>
                <a:spcPts val="800"/>
              </a:spcAft>
            </a:pP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Arial" panose="020B0604020202020204" pitchFamily="34" charset="0"/>
              </a:rPr>
              <a:t>     </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Đối với hình </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nón</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 nhận được ở HĐKP 2 (hình </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d</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hãy </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chỉ ra</a:t>
            </a:r>
            <a:endParaRPr lang="vi-VN" sz="4400" kern="1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800"/>
              </a:spcAft>
            </a:pPr>
            <a:r>
              <a:rPr lang="vi-VN" sz="4400" kern="100" dirty="0">
                <a:latin typeface="Times New Roman" panose="02020603050405020304" pitchFamily="18" charset="0"/>
                <a:ea typeface="Calibri" panose="020F0502020204030204" pitchFamily="34" charset="0"/>
                <a:cs typeface="Times New Roman" panose="02020603050405020304" pitchFamily="18" charset="0"/>
              </a:rPr>
              <a:t>a) Một đường sinh của hình nón và tính độ dài của đường sinh đó;</a:t>
            </a:r>
            <a:endParaRPr lang="vi-VN" sz="4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800"/>
              </a:spcAft>
            </a:pPr>
            <a:r>
              <a:rPr lang="vi-VN" sz="4400" kern="100" dirty="0">
                <a:latin typeface="Times New Roman" panose="02020603050405020304" pitchFamily="18" charset="0"/>
                <a:ea typeface="Calibri" panose="020F0502020204030204" pitchFamily="34" charset="0"/>
                <a:cs typeface="Times New Roman" panose="02020603050405020304" pitchFamily="18" charset="0"/>
              </a:rPr>
              <a:t>b) Độ dài bán kính đáy, chiều cao của hình nón.</a:t>
            </a:r>
            <a:endParaRPr lang="vi-VN" sz="4400" kern="1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2" name="TextBox 11"/>
              <p:cNvSpPr txBox="1"/>
              <p:nvPr/>
            </p:nvSpPr>
            <p:spPr>
              <a:xfrm>
                <a:off x="2142490" y="3254375"/>
                <a:ext cx="15195550" cy="5012690"/>
              </a:xfrm>
              <a:prstGeom prst="wedgeRoundRectCallout">
                <a:avLst>
                  <a:gd name="adj1" fmla="val -49932"/>
                  <a:gd name="adj2" fmla="val -22270"/>
                  <a:gd name="adj3" fmla="val 16667"/>
                </a:avLst>
              </a:prstGeom>
              <a:solidFill>
                <a:schemeClr val="bg1"/>
              </a:solidFill>
              <a:ln>
                <a:solidFill>
                  <a:srgbClr val="00B0F0"/>
                </a:solidFill>
              </a:ln>
            </p:spPr>
            <p:txBody>
              <a:bodyPr wrap="square">
                <a:noAutofit/>
              </a:bodyPr>
              <a:lstStyle/>
              <a:p>
                <a:pPr algn="just">
                  <a:lnSpc>
                    <a:spcPct val="100000"/>
                  </a:lnSpc>
                  <a:spcBef>
                    <a:spcPts val="300"/>
                  </a:spcBef>
                  <a:spcAft>
                    <a:spcPts val="300"/>
                  </a:spcAft>
                </a:pPr>
                <a:r>
                  <a:rPr lang="en-US" sz="4400" dirty="0">
                    <a:effectLst/>
                    <a:latin typeface="Times New Roman" panose="02020603050405020304" pitchFamily="18" charset="0"/>
                    <a:ea typeface="Arial" panose="020B0604020202020204" pitchFamily="34" charset="0"/>
                    <a:cs typeface="Times New Roman" panose="02020603050405020304" pitchFamily="18" charset="0"/>
                  </a:rPr>
                  <a:t>a) Đoạn thẳng </a:t>
                </a: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𝐴𝐶</m:t>
                    </m:r>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là một đường sinh của hình nón đó, suy ra</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𝑙</m:t>
                    </m:r>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8 cm.</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r>
                  <a:rPr lang="en-US" sz="4400" dirty="0">
                    <a:effectLst/>
                    <a:latin typeface="Times New Roman" panose="02020603050405020304" pitchFamily="18" charset="0"/>
                    <a:ea typeface="Arial" panose="020B0604020202020204" pitchFamily="34" charset="0"/>
                    <a:cs typeface="Times New Roman" panose="02020603050405020304" pitchFamily="18" charset="0"/>
                  </a:rPr>
                  <a:t>b) Độ dài bán kính đáy của hình nón đó là 3 cm, suy ra </a:t>
                </a: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𝑟</m:t>
                    </m:r>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3 cm.</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r>
                  <a:rPr lang="en-US" sz="4400" dirty="0">
                    <a:effectLst/>
                    <a:latin typeface="Times New Roman" panose="02020603050405020304" pitchFamily="18" charset="0"/>
                    <a:ea typeface="Arial" panose="020B0604020202020204" pitchFamily="34" charset="0"/>
                    <a:cs typeface="Times New Roman" panose="02020603050405020304" pitchFamily="18" charset="0"/>
                  </a:rPr>
                  <a:t>Áp dụng công thức </a:t>
                </a:r>
                <a14:m>
                  <m:oMath xmlns:m="http://schemas.openxmlformats.org/officeDocument/2006/math">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𝑙</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ℎ</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𝑟</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ta có:</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0000"/>
                  </a:lnSpc>
                  <a:spcBef>
                    <a:spcPts val="300"/>
                  </a:spcBef>
                  <a:spcAft>
                    <a:spcPts val="300"/>
                  </a:spcAft>
                </a:pP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ℎ</m:t>
                    </m:r>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rad>
                      <m:radPr>
                        <m:degHide m:val="on"/>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radPr>
                      <m:deg/>
                      <m:e>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𝑙</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𝑟</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e>
                    </m:rad>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rad>
                      <m:radPr>
                        <m:degHide m:val="on"/>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radPr>
                      <m:deg/>
                      <m:e>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8</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i="1" kern="100" dirty="0">
                                <a:latin typeface="Cambria Math" panose="02040503050406030204" pitchFamily="18" charset="0"/>
                                <a:ea typeface="Calibri" panose="020F0502020204030204" pitchFamily="34" charset="0"/>
                                <a:cs typeface="Cambria Math" panose="02040503050406030204" pitchFamily="18" charset="0"/>
                              </a:rPr>
                              <m:t>3</m:t>
                            </m:r>
                          </m:e>
                          <m:sup>
                            <m:r>
                              <a:rPr lang="en-US" sz="4400" i="1" kern="100" dirty="0">
                                <a:latin typeface="Cambria Math" panose="02040503050406030204" pitchFamily="18" charset="0"/>
                                <a:ea typeface="Calibri" panose="020F0502020204030204" pitchFamily="34" charset="0"/>
                                <a:cs typeface="Cambria Math" panose="02040503050406030204" pitchFamily="18" charset="0"/>
                              </a:rPr>
                              <m:t>2</m:t>
                            </m:r>
                          </m:sup>
                        </m:sSup>
                      </m:e>
                    </m:rad>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rad>
                      <m:radPr>
                        <m:degHide m:val="on"/>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radPr>
                      <m:deg/>
                      <m:e>
                        <m:r>
                          <a:rPr lang="en-US" sz="4400" i="1">
                            <a:latin typeface="Cambria Math" panose="02040503050406030204" pitchFamily="18" charset="0"/>
                          </a:rPr>
                          <m:t>55</m:t>
                        </m:r>
                      </m:e>
                    </m:rad>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(cm).</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r>
                  <a:rPr lang="en-US" sz="4400" dirty="0">
                    <a:effectLst/>
                    <a:latin typeface="Times New Roman" panose="02020603050405020304" pitchFamily="18" charset="0"/>
                    <a:ea typeface="Arial" panose="020B0604020202020204" pitchFamily="34" charset="0"/>
                    <a:cs typeface="Times New Roman" panose="02020603050405020304" pitchFamily="18" charset="0"/>
                  </a:rPr>
                  <a:t>Vậy chiều cao của hình nón đó là </a:t>
                </a: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ℎ</m:t>
                    </m:r>
                    <m:r>
                      <a:rPr lang="en-US" sz="4400" i="1" kern="100" dirty="0">
                        <a:latin typeface="Cambria Math" panose="02040503050406030204" pitchFamily="18" charset="0"/>
                        <a:ea typeface="Calibri" panose="020F0502020204030204" pitchFamily="34" charset="0"/>
                        <a:cs typeface="Cambria Math" panose="02040503050406030204" pitchFamily="18" charset="0"/>
                      </a:rPr>
                      <m:t>=</m:t>
                    </m:r>
                    <m:rad>
                      <m:radPr>
                        <m:degHide m:val="on"/>
                        <m:ctrlPr>
                          <a:rPr lang="en-US" sz="4400" i="1" kern="100" dirty="0">
                            <a:latin typeface="Cambria Math" panose="02040503050406030204" pitchFamily="18" charset="0"/>
                            <a:ea typeface="Calibri" panose="020F0502020204030204" pitchFamily="34" charset="0"/>
                            <a:cs typeface="Cambria Math" panose="02040503050406030204" pitchFamily="18" charset="0"/>
                          </a:rPr>
                        </m:ctrlPr>
                      </m:radPr>
                      <m:deg/>
                      <m:e>
                        <m:r>
                          <a:rPr lang="en-US" sz="4400" i="1">
                            <a:latin typeface="Cambria Math" panose="02040503050406030204" pitchFamily="18" charset="0"/>
                          </a:rPr>
                          <m:t>55</m:t>
                        </m:r>
                      </m:e>
                    </m:rad>
                  </m:oMath>
                </a14:m>
                <a:r>
                  <a:rPr lang="en-US" sz="4400" dirty="0">
                    <a:effectLst/>
                    <a:latin typeface="Times New Roman" panose="02020603050405020304" pitchFamily="18" charset="0"/>
                    <a:ea typeface="Arial" panose="020B0604020202020204" pitchFamily="34" charset="0"/>
                    <a:cs typeface="Times New Roman" panose="02020603050405020304" pitchFamily="18" charset="0"/>
                  </a:rPr>
                  <a:t> cm.</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2142490" y="3254375"/>
                <a:ext cx="15195550" cy="5012690"/>
              </a:xfrm>
              <a:prstGeom prst="wedgeRoundRectCallout">
                <a:avLst>
                  <a:gd name="adj1" fmla="val -49932"/>
                  <a:gd name="adj2" fmla="val -22270"/>
                  <a:gd name="adj3" fmla="val 16667"/>
                </a:avLst>
              </a:prstGeom>
              <a:blipFill rotWithShape="1">
                <a:blip r:embed="rId2"/>
                <a:stretch>
                  <a:fillRect l="-33" t="-101" r="-29" b="-89"/>
                </a:stretch>
              </a:blipFill>
              <a:ln>
                <a:solidFill>
                  <a:srgbClr val="00B0F0"/>
                </a:solidFill>
              </a:ln>
            </p:spPr>
            <p:txBody>
              <a:bodyPr/>
              <a:lstStyle/>
              <a:p>
                <a:r>
                  <a:rPr lang="en-US" altLang="en-US">
                    <a:noFill/>
                  </a:rPr>
                  <a:t> </a:t>
                </a:r>
              </a:p>
            </p:txBody>
          </p:sp>
        </mc:Fallback>
      </mc:AlternateContent>
      <p:sp>
        <p:nvSpPr>
          <p:cNvPr id="14" name="Google Shape;304;p14"/>
          <p:cNvSpPr/>
          <p:nvPr/>
        </p:nvSpPr>
        <p:spPr>
          <a:xfrm>
            <a:off x="-26670" y="8652510"/>
            <a:ext cx="3505200" cy="1022985"/>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4800" b="1" dirty="0">
                <a:solidFill>
                  <a:prstClr val="white"/>
                </a:solidFill>
                <a:latin typeface="Times New Roman" panose="02020603050405020304" pitchFamily="18" charset="0"/>
                <a:ea typeface="Arial" panose="020B0604020202020204"/>
                <a:cs typeface="Times New Roman" panose="02020603050405020304" pitchFamily="18" charset="0"/>
                <a:sym typeface="Arial" panose="020B0604020202020204"/>
              </a:rPr>
              <a:t>Luyện tập </a:t>
            </a: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1</a:t>
            </a:r>
            <a:endPar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5" name="Rectangle 14"/>
          <p:cNvSpPr/>
          <p:nvPr/>
        </p:nvSpPr>
        <p:spPr>
          <a:xfrm>
            <a:off x="3555365" y="8553450"/>
            <a:ext cx="10471785" cy="1512570"/>
          </a:xfrm>
          <a:prstGeom prst="rect">
            <a:avLst/>
          </a:prstGeom>
        </p:spPr>
        <p:txBody>
          <a:bodyPr wrap="square">
            <a:noAutofit/>
          </a:bodyPr>
          <a:lstStyle/>
          <a:p>
            <a:pPr>
              <a:lnSpc>
                <a:spcPct val="100000"/>
              </a:lnSpc>
              <a:spcAft>
                <a:spcPts val="800"/>
              </a:spcAft>
            </a:pP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Tạo lập một hình </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nón</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 có bán kính</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 đáy là</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 3 cm</a:t>
            </a:r>
            <a:r>
              <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rPr>
              <a:t>, chiều cao là 4 cm.</a:t>
            </a:r>
            <a:endParaRPr lang="en-US" altLang="vi-VN" sz="4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6" name="Google Shape;305;p14"/>
          <p:cNvGrpSpPr/>
          <p:nvPr/>
        </p:nvGrpSpPr>
        <p:grpSpPr>
          <a:xfrm>
            <a:off x="158115" y="3032125"/>
            <a:ext cx="2065020" cy="1503680"/>
            <a:chOff x="7890477" y="787864"/>
            <a:chExt cx="2022200" cy="1289304"/>
          </a:xfrm>
        </p:grpSpPr>
        <p:pic>
          <p:nvPicPr>
            <p:cNvPr id="17" name="Google Shape;306;p14"/>
            <p:cNvPicPr preferRelativeResize="0"/>
            <p:nvPr>
              <p:custDataLst>
                <p:tags r:id="rId3"/>
              </p:custDataLst>
            </p:nvPr>
          </p:nvPicPr>
          <p:blipFill rotWithShape="1">
            <a:blip r:embed="rId4"/>
            <a:srcRect/>
            <a:stretch>
              <a:fillRect/>
            </a:stretch>
          </p:blipFill>
          <p:spPr>
            <a:xfrm>
              <a:off x="7934187" y="787864"/>
              <a:ext cx="1912845" cy="1289304"/>
            </a:xfrm>
            <a:prstGeom prst="rect">
              <a:avLst/>
            </a:prstGeom>
            <a:noFill/>
            <a:ln>
              <a:noFill/>
            </a:ln>
          </p:spPr>
        </p:pic>
        <p:sp>
          <p:nvSpPr>
            <p:cNvPr id="18" name="Google Shape;307;p14"/>
            <p:cNvSpPr txBox="1"/>
            <p:nvPr>
              <p:custDataLst>
                <p:tags r:id="rId5"/>
              </p:custDataLst>
            </p:nvPr>
          </p:nvSpPr>
          <p:spPr>
            <a:xfrm>
              <a:off x="7890477" y="870543"/>
              <a:ext cx="2022200" cy="710533"/>
            </a:xfrm>
            <a:prstGeom prst="rect">
              <a:avLst/>
            </a:prstGeom>
            <a:noFill/>
            <a:ln>
              <a:noFill/>
            </a:ln>
          </p:spPr>
          <p:txBody>
            <a:bodyPr spcFirstLastPara="1" wrap="square" lIns="91425" tIns="45700" rIns="91425" bIns="45700" anchor="t" anchorCtr="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Giải</a:t>
              </a:r>
              <a:endPar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3" name="Picture 3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892780" y="7766050"/>
            <a:ext cx="2459355" cy="25095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ppt_h*1.125000"/>
                                          </p:val>
                                        </p:tav>
                                        <p:tav tm="100000">
                                          <p:val>
                                            <p:strVal val="#ppt_y"/>
                                          </p:val>
                                        </p:tav>
                                      </p:tavLst>
                                    </p:anim>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linds(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P spid="14" grpId="0" animBg="1"/>
      <p:bldP spid="14"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35000" cy="3882390"/>
            <a:chOff x="2193759" y="2917658"/>
            <a:chExt cx="13335000" cy="3882390"/>
          </a:xfrm>
        </p:grpSpPr>
        <p:grpSp>
          <p:nvGrpSpPr>
            <p:cNvPr id="40" name="Group 4"/>
            <p:cNvGrpSpPr/>
            <p:nvPr/>
          </p:nvGrpSpPr>
          <p:grpSpPr>
            <a:xfrm>
              <a:off x="2193759" y="2917658"/>
              <a:ext cx="13335000" cy="3882390"/>
              <a:chOff x="-335748" y="0"/>
              <a:chExt cx="8393709" cy="3650354"/>
            </a:xfrm>
          </p:grpSpPr>
          <p:sp>
            <p:nvSpPr>
              <p:cNvPr id="42" name="Freeform 5"/>
              <p:cNvSpPr/>
              <p:nvPr/>
            </p:nvSpPr>
            <p:spPr>
              <a:xfrm>
                <a:off x="-335748" y="12538"/>
                <a:ext cx="8393709" cy="3637816"/>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8" y="0"/>
                <a:ext cx="8393709" cy="3650354"/>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676359" y="3706963"/>
              <a:ext cx="12544425" cy="258445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II</a:t>
              </a:r>
              <a:r>
                <a:rPr kumimoji="0" lang="nl-NL"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DIỆN TÍCH </a:t>
              </a:r>
              <a:r>
                <a:rPr kumimoji="0" lang="en-US" altLang="vi-VN"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XUNG QUANH CỦA HÌNH NÓN</a:t>
              </a:r>
              <a:endParaRPr kumimoji="0" lang="en-US" altLang="vi-VN" sz="5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rot="21128703">
            <a:off x="16729032" y="-717169"/>
            <a:ext cx="2085013" cy="1774090"/>
          </a:xfrm>
          <a:prstGeom prst="rect">
            <a:avLst/>
          </a:prstGeom>
        </p:spPr>
      </p:pic>
      <p:pic>
        <p:nvPicPr>
          <p:cNvPr id="3" name="Picture 2"/>
          <p:cNvPicPr>
            <a:picLocks noChangeAspect="1"/>
          </p:cNvPicPr>
          <p:nvPr/>
        </p:nvPicPr>
        <p:blipFill>
          <a:blip r:embed="rId2"/>
          <a:stretch>
            <a:fillRect/>
          </a:stretch>
        </p:blipFill>
        <p:spPr>
          <a:xfrm>
            <a:off x="14010640" y="7569200"/>
            <a:ext cx="4192270" cy="2717800"/>
          </a:xfrm>
          <a:prstGeom prst="rect">
            <a:avLst/>
          </a:prstGeom>
        </p:spPr>
      </p:pic>
      <p:sp>
        <p:nvSpPr>
          <p:cNvPr id="6" name="Down Arrow 4"/>
          <p:cNvSpPr/>
          <p:nvPr/>
        </p:nvSpPr>
        <p:spPr>
          <a:xfrm rot="16200000">
            <a:off x="9147616" y="39966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169;p5"/>
          <p:cNvSpPr/>
          <p:nvPr/>
        </p:nvSpPr>
        <p:spPr>
          <a:xfrm>
            <a:off x="76360" y="24315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3</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mc:AlternateContent xmlns:mc="http://schemas.openxmlformats.org/markup-compatibility/2006">
        <mc:Choice xmlns:a14="http://schemas.microsoft.com/office/drawing/2010/main" Requires="a14">
          <p:sp>
            <p:nvSpPr>
              <p:cNvPr id="12" name="Rectangle 11"/>
              <p:cNvSpPr/>
              <p:nvPr/>
            </p:nvSpPr>
            <p:spPr>
              <a:xfrm>
                <a:off x="151765" y="459105"/>
                <a:ext cx="17545685" cy="2400935"/>
              </a:xfrm>
              <a:prstGeom prst="rect">
                <a:avLst/>
              </a:prstGeom>
            </p:spPr>
            <p:txBody>
              <a:bodyPr wrap="square">
                <a:noAutofit/>
              </a:bodyPr>
              <a:lstStyle/>
              <a:p>
                <a:pPr>
                  <a:lnSpc>
                    <a:spcPct val="100000"/>
                  </a:lnSpc>
                  <a:spcAft>
                    <a:spcPts val="800"/>
                  </a:spcAft>
                </a:pP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8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rPr>
                  <a:t>Thực hiện các hoạt động sau:</a:t>
                </a:r>
                <a:endParaRPr lang="en-US" altLang="vi-VN" sz="4000" kern="1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800"/>
                  </a:spcAft>
                </a:pPr>
                <a:r>
                  <a:rPr lang="vi-VN" sz="4000" kern="100" dirty="0">
                    <a:latin typeface="Times New Roman" panose="02020603050405020304" pitchFamily="18" charset="0"/>
                    <a:ea typeface="Calibri" panose="020F0502020204030204" pitchFamily="34" charset="0"/>
                    <a:cs typeface="Times New Roman" panose="02020603050405020304" pitchFamily="18" charset="0"/>
                  </a:rPr>
                  <a:t>a) Chuẩn bị một hình nón bằng giấy có bán kính đáy là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𝑟</m:t>
                    </m:r>
                  </m:oMath>
                </a14:m>
                <a:r>
                  <a:rPr lang="vi-VN" sz="4000" kern="100" dirty="0">
                    <a:latin typeface="Times New Roman" panose="02020603050405020304" pitchFamily="18" charset="0"/>
                    <a:ea typeface="Calibri" panose="020F0502020204030204" pitchFamily="34" charset="0"/>
                    <a:cs typeface="Times New Roman" panose="02020603050405020304" pitchFamily="18" charset="0"/>
                  </a:rPr>
                  <a:t>, chiều cao là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ℎ</m:t>
                    </m:r>
                  </m:oMath>
                </a14:m>
                <a:r>
                  <a:rPr lang="vi-VN" sz="4000" kern="100" dirty="0">
                    <a:latin typeface="Times New Roman" panose="02020603050405020304" pitchFamily="18" charset="0"/>
                    <a:ea typeface="Calibri" panose="020F0502020204030204" pitchFamily="34" charset="0"/>
                    <a:cs typeface="Times New Roman" panose="02020603050405020304" pitchFamily="18" charset="0"/>
                  </a:rPr>
                  <a:t> và đường sinh là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𝑙</m:t>
                    </m:r>
                  </m:oMath>
                </a14:m>
                <a:r>
                  <a:rPr lang="vi-VN" sz="4000" kern="100" dirty="0">
                    <a:latin typeface="Times New Roman" panose="02020603050405020304" pitchFamily="18" charset="0"/>
                    <a:ea typeface="Calibri" panose="020F0502020204030204" pitchFamily="34" charset="0"/>
                    <a:cs typeface="Times New Roman" panose="02020603050405020304" pitchFamily="18" charset="0"/>
                  </a:rPr>
                  <a:t> (Hình a);  </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151765" y="459105"/>
                <a:ext cx="17545685" cy="2400935"/>
              </a:xfrm>
              <a:prstGeom prst="rect">
                <a:avLst/>
              </a:prstGeom>
              <a:blipFill rotWithShape="1">
                <a:blip r:embed="rId3"/>
                <a:stretch>
                  <a:fillRect/>
                </a:stretch>
              </a:blipFill>
            </p:spPr>
            <p:txBody>
              <a:bodyPr/>
              <a:lstStyle/>
              <a:p>
                <a:r>
                  <a:rPr lang="en-US" altLang="en-US">
                    <a:noFill/>
                  </a:rPr>
                  <a:t> </a:t>
                </a:r>
              </a:p>
            </p:txBody>
          </p:sp>
        </mc:Fallback>
      </mc:AlternateContent>
      <p:sp>
        <p:nvSpPr>
          <p:cNvPr id="2" name="Rectangle 11"/>
          <p:cNvSpPr/>
          <p:nvPr>
            <p:custDataLst>
              <p:tags r:id="rId4"/>
            </p:custDataLst>
          </p:nvPr>
        </p:nvSpPr>
        <p:spPr>
          <a:xfrm>
            <a:off x="152400" y="6972300"/>
            <a:ext cx="17107535" cy="2865755"/>
          </a:xfrm>
          <a:prstGeom prst="rect">
            <a:avLst/>
          </a:prstGeom>
        </p:spPr>
        <p:txBody>
          <a:bodyPr wrap="square">
            <a:noAutofit/>
          </a:bodyPr>
          <a:p>
            <a:pPr>
              <a:lnSpc>
                <a:spcPct val="150000"/>
              </a:lnSpc>
              <a:spcAft>
                <a:spcPts val="800"/>
              </a:spcAft>
            </a:pPr>
            <a:endParaRPr lang="en-US" sz="3800" kern="1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Text Box 4"/>
              <p:cNvSpPr txBox="1"/>
              <p:nvPr/>
            </p:nvSpPr>
            <p:spPr>
              <a:xfrm>
                <a:off x="253365" y="7124700"/>
                <a:ext cx="13710285" cy="2934335"/>
              </a:xfrm>
              <a:prstGeom prst="rect">
                <a:avLst/>
              </a:prstGeom>
              <a:noFill/>
            </p:spPr>
            <p:txBody>
              <a:bodyPr wrap="square" rtlCol="0">
                <a:noAutofit/>
              </a:bodyPr>
              <a:p>
                <a:r>
                  <a:rPr lang="en-US" sz="4000">
                    <a:latin typeface="Times New Roman" panose="02020603050405020304" pitchFamily="18" charset="0"/>
                    <a:cs typeface="Times New Roman" panose="02020603050405020304" pitchFamily="18" charset="0"/>
                  </a:rPr>
                  <a:t>b) Từ hình nón đó, cắt rời đáy và cắt dọc theo đường sinh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𝐴𝐶</m:t>
                    </m:r>
                  </m:oMath>
                </a14:m>
                <a:r>
                  <a:rPr lang="en-US" sz="4000">
                    <a:latin typeface="Times New Roman" panose="02020603050405020304" pitchFamily="18" charset="0"/>
                    <a:cs typeface="Times New Roman" panose="02020603050405020304" pitchFamily="18" charset="0"/>
                  </a:rPr>
                  <a:t> rồi trải phẳng ra, ta được hình khai triển mặt xung quanh của hình nón là một hình quạt tròn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𝐶𝐴𝐷</m:t>
                    </m:r>
                  </m:oMath>
                </a14:m>
                <a:r>
                  <a:rPr lang="en-US" sz="4000">
                    <a:latin typeface="Times New Roman" panose="02020603050405020304" pitchFamily="18" charset="0"/>
                    <a:cs typeface="Times New Roman" panose="02020603050405020304" pitchFamily="18" charset="0"/>
                  </a:rPr>
                  <a:t> tâm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𝐴</m:t>
                    </m:r>
                  </m:oMath>
                </a14:m>
                <a:r>
                  <a:rPr lang="en-US" sz="4000">
                    <a:latin typeface="Times New Roman" panose="02020603050405020304" pitchFamily="18" charset="0"/>
                    <a:cs typeface="Times New Roman" panose="02020603050405020304" pitchFamily="18" charset="0"/>
                  </a:rPr>
                  <a:t> với bán kính bằng độ dài đường sinh và độ dài cung </a:t>
                </a:r>
                <a14:m>
                  <m:oMath xmlns:m="http://schemas.openxmlformats.org/officeDocument/2006/math">
                    <m:r>
                      <a:rPr lang="en-US" sz="4000" i="1" kern="100" dirty="0">
                        <a:latin typeface="Cambria Math" panose="02040503050406030204" pitchFamily="18" charset="0"/>
                        <a:ea typeface="Calibri" panose="020F0502020204030204" pitchFamily="34" charset="0"/>
                        <a:cs typeface="Cambria Math" panose="02040503050406030204" pitchFamily="18" charset="0"/>
                      </a:rPr>
                      <m:t>𝐶𝐷</m:t>
                    </m:r>
                  </m:oMath>
                </a14:m>
                <a:r>
                  <a:rPr lang="en-US" sz="4000">
                    <a:latin typeface="Times New Roman" panose="02020603050405020304" pitchFamily="18" charset="0"/>
                    <a:cs typeface="Times New Roman" panose="02020603050405020304" pitchFamily="18" charset="0"/>
                  </a:rPr>
                  <a:t> bằng độ dài đường tròn đáy của hình nón (Hình b).</a:t>
                </a:r>
                <a:endParaRPr lang="en-US" sz="4000">
                  <a:latin typeface="Times New Roman" panose="02020603050405020304" pitchFamily="18" charset="0"/>
                  <a:cs typeface="Times New Roman" panose="02020603050405020304" pitchFamily="18" charset="0"/>
                </a:endParaRPr>
              </a:p>
            </p:txBody>
          </p:sp>
        </mc:Choice>
        <mc:Fallback>
          <p:sp>
            <p:nvSpPr>
              <p:cNvPr id="5" name="Text Box 4"/>
              <p:cNvSpPr txBox="1">
                <a:spLocks noRot="1" noChangeAspect="1" noMove="1" noResize="1" noEditPoints="1" noAdjustHandles="1" noChangeArrowheads="1" noChangeShapeType="1" noTextEdit="1"/>
              </p:cNvSpPr>
              <p:nvPr/>
            </p:nvSpPr>
            <p:spPr>
              <a:xfrm>
                <a:off x="253365" y="7124700"/>
                <a:ext cx="13710285" cy="2934335"/>
              </a:xfrm>
              <a:prstGeom prst="rect">
                <a:avLst/>
              </a:prstGeom>
              <a:blipFill rotWithShape="1">
                <a:blip r:embed="rId5"/>
                <a:stretch>
                  <a:fillRect b="-5432"/>
                </a:stretch>
              </a:blipFill>
            </p:spPr>
            <p:txBody>
              <a:bodyPr/>
              <a:lstStyle/>
              <a:p>
                <a:r>
                  <a:rPr lang="en-US" altLang="en-US">
                    <a:noFill/>
                  </a:rPr>
                  <a:t> </a:t>
                </a:r>
              </a:p>
            </p:txBody>
          </p:sp>
        </mc:Fallback>
      </mc:AlternateContent>
      <p:pic>
        <p:nvPicPr>
          <p:cNvPr id="4" name="Picture 3" descr="hình 21b"/>
          <p:cNvPicPr>
            <a:picLocks noChangeAspect="1"/>
          </p:cNvPicPr>
          <p:nvPr/>
        </p:nvPicPr>
        <p:blipFill>
          <a:blip r:embed="rId6"/>
          <a:stretch>
            <a:fillRect/>
          </a:stretch>
        </p:blipFill>
        <p:spPr>
          <a:xfrm>
            <a:off x="9906000" y="1774825"/>
            <a:ext cx="5818505" cy="5426710"/>
          </a:xfrm>
          <a:prstGeom prst="rect">
            <a:avLst/>
          </a:prstGeom>
        </p:spPr>
      </p:pic>
      <p:pic>
        <p:nvPicPr>
          <p:cNvPr id="9" name="Picture 8" descr="hình 21a"/>
          <p:cNvPicPr>
            <a:picLocks noChangeAspect="1"/>
          </p:cNvPicPr>
          <p:nvPr/>
        </p:nvPicPr>
        <p:blipFill>
          <a:blip r:embed="rId7"/>
          <a:stretch>
            <a:fillRect/>
          </a:stretch>
        </p:blipFill>
        <p:spPr>
          <a:xfrm>
            <a:off x="3810000" y="1877695"/>
            <a:ext cx="5068570" cy="5486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p:bldP spid="2" grpId="0"/>
      <p:bldP spid="6" grpId="0" animBg="1"/>
      <p:bldP spid="6" grpId="1" animBg="1"/>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1"/>
          <a:srcRect/>
          <a:stretch>
            <a:fillRect/>
          </a:stretch>
        </p:blipFill>
        <p:spPr>
          <a:xfrm rot="-1169232">
            <a:off x="16331575" y="8111301"/>
            <a:ext cx="2196234" cy="2137287"/>
          </a:xfrm>
          <a:prstGeom prst="rect">
            <a:avLst/>
          </a:prstGeom>
        </p:spPr>
      </p:pic>
      <p:pic>
        <p:nvPicPr>
          <p:cNvPr id="9" name="Picture 8"/>
          <p:cNvPicPr>
            <a:picLocks noChangeAspect="1"/>
          </p:cNvPicPr>
          <p:nvPr/>
        </p:nvPicPr>
        <p:blipFill>
          <a:blip r:embed="rId2"/>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3"/>
          <a:srcRect/>
          <a:stretch>
            <a:fillRect/>
          </a:stretch>
        </p:blipFill>
        <p:spPr>
          <a:xfrm rot="10305860" flipV="1">
            <a:off x="16674154" y="118756"/>
            <a:ext cx="1286626" cy="1343735"/>
          </a:xfrm>
          <a:prstGeom prst="rect">
            <a:avLst/>
          </a:prstGeom>
        </p:spPr>
      </p:pic>
      <p:sp>
        <p:nvSpPr>
          <p:cNvPr id="2" name="Rectangle 1"/>
          <p:cNvSpPr/>
          <p:nvPr/>
        </p:nvSpPr>
        <p:spPr>
          <a:xfrm>
            <a:off x="5181692" y="643299"/>
            <a:ext cx="10144009" cy="1106805"/>
          </a:xfrm>
          <a:prstGeom prst="rect">
            <a:avLst/>
          </a:prstGeom>
        </p:spPr>
        <p:txBody>
          <a:bodyPr wrap="square">
            <a:spAutoFit/>
          </a:bodyPr>
          <a:lstStyle/>
          <a:p>
            <a:pPr>
              <a:lnSpc>
                <a:spcPct val="150000"/>
              </a:lnSpc>
            </a:pPr>
            <a:r>
              <a:rPr lang="vi-VN" sz="4400" dirty="0">
                <a:effectLst/>
                <a:latin typeface="Times New Roman" panose="02020603050405020304" pitchFamily="18" charset="0"/>
                <a:ea typeface="Times New Roman" panose="02020603050405020304" pitchFamily="18" charset="0"/>
              </a:rPr>
              <a:t>Thực hiện các hoạt động sau</a:t>
            </a:r>
            <a:r>
              <a:rPr lang="en-US" altLang="vi-VN" sz="4400" dirty="0">
                <a:effectLst/>
                <a:latin typeface="Times New Roman" panose="02020603050405020304" pitchFamily="18" charset="0"/>
                <a:ea typeface="Times New Roman" panose="02020603050405020304" pitchFamily="18" charset="0"/>
              </a:rPr>
              <a:t>:</a:t>
            </a:r>
            <a:endParaRPr lang="en-US" altLang="vi-VN" sz="4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614106" y="1735605"/>
                <a:ext cx="17059788" cy="1106805"/>
              </a:xfrm>
              <a:prstGeom prst="rect">
                <a:avLst/>
              </a:prstGeom>
            </p:spPr>
            <p:txBody>
              <a:bodyPr wrap="square">
                <a:spAutoFit/>
              </a:bodyPr>
              <a:lstStyle/>
              <a:p>
                <a:pPr>
                  <a:lnSpc>
                    <a:spcPct val="150000"/>
                  </a:lnSpc>
                </a:pPr>
                <a:r>
                  <a:rPr lang="vi-VN" sz="44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4400">
                    <a:latin typeface="Times New Roman" panose="02020603050405020304" pitchFamily="18" charset="0"/>
                    <a:cs typeface="Times New Roman" panose="02020603050405020304" pitchFamily="18" charset="0"/>
                    <a:sym typeface="+mn-ea"/>
                  </a:rPr>
                  <a:t> Tính diện tích hình quạt tròn </a:t>
                </a:r>
                <a14:m>
                  <m:oMath xmlns:m="http://schemas.openxmlformats.org/officeDocument/2006/math">
                    <m:r>
                      <a:rPr lang="en-US" sz="4400" i="1">
                        <a:latin typeface="Cambria Math" panose="02040503050406030204" pitchFamily="18" charset="0"/>
                        <a:cs typeface="Cambria Math" panose="02040503050406030204" pitchFamily="18" charset="0"/>
                        <a:sym typeface="+mn-ea"/>
                      </a:rPr>
                      <m:t>𝐶𝐴𝐷</m:t>
                    </m:r>
                  </m:oMath>
                </a14:m>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theo </a:t>
                </a:r>
                <a14:m>
                  <m:oMath xmlns:m="http://schemas.openxmlformats.org/officeDocument/2006/math">
                    <m:r>
                      <a:rPr lang="en-US" sz="4400" i="1">
                        <a:latin typeface="Cambria Math" panose="02040503050406030204" pitchFamily="18" charset="0"/>
                        <a:cs typeface="Cambria Math" panose="02040503050406030204" pitchFamily="18" charset="0"/>
                        <a:sym typeface="+mn-ea"/>
                      </a:rPr>
                      <m:t>𝑟</m:t>
                    </m:r>
                  </m:oMath>
                </a14:m>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và </a:t>
                </a:r>
                <a14:m>
                  <m:oMath xmlns:m="http://schemas.openxmlformats.org/officeDocument/2006/math">
                    <m:r>
                      <a:rPr lang="en-US" sz="4400" i="1">
                        <a:latin typeface="Cambria Math" panose="02040503050406030204" pitchFamily="18" charset="0"/>
                        <a:cs typeface="Cambria Math" panose="02040503050406030204" pitchFamily="18" charset="0"/>
                        <a:sym typeface="+mn-ea"/>
                      </a:rPr>
                      <m:t>𝑙</m:t>
                    </m:r>
                  </m:oMath>
                </a14:m>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14106" y="1735605"/>
                <a:ext cx="17059788" cy="1106805"/>
              </a:xfrm>
              <a:prstGeom prst="rect">
                <a:avLst/>
              </a:prstGeom>
              <a:blipFill rotWithShape="1">
                <a:blip r:embed="rId4"/>
                <a:stretch>
                  <a:fillRect t="-14" r="3" b="14"/>
                </a:stretch>
              </a:blipFill>
            </p:spPr>
            <p:txBody>
              <a:bodyPr/>
              <a:lstStyle/>
              <a:p>
                <a:r>
                  <a:rPr lang="en-US" altLang="en-US">
                    <a:noFill/>
                  </a:rPr>
                  <a:t> </a:t>
                </a:r>
              </a:p>
            </p:txBody>
          </p:sp>
        </mc:Fallback>
      </mc:AlternateContent>
      <p:pic>
        <p:nvPicPr>
          <p:cNvPr id="11"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82025" y="5524813"/>
            <a:ext cx="1307998" cy="1209898"/>
          </a:xfrm>
          <a:prstGeom prst="rect">
            <a:avLst/>
          </a:prstGeom>
        </p:spPr>
      </p:pic>
      <mc:AlternateContent xmlns:mc="http://schemas.openxmlformats.org/markup-compatibility/2006">
        <mc:Choice xmlns:a14="http://schemas.microsoft.com/office/drawing/2010/main" Requires="a14">
          <p:sp>
            <p:nvSpPr>
              <p:cNvPr id="12" name="TextBox 11"/>
              <p:cNvSpPr txBox="1"/>
              <p:nvPr/>
            </p:nvSpPr>
            <p:spPr>
              <a:xfrm>
                <a:off x="10058400" y="4533900"/>
                <a:ext cx="7467600" cy="2490470"/>
              </a:xfrm>
              <a:prstGeom prst="wedgeRoundRectCallout">
                <a:avLst>
                  <a:gd name="adj1" fmla="val -52876"/>
                  <a:gd name="adj2" fmla="val 23903"/>
                  <a:gd name="adj3" fmla="val 16667"/>
                </a:avLst>
              </a:prstGeom>
              <a:solidFill>
                <a:schemeClr val="bg1"/>
              </a:solidFill>
              <a:ln>
                <a:solidFill>
                  <a:srgbClr val="00B0F0"/>
                </a:solidFill>
              </a:ln>
            </p:spPr>
            <p:txBody>
              <a:bodyPr wrap="square">
                <a:no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800" i="1" smtClean="0">
                              <a:effectLst/>
                              <a:latin typeface="Cambria Math" panose="02040503050406030204" pitchFamily="18" charset="0"/>
                              <a:cs typeface="Arial" panose="020B0604020202020204" pitchFamily="34" charset="0"/>
                            </a:rPr>
                          </m:ctrlPr>
                        </m:sSubPr>
                        <m:e>
                          <m:r>
                            <a:rPr lang="vi-VN" sz="4800" b="0" i="1" smtClean="0">
                              <a:effectLst/>
                              <a:latin typeface="Cambria Math" panose="02040503050406030204" pitchFamily="18" charset="0"/>
                              <a:cs typeface="Arial" panose="020B0604020202020204" pitchFamily="34" charset="0"/>
                            </a:rPr>
                            <m:t>𝑆</m:t>
                          </m:r>
                        </m:e>
                        <m:sub>
                          <m:r>
                            <a:rPr lang="en-US" altLang="vi-VN" sz="4800" b="0" i="1" smtClean="0">
                              <a:effectLst/>
                              <a:latin typeface="Cambria Math" panose="02040503050406030204" pitchFamily="18" charset="0"/>
                              <a:cs typeface="Arial" panose="020B0604020202020204" pitchFamily="34" charset="0"/>
                            </a:rPr>
                            <m:t>𝐶𝐴𝐷</m:t>
                          </m:r>
                        </m:sub>
                      </m:sSub>
                      <m:r>
                        <a:rPr lang="vi-VN" sz="4800" b="0" i="1" smtClean="0">
                          <a:effectLst/>
                          <a:latin typeface="Cambria Math" panose="02040503050406030204" pitchFamily="18" charset="0"/>
                          <a:cs typeface="Arial" panose="020B0604020202020204" pitchFamily="34" charset="0"/>
                        </a:rPr>
                        <m:t>=</m:t>
                      </m:r>
                      <m:f>
                        <m:fPr>
                          <m:ctrlPr>
                            <a:rPr lang="vi-VN" sz="4800" b="0" i="1" smtClean="0">
                              <a:effectLst/>
                              <a:latin typeface="Cambria Math" panose="02040503050406030204" pitchFamily="18" charset="0"/>
                              <a:cs typeface="Cambria Math" panose="02040503050406030204" pitchFamily="18" charset="0"/>
                            </a:rPr>
                          </m:ctrlPr>
                        </m:fPr>
                        <m:num>
                          <m:r>
                            <a:rPr lang="en-US" altLang="vi-VN" sz="4800" b="0" i="1" smtClean="0">
                              <a:effectLst/>
                              <a:latin typeface="Cambria Math" panose="02040503050406030204" pitchFamily="18" charset="0"/>
                              <a:cs typeface="Cambria Math" panose="02040503050406030204" pitchFamily="18" charset="0"/>
                            </a:rPr>
                            <m:t>1</m:t>
                          </m:r>
                        </m:num>
                        <m:den>
                          <m:r>
                            <a:rPr lang="en-US" altLang="vi-VN" sz="4800" b="0" i="1" smtClean="0">
                              <a:effectLst/>
                              <a:latin typeface="Cambria Math" panose="02040503050406030204" pitchFamily="18" charset="0"/>
                              <a:cs typeface="Cambria Math" panose="02040503050406030204" pitchFamily="18" charset="0"/>
                            </a:rPr>
                            <m:t>2</m:t>
                          </m:r>
                        </m:den>
                      </m:f>
                      <m:r>
                        <a:rPr lang="en-US" altLang="vi-VN" sz="4800" b="0" i="1" smtClean="0">
                          <a:effectLst/>
                          <a:latin typeface="Cambria Math" panose="02040503050406030204" pitchFamily="18" charset="0"/>
                          <a:cs typeface="Arial" panose="020B0604020202020204" pitchFamily="34" charset="0"/>
                        </a:rPr>
                        <m:t>.</m:t>
                      </m:r>
                      <m:r>
                        <a:rPr lang="vi-VN" sz="4800" b="0" i="1" smtClean="0">
                          <a:effectLst/>
                          <a:latin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altLang="vi-VN" sz="4800" b="0" i="1" smtClean="0">
                          <a:effectLst/>
                          <a:latin typeface="Cambria Math" panose="02040503050406030204" pitchFamily="18" charset="0"/>
                          <a:ea typeface="Cambria Math" panose="02040503050406030204" pitchFamily="18" charset="0"/>
                          <a:cs typeface="Arial" panose="020B0604020202020204" pitchFamily="34" charset="0"/>
                        </a:rPr>
                        <m:t>𝑟</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altLang="vi-VN" sz="4800" b="0" i="1" smtClean="0">
                          <a:effectLst/>
                          <a:latin typeface="Cambria Math" panose="02040503050406030204" pitchFamily="18" charset="0"/>
                          <a:ea typeface="Cambria Math" panose="02040503050406030204" pitchFamily="18" charset="0"/>
                          <a:cs typeface="Arial" panose="020B0604020202020204" pitchFamily="34" charset="0"/>
                        </a:rPr>
                        <m:t>𝑙</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altLang="vi-VN" sz="4800" b="0" i="1" smtClean="0">
                          <a:effectLst/>
                          <a:latin typeface="Cambria Math" panose="02040503050406030204" pitchFamily="18" charset="0"/>
                          <a:ea typeface="Cambria Math" panose="02040503050406030204" pitchFamily="18" charset="0"/>
                          <a:cs typeface="Arial" panose="020B0604020202020204" pitchFamily="34" charset="0"/>
                        </a:rPr>
                        <m:t>𝑟𝑙</m:t>
                      </m:r>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10058400" y="4533900"/>
                <a:ext cx="7467600" cy="2490470"/>
              </a:xfrm>
              <a:prstGeom prst="wedgeRoundRectCallout">
                <a:avLst>
                  <a:gd name="adj1" fmla="val -52876"/>
                  <a:gd name="adj2" fmla="val 23903"/>
                  <a:gd name="adj3" fmla="val 16667"/>
                </a:avLst>
              </a:prstGeom>
              <a:blipFill rotWithShape="1">
                <a:blip r:embed="rId7"/>
                <a:stretch>
                  <a:fillRect l="-2942" t="-204" r="-60" b="-178"/>
                </a:stretch>
              </a:blipFill>
              <a:ln>
                <a:solidFill>
                  <a:srgbClr val="00B0F0"/>
                </a:solidFill>
              </a:ln>
            </p:spPr>
            <p:txBody>
              <a:bodyPr/>
              <a:lstStyle/>
              <a:p>
                <a:r>
                  <a:rPr lang="en-US" altLang="en-US">
                    <a:noFill/>
                  </a:rPr>
                  <a:t> </a:t>
                </a:r>
              </a:p>
            </p:txBody>
          </p:sp>
        </mc:Fallback>
      </mc:AlternateContent>
      <p:sp>
        <p:nvSpPr>
          <p:cNvPr id="7" name="Google Shape;169;p5"/>
          <p:cNvSpPr/>
          <p:nvPr/>
        </p:nvSpPr>
        <p:spPr>
          <a:xfrm>
            <a:off x="1818640" y="316230"/>
            <a:ext cx="3047365" cy="1419225"/>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3</a:t>
            </a:r>
            <a:endParaRPr kumimoji="0"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4" name="Picture 3" descr="hình 21b"/>
          <p:cNvPicPr>
            <a:picLocks noChangeAspect="1"/>
          </p:cNvPicPr>
          <p:nvPr/>
        </p:nvPicPr>
        <p:blipFill>
          <a:blip r:embed="rId8"/>
          <a:srcRect b="7426"/>
          <a:stretch>
            <a:fillRect/>
          </a:stretch>
        </p:blipFill>
        <p:spPr>
          <a:xfrm>
            <a:off x="533400" y="2933700"/>
            <a:ext cx="7288530" cy="62934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P spid="2" grpId="1"/>
      <p:bldP spid="6" grpId="0"/>
      <p:bldP spid="6" grpId="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9;p11"/>
          <p:cNvSpPr/>
          <p:nvPr/>
        </p:nvSpPr>
        <p:spPr>
          <a:xfrm>
            <a:off x="316158" y="2202884"/>
            <a:ext cx="17960744"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sz="40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pic>
        <p:nvPicPr>
          <p:cNvPr id="15" name="Picture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9078275"/>
            <a:ext cx="2120571" cy="1318610"/>
          </a:xfrm>
          <a:prstGeom prst="rect">
            <a:avLst/>
          </a:prstGeom>
        </p:spPr>
      </p:pic>
      <p:grpSp>
        <p:nvGrpSpPr>
          <p:cNvPr id="5" name="Group 4"/>
          <p:cNvGrpSpPr/>
          <p:nvPr/>
        </p:nvGrpSpPr>
        <p:grpSpPr>
          <a:xfrm>
            <a:off x="6603332" y="486440"/>
            <a:ext cx="5181600" cy="1424521"/>
            <a:chOff x="6858000" y="38100"/>
            <a:chExt cx="5181600" cy="1424521"/>
          </a:xfrm>
        </p:grpSpPr>
        <p:grpSp>
          <p:nvGrpSpPr>
            <p:cNvPr id="7" name="Group 9"/>
            <p:cNvGrpSpPr/>
            <p:nvPr/>
          </p:nvGrpSpPr>
          <p:grpSpPr>
            <a:xfrm>
              <a:off x="6858000" y="38100"/>
              <a:ext cx="5181600" cy="1424521"/>
              <a:chOff x="0" y="0"/>
              <a:chExt cx="6451824" cy="1216384"/>
            </a:xfrm>
          </p:grpSpPr>
          <p:sp>
            <p:nvSpPr>
              <p:cNvPr id="9"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10"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8" name="Google Shape;197;p7"/>
            <p:cNvSpPr txBox="1"/>
            <p:nvPr/>
          </p:nvSpPr>
          <p:spPr>
            <a:xfrm>
              <a:off x="7240637" y="291382"/>
              <a:ext cx="4419480" cy="10134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1F497D"/>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KẾT LUẬN</a:t>
              </a:r>
              <a:endParaRPr kumimoji="0" lang="en-US" sz="6000" b="1" i="0" u="none" strike="noStrike" kern="1200" cap="none" spc="0" normalizeH="0" baseline="0" noProof="0" dirty="0">
                <a:ln>
                  <a:noFill/>
                </a:ln>
                <a:solidFill>
                  <a:srgbClr val="1F497D"/>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12"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16158" y="8032248"/>
            <a:ext cx="1173320" cy="1045322"/>
          </a:xfrm>
          <a:prstGeom prst="rect">
            <a:avLst/>
          </a:prstGeom>
        </p:spPr>
      </p:pic>
      <p:pic>
        <p:nvPicPr>
          <p:cNvPr id="13" name="Picture 12"/>
          <p:cNvPicPr>
            <a:picLocks noChangeAspect="1"/>
          </p:cNvPicPr>
          <p:nvPr/>
        </p:nvPicPr>
        <p:blipFill>
          <a:blip r:embed="rId5"/>
          <a:stretch>
            <a:fillRect/>
          </a:stretch>
        </p:blipFill>
        <p:spPr>
          <a:xfrm>
            <a:off x="1489478" y="225754"/>
            <a:ext cx="2685274" cy="2680217"/>
          </a:xfrm>
          <a:prstGeom prst="rect">
            <a:avLst/>
          </a:prstGeom>
        </p:spPr>
      </p:pic>
      <mc:AlternateContent xmlns:mc="http://schemas.openxmlformats.org/markup-compatibility/2006">
        <mc:Choice xmlns:a14="http://schemas.microsoft.com/office/drawing/2010/main" Requires="a14">
          <p:sp>
            <p:nvSpPr>
              <p:cNvPr id="20" name="Rectangle 19"/>
              <p:cNvSpPr/>
              <p:nvPr/>
            </p:nvSpPr>
            <p:spPr>
              <a:xfrm>
                <a:off x="1109980" y="2858770"/>
                <a:ext cx="16315055" cy="5859780"/>
              </a:xfrm>
              <a:prstGeom prst="rect">
                <a:avLst/>
              </a:prstGeom>
            </p:spPr>
            <p:txBody>
              <a:bodyPr wrap="square">
                <a:noAutofit/>
              </a:bodyPr>
              <a:lstStyle/>
              <a:p>
                <a:pPr indent="0" algn="just">
                  <a:lnSpc>
                    <a:spcPct val="100000"/>
                  </a:lnSpc>
                  <a:spcBef>
                    <a:spcPts val="300"/>
                  </a:spcBef>
                  <a:spcAft>
                    <a:spcPts val="300"/>
                  </a:spcAft>
                  <a:buFont typeface="Arial" panose="020B0604020202020204" pitchFamily="34" charset="0"/>
                  <a:buNone/>
                </a:pPr>
                <a:r>
                  <a:rPr lang="en-US" alt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Diện tích của hình quạt tròn trong hình b có thể coi là </a:t>
                </a:r>
                <a:r>
                  <a:rPr lang="en-US" altLang="vi-VN" sz="54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diện tích xung quanh</a:t>
                </a:r>
                <a:r>
                  <a:rPr lang="en-US" altLang="vi-VN" sz="5400"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alt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của hình nón và được tính như sau:</a:t>
                </a:r>
                <a:endParaRPr lang="en-US" alt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indent="0" algn="just">
                  <a:lnSpc>
                    <a:spcPct val="100000"/>
                  </a:lnSpc>
                  <a:spcBef>
                    <a:spcPts val="300"/>
                  </a:spcBef>
                  <a:spcAft>
                    <a:spcPts val="300"/>
                  </a:spcAft>
                  <a:buFont typeface="Arial" panose="020B0604020202020204" pitchFamily="34" charset="0"/>
                  <a:buNone/>
                </a:pPr>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Diện tích xung quanh của hình nón bằng nửa tích của chu vi đáy với độ dài đường sinh: </a:t>
                </a:r>
                <a14:m>
                  <m:oMath xmlns:m="http://schemas.openxmlformats.org/officeDocument/2006/math">
                    <m:sSub>
                      <m:sSubPr>
                        <m:ctrlPr>
                          <a:rPr lang="en-US" sz="5400" b="1" i="1" smtClean="0">
                            <a:solidFill>
                              <a:srgbClr val="FFFF00"/>
                            </a:solidFill>
                            <a:effectLst/>
                            <a:latin typeface="Cambria Math" panose="02040503050406030204" pitchFamily="18" charset="0"/>
                            <a:cs typeface="Arial" panose="020B0604020202020204" pitchFamily="34" charset="0"/>
                          </a:rPr>
                        </m:ctrlPr>
                      </m:sSubPr>
                      <m:e>
                        <m:r>
                          <a:rPr lang="vi-VN" sz="5400" b="1" i="1" smtClean="0">
                            <a:solidFill>
                              <a:srgbClr val="FFFF00"/>
                            </a:solidFill>
                            <a:effectLst/>
                            <a:latin typeface="Cambria Math" panose="02040503050406030204" pitchFamily="18" charset="0"/>
                            <a:cs typeface="Arial" panose="020B0604020202020204" pitchFamily="34" charset="0"/>
                          </a:rPr>
                          <m:t>𝑺</m:t>
                        </m:r>
                      </m:e>
                      <m:sub>
                        <m:r>
                          <a:rPr lang="en-US" altLang="vi-VN" sz="5400" b="1" i="1" smtClean="0">
                            <a:solidFill>
                              <a:srgbClr val="FFFF00"/>
                            </a:solidFill>
                            <a:effectLst/>
                            <a:latin typeface="Cambria Math" panose="02040503050406030204" pitchFamily="18" charset="0"/>
                            <a:cs typeface="Arial" panose="020B0604020202020204" pitchFamily="34" charset="0"/>
                          </a:rPr>
                          <m:t>𝒙𝒒</m:t>
                        </m:r>
                      </m:sub>
                    </m:sSub>
                    <m:r>
                      <a:rPr lang="vi-VN" sz="5400" b="1" i="1" smtClean="0">
                        <a:solidFill>
                          <a:srgbClr val="FFFF00"/>
                        </a:solidFill>
                        <a:effectLst/>
                        <a:latin typeface="Cambria Math" panose="02040503050406030204" pitchFamily="18" charset="0"/>
                        <a:cs typeface="Arial" panose="020B0604020202020204" pitchFamily="34" charset="0"/>
                      </a:rPr>
                      <m:t>=</m:t>
                    </m:r>
                    <m:f>
                      <m:fPr>
                        <m:ctrlPr>
                          <a:rPr lang="vi-VN" sz="5400" b="1" i="1" smtClean="0">
                            <a:solidFill>
                              <a:srgbClr val="FFFF00"/>
                            </a:solidFill>
                            <a:effectLst/>
                            <a:latin typeface="Cambria Math" panose="02040503050406030204" pitchFamily="18" charset="0"/>
                            <a:cs typeface="Cambria Math" panose="02040503050406030204" pitchFamily="18" charset="0"/>
                          </a:rPr>
                        </m:ctrlPr>
                      </m:fPr>
                      <m:num>
                        <m:r>
                          <a:rPr lang="en-US" altLang="vi-VN" sz="5400" b="1" i="1" smtClean="0">
                            <a:solidFill>
                              <a:srgbClr val="FFFF00"/>
                            </a:solidFill>
                            <a:effectLst/>
                            <a:latin typeface="Cambria Math" panose="02040503050406030204" pitchFamily="18" charset="0"/>
                            <a:cs typeface="Cambria Math" panose="02040503050406030204" pitchFamily="18" charset="0"/>
                          </a:rPr>
                          <m:t>𝟏</m:t>
                        </m:r>
                      </m:num>
                      <m:den>
                        <m:r>
                          <a:rPr lang="en-US" altLang="vi-VN" sz="5400" b="1" i="1" smtClean="0">
                            <a:solidFill>
                              <a:srgbClr val="FFFF00"/>
                            </a:solidFill>
                            <a:effectLst/>
                            <a:latin typeface="Cambria Math" panose="02040503050406030204" pitchFamily="18" charset="0"/>
                            <a:cs typeface="Cambria Math" panose="02040503050406030204" pitchFamily="18" charset="0"/>
                          </a:rPr>
                          <m:t>𝟐</m:t>
                        </m:r>
                      </m:den>
                    </m:f>
                    <m:r>
                      <a:rPr lang="en-US" altLang="vi-VN" sz="5400" b="1" i="1" smtClean="0">
                        <a:solidFill>
                          <a:srgbClr val="FFFF00"/>
                        </a:solidFill>
                        <a:effectLst/>
                        <a:latin typeface="Cambria Math" panose="02040503050406030204" pitchFamily="18" charset="0"/>
                        <a:cs typeface="Arial" panose="020B0604020202020204" pitchFamily="34" charset="0"/>
                      </a:rPr>
                      <m:t>.</m:t>
                    </m:r>
                    <m:r>
                      <a:rPr lang="en-US" altLang="vi-VN" sz="5400" b="1" i="1" smtClean="0">
                        <a:solidFill>
                          <a:srgbClr val="FFFF00"/>
                        </a:solidFill>
                        <a:effectLst/>
                        <a:latin typeface="Cambria Math" panose="02040503050406030204" pitchFamily="18" charset="0"/>
                        <a:cs typeface="Arial" panose="020B0604020202020204" pitchFamily="34" charset="0"/>
                      </a:rPr>
                      <m:t>𝑪</m:t>
                    </m:r>
                    <m:r>
                      <a:rPr lang="vi-VN" sz="5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en-US" altLang="vi-VN" sz="5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𝒍</m:t>
                    </m:r>
                    <m:r>
                      <a:rPr lang="vi-VN" sz="5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vi-VN" sz="5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𝝅</m:t>
                    </m:r>
                    <m:r>
                      <a:rPr lang="en-US" altLang="vi-VN" sz="5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𝒓𝒍</m:t>
                    </m:r>
                  </m:oMath>
                </a14:m>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trong đó: </a:t>
                </a:r>
                <a14:m>
                  <m:oMath xmlns:m="http://schemas.openxmlformats.org/officeDocument/2006/math">
                    <m:sSub>
                      <m:sSubPr>
                        <m:ctrlPr>
                          <a:rPr lang="en-US" sz="5400" i="1" smtClean="0">
                            <a:solidFill>
                              <a:schemeClr val="bg1"/>
                            </a:solidFill>
                            <a:effectLst/>
                            <a:latin typeface="Cambria Math" panose="02040503050406030204" pitchFamily="18" charset="0"/>
                            <a:cs typeface="Arial" panose="020B0604020202020204" pitchFamily="34" charset="0"/>
                          </a:rPr>
                        </m:ctrlPr>
                      </m:sSubPr>
                      <m:e>
                        <m:r>
                          <a:rPr lang="vi-VN" sz="5400" i="1" smtClean="0">
                            <a:solidFill>
                              <a:schemeClr val="bg1"/>
                            </a:solidFill>
                            <a:effectLst/>
                            <a:latin typeface="Cambria Math" panose="02040503050406030204" pitchFamily="18" charset="0"/>
                            <a:cs typeface="Arial" panose="020B0604020202020204" pitchFamily="34" charset="0"/>
                          </a:rPr>
                          <m:t>𝑆</m:t>
                        </m:r>
                      </m:e>
                      <m:sub>
                        <m:r>
                          <a:rPr lang="en-US" altLang="vi-VN" sz="5400" i="1" smtClean="0">
                            <a:solidFill>
                              <a:schemeClr val="bg1"/>
                            </a:solidFill>
                            <a:effectLst/>
                            <a:latin typeface="Cambria Math" panose="02040503050406030204" pitchFamily="18" charset="0"/>
                            <a:cs typeface="Arial" panose="020B0604020202020204" pitchFamily="34" charset="0"/>
                          </a:rPr>
                          <m:t>𝑥𝑞</m:t>
                        </m:r>
                      </m:sub>
                    </m:sSub>
                  </m:oMath>
                </a14:m>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diện tích xung quanh, </a:t>
                </a:r>
                <a14:m>
                  <m:oMath xmlns:m="http://schemas.openxmlformats.org/officeDocument/2006/math">
                    <m:r>
                      <a:rPr lang="en-US" altLang="vi-VN" sz="5400" i="1" smtClean="0">
                        <a:solidFill>
                          <a:schemeClr val="bg1"/>
                        </a:solidFill>
                        <a:effectLst/>
                        <a:latin typeface="Cambria Math" panose="02040503050406030204" pitchFamily="18" charset="0"/>
                        <a:cs typeface="Arial" panose="020B0604020202020204" pitchFamily="34" charset="0"/>
                      </a:rPr>
                      <m:t>𝑟</m:t>
                    </m:r>
                  </m:oMath>
                </a14:m>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bán kính đáy, </a:t>
                </a:r>
                <a14:m>
                  <m:oMath xmlns:m="http://schemas.openxmlformats.org/officeDocument/2006/math">
                    <m:r>
                      <a:rPr lang="en-US" altLang="vi-VN" sz="5400" i="1" smtClean="0">
                        <a:solidFill>
                          <a:schemeClr val="bg1"/>
                        </a:solidFill>
                        <a:effectLst/>
                        <a:latin typeface="Cambria Math" panose="02040503050406030204" pitchFamily="18" charset="0"/>
                        <a:cs typeface="Arial" panose="020B0604020202020204" pitchFamily="34" charset="0"/>
                      </a:rPr>
                      <m:t>𝐶</m:t>
                    </m:r>
                  </m:oMath>
                </a14:m>
                <a:r>
                  <a:rPr lang="en-US" alt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là chu vi đáy, </a:t>
                </a:r>
                <a14:m>
                  <m:oMath xmlns:m="http://schemas.openxmlformats.org/officeDocument/2006/math">
                    <m:r>
                      <a:rPr lang="en-US" altLang="vi-VN" sz="5400" i="1" smtClean="0">
                        <a:solidFill>
                          <a:schemeClr val="bg1"/>
                        </a:solidFill>
                        <a:effectLst/>
                        <a:latin typeface="Cambria Math" panose="02040503050406030204" pitchFamily="18" charset="0"/>
                        <a:cs typeface="Arial" panose="020B0604020202020204" pitchFamily="34" charset="0"/>
                      </a:rPr>
                      <m:t>𝑙</m:t>
                    </m:r>
                  </m:oMath>
                </a14:m>
                <a:r>
                  <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độ dài đường sinh của hình nón.</a:t>
                </a:r>
                <a:endParaRPr lang="vi-VN" sz="5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09980" y="2858770"/>
                <a:ext cx="16315055" cy="5859780"/>
              </a:xfrm>
              <a:prstGeom prst="rect">
                <a:avLst/>
              </a:prstGeom>
              <a:blipFill rotWithShape="1">
                <a:blip r:embed="rId6"/>
                <a:stretch>
                  <a:fillRect/>
                </a:stretch>
              </a:blipFill>
            </p:spPr>
            <p:txBody>
              <a:bodyPr/>
              <a:lstStyle/>
              <a:p>
                <a:r>
                  <a:rPr lang="en-US" alt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Ví</a:t>
            </a: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a:t>
            </a:r>
            <a:r>
              <a:rPr kumimoji="0" lang="en-US" sz="4000" b="1" i="0" u="none" strike="noStrike" kern="1200" cap="none" spc="0" normalizeH="0" baseline="0" noProof="0" dirty="0" err="1">
                <a:ln>
                  <a:noFill/>
                </a:ln>
                <a:solidFill>
                  <a:prstClr val="white"/>
                </a:solidFill>
                <a:effectLst/>
                <a:uLnTx/>
                <a:uFillTx/>
                <a:latin typeface="Arial" panose="020B0604020202020204"/>
                <a:ea typeface="Arial" panose="020B0604020202020204"/>
                <a:cs typeface="Arial" panose="020B0604020202020204"/>
                <a:sym typeface="Arial" panose="020B0604020202020204"/>
              </a:rPr>
              <a:t>dụ</a:t>
            </a:r>
            <a:r>
              <a:rPr kumimoji="0" lang="en-US"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rPr>
              <a:t> 2</a:t>
            </a:r>
            <a:endParaRPr kumimoji="0" sz="4000" b="1" i="0" u="none" strike="noStrike" kern="1200" cap="none" spc="0" normalizeH="0" baseline="0" noProof="0" dirty="0">
              <a:ln>
                <a:noFill/>
              </a:ln>
              <a:solidFill>
                <a:prstClr val="white"/>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305;p14"/>
          <p:cNvGrpSpPr/>
          <p:nvPr/>
        </p:nvGrpSpPr>
        <p:grpSpPr>
          <a:xfrm>
            <a:off x="914468" y="3785732"/>
            <a:ext cx="2475230" cy="1528445"/>
            <a:chOff x="7890477" y="418566"/>
            <a:chExt cx="2943677" cy="1658394"/>
          </a:xfrm>
        </p:grpSpPr>
        <p:pic>
          <p:nvPicPr>
            <p:cNvPr id="17" name="Google Shape;306;p14"/>
            <p:cNvPicPr preferRelativeResize="0"/>
            <p:nvPr/>
          </p:nvPicPr>
          <p:blipFill rotWithShape="1">
            <a:blip r:embed="rId1"/>
            <a:srcRect/>
            <a:stretch>
              <a:fillRect/>
            </a:stretch>
          </p:blipFill>
          <p:spPr>
            <a:xfrm>
              <a:off x="7934277" y="418566"/>
              <a:ext cx="2789621" cy="1658394"/>
            </a:xfrm>
            <a:prstGeom prst="rect">
              <a:avLst/>
            </a:prstGeom>
            <a:noFill/>
            <a:ln>
              <a:noFill/>
            </a:ln>
          </p:spPr>
        </p:pic>
        <p:sp>
          <p:nvSpPr>
            <p:cNvPr id="18" name="Google Shape;307;p14"/>
            <p:cNvSpPr txBox="1"/>
            <p:nvPr/>
          </p:nvSpPr>
          <p:spPr>
            <a:xfrm>
              <a:off x="7890477" y="581167"/>
              <a:ext cx="2943677" cy="99696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Giải</a:t>
              </a:r>
              <a:endParaRPr kumimoji="0" sz="4400" b="1" i="0" u="none" strike="noStrike" kern="1200" cap="none" spc="0" normalizeH="0" baseline="0" noProof="0" dirty="0">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sp>
        <p:nvSpPr>
          <p:cNvPr id="14" name="Rectangle 13"/>
          <p:cNvSpPr/>
          <p:nvPr/>
        </p:nvSpPr>
        <p:spPr>
          <a:xfrm>
            <a:off x="1219200" y="342900"/>
            <a:ext cx="15344140" cy="3839845"/>
          </a:xfrm>
          <a:prstGeom prst="rect">
            <a:avLst/>
          </a:prstGeom>
        </p:spPr>
        <p:txBody>
          <a:bodyPr wrap="square">
            <a:no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4400" kern="100" dirty="0">
                <a:latin typeface="Times New Roman" panose="02020603050405020304" pitchFamily="18" charset="0"/>
                <a:ea typeface="Times New Roman" panose="02020603050405020304" pitchFamily="18" charset="0"/>
                <a:cs typeface="Times New Roman" panose="02020603050405020304" pitchFamily="18" charset="0"/>
              </a:rPr>
              <a:t>Cho một hình nón có bán kính đáy là 4 cm và độ dài đường sinh là 10 cm. Hỏi diện tích xung quanh của hình nón đó là bao nhiêu centimét vuông (làm tròn kết quả đến hàng phần trăm)?</a:t>
            </a:r>
            <a:endParaRPr lang="vi-VN" sz="4400" kern="1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2"/>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3"/>
          <a:stretch>
            <a:fillRect/>
          </a:stretch>
        </p:blipFill>
        <p:spPr>
          <a:xfrm>
            <a:off x="-457200" y="3924187"/>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p:sp>
        <p:nvSpPr>
          <p:cNvPr id="4" name="Rectangle 3"/>
          <p:cNvSpPr/>
          <p:nvPr/>
        </p:nvSpPr>
        <p:spPr>
          <a:xfrm>
            <a:off x="1905000" y="5143500"/>
            <a:ext cx="14382750" cy="1113155"/>
          </a:xfrm>
          <a:prstGeom prst="rect">
            <a:avLst/>
          </a:prstGeom>
        </p:spPr>
        <p:txBody>
          <a:bodyPr wrap="square">
            <a:noAutofit/>
          </a:bodyPr>
          <a:lstStyle/>
          <a:p>
            <a:pPr>
              <a:lnSpc>
                <a:spcPct val="150000"/>
              </a:lnSpc>
              <a:spcAft>
                <a:spcPts val="800"/>
              </a:spcAft>
            </a:pPr>
            <a:r>
              <a:rPr lang="vi-VN" sz="4400" kern="100" dirty="0">
                <a:latin typeface="Times New Roman" panose="02020603050405020304" pitchFamily="18" charset="0"/>
                <a:ea typeface="Calibri" panose="020F0502020204030204" pitchFamily="34" charset="0"/>
                <a:cs typeface="Times New Roman" panose="02020603050405020304" pitchFamily="18" charset="0"/>
              </a:rPr>
              <a:t>Diện tích</a:t>
            </a:r>
            <a:r>
              <a:rPr lang="en-US" altLang="vi-VN" sz="4400" kern="100" dirty="0">
                <a:latin typeface="Times New Roman" panose="02020603050405020304" pitchFamily="18" charset="0"/>
                <a:ea typeface="Calibri" panose="020F0502020204030204" pitchFamily="34" charset="0"/>
                <a:cs typeface="Times New Roman" panose="02020603050405020304" pitchFamily="18" charset="0"/>
              </a:rPr>
              <a:t> xung quanh của</a:t>
            </a:r>
            <a:r>
              <a:rPr lang="vi-VN"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altLang="vi-VN" sz="4400" kern="100" dirty="0">
                <a:latin typeface="Times New Roman" panose="02020603050405020304" pitchFamily="18" charset="0"/>
                <a:ea typeface="Calibri" panose="020F0502020204030204" pitchFamily="34" charset="0"/>
                <a:cs typeface="Times New Roman" panose="02020603050405020304" pitchFamily="18" charset="0"/>
              </a:rPr>
              <a:t>hình nón</a:t>
            </a:r>
            <a:r>
              <a:rPr lang="vi-VN" sz="4400" kern="100" dirty="0">
                <a:latin typeface="Times New Roman" panose="02020603050405020304" pitchFamily="18" charset="0"/>
                <a:ea typeface="Calibri" panose="020F0502020204030204" pitchFamily="34" charset="0"/>
                <a:cs typeface="Times New Roman" panose="02020603050405020304" pitchFamily="18" charset="0"/>
              </a:rPr>
              <a:t> đó là</a:t>
            </a:r>
            <a:r>
              <a:rPr lang="en-US" altLang="vi-VN" sz="4400" kern="100" dirty="0">
                <a:latin typeface="Times New Roman" panose="02020603050405020304" pitchFamily="18" charset="0"/>
                <a:ea typeface="Calibri" panose="020F0502020204030204" pitchFamily="34" charset="0"/>
                <a:cs typeface="Times New Roman" panose="02020603050405020304" pitchFamily="18" charset="0"/>
              </a:rPr>
              <a:t>:</a:t>
            </a:r>
            <a:endParaRPr lang="vi-VN" sz="44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endParaRPr lang="vi-VN" sz="4400" kern="1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p:cNvSpPr txBox="1"/>
              <p:nvPr/>
            </p:nvSpPr>
            <p:spPr>
              <a:xfrm>
                <a:off x="1885950" y="6337935"/>
                <a:ext cx="14163040" cy="1524000"/>
              </a:xfrm>
              <a:prstGeom prst="rect">
                <a:avLst/>
              </a:prstGeom>
              <a:noFill/>
            </p:spPr>
            <p:txBody>
              <a:bodyPr wrap="square">
                <a:noAutofit/>
              </a:bodyPr>
              <a:lstStyle/>
              <a:p>
                <a14:m>
                  <m:oMathPara xmlns:m="http://schemas.openxmlformats.org/officeDocument/2006/math">
                    <m:oMathParaPr>
                      <m:jc m:val="centerGroup"/>
                    </m:oMathParaPr>
                    <m:oMath xmlns:m="http://schemas.openxmlformats.org/officeDocument/2006/math">
                      <m:sSub>
                        <m:sSubPr>
                          <m:ctrlPr>
                            <a:rPr 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b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𝑆</m:t>
                          </m:r>
                        </m:e>
                        <m:sub>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𝑥𝑞</m:t>
                          </m:r>
                        </m:sub>
                      </m:sSub>
                      <m:r>
                        <a:rPr 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alt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r>
                        <a:rPr lang="en-US" alt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alt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r>
                        <a:rPr lang="vi-VN" sz="4400" i="1">
                          <a:solidFill>
                            <a:schemeClr val="tx1"/>
                          </a:solidFill>
                          <a:latin typeface="Cambria Math" panose="02040503050406030204" pitchFamily="18" charset="0"/>
                          <a:ea typeface="Arial" panose="020B0604020202020204" pitchFamily="34" charset="0"/>
                          <a:cs typeface="Arial" panose="020B0604020202020204" pitchFamily="34" charset="0"/>
                        </a:rPr>
                        <m:t>=</m:t>
                      </m:r>
                      <m:r>
                        <a:rPr lang="vi-VN" sz="44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en-US" altLang="vi-VN" sz="4400" i="1">
                          <a:solidFill>
                            <a:schemeClr val="tx1"/>
                          </a:solidFill>
                          <a:latin typeface="Cambria Math" panose="02040503050406030204" pitchFamily="18" charset="0"/>
                          <a:ea typeface="Arial" panose="020B0604020202020204" pitchFamily="34" charset="0"/>
                          <a:cs typeface="Arial" panose="020B0604020202020204" pitchFamily="34" charset="0"/>
                        </a:rPr>
                        <m:t>0</m:t>
                      </m:r>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125</m:t>
                      </m:r>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66</m:t>
                      </m:r>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     </m:t>
                      </m:r>
                      <m:d>
                        <m:dPr>
                          <m:ctrlP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dPr>
                        <m:e>
                          <m:sSup>
                            <m:sSupPr>
                              <m:ctrlP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sSupPr>
                            <m:e>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𝑐𝑚</m:t>
                              </m:r>
                            </m:e>
                            <m:sup>
                              <m:r>
                                <a:rPr lang="en-US" altLang="vi-VN" sz="4400" i="1">
                                  <a:solidFill>
                                    <a:schemeClr val="tx1"/>
                                  </a:solidFill>
                                  <a:latin typeface="Cambria Math" panose="02040503050406030204" pitchFamily="18" charset="0"/>
                                  <a:ea typeface="Cambria Math" panose="02040503050406030204" pitchFamily="18" charset="0"/>
                                  <a:cs typeface="Cambria Math" panose="02040503050406030204" pitchFamily="18" charset="0"/>
                                </a:rPr>
                                <m:t>2</m:t>
                              </m:r>
                            </m:sup>
                          </m:sSup>
                        </m:e>
                      </m:d>
                    </m:oMath>
                  </m:oMathPara>
                </a14:m>
                <a:endParaRPr lang="vi-VN" sz="4400" dirty="0">
                  <a:solidFill>
                    <a:schemeClr val="tx1"/>
                  </a:solidFill>
                  <a:ea typeface="Cambria Math" panose="02040503050406030204" pitchFamily="18" charset="0"/>
                  <a:cs typeface="Arial" panose="020B0604020202020204" pitchFamily="34" charset="0"/>
                </a:endParaRPr>
              </a:p>
              <a:p>
                <a:endParaRPr lang="en-GB" sz="4400" dirty="0">
                  <a:solidFill>
                    <a:schemeClr val="tx1"/>
                  </a:solidFill>
                </a:endParaRPr>
              </a:p>
            </p:txBody>
          </p:sp>
        </mc:Choice>
        <mc:Fallback>
          <p:sp>
            <p:nvSpPr>
              <p:cNvPr id="6" name="TextBox 5"/>
              <p:cNvSpPr txBox="1">
                <a:spLocks noRot="1" noChangeAspect="1" noMove="1" noResize="1" noEditPoints="1" noAdjustHandles="1" noChangeArrowheads="1" noChangeShapeType="1" noTextEdit="1"/>
              </p:cNvSpPr>
              <p:nvPr/>
            </p:nvSpPr>
            <p:spPr>
              <a:xfrm>
                <a:off x="1885950" y="6337935"/>
                <a:ext cx="14163040" cy="1524000"/>
              </a:xfrm>
              <a:prstGeom prst="rect">
                <a:avLst/>
              </a:prstGeom>
              <a:blipFill rotWithShape="1">
                <a:blip r:embed="rId5"/>
                <a:stretch>
                  <a:fillRect/>
                </a:stretch>
              </a:blipFill>
            </p:spPr>
            <p:txBody>
              <a:bodyPr/>
              <a:lstStyle/>
              <a:p>
                <a:r>
                  <a:rPr lang="en-US" altLang="en-US">
                    <a:noFill/>
                  </a:rPr>
                  <a:t> </a:t>
                </a:r>
              </a:p>
            </p:txBody>
          </p:sp>
        </mc:Fallback>
      </mc:AlternateContent>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100" y="3170555"/>
            <a:ext cx="15926435" cy="4925695"/>
            <a:chOff x="1066800" y="3009900"/>
            <a:chExt cx="22034907" cy="6012165"/>
          </a:xfrm>
        </p:grpSpPr>
        <p:sp>
          <p:nvSpPr>
            <p:cNvPr id="28" name="Google Shape;259;p11"/>
            <p:cNvSpPr/>
            <p:nvPr/>
          </p:nvSpPr>
          <p:spPr>
            <a:xfrm>
              <a:off x="1066800" y="3009900"/>
              <a:ext cx="22034907" cy="601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30" name="Rectangle 29"/>
                <p:cNvSpPr/>
                <p:nvPr/>
              </p:nvSpPr>
              <p:spPr>
                <a:xfrm>
                  <a:off x="1781061" y="3899673"/>
                  <a:ext cx="20805816" cy="4793766"/>
                </a:xfrm>
                <a:prstGeom prst="rect">
                  <a:avLst/>
                </a:prstGeom>
              </p:spPr>
              <p:txBody>
                <a:bodyPr wrap="square">
                  <a:noAutofit/>
                </a:bodyPr>
                <a:lstStyle/>
                <a:p>
                  <a:pPr algn="just">
                    <a:lnSpc>
                      <a:spcPct val="100000"/>
                    </a:lnSpc>
                    <a:spcBef>
                      <a:spcPts val="300"/>
                    </a:spcBef>
                    <a:spcAft>
                      <a:spcPts val="300"/>
                    </a:spcAft>
                  </a:pPr>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Tổng của diện tích xung quanh và diện tích mặt đáy của hình nón gọi là </a:t>
                  </a:r>
                  <a:r>
                    <a:rPr lang="en-US" sz="4400" b="1" i="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diện tích toàn phần</a:t>
                  </a:r>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của hình nón đó</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Diện tích toàn phần của hình nón được tính theo công thức: </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14:m>
                    <m:oMath xmlns:m="http://schemas.openxmlformats.org/officeDocument/2006/math">
                      <m:sSub>
                        <m:sSubPr>
                          <m:ctrlPr>
                            <a:rPr lang="en-US" sz="4400" b="1" i="1" smtClean="0">
                              <a:solidFill>
                                <a:srgbClr val="FFFF00"/>
                              </a:solidFill>
                              <a:effectLst/>
                              <a:latin typeface="Cambria Math" panose="02040503050406030204" pitchFamily="18" charset="0"/>
                              <a:cs typeface="Arial" panose="020B0604020202020204" pitchFamily="34" charset="0"/>
                            </a:rPr>
                          </m:ctrlPr>
                        </m:sSubPr>
                        <m:e>
                          <m:r>
                            <a:rPr lang="vi-VN" sz="4400" b="1" i="1" smtClean="0">
                              <a:solidFill>
                                <a:srgbClr val="FFFF00"/>
                              </a:solidFill>
                              <a:effectLst/>
                              <a:latin typeface="Cambria Math" panose="02040503050406030204" pitchFamily="18" charset="0"/>
                              <a:cs typeface="Arial" panose="020B0604020202020204" pitchFamily="34" charset="0"/>
                            </a:rPr>
                            <m:t>𝑺</m:t>
                          </m:r>
                        </m:e>
                        <m:sub>
                          <m:r>
                            <a:rPr lang="en-US" altLang="vi-VN" sz="4400" b="1" i="1" smtClean="0">
                              <a:solidFill>
                                <a:srgbClr val="FFFF00"/>
                              </a:solidFill>
                              <a:effectLst/>
                              <a:latin typeface="Cambria Math" panose="02040503050406030204" pitchFamily="18" charset="0"/>
                              <a:cs typeface="Arial" panose="020B0604020202020204" pitchFamily="34" charset="0"/>
                            </a:rPr>
                            <m:t>𝒕𝒑</m:t>
                          </m:r>
                        </m:sub>
                      </m:sSub>
                      <m:r>
                        <a:rPr 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𝝅</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𝒓𝒍</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𝝅</m:t>
                      </m:r>
                      <m:sSup>
                        <m:sSupPr>
                          <m:ctrlPr>
                            <a:rPr lang="vi-VN" sz="44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𝒓</m:t>
                          </m:r>
                        </m:e>
                        <m:sup>
                          <m:r>
                            <a:rPr lang="en-US" altLang="vi-VN" sz="44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t>𝟐</m:t>
                          </m:r>
                        </m:sup>
                      </m:sSup>
                      <m:r>
                        <a:rPr lang="en-US" altLang="vi-VN" sz="44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t>=</m:t>
                      </m:r>
                      <m:r>
                        <a:rPr 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𝝅</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𝒓</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𝒍</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𝒓</m:t>
                      </m:r>
                      <m:r>
                        <a:rPr lang="en-US" altLang="vi-VN" sz="4400" b="1" i="1" smtClean="0">
                          <a:solidFill>
                            <a:srgbClr val="FFFF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trong đó </a:t>
                  </a:r>
                  <a14:m>
                    <m:oMath xmlns:m="http://schemas.openxmlformats.org/officeDocument/2006/math">
                      <m:sSub>
                        <m:sSubPr>
                          <m:ctrlPr>
                            <a:rPr lang="en-US" sz="4400" i="1" smtClean="0">
                              <a:solidFill>
                                <a:schemeClr val="bg1"/>
                              </a:solidFill>
                              <a:effectLst/>
                              <a:latin typeface="Cambria Math" panose="02040503050406030204" pitchFamily="18" charset="0"/>
                              <a:cs typeface="Arial" panose="020B0604020202020204" pitchFamily="34" charset="0"/>
                            </a:rPr>
                          </m:ctrlPr>
                        </m:sSubPr>
                        <m:e>
                          <m:r>
                            <a:rPr lang="vi-VN" sz="4400" i="1" smtClean="0">
                              <a:solidFill>
                                <a:schemeClr val="bg1"/>
                              </a:solidFill>
                              <a:effectLst/>
                              <a:latin typeface="Cambria Math" panose="02040503050406030204" pitchFamily="18" charset="0"/>
                              <a:cs typeface="Arial" panose="020B0604020202020204" pitchFamily="34" charset="0"/>
                            </a:rPr>
                            <m:t>𝑆</m:t>
                          </m:r>
                        </m:e>
                        <m:sub>
                          <m:r>
                            <a:rPr lang="en-US" altLang="vi-VN" sz="4400" i="1" smtClean="0">
                              <a:solidFill>
                                <a:schemeClr val="bg1"/>
                              </a:solidFill>
                              <a:effectLst/>
                              <a:latin typeface="Cambria Math" panose="02040503050406030204" pitchFamily="18" charset="0"/>
                              <a:cs typeface="Arial" panose="020B0604020202020204" pitchFamily="34" charset="0"/>
                            </a:rPr>
                            <m:t>𝑡𝑝</m:t>
                          </m:r>
                        </m:sub>
                      </m:sSub>
                    </m:oMath>
                  </a14:m>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diện tích toàn phần,  </a:t>
                  </a:r>
                  <a14:m>
                    <m:oMath xmlns:m="http://schemas.openxmlformats.org/officeDocument/2006/math">
                      <m:r>
                        <a:rPr lang="en-US" altLang="vi-VN" sz="4400" i="1" smtClean="0">
                          <a:solidFill>
                            <a:schemeClr val="bg1"/>
                          </a:solidFill>
                          <a:effectLst/>
                          <a:latin typeface="Cambria Math" panose="02040503050406030204" pitchFamily="18" charset="0"/>
                          <a:ea typeface="Cambria Math" panose="02040503050406030204" pitchFamily="18" charset="0"/>
                          <a:cs typeface="Arial" panose="020B0604020202020204" pitchFamily="34" charset="0"/>
                        </a:rPr>
                        <m:t>𝑟</m:t>
                      </m:r>
                    </m:oMath>
                  </a14:m>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bán kính đáy, </a:t>
                  </a:r>
                  <a14:m>
                    <m:oMath xmlns:m="http://schemas.openxmlformats.org/officeDocument/2006/math">
                      <m:r>
                        <a:rPr lang="en-US" altLang="vi-VN" sz="4400" i="1" smtClean="0">
                          <a:solidFill>
                            <a:schemeClr val="bg1"/>
                          </a:solidFill>
                          <a:effectLst/>
                          <a:latin typeface="Cambria Math" panose="02040503050406030204" pitchFamily="18" charset="0"/>
                          <a:ea typeface="Cambria Math" panose="02040503050406030204" pitchFamily="18" charset="0"/>
                          <a:cs typeface="Arial" panose="020B0604020202020204" pitchFamily="34" charset="0"/>
                        </a:rPr>
                        <m:t>𝑙</m:t>
                      </m:r>
                    </m:oMath>
                  </a14:m>
                  <a:r>
                    <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độ dài đường sinh của hình nón.</a:t>
                  </a:r>
                  <a:endParaRPr lang="en-US" sz="4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1781061" y="3899673"/>
                  <a:ext cx="20805816" cy="4793766"/>
                </a:xfrm>
                <a:prstGeom prst="rect">
                  <a:avLst/>
                </a:prstGeom>
                <a:blipFill rotWithShape="1">
                  <a:blip r:embed="rId1"/>
                </a:blipFill>
              </p:spPr>
              <p:txBody>
                <a:bodyPr/>
                <a:lstStyle/>
                <a:p>
                  <a:r>
                    <a:rPr lang="en-US" alt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905" y="139065"/>
              <a:ext cx="4419600" cy="12579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rPr>
                <a:t>CHÚ Ý</a:t>
              </a:r>
              <a:endParaRPr lang="en-US" sz="66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4"/>
          <a:stretch>
            <a:fillRect/>
          </a:stretch>
        </p:blipFill>
        <p:spPr>
          <a:xfrm>
            <a:off x="1752666" y="876300"/>
            <a:ext cx="3237257" cy="3231160"/>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3" name="Learn-3D-Shapes-CONE-Fun-kindergarten-lesson-for-kids">
            <a:hlinkClick r:id="" action="ppaction://media"/>
          </p:cNvPr>
          <p:cNvPicPr/>
          <p:nvPr>
            <a:videoFile r:link="rId1"/>
            <p:extLst>
              <p:ext uri="{DAA4B4D4-6D71-4841-9C94-3DE7FCFB9230}">
                <p14:media xmlns:p14="http://schemas.microsoft.com/office/powerpoint/2010/main" r:embed="rId1"/>
              </p:ext>
            </p:extLst>
          </p:nvPr>
        </p:nvPicPr>
        <p:blipFill>
          <a:blip r:embed="rId2"/>
          <a:stretch>
            <a:fillRect/>
          </a:stretch>
        </p:blipFill>
        <p:spPr>
          <a:xfrm>
            <a:off x="840105" y="452755"/>
            <a:ext cx="16343630" cy="9450070"/>
          </a:xfrm>
          <a:prstGeom prst="rect">
            <a:avLst/>
          </a:prstGeom>
        </p:spPr>
      </p:pic>
    </p:spTree>
  </p:cSld>
  <p:clrMapOvr>
    <a:masterClrMapping/>
  </p:clrMapOvr>
  <p:transition spd="slow">
    <p:push dir="u"/>
  </p:transition>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2"/>
          <a:srcRect/>
          <a:stretch>
            <a:fillRect/>
          </a:stretch>
        </p:blipFill>
        <p:spPr>
          <a:xfrm>
            <a:off x="12725" y="5524311"/>
            <a:ext cx="1066800" cy="1147096"/>
          </a:xfrm>
          <a:prstGeom prst="rect">
            <a:avLst/>
          </a:prstGeom>
        </p:spPr>
      </p:pic>
      <mc:AlternateContent xmlns:mc="http://schemas.openxmlformats.org/markup-compatibility/2006">
        <mc:Choice xmlns:a14="http://schemas.microsoft.com/office/drawing/2010/main" Requires="a14">
          <p:sp>
            <p:nvSpPr>
              <p:cNvPr id="24" name="Rectangle 23"/>
              <p:cNvSpPr/>
              <p:nvPr/>
            </p:nvSpPr>
            <p:spPr>
              <a:xfrm>
                <a:off x="1844040" y="1411605"/>
                <a:ext cx="15675610" cy="4036060"/>
              </a:xfrm>
              <a:prstGeom prst="rect">
                <a:avLst/>
              </a:prstGeom>
            </p:spPr>
            <p:txBody>
              <a:bodyPr wrap="square">
                <a:noAutofit/>
              </a:bodyPr>
              <a:lstStyle/>
              <a:p>
                <a:pPr algn="just">
                  <a:lnSpc>
                    <a:spcPct val="150000"/>
                  </a:lnSpc>
                  <a:spcAft>
                    <a:spcPts val="800"/>
                  </a:spcAft>
                </a:pPr>
                <a:r>
                  <a:rPr lang="en-US" sz="4400" kern="100" dirty="0">
                    <a:latin typeface="Times New Roman" panose="02020603050405020304" pitchFamily="18" charset="0"/>
                    <a:ea typeface="Calibri" panose="020F0502020204030204" pitchFamily="34" charset="0"/>
                    <a:cs typeface="Times New Roman" panose="02020603050405020304" pitchFamily="18" charset="0"/>
                  </a:rPr>
                  <a:t>Một chiếc nón lá có dạng hình nón với đường kính đáy khoảng 44 cm, chiều cao khoảng 20 cm. Hỏi diện tích xung quanh của chiếc nón đó bằng bao nhiêu centimét vuông (lấy  </a:t>
                </a:r>
                <a14:m>
                  <m:oMath xmlns:m="http://schemas.openxmlformats.org/officeDocument/2006/math">
                    <m:r>
                      <a:rPr lang="vi-VN" sz="44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en-US" altLang="vi-VN" sz="44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altLang="vi-VN" sz="4400" b="0" i="1" smtClean="0">
                        <a:effectLst/>
                        <a:latin typeface="Cambria Math" panose="02040503050406030204" pitchFamily="18" charset="0"/>
                        <a:ea typeface="Cambria Math" panose="02040503050406030204" pitchFamily="18" charset="0"/>
                        <a:cs typeface="Arial" panose="020B0604020202020204" pitchFamily="34" charset="0"/>
                      </a:rPr>
                      <m:t>3</m:t>
                    </m:r>
                    <m:r>
                      <a:rPr lang="en-US" altLang="vi-VN" sz="44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altLang="vi-VN" sz="4400" b="0" i="1" smtClean="0">
                        <a:effectLst/>
                        <a:latin typeface="Cambria Math" panose="02040503050406030204" pitchFamily="18" charset="0"/>
                        <a:ea typeface="Cambria Math" panose="02040503050406030204" pitchFamily="18" charset="0"/>
                        <a:cs typeface="Arial" panose="020B0604020202020204" pitchFamily="34" charset="0"/>
                      </a:rPr>
                      <m:t>14</m:t>
                    </m:r>
                  </m:oMath>
                </a14:m>
                <a:r>
                  <a:rPr lang="en-US" sz="4400" kern="100" dirty="0">
                    <a:latin typeface="Times New Roman" panose="02020603050405020304" pitchFamily="18" charset="0"/>
                    <a:ea typeface="Calibri" panose="020F0502020204030204" pitchFamily="34" charset="0"/>
                    <a:cs typeface="Times New Roman" panose="02020603050405020304" pitchFamily="18" charset="0"/>
                  </a:rPr>
                  <a:t> và làm tròn kết quả đến hàng đơn vị)?</a:t>
                </a:r>
                <a:endParaRPr lang="en-US" sz="44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24" name="Rectangle 23"/>
              <p:cNvSpPr>
                <a:spLocks noRot="1" noChangeAspect="1" noMove="1" noResize="1" noEditPoints="1" noAdjustHandles="1" noChangeArrowheads="1" noChangeShapeType="1" noTextEdit="1"/>
              </p:cNvSpPr>
              <p:nvPr/>
            </p:nvSpPr>
            <p:spPr>
              <a:xfrm>
                <a:off x="1844040" y="1411605"/>
                <a:ext cx="15675610" cy="4036060"/>
              </a:xfrm>
              <a:prstGeom prst="rect">
                <a:avLst/>
              </a:prstGeom>
              <a:blipFill rotWithShape="1">
                <a:blip r:embed="rId3"/>
                <a:stretch>
                  <a:fillRect b="-818"/>
                </a:stretch>
              </a:blipFill>
            </p:spPr>
            <p:txBody>
              <a:bodyPr/>
              <a:lstStyle/>
              <a:p>
                <a:r>
                  <a:rPr lang="en-US" altLang="en-US">
                    <a:noFill/>
                  </a:rPr>
                  <a:t> </a:t>
                </a:r>
              </a:p>
            </p:txBody>
          </p:sp>
        </mc:Fallback>
      </mc:AlternateContent>
      <p:pic>
        <p:nvPicPr>
          <p:cNvPr id="44" name="Picture 43"/>
          <p:cNvPicPr>
            <a:picLocks noChangeAspect="1"/>
          </p:cNvPicPr>
          <p:nvPr/>
        </p:nvPicPr>
        <p:blipFill>
          <a:blip r:embed="rId4"/>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5"/>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15" name="Google Shape;304;p14"/>
          <p:cNvSpPr/>
          <p:nvPr/>
        </p:nvSpPr>
        <p:spPr>
          <a:xfrm>
            <a:off x="1200120" y="240224"/>
            <a:ext cx="4169974"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4400" b="1" dirty="0">
                <a:solidFill>
                  <a:prstClr val="white"/>
                </a:solidFill>
                <a:latin typeface="Times New Roman" panose="02020603050405020304" pitchFamily="18" charset="0"/>
                <a:ea typeface="Arial" panose="020B0604020202020204"/>
                <a:cs typeface="Times New Roman" panose="02020603050405020304" pitchFamily="18" charset="0"/>
                <a:sym typeface="Arial" panose="020B0604020202020204"/>
              </a:rPr>
              <a:t>Luyện tập 2</a:t>
            </a:r>
            <a:endPar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21" name="Rectangle 20"/>
          <p:cNvSpPr/>
          <p:nvPr/>
        </p:nvSpPr>
        <p:spPr>
          <a:xfrm>
            <a:off x="945724" y="1736088"/>
            <a:ext cx="15923854" cy="916276"/>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7"/>
          <a:stretch>
            <a:fillRect/>
          </a:stretch>
        </p:blipFill>
        <p:spPr>
          <a:xfrm>
            <a:off x="6858000" y="5600700"/>
            <a:ext cx="6085205" cy="420179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305;p14"/>
          <p:cNvGrpSpPr/>
          <p:nvPr/>
        </p:nvGrpSpPr>
        <p:grpSpPr>
          <a:xfrm>
            <a:off x="1447800" y="171450"/>
            <a:ext cx="3008630" cy="1775460"/>
            <a:chOff x="7837953" y="804641"/>
            <a:chExt cx="2022200" cy="1289304"/>
          </a:xfrm>
        </p:grpSpPr>
        <p:pic>
          <p:nvPicPr>
            <p:cNvPr id="17" name="Google Shape;306;p14"/>
            <p:cNvPicPr preferRelativeResize="0"/>
            <p:nvPr/>
          </p:nvPicPr>
          <p:blipFill rotWithShape="1">
            <a:blip r:embed="rId1"/>
            <a:srcRect/>
            <a:stretch>
              <a:fill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3595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Giải</a:t>
              </a:r>
              <a:endParaRPr kumimoji="0" lang="en-US" sz="60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5" name="Picture 4"/>
          <p:cNvPicPr>
            <a:picLocks noChangeAspect="1"/>
          </p:cNvPicPr>
          <p:nvPr/>
        </p:nvPicPr>
        <p:blipFill>
          <a:blip r:embed="rId2"/>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3"/>
          <a:srcRect/>
          <a:stretch>
            <a:fillRect/>
          </a:stretch>
        </p:blipFill>
        <p:spPr>
          <a:xfrm>
            <a:off x="12725" y="5524311"/>
            <a:ext cx="1066800" cy="1147096"/>
          </a:xfrm>
          <a:prstGeom prst="rect">
            <a:avLst/>
          </a:prstGeom>
        </p:spPr>
      </p:pic>
      <p:pic>
        <p:nvPicPr>
          <p:cNvPr id="44" name="Picture 43"/>
          <p:cNvPicPr>
            <a:picLocks noChangeAspect="1"/>
          </p:cNvPicPr>
          <p:nvPr/>
        </p:nvPicPr>
        <p:blipFill>
          <a:blip r:embed="rId4"/>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5"/>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6"/>
          <a:stretch>
            <a:fillRect/>
          </a:stretch>
        </p:blipFill>
        <p:spPr>
          <a:xfrm rot="5900184">
            <a:off x="-280909" y="245482"/>
            <a:ext cx="2091109" cy="2091109"/>
          </a:xfrm>
          <a:prstGeom prst="rect">
            <a:avLst/>
          </a:prstGeom>
        </p:spPr>
      </p:pic>
      <p:sp>
        <p:nvSpPr>
          <p:cNvPr id="21" name="Rectangle 20"/>
          <p:cNvSpPr/>
          <p:nvPr/>
        </p:nvSpPr>
        <p:spPr>
          <a:xfrm>
            <a:off x="945724" y="1736088"/>
            <a:ext cx="15923854" cy="916276"/>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 name="TextBox 3"/>
              <p:cNvSpPr txBox="1"/>
              <p:nvPr/>
            </p:nvSpPr>
            <p:spPr>
              <a:xfrm>
                <a:off x="1880870" y="1643380"/>
                <a:ext cx="10320655" cy="8411845"/>
              </a:xfrm>
              <a:prstGeom prst="rect">
                <a:avLst/>
              </a:prstGeom>
              <a:noFill/>
            </p:spPr>
            <p:txBody>
              <a:bodyPr wrap="square">
                <a:noAutofit/>
              </a:bodyPr>
              <a:lstStyle/>
              <a:p>
                <a:pPr algn="just"/>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Chiếc nón lá được biểu diễn  dạng hình học như hình bên.</a:t>
                </a:r>
                <a:endPar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Bán kính đáy là</a:t>
                </a:r>
                <a:endPar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vi-VN" sz="4400" b="0" smtClean="0">
                          <a:solidFill>
                            <a:schemeClr val="tx1"/>
                          </a:solidFill>
                          <a:latin typeface="Cambria Math" panose="02040503050406030204" pitchFamily="18" charset="0"/>
                          <a:ea typeface="MS Mincho" charset="0"/>
                          <a:cs typeface="Cambria Math" panose="02040503050406030204" pitchFamily="18" charset="0"/>
                        </a:rPr>
                        <m:t>4</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4</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2</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22</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   (</m:t>
                      </m:r>
                      <m:r>
                        <m:rPr>
                          <m:sty m:val="p"/>
                        </m:rPr>
                        <a:rPr lang="en-US" alt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t>cm</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oMath>
                  </m:oMathPara>
                </a14:m>
                <a:endPar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Áp dụng định lý Pythagore cho tam giác vuông </a:t>
                </a:r>
                <a14:m>
                  <m:oMath xmlns:m="http://schemas.openxmlformats.org/officeDocument/2006/math">
                    <m:r>
                      <m:rPr>
                        <m:sty m:val="p"/>
                      </m:rPr>
                      <a:rPr lang="en-US" alt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t>AOC</m:t>
                    </m:r>
                  </m:oMath>
                </a14:m>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ta có:</a:t>
                </a:r>
                <a:endPar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14:m>
                  <m:oMath xmlns:m="http://schemas.openxmlformats.org/officeDocument/2006/math">
                    <m:r>
                      <m:rPr>
                        <m:sty m:val="p"/>
                      </m:rPr>
                      <a:rPr lang="en-US" alt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t>l</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ad>
                      <m:radPr>
                        <m:degHide m:val="on"/>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radPr>
                      <m:deg/>
                      <m:e>
                        <m:sSup>
                          <m:sSupPr>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sSupPr>
                          <m:e>
                            <m:r>
                              <m:rPr>
                                <m:sty m:val="p"/>
                              </m:rPr>
                              <a:rPr lang="en-US" sz="4400" kern="100" dirty="0">
                                <a:latin typeface="Cambria Math" panose="02040503050406030204" pitchFamily="18" charset="0"/>
                                <a:ea typeface="Calibri" panose="020F0502020204030204" pitchFamily="34" charset="0"/>
                                <a:cs typeface="Cambria Math" panose="02040503050406030204" pitchFamily="18" charset="0"/>
                              </a:rPr>
                              <m:t>r</m:t>
                            </m:r>
                          </m:e>
                          <m:sup>
                            <m:r>
                              <a:rPr lang="en-US" sz="4400" kern="100" dirty="0">
                                <a:latin typeface="Cambria Math" panose="02040503050406030204" pitchFamily="18" charset="0"/>
                                <a:ea typeface="MS Mincho" charset="0"/>
                                <a:cs typeface="Cambria Math" panose="02040503050406030204" pitchFamily="18" charset="0"/>
                              </a:rPr>
                              <m:t>2</m:t>
                            </m:r>
                          </m:sup>
                        </m:sSup>
                        <m:r>
                          <a:rPr lang="en-US" sz="4400" kern="100" dirty="0">
                            <a:latin typeface="Cambria Math" panose="02040503050406030204" pitchFamily="18" charset="0"/>
                            <a:ea typeface="MS Mincho" charset="0"/>
                            <a:cs typeface="Cambria Math" panose="02040503050406030204" pitchFamily="18" charset="0"/>
                          </a:rPr>
                          <m:t>+</m:t>
                        </m:r>
                        <m:sSup>
                          <m:sSupPr>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sSupPr>
                          <m:e>
                            <m:r>
                              <m:rPr>
                                <m:sty m:val="p"/>
                              </m:rPr>
                              <a:rPr lang="en-US" sz="4400" kern="100" dirty="0">
                                <a:latin typeface="Cambria Math" panose="02040503050406030204" pitchFamily="18" charset="0"/>
                                <a:ea typeface="Calibri" panose="020F0502020204030204" pitchFamily="34" charset="0"/>
                                <a:cs typeface="Cambria Math" panose="02040503050406030204" pitchFamily="18" charset="0"/>
                              </a:rPr>
                              <m:t>h</m:t>
                            </m:r>
                          </m:e>
                          <m:sup>
                            <m:r>
                              <a:rPr lang="en-US" sz="4400" kern="100" dirty="0">
                                <a:latin typeface="Cambria Math" panose="02040503050406030204" pitchFamily="18" charset="0"/>
                                <a:ea typeface="MS Mincho" charset="0"/>
                                <a:cs typeface="Cambria Math" panose="02040503050406030204" pitchFamily="18" charset="0"/>
                              </a:rPr>
                              <m:t>2</m:t>
                            </m:r>
                          </m:sup>
                        </m:sSup>
                      </m:e>
                    </m:rad>
                    <m:r>
                      <a:rPr lang="en-US" sz="4400" kern="100" dirty="0">
                        <a:latin typeface="Cambria Math" panose="02040503050406030204" pitchFamily="18" charset="0"/>
                        <a:ea typeface="MS Mincho" charset="0"/>
                        <a:cs typeface="Cambria Math" panose="02040503050406030204" pitchFamily="18" charset="0"/>
                      </a:rPr>
                      <m:t>=</m:t>
                    </m:r>
                    <m:rad>
                      <m:radPr>
                        <m:degHide m:val="on"/>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radPr>
                      <m:deg/>
                      <m:e>
                        <m:sSup>
                          <m:sSupPr>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kern="100" dirty="0">
                                <a:latin typeface="Cambria Math" panose="02040503050406030204" pitchFamily="18" charset="0"/>
                                <a:ea typeface="MS Mincho" charset="0"/>
                                <a:cs typeface="Cambria Math" panose="02040503050406030204" pitchFamily="18" charset="0"/>
                              </a:rPr>
                              <m:t>22</m:t>
                            </m:r>
                          </m:e>
                          <m:sup>
                            <m:r>
                              <a:rPr lang="en-US" sz="4400" kern="100" dirty="0">
                                <a:latin typeface="Cambria Math" panose="02040503050406030204" pitchFamily="18" charset="0"/>
                                <a:ea typeface="MS Mincho" charset="0"/>
                                <a:cs typeface="Cambria Math" panose="02040503050406030204" pitchFamily="18" charset="0"/>
                              </a:rPr>
                              <m:t>2</m:t>
                            </m:r>
                          </m:sup>
                        </m:sSup>
                        <m:r>
                          <a:rPr lang="en-US" sz="4400" kern="100" dirty="0">
                            <a:latin typeface="Cambria Math" panose="02040503050406030204" pitchFamily="18" charset="0"/>
                            <a:ea typeface="MS Mincho" charset="0"/>
                            <a:cs typeface="Cambria Math" panose="02040503050406030204" pitchFamily="18" charset="0"/>
                          </a:rPr>
                          <m:t>+</m:t>
                        </m:r>
                        <m:sSup>
                          <m:sSupPr>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4400" kern="100" dirty="0">
                                <a:latin typeface="Cambria Math" panose="02040503050406030204" pitchFamily="18" charset="0"/>
                                <a:ea typeface="MS Mincho" charset="0"/>
                                <a:cs typeface="Cambria Math" panose="02040503050406030204" pitchFamily="18" charset="0"/>
                              </a:rPr>
                              <m:t>20</m:t>
                            </m:r>
                          </m:e>
                          <m:sup>
                            <m:r>
                              <a:rPr lang="en-US" sz="4400" kern="100" dirty="0">
                                <a:latin typeface="Cambria Math" panose="02040503050406030204" pitchFamily="18" charset="0"/>
                                <a:ea typeface="MS Mincho" charset="0"/>
                                <a:cs typeface="Cambria Math" panose="02040503050406030204" pitchFamily="18" charset="0"/>
                              </a:rPr>
                              <m:t>2</m:t>
                            </m:r>
                          </m:sup>
                        </m:sSup>
                      </m:e>
                    </m:rad>
                    <m:r>
                      <a:rPr lang="en-US" sz="4400" kern="100" dirty="0">
                        <a:latin typeface="Cambria Math" panose="02040503050406030204" pitchFamily="18" charset="0"/>
                        <a:ea typeface="MS Mincho" charset="0"/>
                        <a:cs typeface="Cambria Math" panose="02040503050406030204" pitchFamily="18" charset="0"/>
                      </a:rPr>
                      <m:t>=</m:t>
                    </m:r>
                    <m:r>
                      <a:rPr lang="en-US" sz="4400" kern="100" dirty="0">
                        <a:latin typeface="Cambria Math" panose="02040503050406030204" pitchFamily="18" charset="0"/>
                        <a:ea typeface="MS Mincho" charset="0"/>
                        <a:cs typeface="Cambria Math" panose="02040503050406030204" pitchFamily="18" charset="0"/>
                      </a:rPr>
                      <m:t>2</m:t>
                    </m:r>
                    <m:rad>
                      <m:radPr>
                        <m:degHide m:val="on"/>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radPr>
                      <m:deg/>
                      <m:e>
                        <m:r>
                          <a:rPr lang="en-US" sz="4400">
                            <a:latin typeface="Cambria Math" panose="02040503050406030204" pitchFamily="18" charset="0"/>
                            <a:ea typeface="MS Mincho" charset="0"/>
                            <a:cs typeface="Cambria Math" panose="02040503050406030204" pitchFamily="18" charset="0"/>
                          </a:rPr>
                          <m:t>221</m:t>
                        </m:r>
                      </m:e>
                    </m:rad>
                    <m:r>
                      <a:rPr lang="en-US" sz="4400" kern="100" dirty="0">
                        <a:latin typeface="Cambria Math" panose="02040503050406030204" pitchFamily="18" charset="0"/>
                        <a:ea typeface="MS Mincho" charset="0"/>
                        <a:cs typeface="Cambria Math" panose="02040503050406030204" pitchFamily="18" charset="0"/>
                      </a:rPr>
                      <m:t> (</m:t>
                    </m:r>
                    <m:r>
                      <m:rPr>
                        <m:sty m:val="p"/>
                      </m:rPr>
                      <a:rPr lang="en-US" sz="4400" kern="100" dirty="0">
                        <a:latin typeface="Cambria Math" panose="02040503050406030204" pitchFamily="18" charset="0"/>
                        <a:ea typeface="Calibri" panose="020F0502020204030204" pitchFamily="34" charset="0"/>
                        <a:cs typeface="Cambria Math" panose="02040503050406030204" pitchFamily="18" charset="0"/>
                      </a:rPr>
                      <m:t>cm</m:t>
                    </m:r>
                    <m:r>
                      <a:rPr lang="en-US" sz="4400" kern="100" dirty="0">
                        <a:latin typeface="Cambria Math" panose="02040503050406030204" pitchFamily="18" charset="0"/>
                        <a:ea typeface="MS Mincho" charset="0"/>
                        <a:cs typeface="Cambria Math" panose="02040503050406030204" pitchFamily="18" charset="0"/>
                      </a:rPr>
                      <m:t>)</m:t>
                    </m:r>
                  </m:oMath>
                </a14:m>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endParaRPr 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r>
                  <a:rPr lang="en-US" alt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Diện tích xung quanh của chiếc nón là:</a:t>
                </a:r>
                <a:endParaRPr lang="vi-VN" sz="4400" b="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bPr>
                        <m:e>
                          <m:r>
                            <m:rPr>
                              <m:sty m:val="p"/>
                            </m:rPr>
                            <a:rPr lang="en-US" alt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t>S</m:t>
                          </m:r>
                        </m:e>
                        <m:sub>
                          <m:r>
                            <m:rPr>
                              <m:sty m:val="p"/>
                            </m:rPr>
                            <a:rPr lang="en-US" altLang="vi-VN" sz="4400" b="0" smtClean="0">
                              <a:solidFill>
                                <a:schemeClr val="tx1"/>
                              </a:solidFill>
                              <a:latin typeface="Cambria Math" panose="02040503050406030204" pitchFamily="18" charset="0"/>
                              <a:ea typeface="Arial" panose="020B0604020202020204" pitchFamily="34" charset="0"/>
                              <a:cs typeface="Cambria Math" panose="02040503050406030204" pitchFamily="18" charset="0"/>
                            </a:rPr>
                            <m:t>xq</m:t>
                          </m:r>
                        </m:sub>
                      </m:sSub>
                      <m:r>
                        <a:rPr lang="vi-VN" sz="4400" b="0" smtClean="0">
                          <a:solidFill>
                            <a:schemeClr val="tx1"/>
                          </a:solidFill>
                          <a:latin typeface="Cambria Math" panose="02040503050406030204" pitchFamily="18" charset="0"/>
                          <a:ea typeface="MS Mincho" charset="0"/>
                          <a:cs typeface="Cambria Math" panose="02040503050406030204" pitchFamily="18" charset="0"/>
                        </a:rPr>
                        <m:t>=</m:t>
                      </m:r>
                      <m:r>
                        <a:rPr lang="vi-VN" sz="4400" b="0" smtClean="0">
                          <a:solidFill>
                            <a:schemeClr val="tx1"/>
                          </a:solidFill>
                          <a:latin typeface="Cambria Math" panose="02040503050406030204" pitchFamily="18" charset="0"/>
                          <a:ea typeface="MS Mincho" charset="0"/>
                          <a:cs typeface="Cambria Math" panose="02040503050406030204" pitchFamily="18" charset="0"/>
                        </a:rPr>
                        <m:t>𝜋</m:t>
                      </m:r>
                      <m:r>
                        <m:rPr>
                          <m:sty m:val="p"/>
                        </m:rPr>
                        <a:rPr lang="en-US" altLang="vi-VN" sz="4400" b="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rl</m:t>
                      </m:r>
                      <m:r>
                        <a:rPr 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3</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14</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22</m:t>
                      </m:r>
                      <m:r>
                        <a:rPr lang="en-US" altLang="vi-VN" sz="4400" b="0" smtClean="0">
                          <a:solidFill>
                            <a:schemeClr val="tx1"/>
                          </a:solidFill>
                          <a:latin typeface="Cambria Math" panose="02040503050406030204" pitchFamily="18" charset="0"/>
                          <a:ea typeface="MS Mincho" charset="0"/>
                          <a:cs typeface="Cambria Math" panose="02040503050406030204" pitchFamily="18" charset="0"/>
                        </a:rPr>
                        <m:t>.</m:t>
                      </m:r>
                      <m:r>
                        <a:rPr lang="en-US" sz="4400" kern="100" dirty="0">
                          <a:latin typeface="Cambria Math" panose="02040503050406030204" pitchFamily="18" charset="0"/>
                          <a:ea typeface="MS Mincho" charset="0"/>
                          <a:cs typeface="Cambria Math" panose="02040503050406030204" pitchFamily="18" charset="0"/>
                        </a:rPr>
                        <m:t>2</m:t>
                      </m:r>
                      <m:rad>
                        <m:radPr>
                          <m:degHide m:val="on"/>
                          <m:ctrlPr>
                            <a:rPr lang="en-US" sz="4400" kern="100" dirty="0">
                              <a:latin typeface="Cambria Math" panose="02040503050406030204" pitchFamily="18" charset="0"/>
                              <a:ea typeface="Calibri" panose="020F0502020204030204" pitchFamily="34" charset="0"/>
                              <a:cs typeface="Cambria Math" panose="02040503050406030204" pitchFamily="18" charset="0"/>
                            </a:rPr>
                          </m:ctrlPr>
                        </m:radPr>
                        <m:deg/>
                        <m:e>
                          <m:r>
                            <a:rPr lang="en-US" sz="4400">
                              <a:latin typeface="Cambria Math" panose="02040503050406030204" pitchFamily="18" charset="0"/>
                              <a:ea typeface="MS Mincho" charset="0"/>
                              <a:cs typeface="Cambria Math" panose="02040503050406030204" pitchFamily="18" charset="0"/>
                            </a:rPr>
                            <m:t>221</m:t>
                          </m:r>
                        </m:e>
                      </m:rad>
                    </m:oMath>
                  </m:oMathPara>
                </a14:m>
                <a:endParaRPr lang="vi-VN" sz="440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GB" sz="4400" smtClean="0">
                          <a:solidFill>
                            <a:schemeClr val="tx1"/>
                          </a:solidFill>
                          <a:latin typeface="Cambria Math" panose="02040503050406030204" pitchFamily="18" charset="0"/>
                          <a:ea typeface="MS Mincho" charset="0"/>
                          <a:cs typeface="Cambria Math" panose="02040503050406030204" pitchFamily="18" charset="0"/>
                        </a:rPr>
                        <m:t>≈</m:t>
                      </m:r>
                      <m:r>
                        <a:rPr lang="en-US" altLang="en-GB" sz="4400" smtClean="0">
                          <a:solidFill>
                            <a:schemeClr val="tx1"/>
                          </a:solidFill>
                          <a:latin typeface="Cambria Math" panose="02040503050406030204" pitchFamily="18" charset="0"/>
                          <a:ea typeface="MS Mincho" charset="0"/>
                          <a:cs typeface="Cambria Math" panose="02040503050406030204" pitchFamily="18" charset="0"/>
                        </a:rPr>
                        <m:t>2054</m:t>
                      </m:r>
                      <m:r>
                        <a:rPr lang="vi-VN" sz="4400" b="0" smtClean="0">
                          <a:solidFill>
                            <a:schemeClr val="tx1"/>
                          </a:solidFill>
                          <a:latin typeface="Cambria Math" panose="02040503050406030204" pitchFamily="18" charset="0"/>
                          <a:ea typeface="MS Mincho" charset="0"/>
                          <a:cs typeface="Cambria Math" panose="02040503050406030204" pitchFamily="18" charset="0"/>
                        </a:rPr>
                        <m:t> (</m:t>
                      </m:r>
                      <m:sSup>
                        <m:sSupPr>
                          <m:ctrlPr>
                            <a:rPr lang="vi-VN" sz="4400" b="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vi-VN" sz="4400" b="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cm</m:t>
                          </m:r>
                        </m:e>
                        <m:sup>
                          <m:r>
                            <a:rPr lang="vi-VN" sz="4400" b="0" smtClean="0">
                              <a:solidFill>
                                <a:schemeClr val="tx1"/>
                              </a:solidFill>
                              <a:latin typeface="Cambria Math" panose="02040503050406030204" pitchFamily="18" charset="0"/>
                              <a:ea typeface="MS Mincho" charset="0"/>
                              <a:cs typeface="Cambria Math" panose="02040503050406030204" pitchFamily="18" charset="0"/>
                            </a:rPr>
                            <m:t>2</m:t>
                          </m:r>
                        </m:sup>
                      </m:sSup>
                      <m:r>
                        <a:rPr lang="vi-VN" sz="4400" b="0" smtClean="0">
                          <a:solidFill>
                            <a:schemeClr val="tx1"/>
                          </a:solidFill>
                          <a:latin typeface="Cambria Math" panose="02040503050406030204" pitchFamily="18" charset="0"/>
                          <a:ea typeface="MS Mincho" charset="0"/>
                          <a:cs typeface="Cambria Math" panose="02040503050406030204" pitchFamily="18" charset="0"/>
                        </a:rPr>
                        <m:t>)</m:t>
                      </m:r>
                    </m:oMath>
                  </m:oMathPara>
                </a14:m>
                <a:endParaRPr lang="vi-VN" sz="4400" b="0" smtClean="0">
                  <a:solidFill>
                    <a:schemeClr val="tx1"/>
                  </a:solidFill>
                  <a:latin typeface="Times New Roman" panose="02020603050405020304" pitchFamily="18" charset="0"/>
                  <a:ea typeface="Cambria Math" panose="02040503050406030204" pitchFamily="18" charset="0"/>
                  <a:cs typeface="Times New Roman" panose="02020603050405020304" pitchFamily="18" charset="0"/>
                </a:endParaRPr>
              </a:p>
              <a:p>
                <a:pPr algn="just"/>
                <a:r>
                  <a:rPr lang="en-US" altLang="en-GB" sz="4400" dirty="0">
                    <a:solidFill>
                      <a:schemeClr val="tx1"/>
                    </a:solidFill>
                    <a:latin typeface="Times New Roman" panose="02020603050405020304" pitchFamily="18" charset="0"/>
                    <a:cs typeface="Times New Roman" panose="02020603050405020304" pitchFamily="18" charset="0"/>
                  </a:rPr>
                  <a:t>Vậy diện tích xung quanh của chiếc nón đó là khoảng </a:t>
                </a:r>
                <a14:m>
                  <m:oMath xmlns:m="http://schemas.openxmlformats.org/officeDocument/2006/math">
                    <m:r>
                      <a:rPr lang="en-US" altLang="en-GB" sz="4400" smtClean="0">
                        <a:solidFill>
                          <a:schemeClr val="tx1"/>
                        </a:solidFill>
                        <a:latin typeface="Cambria Math" panose="02040503050406030204" pitchFamily="18" charset="0"/>
                        <a:ea typeface="MS Mincho" charset="0"/>
                        <a:cs typeface="Cambria Math" panose="02040503050406030204" pitchFamily="18" charset="0"/>
                      </a:rPr>
                      <m:t>2054</m:t>
                    </m:r>
                    <m:r>
                      <a:rPr lang="vi-VN" sz="4400" b="0" smtClean="0">
                        <a:solidFill>
                          <a:schemeClr val="tx1"/>
                        </a:solidFill>
                        <a:latin typeface="Cambria Math" panose="02040503050406030204" pitchFamily="18" charset="0"/>
                        <a:ea typeface="MS Mincho" charset="0"/>
                        <a:cs typeface="Cambria Math" panose="02040503050406030204" pitchFamily="18" charset="0"/>
                      </a:rPr>
                      <m:t> (</m:t>
                    </m:r>
                    <m:sSup>
                      <m:sSupPr>
                        <m:ctrlPr>
                          <a:rPr lang="vi-VN" sz="4400" b="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ctrlPr>
                      </m:sSupPr>
                      <m:e>
                        <m:r>
                          <m:rPr>
                            <m:sty m:val="p"/>
                          </m:rPr>
                          <a:rPr lang="vi-VN" sz="4400" b="0" smtClean="0">
                            <a:solidFill>
                              <a:schemeClr val="tx1"/>
                            </a:solidFill>
                            <a:latin typeface="Cambria Math" panose="02040503050406030204" pitchFamily="18" charset="0"/>
                            <a:ea typeface="Cambria Math" panose="02040503050406030204" pitchFamily="18" charset="0"/>
                            <a:cs typeface="Cambria Math" panose="02040503050406030204" pitchFamily="18" charset="0"/>
                          </a:rPr>
                          <m:t>cm</m:t>
                        </m:r>
                      </m:e>
                      <m:sup>
                        <m:r>
                          <a:rPr lang="vi-VN" sz="4400" b="0" smtClean="0">
                            <a:solidFill>
                              <a:schemeClr val="tx1"/>
                            </a:solidFill>
                            <a:latin typeface="Cambria Math" panose="02040503050406030204" pitchFamily="18" charset="0"/>
                            <a:ea typeface="MS Mincho" charset="0"/>
                            <a:cs typeface="Cambria Math" panose="02040503050406030204" pitchFamily="18" charset="0"/>
                          </a:rPr>
                          <m:t>2</m:t>
                        </m:r>
                      </m:sup>
                    </m:sSup>
                    <m:r>
                      <a:rPr lang="vi-VN" sz="4400" b="0" smtClean="0">
                        <a:solidFill>
                          <a:schemeClr val="tx1"/>
                        </a:solidFill>
                        <a:latin typeface="Cambria Math" panose="02040503050406030204" pitchFamily="18" charset="0"/>
                        <a:ea typeface="MS Mincho" charset="0"/>
                        <a:cs typeface="Cambria Math" panose="02040503050406030204" pitchFamily="18" charset="0"/>
                      </a:rPr>
                      <m:t>)</m:t>
                    </m:r>
                  </m:oMath>
                </a14:m>
                <a:endParaRPr lang="en-US" altLang="en-GB" sz="4400" dirty="0">
                  <a:solidFill>
                    <a:schemeClr val="tx1"/>
                  </a:solidFill>
                  <a:latin typeface="Times New Roman" panose="02020603050405020304" pitchFamily="18" charset="0"/>
                  <a:cs typeface="Times New Roman" panose="02020603050405020304" pitchFamily="18"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880870" y="1643380"/>
                <a:ext cx="10320655" cy="8411845"/>
              </a:xfrm>
              <a:prstGeom prst="rect">
                <a:avLst/>
              </a:prstGeom>
              <a:blipFill rotWithShape="1">
                <a:blip r:embed="rId7"/>
                <a:stretch>
                  <a:fillRect/>
                </a:stretch>
              </a:blipFill>
            </p:spPr>
            <p:txBody>
              <a:bodyPr/>
              <a:lstStyle/>
              <a:p>
                <a:r>
                  <a:rPr lang="en-US" altLang="en-US">
                    <a:noFill/>
                  </a:rPr>
                  <a:t> </a:t>
                </a:r>
              </a:p>
            </p:txBody>
          </p:sp>
        </mc:Fallback>
      </mc:AlternateContent>
      <p:pic>
        <p:nvPicPr>
          <p:cNvPr id="2" name="Picture 1" descr="luyện tập 2"/>
          <p:cNvPicPr>
            <a:picLocks noChangeAspect="1"/>
          </p:cNvPicPr>
          <p:nvPr/>
        </p:nvPicPr>
        <p:blipFill>
          <a:blip r:embed="rId8"/>
          <a:stretch>
            <a:fillRect/>
          </a:stretch>
        </p:blipFill>
        <p:spPr>
          <a:xfrm>
            <a:off x="11887200" y="1934845"/>
            <a:ext cx="6571615" cy="625665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circle(in)">
                                      <p:cBhvr>
                                        <p:cTn id="29" dur="2000"/>
                                        <p:tgtEl>
                                          <p:spTgt spid="4">
                                            <p:txEl>
                                              <p:pRg st="1" end="1"/>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circle(in)">
                                      <p:cBhvr>
                                        <p:cTn id="32" dur="2000"/>
                                        <p:tgtEl>
                                          <p:spTgt spid="4">
                                            <p:txEl>
                                              <p:pRg st="2" end="2"/>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circle(in)">
                                      <p:cBhvr>
                                        <p:cTn id="35" dur="2000"/>
                                        <p:tgtEl>
                                          <p:spTgt spid="4">
                                            <p:txEl>
                                              <p:pRg st="3" end="3"/>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circle(in)">
                                      <p:cBhvr>
                                        <p:cTn id="38" dur="2000"/>
                                        <p:tgtEl>
                                          <p:spTgt spid="4">
                                            <p:txEl>
                                              <p:pRg st="4" end="4"/>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circle(in)">
                                      <p:cBhvr>
                                        <p:cTn id="41" dur="2000"/>
                                        <p:tgtEl>
                                          <p:spTgt spid="4">
                                            <p:txEl>
                                              <p:pRg st="5" end="5"/>
                                            </p:txEl>
                                          </p:spTgt>
                                        </p:tgtEl>
                                      </p:cBhvr>
                                    </p:animEffect>
                                  </p:childTnLst>
                                </p:cTn>
                              </p:par>
                              <p:par>
                                <p:cTn id="42" presetID="6" presetClass="entr" presetSubtype="16" fill="hold" nodeType="with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circle(in)">
                                      <p:cBhvr>
                                        <p:cTn id="44" dur="2000"/>
                                        <p:tgtEl>
                                          <p:spTgt spid="4">
                                            <p:txEl>
                                              <p:pRg st="6" end="6"/>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circle(in)">
                                      <p:cBhvr>
                                        <p:cTn id="47" dur="2000"/>
                                        <p:tgtEl>
                                          <p:spTgt spid="4">
                                            <p:txEl>
                                              <p:pRg st="7" end="7"/>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Effect transition="in" filter="circle(in)">
                                      <p:cBhvr>
                                        <p:cTn id="50"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16768" y="3142448"/>
              <a:ext cx="12214860" cy="1863090"/>
            </a:xfrm>
            <a:prstGeom prst="rect">
              <a:avLst/>
            </a:prstGeom>
          </p:spPr>
          <p:txBody>
            <a:bodyPr wrap="none">
              <a:no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r>
                <a:rPr lang="nl-NL"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vi-VN"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THỂ TÍCH CỦA</a:t>
              </a:r>
              <a:r>
                <a:rPr lang="nl-NL"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HÌNH </a:t>
              </a:r>
              <a:r>
                <a:rPr lang="en-US" altLang="nl-NL"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NÓN</a:t>
              </a:r>
              <a:endParaRPr kumimoji="0" lang="en-US" altLang="nl-NL"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nvSpPr>
        <p:spPr>
          <a:xfrm>
            <a:off x="1655554" y="289547"/>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HĐKP 4</a:t>
            </a:r>
            <a:endParaRPr lang="vi-VN"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9" name="Picture 8"/>
          <p:cNvPicPr>
            <a:picLocks noChangeAspect="1"/>
          </p:cNvPicPr>
          <p:nvPr/>
        </p:nvPicPr>
        <p:blipFill>
          <a:blip r:embed="rId1"/>
          <a:stretch>
            <a:fillRect/>
          </a:stretch>
        </p:blipFill>
        <p:spPr>
          <a:xfrm rot="6653049">
            <a:off x="-1195279" y="-998935"/>
            <a:ext cx="2797068" cy="2625899"/>
          </a:xfrm>
          <a:prstGeom prst="rect">
            <a:avLst/>
          </a:prstGeom>
        </p:spPr>
      </p:pic>
      <p:pic>
        <p:nvPicPr>
          <p:cNvPr id="25" name="Picture 6"/>
          <p:cNvPicPr>
            <a:picLocks noChangeAspect="1"/>
          </p:cNvPicPr>
          <p:nvPr/>
        </p:nvPicPr>
        <p:blipFill>
          <a:blip r:embed="rId2"/>
          <a:srcRect/>
          <a:stretch>
            <a:fillRect/>
          </a:stretch>
        </p:blipFill>
        <p:spPr>
          <a:xfrm rot="10305860" flipV="1">
            <a:off x="16674154" y="118756"/>
            <a:ext cx="1286626" cy="1343735"/>
          </a:xfrm>
          <a:prstGeom prst="rect">
            <a:avLst/>
          </a:prstGeom>
        </p:spPr>
      </p:pic>
      <p:pic>
        <p:nvPicPr>
          <p:cNvPr id="3" name="Picture 2"/>
          <p:cNvPicPr>
            <a:picLocks noChangeAspect="1"/>
          </p:cNvPicPr>
          <p:nvPr/>
        </p:nvPicPr>
        <p:blipFill>
          <a:blip r:embed="rId3"/>
          <a:stretch>
            <a:fillRect/>
          </a:stretch>
        </p:blipFill>
        <p:spPr>
          <a:xfrm>
            <a:off x="228329" y="8496234"/>
            <a:ext cx="1868832" cy="1569958"/>
          </a:xfrm>
          <a:prstGeom prst="rect">
            <a:avLst/>
          </a:prstGeom>
        </p:spPr>
      </p:pic>
      <p:sp>
        <p:nvSpPr>
          <p:cNvPr id="6" name="Rectangle 5"/>
          <p:cNvSpPr/>
          <p:nvPr/>
        </p:nvSpPr>
        <p:spPr>
          <a:xfrm>
            <a:off x="1532890" y="626110"/>
            <a:ext cx="15454630" cy="3555365"/>
          </a:xfrm>
          <a:prstGeom prst="rect">
            <a:avLst/>
          </a:prstGeom>
        </p:spPr>
        <p:txBody>
          <a:bodyPr wrap="square">
            <a:noAutofit/>
          </a:bodyPr>
          <a:lstStyle/>
          <a:p>
            <a:pPr algn="just">
              <a:lnSpc>
                <a:spcPct val="100000"/>
              </a:lnSpc>
            </a:pPr>
            <a:r>
              <a:rPr lang="vi-VN" sz="4000" dirty="0">
                <a:latin typeface="Times New Roman" panose="02020603050405020304" pitchFamily="18" charset="0"/>
                <a:ea typeface="Times New Roman" panose="02020603050405020304" pitchFamily="18" charset="0"/>
              </a:rPr>
              <a:t>                       </a:t>
            </a:r>
            <a:r>
              <a:rPr lang="vi-VN" sz="4200" dirty="0">
                <a:latin typeface="Times New Roman" panose="02020603050405020304" pitchFamily="18" charset="0"/>
                <a:ea typeface="Times New Roman" panose="02020603050405020304" pitchFamily="18" charset="0"/>
              </a:rPr>
              <a:t>Cho hai dụng cụ đựng nước: một dụng cụ có dạng hình nón và một dụng cụ có dạng hình trụ với chiều cao và bán kính đáy của hai dụng cụ bằng nhau (Hình a).</a:t>
            </a:r>
            <a:endParaRPr lang="vi-VN" sz="4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altLang="vi-VN" sz="42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4200" dirty="0">
                <a:effectLst/>
                <a:latin typeface="Times New Roman" panose="02020603050405020304" pitchFamily="18" charset="0"/>
                <a:ea typeface="Times New Roman" panose="02020603050405020304" pitchFamily="18" charset="0"/>
                <a:cs typeface="Times New Roman" panose="02020603050405020304" pitchFamily="18" charset="0"/>
              </a:rPr>
              <a:t>)Đổ đầy nước vào dụng cụ có dạng hình nón rồi đổ nước từ dụng cụ đó sang dụng cụ có dạng hình trụ (Hình b). Ta cứ làm như thế ba lần và quan sát thấy dụng cụ có dạng hình trụ vừa đầy nước.</a:t>
            </a:r>
            <a:endParaRPr lang="vi-VN" sz="4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2289810" y="8661400"/>
            <a:ext cx="11844655" cy="1393190"/>
          </a:xfrm>
          <a:prstGeom prst="rect">
            <a:avLst/>
          </a:prstGeom>
        </p:spPr>
        <p:txBody>
          <a:bodyPr wrap="square">
            <a:noAutofit/>
          </a:bodyPr>
          <a:lstStyle/>
          <a:p>
            <a:pPr>
              <a:lnSpc>
                <a:spcPct val="100000"/>
              </a:lnSpc>
            </a:pPr>
            <a:r>
              <a:rPr lang="en-US" altLang="vi-VN" sz="42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C</a:t>
            </a:r>
            <a:r>
              <a:rPr lang="vi-VN" sz="42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ho biết thể tích của dụng cụ có dạng hình trụ gấp bao nhiêu lần thể tích của dụng cụ có dạng hình nón</a:t>
            </a:r>
            <a:r>
              <a:rPr lang="en-US" altLang="vi-VN" sz="4200" dirty="0">
                <a:effectLst/>
                <a:latin typeface="Times New Roman" panose="02020603050405020304" pitchFamily="18" charset="0"/>
                <a:ea typeface="Times New Roman" panose="02020603050405020304" pitchFamily="18" charset="0"/>
                <a:cs typeface="Times New Roman" panose="02020603050405020304" pitchFamily="18" charset="0"/>
                <a:sym typeface="+mn-ea"/>
              </a:rPr>
              <a:t>? </a:t>
            </a:r>
            <a:endParaRPr lang="en-US" altLang="vi-VN" sz="4200" dirty="0">
              <a:effectLst/>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pic>
        <p:nvPicPr>
          <p:cNvPr id="2" name="Picture 1"/>
          <p:cNvPicPr>
            <a:picLocks noChangeAspect="1"/>
          </p:cNvPicPr>
          <p:nvPr/>
        </p:nvPicPr>
        <p:blipFill>
          <a:blip r:embed="rId4"/>
          <a:stretch>
            <a:fillRect/>
          </a:stretch>
        </p:blipFill>
        <p:spPr>
          <a:xfrm>
            <a:off x="3048000" y="4610100"/>
            <a:ext cx="12026265" cy="3950970"/>
          </a:xfrm>
          <a:prstGeom prst="rect">
            <a:avLst/>
          </a:prstGeom>
        </p:spPr>
      </p:pic>
      <p:sp>
        <p:nvSpPr>
          <p:cNvPr id="4" name="TextBox 9"/>
          <p:cNvSpPr txBox="1"/>
          <p:nvPr/>
        </p:nvSpPr>
        <p:spPr>
          <a:xfrm>
            <a:off x="14859000" y="8769350"/>
            <a:ext cx="2673985" cy="1257935"/>
          </a:xfrm>
          <a:prstGeom prst="wedgeRoundRectCallout">
            <a:avLst>
              <a:gd name="adj1" fmla="val -83293"/>
              <a:gd name="adj2" fmla="val -4366"/>
              <a:gd name="adj3" fmla="val 16667"/>
            </a:avLst>
          </a:prstGeom>
          <a:solidFill>
            <a:schemeClr val="bg1"/>
          </a:solidFill>
          <a:ln>
            <a:solidFill>
              <a:srgbClr val="00B0F0"/>
            </a:solidFill>
          </a:ln>
        </p:spPr>
        <p:txBody>
          <a:bodyPr wrap="square">
            <a:noAutofit/>
          </a:bodyPr>
          <a:p>
            <a:pPr algn="just">
              <a:lnSpc>
                <a:spcPct val="150000"/>
              </a:lnSpc>
              <a:spcBef>
                <a:spcPts val="300"/>
              </a:spcBef>
              <a:spcAft>
                <a:spcPts val="300"/>
              </a:spcAft>
            </a:pPr>
            <a:r>
              <a:rPr lang="en-US" sz="4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3 lần</a:t>
            </a:r>
            <a:endParaRPr lang="en-US" sz="4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1" grpId="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100" y="3448685"/>
            <a:ext cx="15534005" cy="5580380"/>
            <a:chOff x="1066800" y="3009900"/>
            <a:chExt cx="16341026" cy="9002139"/>
          </a:xfrm>
        </p:grpSpPr>
        <p:sp>
          <p:nvSpPr>
            <p:cNvPr id="28" name="Google Shape;259;p11"/>
            <p:cNvSpPr/>
            <p:nvPr/>
          </p:nvSpPr>
          <p:spPr>
            <a:xfrm>
              <a:off x="1066800" y="3009900"/>
              <a:ext cx="16341026" cy="9002139"/>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panose="020B0604020202020204"/>
                <a:ea typeface="Arial" panose="020B0604020202020204"/>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30" name="Rectangle 29"/>
                <p:cNvSpPr/>
                <p:nvPr/>
              </p:nvSpPr>
              <p:spPr>
                <a:xfrm>
                  <a:off x="1886423" y="3860125"/>
                  <a:ext cx="15029763" cy="7028183"/>
                </a:xfrm>
                <a:prstGeom prst="rect">
                  <a:avLst/>
                </a:prstGeom>
              </p:spPr>
              <p:txBody>
                <a:bodyPr wrap="square">
                  <a:noAutofit/>
                </a:bodyPr>
                <a:lstStyle/>
                <a:p>
                  <a:pPr algn="just">
                    <a:lnSpc>
                      <a:spcPct val="100000"/>
                    </a:lnSpc>
                    <a:spcBef>
                      <a:spcPts val="300"/>
                    </a:spcBef>
                    <a:spcAft>
                      <a:spcPts val="300"/>
                    </a:spcAft>
                  </a:pP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Từ công thức tính thể tích của hình trụ, ta có thể tính thể tích của hình nón như sau:</a:t>
                  </a:r>
                  <a:endPar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spcBef>
                      <a:spcPts val="300"/>
                    </a:spcBef>
                    <a:spcAft>
                      <a:spcPts val="300"/>
                    </a:spcAft>
                  </a:pPr>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Thể tích của hình nón bằng một phần ba tích của diện tích đáy với chiều cao: </a:t>
                  </a:r>
                  <a14:m>
                    <m:oMath xmlns:m="http://schemas.openxmlformats.org/officeDocument/2006/math">
                      <m:r>
                        <a:rPr lang="en-US" altLang="vi-VN" sz="4800" b="1" i="1" smtClean="0">
                          <a:solidFill>
                            <a:srgbClr val="FFFF00"/>
                          </a:solidFill>
                          <a:effectLst/>
                          <a:latin typeface="Cambria Math" panose="02040503050406030204" pitchFamily="18" charset="0"/>
                          <a:cs typeface="Cambria Math" panose="02040503050406030204" pitchFamily="18" charset="0"/>
                        </a:rPr>
                        <m:t>𝑽</m:t>
                      </m:r>
                      <m:r>
                        <a:rPr lang="vi-VN" sz="4800" b="1" i="1" smtClean="0">
                          <a:solidFill>
                            <a:srgbClr val="FFFF00"/>
                          </a:solidFill>
                          <a:effectLst/>
                          <a:latin typeface="Cambria Math" panose="02040503050406030204" pitchFamily="18" charset="0"/>
                          <a:ea typeface="MS Mincho" charset="0"/>
                          <a:cs typeface="Cambria Math" panose="02040503050406030204" pitchFamily="18" charset="0"/>
                        </a:rPr>
                        <m:t>=</m:t>
                      </m:r>
                      <m:f>
                        <m:fPr>
                          <m:ctrlPr>
                            <a:rPr lang="vi-VN" sz="4800" b="1" i="1" smtClean="0">
                              <a:solidFill>
                                <a:srgbClr val="FFFF00"/>
                              </a:solidFill>
                              <a:effectLst/>
                              <a:latin typeface="Cambria Math" panose="02040503050406030204" pitchFamily="18" charset="0"/>
                              <a:cs typeface="Cambria Math" panose="02040503050406030204" pitchFamily="18" charset="0"/>
                            </a:rPr>
                          </m:ctrlPr>
                        </m:fPr>
                        <m:num>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𝟏</m:t>
                          </m:r>
                        </m:num>
                        <m:den>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𝟑</m:t>
                          </m:r>
                        </m:den>
                      </m:f>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m:t>
                      </m:r>
                      <m:r>
                        <a:rPr lang="en-US" altLang="vi-VN" sz="4800" b="1" i="1" smtClean="0">
                          <a:solidFill>
                            <a:srgbClr val="FFFF00"/>
                          </a:solidFill>
                          <a:effectLst/>
                          <a:latin typeface="Cambria Math" panose="02040503050406030204" pitchFamily="18" charset="0"/>
                          <a:cs typeface="Cambria Math" panose="02040503050406030204" pitchFamily="18" charset="0"/>
                        </a:rPr>
                        <m:t>𝑺</m:t>
                      </m:r>
                      <m:r>
                        <a:rPr lang="vi-VN" sz="4800" b="1" i="1" smtClean="0">
                          <a:solidFill>
                            <a:srgbClr val="FFFF00"/>
                          </a:solidFill>
                          <a:effectLst/>
                          <a:latin typeface="Cambria Math" panose="02040503050406030204" pitchFamily="18" charset="0"/>
                          <a:ea typeface="MS Mincho" charset="0"/>
                          <a:cs typeface="Cambria Math" panose="02040503050406030204" pitchFamily="18" charset="0"/>
                        </a:rPr>
                        <m:t>.</m:t>
                      </m:r>
                      <m:r>
                        <a:rPr lang="en-US" altLang="vi-VN" sz="48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t>𝒉</m:t>
                      </m:r>
                      <m:r>
                        <a:rPr lang="vi-VN" sz="4800" b="1" i="1" smtClean="0">
                          <a:solidFill>
                            <a:srgbClr val="FFFF00"/>
                          </a:solidFill>
                          <a:effectLst/>
                          <a:latin typeface="Cambria Math" panose="02040503050406030204" pitchFamily="18" charset="0"/>
                          <a:ea typeface="MS Mincho" charset="0"/>
                          <a:cs typeface="Cambria Math" panose="02040503050406030204" pitchFamily="18" charset="0"/>
                        </a:rPr>
                        <m:t>=</m:t>
                      </m:r>
                      <m:f>
                        <m:fPr>
                          <m:ctrlPr>
                            <a:rPr lang="vi-VN" sz="4800" b="1" i="1" smtClean="0">
                              <a:solidFill>
                                <a:srgbClr val="FFFF00"/>
                              </a:solidFill>
                              <a:effectLst/>
                              <a:latin typeface="Cambria Math" panose="02040503050406030204" pitchFamily="18" charset="0"/>
                              <a:cs typeface="Cambria Math" panose="02040503050406030204" pitchFamily="18" charset="0"/>
                            </a:rPr>
                          </m:ctrlPr>
                        </m:fPr>
                        <m:num>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𝟏</m:t>
                          </m:r>
                        </m:num>
                        <m:den>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𝟑</m:t>
                          </m:r>
                        </m:den>
                      </m:f>
                      <m:r>
                        <a:rPr lang="vi-VN" sz="4800" b="1" i="1" smtClean="0">
                          <a:solidFill>
                            <a:srgbClr val="FFFF00"/>
                          </a:solidFill>
                          <a:effectLst/>
                          <a:latin typeface="Cambria Math" panose="02040503050406030204" pitchFamily="18" charset="0"/>
                          <a:ea typeface="MS Mincho" charset="0"/>
                          <a:cs typeface="Cambria Math" panose="02040503050406030204" pitchFamily="18" charset="0"/>
                        </a:rPr>
                        <m:t>𝝅</m:t>
                      </m:r>
                      <m:sSup>
                        <m:sSupPr>
                          <m:ctrlPr>
                            <a:rPr lang="vi-VN" sz="48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altLang="vi-VN" sz="48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t>𝒓</m:t>
                          </m:r>
                        </m:e>
                        <m:sup>
                          <m:r>
                            <a:rPr lang="en-US" altLang="vi-VN" sz="4800" b="1" i="1" smtClean="0">
                              <a:solidFill>
                                <a:srgbClr val="FFFF00"/>
                              </a:solidFill>
                              <a:effectLst/>
                              <a:latin typeface="Cambria Math" panose="02040503050406030204" pitchFamily="18" charset="0"/>
                              <a:ea typeface="MS Mincho" charset="0"/>
                              <a:cs typeface="Cambria Math" panose="02040503050406030204" pitchFamily="18" charset="0"/>
                            </a:rPr>
                            <m:t>𝟐</m:t>
                          </m:r>
                        </m:sup>
                      </m:sSup>
                      <m:r>
                        <a:rPr lang="en-US" altLang="vi-VN" sz="4800" b="1" i="1" smtClean="0">
                          <a:solidFill>
                            <a:srgbClr val="FFFF00"/>
                          </a:solidFill>
                          <a:effectLst/>
                          <a:latin typeface="Cambria Math" panose="02040503050406030204" pitchFamily="18" charset="0"/>
                          <a:ea typeface="Cambria Math" panose="02040503050406030204" pitchFamily="18" charset="0"/>
                          <a:cs typeface="Cambria Math" panose="02040503050406030204" pitchFamily="18" charset="0"/>
                        </a:rPr>
                        <m:t>𝒉</m:t>
                      </m:r>
                    </m:oMath>
                  </a14:m>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trong đó </a:t>
                  </a:r>
                  <a14:m>
                    <m:oMath xmlns:m="http://schemas.openxmlformats.org/officeDocument/2006/math">
                      <m:r>
                        <a:rPr lang="en-US" altLang="vi-VN" sz="4800" i="1" smtClean="0">
                          <a:solidFill>
                            <a:schemeClr val="bg1"/>
                          </a:solidFill>
                          <a:effectLst/>
                          <a:latin typeface="Cambria Math" panose="02040503050406030204" pitchFamily="18" charset="0"/>
                          <a:cs typeface="Cambria Math" panose="02040503050406030204" pitchFamily="18" charset="0"/>
                        </a:rPr>
                        <m:t>𝑉</m:t>
                      </m:r>
                    </m:oMath>
                  </a14:m>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thể tích, </a:t>
                  </a:r>
                  <a14:m>
                    <m:oMath xmlns:m="http://schemas.openxmlformats.org/officeDocument/2006/math">
                      <m:r>
                        <a:rPr lang="en-US" altLang="vi-VN" sz="4800" i="1" smtClean="0">
                          <a:solidFill>
                            <a:schemeClr val="bg1"/>
                          </a:solidFill>
                          <a:effectLst/>
                          <a:latin typeface="Cambria Math" panose="02040503050406030204" pitchFamily="18" charset="0"/>
                          <a:cs typeface="Cambria Math" panose="02040503050406030204" pitchFamily="18" charset="0"/>
                        </a:rPr>
                        <m:t>𝑆</m:t>
                      </m:r>
                    </m:oMath>
                  </a14:m>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diện tích đáy, </a:t>
                  </a:r>
                  <a14:m>
                    <m:oMath xmlns:m="http://schemas.openxmlformats.org/officeDocument/2006/math">
                      <m:r>
                        <a:rPr lang="en-US" altLang="vi-VN" sz="4800" i="1" smtClean="0">
                          <a:solidFill>
                            <a:schemeClr val="bg1"/>
                          </a:solidFill>
                          <a:effectLst/>
                          <a:latin typeface="Cambria Math" panose="02040503050406030204" pitchFamily="18" charset="0"/>
                          <a:cs typeface="Cambria Math" panose="02040503050406030204" pitchFamily="18" charset="0"/>
                        </a:rPr>
                        <m:t>𝑟</m:t>
                      </m:r>
                    </m:oMath>
                  </a14:m>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bán kính đáy, </a:t>
                  </a:r>
                  <a14:m>
                    <m:oMath xmlns:m="http://schemas.openxmlformats.org/officeDocument/2006/math">
                      <m:r>
                        <a:rPr lang="en-US" altLang="vi-VN" sz="4800" i="1" smtClean="0">
                          <a:solidFill>
                            <a:schemeClr val="bg1"/>
                          </a:solidFill>
                          <a:effectLst/>
                          <a:latin typeface="Cambria Math" panose="02040503050406030204" pitchFamily="18" charset="0"/>
                          <a:cs typeface="Cambria Math" panose="02040503050406030204" pitchFamily="18" charset="0"/>
                        </a:rPr>
                        <m:t>ℎ</m:t>
                      </m:r>
                    </m:oMath>
                  </a14:m>
                  <a:r>
                    <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là chiều cao của hình nón.</a:t>
                  </a:r>
                  <a:endParaRPr lang="en-US" sz="48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30" name="Rectangle 29"/>
                <p:cNvSpPr>
                  <a:spLocks noRot="1" noChangeAspect="1" noMove="1" noResize="1" noEditPoints="1" noAdjustHandles="1" noChangeArrowheads="1" noChangeShapeType="1" noTextEdit="1"/>
                </p:cNvSpPr>
                <p:nvPr/>
              </p:nvSpPr>
              <p:spPr>
                <a:xfrm>
                  <a:off x="1886423" y="3860125"/>
                  <a:ext cx="15029763" cy="7028183"/>
                </a:xfrm>
                <a:prstGeom prst="rect">
                  <a:avLst/>
                </a:prstGeom>
                <a:blipFill rotWithShape="1">
                  <a:blip r:embed="rId1"/>
                </a:blipFill>
              </p:spPr>
              <p:txBody>
                <a:bodyPr/>
                <a:lstStyle/>
                <a:p>
                  <a:r>
                    <a:rPr lang="en-US" altLang="en-US">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60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rPr>
                <a:t>KẾT LUẬN</a:t>
              </a:r>
              <a:endParaRPr lang="vi-VN" sz="60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4"/>
          <a:stretch>
            <a:fillRect/>
          </a:stretch>
        </p:blipFill>
        <p:spPr>
          <a:xfrm>
            <a:off x="2057466" y="1104900"/>
            <a:ext cx="3237257" cy="3231160"/>
          </a:xfrm>
          <a:prstGeom prst="rect">
            <a:avLst/>
          </a:prstGeom>
        </p:spPr>
      </p:pic>
      <p:pic>
        <p:nvPicPr>
          <p:cNvPr id="7" name="Picture 6"/>
          <p:cNvPicPr>
            <a:picLocks noChangeAspect="1"/>
          </p:cNvPicPr>
          <p:nvPr/>
        </p:nvPicPr>
        <p:blipFill>
          <a:blip r:embed="rId5"/>
          <a:stretch>
            <a:fillRect/>
          </a:stretch>
        </p:blipFill>
        <p:spPr>
          <a:xfrm>
            <a:off x="16002000" y="288280"/>
            <a:ext cx="2987299"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20625" y="30511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Ví</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en-US" sz="4800" b="1" i="0" u="none" strike="noStrike" kern="1200" cap="none" spc="0" normalizeH="0" baseline="0" noProof="0" dirty="0" err="1">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dụ</a:t>
            </a: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 </a:t>
            </a: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3</a:t>
            </a:r>
            <a:endPar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nvGrpSpPr>
          <p:cNvPr id="16" name="Google Shape;305;p14"/>
          <p:cNvGrpSpPr/>
          <p:nvPr/>
        </p:nvGrpSpPr>
        <p:grpSpPr>
          <a:xfrm>
            <a:off x="380762" y="3631421"/>
            <a:ext cx="1700394" cy="1188276"/>
            <a:chOff x="7890477" y="787864"/>
            <a:chExt cx="2022200" cy="1289304"/>
          </a:xfrm>
        </p:grpSpPr>
        <p:pic>
          <p:nvPicPr>
            <p:cNvPr id="17" name="Google Shape;306;p14"/>
            <p:cNvPicPr preferRelativeResize="0"/>
            <p:nvPr/>
          </p:nvPicPr>
          <p:blipFill rotWithShape="1">
            <a:blip r:embed="rId1"/>
            <a:srcRect/>
            <a:stretch>
              <a:fill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8322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Giải</a:t>
              </a:r>
              <a:endParaRPr kumimoji="0" lang="en-US" sz="4400" b="1" i="0" u="none" strike="noStrike" kern="1200" cap="none" spc="0" normalizeH="0" baseline="0" noProof="0" dirty="0" err="1">
                <a:ln>
                  <a:noFill/>
                </a:ln>
                <a:solidFill>
                  <a:srgbClr val="C00000"/>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sp>
        <p:nvSpPr>
          <p:cNvPr id="14" name="Rectangle 13"/>
          <p:cNvSpPr/>
          <p:nvPr/>
        </p:nvSpPr>
        <p:spPr>
          <a:xfrm>
            <a:off x="609830" y="1867203"/>
            <a:ext cx="15344299" cy="968375"/>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2"/>
          <a:stretch>
            <a:fillRect/>
          </a:stretch>
        </p:blipFill>
        <p:spPr>
          <a:xfrm rot="2104771">
            <a:off x="15896137" y="8576885"/>
            <a:ext cx="1986197" cy="2040202"/>
          </a:xfrm>
          <a:prstGeom prst="rect">
            <a:avLst/>
          </a:prstGeom>
        </p:spPr>
      </p:pic>
      <p:pic>
        <p:nvPicPr>
          <p:cNvPr id="26" name="Picture 25"/>
          <p:cNvPicPr>
            <a:picLocks noChangeAspect="1"/>
          </p:cNvPicPr>
          <p:nvPr/>
        </p:nvPicPr>
        <p:blipFill>
          <a:blip r:embed="rId3"/>
          <a:stretch>
            <a:fillRect/>
          </a:stretch>
        </p:blipFill>
        <p:spPr>
          <a:xfrm>
            <a:off x="-685676" y="4534098"/>
            <a:ext cx="1408298" cy="1371719"/>
          </a:xfrm>
          <a:prstGeom prst="rect">
            <a:avLst/>
          </a:prstGeom>
        </p:spPr>
      </p:pic>
      <p:pic>
        <p:nvPicPr>
          <p:cNvPr id="27" name="Picture 26"/>
          <p:cNvPicPr>
            <a:picLocks noChangeAspect="1"/>
          </p:cNvPicPr>
          <p:nvPr/>
        </p:nvPicPr>
        <p:blipFill>
          <a:blip r:embed="rId4"/>
          <a:stretch>
            <a:fillRect/>
          </a:stretch>
        </p:blipFill>
        <p:spPr>
          <a:xfrm rot="481536">
            <a:off x="16379105" y="128744"/>
            <a:ext cx="1981200" cy="1952112"/>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2080895" y="4076700"/>
                <a:ext cx="10295255" cy="5005705"/>
              </a:xfrm>
              <a:prstGeom prst="rect">
                <a:avLst/>
              </a:prstGeom>
              <a:noFill/>
            </p:spPr>
            <p:txBody>
              <a:bodyPr wrap="square">
                <a:noAutofit/>
              </a:bodyPr>
              <a:lstStyle/>
              <a:p>
                <a:r>
                  <a:rPr lang="en-GB" sz="4400" dirty="0">
                    <a:solidFill>
                      <a:schemeClr val="tx1"/>
                    </a:solidFill>
                    <a:latin typeface="Times New Roman" panose="02020603050405020304" pitchFamily="18" charset="0"/>
                    <a:cs typeface="Times New Roman" panose="02020603050405020304" pitchFamily="18" charset="0"/>
                  </a:rPr>
                  <a:t>Do tam giác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𝐴𝐵𝐶</m:t>
                    </m:r>
                  </m:oMath>
                </a14:m>
                <a:r>
                  <a:rPr lang="en-GB" sz="4400" dirty="0">
                    <a:solidFill>
                      <a:schemeClr val="tx1"/>
                    </a:solidFill>
                    <a:latin typeface="Times New Roman" panose="02020603050405020304" pitchFamily="18" charset="0"/>
                    <a:cs typeface="Times New Roman" panose="02020603050405020304" pitchFamily="18" charset="0"/>
                  </a:rPr>
                  <a:t> vuông tại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m:t>
                    </m:r>
                  </m:oMath>
                </a14:m>
                <a:r>
                  <a:rPr lang="en-GB" sz="4400" dirty="0">
                    <a:solidFill>
                      <a:schemeClr val="tx1"/>
                    </a:solidFill>
                    <a:latin typeface="Times New Roman" panose="02020603050405020304" pitchFamily="18" charset="0"/>
                    <a:cs typeface="Times New Roman" panose="02020603050405020304" pitchFamily="18" charset="0"/>
                  </a:rPr>
                  <a:t> nên theo định </a:t>
                </a:r>
                <a:r>
                  <a:rPr lang="en-US" altLang="en-GB" sz="4400" dirty="0">
                    <a:solidFill>
                      <a:schemeClr val="tx1"/>
                    </a:solidFill>
                    <a:latin typeface="Times New Roman" panose="02020603050405020304" pitchFamily="18" charset="0"/>
                    <a:cs typeface="Times New Roman" panose="02020603050405020304" pitchFamily="18" charset="0"/>
                  </a:rPr>
                  <a:t>lí</a:t>
                </a:r>
                <a:r>
                  <a:rPr lang="en-GB" sz="4400" dirty="0">
                    <a:solidFill>
                      <a:schemeClr val="tx1"/>
                    </a:solidFill>
                    <a:latin typeface="Times New Roman" panose="02020603050405020304" pitchFamily="18" charset="0"/>
                    <a:cs typeface="Times New Roman" panose="02020603050405020304" pitchFamily="18" charset="0"/>
                  </a:rPr>
                  <a:t> Pythagore, ta có: </a:t>
                </a:r>
                <a14:m>
                  <m:oMath xmlns:m="http://schemas.openxmlformats.org/officeDocument/2006/math">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𝐵𝐶</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𝐴𝐵</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𝐴𝐶</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oMath>
                </a14:m>
                <a:r>
                  <a:rPr lang="en-US" altLang="en-GB" sz="4400" dirty="0">
                    <a:solidFill>
                      <a:schemeClr val="tx1"/>
                    </a:solidFill>
                    <a:latin typeface="Times New Roman" panose="02020603050405020304" pitchFamily="18" charset="0"/>
                    <a:cs typeface="Times New Roman" panose="02020603050405020304" pitchFamily="18" charset="0"/>
                  </a:rPr>
                  <a:t>.</a:t>
                </a:r>
                <a:endParaRPr lang="en-GB" sz="4400" dirty="0">
                  <a:solidFill>
                    <a:schemeClr val="tx1"/>
                  </a:solidFill>
                  <a:latin typeface="Times New Roman" panose="02020603050405020304" pitchFamily="18" charset="0"/>
                  <a:cs typeface="Times New Roman" panose="02020603050405020304" pitchFamily="18" charset="0"/>
                </a:endParaRPr>
              </a:p>
              <a:p>
                <a:r>
                  <a:rPr lang="en-GB" sz="4400" dirty="0">
                    <a:solidFill>
                      <a:schemeClr val="tx1"/>
                    </a:solidFill>
                    <a:latin typeface="Times New Roman" panose="02020603050405020304" pitchFamily="18" charset="0"/>
                    <a:cs typeface="Times New Roman" panose="02020603050405020304" pitchFamily="18" charset="0"/>
                  </a:rPr>
                  <a:t>Suy ra </a:t>
                </a:r>
                <a14:m>
                  <m:oMath xmlns:m="http://schemas.openxmlformats.org/officeDocument/2006/math">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𝐴𝐶</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𝐵𝐶</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𝐴𝐵</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oMath>
                </a14:m>
                <a:r>
                  <a:rPr lang="en-US" altLang="en-GB" sz="4400" dirty="0">
                    <a:solidFill>
                      <a:schemeClr val="tx1"/>
                    </a:solidFill>
                    <a:latin typeface="Times New Roman" panose="02020603050405020304" pitchFamily="18" charset="0"/>
                    <a:cs typeface="Times New Roman" panose="02020603050405020304" pitchFamily="18" charset="0"/>
                  </a:rPr>
                  <a:t>.</a:t>
                </a:r>
                <a:endParaRPr lang="en-GB" sz="4400" dirty="0">
                  <a:solidFill>
                    <a:schemeClr val="tx1"/>
                  </a:solidFill>
                  <a:latin typeface="Times New Roman" panose="02020603050405020304" pitchFamily="18" charset="0"/>
                  <a:cs typeface="Times New Roman" panose="02020603050405020304" pitchFamily="18" charset="0"/>
                </a:endParaRPr>
              </a:p>
              <a:p>
                <a:r>
                  <a:rPr lang="en-GB" sz="4400" dirty="0">
                    <a:solidFill>
                      <a:schemeClr val="tx1"/>
                    </a:solidFill>
                    <a:latin typeface="Times New Roman" panose="02020603050405020304" pitchFamily="18" charset="0"/>
                    <a:cs typeface="Times New Roman" panose="02020603050405020304" pitchFamily="18" charset="0"/>
                  </a:rPr>
                  <a:t>Do đó </a:t>
                </a:r>
                <a14:m>
                  <m:oMath xmlns:m="http://schemas.openxmlformats.org/officeDocument/2006/math">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𝐴𝐶</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13</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sSup>
                      <m:sSupPr>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sSupPr>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5</m:t>
                        </m:r>
                      </m:e>
                      <m: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2</m:t>
                        </m:r>
                      </m:sup>
                    </m:sSup>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144</m:t>
                    </m:r>
                  </m:oMath>
                </a14:m>
                <a:r>
                  <a:rPr lang="en-GB" sz="4400" dirty="0">
                    <a:solidFill>
                      <a:schemeClr val="tx1"/>
                    </a:solidFill>
                    <a:latin typeface="Times New Roman" panose="02020603050405020304" pitchFamily="18" charset="0"/>
                    <a:cs typeface="Times New Roman" panose="02020603050405020304" pitchFamily="18" charset="0"/>
                  </a:rPr>
                  <a:t> hay </a:t>
                </a:r>
                <a:endParaRPr lang="en-GB" sz="4400" dirty="0">
                  <a:solidFill>
                    <a:schemeClr val="tx1"/>
                  </a:solidFill>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𝐴𝐶</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rad>
                        <m:radPr>
                          <m:degHide m:val="on"/>
                          <m:ctrlP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ctrlPr>
                        </m:radPr>
                        <m:deg/>
                        <m:e>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144</m:t>
                          </m:r>
                        </m:e>
                      </m:rad>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12</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 (</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𝑐𝑚</m:t>
                      </m:r>
                      <m:r>
                        <a:rPr lang="en-US" altLang="vi-VN" sz="4400" b="0" i="1" smtClean="0">
                          <a:solidFill>
                            <a:schemeClr val="tx1"/>
                          </a:solidFill>
                          <a:latin typeface="Cambria Math" panose="02040503050406030204" pitchFamily="18" charset="0"/>
                          <a:ea typeface="Arial" panose="020B0604020202020204" pitchFamily="34" charset="0"/>
                          <a:cs typeface="Cambria Math" panose="02040503050406030204" pitchFamily="18" charset="0"/>
                        </a:rPr>
                        <m:t>)</m:t>
                      </m:r>
                    </m:oMath>
                  </m:oMathPara>
                </a14:m>
                <a:endParaRPr lang="en-GB" sz="4400" dirty="0">
                  <a:solidFill>
                    <a:schemeClr val="tx1"/>
                  </a:solidFill>
                  <a:latin typeface="Times New Roman" panose="02020603050405020304" pitchFamily="18" charset="0"/>
                  <a:cs typeface="Times New Roman" panose="02020603050405020304" pitchFamily="18" charset="0"/>
                </a:endParaRPr>
              </a:p>
              <a:p>
                <a:r>
                  <a:rPr lang="en-GB" sz="4400" dirty="0">
                    <a:solidFill>
                      <a:schemeClr val="tx1"/>
                    </a:solidFill>
                    <a:latin typeface="Times New Roman" panose="02020603050405020304" pitchFamily="18" charset="0"/>
                    <a:cs typeface="Times New Roman" panose="02020603050405020304" pitchFamily="18" charset="0"/>
                  </a:rPr>
                  <a:t>Thể tích của hình nón đó là: </a:t>
                </a:r>
                <a:endParaRPr lang="en-GB" sz="4400" dirty="0">
                  <a:solidFill>
                    <a:schemeClr val="tx1"/>
                  </a:solidFill>
                  <a:latin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alt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𝑉</m:t>
                      </m:r>
                      <m:r>
                        <a:rPr 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f>
                        <m:fPr>
                          <m:ctrlPr>
                            <a:rPr lang="vi-VN" sz="4400" i="1" smtClean="0">
                              <a:solidFill>
                                <a:schemeClr val="tx1"/>
                              </a:solidFill>
                              <a:effectLst/>
                              <a:latin typeface="Cambria Math" panose="02040503050406030204" pitchFamily="18" charset="0"/>
                              <a:cs typeface="Cambria Math" panose="02040503050406030204" pitchFamily="18" charset="0"/>
                            </a:rPr>
                          </m:ctrlPr>
                        </m:fPr>
                        <m:num>
                          <m:r>
                            <a:rPr lang="en-US" altLang="vi-VN" sz="4400" i="1" smtClean="0">
                              <a:solidFill>
                                <a:schemeClr val="tx1"/>
                              </a:solidFill>
                              <a:effectLst/>
                              <a:latin typeface="Cambria Math" panose="02040503050406030204" pitchFamily="18" charset="0"/>
                              <a:cs typeface="Cambria Math" panose="02040503050406030204" pitchFamily="18" charset="0"/>
                            </a:rPr>
                            <m:t>1</m:t>
                          </m:r>
                        </m:num>
                        <m:den>
                          <m:r>
                            <a:rPr lang="en-US" altLang="vi-VN" sz="4400" i="1" smtClean="0">
                              <a:solidFill>
                                <a:schemeClr val="tx1"/>
                              </a:solidFill>
                              <a:effectLst/>
                              <a:latin typeface="Cambria Math" panose="02040503050406030204" pitchFamily="18" charset="0"/>
                              <a:cs typeface="Cambria Math" panose="02040503050406030204" pitchFamily="18" charset="0"/>
                            </a:rPr>
                            <m:t>3</m:t>
                          </m:r>
                        </m:den>
                      </m:f>
                      <m:r>
                        <a:rPr lang="en-US" alt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r>
                        <a:rPr 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𝜋</m:t>
                      </m:r>
                      <m:r>
                        <a:rPr lang="en-US" alt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5</m:t>
                          </m:r>
                        </m:e>
                        <m:sup>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12</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100</m:t>
                      </m:r>
                      <m:r>
                        <a:rPr lang="vi-VN" sz="440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𝜋</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314</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16</m:t>
                      </m:r>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   (</m:t>
                      </m:r>
                      <m:sSup>
                        <m:sSupPr>
                          <m:ctrlP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𝑐𝑚</m:t>
                          </m:r>
                        </m:e>
                        <m:sup>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3</m:t>
                          </m:r>
                        </m:sup>
                      </m:sSup>
                      <m:r>
                        <a:rPr lang="en-US" altLang="vi-VN" sz="4400" i="1"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rPr>
                        <m:t>)</m:t>
                      </m:r>
                    </m:oMath>
                  </m:oMathPara>
                </a14:m>
                <a:endParaRPr lang="en-US" altLang="vi-VN" sz="4400" i="1" dirty="0" smtClean="0">
                  <a:solidFill>
                    <a:schemeClr val="tx1"/>
                  </a:solidFill>
                  <a:effectLst/>
                  <a:latin typeface="Cambria Math" panose="02040503050406030204" pitchFamily="18" charset="0"/>
                  <a:ea typeface="Cambria Math" panose="02040503050406030204" pitchFamily="18" charset="0"/>
                  <a:cs typeface="Cambria Math" panose="02040503050406030204"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080895" y="4076700"/>
                <a:ext cx="10295255" cy="5005705"/>
              </a:xfrm>
              <a:prstGeom prst="rect">
                <a:avLst/>
              </a:prstGeom>
              <a:blipFill rotWithShape="1">
                <a:blip r:embed="rId5"/>
                <a:stretch>
                  <a:fillRect b="-9578"/>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 name="Text Box 1"/>
              <p:cNvSpPr txBox="1"/>
              <p:nvPr/>
            </p:nvSpPr>
            <p:spPr>
              <a:xfrm>
                <a:off x="645160" y="625475"/>
                <a:ext cx="15880715" cy="2946400"/>
              </a:xfrm>
              <a:prstGeom prst="rect">
                <a:avLst/>
              </a:prstGeom>
              <a:noFill/>
            </p:spPr>
            <p:txBody>
              <a:bodyPr wrap="square" rtlCol="0">
                <a:noAutofit/>
              </a:bodyPr>
              <a:p>
                <a:r>
                  <a:rPr lang="en-US"/>
                  <a:t>                                            </a:t>
                </a:r>
                <a:r>
                  <a:rPr lang="en-US" sz="4400">
                    <a:latin typeface="Times New Roman" panose="02020603050405020304" pitchFamily="18" charset="0"/>
                    <a:cs typeface="Times New Roman" panose="02020603050405020304" pitchFamily="18" charset="0"/>
                  </a:rPr>
                  <a:t> Cho tam giác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𝐴𝐵𝐶</m:t>
                    </m:r>
                  </m:oMath>
                </a14:m>
                <a:r>
                  <a:rPr lang="en-US" sz="4400">
                    <a:latin typeface="Times New Roman" panose="02020603050405020304" pitchFamily="18" charset="0"/>
                    <a:cs typeface="Times New Roman" panose="02020603050405020304" pitchFamily="18" charset="0"/>
                  </a:rPr>
                  <a:t> vuông tại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m:t>
                    </m:r>
                  </m:oMath>
                </a14:m>
                <a:r>
                  <a:rPr lang="en-US" sz="4400">
                    <a:latin typeface="Times New Roman" panose="02020603050405020304" pitchFamily="18" charset="0"/>
                    <a:cs typeface="Times New Roman" panose="02020603050405020304" pitchFamily="18" charset="0"/>
                  </a:rPr>
                  <a:t> và có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𝐴𝐵</m:t>
                    </m:r>
                  </m:oMath>
                </a14:m>
                <a:r>
                  <a:rPr lang="en-US" sz="4400">
                    <a:latin typeface="Times New Roman" panose="02020603050405020304" pitchFamily="18" charset="0"/>
                    <a:cs typeface="Times New Roman" panose="02020603050405020304" pitchFamily="18" charset="0"/>
                  </a:rPr>
                  <a:t> = 5cm,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𝐵𝐶</m:t>
                    </m:r>
                  </m:oMath>
                </a14:m>
                <a:r>
                  <a:rPr lang="en-US" sz="4400">
                    <a:latin typeface="Times New Roman" panose="02020603050405020304" pitchFamily="18" charset="0"/>
                    <a:cs typeface="Times New Roman" panose="02020603050405020304" pitchFamily="18" charset="0"/>
                  </a:rPr>
                  <a:t> = 13 cm. Quay tam giác vuông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𝐴𝐵𝐶</m:t>
                    </m:r>
                  </m:oMath>
                </a14:m>
                <a:r>
                  <a:rPr lang="en-US" sz="4400">
                    <a:latin typeface="Times New Roman" panose="02020603050405020304" pitchFamily="18" charset="0"/>
                    <a:cs typeface="Times New Roman" panose="02020603050405020304" pitchFamily="18" charset="0"/>
                  </a:rPr>
                  <a:t> một vòng xung quanh đường thẳng </a:t>
                </a:r>
                <a14:m>
                  <m:oMath xmlns:m="http://schemas.openxmlformats.org/officeDocument/2006/math">
                    <m:r>
                      <a:rPr lang="en-US" altLang="vi-VN" sz="44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𝐴𝐶</m:t>
                    </m:r>
                  </m:oMath>
                </a14:m>
                <a:r>
                  <a:rPr lang="en-US" sz="4400">
                    <a:latin typeface="Times New Roman" panose="02020603050405020304" pitchFamily="18" charset="0"/>
                    <a:cs typeface="Times New Roman" panose="02020603050405020304" pitchFamily="18" charset="0"/>
                  </a:rPr>
                  <a:t> ta được hình nón (Hình bên). Hỏi thể tích của hình nón đó bằng bao nhiêu centimét khối (làm tròn kết quả đến hàng phần trăm)?</a:t>
                </a:r>
                <a:endParaRPr lang="en-US" sz="4400">
                  <a:latin typeface="Times New Roman" panose="02020603050405020304" pitchFamily="18" charset="0"/>
                  <a:cs typeface="Times New Roman" panose="02020603050405020304" pitchFamily="18" charset="0"/>
                </a:endParaRPr>
              </a:p>
            </p:txBody>
          </p:sp>
        </mc:Choice>
        <mc:Fallback>
          <p:sp>
            <p:nvSpPr>
              <p:cNvPr id="2" name="Text Box 1"/>
              <p:cNvSpPr txBox="1">
                <a:spLocks noRot="1" noChangeAspect="1" noMove="1" noResize="1" noEditPoints="1" noAdjustHandles="1" noChangeArrowheads="1" noChangeShapeType="1" noTextEdit="1"/>
              </p:cNvSpPr>
              <p:nvPr/>
            </p:nvSpPr>
            <p:spPr>
              <a:xfrm>
                <a:off x="645160" y="625475"/>
                <a:ext cx="15880715" cy="2946400"/>
              </a:xfrm>
              <a:prstGeom prst="rect">
                <a:avLst/>
              </a:prstGeom>
              <a:blipFill rotWithShape="1">
                <a:blip r:embed="rId6"/>
                <a:stretch>
                  <a:fillRect/>
                </a:stretch>
              </a:blipFill>
            </p:spPr>
            <p:txBody>
              <a:bodyPr/>
              <a:lstStyle/>
              <a:p>
                <a:r>
                  <a:rPr lang="en-US" altLang="en-US">
                    <a:noFill/>
                  </a:rPr>
                  <a:t> </a:t>
                </a:r>
              </a:p>
            </p:txBody>
          </p:sp>
        </mc:Fallback>
      </mc:AlternateContent>
      <p:pic>
        <p:nvPicPr>
          <p:cNvPr id="3" name="Picture 2" descr="hình 23"/>
          <p:cNvPicPr>
            <a:picLocks noChangeAspect="1"/>
          </p:cNvPicPr>
          <p:nvPr/>
        </p:nvPicPr>
        <p:blipFill>
          <a:blip r:embed="rId7"/>
          <a:stretch>
            <a:fillRect/>
          </a:stretch>
        </p:blipFill>
        <p:spPr>
          <a:xfrm>
            <a:off x="12431395" y="3009900"/>
            <a:ext cx="5738495" cy="6499860"/>
          </a:xfrm>
          <a:prstGeom prst="rect">
            <a:avLst/>
          </a:prstGeom>
        </p:spPr>
      </p:pic>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2" grpId="1"/>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51734" y="2400300"/>
            <a:ext cx="14007464" cy="2120265"/>
            <a:chOff x="2664660" y="3083563"/>
            <a:chExt cx="11908106"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664660" y="3222617"/>
              <a:ext cx="11908106" cy="170674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TRẮC NGHIỆM CỦNG CỐ</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Cambria Math" panose="02040503050406030204" pitchFamily="18" charset="0"/>
                <a:cs typeface="Times New Roman" panose="02020603050405020304" pitchFamily="18" charset="0"/>
              </a:endParaRPr>
            </a:p>
          </p:txBody>
        </p:sp>
      </p:grpSp>
      <p:pic>
        <p:nvPicPr>
          <p:cNvPr id="8" name="Picture 7"/>
          <p:cNvPicPr>
            <a:picLocks noChangeAspect="1"/>
          </p:cNvPicPr>
          <p:nvPr/>
        </p:nvPicPr>
        <p:blipFill>
          <a:blip r:embed="rId1"/>
          <a:stretch>
            <a:fillRect/>
          </a:stretch>
        </p:blipFill>
        <p:spPr>
          <a:xfrm>
            <a:off x="4352017" y="5411258"/>
            <a:ext cx="9717386" cy="4877747"/>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952500"/>
            <a:ext cx="17373600" cy="1489075"/>
          </a:xfrm>
        </p:spPr>
        <p:txBody>
          <a:bodyPr>
            <a:normAutofit/>
          </a:bodyPr>
          <a:lstStyle/>
          <a:p>
            <a:r>
              <a:rPr lang="en-US" sz="8000" b="1" u="sng" dirty="0" err="1">
                <a:solidFill>
                  <a:srgbClr val="C00000"/>
                </a:solidFill>
                <a:latin typeface="Times New Roman" panose="02020603050405020304" pitchFamily="18" charset="0"/>
                <a:cs typeface="Times New Roman" panose="02020603050405020304" pitchFamily="18" charset="0"/>
              </a:rPr>
              <a:t>Luật</a:t>
            </a:r>
            <a:r>
              <a:rPr lang="en-US" sz="8000" b="1" u="sng" dirty="0">
                <a:solidFill>
                  <a:srgbClr val="C00000"/>
                </a:solidFill>
                <a:latin typeface="Times New Roman" panose="02020603050405020304" pitchFamily="18" charset="0"/>
                <a:cs typeface="Times New Roman" panose="02020603050405020304" pitchFamily="18" charset="0"/>
              </a:rPr>
              <a:t> </a:t>
            </a:r>
            <a:r>
              <a:rPr lang="en-US" sz="8000" b="1" u="sng" dirty="0" err="1">
                <a:solidFill>
                  <a:srgbClr val="C00000"/>
                </a:solidFill>
                <a:latin typeface="Times New Roman" panose="02020603050405020304" pitchFamily="18" charset="0"/>
                <a:cs typeface="Times New Roman" panose="02020603050405020304" pitchFamily="18" charset="0"/>
              </a:rPr>
              <a:t>chơi</a:t>
            </a:r>
            <a:r>
              <a:rPr lang="en-US" sz="8000" b="1" u="sng" dirty="0">
                <a:solidFill>
                  <a:srgbClr val="C00000"/>
                </a:solidFill>
                <a:latin typeface="Times New Roman" panose="02020603050405020304" pitchFamily="18" charset="0"/>
                <a:cs typeface="Times New Roman" panose="02020603050405020304" pitchFamily="18" charset="0"/>
              </a:rPr>
              <a:t> </a:t>
            </a:r>
            <a:r>
              <a:rPr lang="en-US" sz="8000" b="1" u="sng" dirty="0" err="1">
                <a:solidFill>
                  <a:srgbClr val="C00000"/>
                </a:solidFill>
                <a:latin typeface="Times New Roman" panose="02020603050405020304" pitchFamily="18" charset="0"/>
                <a:cs typeface="Times New Roman" panose="02020603050405020304" pitchFamily="18" charset="0"/>
              </a:rPr>
              <a:t>và</a:t>
            </a:r>
            <a:r>
              <a:rPr lang="en-US" sz="8000" b="1" u="sng" dirty="0">
                <a:solidFill>
                  <a:srgbClr val="C00000"/>
                </a:solidFill>
                <a:latin typeface="Times New Roman" panose="02020603050405020304" pitchFamily="18" charset="0"/>
                <a:cs typeface="Times New Roman" panose="02020603050405020304" pitchFamily="18" charset="0"/>
              </a:rPr>
              <a:t> </a:t>
            </a:r>
            <a:r>
              <a:rPr lang="en-US" sz="8000" b="1" u="sng" dirty="0" err="1">
                <a:solidFill>
                  <a:srgbClr val="C00000"/>
                </a:solidFill>
                <a:latin typeface="Times New Roman" panose="02020603050405020304" pitchFamily="18" charset="0"/>
                <a:cs typeface="Times New Roman" panose="02020603050405020304" pitchFamily="18" charset="0"/>
              </a:rPr>
              <a:t>cách</a:t>
            </a:r>
            <a:r>
              <a:rPr lang="en-US" sz="8000" b="1" u="sng" dirty="0">
                <a:solidFill>
                  <a:srgbClr val="C00000"/>
                </a:solidFill>
                <a:latin typeface="Times New Roman" panose="02020603050405020304" pitchFamily="18" charset="0"/>
                <a:cs typeface="Times New Roman" panose="02020603050405020304" pitchFamily="18" charset="0"/>
              </a:rPr>
              <a:t> </a:t>
            </a:r>
            <a:r>
              <a:rPr lang="en-US" sz="8000" b="1" u="sng" dirty="0" err="1">
                <a:solidFill>
                  <a:srgbClr val="C00000"/>
                </a:solidFill>
                <a:latin typeface="Times New Roman" panose="02020603050405020304" pitchFamily="18" charset="0"/>
                <a:cs typeface="Times New Roman" panose="02020603050405020304" pitchFamily="18" charset="0"/>
              </a:rPr>
              <a:t>thức</a:t>
            </a:r>
            <a:r>
              <a:rPr lang="en-US" sz="8000" b="1" u="sng" dirty="0">
                <a:solidFill>
                  <a:srgbClr val="C00000"/>
                </a:solidFill>
                <a:latin typeface="Times New Roman" panose="02020603050405020304" pitchFamily="18" charset="0"/>
                <a:cs typeface="Times New Roman" panose="02020603050405020304" pitchFamily="18" charset="0"/>
              </a:rPr>
              <a:t> </a:t>
            </a:r>
            <a:r>
              <a:rPr lang="en-US" sz="8000" b="1" u="sng" dirty="0" err="1">
                <a:solidFill>
                  <a:srgbClr val="C00000"/>
                </a:solidFill>
                <a:latin typeface="Times New Roman" panose="02020603050405020304" pitchFamily="18" charset="0"/>
                <a:cs typeface="Times New Roman" panose="02020603050405020304" pitchFamily="18" charset="0"/>
              </a:rPr>
              <a:t>chơi</a:t>
            </a:r>
            <a:endParaRPr lang="en-US" sz="8000" b="1" u="sng" dirty="0" err="1">
              <a:solidFill>
                <a:srgbClr val="C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914400" y="3034665"/>
            <a:ext cx="16535400" cy="6528435"/>
          </a:xfrm>
        </p:spPr>
        <p:txBody>
          <a:bodyPr>
            <a:normAutofit/>
          </a:bodyPr>
          <a:lstStyle/>
          <a:p>
            <a:pPr marL="514350" indent="-514350" algn="l">
              <a:buAutoNum type="arabicPeriod"/>
            </a:pP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Có 4 câu hỏi trắc nghiệm. Học </a:t>
            </a:r>
            <a:r>
              <a:rPr lang="en-US" sz="4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sinh sẽ</a:t>
            </a: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thảo</a:t>
            </a: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luận</a:t>
            </a: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48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theo</a:t>
            </a:r>
            <a:r>
              <a:rPr lang="en-US" sz="48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cặp để </a:t>
            </a:r>
            <a:r>
              <a:rPr lang="en-US" sz="4800" dirty="0" err="1" smtClean="0">
                <a:solidFill>
                  <a:schemeClr val="tx1"/>
                </a:solidFill>
                <a:latin typeface="Times New Roman" panose="02020603050405020304" pitchFamily="18" charset="0"/>
                <a:cs typeface="Times New Roman" panose="02020603050405020304" pitchFamily="18" charset="0"/>
              </a:rPr>
              <a:t>chọn</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các</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đáp</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án</a:t>
            </a:r>
            <a:r>
              <a:rPr lang="en-US" sz="4800" dirty="0" smtClean="0">
                <a:solidFill>
                  <a:schemeClr val="tx1"/>
                </a:solidFill>
                <a:latin typeface="Times New Roman" panose="02020603050405020304" pitchFamily="18" charset="0"/>
                <a:cs typeface="Times New Roman" panose="02020603050405020304" pitchFamily="18" charset="0"/>
              </a:rPr>
              <a:t> A,B,C </a:t>
            </a:r>
            <a:r>
              <a:rPr lang="en-US" sz="4800" dirty="0" err="1" smtClean="0">
                <a:solidFill>
                  <a:schemeClr val="tx1"/>
                </a:solidFill>
                <a:latin typeface="Times New Roman" panose="02020603050405020304" pitchFamily="18" charset="0"/>
                <a:cs typeface="Times New Roman" panose="02020603050405020304" pitchFamily="18" charset="0"/>
              </a:rPr>
              <a:t>hoặc</a:t>
            </a:r>
            <a:r>
              <a:rPr lang="en-US" sz="4800" dirty="0" smtClean="0">
                <a:solidFill>
                  <a:schemeClr val="tx1"/>
                </a:solidFill>
                <a:latin typeface="Times New Roman" panose="02020603050405020304" pitchFamily="18" charset="0"/>
                <a:cs typeface="Times New Roman" panose="02020603050405020304" pitchFamily="18" charset="0"/>
              </a:rPr>
              <a:t> D </a:t>
            </a:r>
            <a:r>
              <a:rPr lang="en-US" sz="4800" dirty="0" err="1" smtClean="0">
                <a:solidFill>
                  <a:schemeClr val="tx1"/>
                </a:solidFill>
                <a:latin typeface="Times New Roman" panose="02020603050405020304" pitchFamily="18" charset="0"/>
                <a:cs typeface="Times New Roman" panose="02020603050405020304" pitchFamily="18" charset="0"/>
              </a:rPr>
              <a:t>của</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câu</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hỏi</a:t>
            </a:r>
            <a:r>
              <a:rPr lang="en-US" sz="4800" dirty="0" smtClean="0">
                <a:solidFill>
                  <a:schemeClr val="tx1"/>
                </a:solidFill>
                <a:latin typeface="Times New Roman" panose="02020603050405020304" pitchFamily="18" charset="0"/>
                <a:cs typeface="Times New Roman" panose="02020603050405020304" pitchFamily="18" charset="0"/>
              </a:rPr>
              <a:t>.</a:t>
            </a:r>
            <a:endParaRPr lang="en-US" sz="4800" dirty="0" smtClean="0">
              <a:solidFill>
                <a:schemeClr val="tx1"/>
              </a:solidFill>
              <a:latin typeface="Times New Roman" panose="02020603050405020304" pitchFamily="18" charset="0"/>
              <a:cs typeface="Times New Roman" panose="02020603050405020304" pitchFamily="18" charset="0"/>
            </a:endParaRPr>
          </a:p>
          <a:p>
            <a:pPr marL="514350" indent="-514350" algn="l">
              <a:buAutoNum type="arabicPeriod"/>
            </a:pPr>
            <a:r>
              <a:rPr lang="en-US" sz="4800" dirty="0" smtClean="0">
                <a:solidFill>
                  <a:schemeClr val="tx1"/>
                </a:solidFill>
                <a:latin typeface="Times New Roman" panose="02020603050405020304" pitchFamily="18" charset="0"/>
                <a:cs typeface="Times New Roman" panose="02020603050405020304" pitchFamily="18" charset="0"/>
              </a:rPr>
              <a:t> Cả lớp sẽ có 30s </a:t>
            </a:r>
            <a:r>
              <a:rPr lang="en-US" sz="4800" dirty="0" err="1" smtClean="0">
                <a:solidFill>
                  <a:schemeClr val="tx1"/>
                </a:solidFill>
                <a:latin typeface="Times New Roman" panose="02020603050405020304" pitchFamily="18" charset="0"/>
                <a:cs typeface="Times New Roman" panose="02020603050405020304" pitchFamily="18" charset="0"/>
              </a:rPr>
              <a:t>cho</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mỗi</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câu</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hỏi</a:t>
            </a:r>
            <a:r>
              <a:rPr lang="en-US" sz="4800" dirty="0" smtClean="0">
                <a:solidFill>
                  <a:schemeClr val="tx1"/>
                </a:solidFill>
                <a:latin typeface="Times New Roman" panose="02020603050405020304" pitchFamily="18" charset="0"/>
                <a:cs typeface="Times New Roman" panose="02020603050405020304" pitchFamily="18" charset="0"/>
              </a:rPr>
              <a:t>. </a:t>
            </a:r>
            <a:r>
              <a:rPr lang="en-US" sz="4800" dirty="0" err="1" smtClean="0">
                <a:solidFill>
                  <a:schemeClr val="tx1"/>
                </a:solidFill>
                <a:latin typeface="Times New Roman" panose="02020603050405020304" pitchFamily="18" charset="0"/>
                <a:cs typeface="Times New Roman" panose="02020603050405020304" pitchFamily="18" charset="0"/>
              </a:rPr>
              <a:t>Sau</a:t>
            </a:r>
            <a:r>
              <a:rPr lang="en-US" sz="4800" dirty="0" smtClean="0">
                <a:solidFill>
                  <a:schemeClr val="tx1"/>
                </a:solidFill>
                <a:latin typeface="Times New Roman" panose="02020603050405020304" pitchFamily="18" charset="0"/>
                <a:cs typeface="Times New Roman" panose="02020603050405020304" pitchFamily="18" charset="0"/>
              </a:rPr>
              <a:t> 30s, học sinh sẽ trả lời bằng hình thức giơ tay.</a:t>
            </a:r>
            <a:endParaRPr lang="en-US" sz="4800" dirty="0" smtClean="0">
              <a:solidFill>
                <a:schemeClr val="tx1"/>
              </a:solidFill>
              <a:latin typeface="Times New Roman" panose="02020603050405020304" pitchFamily="18" charset="0"/>
              <a:cs typeface="Times New Roman" panose="02020603050405020304" pitchFamily="18" charset="0"/>
            </a:endParaRPr>
          </a:p>
          <a:p>
            <a:pPr marL="514350" indent="-514350" algn="l">
              <a:buFont typeface="Arial" panose="020B0604020202020204" pitchFamily="34" charset="0"/>
              <a:buAutoNum type="arabicPeriod"/>
            </a:pPr>
            <a:r>
              <a:rPr lang="en-US" sz="4800" dirty="0">
                <a:solidFill>
                  <a:schemeClr val="tx1"/>
                </a:solidFill>
                <a:latin typeface="Times New Roman" panose="02020603050405020304" pitchFamily="18" charset="0"/>
                <a:cs typeface="Times New Roman" panose="02020603050405020304" pitchFamily="18" charset="0"/>
              </a:rPr>
              <a:t> Đại diện của cặp học sinh nào </a:t>
            </a:r>
            <a:r>
              <a:rPr lang="en-US" sz="4800" dirty="0" err="1">
                <a:solidFill>
                  <a:schemeClr val="tx1"/>
                </a:solidFill>
                <a:latin typeface="Times New Roman" panose="02020603050405020304" pitchFamily="18" charset="0"/>
                <a:cs typeface="Times New Roman" panose="02020603050405020304" pitchFamily="18" charset="0"/>
              </a:rPr>
              <a:t>trả</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lời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đúng thì cả 2 bạn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sẽ</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nhận</a:t>
            </a:r>
            <a:r>
              <a:rPr lang="en-US" sz="4800" dirty="0">
                <a:solidFill>
                  <a:schemeClr val="tx1"/>
                </a:solidFill>
                <a:latin typeface="Times New Roman" panose="02020603050405020304" pitchFamily="18" charset="0"/>
                <a:cs typeface="Times New Roman" panose="02020603050405020304" pitchFamily="18" charset="0"/>
              </a:rPr>
              <a:t> được </a:t>
            </a:r>
            <a:r>
              <a:rPr lang="en-US" sz="4800" dirty="0" err="1">
                <a:solidFill>
                  <a:schemeClr val="tx1"/>
                </a:solidFill>
                <a:latin typeface="Times New Roman" panose="02020603050405020304" pitchFamily="18" charset="0"/>
                <a:cs typeface="Times New Roman" panose="02020603050405020304" pitchFamily="18" charset="0"/>
              </a:rPr>
              <a:t>phần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quà</a:t>
            </a:r>
            <a:r>
              <a:rPr lang="en-US" sz="4800" dirty="0">
                <a:solidFill>
                  <a:schemeClr val="tx1"/>
                </a:solidFill>
                <a:latin typeface="Times New Roman" panose="02020603050405020304" pitchFamily="18" charset="0"/>
                <a:cs typeface="Times New Roman" panose="02020603050405020304" pitchFamily="18" charset="0"/>
              </a:rPr>
              <a:t> từ giáo viên.</a:t>
            </a:r>
            <a:endParaRPr lang="en-US" sz="4800" dirty="0">
              <a:solidFill>
                <a:schemeClr val="tx1"/>
              </a:solidFill>
              <a:latin typeface="Times New Roman" panose="02020603050405020304" pitchFamily="18" charset="0"/>
              <a:cs typeface="Times New Roman" panose="02020603050405020304" pitchFamily="18" charset="0"/>
            </a:endParaRPr>
          </a:p>
          <a:p>
            <a:pPr algn="l"/>
            <a:endParaRPr lang="vi-VN" sz="48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 name="Picture 1"/>
            <p:cNvPicPr>
              <a:picLocks noChangeAspect="1"/>
            </p:cNvPicPr>
            <p:nvPr/>
          </p:nvPicPr>
          <p:blipFill>
            <a:blip r:embed="rId2"/>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7"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682330" y="6268718"/>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19" y="604068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8"/>
          <a:srcRect t="17199" b="17907"/>
          <a:stretch>
            <a:fillRect/>
          </a:stretch>
        </p:blipFill>
        <p:spPr>
          <a:xfrm>
            <a:off x="6055847" y="6668477"/>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651088" y="4737849"/>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002519" y="1246203"/>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p>
        </p:txBody>
      </p:sp>
      <p:sp>
        <p:nvSpPr>
          <p:cNvPr id="33" name="TextBox 32"/>
          <p:cNvSpPr txBox="1"/>
          <p:nvPr/>
        </p:nvSpPr>
        <p:spPr>
          <a:xfrm>
            <a:off x="1604766" y="202800"/>
            <a:ext cx="14756123" cy="3138170"/>
          </a:xfrm>
          <a:prstGeom prst="rect">
            <a:avLst/>
          </a:prstGeom>
          <a:noFill/>
        </p:spPr>
        <p:txBody>
          <a:bodyPr wrap="square" rtlCol="0">
            <a:spAutoFit/>
          </a:bodyPr>
          <a:lstStyle/>
          <a:p>
            <a:pPr algn="ctr"/>
            <a:endParaRPr lang="en-US" sz="9900" dirty="0" smtClean="0">
              <a:solidFill>
                <a:schemeClr val="bg1"/>
              </a:solidFill>
              <a:latin typeface="Bungee Inline" pitchFamily="2" charset="0"/>
            </a:endParaRPr>
          </a:p>
          <a:p>
            <a:pPr algn="ctr"/>
            <a:r>
              <a:rPr lang="en-US" sz="9900" dirty="0" smtClean="0">
                <a:solidFill>
                  <a:schemeClr val="bg1"/>
                </a:solidFill>
                <a:latin typeface="Bungee Inline" pitchFamily="2" charset="0"/>
              </a:rPr>
              <a:t>GẤU CON HAM ĂN</a:t>
            </a:r>
            <a:endParaRPr lang="en-US" sz="9900" dirty="0">
              <a:solidFill>
                <a:schemeClr val="bg1"/>
              </a:solidFill>
              <a:latin typeface="Bungee Inline" pitchFamily="2" charset="0"/>
            </a:endParaRPr>
          </a:p>
        </p:txBody>
      </p:sp>
      <p:pic>
        <p:nvPicPr>
          <p:cNvPr id="3" name="Nhac-nen-vui-ve-song-dong-de-thuong-www_tiengdong_com">
            <a:hlinkClick r:id="" action="ppaction://media"/>
          </p:cNvPr>
          <p:cNvPicPr/>
          <p:nvPr>
            <a:audioFile r:link="rId10"/>
            <p:extLst>
              <p:ext uri="{DAA4B4D4-6D71-4841-9C94-3DE7FCFB9230}">
                <p14:media xmlns:p14="http://schemas.microsoft.com/office/powerpoint/2010/main" r:embed="rId11"/>
              </p:ext>
            </p:extLst>
          </p:nvPr>
        </p:nvPicPr>
        <p:blipFill>
          <a:blip r:embed="rId12"/>
          <a:stretch>
            <a:fillRect/>
          </a:stretch>
        </p:blipFill>
        <p:spPr>
          <a:xfrm>
            <a:off x="8679180" y="4678680"/>
            <a:ext cx="928688" cy="9286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2436" fill="hold"/>
                                        <p:tgtEl>
                                          <p:spTgt spid="3"/>
                                        </p:tgtEl>
                                      </p:cBhvr>
                                    </p:cmd>
                                  </p:childTnLst>
                                </p:cTn>
                              </p:par>
                              <p:par>
                                <p:cTn id="7" presetID="6" presetClass="entr" presetSubtype="16"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animEffect transition="in" filter="circle(in)">
                                      <p:cBhvr>
                                        <p:cTn id="9" dur="2000"/>
                                        <p:tgtEl>
                                          <p:spTgt spid="32"/>
                                        </p:tgtEl>
                                      </p:cBhvr>
                                    </p:animEffect>
                                  </p:childTnLst>
                                  <p:subTnLst>
                                    <p:audio>
                                      <p:cMediaNode>
                                        <p:cTn display="0" masterRel="sameClick">
                                          <p:stCondLst>
                                            <p:cond evt="begin" delay="0">
                                              <p:tn val="7"/>
                                            </p:cond>
                                          </p:stCondLst>
                                          <p:endCondLst>
                                            <p:cond evt="onStopAudio" delay="0">
                                              <p:tgtEl>
                                                <p:sldTgt/>
                                              </p:tgtEl>
                                            </p:cond>
                                          </p:endCondLst>
                                        </p:cTn>
                                        <p:tgtEl>
                                          <p:sndTgt r:embed="rId1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14" name="Am-thanh-phep-thuat-www_nhacchuongvui_com.wav"/>
                                        </p:tgtEl>
                                      </p:cMediaNode>
                                    </p:audio>
                                  </p:sub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1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repeatCount="indefinite" fill="hold" display="1">
                  <p:stCondLst>
                    <p:cond delay="indefinite"/>
                  </p:stCondLst>
                  <p:endCondLst>
                    <p:cond evt="onStopAudio" delay="0">
                      <p:tgtEl>
                        <p:sldTgt/>
                      </p:tgtEl>
                    </p:cond>
                  </p:endCondLst>
                </p:cTn>
                <p:tgtEl>
                  <p:spTgt spid="3"/>
                </p:tgtEl>
              </p:cMediaNode>
            </p:audio>
          </p:childTnLst>
        </p:cTn>
      </p:par>
    </p:tnLst>
    <p:bldLst>
      <p:bldP spid="32" grpId="0" bldLvl="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65" name="Group 64"/>
          <p:cNvGrpSpPr/>
          <p:nvPr/>
        </p:nvGrpSpPr>
        <p:grpSpPr>
          <a:xfrm>
            <a:off x="8979527"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4" name="Picture 63"/>
            <p:cNvPicPr>
              <a:picLocks noChangeAspect="1"/>
            </p:cNvPicPr>
            <p:nvPr/>
          </p:nvPicPr>
          <p:blipFill>
            <a:blip r:embed="rId2"/>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699"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26867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61" y="6062456"/>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8"/>
          <a:srcRect t="17199" b="17907"/>
          <a:stretch>
            <a:fillRect/>
          </a:stretch>
        </p:blipFill>
        <p:spPr>
          <a:xfrm>
            <a:off x="5642189" y="6690248"/>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237430" y="475962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74134" y="3395471"/>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0" fill="hold">
                                          <p:stCondLst>
                                            <p:cond delay="0"/>
                                          </p:stCondLst>
                                        </p:cTn>
                                        <p:tgtEl>
                                          <p:spTgt spid="37"/>
                                        </p:tgtEl>
                                        <p:attrNameLst>
                                          <p:attrName>r</p:attrName>
                                        </p:attrNameLst>
                                      </p:cBhvr>
                                    </p:animRot>
                                    <p:animRot by="-240000">
                                      <p:cBhvr>
                                        <p:cTn id="7" dur="2000" fill="hold">
                                          <p:stCondLst>
                                            <p:cond delay="2000"/>
                                          </p:stCondLst>
                                        </p:cTn>
                                        <p:tgtEl>
                                          <p:spTgt spid="37"/>
                                        </p:tgtEl>
                                        <p:attrNameLst>
                                          <p:attrName>r</p:attrName>
                                        </p:attrNameLst>
                                      </p:cBhvr>
                                    </p:animRot>
                                    <p:animRot by="240000">
                                      <p:cBhvr>
                                        <p:cTn id="8" dur="2000" fill="hold">
                                          <p:stCondLst>
                                            <p:cond delay="4000"/>
                                          </p:stCondLst>
                                        </p:cTn>
                                        <p:tgtEl>
                                          <p:spTgt spid="37"/>
                                        </p:tgtEl>
                                        <p:attrNameLst>
                                          <p:attrName>r</p:attrName>
                                        </p:attrNameLst>
                                      </p:cBhvr>
                                    </p:animRot>
                                    <p:animRot by="-240000">
                                      <p:cBhvr>
                                        <p:cTn id="9" dur="2000" fill="hold">
                                          <p:stCondLst>
                                            <p:cond delay="6000"/>
                                          </p:stCondLst>
                                        </p:cTn>
                                        <p:tgtEl>
                                          <p:spTgt spid="37"/>
                                        </p:tgtEl>
                                        <p:attrNameLst>
                                          <p:attrName>r</p:attrName>
                                        </p:attrNameLst>
                                      </p:cBhvr>
                                    </p:animRot>
                                    <p:animRot by="120000">
                                      <p:cBhvr>
                                        <p:cTn id="10" dur="2000" fill="hold">
                                          <p:stCondLst>
                                            <p:cond delay="80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endParaRPr lang="en-US" sz="6000" b="1" dirty="0">
                <a:solidFill>
                  <a:srgbClr val="FF0000"/>
                </a:solidFill>
                <a:latin typeface="Arial" panose="020B0604020202020204" pitchFamily="34" charset="0"/>
                <a:cs typeface="Arial" panose="020B0604020202020204" pitchFamily="34" charset="0"/>
              </a:endParaRPr>
            </a:p>
          </p:txBody>
        </p:sp>
      </p:grpSp>
      <p:sp>
        <p:nvSpPr>
          <p:cNvPr id="6" name="Rectangle 5"/>
          <p:cNvSpPr/>
          <p:nvPr/>
        </p:nvSpPr>
        <p:spPr>
          <a:xfrm>
            <a:off x="1757539" y="2556589"/>
            <a:ext cx="15595889" cy="1938020"/>
          </a:xfrm>
          <a:prstGeom prst="rect">
            <a:avLst/>
          </a:prstGeom>
        </p:spPr>
        <p:txBody>
          <a:bodyPr wrap="square">
            <a:spAutoFit/>
          </a:bodyPr>
          <a:lstStyle/>
          <a:p>
            <a:pPr algn="ctr">
              <a:lnSpc>
                <a:spcPct val="200000"/>
              </a:lnSpc>
              <a:spcBef>
                <a:spcPts val="300"/>
              </a:spcBef>
              <a:spcAft>
                <a:spcPts val="300"/>
              </a:spcAft>
            </a:pPr>
            <a:r>
              <a:rPr lang="en-US" sz="6000" b="1" dirty="0" err="1">
                <a:latin typeface="Times New Roman" panose="02020603050405020304" pitchFamily="18" charset="0"/>
                <a:ea typeface="Calibri" panose="020F0502020204030204" pitchFamily="34" charset="0"/>
                <a:cs typeface="Times New Roman" panose="02020603050405020304" pitchFamily="18" charset="0"/>
              </a:rPr>
              <a:t>Video trên đang đề cập đến hình gì</a:t>
            </a:r>
            <a:r>
              <a:rPr lang="en-US" sz="6000" b="1" dirty="0">
                <a:latin typeface="Times New Roman" panose="02020603050405020304" pitchFamily="18" charset="0"/>
                <a:ea typeface="Calibri" panose="020F0502020204030204" pitchFamily="34" charset="0"/>
                <a:cs typeface="Times New Roman" panose="02020603050405020304" pitchFamily="18" charset="0"/>
              </a:rPr>
              <a:t>?</a:t>
            </a:r>
            <a:endParaRPr lang="en-US" sz="6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5"/>
          <a:stretch>
            <a:fillRect/>
          </a:stretch>
        </p:blipFill>
        <p:spPr>
          <a:xfrm>
            <a:off x="572624" y="586594"/>
            <a:ext cx="1554615" cy="1438781"/>
          </a:xfrm>
          <a:prstGeom prst="rect">
            <a:avLst/>
          </a:prstGeom>
        </p:spPr>
      </p:pic>
      <p:pic>
        <p:nvPicPr>
          <p:cNvPr id="27"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57852" flipH="1">
            <a:off x="17140829" y="8369615"/>
            <a:ext cx="1124729" cy="16496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64" name="Group 63"/>
          <p:cNvGrpSpPr/>
          <p:nvPr/>
        </p:nvGrpSpPr>
        <p:grpSpPr>
          <a:xfrm>
            <a:off x="9359301"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1" name="Picture 70"/>
            <p:cNvPicPr>
              <a:picLocks noChangeAspect="1"/>
            </p:cNvPicPr>
            <p:nvPr/>
          </p:nvPicPr>
          <p:blipFill>
            <a:blip r:embed="rId2">
              <a:clrChange>
                <a:clrFrom>
                  <a:srgbClr val="FCFEFC"/>
                </a:clrFrom>
                <a:clrTo>
                  <a:srgbClr val="FCFEFC">
                    <a:alpha val="0"/>
                  </a:srgbClr>
                </a:clrTo>
              </a:clrChange>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0" y="4589781"/>
            <a:ext cx="5264711" cy="5264711"/>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6" name="Picture 75"/>
            <p:cNvPicPr>
              <a:picLocks noChangeAspect="1"/>
            </p:cNvPicPr>
            <p:nvPr/>
          </p:nvPicPr>
          <p:blipFill>
            <a:blip r:embed="rId3">
              <a:clrChange>
                <a:clrFrom>
                  <a:srgbClr val="FCFEFC"/>
                </a:clrFrom>
                <a:clrTo>
                  <a:srgbClr val="FCFEFC">
                    <a:alpha val="0"/>
                  </a:srgbClr>
                </a:clrTo>
              </a:clrChange>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26867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6"/>
          <a:srcRect t="17199" b="17907"/>
          <a:stretch>
            <a:fillRect/>
          </a:stretch>
        </p:blipFill>
        <p:spPr>
          <a:xfrm>
            <a:off x="5642189" y="6690248"/>
            <a:ext cx="1332971"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237430" y="475962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00430" y="454660"/>
            <a:ext cx="16409035" cy="3765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9" name="Rectangle 78"/>
          <p:cNvSpPr/>
          <p:nvPr/>
        </p:nvSpPr>
        <p:spPr>
          <a:xfrm>
            <a:off x="979170" y="4884420"/>
            <a:ext cx="7025640" cy="21507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sym typeface="+mn-ea"/>
              </a:rPr>
              <a:t>A</a:t>
            </a:r>
            <a:r>
              <a:rPr lang="en-US" sz="5400" b="1" dirty="0">
                <a:sym typeface="+mn-ea"/>
              </a:rPr>
              <a:t>. </a:t>
            </a:r>
            <a:r>
              <a:rPr lang="en-US" sz="5400" b="1" dirty="0">
                <a:latin typeface="Times New Roman" panose="02020603050405020304" pitchFamily="18" charset="0"/>
                <a:cs typeface="Times New Roman" panose="02020603050405020304" pitchFamily="18" charset="0"/>
                <a:sym typeface="+mn-ea"/>
              </a:rPr>
              <a:t>tam giác vuông</a:t>
            </a:r>
            <a:endParaRPr lang="en-US" sz="5400" b="1" i="1" dirty="0">
              <a:latin typeface="Times New Roman" panose="02020603050405020304" pitchFamily="18" charset="0"/>
              <a:cs typeface="Times New Roman" panose="02020603050405020304" pitchFamily="18" charset="0"/>
              <a:sym typeface="+mn-ea"/>
            </a:endParaRPr>
          </a:p>
        </p:txBody>
      </p:sp>
      <p:sp>
        <p:nvSpPr>
          <p:cNvPr id="80" name="Rectangle 79"/>
          <p:cNvSpPr/>
          <p:nvPr/>
        </p:nvSpPr>
        <p:spPr>
          <a:xfrm>
            <a:off x="997268" y="7700010"/>
            <a:ext cx="6961823" cy="19716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sym typeface="+mn-ea"/>
              </a:rPr>
              <a:t>C. </a:t>
            </a:r>
            <a:r>
              <a:rPr lang="en-US" sz="5400" b="1" dirty="0">
                <a:latin typeface="Times New Roman" panose="02020603050405020304" pitchFamily="18" charset="0"/>
                <a:cs typeface="Times New Roman" panose="02020603050405020304" pitchFamily="18" charset="0"/>
                <a:sym typeface="+mn-ea"/>
              </a:rPr>
              <a:t>vuông</a:t>
            </a:r>
            <a:endParaRPr lang="en-US" sz="5400" b="1" i="1" dirty="0">
              <a:latin typeface="Times New Roman" panose="02020603050405020304" pitchFamily="18" charset="0"/>
              <a:ea typeface="MS Mincho" charset="0"/>
              <a:cs typeface="Times New Roman" panose="02020603050405020304" pitchFamily="18" charset="0"/>
              <a:sym typeface="+mn-ea"/>
            </a:endParaRPr>
          </a:p>
        </p:txBody>
      </p:sp>
      <p:sp>
        <p:nvSpPr>
          <p:cNvPr id="81" name="Rectangle 80"/>
          <p:cNvSpPr/>
          <p:nvPr/>
        </p:nvSpPr>
        <p:spPr>
          <a:xfrm>
            <a:off x="9940290" y="7777163"/>
            <a:ext cx="7025640" cy="1866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sym typeface="+mn-ea"/>
              </a:rPr>
              <a:t>D.</a:t>
            </a:r>
            <a:r>
              <a:rPr lang="en-US" sz="5400" b="1" dirty="0">
                <a:latin typeface="Times New Roman" panose="02020603050405020304" pitchFamily="18" charset="0"/>
                <a:cs typeface="Times New Roman" panose="02020603050405020304" pitchFamily="18" charset="0"/>
                <a:sym typeface="+mn-ea"/>
              </a:rPr>
              <a:t> tam giác</a:t>
            </a:r>
            <a:endParaRPr lang="en-US" sz="5400" b="1" i="1" dirty="0">
              <a:latin typeface="Times New Roman" panose="02020603050405020304" pitchFamily="18" charset="0"/>
              <a:ea typeface="MS Mincho" charset="0"/>
              <a:cs typeface="Times New Roman" panose="02020603050405020304" pitchFamily="18" charset="0"/>
              <a:sym typeface="+mn-ea"/>
            </a:endParaRPr>
          </a:p>
        </p:txBody>
      </p:sp>
      <p:sp>
        <p:nvSpPr>
          <p:cNvPr id="82" name="Rectangle 81"/>
          <p:cNvSpPr/>
          <p:nvPr/>
        </p:nvSpPr>
        <p:spPr>
          <a:xfrm>
            <a:off x="9942195" y="4871085"/>
            <a:ext cx="7025640" cy="21612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sym typeface="+mn-ea"/>
              </a:rPr>
              <a:t>B.</a:t>
            </a:r>
            <a:r>
              <a:rPr lang="en-US" sz="5400" b="1" dirty="0">
                <a:latin typeface="Times New Roman" panose="02020603050405020304" pitchFamily="18" charset="0"/>
                <a:cs typeface="Times New Roman" panose="02020603050405020304" pitchFamily="18" charset="0"/>
                <a:sym typeface="+mn-ea"/>
              </a:rPr>
              <a:t> chữ nhật</a:t>
            </a:r>
            <a:endParaRPr lang="en-US" sz="5400" b="1" i="1" dirty="0">
              <a:latin typeface="Times New Roman" panose="02020603050405020304" pitchFamily="18" charset="0"/>
              <a:ea typeface="MS Mincho" charset="0"/>
              <a:cs typeface="Times New Roman" panose="02020603050405020304" pitchFamily="18" charset="0"/>
              <a:sym typeface="+mn-ea"/>
            </a:endParaRPr>
          </a:p>
        </p:txBody>
      </p:sp>
      <p:pic>
        <p:nvPicPr>
          <p:cNvPr id="8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55573" y="547941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5745512" y="792543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242908" y="77222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7161849" y="522625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0"/>
          <a:stretch>
            <a:fillRect/>
          </a:stretch>
        </p:blipFill>
        <p:spPr bwMode="auto">
          <a:xfrm>
            <a:off x="5642177" y="2175620"/>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a:off x="1144905" y="568960"/>
            <a:ext cx="15996285" cy="2954655"/>
          </a:xfrm>
          <a:prstGeom prst="rect">
            <a:avLst/>
          </a:prstGeom>
          <a:noFill/>
        </p:spPr>
        <p:txBody>
          <a:bodyPr wrap="square" rtlCol="0">
            <a:noAutofit/>
          </a:bodyPr>
          <a:lstStyle/>
          <a:p>
            <a:r>
              <a:rPr lang="en-US" sz="5400" b="1" dirty="0" smtClean="0">
                <a:solidFill>
                  <a:schemeClr val="bg1"/>
                </a:solidFill>
                <a:latin typeface="Times New Roman" panose="02020603050405020304" pitchFamily="18" charset="0"/>
                <a:cs typeface="Times New Roman" panose="02020603050405020304" pitchFamily="18" charset="0"/>
                <a:sym typeface="+mn-ea"/>
              </a:rPr>
              <a:t>Câu 1: Điền vào chỗ trống từ thích hợp:</a:t>
            </a:r>
            <a:endParaRPr lang="en-US" sz="5400" b="1" dirty="0" smtClean="0">
              <a:solidFill>
                <a:schemeClr val="bg1"/>
              </a:solidFill>
              <a:latin typeface="Times New Roman" panose="02020603050405020304" pitchFamily="18" charset="0"/>
              <a:cs typeface="Times New Roman" panose="02020603050405020304" pitchFamily="18" charset="0"/>
              <a:sym typeface="+mn-ea"/>
            </a:endParaRPr>
          </a:p>
          <a:p>
            <a:r>
              <a:rPr lang="en-US" sz="5400" b="1" dirty="0" smtClean="0">
                <a:solidFill>
                  <a:schemeClr val="bg1"/>
                </a:solidFill>
                <a:latin typeface="Times New Roman" panose="02020603050405020304" pitchFamily="18" charset="0"/>
                <a:cs typeface="Times New Roman" panose="02020603050405020304" pitchFamily="18" charset="0"/>
                <a:sym typeface="+mn-ea"/>
              </a:rPr>
              <a:t>“</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Hình được tạo ra khi quay một </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hình ..........</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 một v</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òng</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 xung qu</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a</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nh đường thẳng cố định chứa </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một cạnh góc vuông của tam giác đó</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 là hình </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nón</a:t>
            </a:r>
            <a:r>
              <a:rPr 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r>
              <a:rPr lang="en-US" altLang="da-DK"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rPr>
              <a:t>”</a:t>
            </a:r>
            <a:endParaRPr lang="en-US" altLang="da-DK" sz="5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1"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1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1"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bldLvl="0" animBg="1"/>
      <p:bldP spid="78" grpId="1" bldLvl="0" animBg="1"/>
      <p:bldP spid="79" grpId="0" bldLvl="0" animBg="1"/>
      <p:bldP spid="79" grpId="1" bldLvl="0" animBg="1"/>
      <p:bldP spid="80" grpId="0" bldLvl="0" animBg="1"/>
      <p:bldP spid="80" grpId="1" bldLvl="0" animBg="1"/>
      <p:bldP spid="81" grpId="0" bldLvl="0" animBg="1"/>
      <p:bldP spid="81" grpId="1" bldLvl="0" animBg="1"/>
      <p:bldP spid="82" grpId="0" bldLvl="0" animBg="1"/>
      <p:bldP spid="82" grpId="1" bldLvl="0" animBg="1"/>
      <p:bldP spid="88" grpId="0"/>
      <p:bldP spid="8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64" name="Group 63"/>
          <p:cNvGrpSpPr/>
          <p:nvPr/>
        </p:nvGrpSpPr>
        <p:grpSpPr>
          <a:xfrm>
            <a:off x="9359301"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1" name="Picture 70"/>
            <p:cNvPicPr>
              <a:picLocks noChangeAspect="1"/>
            </p:cNvPicPr>
            <p:nvPr/>
          </p:nvPicPr>
          <p:blipFill>
            <a:blip r:embed="rId2">
              <a:clrChange>
                <a:clrFrom>
                  <a:srgbClr val="FCFEFC"/>
                </a:clrFrom>
                <a:clrTo>
                  <a:srgbClr val="FCFEFC">
                    <a:alpha val="0"/>
                  </a:srgbClr>
                </a:clrTo>
              </a:clrChange>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0" y="4589781"/>
            <a:ext cx="5264711" cy="5264711"/>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6" name="Picture 75"/>
            <p:cNvPicPr>
              <a:picLocks noChangeAspect="1"/>
            </p:cNvPicPr>
            <p:nvPr/>
          </p:nvPicPr>
          <p:blipFill>
            <a:blip r:embed="rId3">
              <a:clrChange>
                <a:clrFrom>
                  <a:srgbClr val="FCFEFC"/>
                </a:clrFrom>
                <a:clrTo>
                  <a:srgbClr val="FCFEFC">
                    <a:alpha val="0"/>
                  </a:srgbClr>
                </a:clrTo>
              </a:clrChange>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26867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6"/>
          <a:srcRect t="17199" b="17907"/>
          <a:stretch>
            <a:fillRect/>
          </a:stretch>
        </p:blipFill>
        <p:spPr>
          <a:xfrm>
            <a:off x="5642189" y="6690248"/>
            <a:ext cx="1332971"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237430" y="475962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575945" y="1077595"/>
            <a:ext cx="16542385" cy="31426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mc:AlternateContent xmlns:mc="http://schemas.openxmlformats.org/markup-compatibility/2006">
        <mc:Choice xmlns:a14="http://schemas.microsoft.com/office/drawing/2010/main" Requires="a14">
          <p:sp>
            <p:nvSpPr>
              <p:cNvPr id="79" name="Rectangle 78"/>
              <p:cNvSpPr/>
              <p:nvPr/>
            </p:nvSpPr>
            <p:spPr>
              <a:xfrm>
                <a:off x="9940290" y="7654290"/>
                <a:ext cx="7025640" cy="20373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sym typeface="+mn-ea"/>
                  </a:rPr>
                  <a:t>D. </a:t>
                </a:r>
                <a14:m>
                  <m:oMath xmlns:m="http://schemas.openxmlformats.org/officeDocument/2006/math">
                    <m:r>
                      <a:rPr lang="en-US" sz="6000" b="1" i="1" dirty="0">
                        <a:latin typeface="Cambria Math" panose="02040503050406030204" pitchFamily="18" charset="0"/>
                        <a:ea typeface="MS Mincho" charset="0"/>
                        <a:cs typeface="Cambria Math" panose="02040503050406030204" pitchFamily="18" charset="0"/>
                      </a:rPr>
                      <m:t>𝟏</m:t>
                    </m:r>
                    <m:r>
                      <a:rPr lang="en-US" sz="6000" b="1" i="1" dirty="0">
                        <a:latin typeface="Cambria Math" panose="02040503050406030204" pitchFamily="18" charset="0"/>
                        <a:ea typeface="MS Mincho" charset="0"/>
                        <a:cs typeface="Cambria Math" panose="02040503050406030204" pitchFamily="18" charset="0"/>
                      </a:rPr>
                      <m:t>𝟓</m:t>
                    </m:r>
                    <m:r>
                      <a:rPr lang="en-US" sz="6000" b="1" i="1" dirty="0">
                        <a:latin typeface="Cambria Math" panose="02040503050406030204" pitchFamily="18" charset="0"/>
                        <a:ea typeface="MS Mincho" charset="0"/>
                        <a:cs typeface="Cambria Math" panose="02040503050406030204" pitchFamily="18" charset="0"/>
                      </a:rPr>
                      <m:t>𝝅</m:t>
                    </m:r>
                    <m:r>
                      <a:rPr lang="en-US" sz="6000" b="1" i="1" dirty="0">
                        <a:latin typeface="Cambria Math" panose="02040503050406030204" pitchFamily="18" charset="0"/>
                        <a:ea typeface="MS Mincho" charset="0"/>
                        <a:cs typeface="Cambria Math" panose="02040503050406030204" pitchFamily="18" charset="0"/>
                      </a:rPr>
                      <m:t>  (</m:t>
                    </m:r>
                    <m:sSup>
                      <m:sSupPr>
                        <m:ctrlPr>
                          <a:rPr lang="en-US" sz="6000" b="1" i="1" dirty="0">
                            <a:latin typeface="Cambria Math" panose="02040503050406030204" pitchFamily="18" charset="0"/>
                            <a:ea typeface="MS Mincho" charset="0"/>
                            <a:cs typeface="Cambria Math" panose="02040503050406030204" pitchFamily="18" charset="0"/>
                          </a:rPr>
                        </m:ctrlPr>
                      </m:sSupPr>
                      <m:e>
                        <m:r>
                          <a:rPr lang="en-US" sz="6000" b="1" i="1" dirty="0">
                            <a:latin typeface="Cambria Math" panose="02040503050406030204" pitchFamily="18" charset="0"/>
                            <a:ea typeface="MS Mincho" charset="0"/>
                            <a:cs typeface="Cambria Math" panose="02040503050406030204" pitchFamily="18" charset="0"/>
                          </a:rPr>
                          <m:t>𝒄𝒎</m:t>
                        </m:r>
                      </m:e>
                      <m:sup>
                        <m:r>
                          <a:rPr lang="en-US" sz="6000" b="1" i="1" dirty="0">
                            <a:latin typeface="Cambria Math" panose="02040503050406030204" pitchFamily="18" charset="0"/>
                            <a:ea typeface="MS Mincho" charset="0"/>
                            <a:cs typeface="Cambria Math" panose="02040503050406030204" pitchFamily="18" charset="0"/>
                          </a:rPr>
                          <m:t>𝟐</m:t>
                        </m:r>
                      </m:sup>
                    </m:sSup>
                    <m:r>
                      <a:rPr lang="en-US" sz="6000" b="1" i="1" dirty="0">
                        <a:latin typeface="Cambria Math" panose="02040503050406030204" pitchFamily="18" charset="0"/>
                        <a:ea typeface="MS Mincho" charset="0"/>
                        <a:cs typeface="Cambria Math" panose="02040503050406030204" pitchFamily="18" charset="0"/>
                      </a:rPr>
                      <m:t>)</m:t>
                    </m:r>
                  </m:oMath>
                </a14:m>
                <a:endParaRPr lang="en-US" sz="6000" b="1" i="1" dirty="0">
                  <a:latin typeface="Cambria Math" panose="02040503050406030204" pitchFamily="18" charset="0"/>
                  <a:cs typeface="Cambria Math" panose="02040503050406030204" pitchFamily="18" charset="0"/>
                </a:endParaRPr>
              </a:p>
            </p:txBody>
          </p:sp>
        </mc:Choice>
        <mc:Fallback>
          <p:sp>
            <p:nvSpPr>
              <p:cNvPr id="79" name="Rectangle 78"/>
              <p:cNvSpPr>
                <a:spLocks noRot="1" noChangeAspect="1" noMove="1" noResize="1" noEditPoints="1" noAdjustHandles="1" noChangeArrowheads="1" noChangeShapeType="1" noTextEdit="1"/>
              </p:cNvSpPr>
              <p:nvPr/>
            </p:nvSpPr>
            <p:spPr>
              <a:xfrm>
                <a:off x="9940290" y="7654290"/>
                <a:ext cx="7025640" cy="2037398"/>
              </a:xfrm>
              <a:prstGeom prst="rect">
                <a:avLst/>
              </a:prstGeom>
              <a:blipFill rotWithShape="1">
                <a:blip r:embed="rId8"/>
                <a:stretch>
                  <a:fillRect b="16"/>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0" name="Rectangle 79"/>
              <p:cNvSpPr/>
              <p:nvPr/>
            </p:nvSpPr>
            <p:spPr>
              <a:xfrm>
                <a:off x="997268" y="7700010"/>
                <a:ext cx="6961823" cy="19716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sym typeface="+mn-ea"/>
                  </a:rPr>
                  <a:t>C. </a:t>
                </a:r>
                <a14:m>
                  <m:oMath xmlns:m="http://schemas.openxmlformats.org/officeDocument/2006/math">
                    <m:r>
                      <a:rPr lang="en-US" sz="6000" b="1" i="1" dirty="0">
                        <a:latin typeface="Cambria Math" panose="02040503050406030204" pitchFamily="18" charset="0"/>
                        <a:ea typeface="MS Mincho" charset="0"/>
                        <a:cs typeface="Cambria Math" panose="02040503050406030204" pitchFamily="18" charset="0"/>
                      </a:rPr>
                      <m:t>𝟐𝟎</m:t>
                    </m:r>
                    <m:r>
                      <a:rPr lang="en-US" sz="6000" b="1" i="1" dirty="0">
                        <a:latin typeface="Cambria Math" panose="02040503050406030204" pitchFamily="18" charset="0"/>
                        <a:ea typeface="MS Mincho" charset="0"/>
                        <a:cs typeface="Cambria Math" panose="02040503050406030204" pitchFamily="18" charset="0"/>
                      </a:rPr>
                      <m:t>𝝅</m:t>
                    </m:r>
                    <m:r>
                      <a:rPr lang="en-US" sz="6000" b="1" i="1" dirty="0">
                        <a:latin typeface="Cambria Math" panose="02040503050406030204" pitchFamily="18" charset="0"/>
                        <a:ea typeface="MS Mincho" charset="0"/>
                        <a:cs typeface="Cambria Math" panose="02040503050406030204" pitchFamily="18" charset="0"/>
                      </a:rPr>
                      <m:t>  (</m:t>
                    </m:r>
                    <m:sSup>
                      <m:sSupPr>
                        <m:ctrlPr>
                          <a:rPr lang="en-US" sz="6000" b="1" i="1" dirty="0">
                            <a:latin typeface="Cambria Math" panose="02040503050406030204" pitchFamily="18" charset="0"/>
                            <a:ea typeface="MS Mincho" charset="0"/>
                            <a:cs typeface="Cambria Math" panose="02040503050406030204" pitchFamily="18" charset="0"/>
                          </a:rPr>
                        </m:ctrlPr>
                      </m:sSupPr>
                      <m:e>
                        <m:r>
                          <a:rPr lang="en-US" sz="6000" b="1" i="1" dirty="0">
                            <a:latin typeface="Cambria Math" panose="02040503050406030204" pitchFamily="18" charset="0"/>
                            <a:ea typeface="MS Mincho" charset="0"/>
                            <a:cs typeface="Cambria Math" panose="02040503050406030204" pitchFamily="18" charset="0"/>
                          </a:rPr>
                          <m:t>𝒄𝒎</m:t>
                        </m:r>
                      </m:e>
                      <m:sup>
                        <m:r>
                          <a:rPr lang="en-US" sz="6000" b="1" i="1" dirty="0">
                            <a:latin typeface="Cambria Math" panose="02040503050406030204" pitchFamily="18" charset="0"/>
                            <a:ea typeface="MS Mincho" charset="0"/>
                            <a:cs typeface="Cambria Math" panose="02040503050406030204" pitchFamily="18" charset="0"/>
                          </a:rPr>
                          <m:t>𝟐</m:t>
                        </m:r>
                      </m:sup>
                    </m:sSup>
                    <m:r>
                      <a:rPr lang="en-US" sz="6000" b="1" i="1" dirty="0">
                        <a:latin typeface="Cambria Math" panose="02040503050406030204" pitchFamily="18" charset="0"/>
                        <a:ea typeface="MS Mincho" charset="0"/>
                        <a:cs typeface="Cambria Math" panose="02040503050406030204" pitchFamily="18" charset="0"/>
                      </a:rPr>
                      <m:t>)</m:t>
                    </m:r>
                  </m:oMath>
                </a14:m>
                <a:endParaRPr lang="en-US" sz="6000" b="1" i="1" dirty="0">
                  <a:latin typeface="Cambria Math" panose="02040503050406030204" pitchFamily="18" charset="0"/>
                  <a:ea typeface="MS Mincho" charset="0"/>
                  <a:cs typeface="Cambria Math" panose="02040503050406030204" pitchFamily="18" charset="0"/>
                </a:endParaRPr>
              </a:p>
            </p:txBody>
          </p:sp>
        </mc:Choice>
        <mc:Fallback>
          <p:sp>
            <p:nvSpPr>
              <p:cNvPr id="80" name="Rectangle 79"/>
              <p:cNvSpPr>
                <a:spLocks noRot="1" noChangeAspect="1" noMove="1" noResize="1" noEditPoints="1" noAdjustHandles="1" noChangeArrowheads="1" noChangeShapeType="1" noTextEdit="1"/>
              </p:cNvSpPr>
              <p:nvPr/>
            </p:nvSpPr>
            <p:spPr>
              <a:xfrm>
                <a:off x="997268" y="7700010"/>
                <a:ext cx="6961823" cy="1971675"/>
              </a:xfrm>
              <a:prstGeom prst="rect">
                <a:avLst/>
              </a:prstGeom>
              <a:blipFill rotWithShape="1">
                <a:blip r:embed="rId9"/>
                <a:stretch>
                  <a:fillRect l="-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1" name="Rectangle 80"/>
              <p:cNvSpPr/>
              <p:nvPr/>
            </p:nvSpPr>
            <p:spPr>
              <a:xfrm>
                <a:off x="882015" y="4891088"/>
                <a:ext cx="7025640" cy="21555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sym typeface="+mn-ea"/>
                  </a:rPr>
                  <a:t>A. </a:t>
                </a:r>
                <a14:m>
                  <m:oMath xmlns:m="http://schemas.openxmlformats.org/officeDocument/2006/math">
                    <m:r>
                      <a:rPr lang="en-US" sz="6000" b="1" i="1" dirty="0">
                        <a:latin typeface="Cambria Math" panose="02040503050406030204" pitchFamily="18" charset="0"/>
                        <a:ea typeface="MS Mincho" charset="0"/>
                        <a:cs typeface="Cambria Math" panose="02040503050406030204" pitchFamily="18" charset="0"/>
                      </a:rPr>
                      <m:t>𝟐</m:t>
                    </m:r>
                    <m:r>
                      <a:rPr lang="en-US" sz="6000" b="1" i="1" dirty="0">
                        <a:latin typeface="Cambria Math" panose="02040503050406030204" pitchFamily="18" charset="0"/>
                        <a:ea typeface="MS Mincho" charset="0"/>
                        <a:cs typeface="Cambria Math" panose="02040503050406030204" pitchFamily="18" charset="0"/>
                      </a:rPr>
                      <m:t>𝟓</m:t>
                    </m:r>
                    <m:r>
                      <a:rPr lang="en-US" sz="6000" b="1" i="1" dirty="0">
                        <a:latin typeface="Cambria Math" panose="02040503050406030204" pitchFamily="18" charset="0"/>
                        <a:ea typeface="MS Mincho" charset="0"/>
                        <a:cs typeface="Cambria Math" panose="02040503050406030204" pitchFamily="18" charset="0"/>
                      </a:rPr>
                      <m:t>𝝅</m:t>
                    </m:r>
                    <m:r>
                      <a:rPr lang="en-US" sz="6000" b="1" i="1" dirty="0">
                        <a:latin typeface="Cambria Math" panose="02040503050406030204" pitchFamily="18" charset="0"/>
                        <a:ea typeface="MS Mincho" charset="0"/>
                        <a:cs typeface="Cambria Math" panose="02040503050406030204" pitchFamily="18" charset="0"/>
                      </a:rPr>
                      <m:t>  (</m:t>
                    </m:r>
                    <m:sSup>
                      <m:sSupPr>
                        <m:ctrlPr>
                          <a:rPr lang="en-US" sz="6000" b="1" i="1" dirty="0">
                            <a:latin typeface="Cambria Math" panose="02040503050406030204" pitchFamily="18" charset="0"/>
                            <a:ea typeface="MS Mincho" charset="0"/>
                            <a:cs typeface="Cambria Math" panose="02040503050406030204" pitchFamily="18" charset="0"/>
                          </a:rPr>
                        </m:ctrlPr>
                      </m:sSupPr>
                      <m:e>
                        <m:r>
                          <a:rPr lang="en-US" sz="6000" b="1" i="1" dirty="0">
                            <a:latin typeface="Cambria Math" panose="02040503050406030204" pitchFamily="18" charset="0"/>
                            <a:ea typeface="MS Mincho" charset="0"/>
                            <a:cs typeface="Cambria Math" panose="02040503050406030204" pitchFamily="18" charset="0"/>
                          </a:rPr>
                          <m:t>𝒄</m:t>
                        </m:r>
                        <m:r>
                          <a:rPr lang="en-US" sz="6000" b="1" i="1" dirty="0">
                            <a:latin typeface="Cambria Math" panose="02040503050406030204" pitchFamily="18" charset="0"/>
                            <a:ea typeface="MS Mincho" charset="0"/>
                            <a:cs typeface="Cambria Math" panose="02040503050406030204" pitchFamily="18" charset="0"/>
                          </a:rPr>
                          <m:t>𝒎</m:t>
                        </m:r>
                      </m:e>
                      <m:sup>
                        <m:r>
                          <a:rPr lang="en-US" sz="6000" b="1" i="1" dirty="0">
                            <a:latin typeface="Cambria Math" panose="02040503050406030204" pitchFamily="18" charset="0"/>
                            <a:ea typeface="MS Mincho" charset="0"/>
                            <a:cs typeface="Cambria Math" panose="02040503050406030204" pitchFamily="18" charset="0"/>
                          </a:rPr>
                          <m:t>𝟐</m:t>
                        </m:r>
                      </m:sup>
                    </m:sSup>
                    <m:r>
                      <a:rPr lang="en-US" sz="6000" b="1" i="1" dirty="0">
                        <a:latin typeface="Cambria Math" panose="02040503050406030204" pitchFamily="18" charset="0"/>
                        <a:ea typeface="MS Mincho" charset="0"/>
                        <a:cs typeface="Cambria Math" panose="02040503050406030204" pitchFamily="18" charset="0"/>
                      </a:rPr>
                      <m:t>)</m:t>
                    </m:r>
                  </m:oMath>
                </a14:m>
                <a:endParaRPr lang="en-US" sz="6000" b="1" i="1" dirty="0">
                  <a:latin typeface="Cambria Math" panose="02040503050406030204" pitchFamily="18" charset="0"/>
                  <a:ea typeface="MS Mincho" charset="0"/>
                  <a:cs typeface="Cambria Math" panose="02040503050406030204" pitchFamily="18" charset="0"/>
                </a:endParaRPr>
              </a:p>
            </p:txBody>
          </p:sp>
        </mc:Choice>
        <mc:Fallback>
          <p:sp>
            <p:nvSpPr>
              <p:cNvPr id="81" name="Rectangle 80"/>
              <p:cNvSpPr>
                <a:spLocks noRot="1" noChangeAspect="1" noMove="1" noResize="1" noEditPoints="1" noAdjustHandles="1" noChangeArrowheads="1" noChangeShapeType="1" noTextEdit="1"/>
              </p:cNvSpPr>
              <p:nvPr/>
            </p:nvSpPr>
            <p:spPr>
              <a:xfrm>
                <a:off x="882015" y="4891088"/>
                <a:ext cx="7025640" cy="2155508"/>
              </a:xfrm>
              <a:prstGeom prst="rect">
                <a:avLst/>
              </a:prstGeom>
              <a:blipFill rotWithShape="1">
                <a:blip r:embed="rId10"/>
                <a:stretch>
                  <a:fillRect t="-1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2" name="Rectangle 81"/>
              <p:cNvSpPr/>
              <p:nvPr/>
            </p:nvSpPr>
            <p:spPr>
              <a:xfrm>
                <a:off x="9942195" y="4871085"/>
                <a:ext cx="7025640" cy="21612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sym typeface="+mn-ea"/>
                  </a:rPr>
                  <a:t>B. </a:t>
                </a:r>
                <a14:m>
                  <m:oMath xmlns:m="http://schemas.openxmlformats.org/officeDocument/2006/math">
                    <m:r>
                      <a:rPr lang="en-US" sz="6000" b="1" i="1" dirty="0">
                        <a:latin typeface="Cambria Math" panose="02040503050406030204" pitchFamily="18" charset="0"/>
                        <a:ea typeface="MS Mincho" charset="0"/>
                        <a:cs typeface="Cambria Math" panose="02040503050406030204" pitchFamily="18" charset="0"/>
                      </a:rPr>
                      <m:t>𝟏</m:t>
                    </m:r>
                    <m:r>
                      <a:rPr lang="en-US" sz="6000" b="1" i="1" dirty="0">
                        <a:latin typeface="Cambria Math" panose="02040503050406030204" pitchFamily="18" charset="0"/>
                        <a:ea typeface="MS Mincho" charset="0"/>
                        <a:cs typeface="Cambria Math" panose="02040503050406030204" pitchFamily="18" charset="0"/>
                      </a:rPr>
                      <m:t>𝟐</m:t>
                    </m:r>
                    <m:r>
                      <a:rPr lang="en-US" sz="6000" b="1" i="1" dirty="0">
                        <a:latin typeface="Cambria Math" panose="02040503050406030204" pitchFamily="18" charset="0"/>
                        <a:ea typeface="MS Mincho" charset="0"/>
                        <a:cs typeface="Cambria Math" panose="02040503050406030204" pitchFamily="18" charset="0"/>
                      </a:rPr>
                      <m:t>𝝅</m:t>
                    </m:r>
                    <m:r>
                      <a:rPr lang="en-US" sz="6000" b="1" i="1" dirty="0">
                        <a:latin typeface="Cambria Math" panose="02040503050406030204" pitchFamily="18" charset="0"/>
                        <a:ea typeface="MS Mincho" charset="0"/>
                        <a:cs typeface="Cambria Math" panose="02040503050406030204" pitchFamily="18" charset="0"/>
                      </a:rPr>
                      <m:t>  (</m:t>
                    </m:r>
                    <m:sSup>
                      <m:sSupPr>
                        <m:ctrlPr>
                          <a:rPr lang="en-US" sz="6000" b="1" i="1" dirty="0">
                            <a:latin typeface="Cambria Math" panose="02040503050406030204" pitchFamily="18" charset="0"/>
                            <a:ea typeface="MS Mincho" charset="0"/>
                            <a:cs typeface="Cambria Math" panose="02040503050406030204" pitchFamily="18" charset="0"/>
                          </a:rPr>
                        </m:ctrlPr>
                      </m:sSupPr>
                      <m:e>
                        <m:r>
                          <a:rPr lang="en-US" sz="6000" b="1" i="1" dirty="0">
                            <a:latin typeface="Cambria Math" panose="02040503050406030204" pitchFamily="18" charset="0"/>
                            <a:ea typeface="MS Mincho" charset="0"/>
                            <a:cs typeface="Cambria Math" panose="02040503050406030204" pitchFamily="18" charset="0"/>
                          </a:rPr>
                          <m:t>𝒄𝒎</m:t>
                        </m:r>
                      </m:e>
                      <m:sup>
                        <m:r>
                          <a:rPr lang="en-US" sz="6000" b="1" i="1" dirty="0">
                            <a:latin typeface="Cambria Math" panose="02040503050406030204" pitchFamily="18" charset="0"/>
                            <a:ea typeface="MS Mincho" charset="0"/>
                            <a:cs typeface="Cambria Math" panose="02040503050406030204" pitchFamily="18" charset="0"/>
                          </a:rPr>
                          <m:t>𝟐</m:t>
                        </m:r>
                      </m:sup>
                    </m:sSup>
                    <m:r>
                      <a:rPr lang="en-US" sz="6000" b="1" i="1" dirty="0">
                        <a:latin typeface="Cambria Math" panose="02040503050406030204" pitchFamily="18" charset="0"/>
                        <a:ea typeface="MS Mincho" charset="0"/>
                        <a:cs typeface="Cambria Math" panose="02040503050406030204" pitchFamily="18" charset="0"/>
                      </a:rPr>
                      <m:t>)</m:t>
                    </m:r>
                  </m:oMath>
                </a14:m>
                <a:endParaRPr lang="en-US" sz="6000" b="1" i="1" dirty="0">
                  <a:latin typeface="Cambria Math" panose="02040503050406030204" pitchFamily="18" charset="0"/>
                  <a:ea typeface="MS Mincho" charset="0"/>
                  <a:cs typeface="Cambria Math" panose="02040503050406030204" pitchFamily="18" charset="0"/>
                </a:endParaRPr>
              </a:p>
            </p:txBody>
          </p:sp>
        </mc:Choice>
        <mc:Fallback>
          <p:sp>
            <p:nvSpPr>
              <p:cNvPr id="82" name="Rectangle 81"/>
              <p:cNvSpPr>
                <a:spLocks noRot="1" noChangeAspect="1" noMove="1" noResize="1" noEditPoints="1" noAdjustHandles="1" noChangeArrowheads="1" noChangeShapeType="1" noTextEdit="1"/>
              </p:cNvSpPr>
              <p:nvPr/>
            </p:nvSpPr>
            <p:spPr>
              <a:xfrm>
                <a:off x="9942195" y="4871085"/>
                <a:ext cx="7025640" cy="2161223"/>
              </a:xfrm>
              <a:prstGeom prst="rect">
                <a:avLst/>
              </a:prstGeom>
              <a:blipFill rotWithShape="1">
                <a:blip r:embed="rId11"/>
                <a:stretch>
                  <a:fillRect b="1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6055573" y="547941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077762" y="52184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242908" y="77222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5630527" y="792563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stretch>
            <a:fillRect/>
          </a:stretch>
        </p:blipFill>
        <p:spPr bwMode="auto">
          <a:xfrm>
            <a:off x="6066992" y="2175620"/>
            <a:ext cx="7254618" cy="65951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8" name="TextBox 87"/>
              <p:cNvSpPr txBox="1"/>
              <p:nvPr/>
            </p:nvSpPr>
            <p:spPr>
              <a:xfrm>
                <a:off x="874395" y="1169670"/>
                <a:ext cx="16516985" cy="2087245"/>
              </a:xfrm>
              <a:prstGeom prst="rect">
                <a:avLst/>
              </a:prstGeom>
              <a:noFill/>
            </p:spPr>
            <p:txBody>
              <a:bodyPr wrap="square" rtlCol="0">
                <a:noAutofit/>
              </a:bodyPr>
              <a:lstStyle/>
              <a:p>
                <a:r>
                  <a:rPr lang="en-US" sz="6000" b="1" dirty="0" smtClean="0">
                    <a:solidFill>
                      <a:schemeClr val="bg1"/>
                    </a:solidFill>
                    <a:latin typeface="Times New Roman" panose="02020603050405020304" pitchFamily="18" charset="0"/>
                    <a:cs typeface="Times New Roman" panose="02020603050405020304" pitchFamily="18" charset="0"/>
                    <a:sym typeface="+mn-ea"/>
                  </a:rPr>
                  <a:t>Câu 2: Cho hình nón có bán kính đáy </a:t>
                </a:r>
                <a14:m>
                  <m:oMath xmlns:m="http://schemas.openxmlformats.org/officeDocument/2006/math">
                    <m:r>
                      <a:rPr lang="en-US" sz="6000" b="1" i="1" dirty="0">
                        <a:solidFill>
                          <a:schemeClr val="bg1"/>
                        </a:solidFill>
                        <a:latin typeface="Cambria Math" panose="02040503050406030204" pitchFamily="18" charset="0"/>
                        <a:ea typeface="MS Mincho" charset="0"/>
                        <a:cs typeface="Cambria Math" panose="02040503050406030204" pitchFamily="18" charset="0"/>
                      </a:rPr>
                      <m:t>𝑹</m:t>
                    </m:r>
                    <m:r>
                      <a:rPr lang="en-US" sz="6000" b="1" i="1" dirty="0">
                        <a:solidFill>
                          <a:schemeClr val="bg1"/>
                        </a:solidFill>
                        <a:latin typeface="Cambria Math" panose="02040503050406030204" pitchFamily="18" charset="0"/>
                        <a:ea typeface="MS Mincho" charset="0"/>
                        <a:cs typeface="Cambria Math" panose="02040503050406030204" pitchFamily="18" charset="0"/>
                      </a:rPr>
                      <m:t>=</m:t>
                    </m:r>
                    <m:r>
                      <a:rPr lang="en-US" sz="6000" b="1" i="1" dirty="0">
                        <a:solidFill>
                          <a:schemeClr val="bg1"/>
                        </a:solidFill>
                        <a:latin typeface="Cambria Math" panose="02040503050406030204" pitchFamily="18" charset="0"/>
                        <a:ea typeface="MS Mincho" charset="0"/>
                        <a:cs typeface="Cambria Math" panose="02040503050406030204" pitchFamily="18" charset="0"/>
                      </a:rPr>
                      <m:t>𝟑</m:t>
                    </m:r>
                    <m:r>
                      <a:rPr lang="en-US" sz="6000" b="1" i="1" dirty="0">
                        <a:solidFill>
                          <a:schemeClr val="bg1"/>
                        </a:solidFill>
                        <a:latin typeface="Cambria Math" panose="02040503050406030204" pitchFamily="18" charset="0"/>
                        <a:ea typeface="MS Mincho" charset="0"/>
                        <a:cs typeface="Cambria Math" panose="02040503050406030204" pitchFamily="18" charset="0"/>
                      </a:rPr>
                      <m:t> </m:t>
                    </m:r>
                    <m:r>
                      <a:rPr lang="en-US" sz="6000" b="1" i="1" dirty="0">
                        <a:solidFill>
                          <a:schemeClr val="bg1"/>
                        </a:solidFill>
                        <a:latin typeface="Cambria Math" panose="02040503050406030204" pitchFamily="18" charset="0"/>
                        <a:ea typeface="MS Mincho" charset="0"/>
                        <a:cs typeface="Cambria Math" panose="02040503050406030204" pitchFamily="18" charset="0"/>
                      </a:rPr>
                      <m:t>𝒄𝒎</m:t>
                    </m:r>
                  </m:oMath>
                </a14:m>
                <a:r>
                  <a:rPr lang="en-US" sz="6000" b="1" dirty="0" smtClean="0">
                    <a:solidFill>
                      <a:schemeClr val="bg1"/>
                    </a:solidFill>
                    <a:latin typeface="Times New Roman" panose="02020603050405020304" pitchFamily="18" charset="0"/>
                    <a:cs typeface="Times New Roman" panose="02020603050405020304" pitchFamily="18" charset="0"/>
                    <a:sym typeface="+mn-ea"/>
                  </a:rPr>
                  <a:t> và chiều cao </a:t>
                </a:r>
                <a14:m>
                  <m:oMath xmlns:m="http://schemas.openxmlformats.org/officeDocument/2006/math">
                    <m:r>
                      <a:rPr lang="en-US" sz="6000" b="1" i="1" dirty="0">
                        <a:solidFill>
                          <a:schemeClr val="bg1"/>
                        </a:solidFill>
                        <a:latin typeface="Cambria Math" panose="02040503050406030204" pitchFamily="18" charset="0"/>
                        <a:ea typeface="MS Mincho" charset="0"/>
                        <a:cs typeface="Cambria Math" panose="02040503050406030204" pitchFamily="18" charset="0"/>
                      </a:rPr>
                      <m:t>𝒉</m:t>
                    </m:r>
                    <m:r>
                      <a:rPr lang="en-US" sz="6000" b="1" i="1" dirty="0">
                        <a:solidFill>
                          <a:schemeClr val="bg1"/>
                        </a:solidFill>
                        <a:latin typeface="Cambria Math" panose="02040503050406030204" pitchFamily="18" charset="0"/>
                        <a:ea typeface="MS Mincho" charset="0"/>
                        <a:cs typeface="Cambria Math" panose="02040503050406030204" pitchFamily="18" charset="0"/>
                      </a:rPr>
                      <m:t>=</m:t>
                    </m:r>
                    <m:r>
                      <a:rPr lang="en-US" sz="6000" b="1" i="1" dirty="0">
                        <a:solidFill>
                          <a:schemeClr val="bg1"/>
                        </a:solidFill>
                        <a:latin typeface="Cambria Math" panose="02040503050406030204" pitchFamily="18" charset="0"/>
                        <a:ea typeface="MS Mincho" charset="0"/>
                        <a:cs typeface="Cambria Math" panose="02040503050406030204" pitchFamily="18" charset="0"/>
                      </a:rPr>
                      <m:t>𝟒</m:t>
                    </m:r>
                    <m:r>
                      <a:rPr lang="en-US" sz="6000" b="1" i="1" dirty="0">
                        <a:solidFill>
                          <a:schemeClr val="bg1"/>
                        </a:solidFill>
                        <a:latin typeface="Cambria Math" panose="02040503050406030204" pitchFamily="18" charset="0"/>
                        <a:ea typeface="MS Mincho" charset="0"/>
                        <a:cs typeface="Cambria Math" panose="02040503050406030204" pitchFamily="18" charset="0"/>
                      </a:rPr>
                      <m:t>𝒄𝒎</m:t>
                    </m:r>
                  </m:oMath>
                </a14:m>
                <a:r>
                  <a:rPr lang="en-US" sz="6000" b="1" dirty="0" smtClean="0">
                    <a:solidFill>
                      <a:schemeClr val="bg1"/>
                    </a:solidFill>
                    <a:latin typeface="Times New Roman" panose="02020603050405020304" pitchFamily="18" charset="0"/>
                    <a:cs typeface="Times New Roman" panose="02020603050405020304" pitchFamily="18" charset="0"/>
                    <a:sym typeface="+mn-ea"/>
                  </a:rPr>
                  <a:t>. Diện tích xung quanh của hình nón là: </a:t>
                </a:r>
                <a:endParaRPr lang="en-US" sz="6000" b="1" dirty="0" smtClean="0">
                  <a:solidFill>
                    <a:schemeClr val="bg1"/>
                  </a:solidFill>
                  <a:latin typeface="Times New Roman" panose="02020603050405020304" pitchFamily="18" charset="0"/>
                  <a:cs typeface="Times New Roman" panose="02020603050405020304" pitchFamily="18" charset="0"/>
                  <a:sym typeface="+mn-ea"/>
                </a:endParaRPr>
              </a:p>
            </p:txBody>
          </p:sp>
        </mc:Choice>
        <mc:Fallback>
          <p:sp>
            <p:nvSpPr>
              <p:cNvPr id="88" name="TextBox 87"/>
              <p:cNvSpPr txBox="1">
                <a:spLocks noRot="1" noChangeAspect="1" noMove="1" noResize="1" noEditPoints="1" noAdjustHandles="1" noChangeArrowheads="1" noChangeShapeType="1" noTextEdit="1"/>
              </p:cNvSpPr>
              <p:nvPr/>
            </p:nvSpPr>
            <p:spPr>
              <a:xfrm>
                <a:off x="874395" y="1169670"/>
                <a:ext cx="16516985" cy="2087245"/>
              </a:xfrm>
              <a:prstGeom prst="rect">
                <a:avLst/>
              </a:prstGeom>
              <a:blipFill rotWithShape="1">
                <a:blip r:embed="rId15"/>
                <a:stretch>
                  <a:fillRect b="-33617"/>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6"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16"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6"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7"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bldLvl="0" animBg="1"/>
      <p:bldP spid="78" grpId="1" bldLvl="0" animBg="1"/>
      <p:bldP spid="79" grpId="0" bldLvl="0" animBg="1"/>
      <p:bldP spid="79" grpId="1" bldLvl="0" animBg="1"/>
      <p:bldP spid="80" grpId="0" bldLvl="0" animBg="1"/>
      <p:bldP spid="80" grpId="1" bldLvl="0" animBg="1"/>
      <p:bldP spid="81" grpId="0" bldLvl="0" animBg="1"/>
      <p:bldP spid="81" grpId="1" bldLvl="0" animBg="1"/>
      <p:bldP spid="82" grpId="0" bldLvl="0" animBg="1"/>
      <p:bldP spid="82" grpId="1" bldLvl="0" animBg="1"/>
      <p:bldP spid="88" grpId="0"/>
      <p:bldP spid="8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91" name="Group 90"/>
          <p:cNvGrpSpPr/>
          <p:nvPr/>
        </p:nvGrpSpPr>
        <p:grpSpPr>
          <a:xfrm>
            <a:off x="7805910" y="4589781"/>
            <a:ext cx="5264711" cy="5264711"/>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95" name="Picture 94"/>
            <p:cNvPicPr>
              <a:picLocks noChangeAspect="1"/>
            </p:cNvPicPr>
            <p:nvPr/>
          </p:nvPicPr>
          <p:blipFill>
            <a:blip r:embed="rId2">
              <a:clrChange>
                <a:clrFrom>
                  <a:srgbClr val="FCFEFC"/>
                </a:clrFrom>
                <a:clrTo>
                  <a:srgbClr val="FCFEFC">
                    <a:alpha val="0"/>
                  </a:srgbClr>
                </a:clrTo>
              </a:clrChange>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3"/>
          <a:stretch>
            <a:fillRect/>
          </a:stretch>
        </p:blipFill>
        <p:spPr>
          <a:xfrm>
            <a:off x="9145500" y="5312097"/>
            <a:ext cx="4425509" cy="442550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268672" y="657623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5"/>
          <a:srcRect t="17199" b="17907"/>
          <a:stretch>
            <a:fillRect/>
          </a:stretch>
        </p:blipFill>
        <p:spPr>
          <a:xfrm>
            <a:off x="5642189" y="6690248"/>
            <a:ext cx="1332971"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237430" y="475962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900430" y="543560"/>
            <a:ext cx="15751810" cy="318897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mc:AlternateContent xmlns:mc="http://schemas.openxmlformats.org/markup-compatibility/2006">
        <mc:Choice xmlns:a14="http://schemas.microsoft.com/office/drawing/2010/main" Requires="a14">
          <p:sp>
            <p:nvSpPr>
              <p:cNvPr id="98" name="Rectangle 97"/>
              <p:cNvSpPr/>
              <p:nvPr/>
            </p:nvSpPr>
            <p:spPr>
              <a:xfrm>
                <a:off x="933450" y="7440930"/>
                <a:ext cx="7025640" cy="21145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C. </a:t>
                </a:r>
                <a14:m>
                  <m:oMath xmlns:m="http://schemas.openxmlformats.org/officeDocument/2006/math">
                    <m:r>
                      <a:rPr lang="en-US" sz="5400" b="1" dirty="0">
                        <a:latin typeface="Times New Roman" panose="02020603050405020304" pitchFamily="18" charset="0"/>
                        <a:cs typeface="Times New Roman" panose="02020603050405020304" pitchFamily="18" charset="0"/>
                      </a:rPr>
                      <m:t>𝟕𝟔𝟖</m:t>
                    </m:r>
                    <m:r>
                      <a:rPr lang="en-US" sz="5400" b="1" dirty="0">
                        <a:latin typeface="Times New Roman" panose="02020603050405020304" pitchFamily="18" charset="0"/>
                        <a:cs typeface="Times New Roman" panose="02020603050405020304" pitchFamily="18" charset="0"/>
                      </a:rPr>
                      <m:t> </m:t>
                    </m:r>
                    <m:sSup>
                      <m:sSupPr>
                        <m:ctrlPr>
                          <a:rPr lang="en-US" sz="5400" b="1" i="1" dirty="0">
                            <a:latin typeface="Cambria Math" panose="02040503050406030204" pitchFamily="18" charset="0"/>
                            <a:cs typeface="Cambria Math" panose="02040503050406030204" pitchFamily="18" charset="0"/>
                          </a:rPr>
                        </m:ctrlPr>
                      </m:sSupPr>
                      <m:e>
                        <m:r>
                          <a:rPr lang="en-US" sz="5400" b="1" i="1" dirty="0">
                            <a:latin typeface="Cambria Math" panose="02040503050406030204" pitchFamily="18" charset="0"/>
                            <a:cs typeface="Cambria Math" panose="02040503050406030204" pitchFamily="18" charset="0"/>
                          </a:rPr>
                          <m:t>(</m:t>
                        </m:r>
                        <m:r>
                          <a:rPr lang="en-US" sz="5400" b="1" i="1" dirty="0">
                            <a:latin typeface="Cambria Math" panose="02040503050406030204" pitchFamily="18" charset="0"/>
                            <a:cs typeface="Cambria Math" panose="02040503050406030204" pitchFamily="18" charset="0"/>
                          </a:rPr>
                          <m:t>𝒄𝒎</m:t>
                        </m:r>
                      </m:e>
                      <m:sup>
                        <m:r>
                          <a:rPr lang="en-US" sz="5400" b="1" i="1" dirty="0">
                            <a:latin typeface="Cambria Math" panose="02040503050406030204" pitchFamily="18" charset="0"/>
                            <a:ea typeface="MS Mincho" charset="0"/>
                            <a:cs typeface="Cambria Math" panose="02040503050406030204" pitchFamily="18" charset="0"/>
                          </a:rPr>
                          <m:t>𝟑</m:t>
                        </m:r>
                      </m:sup>
                    </m:sSup>
                    <m:r>
                      <a:rPr lang="en-US" sz="5400" b="1" i="1" dirty="0">
                        <a:latin typeface="Cambria Math" panose="02040503050406030204" pitchFamily="18" charset="0"/>
                        <a:cs typeface="Cambria Math" panose="02040503050406030204" pitchFamily="18" charset="0"/>
                      </a:rPr>
                      <m:t>)</m:t>
                    </m:r>
                  </m:oMath>
                </a14:m>
                <a:endParaRPr lang="en-US" sz="5400" b="1" i="1" dirty="0">
                  <a:latin typeface="Cambria Math" panose="02040503050406030204" pitchFamily="18" charset="0"/>
                  <a:cs typeface="Cambria Math" panose="02040503050406030204" pitchFamily="18" charset="0"/>
                </a:endParaRPr>
              </a:p>
            </p:txBody>
          </p:sp>
        </mc:Choice>
        <mc:Fallback>
          <p:sp>
            <p:nvSpPr>
              <p:cNvPr id="98" name="Rectangle 97"/>
              <p:cNvSpPr>
                <a:spLocks noRot="1" noChangeAspect="1" noMove="1" noResize="1" noEditPoints="1" noAdjustHandles="1" noChangeArrowheads="1" noChangeShapeType="1" noTextEdit="1"/>
              </p:cNvSpPr>
              <p:nvPr/>
            </p:nvSpPr>
            <p:spPr>
              <a:xfrm>
                <a:off x="933450" y="7440930"/>
                <a:ext cx="7025640" cy="2114550"/>
              </a:xfrm>
              <a:prstGeom prst="rect">
                <a:avLst/>
              </a:prstGeom>
              <a:blipFill rotWithShape="1">
                <a:blip r:embed="rId7"/>
                <a:stretch>
                  <a:fillRect/>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99" name="Rectangle 98"/>
              <p:cNvSpPr/>
              <p:nvPr/>
            </p:nvSpPr>
            <p:spPr>
              <a:xfrm>
                <a:off x="9457373" y="4612005"/>
                <a:ext cx="7025640" cy="2023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B. </a:t>
                </a:r>
                <a14:m>
                  <m:oMath xmlns:m="http://schemas.openxmlformats.org/officeDocument/2006/math">
                    <m:r>
                      <a:rPr lang="en-US" sz="5400" b="1" dirty="0">
                        <a:latin typeface="Times New Roman" panose="02020603050405020304" pitchFamily="18" charset="0"/>
                        <a:cs typeface="Times New Roman" panose="02020603050405020304" pitchFamily="18" charset="0"/>
                      </a:rPr>
                      <m:t>𝟏𝟎𝟐𝟒</m:t>
                    </m:r>
                    <m:r>
                      <a:rPr lang="en-US" sz="5400" b="1" dirty="0">
                        <a:latin typeface="Times New Roman" panose="02020603050405020304" pitchFamily="18" charset="0"/>
                        <a:cs typeface="Times New Roman" panose="02020603050405020304" pitchFamily="18" charset="0"/>
                      </a:rPr>
                      <m:t> </m:t>
                    </m:r>
                    <m:sSup>
                      <m:sSupPr>
                        <m:ctrlPr>
                          <a:rPr lang="en-US" sz="5400" b="1" i="1" dirty="0">
                            <a:latin typeface="Cambria Math" panose="02040503050406030204" pitchFamily="18" charset="0"/>
                            <a:cs typeface="Cambria Math" panose="02040503050406030204" pitchFamily="18" charset="0"/>
                          </a:rPr>
                        </m:ctrlPr>
                      </m:sSupPr>
                      <m:e>
                        <m:r>
                          <a:rPr lang="en-US" sz="5400" b="1" i="1" dirty="0">
                            <a:latin typeface="Cambria Math" panose="02040503050406030204" pitchFamily="18" charset="0"/>
                            <a:cs typeface="Cambria Math" panose="02040503050406030204" pitchFamily="18" charset="0"/>
                          </a:rPr>
                          <m:t>(</m:t>
                        </m:r>
                        <m:r>
                          <a:rPr lang="en-US" sz="5400" b="1" i="1" dirty="0">
                            <a:latin typeface="Cambria Math" panose="02040503050406030204" pitchFamily="18" charset="0"/>
                            <a:cs typeface="Cambria Math" panose="02040503050406030204" pitchFamily="18" charset="0"/>
                          </a:rPr>
                          <m:t>𝒄𝒎</m:t>
                        </m:r>
                      </m:e>
                      <m:sup>
                        <m:r>
                          <a:rPr lang="en-US" sz="5400" b="1" i="1" dirty="0">
                            <a:latin typeface="Cambria Math" panose="02040503050406030204" pitchFamily="18" charset="0"/>
                            <a:ea typeface="MS Mincho" charset="0"/>
                            <a:cs typeface="Cambria Math" panose="02040503050406030204" pitchFamily="18" charset="0"/>
                          </a:rPr>
                          <m:t>𝟑</m:t>
                        </m:r>
                      </m:sup>
                    </m:sSup>
                    <m:r>
                      <a:rPr lang="en-US" sz="5400" b="1" i="1" dirty="0">
                        <a:latin typeface="Cambria Math" panose="02040503050406030204" pitchFamily="18" charset="0"/>
                        <a:cs typeface="Cambria Math" panose="02040503050406030204" pitchFamily="18" charset="0"/>
                      </a:rPr>
                      <m:t>)</m:t>
                    </m:r>
                  </m:oMath>
                </a14:m>
                <a:r>
                  <a:rPr lang="en-US" sz="4200" dirty="0"/>
                  <a:t> </a:t>
                </a:r>
                <a:endParaRPr lang="en-US" sz="4200" dirty="0"/>
              </a:p>
            </p:txBody>
          </p:sp>
        </mc:Choice>
        <mc:Fallback>
          <p:sp>
            <p:nvSpPr>
              <p:cNvPr id="99" name="Rectangle 98"/>
              <p:cNvSpPr>
                <a:spLocks noRot="1" noChangeAspect="1" noMove="1" noResize="1" noEditPoints="1" noAdjustHandles="1" noChangeArrowheads="1" noChangeShapeType="1" noTextEdit="1"/>
              </p:cNvSpPr>
              <p:nvPr/>
            </p:nvSpPr>
            <p:spPr>
              <a:xfrm>
                <a:off x="9457373" y="4612005"/>
                <a:ext cx="7025640" cy="2023110"/>
              </a:xfrm>
              <a:prstGeom prst="rect">
                <a:avLst/>
              </a:prstGeom>
              <a:blipFill rotWithShape="1">
                <a:blip r:embed="rId8"/>
                <a:stretch>
                  <a:fillRect l="-5" r="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0" name="Rectangle 99"/>
              <p:cNvSpPr/>
              <p:nvPr/>
            </p:nvSpPr>
            <p:spPr>
              <a:xfrm>
                <a:off x="9457373" y="7440930"/>
                <a:ext cx="7025640" cy="197358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D. </a:t>
                </a:r>
                <a14:m>
                  <m:oMath xmlns:m="http://schemas.openxmlformats.org/officeDocument/2006/math">
                    <m:r>
                      <a:rPr lang="en-US" sz="5400" b="1" dirty="0">
                        <a:latin typeface="Times New Roman" panose="02020603050405020304" pitchFamily="18" charset="0"/>
                        <a:cs typeface="Times New Roman" panose="02020603050405020304" pitchFamily="18" charset="0"/>
                      </a:rPr>
                      <m:t>𝟕𝟖𝟔</m:t>
                    </m:r>
                    <m:r>
                      <a:rPr lang="en-US" sz="5400" b="1" dirty="0">
                        <a:latin typeface="Times New Roman" panose="02020603050405020304" pitchFamily="18" charset="0"/>
                        <a:cs typeface="Times New Roman" panose="02020603050405020304" pitchFamily="18" charset="0"/>
                      </a:rPr>
                      <m:t> </m:t>
                    </m:r>
                    <m:sSup>
                      <m:sSupPr>
                        <m:ctrlPr>
                          <a:rPr lang="en-US" sz="5400" b="1" i="1" dirty="0">
                            <a:latin typeface="Cambria Math" panose="02040503050406030204" pitchFamily="18" charset="0"/>
                            <a:cs typeface="Cambria Math" panose="02040503050406030204" pitchFamily="18" charset="0"/>
                          </a:rPr>
                        </m:ctrlPr>
                      </m:sSupPr>
                      <m:e>
                        <m:r>
                          <a:rPr lang="en-US" sz="5400" b="1" i="1" dirty="0">
                            <a:latin typeface="Cambria Math" panose="02040503050406030204" pitchFamily="18" charset="0"/>
                            <a:cs typeface="Cambria Math" panose="02040503050406030204" pitchFamily="18" charset="0"/>
                          </a:rPr>
                          <m:t>(</m:t>
                        </m:r>
                        <m:r>
                          <a:rPr lang="en-US" sz="5400" b="1" i="1" dirty="0">
                            <a:latin typeface="Cambria Math" panose="02040503050406030204" pitchFamily="18" charset="0"/>
                            <a:cs typeface="Cambria Math" panose="02040503050406030204" pitchFamily="18" charset="0"/>
                          </a:rPr>
                          <m:t>𝒄𝒎</m:t>
                        </m:r>
                      </m:e>
                      <m:sup>
                        <m:r>
                          <a:rPr lang="en-US" sz="5400" b="1" i="1" dirty="0">
                            <a:latin typeface="Cambria Math" panose="02040503050406030204" pitchFamily="18" charset="0"/>
                            <a:ea typeface="MS Mincho" charset="0"/>
                            <a:cs typeface="Cambria Math" panose="02040503050406030204" pitchFamily="18" charset="0"/>
                          </a:rPr>
                          <m:t>𝟑</m:t>
                        </m:r>
                      </m:sup>
                    </m:sSup>
                    <m:r>
                      <a:rPr lang="en-US" sz="5400" b="1" i="1" dirty="0">
                        <a:latin typeface="Cambria Math" panose="02040503050406030204" pitchFamily="18" charset="0"/>
                        <a:cs typeface="Cambria Math" panose="02040503050406030204" pitchFamily="18" charset="0"/>
                      </a:rPr>
                      <m:t>)</m:t>
                    </m:r>
                  </m:oMath>
                </a14:m>
                <a:endParaRPr lang="en-US" sz="5400" b="1" i="1" dirty="0">
                  <a:latin typeface="Cambria Math" panose="02040503050406030204" pitchFamily="18" charset="0"/>
                  <a:cs typeface="Cambria Math" panose="02040503050406030204" pitchFamily="18" charset="0"/>
                </a:endParaRPr>
              </a:p>
            </p:txBody>
          </p:sp>
        </mc:Choice>
        <mc:Fallback>
          <p:sp>
            <p:nvSpPr>
              <p:cNvPr id="100" name="Rectangle 99"/>
              <p:cNvSpPr>
                <a:spLocks noRot="1" noChangeAspect="1" noMove="1" noResize="1" noEditPoints="1" noAdjustHandles="1" noChangeArrowheads="1" noChangeShapeType="1" noTextEdit="1"/>
              </p:cNvSpPr>
              <p:nvPr/>
            </p:nvSpPr>
            <p:spPr>
              <a:xfrm>
                <a:off x="9457373" y="7440930"/>
                <a:ext cx="7025640" cy="1973580"/>
              </a:xfrm>
              <a:prstGeom prst="rect">
                <a:avLst/>
              </a:prstGeom>
              <a:blipFill rotWithShape="1">
                <a:blip r:embed="rId9"/>
                <a:stretch>
                  <a:fillRect l="-5" r="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01" name="Rectangle 100"/>
              <p:cNvSpPr/>
              <p:nvPr/>
            </p:nvSpPr>
            <p:spPr>
              <a:xfrm>
                <a:off x="900113" y="4589145"/>
                <a:ext cx="7025640" cy="20916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A. </a:t>
                </a:r>
                <a14:m>
                  <m:oMath xmlns:m="http://schemas.openxmlformats.org/officeDocument/2006/math">
                    <m:r>
                      <a:rPr lang="en-US" sz="5400" b="1" dirty="0">
                        <a:latin typeface="Times New Roman" panose="02020603050405020304" pitchFamily="18" charset="0"/>
                        <a:cs typeface="Times New Roman" panose="02020603050405020304" pitchFamily="18" charset="0"/>
                      </a:rPr>
                      <m:t>𝟐𝟑𝟎𝟒</m:t>
                    </m:r>
                    <m:r>
                      <a:rPr lang="en-US" sz="5400" b="1" dirty="0">
                        <a:latin typeface="Times New Roman" panose="02020603050405020304" pitchFamily="18" charset="0"/>
                        <a:cs typeface="Times New Roman" panose="02020603050405020304" pitchFamily="18" charset="0"/>
                      </a:rPr>
                      <m:t> </m:t>
                    </m:r>
                    <m:sSup>
                      <m:sSupPr>
                        <m:ctrlPr>
                          <a:rPr lang="en-US" sz="5400" b="1" i="1" dirty="0">
                            <a:latin typeface="Cambria Math" panose="02040503050406030204" pitchFamily="18" charset="0"/>
                            <a:cs typeface="Cambria Math" panose="02040503050406030204" pitchFamily="18" charset="0"/>
                          </a:rPr>
                        </m:ctrlPr>
                      </m:sSupPr>
                      <m:e>
                        <m:r>
                          <a:rPr lang="en-US" sz="5400" b="1" i="1" dirty="0">
                            <a:latin typeface="Cambria Math" panose="02040503050406030204" pitchFamily="18" charset="0"/>
                            <a:cs typeface="Cambria Math" panose="02040503050406030204" pitchFamily="18" charset="0"/>
                          </a:rPr>
                          <m:t>(</m:t>
                        </m:r>
                        <m:r>
                          <a:rPr lang="en-US" sz="5400" b="1" i="1" dirty="0">
                            <a:latin typeface="Cambria Math" panose="02040503050406030204" pitchFamily="18" charset="0"/>
                            <a:cs typeface="Cambria Math" panose="02040503050406030204" pitchFamily="18" charset="0"/>
                          </a:rPr>
                          <m:t>𝒄𝒎</m:t>
                        </m:r>
                      </m:e>
                      <m:sup>
                        <m:r>
                          <a:rPr lang="en-US" sz="5400" b="1" i="1" dirty="0">
                            <a:latin typeface="Cambria Math" panose="02040503050406030204" pitchFamily="18" charset="0"/>
                            <a:ea typeface="MS Mincho" charset="0"/>
                            <a:cs typeface="Cambria Math" panose="02040503050406030204" pitchFamily="18" charset="0"/>
                          </a:rPr>
                          <m:t>𝟑</m:t>
                        </m:r>
                      </m:sup>
                    </m:sSup>
                    <m:r>
                      <a:rPr lang="en-US" sz="5400" b="1" i="1" dirty="0">
                        <a:latin typeface="Cambria Math" panose="02040503050406030204" pitchFamily="18" charset="0"/>
                        <a:cs typeface="Cambria Math" panose="02040503050406030204" pitchFamily="18" charset="0"/>
                      </a:rPr>
                      <m:t>)</m:t>
                    </m:r>
                  </m:oMath>
                </a14:m>
                <a:endParaRPr lang="en-US" sz="5400" b="1" i="1" dirty="0">
                  <a:latin typeface="Cambria Math" panose="02040503050406030204" pitchFamily="18" charset="0"/>
                  <a:cs typeface="Cambria Math" panose="02040503050406030204" pitchFamily="18" charset="0"/>
                </a:endParaRPr>
              </a:p>
            </p:txBody>
          </p:sp>
        </mc:Choice>
        <mc:Fallback>
          <p:sp>
            <p:nvSpPr>
              <p:cNvPr id="101" name="Rectangle 100"/>
              <p:cNvSpPr>
                <a:spLocks noRot="1" noChangeAspect="1" noMove="1" noResize="1" noEditPoints="1" noAdjustHandles="1" noChangeArrowheads="1" noChangeShapeType="1" noTextEdit="1"/>
              </p:cNvSpPr>
              <p:nvPr/>
            </p:nvSpPr>
            <p:spPr>
              <a:xfrm>
                <a:off x="900113" y="4589145"/>
                <a:ext cx="7025640" cy="2091690"/>
              </a:xfrm>
              <a:prstGeom prst="rect">
                <a:avLst/>
              </a:prstGeom>
              <a:blipFill rotWithShape="1">
                <a:blip r:embed="rId10"/>
                <a:stretch>
                  <a:fillRect l="-5" r="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6884903" y="507174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5474413" y="466849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6785612" y="771418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3"/>
          <a:stretch>
            <a:fillRect/>
          </a:stretch>
        </p:blipFill>
        <p:spPr bwMode="auto">
          <a:xfrm>
            <a:off x="5267844" y="2819510"/>
            <a:ext cx="7254618" cy="65951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07" name="TextBox 106"/>
              <p:cNvSpPr txBox="1"/>
              <p:nvPr/>
            </p:nvSpPr>
            <p:spPr>
              <a:xfrm>
                <a:off x="1144905" y="724535"/>
                <a:ext cx="15019020" cy="2781935"/>
              </a:xfrm>
              <a:prstGeom prst="rect">
                <a:avLst/>
              </a:prstGeom>
              <a:noFill/>
            </p:spPr>
            <p:txBody>
              <a:bodyPr wrap="square" rtlCol="0">
                <a:noAutofit/>
              </a:bodyPr>
              <a:lstStyle/>
              <a:p>
                <a:r>
                  <a:rPr lang="en-US" sz="5400" b="1" dirty="0" smtClean="0">
                    <a:solidFill>
                      <a:schemeClr val="bg1"/>
                    </a:solidFill>
                    <a:latin typeface="Times New Roman" panose="02020603050405020304" pitchFamily="18" charset="0"/>
                    <a:cs typeface="Times New Roman" panose="02020603050405020304" pitchFamily="18" charset="0"/>
                    <a:sym typeface="+mn-ea"/>
                  </a:rPr>
                  <a:t>Câu 3: Cho tam giác vuông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𝑨𝑩𝑪</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vuông tại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𝑨</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có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𝑩𝑪</m:t>
                    </m:r>
                    <m:r>
                      <a:rPr lang="en-US" sz="5400" b="1" i="1" spc="119">
                        <a:solidFill>
                          <a:schemeClr val="bg1"/>
                        </a:solidFill>
                        <a:latin typeface="Cambria Math" panose="02040503050406030204"/>
                        <a:ea typeface="Cambria Math" panose="02040503050406030204"/>
                        <a:cs typeface="Times New Roman" panose="02020603050405020304" pitchFamily="18" charset="0"/>
                      </a:rPr>
                      <m:t>=</m:t>
                    </m:r>
                    <m:r>
                      <a:rPr lang="en-US" sz="5400" b="1" i="1" spc="119">
                        <a:solidFill>
                          <a:schemeClr val="bg1"/>
                        </a:solidFill>
                        <a:latin typeface="Cambria Math" panose="02040503050406030204"/>
                        <a:ea typeface="Cambria Math" panose="02040503050406030204"/>
                        <a:cs typeface="Times New Roman" panose="02020603050405020304" pitchFamily="18" charset="0"/>
                      </a:rPr>
                      <m:t>𝟐𝟎</m:t>
                    </m:r>
                    <m:r>
                      <a:rPr lang="en-US" sz="5400" b="1" i="1" spc="119">
                        <a:solidFill>
                          <a:schemeClr val="bg1"/>
                        </a:solidFill>
                        <a:latin typeface="Cambria Math" panose="02040503050406030204"/>
                        <a:ea typeface="Cambria Math" panose="02040503050406030204"/>
                        <a:cs typeface="Times New Roman" panose="02020603050405020304" pitchFamily="18" charset="0"/>
                      </a:rPr>
                      <m:t> </m:t>
                    </m:r>
                    <m:r>
                      <a:rPr lang="en-US" sz="5400" b="1" i="1" spc="119">
                        <a:solidFill>
                          <a:schemeClr val="bg1"/>
                        </a:solidFill>
                        <a:latin typeface="Cambria Math" panose="02040503050406030204"/>
                        <a:ea typeface="Cambria Math" panose="02040503050406030204"/>
                        <a:cs typeface="Times New Roman" panose="02020603050405020304" pitchFamily="18" charset="0"/>
                      </a:rPr>
                      <m:t>𝒄𝒎</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𝑨𝑪</m:t>
                    </m:r>
                    <m:r>
                      <a:rPr lang="en-US" sz="5400" b="1" i="1" spc="119">
                        <a:solidFill>
                          <a:schemeClr val="bg1"/>
                        </a:solidFill>
                        <a:latin typeface="Cambria Math" panose="02040503050406030204"/>
                        <a:ea typeface="Cambria Math" panose="02040503050406030204"/>
                        <a:cs typeface="Times New Roman" panose="02020603050405020304" pitchFamily="18" charset="0"/>
                      </a:rPr>
                      <m:t>=</m:t>
                    </m:r>
                    <m:r>
                      <a:rPr lang="en-US" sz="5400" b="1" i="1" spc="119">
                        <a:solidFill>
                          <a:schemeClr val="bg1"/>
                        </a:solidFill>
                        <a:latin typeface="Cambria Math" panose="02040503050406030204"/>
                        <a:ea typeface="Cambria Math" panose="02040503050406030204"/>
                        <a:cs typeface="Times New Roman" panose="02020603050405020304" pitchFamily="18" charset="0"/>
                      </a:rPr>
                      <m:t>𝟏𝟐</m:t>
                    </m:r>
                    <m:r>
                      <a:rPr lang="en-US" sz="5400" b="1" i="1" spc="119">
                        <a:solidFill>
                          <a:schemeClr val="bg1"/>
                        </a:solidFill>
                        <a:latin typeface="Cambria Math" panose="02040503050406030204"/>
                        <a:ea typeface="Cambria Math" panose="02040503050406030204"/>
                        <a:cs typeface="Times New Roman" panose="02020603050405020304" pitchFamily="18" charset="0"/>
                      </a:rPr>
                      <m:t> </m:t>
                    </m:r>
                    <m:r>
                      <a:rPr lang="en-US" sz="5400" b="1" i="1" spc="119">
                        <a:solidFill>
                          <a:schemeClr val="bg1"/>
                        </a:solidFill>
                        <a:latin typeface="Cambria Math" panose="02040503050406030204"/>
                        <a:ea typeface="Cambria Math" panose="02040503050406030204"/>
                        <a:cs typeface="Times New Roman" panose="02020603050405020304" pitchFamily="18" charset="0"/>
                      </a:rPr>
                      <m:t>𝒄𝒎</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Quay tam giác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𝑨𝑩𝑪</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cạnh </a:t>
                </a:r>
                <a14:m>
                  <m:oMath xmlns:m="http://schemas.openxmlformats.org/officeDocument/2006/math">
                    <m:r>
                      <a:rPr lang="en-US" sz="5400" b="1" i="1" spc="119">
                        <a:solidFill>
                          <a:schemeClr val="bg1"/>
                        </a:solidFill>
                        <a:latin typeface="Cambria Math" panose="02040503050406030204"/>
                        <a:ea typeface="Cambria Math" panose="02040503050406030204"/>
                        <a:cs typeface="Times New Roman" panose="02020603050405020304" pitchFamily="18" charset="0"/>
                      </a:rPr>
                      <m:t>𝑨𝑩</m:t>
                    </m:r>
                  </m:oMath>
                </a14:m>
                <a:r>
                  <a:rPr lang="en-US" sz="5400" b="1" dirty="0" smtClean="0">
                    <a:solidFill>
                      <a:schemeClr val="bg1"/>
                    </a:solidFill>
                    <a:latin typeface="Times New Roman" panose="02020603050405020304" pitchFamily="18" charset="0"/>
                    <a:cs typeface="Times New Roman" panose="02020603050405020304" pitchFamily="18" charset="0"/>
                    <a:sym typeface="+mn-ea"/>
                  </a:rPr>
                  <a:t> ta được một hình nón có thể tích là:</a:t>
                </a:r>
                <a:endParaRPr lang="en-US" sz="5400" b="1" dirty="0" smtClean="0">
                  <a:solidFill>
                    <a:schemeClr val="bg1"/>
                  </a:solidFill>
                  <a:latin typeface="Times New Roman" panose="02020603050405020304" pitchFamily="18" charset="0"/>
                  <a:cs typeface="Times New Roman" panose="02020603050405020304" pitchFamily="18" charset="0"/>
                  <a:sym typeface="+mn-ea"/>
                </a:endParaRPr>
              </a:p>
            </p:txBody>
          </p:sp>
        </mc:Choice>
        <mc:Fallback>
          <p:sp>
            <p:nvSpPr>
              <p:cNvPr id="107" name="TextBox 106"/>
              <p:cNvSpPr txBox="1">
                <a:spLocks noRot="1" noChangeAspect="1" noMove="1" noResize="1" noEditPoints="1" noAdjustHandles="1" noChangeArrowheads="1" noChangeShapeType="1" noTextEdit="1"/>
              </p:cNvSpPr>
              <p:nvPr/>
            </p:nvSpPr>
            <p:spPr>
              <a:xfrm>
                <a:off x="1144905" y="724535"/>
                <a:ext cx="15019020" cy="2781935"/>
              </a:xfrm>
              <a:prstGeom prst="rect">
                <a:avLst/>
              </a:prstGeom>
              <a:blipFill rotWithShape="1">
                <a:blip r:embed="rId14"/>
                <a:stretch>
                  <a:fillRect/>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5"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15"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5"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6"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bldLvl="0" animBg="1"/>
      <p:bldP spid="97" grpId="1" bldLvl="0" animBg="1"/>
      <p:bldP spid="98" grpId="0" bldLvl="0" animBg="1"/>
      <p:bldP spid="98" grpId="1" bldLvl="0" animBg="1"/>
      <p:bldP spid="99" grpId="0" bldLvl="0" animBg="1"/>
      <p:bldP spid="99" grpId="1" bldLvl="0" animBg="1"/>
      <p:bldP spid="100" grpId="0" bldLvl="0" animBg="1"/>
      <p:bldP spid="100" grpId="1" bldLvl="0" animBg="1"/>
      <p:bldP spid="101" grpId="0" bldLvl="0" animBg="1"/>
      <p:bldP spid="101" grpId="1" bldLvl="0" animBg="1"/>
      <p:bldP spid="107" grpId="0"/>
      <p:bldP spid="10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l="-164" t="14186" r="164" b="3656"/>
          <a:stretch>
            <a:fillRect/>
          </a:stretch>
        </p:blipFill>
        <p:spPr>
          <a:xfrm>
            <a:off x="-18297" y="0"/>
            <a:ext cx="18288000" cy="10287000"/>
          </a:xfrm>
          <a:prstGeom prst="rect">
            <a:avLst/>
          </a:prstGeom>
        </p:spPr>
      </p:pic>
      <p:grpSp>
        <p:nvGrpSpPr>
          <p:cNvPr id="64" name="Group 63"/>
          <p:cNvGrpSpPr/>
          <p:nvPr/>
        </p:nvGrpSpPr>
        <p:grpSpPr>
          <a:xfrm>
            <a:off x="9359301"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1" name="Picture 70"/>
            <p:cNvPicPr>
              <a:picLocks noChangeAspect="1"/>
            </p:cNvPicPr>
            <p:nvPr/>
          </p:nvPicPr>
          <p:blipFill>
            <a:blip r:embed="rId2">
              <a:clrChange>
                <a:clrFrom>
                  <a:srgbClr val="FCFEFC"/>
                </a:clrFrom>
                <a:clrTo>
                  <a:srgbClr val="FCFEFC">
                    <a:alpha val="0"/>
                  </a:srgbClr>
                </a:clrTo>
              </a:clrChange>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0" y="4589781"/>
            <a:ext cx="5264711" cy="5264711"/>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pic>
          <p:nvPicPr>
            <p:cNvPr id="76" name="Picture 75"/>
            <p:cNvPicPr>
              <a:picLocks noChangeAspect="1"/>
            </p:cNvPicPr>
            <p:nvPr/>
          </p:nvPicPr>
          <p:blipFill>
            <a:blip r:embed="rId3">
              <a:clrChange>
                <a:clrFrom>
                  <a:srgbClr val="FCFEFC"/>
                </a:clrFrom>
                <a:clrTo>
                  <a:srgbClr val="FCFEFC">
                    <a:alpha val="0"/>
                  </a:srgbClr>
                </a:clrTo>
              </a:clrChange>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a:fillRect/>
          </a:stretch>
        </p:blipFill>
        <p:spPr bwMode="auto">
          <a:xfrm>
            <a:off x="526867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6"/>
          <a:srcRect t="17199" b="17907"/>
          <a:stretch>
            <a:fillRect/>
          </a:stretch>
        </p:blipFill>
        <p:spPr>
          <a:xfrm>
            <a:off x="5642189" y="6690248"/>
            <a:ext cx="1332971"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a:fillRect/>
          </a:stretch>
        </p:blipFill>
        <p:spPr bwMode="auto">
          <a:xfrm>
            <a:off x="4237430" y="475962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900430" y="1077595"/>
            <a:ext cx="15751810" cy="2717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mc:AlternateContent xmlns:mc="http://schemas.openxmlformats.org/markup-compatibility/2006">
        <mc:Choice xmlns:a14="http://schemas.microsoft.com/office/drawing/2010/main" Requires="a14">
          <p:sp>
            <p:nvSpPr>
              <p:cNvPr id="79" name="Rectangle 78"/>
              <p:cNvSpPr/>
              <p:nvPr/>
            </p:nvSpPr>
            <p:spPr>
              <a:xfrm>
                <a:off x="9130665" y="4266248"/>
                <a:ext cx="7024688" cy="246126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B.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𝟑𝟔𝟎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𝝅</m:t>
                    </m:r>
                    <m:r>
                      <a:rPr lang="en-US" sz="5400" b="1" dirty="0">
                        <a:solidFill>
                          <a:srgbClr val="FFFFFF"/>
                        </a:solidFill>
                        <a:latin typeface="Times New Roman" panose="02020603050405020304" pitchFamily="18" charset="0"/>
                        <a:cs typeface="Times New Roman" panose="02020603050405020304" pitchFamily="18" charset="0"/>
                      </a:rPr>
                      <m:t> </m:t>
                    </m:r>
                    <m:sSup>
                      <m:sSupPr>
                        <m:ctrlPr>
                          <a:rPr lang="en-US" sz="5400" b="1" i="1" dirty="0">
                            <a:solidFill>
                              <a:srgbClr val="FFFFFF"/>
                            </a:solidFill>
                            <a:latin typeface="Cambria Math" panose="02040503050406030204" pitchFamily="18" charset="0"/>
                            <a:cs typeface="Cambria Math" panose="02040503050406030204" pitchFamily="18" charset="0"/>
                          </a:rPr>
                        </m:ctrlPr>
                      </m:sSupPr>
                      <m:e>
                        <m:r>
                          <a:rPr lang="en-US" sz="5400" b="1" i="1" dirty="0">
                            <a:solidFill>
                              <a:srgbClr val="FFFFFF"/>
                            </a:solidFill>
                            <a:latin typeface="Cambria Math" panose="02040503050406030204" pitchFamily="18" charset="0"/>
                            <a:cs typeface="Cambria Math" panose="02040503050406030204" pitchFamily="18" charset="0"/>
                          </a:rPr>
                          <m:t>(</m:t>
                        </m:r>
                        <m:r>
                          <a:rPr lang="en-US" sz="5400" b="1" i="1" dirty="0">
                            <a:solidFill>
                              <a:srgbClr val="FFFFFF"/>
                            </a:solidFill>
                            <a:latin typeface="Cambria Math" panose="02040503050406030204" pitchFamily="18" charset="0"/>
                            <a:cs typeface="Cambria Math" panose="02040503050406030204" pitchFamily="18" charset="0"/>
                          </a:rPr>
                          <m:t>𝒄𝒎</m:t>
                        </m:r>
                      </m:e>
                      <m:sup>
                        <m:r>
                          <a:rPr lang="en-US" sz="5400" b="1" i="1" dirty="0">
                            <a:solidFill>
                              <a:srgbClr val="FFFFFF"/>
                            </a:solidFill>
                            <a:latin typeface="Cambria Math" panose="02040503050406030204" pitchFamily="18" charset="0"/>
                            <a:cs typeface="Cambria Math" panose="02040503050406030204" pitchFamily="18" charset="0"/>
                          </a:rPr>
                          <m:t>𝟐</m:t>
                        </m:r>
                      </m:sup>
                    </m:sSup>
                    <m:r>
                      <a:rPr lang="en-US" sz="5400" b="1" i="1" dirty="0">
                        <a:solidFill>
                          <a:srgbClr val="FFFFFF"/>
                        </a:solidFill>
                        <a:latin typeface="Cambria Math" panose="02040503050406030204" pitchFamily="18" charset="0"/>
                        <a:cs typeface="Cambria Math" panose="02040503050406030204" pitchFamily="18" charset="0"/>
                      </a:rPr>
                      <m:t>)</m:t>
                    </m:r>
                  </m:oMath>
                </a14:m>
                <a:r>
                  <a:rPr lang="en-US" sz="5400" dirty="0">
                    <a:latin typeface="Times New Roman" panose="02020603050405020304" pitchFamily="18" charset="0"/>
                    <a:cs typeface="Times New Roman" panose="02020603050405020304" pitchFamily="18" charset="0"/>
                  </a:rPr>
                  <a:t> </a:t>
                </a:r>
                <a:endParaRPr lang="en-US" sz="5400" dirty="0">
                  <a:latin typeface="Times New Roman" panose="02020603050405020304" pitchFamily="18" charset="0"/>
                  <a:cs typeface="Times New Roman" panose="02020603050405020304" pitchFamily="18" charset="0"/>
                </a:endParaRPr>
              </a:p>
            </p:txBody>
          </p:sp>
        </mc:Choice>
        <mc:Fallback>
          <p:sp>
            <p:nvSpPr>
              <p:cNvPr id="79" name="Rectangle 78"/>
              <p:cNvSpPr>
                <a:spLocks noRot="1" noChangeAspect="1" noMove="1" noResize="1" noEditPoints="1" noAdjustHandles="1" noChangeArrowheads="1" noChangeShapeType="1" noTextEdit="1"/>
              </p:cNvSpPr>
              <p:nvPr/>
            </p:nvSpPr>
            <p:spPr>
              <a:xfrm>
                <a:off x="9130665" y="4266248"/>
                <a:ext cx="7024688" cy="2461260"/>
              </a:xfrm>
              <a:prstGeom prst="rect">
                <a:avLst/>
              </a:prstGeom>
              <a:blipFill rotWithShape="1">
                <a:blip r:embed="rId8"/>
                <a:stretch>
                  <a:fillRect t="-13" r="5" b="13"/>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0" name="Rectangle 79"/>
              <p:cNvSpPr/>
              <p:nvPr/>
            </p:nvSpPr>
            <p:spPr>
              <a:xfrm>
                <a:off x="762000" y="7370445"/>
                <a:ext cx="7025640" cy="2474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C. </a:t>
                </a:r>
                <a:r>
                  <a:rPr lang="en-US" sz="5400" b="1" dirty="0">
                    <a:latin typeface="Times New Roman" panose="02020603050405020304" pitchFamily="18" charset="0"/>
                    <a:cs typeface="Times New Roman" panose="02020603050405020304" pitchFamily="18" charset="0"/>
                    <a:sym typeface="+mn-ea"/>
                  </a:rPr>
                  <a:t>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𝟐</m:t>
                    </m:r>
                    <m:r>
                      <a:rPr lang="en-US" sz="5400" b="1" i="1" dirty="0">
                        <a:solidFill>
                          <a:schemeClr val="bg1"/>
                        </a:solidFill>
                        <a:latin typeface="Cambria Math" panose="02040503050406030204" pitchFamily="18" charset="0"/>
                        <a:ea typeface="MS Mincho" charset="0"/>
                        <a:cs typeface="Cambria Math" panose="02040503050406030204" pitchFamily="18" charset="0"/>
                      </a:rPr>
                      <m:t>𝟔𝟎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𝝅</m:t>
                    </m:r>
                    <m:r>
                      <a:rPr lang="en-US" sz="5400" b="1" dirty="0">
                        <a:solidFill>
                          <a:srgbClr val="FFFFFF"/>
                        </a:solidFill>
                        <a:latin typeface="Times New Roman" panose="02020603050405020304" pitchFamily="18" charset="0"/>
                        <a:cs typeface="Times New Roman" panose="02020603050405020304" pitchFamily="18" charset="0"/>
                      </a:rPr>
                      <m:t> </m:t>
                    </m:r>
                    <m:sSup>
                      <m:sSupPr>
                        <m:ctrlPr>
                          <a:rPr lang="en-US" sz="5400" b="1" i="1" dirty="0">
                            <a:solidFill>
                              <a:srgbClr val="FFFFFF"/>
                            </a:solidFill>
                            <a:latin typeface="Cambria Math" panose="02040503050406030204" pitchFamily="18" charset="0"/>
                            <a:cs typeface="Cambria Math" panose="02040503050406030204" pitchFamily="18" charset="0"/>
                          </a:rPr>
                        </m:ctrlPr>
                      </m:sSupPr>
                      <m:e>
                        <m:r>
                          <a:rPr lang="en-US" sz="5400" b="1" i="1" dirty="0">
                            <a:solidFill>
                              <a:srgbClr val="FFFFFF"/>
                            </a:solidFill>
                            <a:latin typeface="Cambria Math" panose="02040503050406030204" pitchFamily="18" charset="0"/>
                            <a:cs typeface="Cambria Math" panose="02040503050406030204" pitchFamily="18" charset="0"/>
                          </a:rPr>
                          <m:t>(</m:t>
                        </m:r>
                        <m:r>
                          <a:rPr lang="en-US" sz="5400" b="1" i="1" dirty="0">
                            <a:solidFill>
                              <a:srgbClr val="FFFFFF"/>
                            </a:solidFill>
                            <a:latin typeface="Cambria Math" panose="02040503050406030204" pitchFamily="18" charset="0"/>
                            <a:cs typeface="Cambria Math" panose="02040503050406030204" pitchFamily="18" charset="0"/>
                          </a:rPr>
                          <m:t>𝒄𝒎</m:t>
                        </m:r>
                      </m:e>
                      <m:sup>
                        <m:r>
                          <a:rPr lang="en-US" sz="5400" b="1" i="1" dirty="0">
                            <a:solidFill>
                              <a:srgbClr val="FFFFFF"/>
                            </a:solidFill>
                            <a:latin typeface="Cambria Math" panose="02040503050406030204" pitchFamily="18" charset="0"/>
                            <a:cs typeface="Cambria Math" panose="02040503050406030204" pitchFamily="18" charset="0"/>
                          </a:rPr>
                          <m:t>𝟐</m:t>
                        </m:r>
                      </m:sup>
                    </m:sSup>
                    <m:r>
                      <a:rPr lang="en-US" sz="5400" b="1" i="1" dirty="0">
                        <a:solidFill>
                          <a:srgbClr val="FFFFFF"/>
                        </a:solidFill>
                        <a:latin typeface="Cambria Math" panose="02040503050406030204" pitchFamily="18" charset="0"/>
                        <a:cs typeface="Cambria Math" panose="02040503050406030204" pitchFamily="18" charset="0"/>
                      </a:rPr>
                      <m:t>)</m:t>
                    </m:r>
                  </m:oMath>
                </a14:m>
                <a:r>
                  <a:rPr lang="en-US" sz="5400" b="1" dirty="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mc:Choice>
        <mc:Fallback>
          <p:sp>
            <p:nvSpPr>
              <p:cNvPr id="80" name="Rectangle 79"/>
              <p:cNvSpPr>
                <a:spLocks noRot="1" noChangeAspect="1" noMove="1" noResize="1" noEditPoints="1" noAdjustHandles="1" noChangeArrowheads="1" noChangeShapeType="1" noTextEdit="1"/>
              </p:cNvSpPr>
              <p:nvPr/>
            </p:nvSpPr>
            <p:spPr>
              <a:xfrm>
                <a:off x="762000" y="7370445"/>
                <a:ext cx="7025640" cy="2474595"/>
              </a:xfrm>
              <a:prstGeom prst="rect">
                <a:avLst/>
              </a:prstGeom>
              <a:blipFill rotWithShape="1">
                <a:blip r:embed="rId9"/>
                <a:stretch>
                  <a:fillRect/>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1" name="Rectangle 80"/>
              <p:cNvSpPr/>
              <p:nvPr/>
            </p:nvSpPr>
            <p:spPr>
              <a:xfrm>
                <a:off x="9137333" y="7370445"/>
                <a:ext cx="7025640" cy="24755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D. </a:t>
                </a:r>
                <a:r>
                  <a:rPr lang="en-US" sz="5400" b="1" dirty="0">
                    <a:latin typeface="Times New Roman" panose="02020603050405020304" pitchFamily="18" charset="0"/>
                    <a:cs typeface="Times New Roman" panose="02020603050405020304" pitchFamily="18" charset="0"/>
                    <a:sym typeface="+mn-ea"/>
                  </a:rPr>
                  <a:t>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𝟑</m:t>
                    </m:r>
                    <m:r>
                      <a:rPr lang="en-US" sz="5400" b="1" i="1" dirty="0">
                        <a:solidFill>
                          <a:schemeClr val="bg1"/>
                        </a:solidFill>
                        <a:latin typeface="Cambria Math" panose="02040503050406030204" pitchFamily="18" charset="0"/>
                        <a:ea typeface="MS Mincho" charset="0"/>
                        <a:cs typeface="Cambria Math" panose="02040503050406030204" pitchFamily="18" charset="0"/>
                      </a:rPr>
                      <m:t>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𝝅</m:t>
                    </m:r>
                    <m:r>
                      <a:rPr lang="en-US" sz="5400" b="1" dirty="0">
                        <a:solidFill>
                          <a:srgbClr val="FFFFFF"/>
                        </a:solidFill>
                        <a:latin typeface="Times New Roman" panose="02020603050405020304" pitchFamily="18" charset="0"/>
                        <a:cs typeface="Times New Roman" panose="02020603050405020304" pitchFamily="18" charset="0"/>
                      </a:rPr>
                      <m:t> </m:t>
                    </m:r>
                    <m:sSup>
                      <m:sSupPr>
                        <m:ctrlPr>
                          <a:rPr lang="en-US" sz="5400" b="1" i="1" dirty="0">
                            <a:solidFill>
                              <a:srgbClr val="FFFFFF"/>
                            </a:solidFill>
                            <a:latin typeface="Cambria Math" panose="02040503050406030204" pitchFamily="18" charset="0"/>
                            <a:cs typeface="Cambria Math" panose="02040503050406030204" pitchFamily="18" charset="0"/>
                          </a:rPr>
                        </m:ctrlPr>
                      </m:sSupPr>
                      <m:e>
                        <m:r>
                          <a:rPr lang="en-US" sz="5400" b="1" i="1" dirty="0">
                            <a:solidFill>
                              <a:srgbClr val="FFFFFF"/>
                            </a:solidFill>
                            <a:latin typeface="Cambria Math" panose="02040503050406030204" pitchFamily="18" charset="0"/>
                            <a:cs typeface="Cambria Math" panose="02040503050406030204" pitchFamily="18" charset="0"/>
                          </a:rPr>
                          <m:t>(</m:t>
                        </m:r>
                        <m:r>
                          <a:rPr lang="en-US" sz="5400" b="1" i="1" dirty="0">
                            <a:solidFill>
                              <a:srgbClr val="FFFFFF"/>
                            </a:solidFill>
                            <a:latin typeface="Cambria Math" panose="02040503050406030204" pitchFamily="18" charset="0"/>
                            <a:cs typeface="Cambria Math" panose="02040503050406030204" pitchFamily="18" charset="0"/>
                          </a:rPr>
                          <m:t>𝒄𝒎</m:t>
                        </m:r>
                      </m:e>
                      <m:sup>
                        <m:r>
                          <a:rPr lang="en-US" sz="5400" b="1" i="1" dirty="0">
                            <a:solidFill>
                              <a:srgbClr val="FFFFFF"/>
                            </a:solidFill>
                            <a:latin typeface="Cambria Math" panose="02040503050406030204" pitchFamily="18" charset="0"/>
                            <a:cs typeface="Cambria Math" panose="02040503050406030204" pitchFamily="18" charset="0"/>
                          </a:rPr>
                          <m:t>𝟐</m:t>
                        </m:r>
                      </m:sup>
                    </m:sSup>
                    <m:r>
                      <a:rPr lang="en-US" sz="5400" b="1" i="1" dirty="0">
                        <a:solidFill>
                          <a:srgbClr val="FFFFFF"/>
                        </a:solidFill>
                        <a:latin typeface="Cambria Math" panose="02040503050406030204" pitchFamily="18" charset="0"/>
                        <a:cs typeface="Cambria Math" panose="02040503050406030204" pitchFamily="18" charset="0"/>
                      </a:rPr>
                      <m:t>)</m:t>
                    </m:r>
                  </m:oMath>
                </a14:m>
                <a:endParaRPr lang="en-US" sz="5400" b="1" dirty="0">
                  <a:latin typeface="Times New Roman" panose="02020603050405020304" pitchFamily="18" charset="0"/>
                  <a:cs typeface="Times New Roman" panose="02020603050405020304" pitchFamily="18" charset="0"/>
                  <a:sym typeface="+mn-ea"/>
                </a:endParaRPr>
              </a:p>
            </p:txBody>
          </p:sp>
        </mc:Choice>
        <mc:Fallback>
          <p:sp>
            <p:nvSpPr>
              <p:cNvPr id="81" name="Rectangle 80"/>
              <p:cNvSpPr>
                <a:spLocks noRot="1" noChangeAspect="1" noMove="1" noResize="1" noEditPoints="1" noAdjustHandles="1" noChangeArrowheads="1" noChangeShapeType="1" noTextEdit="1"/>
              </p:cNvSpPr>
              <p:nvPr/>
            </p:nvSpPr>
            <p:spPr>
              <a:xfrm>
                <a:off x="9137333" y="7370445"/>
                <a:ext cx="7025640" cy="2475548"/>
              </a:xfrm>
              <a:prstGeom prst="rect">
                <a:avLst/>
              </a:prstGeom>
              <a:blipFill rotWithShape="1">
                <a:blip r:embed="rId10"/>
                <a:stretch>
                  <a:fillRect l="-5" r="5" b="13"/>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2" name="Rectangle 81"/>
              <p:cNvSpPr/>
              <p:nvPr/>
            </p:nvSpPr>
            <p:spPr>
              <a:xfrm>
                <a:off x="782003" y="4275773"/>
                <a:ext cx="7025640" cy="24603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dirty="0">
                    <a:latin typeface="Times New Roman" panose="02020603050405020304" pitchFamily="18" charset="0"/>
                    <a:cs typeface="Times New Roman" panose="02020603050405020304" pitchFamily="18" charset="0"/>
                  </a:rPr>
                  <a:t>A. </a:t>
                </a:r>
                <a:r>
                  <a:rPr lang="en-US" sz="5400" b="1" dirty="0">
                    <a:latin typeface="Times New Roman" panose="02020603050405020304" pitchFamily="18" charset="0"/>
                    <a:cs typeface="Times New Roman" panose="02020603050405020304" pitchFamily="18" charset="0"/>
                    <a:sym typeface="+mn-ea"/>
                  </a:rPr>
                  <a:t>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𝟏</m:t>
                    </m:r>
                    <m:r>
                      <a:rPr lang="en-US" sz="5400" b="1" i="1" dirty="0">
                        <a:solidFill>
                          <a:schemeClr val="bg1"/>
                        </a:solidFill>
                        <a:latin typeface="Cambria Math" panose="02040503050406030204" pitchFamily="18" charset="0"/>
                        <a:ea typeface="MS Mincho" charset="0"/>
                        <a:cs typeface="Cambria Math" panose="02040503050406030204" pitchFamily="18" charset="0"/>
                      </a:rPr>
                      <m:t>𝟔𝟎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𝝅</m:t>
                    </m:r>
                    <m:r>
                      <a:rPr lang="en-US" sz="5400" b="1" dirty="0">
                        <a:solidFill>
                          <a:srgbClr val="FFFFFF"/>
                        </a:solidFill>
                        <a:latin typeface="Times New Roman" panose="02020603050405020304" pitchFamily="18" charset="0"/>
                        <a:cs typeface="Times New Roman" panose="02020603050405020304" pitchFamily="18" charset="0"/>
                      </a:rPr>
                      <m:t> </m:t>
                    </m:r>
                    <m:sSup>
                      <m:sSupPr>
                        <m:ctrlPr>
                          <a:rPr lang="en-US" sz="5400" b="1" i="1" dirty="0">
                            <a:solidFill>
                              <a:srgbClr val="FFFFFF"/>
                            </a:solidFill>
                            <a:latin typeface="Cambria Math" panose="02040503050406030204" pitchFamily="18" charset="0"/>
                            <a:cs typeface="Cambria Math" panose="02040503050406030204" pitchFamily="18" charset="0"/>
                          </a:rPr>
                        </m:ctrlPr>
                      </m:sSupPr>
                      <m:e>
                        <m:r>
                          <a:rPr lang="en-US" sz="5400" b="1" i="1" dirty="0">
                            <a:solidFill>
                              <a:srgbClr val="FFFFFF"/>
                            </a:solidFill>
                            <a:latin typeface="Cambria Math" panose="02040503050406030204" pitchFamily="18" charset="0"/>
                            <a:cs typeface="Cambria Math" panose="02040503050406030204" pitchFamily="18" charset="0"/>
                          </a:rPr>
                          <m:t>(</m:t>
                        </m:r>
                        <m:r>
                          <a:rPr lang="en-US" sz="5400" b="1" i="1" dirty="0">
                            <a:solidFill>
                              <a:srgbClr val="FFFFFF"/>
                            </a:solidFill>
                            <a:latin typeface="Cambria Math" panose="02040503050406030204" pitchFamily="18" charset="0"/>
                            <a:cs typeface="Cambria Math" panose="02040503050406030204" pitchFamily="18" charset="0"/>
                          </a:rPr>
                          <m:t>𝒄𝒎</m:t>
                        </m:r>
                      </m:e>
                      <m:sup>
                        <m:r>
                          <a:rPr lang="en-US" sz="5400" b="1" i="1" dirty="0">
                            <a:solidFill>
                              <a:srgbClr val="FFFFFF"/>
                            </a:solidFill>
                            <a:latin typeface="Cambria Math" panose="02040503050406030204" pitchFamily="18" charset="0"/>
                            <a:cs typeface="Cambria Math" panose="02040503050406030204" pitchFamily="18" charset="0"/>
                          </a:rPr>
                          <m:t>𝟐</m:t>
                        </m:r>
                      </m:sup>
                    </m:sSup>
                    <m:r>
                      <a:rPr lang="en-US" sz="5400" b="1" i="1" dirty="0">
                        <a:solidFill>
                          <a:srgbClr val="FFFFFF"/>
                        </a:solidFill>
                        <a:latin typeface="Cambria Math" panose="02040503050406030204" pitchFamily="18" charset="0"/>
                        <a:cs typeface="Cambria Math" panose="02040503050406030204" pitchFamily="18" charset="0"/>
                      </a:rPr>
                      <m:t>)</m:t>
                    </m:r>
                  </m:oMath>
                </a14:m>
                <a:endParaRPr lang="en-US" sz="5400" b="1" dirty="0">
                  <a:latin typeface="Times New Roman" panose="02020603050405020304" pitchFamily="18" charset="0"/>
                  <a:cs typeface="Times New Roman" panose="02020603050405020304" pitchFamily="18" charset="0"/>
                </a:endParaRPr>
              </a:p>
            </p:txBody>
          </p:sp>
        </mc:Choice>
        <mc:Fallback>
          <p:sp>
            <p:nvSpPr>
              <p:cNvPr id="82" name="Rectangle 81"/>
              <p:cNvSpPr>
                <a:spLocks noRot="1" noChangeAspect="1" noMove="1" noResize="1" noEditPoints="1" noAdjustHandles="1" noChangeArrowheads="1" noChangeShapeType="1" noTextEdit="1"/>
              </p:cNvSpPr>
              <p:nvPr/>
            </p:nvSpPr>
            <p:spPr>
              <a:xfrm>
                <a:off x="782003" y="4275773"/>
                <a:ext cx="7025640" cy="2460308"/>
              </a:xfrm>
              <a:prstGeom prst="rect">
                <a:avLst/>
              </a:prstGeom>
              <a:blipFill rotWithShape="1">
                <a:blip r:embed="rId11"/>
                <a:stretch>
                  <a:fillRect l="-5" t="-13" r="5"/>
                </a:stretch>
              </a:blipFill>
              <a:ln>
                <a:noFill/>
              </a:ln>
            </p:spPr>
            <p:style>
              <a:lnRef idx="0">
                <a:scrgbClr r="0" g="0" b="0"/>
              </a:lnRef>
              <a:fillRef idx="0">
                <a:scrgbClr r="0" g="0" b="0"/>
              </a:fillRef>
              <a:effectRef idx="0">
                <a:scrgbClr r="0" g="0" b="0"/>
              </a:effectRef>
              <a:fontRef idx="minor">
                <a:schemeClr val="lt1"/>
              </a:fontRef>
            </p:style>
            <p:txBody>
              <a:bodyPr/>
              <a:lstStyle/>
              <a:p>
                <a:r>
                  <a:rPr lang="en-US" alt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5236877" y="77835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5237144" y="469952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4"/>
          <a:stretch>
            <a:fillRect/>
          </a:stretch>
        </p:blipFill>
        <p:spPr bwMode="auto">
          <a:xfrm>
            <a:off x="4859222" y="3063350"/>
            <a:ext cx="7254618" cy="65951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8" name="TextBox 87"/>
              <p:cNvSpPr txBox="1"/>
              <p:nvPr/>
            </p:nvSpPr>
            <p:spPr>
              <a:xfrm>
                <a:off x="1144905" y="1131570"/>
                <a:ext cx="15240000" cy="2642870"/>
              </a:xfrm>
              <a:prstGeom prst="rect">
                <a:avLst/>
              </a:prstGeom>
              <a:noFill/>
            </p:spPr>
            <p:txBody>
              <a:bodyPr wrap="square" rtlCol="0">
                <a:noAutofit/>
              </a:bodyPr>
              <a:lstStyle/>
              <a:p>
                <a:r>
                  <a:rPr lang="en-US" sz="5400" b="1" dirty="0" smtClean="0">
                    <a:solidFill>
                      <a:schemeClr val="bg1"/>
                    </a:solidFill>
                    <a:latin typeface="Times New Roman" panose="02020603050405020304" pitchFamily="18" charset="0"/>
                    <a:cs typeface="Times New Roman" panose="02020603050405020304" pitchFamily="18" charset="0"/>
                  </a:rPr>
                  <a:t>Câu 4: Cho hình nón có chiều cao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𝒉</m:t>
                    </m:r>
                    <m:r>
                      <a:rPr lang="en-US" sz="5400" b="1" i="1" dirty="0">
                        <a:solidFill>
                          <a:schemeClr val="bg1"/>
                        </a:solidFill>
                        <a:latin typeface="Cambria Math" panose="02040503050406030204" pitchFamily="18" charset="0"/>
                        <a:ea typeface="MS Mincho" charset="0"/>
                        <a:cs typeface="Cambria Math" panose="02040503050406030204" pitchFamily="18" charset="0"/>
                      </a:rPr>
                      <m:t>=</m:t>
                    </m:r>
                    <m:r>
                      <a:rPr lang="en-US" sz="5400" b="1" i="1" dirty="0">
                        <a:solidFill>
                          <a:schemeClr val="bg1"/>
                        </a:solidFill>
                        <a:latin typeface="Cambria Math" panose="02040503050406030204" pitchFamily="18" charset="0"/>
                        <a:ea typeface="MS Mincho" charset="0"/>
                        <a:cs typeface="Cambria Math" panose="02040503050406030204" pitchFamily="18" charset="0"/>
                      </a:rPr>
                      <m:t>𝟐</m:t>
                    </m:r>
                    <m:r>
                      <a:rPr lang="en-US" sz="5400" b="1" i="1" dirty="0">
                        <a:solidFill>
                          <a:schemeClr val="bg1"/>
                        </a:solidFill>
                        <a:latin typeface="Cambria Math" panose="02040503050406030204" pitchFamily="18" charset="0"/>
                        <a:ea typeface="MS Mincho" charset="0"/>
                        <a:cs typeface="Cambria Math" panose="02040503050406030204" pitchFamily="18" charset="0"/>
                      </a:rPr>
                      <m:t>𝟒</m:t>
                    </m:r>
                    <m:r>
                      <a:rPr lang="en-US" sz="5400" b="1" i="1" dirty="0">
                        <a:solidFill>
                          <a:schemeClr val="bg1"/>
                        </a:solidFill>
                        <a:latin typeface="Cambria Math" panose="02040503050406030204" pitchFamily="18" charset="0"/>
                        <a:ea typeface="MS Mincho" charset="0"/>
                        <a:cs typeface="Cambria Math" panose="02040503050406030204" pitchFamily="18" charset="0"/>
                      </a:rPr>
                      <m:t>𝒄𝒎</m:t>
                    </m:r>
                  </m:oMath>
                </a14:m>
                <a:r>
                  <a:rPr lang="en-US" sz="5400" b="1" dirty="0" smtClean="0">
                    <a:solidFill>
                      <a:schemeClr val="bg1"/>
                    </a:solidFill>
                    <a:latin typeface="Times New Roman" panose="02020603050405020304" pitchFamily="18" charset="0"/>
                    <a:cs typeface="Times New Roman" panose="02020603050405020304" pitchFamily="18" charset="0"/>
                  </a:rPr>
                  <a:t> và thể tích </a:t>
                </a:r>
                <a14:m>
                  <m:oMath xmlns:m="http://schemas.openxmlformats.org/officeDocument/2006/math">
                    <m:r>
                      <a:rPr lang="en-US" sz="5400" b="1" i="1" dirty="0">
                        <a:solidFill>
                          <a:schemeClr val="bg1"/>
                        </a:solidFill>
                        <a:latin typeface="Cambria Math" panose="02040503050406030204" pitchFamily="18" charset="0"/>
                        <a:ea typeface="MS Mincho" charset="0"/>
                        <a:cs typeface="Cambria Math" panose="02040503050406030204" pitchFamily="18" charset="0"/>
                      </a:rPr>
                      <m:t>𝑽</m:t>
                    </m:r>
                    <m:r>
                      <a:rPr lang="en-US" sz="5400" b="1" i="1" dirty="0">
                        <a:solidFill>
                          <a:schemeClr val="bg1"/>
                        </a:solidFill>
                        <a:latin typeface="Cambria Math" panose="02040503050406030204" pitchFamily="18" charset="0"/>
                        <a:ea typeface="MS Mincho" charset="0"/>
                        <a:cs typeface="Cambria Math" panose="02040503050406030204" pitchFamily="18" charset="0"/>
                      </a:rPr>
                      <m:t>=</m:t>
                    </m:r>
                    <m:r>
                      <a:rPr lang="en-US" sz="5400" b="1" i="1" dirty="0">
                        <a:solidFill>
                          <a:schemeClr val="bg1"/>
                        </a:solidFill>
                        <a:latin typeface="Cambria Math" panose="02040503050406030204" pitchFamily="18" charset="0"/>
                        <a:ea typeface="MS Mincho" charset="0"/>
                        <a:cs typeface="Cambria Math" panose="02040503050406030204" pitchFamily="18" charset="0"/>
                      </a:rPr>
                      <m:t>𝟖𝟎𝟎</m:t>
                    </m:r>
                    <m:r>
                      <a:rPr lang="en-US" sz="5400" b="1" i="1" dirty="0">
                        <a:solidFill>
                          <a:schemeClr val="bg1"/>
                        </a:solidFill>
                        <a:latin typeface="Cambria Math" panose="02040503050406030204" pitchFamily="18" charset="0"/>
                        <a:ea typeface="MS Mincho" charset="0"/>
                        <a:cs typeface="Cambria Math" panose="02040503050406030204" pitchFamily="18" charset="0"/>
                      </a:rPr>
                      <m:t>𝝅</m:t>
                    </m:r>
                    <m:r>
                      <a:rPr lang="en-US" sz="5400" b="1" dirty="0">
                        <a:solidFill>
                          <a:srgbClr val="FFFFFF"/>
                        </a:solidFill>
                        <a:latin typeface="Times New Roman" panose="02020603050405020304" pitchFamily="18" charset="0"/>
                        <a:cs typeface="Times New Roman" panose="02020603050405020304" pitchFamily="18" charset="0"/>
                      </a:rPr>
                      <m:t> </m:t>
                    </m:r>
                    <m:sSup>
                      <m:sSupPr>
                        <m:ctrlPr>
                          <a:rPr lang="en-US" sz="5400" b="1" i="1" dirty="0">
                            <a:solidFill>
                              <a:srgbClr val="FFFFFF"/>
                            </a:solidFill>
                            <a:latin typeface="Cambria Math" panose="02040503050406030204" pitchFamily="18" charset="0"/>
                            <a:cs typeface="Cambria Math" panose="02040503050406030204" pitchFamily="18" charset="0"/>
                          </a:rPr>
                        </m:ctrlPr>
                      </m:sSupPr>
                      <m:e>
                        <m:r>
                          <a:rPr lang="en-US" sz="5400" b="1" i="1" dirty="0">
                            <a:solidFill>
                              <a:srgbClr val="FFFFFF"/>
                            </a:solidFill>
                            <a:latin typeface="Cambria Math" panose="02040503050406030204" pitchFamily="18" charset="0"/>
                            <a:cs typeface="Cambria Math" panose="02040503050406030204" pitchFamily="18" charset="0"/>
                          </a:rPr>
                          <m:t>(</m:t>
                        </m:r>
                        <m:r>
                          <a:rPr lang="en-US" sz="5400" b="1" i="1" dirty="0">
                            <a:solidFill>
                              <a:srgbClr val="FFFFFF"/>
                            </a:solidFill>
                            <a:latin typeface="Cambria Math" panose="02040503050406030204" pitchFamily="18" charset="0"/>
                            <a:cs typeface="Cambria Math" panose="02040503050406030204" pitchFamily="18" charset="0"/>
                          </a:rPr>
                          <m:t>𝒄𝒎</m:t>
                        </m:r>
                      </m:e>
                      <m:sup>
                        <m:r>
                          <a:rPr lang="en-US" sz="5400" b="1" i="1" dirty="0">
                            <a:solidFill>
                              <a:srgbClr val="FFFFFF"/>
                            </a:solidFill>
                            <a:latin typeface="Cambria Math" panose="02040503050406030204" pitchFamily="18" charset="0"/>
                            <a:ea typeface="MS Mincho" charset="0"/>
                            <a:cs typeface="Cambria Math" panose="02040503050406030204" pitchFamily="18" charset="0"/>
                          </a:rPr>
                          <m:t>𝟑</m:t>
                        </m:r>
                      </m:sup>
                    </m:sSup>
                    <m:r>
                      <a:rPr lang="en-US" sz="5400" b="1" i="1" dirty="0">
                        <a:solidFill>
                          <a:srgbClr val="FFFFFF"/>
                        </a:solidFill>
                        <a:latin typeface="Cambria Math" panose="02040503050406030204" pitchFamily="18" charset="0"/>
                        <a:cs typeface="Cambria Math" panose="02040503050406030204" pitchFamily="18" charset="0"/>
                      </a:rPr>
                      <m:t>)</m:t>
                    </m:r>
                  </m:oMath>
                </a14:m>
                <a:r>
                  <a:rPr lang="en-US" sz="5400" b="1" dirty="0" smtClean="0">
                    <a:solidFill>
                      <a:schemeClr val="bg1"/>
                    </a:solidFill>
                    <a:latin typeface="Times New Roman" panose="02020603050405020304" pitchFamily="18" charset="0"/>
                    <a:cs typeface="Times New Roman" panose="02020603050405020304" pitchFamily="18" charset="0"/>
                  </a:rPr>
                  <a:t>. Tính diện tích toàn phần của hình nón là: </a:t>
                </a:r>
                <a:endParaRPr lang="en-US" sz="5400" b="1" dirty="0" smtClean="0">
                  <a:solidFill>
                    <a:schemeClr val="bg1"/>
                  </a:solidFill>
                  <a:latin typeface="Times New Roman" panose="02020603050405020304" pitchFamily="18" charset="0"/>
                  <a:cs typeface="Times New Roman" panose="02020603050405020304" pitchFamily="18" charset="0"/>
                </a:endParaRPr>
              </a:p>
            </p:txBody>
          </p:sp>
        </mc:Choice>
        <mc:Fallback>
          <p:sp>
            <p:nvSpPr>
              <p:cNvPr id="88" name="TextBox 87"/>
              <p:cNvSpPr txBox="1">
                <a:spLocks noRot="1" noChangeAspect="1" noMove="1" noResize="1" noEditPoints="1" noAdjustHandles="1" noChangeArrowheads="1" noChangeShapeType="1" noTextEdit="1"/>
              </p:cNvSpPr>
              <p:nvPr/>
            </p:nvSpPr>
            <p:spPr>
              <a:xfrm>
                <a:off x="1144905" y="1131570"/>
                <a:ext cx="15240000" cy="2642870"/>
              </a:xfrm>
              <a:prstGeom prst="rect">
                <a:avLst/>
              </a:prstGeom>
              <a:blipFill rotWithShape="1">
                <a:blip r:embed="rId15"/>
                <a:stretch>
                  <a:fillRect/>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16"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16"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16"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17"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bldLvl="0" animBg="1"/>
      <p:bldP spid="78" grpId="1" bldLvl="0" animBg="1"/>
      <p:bldP spid="79" grpId="0" bldLvl="0" animBg="1"/>
      <p:bldP spid="79" grpId="1" bldLvl="0" animBg="1"/>
      <p:bldP spid="80" grpId="0" bldLvl="0" animBg="1"/>
      <p:bldP spid="80" grpId="1" bldLvl="0" animBg="1"/>
      <p:bldP spid="81" grpId="0" bldLvl="0" animBg="1"/>
      <p:bldP spid="81" grpId="1" bldLvl="0" animBg="1"/>
      <p:bldP spid="82" grpId="0" bldLvl="0" animBg="1"/>
      <p:bldP spid="82" grpId="1" bldLvl="0" animBg="1"/>
      <p:bldP spid="88" grpId="0"/>
      <p:bldP spid="8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100;p63"/>
            <p:cNvSpPr txBox="1"/>
            <p:nvPr/>
          </p:nvSpPr>
          <p:spPr>
            <a:xfrm>
              <a:off x="1215221" y="3426102"/>
              <a:ext cx="4031207" cy="4122847"/>
            </a:xfrm>
            <a:prstGeom prst="rect">
              <a:avLst/>
            </a:prstGeom>
            <a:noFill/>
            <a:ln>
              <a:noFill/>
            </a:ln>
          </p:spPr>
          <p:txBody>
            <a:bodyPr spcFirstLastPara="1" wrap="square" lIns="91425" tIns="45700" rIns="91425" bIns="45700" anchor="t" anchorCtr="0">
              <a:noAutofit/>
            </a:bodyPr>
            <a:lstStyle/>
            <a:p>
              <a:pPr lvl="0" algn="ctr">
                <a:lnSpc>
                  <a:spcPct val="150000"/>
                </a:lnSpc>
              </a:pP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Ghi</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nhớ</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kiến</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thức</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trọng</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tâm</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trong</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1104;p63"/>
            <p:cNvSpPr txBox="1"/>
            <p:nvPr/>
          </p:nvSpPr>
          <p:spPr>
            <a:xfrm>
              <a:off x="7008485" y="3229570"/>
              <a:ext cx="4632751" cy="2954485"/>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Hoàn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thành</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tập</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trong</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SGK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trang</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102,103.</a:t>
              </a:r>
              <a:endPar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1108;p63"/>
            <p:cNvSpPr txBox="1"/>
            <p:nvPr/>
          </p:nvSpPr>
          <p:spPr>
            <a:xfrm>
              <a:off x="12472255" y="3922569"/>
              <a:ext cx="4540073" cy="1433263"/>
            </a:xfrm>
            <a:prstGeom prst="rect">
              <a:avLst/>
            </a:prstGeom>
            <a:noFill/>
            <a:ln>
              <a:noFill/>
            </a:ln>
          </p:spPr>
          <p:txBody>
            <a:bodyPr spcFirstLastPara="1" wrap="square" lIns="91425" tIns="45700" rIns="91425" bIns="45700" anchor="t" anchorCtr="0">
              <a:noAutofit/>
            </a:bodyPr>
            <a:lstStyle/>
            <a:p>
              <a:pPr lvl="0" algn="ctr">
                <a:lnSpc>
                  <a:spcPct val="150000"/>
                </a:lnSpc>
              </a:pP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Chuẩn</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bị</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mới</a:t>
              </a:r>
              <a:r>
                <a:rPr lang="en-US" sz="4800"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4800" b="1" i="1"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a:t>
              </a:r>
              <a:r>
                <a:rPr lang="en-US" sz="4800" b="1" i="1" dirty="0" err="1">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Bài</a:t>
              </a:r>
              <a:r>
                <a:rPr lang="en-US" sz="4800" b="1" i="1"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rPr>
                <a:t> 3: Hình cầu”.</a:t>
              </a:r>
              <a:endParaRPr lang="en-US" sz="4800" b="1" i="1" dirty="0">
                <a:solidFill>
                  <a:schemeClr val="dk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0630"/>
            </a:xfrm>
            <a:prstGeom prst="rect">
              <a:avLst/>
            </a:prstGeom>
          </p:spPr>
          <p:txBody>
            <a:bodyPr wrap="square" lIns="0" tIns="0" rIns="0" bIns="0" rtlCol="0" anchor="t">
              <a:spAutoFit/>
            </a:bodyPr>
            <a:lstStyle/>
            <a:p>
              <a:pPr algn="ctr">
                <a:lnSpc>
                  <a:spcPts val="9600"/>
                </a:lnSpc>
              </a:pPr>
              <a:r>
                <a:rPr lang="en-US" sz="6000" b="1">
                  <a:latin typeface="Times New Roman" panose="02020603050405020304" pitchFamily="18" charset="0"/>
                  <a:cs typeface="Times New Roman" panose="02020603050405020304" pitchFamily="18" charset="0"/>
                </a:rPr>
                <a:t>HƯỚNG DẪN VỀ NHÀ</a:t>
              </a:r>
              <a:endParaRPr lang="en-US" sz="6000" b="1" dirty="0">
                <a:latin typeface="Times New Roman" panose="02020603050405020304" pitchFamily="18" charset="0"/>
                <a:cs typeface="Times New Roman" panose="02020603050405020304" pitchFamily="18" charset="0"/>
              </a:endParaRPr>
            </a:p>
          </p:txBody>
        </p:sp>
      </p:grpSp>
      <p:pic>
        <p:nvPicPr>
          <p:cNvPr id="33" name="Picture 6"/>
          <p:cNvPicPr>
            <a:picLocks noChangeAspect="1"/>
          </p:cNvPicPr>
          <p:nvPr/>
        </p:nvPicPr>
        <p:blipFill>
          <a:blip r:embed="rId2"/>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3"/>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4"/>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2"/>
          <a:stretch>
            <a:fillRect/>
          </a:stretch>
        </p:blipFill>
        <p:spPr>
          <a:xfrm>
            <a:off x="0" y="5886138"/>
            <a:ext cx="6096000" cy="5880713"/>
          </a:xfrm>
          <a:prstGeom prst="rect">
            <a:avLst/>
          </a:prstGeom>
        </p:spPr>
      </p:pic>
      <p:pic>
        <p:nvPicPr>
          <p:cNvPr id="10" name="Picture 6"/>
          <p:cNvPicPr>
            <a:picLocks noChangeAspect="1"/>
          </p:cNvPicPr>
          <p:nvPr/>
        </p:nvPicPr>
        <p:blipFill>
          <a:blip r:embed="rId3">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4"/>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endParaRPr lang="en-US" sz="7500" b="1" dirty="0">
              <a:solidFill>
                <a:schemeClr val="bg1"/>
              </a:solidFill>
              <a:latin typeface="Arial" panose="020B0604020202020204" pitchFamily="34" charset="0"/>
              <a:cs typeface="Arial" panose="020B0604020202020204" pitchFamily="34" charset="0"/>
            </a:endParaRP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endParaRPr lang="en-US" sz="75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1"/>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4152900"/>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8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CHƯƠNG </a:t>
            </a:r>
            <a:r>
              <a:rPr lang="en-US" sz="8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10</a:t>
            </a:r>
            <a:r>
              <a:rPr lang="vi-VN" sz="8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a:t>
            </a:r>
            <a:r>
              <a:rPr lang="en-US" sz="8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HÌNH HỌC TRỰC QUAN</a:t>
            </a:r>
            <a:endParaRPr lang="en-US" sz="8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21" name="Google Shape;133;p3"/>
          <p:cNvSpPr/>
          <p:nvPr/>
        </p:nvSpPr>
        <p:spPr>
          <a:xfrm>
            <a:off x="3610753" y="5677051"/>
            <a:ext cx="11523694" cy="2121535"/>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8800" b="1" dirty="0">
                <a:solidFill>
                  <a:srgbClr val="FFFF00"/>
                </a:solidFill>
                <a:latin typeface="Times New Roman" panose="02020603050405020304" pitchFamily="18" charset="0"/>
                <a:ea typeface="Arial" panose="020B0604020202020204"/>
                <a:cs typeface="Times New Roman" panose="02020603050405020304" pitchFamily="18" charset="0"/>
                <a:sym typeface="Arial" panose="020B0604020202020204"/>
              </a:rPr>
              <a:t>BÀI 2: HÌNH NÓN</a:t>
            </a:r>
            <a:endParaRPr lang="en-US" sz="8800" b="1" dirty="0">
              <a:solidFill>
                <a:srgbClr val="FFFF00"/>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pic>
        <p:nvPicPr>
          <p:cNvPr id="5" name="Picture 4"/>
          <p:cNvPicPr>
            <a:picLocks noChangeAspect="1"/>
          </p:cNvPicPr>
          <p:nvPr/>
        </p:nvPicPr>
        <p:blipFill>
          <a:blip r:embed="rId2"/>
          <a:stretch>
            <a:fillRect/>
          </a:stretch>
        </p:blipFill>
        <p:spPr>
          <a:xfrm>
            <a:off x="158980" y="4898664"/>
            <a:ext cx="3339640" cy="4895236"/>
          </a:xfrm>
          <a:prstGeom prst="rect">
            <a:avLst/>
          </a:prstGeom>
        </p:spPr>
      </p:pic>
      <p:pic>
        <p:nvPicPr>
          <p:cNvPr id="12" name="Picture 4"/>
          <p:cNvPicPr>
            <a:picLocks noChangeAspect="1"/>
          </p:cNvPicPr>
          <p:nvPr/>
        </p:nvPicPr>
        <p:blipFill>
          <a:blip r:embed="rId3"/>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1"/>
          <a:srcRect/>
          <a:stretch>
            <a:fillRect/>
          </a:stretch>
        </p:blipFill>
        <p:spPr>
          <a:xfrm rot="13832001">
            <a:off x="14663310" y="-1632802"/>
            <a:ext cx="6083278" cy="4220274"/>
          </a:xfrm>
          <a:prstGeom prst="rect">
            <a:avLst/>
          </a:prstGeom>
        </p:spPr>
      </p:pic>
      <p:sp>
        <p:nvSpPr>
          <p:cNvPr id="14" name="Rectangle 13"/>
          <p:cNvSpPr/>
          <p:nvPr/>
        </p:nvSpPr>
        <p:spPr>
          <a:xfrm>
            <a:off x="2895600" y="3414395"/>
            <a:ext cx="11957685" cy="1560195"/>
          </a:xfrm>
          <a:prstGeom prst="rect">
            <a:avLst/>
          </a:prstGeom>
        </p:spPr>
        <p:txBody>
          <a:bodyPr wrap="square">
            <a:noAutofit/>
          </a:bodyPr>
          <a:lstStyle/>
          <a:p>
            <a:pPr algn="just">
              <a:lnSpc>
                <a:spcPct val="150000"/>
              </a:lnSpc>
              <a:tabLst>
                <a:tab pos="360045" algn="l"/>
                <a:tab pos="720090" algn="l"/>
              </a:tabLst>
            </a:pPr>
            <a:r>
              <a:rPr lang="nl-NL" sz="5400" b="1" dirty="0">
                <a:latin typeface="Times New Roman" panose="02020603050405020304" pitchFamily="18" charset="0"/>
                <a:ea typeface="Calibri" panose="020F0502020204030204" pitchFamily="34" charset="0"/>
                <a:cs typeface="Times New Roman" panose="02020603050405020304" pitchFamily="18" charset="0"/>
              </a:rPr>
              <a:t>HÌNH </a:t>
            </a:r>
            <a:r>
              <a:rPr lang="en-US" altLang="nl-NL" sz="5400" b="1" dirty="0">
                <a:latin typeface="Times New Roman" panose="02020603050405020304" pitchFamily="18" charset="0"/>
                <a:ea typeface="Calibri" panose="020F0502020204030204" pitchFamily="34" charset="0"/>
                <a:cs typeface="Times New Roman" panose="02020603050405020304" pitchFamily="18" charset="0"/>
              </a:rPr>
              <a:t>NÓN</a:t>
            </a:r>
            <a:endParaRPr lang="en-US" altLang="nl-NL" sz="5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72740" y="5998845"/>
            <a:ext cx="14344015" cy="1048385"/>
          </a:xfrm>
          <a:prstGeom prst="rect">
            <a:avLst/>
          </a:prstGeom>
        </p:spPr>
        <p:txBody>
          <a:bodyPr wrap="square">
            <a:noAutofit/>
          </a:bodyPr>
          <a:lstStyle/>
          <a:p>
            <a:r>
              <a:rPr lang="en-US" sz="5400" b="1" dirty="0">
                <a:latin typeface="Times New Roman" panose="02020603050405020304" pitchFamily="18" charset="0"/>
                <a:cs typeface="Times New Roman" panose="02020603050405020304" pitchFamily="18" charset="0"/>
              </a:rPr>
              <a:t>DIỆN TÍCH XUNG QUANH CỦA HÌNH NÓN</a:t>
            </a:r>
            <a:endParaRPr lang="en-US" sz="5400" b="1" dirty="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5029200" y="109318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0630"/>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DUNG BÀI HỌC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p:cNvPicPr>
            <a:picLocks noChangeAspect="1"/>
          </p:cNvPicPr>
          <p:nvPr/>
        </p:nvPicPr>
        <p:blipFill>
          <a:blip r:embed="rId2"/>
          <a:stretch>
            <a:fillRect/>
          </a:stretch>
        </p:blipFill>
        <p:spPr>
          <a:xfrm>
            <a:off x="14173200" y="7315412"/>
            <a:ext cx="3087506" cy="2593735"/>
          </a:xfrm>
          <a:prstGeom prst="rect">
            <a:avLst/>
          </a:prstGeom>
        </p:spPr>
      </p:pic>
      <p:pic>
        <p:nvPicPr>
          <p:cNvPr id="7" name="Picture 6"/>
          <p:cNvPicPr>
            <a:picLocks noChangeAspect="1"/>
          </p:cNvPicPr>
          <p:nvPr/>
        </p:nvPicPr>
        <p:blipFill>
          <a:blip r:embed="rId3"/>
          <a:stretch>
            <a:fillRect/>
          </a:stretch>
        </p:blipFill>
        <p:spPr>
          <a:xfrm>
            <a:off x="609600" y="571500"/>
            <a:ext cx="1066800" cy="1145177"/>
          </a:xfrm>
          <a:prstGeom prst="rect">
            <a:avLst/>
          </a:prstGeom>
        </p:spPr>
      </p:pic>
      <p:grpSp>
        <p:nvGrpSpPr>
          <p:cNvPr id="24" name="Group 23"/>
          <p:cNvGrpSpPr/>
          <p:nvPr/>
        </p:nvGrpSpPr>
        <p:grpSpPr>
          <a:xfrm>
            <a:off x="1447814" y="3619609"/>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447800" y="5869305"/>
            <a:ext cx="1236345" cy="1212850"/>
            <a:chOff x="2315060" y="3149849"/>
            <a:chExt cx="1236936" cy="1155973"/>
          </a:xfrm>
        </p:grpSpPr>
        <p:pic>
          <p:nvPicPr>
            <p:cNvPr id="28"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33805"/>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lang="en-US" sz="5000" b="1" dirty="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2895837" y="8360941"/>
            <a:ext cx="8856980" cy="922020"/>
          </a:xfrm>
          <a:prstGeom prst="rect">
            <a:avLst/>
          </a:prstGeom>
        </p:spPr>
        <p:txBody>
          <a:bodyPr wrap="none">
            <a:spAutoFit/>
          </a:bodyPr>
          <a:lstStyle/>
          <a:p>
            <a:r>
              <a:rPr lang="en-US" sz="5400" b="1" dirty="0">
                <a:latin typeface="Times New Roman" panose="02020603050405020304" pitchFamily="18" charset="0"/>
                <a:cs typeface="Times New Roman" panose="02020603050405020304" pitchFamily="18" charset="0"/>
              </a:rPr>
              <a:t>THỂ TÍCH CỦA HÌNH NÓN</a:t>
            </a:r>
            <a:endParaRPr lang="en-US" sz="5400" b="1"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1447800" y="8308340"/>
            <a:ext cx="1236345" cy="1155700"/>
            <a:chOff x="2315060" y="3149849"/>
            <a:chExt cx="1236936" cy="1155973"/>
          </a:xfrm>
        </p:grpSpPr>
        <p:pic>
          <p:nvPicPr>
            <p:cNvPr id="4"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202"/>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6906093" y="3238333"/>
              <a:ext cx="5236210" cy="1767205"/>
            </a:xfrm>
            <a:prstGeom prst="rect">
              <a:avLst/>
            </a:prstGeom>
          </p:spPr>
          <p:txBody>
            <a:bodyPr wrap="none">
              <a:no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r>
                <a:rPr lang="nl-NL"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HÌNH </a:t>
              </a:r>
              <a:r>
                <a:rPr lang="en-US" altLang="nl-NL" sz="6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NÓN</a:t>
              </a:r>
              <a:endParaRPr kumimoji="0" lang="en-US" altLang="nl-NL"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8" name="Picture 7"/>
          <p:cNvPicPr>
            <a:picLocks noChangeAspect="1"/>
          </p:cNvPicPr>
          <p:nvPr/>
        </p:nvPicPr>
        <p:blipFill>
          <a:blip r:embed="rId1"/>
          <a:stretch>
            <a:fillRect/>
          </a:stretch>
        </p:blipFill>
        <p:spPr>
          <a:xfrm>
            <a:off x="5734237" y="6904121"/>
            <a:ext cx="6743323" cy="3384884"/>
          </a:xfrm>
          <a:prstGeom prst="rect">
            <a:avLst/>
          </a:prstGeom>
        </p:spPr>
      </p:pic>
      <p:pic>
        <p:nvPicPr>
          <p:cNvPr id="4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708999">
            <a:off x="16433972" y="389360"/>
            <a:ext cx="1184128" cy="1741365"/>
          </a:xfrm>
          <a:prstGeom prst="rect">
            <a:avLst/>
          </a:prstGeom>
        </p:spPr>
      </p:pic>
    </p:spTree>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1"/>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2"/>
          <a:stretch>
            <a:fillRect/>
          </a:stretch>
        </p:blipFill>
        <p:spPr>
          <a:xfrm>
            <a:off x="15887099" y="8280547"/>
            <a:ext cx="1998114" cy="1439883"/>
          </a:xfrm>
          <a:prstGeom prst="rect">
            <a:avLst/>
          </a:prstGeom>
        </p:spPr>
      </p:pic>
      <mc:AlternateContent xmlns:mc="http://schemas.openxmlformats.org/markup-compatibility/2006">
        <mc:Choice xmlns:a14="http://schemas.microsoft.com/office/drawing/2010/main" Requires="a14">
          <p:sp>
            <p:nvSpPr>
              <p:cNvPr id="3" name="TextBox 2"/>
              <p:cNvSpPr txBox="1"/>
              <p:nvPr/>
            </p:nvSpPr>
            <p:spPr>
              <a:xfrm>
                <a:off x="209550" y="1369060"/>
                <a:ext cx="17675860" cy="2866390"/>
              </a:xfrm>
              <a:prstGeom prst="rect">
                <a:avLst/>
              </a:prstGeom>
              <a:noFill/>
            </p:spPr>
            <p:txBody>
              <a:bodyPr wrap="square">
                <a:noAutofit/>
              </a:bodyPr>
              <a:lstStyle/>
              <a:p>
                <a:pPr algn="just">
                  <a:lnSpc>
                    <a:spcPct val="150000"/>
                  </a:lnSpc>
                  <a:spcAft>
                    <a:spcPts val="800"/>
                  </a:spcAft>
                </a:pP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                  Cắt</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miếng</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bìa</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4400" kern="1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4400" kern="100" dirty="0">
                    <a:latin typeface="Times New Roman" panose="02020603050405020304" pitchFamily="18" charset="0"/>
                    <a:ea typeface="Calibri" panose="020F0502020204030204" pitchFamily="34" charset="0"/>
                    <a:cs typeface="Times New Roman" panose="02020603050405020304" pitchFamily="18" charset="0"/>
                  </a:rPr>
                  <a:t> tam giác vuông </a:t>
                </a: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𝐴𝑂𝐶</m:t>
                    </m:r>
                  </m:oMath>
                </a14:m>
                <a:r>
                  <a:rPr lang="en-US" sz="4400" kern="100" dirty="0">
                    <a:latin typeface="Times New Roman" panose="02020603050405020304" pitchFamily="18" charset="0"/>
                    <a:ea typeface="Calibri" panose="020F0502020204030204" pitchFamily="34" charset="0"/>
                    <a:cs typeface="Times New Roman" panose="02020603050405020304" pitchFamily="18" charset="0"/>
                  </a:rPr>
                  <a:t>. Khi quay miếng bìa một vòng đường thẳng cố định chứa cạnh </a:t>
                </a:r>
                <a14:m>
                  <m:oMath xmlns:m="http://schemas.openxmlformats.org/officeDocument/2006/math">
                    <m:r>
                      <a:rPr lang="en-US" sz="4400" i="1" kern="100" dirty="0">
                        <a:latin typeface="Cambria Math" panose="02040503050406030204" pitchFamily="18" charset="0"/>
                        <a:ea typeface="Calibri" panose="020F0502020204030204" pitchFamily="34" charset="0"/>
                        <a:cs typeface="Cambria Math" panose="02040503050406030204" pitchFamily="18" charset="0"/>
                      </a:rPr>
                      <m:t>𝐴𝑂</m:t>
                    </m:r>
                  </m:oMath>
                </a14:m>
                <a:r>
                  <a:rPr lang="en-US" sz="4400" kern="100" dirty="0">
                    <a:latin typeface="Times New Roman" panose="02020603050405020304" pitchFamily="18" charset="0"/>
                    <a:ea typeface="Calibri" panose="020F0502020204030204" pitchFamily="34" charset="0"/>
                    <a:cs typeface="Times New Roman" panose="02020603050405020304" pitchFamily="18" charset="0"/>
                  </a:rPr>
                  <a:t> (Hình a), miếng bìa đó tạo nên một hình như ở hình b. Hình đó có dạng hình gì?</a:t>
                </a:r>
                <a:endParaRPr lang="en-US" sz="4400" kern="1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209550" y="1369060"/>
                <a:ext cx="17675860" cy="2866390"/>
              </a:xfrm>
              <a:prstGeom prst="rect">
                <a:avLst/>
              </a:prstGeom>
              <a:blipFill rotWithShape="1">
                <a:blip r:embed="rId3"/>
                <a:stretch>
                  <a:fillRect b="-6868"/>
                </a:stretch>
              </a:blipFill>
            </p:spPr>
            <p:txBody>
              <a:bodyPr/>
              <a:lstStyle/>
              <a:p>
                <a:r>
                  <a:rPr lang="en-US" altLang="en-US">
                    <a:noFill/>
                  </a:rPr>
                  <a:t> </a:t>
                </a:r>
              </a:p>
            </p:txBody>
          </p:sp>
        </mc:Fallback>
      </mc:AlternateContent>
      <p:sp>
        <p:nvSpPr>
          <p:cNvPr id="12" name="TextBox 11"/>
          <p:cNvSpPr txBox="1"/>
          <p:nvPr/>
        </p:nvSpPr>
        <p:spPr>
          <a:xfrm>
            <a:off x="13258800" y="6438900"/>
            <a:ext cx="5244465" cy="829945"/>
          </a:xfrm>
          <a:prstGeom prst="rect">
            <a:avLst/>
          </a:prstGeom>
          <a:noFill/>
        </p:spPr>
        <p:txBody>
          <a:bodyPr wrap="square">
            <a:spAutoFit/>
          </a:bodyPr>
          <a:lstStyle/>
          <a:p>
            <a:r>
              <a:rPr lang="en-US" sz="4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Đáp</a:t>
            </a:r>
            <a:r>
              <a:rPr 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án</a:t>
            </a:r>
            <a:r>
              <a:rPr 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8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Hình</a:t>
            </a:r>
            <a:r>
              <a:rPr 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nón</a:t>
            </a:r>
            <a:endParaRPr lang="en-US" sz="48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7" name="Google Shape;169;p5"/>
          <p:cNvSpPr/>
          <p:nvPr>
            <p:custDataLst>
              <p:tags r:id="rId4"/>
            </p:custDataLst>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rPr>
              <a:t>HĐKP 1</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18" name="Google Shape;322;p15"/>
          <p:cNvSpPr/>
          <p:nvPr>
            <p:custDataLst>
              <p:tags r:id="rId5"/>
            </p:custDataLst>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p>
            <a:pPr marL="0" marR="0" lvl="0" indent="0" algn="ctr" rtl="0">
              <a:spcBef>
                <a:spcPts val="0"/>
              </a:spcBef>
              <a:spcAft>
                <a:spcPts val="0"/>
              </a:spcAft>
              <a:buNone/>
            </a:pP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1. Nhận biết </a:t>
            </a:r>
            <a:r>
              <a:rPr lang="en-US" sz="4800" b="1" dirty="0" err="1">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hình</a:t>
            </a:r>
            <a:r>
              <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rPr>
              <a:t> nón</a:t>
            </a:r>
            <a:endParaRPr lang="en-US" sz="4800" b="1" dirty="0">
              <a:solidFill>
                <a:schemeClr val="lt1"/>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sp>
        <p:nvSpPr>
          <p:cNvPr id="7" name="Down Arrow 4"/>
          <p:cNvSpPr/>
          <p:nvPr/>
        </p:nvSpPr>
        <p:spPr>
          <a:xfrm rot="16200000">
            <a:off x="4317806" y="68922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8" name="Picture 7" descr="hình 17a."/>
          <p:cNvPicPr>
            <a:picLocks noChangeAspect="1"/>
          </p:cNvPicPr>
          <p:nvPr/>
        </p:nvPicPr>
        <p:blipFill>
          <a:blip r:embed="rId6"/>
          <a:stretch>
            <a:fillRect/>
          </a:stretch>
        </p:blipFill>
        <p:spPr>
          <a:xfrm>
            <a:off x="533400" y="4457700"/>
            <a:ext cx="3877310" cy="5643880"/>
          </a:xfrm>
          <a:prstGeom prst="rect">
            <a:avLst/>
          </a:prstGeom>
        </p:spPr>
      </p:pic>
      <p:pic>
        <p:nvPicPr>
          <p:cNvPr id="2" name="hinhnon">
            <a:hlinkClick r:id="" action="ppaction://media"/>
          </p:cNvPr>
          <p:cNvPicPr/>
          <p:nvPr>
            <a:videoFile r:link="rId7"/>
            <p:extLst>
              <p:ext uri="{DAA4B4D4-6D71-4841-9C94-3DE7FCFB9230}">
                <p14:media xmlns:p14="http://schemas.microsoft.com/office/powerpoint/2010/main" r:embed="rId7"/>
              </p:ext>
            </p:extLst>
          </p:nvPr>
        </p:nvPicPr>
        <p:blipFill>
          <a:blip r:embed="rId8"/>
          <a:stretch>
            <a:fillRect/>
          </a:stretch>
        </p:blipFill>
        <p:spPr>
          <a:xfrm>
            <a:off x="5181600" y="4787265"/>
            <a:ext cx="7906385" cy="5011420"/>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ppt_w</p:attrName>
                                        </p:attrNameLst>
                                      </p:cBhvr>
                                      <p:tavLst>
                                        <p:tav tm="0">
                                          <p:val>
                                            <p:fltVal val="0"/>
                                          </p:val>
                                        </p:tav>
                                        <p:tav tm="100000">
                                          <p:val>
                                            <p:strVal val="#ppt_w"/>
                                          </p:val>
                                        </p:tav>
                                      </p:tavLst>
                                    </p:anim>
                                    <p:anim calcmode="lin" valueType="num">
                                      <p:cBhvr additive="base">
                                        <p:cTn id="15" dur="500"/>
                                        <p:tgtEl>
                                          <p:spTgt spid="1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0.7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1000" fill="hold"/>
                                        <p:tgtEl>
                                          <p:spTgt spid="2"/>
                                        </p:tgtEl>
                                        <p:attrNameLst>
                                          <p:attrName>ppt_w</p:attrName>
                                        </p:attrNameLst>
                                      </p:cBhvr>
                                      <p:tavLst>
                                        <p:tav tm="0">
                                          <p:val>
                                            <p:strVal val="#ppt_w*0.70"/>
                                          </p:val>
                                        </p:tav>
                                        <p:tav tm="100000">
                                          <p:val>
                                            <p:strVal val="#ppt_w"/>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animEffect transition="in" filter="fade">
                                      <p:cBhvr>
                                        <p:cTn id="39" dur="1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p:tgtEl>
                                          <p:spTgt spid="12"/>
                                        </p:tgtEl>
                                        <p:attrNameLst>
                                          <p:attrName>ppt_y</p:attrName>
                                        </p:attrNameLst>
                                      </p:cBhvr>
                                      <p:tavLst>
                                        <p:tav tm="0">
                                          <p:val>
                                            <p:strVal val="#ppt_y+#ppt_h*1.125000"/>
                                          </p:val>
                                        </p:tav>
                                        <p:tav tm="100000">
                                          <p:val>
                                            <p:strVal val="#ppt_y"/>
                                          </p:val>
                                        </p:tav>
                                      </p:tavLst>
                                    </p:anim>
                                    <p:animEffect transition="in" filter="wipe(up)">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showWhenStopped="1">
                <p:cTn id="46" fill="hold" display="1">
                  <p:stCondLst>
                    <p:cond delay="indefinite"/>
                  </p:stCondLst>
                </p:cTn>
                <p:tgtEl>
                  <p:spTgt spid="2"/>
                </p:tgtEl>
              </p:cMediaNode>
            </p:video>
          </p:childTnLst>
        </p:cTn>
      </p:par>
    </p:tnLst>
    <p:bldLst>
      <p:bldP spid="17" grpId="0" bldLvl="0" animBg="1"/>
      <p:bldP spid="3" grpId="0"/>
      <p:bldP spid="3" grpId="1"/>
      <p:bldP spid="7" grpId="0" animBg="1"/>
      <p:bldP spid="7" grpId="1" animBg="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5170" y="3548580"/>
            <a:ext cx="16904970" cy="5332730"/>
            <a:chOff x="801370" y="2475382"/>
            <a:chExt cx="16904970" cy="5332730"/>
          </a:xfrm>
        </p:grpSpPr>
        <p:sp>
          <p:nvSpPr>
            <p:cNvPr id="28" name="Google Shape;259;p11"/>
            <p:cNvSpPr/>
            <p:nvPr/>
          </p:nvSpPr>
          <p:spPr>
            <a:xfrm>
              <a:off x="801370" y="2475382"/>
              <a:ext cx="16904970" cy="533273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panose="020B0604020202020204"/>
                <a:ea typeface="Arial" panose="020B0604020202020204"/>
                <a:cs typeface="Arial" panose="020B0604020202020204"/>
                <a:sym typeface="Arial" panose="020B0604020202020204"/>
              </a:endParaRPr>
            </a:p>
          </p:txBody>
        </p:sp>
        <p:sp>
          <p:nvSpPr>
            <p:cNvPr id="30" name="Rectangle 29"/>
            <p:cNvSpPr/>
            <p:nvPr/>
          </p:nvSpPr>
          <p:spPr>
            <a:xfrm>
              <a:off x="1828800" y="3240557"/>
              <a:ext cx="15029815" cy="4210050"/>
            </a:xfrm>
            <a:prstGeom prst="rect">
              <a:avLst/>
            </a:prstGeom>
          </p:spPr>
          <p:txBody>
            <a:bodyPr wrap="square">
              <a:noAutofit/>
            </a:bodyPr>
            <a:lstStyle/>
            <a:p>
              <a:pPr algn="just">
                <a:lnSpc>
                  <a:spcPct val="100000"/>
                </a:lnSpc>
                <a:spcBef>
                  <a:spcPts val="300"/>
                </a:spcBef>
                <a:spcAft>
                  <a:spcPts val="300"/>
                </a:spcAft>
              </a:pPr>
              <a:r>
                <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được tạo ra khi quay một </a:t>
              </a:r>
              <a:r>
                <a:rPr lang="en-US" alt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 tam giác vuông</a:t>
              </a:r>
              <a:r>
                <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một vòng xung qu</a:t>
              </a:r>
              <a:r>
                <a:rPr lang="en-US" alt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 đường thẳng cố định chứa </a:t>
              </a:r>
              <a:r>
                <a:rPr lang="en-US" alt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 cạnh góc vuông của tam giác đó</a:t>
              </a:r>
              <a:r>
                <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là hình </a:t>
              </a:r>
              <a:r>
                <a:rPr lang="en-US" alt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nón</a:t>
              </a:r>
              <a:r>
                <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da-DK" sz="6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10134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rPr>
                <a:t>NHẬN XÉT</a:t>
              </a:r>
              <a:endParaRPr lang="en-US" sz="6000" b="1" dirty="0">
                <a:solidFill>
                  <a:schemeClr val="tx2"/>
                </a:solidFill>
                <a:latin typeface="Times New Roman" panose="02020603050405020304" pitchFamily="18" charset="0"/>
                <a:ea typeface="Arial" panose="020B0604020202020204"/>
                <a:cs typeface="Times New Roman" panose="02020603050405020304" pitchFamily="18" charset="0"/>
                <a:sym typeface="Arial" panose="020B0604020202020204"/>
              </a:endParaRPr>
            </a:p>
          </p:txBody>
        </p:sp>
      </p:grpSp>
      <p:pic>
        <p:nvPicPr>
          <p:cNvPr id="31"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5"/>
          <a:stretch>
            <a:fillRect/>
          </a:stretch>
        </p:blipFill>
        <p:spPr>
          <a:xfrm>
            <a:off x="1600200" y="1259840"/>
            <a:ext cx="3237230" cy="3186430"/>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1"/>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2"/>
          <a:stretch>
            <a:fillRect/>
          </a:stretch>
        </p:blipFill>
        <p:spPr>
          <a:xfrm>
            <a:off x="15621000" y="8647732"/>
            <a:ext cx="2057400" cy="1216947"/>
          </a:xfrm>
          <a:prstGeom prst="rect">
            <a:avLst/>
          </a:prstGeom>
        </p:spPr>
      </p:pic>
      <mc:AlternateContent xmlns:mc="http://schemas.openxmlformats.org/markup-compatibility/2006">
        <mc:Choice xmlns:a14="http://schemas.microsoft.com/office/drawing/2010/main" Requires="a14">
          <p:sp>
            <p:nvSpPr>
              <p:cNvPr id="74" name="TextBox 73"/>
              <p:cNvSpPr txBox="1"/>
              <p:nvPr/>
            </p:nvSpPr>
            <p:spPr>
              <a:xfrm>
                <a:off x="6388100" y="600710"/>
                <a:ext cx="11696700" cy="9119870"/>
              </a:xfrm>
              <a:prstGeom prst="rect">
                <a:avLst/>
              </a:prstGeom>
              <a:noFill/>
            </p:spPr>
            <p:txBody>
              <a:bodyPr wrap="square">
                <a:noAutofit/>
              </a:bodyPr>
              <a:lstStyle/>
              <a:p>
                <a:pPr marL="571500" indent="-571500" algn="just">
                  <a:lnSpc>
                    <a:spcPct val="100000"/>
                  </a:lnSpc>
                  <a:buFont typeface="Arial" panose="020B0604020202020204" pitchFamily="34" charset="0"/>
                  <a:buChar char="•"/>
                </a:pPr>
                <a:r>
                  <a:rPr lang="en-US" sz="5000" dirty="0">
                    <a:latin typeface="Times New Roman" panose="02020603050405020304" pitchFamily="18" charset="0"/>
                    <a:cs typeface="Times New Roman" panose="02020603050405020304" pitchFamily="18" charset="0"/>
                  </a:rPr>
                  <a:t>Điểm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𝐴</m:t>
                    </m:r>
                  </m:oMath>
                </a14:m>
                <a:r>
                  <a:rPr lang="en-US" sz="5000" dirty="0">
                    <a:latin typeface="Times New Roman" panose="02020603050405020304" pitchFamily="18" charset="0"/>
                    <a:cs typeface="Times New Roman" panose="02020603050405020304" pitchFamily="18" charset="0"/>
                  </a:rPr>
                  <a:t> là đỉnh;</a:t>
                </a:r>
                <a:endParaRPr lang="en-US" sz="5000" dirty="0">
                  <a:latin typeface="Times New Roman" panose="02020603050405020304" pitchFamily="18" charset="0"/>
                  <a:cs typeface="Times New Roman" panose="02020603050405020304" pitchFamily="18" charset="0"/>
                </a:endParaRPr>
              </a:p>
              <a:p>
                <a:pPr marL="685800" indent="-685800" algn="just">
                  <a:lnSpc>
                    <a:spcPct val="100000"/>
                  </a:lnSpc>
                  <a:buFont typeface="Arial" panose="020B0604020202020204" pitchFamily="34" charset="0"/>
                  <a:buChar char="•"/>
                </a:pPr>
                <a:r>
                  <a:rPr lang="en-US" sz="5000" dirty="0">
                    <a:latin typeface="Times New Roman" panose="02020603050405020304" pitchFamily="18" charset="0"/>
                    <a:cs typeface="Times New Roman" panose="02020603050405020304" pitchFamily="18" charset="0"/>
                    <a:sym typeface="+mn-ea"/>
                  </a:rPr>
                  <a:t>Hình tròn tâm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𝑂</m:t>
                    </m:r>
                  </m:oMath>
                </a14:m>
                <a:r>
                  <a:rPr lang="en-US" sz="5000" dirty="0">
                    <a:latin typeface="Times New Roman" panose="02020603050405020304" pitchFamily="18" charset="0"/>
                    <a:cs typeface="Times New Roman" panose="02020603050405020304" pitchFamily="18" charset="0"/>
                    <a:sym typeface="+mn-ea"/>
                  </a:rPr>
                  <a:t> bán kính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𝑂𝐶</m:t>
                    </m:r>
                  </m:oMath>
                </a14:m>
                <a:r>
                  <a:rPr lang="en-US" sz="5000" dirty="0">
                    <a:latin typeface="Times New Roman" panose="02020603050405020304" pitchFamily="18" charset="0"/>
                    <a:cs typeface="Times New Roman" panose="02020603050405020304" pitchFamily="18" charset="0"/>
                    <a:sym typeface="+mn-ea"/>
                  </a:rPr>
                  <a:t> là </a:t>
                </a:r>
                <a:r>
                  <a:rPr lang="en-US" sz="5000" i="1" dirty="0">
                    <a:latin typeface="Times New Roman" panose="02020603050405020304" pitchFamily="18" charset="0"/>
                    <a:cs typeface="Times New Roman" panose="02020603050405020304" pitchFamily="18" charset="0"/>
                    <a:sym typeface="+mn-ea"/>
                  </a:rPr>
                  <a:t>mặt đáy</a:t>
                </a:r>
                <a:r>
                  <a:rPr lang="en-US" sz="5000" dirty="0">
                    <a:latin typeface="Times New Roman" panose="02020603050405020304" pitchFamily="18" charset="0"/>
                    <a:cs typeface="Times New Roman" panose="02020603050405020304" pitchFamily="18" charset="0"/>
                    <a:sym typeface="+mn-ea"/>
                  </a:rPr>
                  <a:t>;</a:t>
                </a:r>
                <a:r>
                  <a:rPr lang="en-US" sz="5000" dirty="0">
                    <a:latin typeface="Times New Roman" panose="02020603050405020304" pitchFamily="18" charset="0"/>
                    <a:cs typeface="Times New Roman" panose="02020603050405020304" pitchFamily="18" charset="0"/>
                  </a:rPr>
                  <a:t> </a:t>
                </a:r>
                <a:endParaRPr lang="en-US" sz="5000" dirty="0">
                  <a:latin typeface="Times New Roman" panose="02020603050405020304" pitchFamily="18" charset="0"/>
                  <a:cs typeface="Times New Roman" panose="02020603050405020304" pitchFamily="18" charset="0"/>
                </a:endParaRPr>
              </a:p>
              <a:p>
                <a:pPr marL="685800" indent="-685800" algn="just">
                  <a:lnSpc>
                    <a:spcPct val="100000"/>
                  </a:lnSpc>
                  <a:buFont typeface="Arial" panose="020B0604020202020204" pitchFamily="34" charset="0"/>
                  <a:buChar char="•"/>
                </a:pPr>
                <a:r>
                  <a:rPr lang="en-US" sz="5000" dirty="0">
                    <a:latin typeface="Times New Roman" panose="02020603050405020304" pitchFamily="18" charset="0"/>
                    <a:cs typeface="Times New Roman" panose="02020603050405020304" pitchFamily="18" charset="0"/>
                  </a:rPr>
                  <a:t>Độ dài cạnh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𝑂𝐶</m:t>
                    </m:r>
                  </m:oMath>
                </a14:m>
                <a:r>
                  <a:rPr lang="en-US" sz="5000" dirty="0">
                    <a:latin typeface="Times New Roman" panose="02020603050405020304" pitchFamily="18" charset="0"/>
                    <a:cs typeface="Times New Roman" panose="02020603050405020304" pitchFamily="18" charset="0"/>
                  </a:rPr>
                  <a:t> được gọi là </a:t>
                </a:r>
                <a:r>
                  <a:rPr lang="en-US" sz="5000" i="1" dirty="0">
                    <a:latin typeface="Times New Roman" panose="02020603050405020304" pitchFamily="18" charset="0"/>
                    <a:cs typeface="Times New Roman" panose="02020603050405020304" pitchFamily="18" charset="0"/>
                  </a:rPr>
                  <a:t>bán kính đáy</a:t>
                </a:r>
                <a:r>
                  <a:rPr lang="en-US" sz="5000" dirty="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a:p>
                <a:pPr marL="685800" indent="-685800" algn="just">
                  <a:lnSpc>
                    <a:spcPct val="100000"/>
                  </a:lnSpc>
                  <a:buFont typeface="Arial" panose="020B0604020202020204" pitchFamily="34" charset="0"/>
                  <a:buChar char="•"/>
                </a:pPr>
                <a:r>
                  <a:rPr lang="en-US" sz="5000" dirty="0">
                    <a:latin typeface="Times New Roman" panose="02020603050405020304" pitchFamily="18" charset="0"/>
                    <a:cs typeface="Times New Roman" panose="02020603050405020304" pitchFamily="18" charset="0"/>
                  </a:rPr>
                  <a:t>Độ dài cạnh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𝐴𝑂</m:t>
                    </m:r>
                  </m:oMath>
                </a14:m>
                <a:r>
                  <a:rPr lang="en-US" sz="5000" dirty="0">
                    <a:latin typeface="Times New Roman" panose="02020603050405020304" pitchFamily="18" charset="0"/>
                    <a:cs typeface="Times New Roman" panose="02020603050405020304" pitchFamily="18" charset="0"/>
                  </a:rPr>
                  <a:t> được gọi là</a:t>
                </a:r>
                <a:r>
                  <a:rPr lang="en-US" sz="5000" i="1" dirty="0">
                    <a:latin typeface="Times New Roman" panose="02020603050405020304" pitchFamily="18" charset="0"/>
                    <a:cs typeface="Times New Roman" panose="02020603050405020304" pitchFamily="18" charset="0"/>
                  </a:rPr>
                  <a:t> chiều cao</a:t>
                </a:r>
                <a:r>
                  <a:rPr lang="en-US" sz="5000" dirty="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a:p>
                <a:pPr marL="685800" indent="-685800" algn="just">
                  <a:lnSpc>
                    <a:spcPct val="100000"/>
                  </a:lnSpc>
                  <a:buFont typeface="Arial" panose="020B0604020202020204" pitchFamily="34" charset="0"/>
                  <a:buChar char="•"/>
                </a:pPr>
                <a:r>
                  <a:rPr lang="en-US" sz="5000" dirty="0">
                    <a:latin typeface="Times New Roman" panose="02020603050405020304" pitchFamily="18" charset="0"/>
                    <a:cs typeface="Times New Roman" panose="02020603050405020304" pitchFamily="18" charset="0"/>
                  </a:rPr>
                  <a:t>Cạnh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𝐴𝐶</m:t>
                    </m:r>
                  </m:oMath>
                </a14:m>
                <a:r>
                  <a:rPr lang="en-US" sz="5000" dirty="0">
                    <a:latin typeface="Times New Roman" panose="02020603050405020304" pitchFamily="18" charset="0"/>
                    <a:cs typeface="Times New Roman" panose="02020603050405020304" pitchFamily="18" charset="0"/>
                  </a:rPr>
                  <a:t> quét nên </a:t>
                </a:r>
                <a:r>
                  <a:rPr lang="en-US" sz="5000" i="1" dirty="0">
                    <a:latin typeface="Times New Roman" panose="02020603050405020304" pitchFamily="18" charset="0"/>
                    <a:cs typeface="Times New Roman" panose="02020603050405020304" pitchFamily="18" charset="0"/>
                  </a:rPr>
                  <a:t>mặt xung quanh </a:t>
                </a:r>
                <a:r>
                  <a:rPr lang="en-US" sz="5000" dirty="0">
                    <a:latin typeface="Times New Roman" panose="02020603050405020304" pitchFamily="18" charset="0"/>
                    <a:cs typeface="Times New Roman" panose="02020603050405020304" pitchFamily="18" charset="0"/>
                  </a:rPr>
                  <a:t>của hình nón, mỗi vị trí của cạnh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𝐴𝐶</m:t>
                    </m:r>
                  </m:oMath>
                </a14:m>
                <a:r>
                  <a:rPr lang="en-US" sz="5000" dirty="0">
                    <a:latin typeface="Times New Roman" panose="02020603050405020304" pitchFamily="18" charset="0"/>
                    <a:cs typeface="Times New Roman" panose="02020603050405020304" pitchFamily="18" charset="0"/>
                  </a:rPr>
                  <a:t> được gọi là một đường sinh.</a:t>
                </a:r>
                <a:endParaRPr lang="en-US" sz="5000" dirty="0">
                  <a:latin typeface="Times New Roman" panose="02020603050405020304" pitchFamily="18" charset="0"/>
                  <a:cs typeface="Times New Roman" panose="02020603050405020304" pitchFamily="18" charset="0"/>
                </a:endParaRPr>
              </a:p>
              <a:p>
                <a:pPr indent="0" algn="just">
                  <a:lnSpc>
                    <a:spcPct val="100000"/>
                  </a:lnSpc>
                  <a:buFont typeface="Arial" panose="020B0604020202020204" pitchFamily="34" charset="0"/>
                  <a:buNone/>
                </a:pPr>
                <a:r>
                  <a:rPr lang="en-US" sz="5000" b="1" i="1" dirty="0">
                    <a:solidFill>
                      <a:srgbClr val="FF0000"/>
                    </a:solidFill>
                    <a:latin typeface="Times New Roman" panose="02020603050405020304" pitchFamily="18" charset="0"/>
                    <a:cs typeface="Times New Roman" panose="02020603050405020304" pitchFamily="18" charset="0"/>
                  </a:rPr>
                  <a:t>Chú ý:</a:t>
                </a:r>
                <a:r>
                  <a:rPr lang="en-US" sz="5000" i="1" dirty="0">
                    <a:latin typeface="Times New Roman" panose="02020603050405020304" pitchFamily="18" charset="0"/>
                    <a:cs typeface="Times New Roman" panose="02020603050405020304" pitchFamily="18" charset="0"/>
                  </a:rPr>
                  <a:t> </a:t>
                </a:r>
                <a:r>
                  <a:rPr lang="en-US" sz="5000" dirty="0">
                    <a:latin typeface="Times New Roman" panose="02020603050405020304" pitchFamily="18" charset="0"/>
                    <a:cs typeface="Times New Roman" panose="02020603050405020304" pitchFamily="18" charset="0"/>
                  </a:rPr>
                  <a:t>Nếu gọi độ dài đường sinh, chiều cao và bán kinh đáy của hình nón lần lượt là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𝑙</m:t>
                    </m:r>
                    <m:r>
                      <a:rPr lang="en-US" sz="5000" i="1" kern="100" dirty="0">
                        <a:latin typeface="Cambria Math" panose="02040503050406030204" pitchFamily="18" charset="0"/>
                        <a:ea typeface="Calibri" panose="020F0502020204030204" pitchFamily="34" charset="0"/>
                        <a:cs typeface="Cambria Math" panose="02040503050406030204" pitchFamily="18" charset="0"/>
                      </a:rPr>
                      <m:t>, </m:t>
                    </m:r>
                    <m:r>
                      <a:rPr lang="en-US" sz="5000" i="1" kern="100" dirty="0">
                        <a:latin typeface="Cambria Math" panose="02040503050406030204" pitchFamily="18" charset="0"/>
                        <a:ea typeface="Calibri" panose="020F0502020204030204" pitchFamily="34" charset="0"/>
                        <a:cs typeface="Cambria Math" panose="02040503050406030204" pitchFamily="18" charset="0"/>
                      </a:rPr>
                      <m:t>ℎ</m:t>
                    </m:r>
                  </m:oMath>
                </a14:m>
                <a:r>
                  <a:rPr lang="en-US" sz="5000" dirty="0">
                    <a:latin typeface="Times New Roman" panose="02020603050405020304" pitchFamily="18" charset="0"/>
                    <a:cs typeface="Times New Roman" panose="02020603050405020304" pitchFamily="18" charset="0"/>
                  </a:rPr>
                  <a:t> và </a:t>
                </a:r>
                <a14:m>
                  <m:oMath xmlns:m="http://schemas.openxmlformats.org/officeDocument/2006/math">
                    <m:r>
                      <a:rPr lang="en-US" sz="5000" i="1" kern="100" dirty="0">
                        <a:latin typeface="Cambria Math" panose="02040503050406030204" pitchFamily="18" charset="0"/>
                        <a:ea typeface="Calibri" panose="020F0502020204030204" pitchFamily="34" charset="0"/>
                        <a:cs typeface="Cambria Math" panose="02040503050406030204" pitchFamily="18" charset="0"/>
                      </a:rPr>
                      <m:t>𝑟</m:t>
                    </m:r>
                  </m:oMath>
                </a14:m>
                <a:r>
                  <a:rPr lang="en-US" sz="5000" dirty="0">
                    <a:latin typeface="Times New Roman" panose="02020603050405020304" pitchFamily="18" charset="0"/>
                    <a:cs typeface="Times New Roman" panose="02020603050405020304" pitchFamily="18" charset="0"/>
                  </a:rPr>
                  <a:t> thì theo định lí Pythagore ta có:</a:t>
                </a:r>
                <a:endParaRPr lang="en-US" sz="5000" dirty="0">
                  <a:latin typeface="Times New Roman" panose="02020603050405020304" pitchFamily="18" charset="0"/>
                  <a:cs typeface="Times New Roman" panose="02020603050405020304" pitchFamily="18" charset="0"/>
                </a:endParaRPr>
              </a:p>
              <a:p>
                <a:pPr indent="0" algn="just">
                  <a:lnSpc>
                    <a:spcPct val="100000"/>
                  </a:lnSpc>
                  <a:buFont typeface="Arial" panose="020B0604020202020204" pitchFamily="34" charset="0"/>
                  <a:buNone/>
                </a:pPr>
                <a14:m>
                  <m:oMathPara xmlns:m="http://schemas.openxmlformats.org/officeDocument/2006/math">
                    <m:oMathParaPr>
                      <m:jc m:val="centerGroup"/>
                    </m:oMathParaPr>
                    <m:oMath xmlns:m="http://schemas.openxmlformats.org/officeDocument/2006/math">
                      <m:sSup>
                        <m:sSupPr>
                          <m:ctrlPr>
                            <a:rPr lang="en-US" sz="50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5000" i="1" kern="100" dirty="0">
                              <a:latin typeface="Cambria Math" panose="02040503050406030204" pitchFamily="18" charset="0"/>
                              <a:ea typeface="Calibri" panose="020F0502020204030204" pitchFamily="34" charset="0"/>
                              <a:cs typeface="Cambria Math" panose="02040503050406030204" pitchFamily="18" charset="0"/>
                            </a:rPr>
                            <m:t>𝑙</m:t>
                          </m:r>
                        </m:e>
                        <m:sup>
                          <m:r>
                            <a:rPr lang="en-US" sz="50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50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50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5000" i="1" kern="100" dirty="0">
                              <a:latin typeface="Cambria Math" panose="02040503050406030204" pitchFamily="18" charset="0"/>
                              <a:ea typeface="Calibri" panose="020F0502020204030204" pitchFamily="34" charset="0"/>
                              <a:cs typeface="Cambria Math" panose="02040503050406030204" pitchFamily="18" charset="0"/>
                            </a:rPr>
                            <m:t>ℎ</m:t>
                          </m:r>
                        </m:e>
                        <m:sup>
                          <m:r>
                            <a:rPr lang="en-US" sz="5000" i="1" kern="100" dirty="0">
                              <a:latin typeface="Cambria Math" panose="02040503050406030204" pitchFamily="18" charset="0"/>
                              <a:ea typeface="Calibri" panose="020F0502020204030204" pitchFamily="34" charset="0"/>
                              <a:cs typeface="Cambria Math" panose="02040503050406030204" pitchFamily="18" charset="0"/>
                            </a:rPr>
                            <m:t>2</m:t>
                          </m:r>
                        </m:sup>
                      </m:sSup>
                      <m:r>
                        <a:rPr lang="en-US" sz="5000" i="1" kern="100" dirty="0">
                          <a:latin typeface="Cambria Math" panose="02040503050406030204" pitchFamily="18" charset="0"/>
                          <a:ea typeface="Calibri" panose="020F0502020204030204" pitchFamily="34" charset="0"/>
                          <a:cs typeface="Cambria Math" panose="02040503050406030204" pitchFamily="18" charset="0"/>
                        </a:rPr>
                        <m:t>+</m:t>
                      </m:r>
                      <m:sSup>
                        <m:sSupPr>
                          <m:ctrlPr>
                            <a:rPr lang="en-US" sz="5000" i="1" kern="100" dirty="0">
                              <a:latin typeface="Cambria Math" panose="02040503050406030204" pitchFamily="18" charset="0"/>
                              <a:ea typeface="Calibri" panose="020F0502020204030204" pitchFamily="34" charset="0"/>
                              <a:cs typeface="Cambria Math" panose="02040503050406030204" pitchFamily="18" charset="0"/>
                            </a:rPr>
                          </m:ctrlPr>
                        </m:sSupPr>
                        <m:e>
                          <m:r>
                            <a:rPr lang="en-US" sz="5000" i="1" kern="100" dirty="0">
                              <a:latin typeface="Cambria Math" panose="02040503050406030204" pitchFamily="18" charset="0"/>
                              <a:ea typeface="Calibri" panose="020F0502020204030204" pitchFamily="34" charset="0"/>
                              <a:cs typeface="Cambria Math" panose="02040503050406030204" pitchFamily="18" charset="0"/>
                            </a:rPr>
                            <m:t>𝑟</m:t>
                          </m:r>
                        </m:e>
                        <m:sup>
                          <m:r>
                            <a:rPr lang="en-US" sz="5000" i="1" kern="100" dirty="0">
                              <a:latin typeface="Cambria Math" panose="02040503050406030204" pitchFamily="18" charset="0"/>
                              <a:ea typeface="Calibri" panose="020F0502020204030204" pitchFamily="34" charset="0"/>
                              <a:cs typeface="Cambria Math" panose="02040503050406030204" pitchFamily="18" charset="0"/>
                            </a:rPr>
                            <m:t>2</m:t>
                          </m:r>
                        </m:sup>
                      </m:sSup>
                    </m:oMath>
                  </m:oMathPara>
                </a14:m>
                <a:endParaRPr lang="en-US" sz="5000" dirty="0">
                  <a:latin typeface="Times New Roman" panose="02020603050405020304" pitchFamily="18" charset="0"/>
                  <a:cs typeface="Times New Roman" panose="02020603050405020304" pitchFamily="18" charset="0"/>
                </a:endParaRPr>
              </a:p>
            </p:txBody>
          </p:sp>
        </mc:Choice>
        <mc:Fallback>
          <p:sp>
            <p:nvSpPr>
              <p:cNvPr id="74" name="TextBox 73"/>
              <p:cNvSpPr txBox="1">
                <a:spLocks noRot="1" noChangeAspect="1" noMove="1" noResize="1" noEditPoints="1" noAdjustHandles="1" noChangeArrowheads="1" noChangeShapeType="1" noTextEdit="1"/>
              </p:cNvSpPr>
              <p:nvPr/>
            </p:nvSpPr>
            <p:spPr>
              <a:xfrm>
                <a:off x="6388100" y="600710"/>
                <a:ext cx="11696700" cy="9119870"/>
              </a:xfrm>
              <a:prstGeom prst="rect">
                <a:avLst/>
              </a:prstGeom>
              <a:blipFill rotWithShape="1">
                <a:blip r:embed="rId3"/>
                <a:stretch>
                  <a:fillRect/>
                </a:stretch>
              </a:blipFill>
            </p:spPr>
            <p:txBody>
              <a:bodyPr/>
              <a:lstStyle/>
              <a:p>
                <a:r>
                  <a:rPr lang="en-US" altLang="en-US">
                    <a:noFill/>
                  </a:rPr>
                  <a:t> </a:t>
                </a:r>
              </a:p>
            </p:txBody>
          </p:sp>
        </mc:Fallback>
      </mc:AlternateContent>
      <p:pic>
        <p:nvPicPr>
          <p:cNvPr id="6" name="Picture 5" descr="hình 17b"/>
          <p:cNvPicPr>
            <a:picLocks noChangeAspect="1"/>
          </p:cNvPicPr>
          <p:nvPr/>
        </p:nvPicPr>
        <p:blipFill>
          <a:blip r:embed="rId4"/>
          <a:srcRect t="5665" b="7462"/>
          <a:stretch>
            <a:fillRect/>
          </a:stretch>
        </p:blipFill>
        <p:spPr>
          <a:xfrm>
            <a:off x="4445" y="1104900"/>
            <a:ext cx="6645275" cy="765238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xEl>
                                              <p:pRg st="0" end="0"/>
                                            </p:txEl>
                                          </p:spTgt>
                                        </p:tgtEl>
                                        <p:attrNameLst>
                                          <p:attrName>style.visibility</p:attrName>
                                        </p:attrNameLst>
                                      </p:cBhvr>
                                      <p:to>
                                        <p:strVal val="visible"/>
                                      </p:to>
                                    </p:set>
                                    <p:animEffect transition="in" filter="barn(inVertical)">
                                      <p:cBhvr>
                                        <p:cTn id="12" dur="500"/>
                                        <p:tgtEl>
                                          <p:spTgt spid="7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74">
                                            <p:txEl>
                                              <p:pRg st="1" end="1"/>
                                            </p:txEl>
                                          </p:spTgt>
                                        </p:tgtEl>
                                        <p:attrNameLst>
                                          <p:attrName>style.visibility</p:attrName>
                                        </p:attrNameLst>
                                      </p:cBhvr>
                                      <p:to>
                                        <p:strVal val="visible"/>
                                      </p:to>
                                    </p:set>
                                    <p:animEffect transition="in" filter="barn(inVertical)">
                                      <p:cBhvr>
                                        <p:cTn id="15" dur="500"/>
                                        <p:tgtEl>
                                          <p:spTgt spid="7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4">
                                            <p:txEl>
                                              <p:pRg st="2" end="2"/>
                                            </p:txEl>
                                          </p:spTgt>
                                        </p:tgtEl>
                                        <p:attrNameLst>
                                          <p:attrName>style.visibility</p:attrName>
                                        </p:attrNameLst>
                                      </p:cBhvr>
                                      <p:to>
                                        <p:strVal val="visible"/>
                                      </p:to>
                                    </p:set>
                                    <p:animEffect transition="in" filter="barn(inVertical)">
                                      <p:cBhvr>
                                        <p:cTn id="18" dur="500"/>
                                        <p:tgtEl>
                                          <p:spTgt spid="74">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4">
                                            <p:txEl>
                                              <p:pRg st="3" end="3"/>
                                            </p:txEl>
                                          </p:spTgt>
                                        </p:tgtEl>
                                        <p:attrNameLst>
                                          <p:attrName>style.visibility</p:attrName>
                                        </p:attrNameLst>
                                      </p:cBhvr>
                                      <p:to>
                                        <p:strVal val="visible"/>
                                      </p:to>
                                    </p:set>
                                    <p:animEffect transition="in" filter="barn(inVertical)">
                                      <p:cBhvr>
                                        <p:cTn id="21" dur="500"/>
                                        <p:tgtEl>
                                          <p:spTgt spid="7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4">
                                            <p:txEl>
                                              <p:pRg st="4" end="4"/>
                                            </p:txEl>
                                          </p:spTgt>
                                        </p:tgtEl>
                                        <p:attrNameLst>
                                          <p:attrName>style.visibility</p:attrName>
                                        </p:attrNameLst>
                                      </p:cBhvr>
                                      <p:to>
                                        <p:strVal val="visible"/>
                                      </p:to>
                                    </p:set>
                                    <p:animEffect transition="in" filter="barn(inVertical)">
                                      <p:cBhvr>
                                        <p:cTn id="24" dur="500"/>
                                        <p:tgtEl>
                                          <p:spTgt spid="7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4">
                                            <p:txEl>
                                              <p:pRg st="5" end="5"/>
                                            </p:txEl>
                                          </p:spTgt>
                                        </p:tgtEl>
                                        <p:attrNameLst>
                                          <p:attrName>style.visibility</p:attrName>
                                        </p:attrNameLst>
                                      </p:cBhvr>
                                      <p:to>
                                        <p:strVal val="visible"/>
                                      </p:to>
                                    </p:set>
                                    <p:animEffect transition="in" filter="barn(inVertical)">
                                      <p:cBhvr>
                                        <p:cTn id="29" dur="500"/>
                                        <p:tgtEl>
                                          <p:spTgt spid="74">
                                            <p:txEl>
                                              <p:pRg st="5" end="5"/>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4">
                                            <p:txEl>
                                              <p:pRg st="6" end="6"/>
                                            </p:txEl>
                                          </p:spTgt>
                                        </p:tgtEl>
                                        <p:attrNameLst>
                                          <p:attrName>style.visibility</p:attrName>
                                        </p:attrNameLst>
                                      </p:cBhvr>
                                      <p:to>
                                        <p:strVal val="visible"/>
                                      </p:to>
                                    </p:set>
                                    <p:animEffect transition="in" filter="barn(inVertical)">
                                      <p:cBhvr>
                                        <p:cTn id="32" dur="500"/>
                                        <p:tgtEl>
                                          <p:spTgt spid="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7173</Words>
  <Application>WPS Presentation</Application>
  <PresentationFormat>Custom</PresentationFormat>
  <Paragraphs>238</Paragraphs>
  <Slides>35</Slides>
  <Notes>0</Notes>
  <HiddenSlides>0</HiddenSlides>
  <MMClips>3</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35</vt:i4>
      </vt:variant>
    </vt:vector>
  </HeadingPairs>
  <TitlesOfParts>
    <vt:vector size="51" baseType="lpstr">
      <vt:lpstr>Arial</vt:lpstr>
      <vt:lpstr>SimSun</vt:lpstr>
      <vt:lpstr>Wingdings</vt:lpstr>
      <vt:lpstr>Times New Roman</vt:lpstr>
      <vt:lpstr>Arial</vt:lpstr>
      <vt:lpstr>Calibri</vt:lpstr>
      <vt:lpstr>Calibri</vt:lpstr>
      <vt:lpstr>Cambria Math</vt:lpstr>
      <vt:lpstr>Microsoft YaHei</vt:lpstr>
      <vt:lpstr>Arial Unicode MS</vt:lpstr>
      <vt:lpstr>MS Mincho</vt:lpstr>
      <vt:lpstr>Segoe Print</vt:lpstr>
      <vt:lpstr>Tahoma</vt:lpstr>
      <vt:lpstr>Bungee Inline</vt:lpstr>
      <vt:lpstr>Cambria Math</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Luật chơi và cách thức chơi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LE VI LY</cp:lastModifiedBy>
  <cp:revision>67</cp:revision>
  <dcterms:created xsi:type="dcterms:W3CDTF">2006-08-16T00:00:00Z</dcterms:created>
  <dcterms:modified xsi:type="dcterms:W3CDTF">2024-07-22T15:33:28Z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053D38E5AC714DB9B70786DFCDED43E1_12</vt:lpwstr>
  </property>
  <property fmtid="{D5CDD505-2E9C-101B-9397-08002B2CF9AE}" pid="3" name="KSOProductBuildVer">
    <vt:lpwstr>1033-12.2.0.17119</vt:lpwstr>
  </property>
</Properties>
</file>