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385" r:id="rId3"/>
    <p:sldId id="257" r:id="rId4"/>
    <p:sldId id="259" r:id="rId5"/>
    <p:sldId id="384" r:id="rId6"/>
    <p:sldId id="306" r:id="rId7"/>
    <p:sldId id="258" r:id="rId8"/>
    <p:sldId id="268" r:id="rId9"/>
    <p:sldId id="400" r:id="rId10"/>
    <p:sldId id="376" r:id="rId11"/>
    <p:sldId id="389" r:id="rId12"/>
    <p:sldId id="270" r:id="rId13"/>
    <p:sldId id="313" r:id="rId14"/>
    <p:sldId id="281" r:id="rId15"/>
    <p:sldId id="312" r:id="rId16"/>
    <p:sldId id="391" r:id="rId17"/>
    <p:sldId id="280" r:id="rId18"/>
    <p:sldId id="402" r:id="rId19"/>
    <p:sldId id="403" r:id="rId20"/>
    <p:sldId id="404" r:id="rId21"/>
    <p:sldId id="405" r:id="rId22"/>
    <p:sldId id="330" r:id="rId23"/>
    <p:sldId id="392" r:id="rId24"/>
    <p:sldId id="393" r:id="rId25"/>
    <p:sldId id="378" r:id="rId26"/>
    <p:sldId id="395" r:id="rId27"/>
    <p:sldId id="386" r:id="rId28"/>
    <p:sldId id="401" r:id="rId29"/>
    <p:sldId id="397" r:id="rId30"/>
    <p:sldId id="398" r:id="rId31"/>
    <p:sldId id="399" r:id="rId32"/>
    <p:sldId id="265" r:id="rId33"/>
    <p:sldId id="326" r:id="rId34"/>
  </p:sldIdLst>
  <p:sldSz cx="18288000" cy="10287000"/>
  <p:notesSz cx="6858000" cy="9144000"/>
  <p:embeddedFontLst>
    <p:embeddedFont>
      <p:font typeface="Tahoma" panose="020B0604030504040204" pitchFamily="34" charset="0"/>
      <p:regular r:id="rId36"/>
      <p:bold r:id="rId37"/>
    </p:embeddedFont>
    <p:embeddedFont>
      <p:font typeface="Cambria Math" panose="02040503050406030204" pitchFamily="18" charset="0"/>
      <p:regular r:id="rId38"/>
    </p:embeddedFont>
    <p:embeddedFont>
      <p:font typeface="Calibri" panose="020F0502020204030204" pitchFamily="34" charset="0"/>
      <p:regular r:id="rId39"/>
      <p:bold r:id="rId40"/>
      <p:italic r:id="rId41"/>
      <p:boldItalic r:id="rId42"/>
    </p:embeddedFont>
    <p:embeddedFont>
      <p:font typeface="Aharoni" panose="020B0604020202020204" charset="0"/>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30/12/2024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14</a:t>
            </a:fld>
            <a:endParaRPr lang="en-US"/>
          </a:p>
        </p:txBody>
      </p:sp>
    </p:spTree>
    <p:extLst>
      <p:ext uri="{BB962C8B-B14F-4D97-AF65-F5344CB8AC3E}">
        <p14:creationId xmlns:p14="http://schemas.microsoft.com/office/powerpoint/2010/main" val="167405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23</a:t>
            </a:fld>
            <a:endParaRPr lang="en-US"/>
          </a:p>
        </p:txBody>
      </p:sp>
    </p:spTree>
    <p:extLst>
      <p:ext uri="{BB962C8B-B14F-4D97-AF65-F5344CB8AC3E}">
        <p14:creationId xmlns:p14="http://schemas.microsoft.com/office/powerpoint/2010/main" val="4074584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svg"/><Relationship Id="rId5" Type="http://schemas.openxmlformats.org/officeDocument/2006/relationships/image" Target="../media/image30.jp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4.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9.png"/><Relationship Id="rId3" Type="http://schemas.openxmlformats.org/officeDocument/2006/relationships/image" Target="../media/image20.png"/><Relationship Id="rId7" Type="http://schemas.openxmlformats.org/officeDocument/2006/relationships/image" Target="../media/image42.png"/><Relationship Id="rId12"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62.gif"/><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gif"/><Relationship Id="rId4" Type="http://schemas.openxmlformats.org/officeDocument/2006/relationships/image" Target="../media/image61.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2.wav"/><Relationship Id="rId7"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2.gif"/><Relationship Id="rId4" Type="http://schemas.openxmlformats.org/officeDocument/2006/relationships/image" Target="../media/image61.pn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62.gif"/><Relationship Id="rId10" Type="http://schemas.openxmlformats.org/officeDocument/2006/relationships/image" Target="../media/image75.png"/><Relationship Id="rId4" Type="http://schemas.openxmlformats.org/officeDocument/2006/relationships/image" Target="../media/image61.pn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13" Type="http://schemas.openxmlformats.org/officeDocument/2006/relationships/image" Target="../media/image78.png"/><Relationship Id="rId3" Type="http://schemas.openxmlformats.org/officeDocument/2006/relationships/image" Target="../media/image20.png"/><Relationship Id="rId12" Type="http://schemas.openxmlformats.org/officeDocument/2006/relationships/image" Target="../media/image65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42.png"/><Relationship Id="rId5" Type="http://schemas.openxmlformats.org/officeDocument/2006/relationships/image" Target="../media/image76.png"/><Relationship Id="rId10" Type="http://schemas.openxmlformats.org/officeDocument/2006/relationships/image" Target="../media/image640.png"/><Relationship Id="rId4" Type="http://schemas.openxmlformats.org/officeDocument/2006/relationships/image" Target="../media/image41.png"/><Relationship Id="rId9" Type="http://schemas.openxmlformats.org/officeDocument/2006/relationships/image" Target="../media/image43.svg"/><Relationship Id="rId1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660.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70.png"/><Relationship Id="rId7" Type="http://schemas.openxmlformats.org/officeDocument/2006/relationships/image" Target="../media/image8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18" Type="http://schemas.openxmlformats.org/officeDocument/2006/relationships/image" Target="../media/image91.gif"/><Relationship Id="rId3" Type="http://schemas.openxmlformats.org/officeDocument/2006/relationships/slideLayout" Target="../slideLayouts/slideLayout2.xml"/><Relationship Id="rId21" Type="http://schemas.openxmlformats.org/officeDocument/2006/relationships/image" Target="../media/image94.gif"/><Relationship Id="rId7" Type="http://schemas.openxmlformats.org/officeDocument/2006/relationships/image" Target="../media/image84.png"/><Relationship Id="rId12" Type="http://schemas.openxmlformats.org/officeDocument/2006/relationships/slide" Target="slide29.xml"/><Relationship Id="rId17" Type="http://schemas.openxmlformats.org/officeDocument/2006/relationships/image" Target="../media/image90.png"/><Relationship Id="rId25" Type="http://schemas.openxmlformats.org/officeDocument/2006/relationships/image" Target="../media/image5.png"/><Relationship Id="rId2" Type="http://schemas.microsoft.com/office/2007/relationships/media" Target="../media/media1.mp3"/><Relationship Id="rId16" Type="http://schemas.openxmlformats.org/officeDocument/2006/relationships/slide" Target="slide31.xml"/><Relationship Id="rId20" Type="http://schemas.openxmlformats.org/officeDocument/2006/relationships/image" Target="../media/image93.gif"/><Relationship Id="rId1" Type="http://schemas.openxmlformats.org/officeDocument/2006/relationships/audio" Target="NULL" TargetMode="External"/><Relationship Id="rId6" Type="http://schemas.openxmlformats.org/officeDocument/2006/relationships/image" Target="../media/image83.png"/><Relationship Id="rId11" Type="http://schemas.openxmlformats.org/officeDocument/2006/relationships/image" Target="../media/image87.png"/><Relationship Id="rId24" Type="http://schemas.openxmlformats.org/officeDocument/2006/relationships/image" Target="../media/image96.png"/><Relationship Id="rId5" Type="http://schemas.openxmlformats.org/officeDocument/2006/relationships/image" Target="../media/image82.png"/><Relationship Id="rId15" Type="http://schemas.openxmlformats.org/officeDocument/2006/relationships/image" Target="../media/image89.png"/><Relationship Id="rId23" Type="http://schemas.openxmlformats.org/officeDocument/2006/relationships/image" Target="../media/image95.png"/><Relationship Id="rId10" Type="http://schemas.openxmlformats.org/officeDocument/2006/relationships/slide" Target="slide24.xml"/><Relationship Id="rId19" Type="http://schemas.openxmlformats.org/officeDocument/2006/relationships/image" Target="../media/image92.gif"/><Relationship Id="rId4" Type="http://schemas.openxmlformats.org/officeDocument/2006/relationships/audio" Target="../media/audio3.wav"/><Relationship Id="rId9" Type="http://schemas.openxmlformats.org/officeDocument/2006/relationships/image" Target="../media/image86.png"/><Relationship Id="rId14" Type="http://schemas.openxmlformats.org/officeDocument/2006/relationships/slide" Target="slide30.xml"/><Relationship Id="rId22" Type="http://schemas.openxmlformats.org/officeDocument/2006/relationships/slide" Target="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Layout" Target="../slideLayouts/slideLayout2.xml"/><Relationship Id="rId7" Type="http://schemas.openxmlformats.org/officeDocument/2006/relationships/image" Target="../media/image9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slideLayout" Target="../slideLayouts/slideLayout2.xml"/><Relationship Id="rId7" Type="http://schemas.openxmlformats.org/officeDocument/2006/relationships/slide" Target="slide26.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11" Type="http://schemas.openxmlformats.org/officeDocument/2006/relationships/image" Target="../media/image100.png"/><Relationship Id="rId5" Type="http://schemas.openxmlformats.org/officeDocument/2006/relationships/audio" Target="../media/audio5.wav"/><Relationship Id="rId10" Type="http://schemas.openxmlformats.org/officeDocument/2006/relationships/image" Target="../media/image99.png"/><Relationship Id="rId4" Type="http://schemas.openxmlformats.org/officeDocument/2006/relationships/audio" Target="../media/audio4.wa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8.svg"/><Relationship Id="rId10" Type="http://schemas.openxmlformats.org/officeDocument/2006/relationships/image" Target="../media/image13.sv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2.xml"/><Relationship Id="rId7" Type="http://schemas.openxmlformats.org/officeDocument/2006/relationships/image" Target="../media/image10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26.xml"/><Relationship Id="rId11" Type="http://schemas.openxmlformats.org/officeDocument/2006/relationships/image" Target="../media/image103.png"/><Relationship Id="rId5" Type="http://schemas.openxmlformats.org/officeDocument/2006/relationships/audio" Target="../media/audio5.wav"/><Relationship Id="rId10" Type="http://schemas.openxmlformats.org/officeDocument/2006/relationships/image" Target="../media/image102.png"/><Relationship Id="rId4" Type="http://schemas.openxmlformats.org/officeDocument/2006/relationships/audio" Target="../media/audio4.wav"/><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8.png"/><Relationship Id="rId3" Type="http://schemas.openxmlformats.org/officeDocument/2006/relationships/slideLayout" Target="../slideLayouts/slideLayout2.xml"/><Relationship Id="rId7" Type="http://schemas.openxmlformats.org/officeDocument/2006/relationships/image" Target="../media/image92.png"/><Relationship Id="rId12" Type="http://schemas.openxmlformats.org/officeDocument/2006/relationships/image" Target="../media/image10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26.xml"/><Relationship Id="rId11" Type="http://schemas.openxmlformats.org/officeDocument/2006/relationships/image" Target="../media/image106.png"/><Relationship Id="rId5" Type="http://schemas.openxmlformats.org/officeDocument/2006/relationships/audio" Target="../media/audio5.wav"/><Relationship Id="rId15" Type="http://schemas.openxmlformats.org/officeDocument/2006/relationships/image" Target="../media/image5.png"/><Relationship Id="rId10" Type="http://schemas.openxmlformats.org/officeDocument/2006/relationships/image" Target="../media/image105.png"/><Relationship Id="rId4" Type="http://schemas.openxmlformats.org/officeDocument/2006/relationships/audio" Target="../media/audio4.wav"/><Relationship Id="rId9" Type="http://schemas.openxmlformats.org/officeDocument/2006/relationships/image" Target="../media/image104.png"/><Relationship Id="rId1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0.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10.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10735" y="4914900"/>
            <a:ext cx="5874530" cy="9020391"/>
          </a:xfrm>
          <a:prstGeom prst="rect">
            <a:avLst/>
          </a:prstGeom>
        </p:spPr>
      </p:pic>
      <p:sp>
        <p:nvSpPr>
          <p:cNvPr id="9" name="Google Shape;99;p1"/>
          <p:cNvSpPr txBox="1"/>
          <p:nvPr/>
        </p:nvSpPr>
        <p:spPr>
          <a:xfrm>
            <a:off x="3405126" y="1545008"/>
            <a:ext cx="11739461"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7000" b="1" dirty="0" err="1">
                <a:solidFill>
                  <a:schemeClr val="bg1"/>
                </a:solidFill>
                <a:latin typeface="Arial"/>
                <a:ea typeface="Arial"/>
                <a:cs typeface="Arial"/>
                <a:sym typeface="Arial"/>
              </a:rPr>
              <a:t>Gv</a:t>
            </a:r>
            <a:r>
              <a:rPr lang="en-US" sz="7000" b="1" dirty="0">
                <a:solidFill>
                  <a:schemeClr val="bg1"/>
                </a:solidFill>
                <a:latin typeface="Arial"/>
                <a:ea typeface="Arial"/>
                <a:cs typeface="Arial"/>
                <a:sym typeface="Arial"/>
              </a:rPr>
              <a:t>. </a:t>
            </a:r>
            <a:r>
              <a:rPr lang="en-US" sz="7000" b="1" dirty="0" smtClean="0">
                <a:solidFill>
                  <a:schemeClr val="bg1"/>
                </a:solidFill>
                <a:latin typeface="Arial"/>
                <a:ea typeface="Arial"/>
                <a:cs typeface="Arial"/>
                <a:sym typeface="Arial"/>
              </a:rPr>
              <a:t>BÙI THỊ MỸ NHUNG</a:t>
            </a:r>
            <a:endParaRPr lang="en-US" sz="7000" b="1" i="0" u="none" strike="noStrike" cap="none"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10656011" y="8187898"/>
            <a:ext cx="6578149" cy="785451"/>
          </a:xfrm>
          <a:prstGeom prst="rect">
            <a:avLst/>
          </a:prstGeom>
        </p:spPr>
      </p:pic>
      <p:pic>
        <p:nvPicPr>
          <p:cNvPr id="13" name="Picture 12"/>
          <p:cNvPicPr>
            <a:picLocks noChangeAspect="1"/>
          </p:cNvPicPr>
          <p:nvPr/>
        </p:nvPicPr>
        <p:blipFill>
          <a:blip r:embed="rId3"/>
          <a:stretch>
            <a:fillRect/>
          </a:stretch>
        </p:blipFill>
        <p:spPr>
          <a:xfrm>
            <a:off x="10617761" y="912278"/>
            <a:ext cx="6856511" cy="3088222"/>
          </a:xfrm>
          <a:prstGeom prst="rect">
            <a:avLst/>
          </a:prstGeom>
        </p:spPr>
      </p:pic>
      <p:sp>
        <p:nvSpPr>
          <p:cNvPr id="16" name="Google Shape;322;p15"/>
          <p:cNvSpPr/>
          <p:nvPr/>
        </p:nvSpPr>
        <p:spPr>
          <a:xfrm>
            <a:off x="290944" y="273175"/>
            <a:ext cx="5503339"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smtClean="0">
                <a:solidFill>
                  <a:schemeClr val="lt1"/>
                </a:solidFill>
                <a:latin typeface="Arial"/>
                <a:ea typeface="Arial"/>
                <a:cs typeface="Arial"/>
                <a:sym typeface="Arial"/>
              </a:rPr>
              <a:t>2.Tạo </a:t>
            </a:r>
            <a:r>
              <a:rPr lang="en-US" sz="4500" b="1" dirty="0" err="1" smtClean="0">
                <a:solidFill>
                  <a:schemeClr val="lt1"/>
                </a:solidFill>
                <a:latin typeface="Arial"/>
                <a:ea typeface="Arial"/>
                <a:cs typeface="Arial"/>
                <a:sym typeface="Arial"/>
              </a:rPr>
              <a:t>lập</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hình</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trụ</a:t>
            </a:r>
            <a:endParaRPr sz="4500" b="1" dirty="0">
              <a:solidFill>
                <a:schemeClr val="lt1"/>
              </a:solidFill>
              <a:latin typeface="Arial"/>
              <a:ea typeface="Arial"/>
              <a:cs typeface="Arial"/>
              <a:sym typeface="Arial"/>
            </a:endParaRPr>
          </a:p>
        </p:txBody>
      </p:sp>
      <p:sp>
        <p:nvSpPr>
          <p:cNvPr id="17" name="Rectangle 16"/>
          <p:cNvSpPr/>
          <p:nvPr/>
        </p:nvSpPr>
        <p:spPr>
          <a:xfrm>
            <a:off x="90920" y="1679240"/>
            <a:ext cx="9565364" cy="2687915"/>
          </a:xfrm>
          <a:prstGeom prst="rect">
            <a:avLst/>
          </a:prstGeom>
        </p:spPr>
        <p:txBody>
          <a:bodyPr wrap="square">
            <a:spAutoFit/>
          </a:bodyPr>
          <a:lstStyle/>
          <a:p>
            <a:pPr>
              <a:lnSpc>
                <a:spcPct val="150000"/>
              </a:lnSpc>
              <a:spcAft>
                <a:spcPts val="800"/>
              </a:spcAft>
            </a:pP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a)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Cắt</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hai</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miếng</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bìa</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tròn</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bán</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kính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2 cm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4a)     </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Picture 26"/>
          <p:cNvPicPr>
            <a:picLocks noChangeAspect="1"/>
          </p:cNvPicPr>
          <p:nvPr/>
        </p:nvPicPr>
        <p:blipFill>
          <a:blip r:embed="rId4"/>
          <a:stretch>
            <a:fillRect/>
          </a:stretch>
        </p:blipFill>
        <p:spPr>
          <a:xfrm rot="21128703">
            <a:off x="16729032" y="-717169"/>
            <a:ext cx="2085013" cy="1774090"/>
          </a:xfrm>
          <a:prstGeom prst="rect">
            <a:avLst/>
          </a:prstGeom>
        </p:spPr>
      </p:pic>
      <p:sp>
        <p:nvSpPr>
          <p:cNvPr id="12" name="Google Shape;169;p5"/>
          <p:cNvSpPr/>
          <p:nvPr/>
        </p:nvSpPr>
        <p:spPr>
          <a:xfrm>
            <a:off x="304573" y="167924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HĐKP </a:t>
            </a:r>
            <a:r>
              <a:rPr lang="en-US" sz="4000" b="1" dirty="0" smtClean="0">
                <a:solidFill>
                  <a:schemeClr val="lt1"/>
                </a:solidFill>
                <a:latin typeface="Arial"/>
                <a:ea typeface="Arial"/>
                <a:cs typeface="Arial"/>
                <a:sym typeface="Arial"/>
              </a:rPr>
              <a:t>2</a:t>
            </a:r>
            <a:endParaRPr sz="4000" b="1" dirty="0">
              <a:solidFill>
                <a:schemeClr val="lt1"/>
              </a:solidFill>
              <a:latin typeface="Arial"/>
              <a:ea typeface="Arial"/>
              <a:cs typeface="Arial"/>
              <a:sym typeface="Aria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6011" y="4914900"/>
            <a:ext cx="6724652" cy="3276600"/>
          </a:xfrm>
          <a:prstGeom prst="rect">
            <a:avLst/>
          </a:prstGeom>
        </p:spPr>
      </p:pic>
      <p:pic>
        <p:nvPicPr>
          <p:cNvPr id="22" name="Picture 21"/>
          <p:cNvPicPr>
            <a:picLocks noChangeAspect="1"/>
          </p:cNvPicPr>
          <p:nvPr/>
        </p:nvPicPr>
        <p:blipFill>
          <a:blip r:embed="rId6"/>
          <a:stretch>
            <a:fillRect/>
          </a:stretch>
        </p:blipFill>
        <p:spPr>
          <a:xfrm>
            <a:off x="14134607" y="947070"/>
            <a:ext cx="3246056" cy="2542611"/>
          </a:xfrm>
          <a:prstGeom prst="rect">
            <a:avLst/>
          </a:prstGeom>
        </p:spPr>
      </p:pic>
      <p:pic>
        <p:nvPicPr>
          <p:cNvPr id="23" name="Picture 22"/>
          <p:cNvPicPr>
            <a:picLocks noChangeAspect="1"/>
          </p:cNvPicPr>
          <p:nvPr/>
        </p:nvPicPr>
        <p:blipFill>
          <a:blip r:embed="rId6"/>
          <a:stretch>
            <a:fillRect/>
          </a:stretch>
        </p:blipFill>
        <p:spPr>
          <a:xfrm>
            <a:off x="10656011" y="918765"/>
            <a:ext cx="3089260" cy="2505014"/>
          </a:xfrm>
          <a:prstGeom prst="rect">
            <a:avLst/>
          </a:prstGeom>
        </p:spPr>
      </p:pic>
      <p:sp>
        <p:nvSpPr>
          <p:cNvPr id="24" name="Rectangle 23"/>
          <p:cNvSpPr/>
          <p:nvPr/>
        </p:nvSpPr>
        <p:spPr>
          <a:xfrm>
            <a:off x="90920" y="4226633"/>
            <a:ext cx="9733533" cy="5912324"/>
          </a:xfrm>
          <a:prstGeom prst="rect">
            <a:avLst/>
          </a:prstGeom>
        </p:spPr>
        <p:txBody>
          <a:bodyPr wrap="square">
            <a:spAutoFit/>
          </a:bodyPr>
          <a:lstStyle/>
          <a:p>
            <a:pPr algn="just">
              <a:lnSpc>
                <a:spcPct val="150000"/>
              </a:lnSpc>
              <a:spcAft>
                <a:spcPts val="800"/>
              </a:spcAft>
            </a:pPr>
            <a:r>
              <a:rPr lang="en-US" sz="3600" kern="100" dirty="0" smtClean="0">
                <a:latin typeface="Times New Roman" panose="02020603050405020304" pitchFamily="18" charset="0"/>
                <a:ea typeface="Tahoma" panose="020B0604030504040204" pitchFamily="34" charset="0"/>
                <a:cs typeface="Times New Roman" panose="02020603050405020304" pitchFamily="18" charset="0"/>
              </a:rPr>
              <a:t>b) </a:t>
            </a:r>
            <a:r>
              <a:rPr lang="vi-VN" sz="3600" kern="100" dirty="0" smtClean="0">
                <a:latin typeface="Times New Roman" panose="02020603050405020304" pitchFamily="18" charset="0"/>
                <a:ea typeface="Tahoma" panose="020B0604030504040204" pitchFamily="34" charset="0"/>
                <a:cs typeface="Times New Roman" panose="02020603050405020304" pitchFamily="18" charset="0"/>
              </a:rPr>
              <a:t>Lấy </a:t>
            </a:r>
            <a:r>
              <a:rPr lang="vi-VN" sz="3600" kern="100" dirty="0">
                <a:latin typeface="Times New Roman" panose="02020603050405020304" pitchFamily="18" charset="0"/>
                <a:ea typeface="Tahoma" panose="020B0604030504040204" pitchFamily="34" charset="0"/>
                <a:cs typeface="Times New Roman" panose="02020603050405020304" pitchFamily="18" charset="0"/>
              </a:rPr>
              <a:t>một sợi dây dài mảnh không dãn và tạo vòng dây cuốn quanh (một vòng) miếng bìa tròn thứ nhất (Hình 4b), cắt vòng dây và kéo thẳng vòng dây đó để nhận được đoạn dây như ở Hình 4c</a:t>
            </a:r>
            <a:r>
              <a:rPr lang="vi-VN" sz="3600" kern="100"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sz="3600" kern="100" dirty="0" smtClean="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spcAft>
                <a:spcPts val="800"/>
              </a:spcAft>
            </a:pPr>
            <a:r>
              <a:rPr lang="vi-VN" sz="3600" kern="100" dirty="0" smtClean="0">
                <a:latin typeface="Times New Roman" panose="02020603050405020304" pitchFamily="18" charset="0"/>
                <a:ea typeface="Tahoma" panose="020B0604030504040204" pitchFamily="34" charset="0"/>
                <a:cs typeface="Times New Roman" panose="02020603050405020304" pitchFamily="18" charset="0"/>
              </a:rPr>
              <a:t>Cắt </a:t>
            </a:r>
            <a:r>
              <a:rPr lang="vi-VN" sz="3600" kern="100" dirty="0">
                <a:latin typeface="Times New Roman" panose="02020603050405020304" pitchFamily="18" charset="0"/>
                <a:ea typeface="Tahoma" panose="020B0604030504040204" pitchFamily="34" charset="0"/>
                <a:cs typeface="Times New Roman" panose="02020603050405020304" pitchFamily="18" charset="0"/>
              </a:rPr>
              <a:t>một miếng bìa có dạng hình chữ nhật ABCD với chiều dài bằng độ dài đoạn đây ở Hình 4c và chiều rộng bằng 4 cm</a:t>
            </a:r>
            <a:r>
              <a:rPr lang="vi-VN" sz="3600" kern="100"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sz="3600" kern="100" dirty="0" smtClean="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p:cNvPicPr>
            <a:picLocks noChangeAspect="1"/>
          </p:cNvPicPr>
          <p:nvPr/>
        </p:nvPicPr>
        <p:blipFill>
          <a:blip r:embed="rId7"/>
          <a:stretch>
            <a:fillRect/>
          </a:stretch>
        </p:blipFill>
        <p:spPr>
          <a:xfrm>
            <a:off x="13286307" y="3132255"/>
            <a:ext cx="1509382" cy="784436"/>
          </a:xfrm>
          <a:prstGeom prst="rect">
            <a:avLst/>
          </a:prstGeom>
        </p:spPr>
      </p:pic>
      <p:pic>
        <p:nvPicPr>
          <p:cNvPr id="21" name="Picture 20"/>
          <p:cNvPicPr>
            <a:picLocks noChangeAspect="1"/>
          </p:cNvPicPr>
          <p:nvPr/>
        </p:nvPicPr>
        <p:blipFill>
          <a:blip r:embed="rId8"/>
          <a:stretch>
            <a:fillRect/>
          </a:stretch>
        </p:blipFill>
        <p:spPr>
          <a:xfrm>
            <a:off x="11347625" y="8053348"/>
            <a:ext cx="1706031" cy="790601"/>
          </a:xfrm>
          <a:prstGeom prst="rect">
            <a:avLst/>
          </a:prstGeom>
        </p:spPr>
      </p:pic>
      <p:pic>
        <p:nvPicPr>
          <p:cNvPr id="25" name="Picture 24"/>
          <p:cNvPicPr>
            <a:picLocks noChangeAspect="1"/>
          </p:cNvPicPr>
          <p:nvPr/>
        </p:nvPicPr>
        <p:blipFill>
          <a:blip r:embed="rId9"/>
          <a:stretch>
            <a:fillRect/>
          </a:stretch>
        </p:blipFill>
        <p:spPr>
          <a:xfrm>
            <a:off x="14795689" y="8061391"/>
            <a:ext cx="1741189" cy="782558"/>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980090" y="7931991"/>
            <a:ext cx="2307909" cy="2355009"/>
          </a:xfrm>
          <a:prstGeom prst="rect">
            <a:avLst/>
          </a:prstGeom>
        </p:spPr>
      </p:pic>
    </p:spTree>
    <p:extLst>
      <p:ext uri="{BB962C8B-B14F-4D97-AF65-F5344CB8AC3E}">
        <p14:creationId xmlns:p14="http://schemas.microsoft.com/office/powerpoint/2010/main" val="4081328343"/>
      </p:ext>
    </p:extLst>
  </p:cSld>
  <p:clrMapOvr>
    <a:masterClrMapping/>
  </p:clrMapOvr>
  <p:transition spd="med">
    <p:blinds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4600" y="4024326"/>
            <a:ext cx="12801600" cy="5102487"/>
          </a:xfrm>
          <a:prstGeom prst="rect">
            <a:avLst/>
          </a:prstGeom>
        </p:spPr>
      </p:pic>
      <p:sp>
        <p:nvSpPr>
          <p:cNvPr id="16" name="Google Shape;322;p15"/>
          <p:cNvSpPr/>
          <p:nvPr/>
        </p:nvSpPr>
        <p:spPr>
          <a:xfrm>
            <a:off x="290944" y="273175"/>
            <a:ext cx="5503339"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smtClean="0">
                <a:solidFill>
                  <a:schemeClr val="lt1"/>
                </a:solidFill>
                <a:latin typeface="Arial"/>
                <a:ea typeface="Arial"/>
                <a:cs typeface="Arial"/>
                <a:sym typeface="Arial"/>
              </a:rPr>
              <a:t>2.Tạo </a:t>
            </a:r>
            <a:r>
              <a:rPr lang="en-US" sz="4500" b="1" dirty="0" err="1" smtClean="0">
                <a:solidFill>
                  <a:schemeClr val="lt1"/>
                </a:solidFill>
                <a:latin typeface="Arial"/>
                <a:ea typeface="Arial"/>
                <a:cs typeface="Arial"/>
                <a:sym typeface="Arial"/>
              </a:rPr>
              <a:t>lập</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hình</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trụ</a:t>
            </a:r>
            <a:endParaRPr sz="4500" b="1" dirty="0">
              <a:solidFill>
                <a:schemeClr val="lt1"/>
              </a:solidFill>
              <a:latin typeface="Arial"/>
              <a:ea typeface="Arial"/>
              <a:cs typeface="Arial"/>
              <a:sym typeface="Arial"/>
            </a:endParaRPr>
          </a:p>
        </p:txBody>
      </p:sp>
      <p:sp>
        <p:nvSpPr>
          <p:cNvPr id="17" name="Rectangle 16"/>
          <p:cNvSpPr/>
          <p:nvPr/>
        </p:nvSpPr>
        <p:spPr>
          <a:xfrm>
            <a:off x="90920" y="1679240"/>
            <a:ext cx="17892280" cy="1856919"/>
          </a:xfrm>
          <a:prstGeom prst="rect">
            <a:avLst/>
          </a:prstGeom>
        </p:spPr>
        <p:txBody>
          <a:bodyPr wrap="square">
            <a:spAutoFit/>
          </a:bodyPr>
          <a:lstStyle/>
          <a:p>
            <a:pPr>
              <a:lnSpc>
                <a:spcPct val="150000"/>
              </a:lnSpc>
              <a:spcAft>
                <a:spcPts val="800"/>
              </a:spcAft>
            </a:pP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dirty="0" smtClean="0">
                <a:latin typeface="Times New Roman" panose="02020603050405020304" pitchFamily="18" charset="0"/>
                <a:ea typeface="Calibri" panose="020F0502020204030204" pitchFamily="34" charset="0"/>
                <a:cs typeface="Times New Roman" panose="02020603050405020304" pitchFamily="18" charset="0"/>
              </a:rPr>
              <a:t>d</a:t>
            </a:r>
            <a:r>
              <a:rPr lang="vi-VN" sz="36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600" kern="100" dirty="0">
                <a:latin typeface="Times New Roman" panose="02020603050405020304" pitchFamily="18" charset="0"/>
                <a:ea typeface="Calibri" panose="020F0502020204030204" pitchFamily="34" charset="0"/>
                <a:cs typeface="Times New Roman" panose="02020603050405020304" pitchFamily="18" charset="0"/>
              </a:rPr>
              <a:t>Ghép và dán các miếng bìa vừa cắt ở câu a, b (Hình 5a) để được một hình trụ như ở Hình 5b.</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80090" y="7931991"/>
            <a:ext cx="2307909" cy="2355009"/>
          </a:xfrm>
          <a:prstGeom prst="rect">
            <a:avLst/>
          </a:prstGeom>
        </p:spPr>
      </p:pic>
      <p:sp>
        <p:nvSpPr>
          <p:cNvPr id="12" name="Google Shape;169;p5"/>
          <p:cNvSpPr/>
          <p:nvPr/>
        </p:nvSpPr>
        <p:spPr>
          <a:xfrm>
            <a:off x="304573" y="167924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HĐKP </a:t>
            </a:r>
            <a:r>
              <a:rPr lang="en-US" sz="4000" b="1" dirty="0" smtClean="0">
                <a:solidFill>
                  <a:schemeClr val="lt1"/>
                </a:solidFill>
                <a:latin typeface="Arial"/>
                <a:ea typeface="Arial"/>
                <a:cs typeface="Arial"/>
                <a:sym typeface="Arial"/>
              </a:rPr>
              <a:t>2</a:t>
            </a:r>
            <a:endParaRPr sz="4000" b="1" dirty="0">
              <a:solidFill>
                <a:schemeClr val="lt1"/>
              </a:solidFill>
              <a:latin typeface="Arial"/>
              <a:ea typeface="Arial"/>
              <a:cs typeface="Arial"/>
              <a:sym typeface="Arial"/>
            </a:endParaRPr>
          </a:p>
        </p:txBody>
      </p:sp>
      <p:pic>
        <p:nvPicPr>
          <p:cNvPr id="2" name="Picture 1"/>
          <p:cNvPicPr>
            <a:picLocks noChangeAspect="1"/>
          </p:cNvPicPr>
          <p:nvPr/>
        </p:nvPicPr>
        <p:blipFill>
          <a:blip r:embed="rId6"/>
          <a:stretch>
            <a:fillRect/>
          </a:stretch>
        </p:blipFill>
        <p:spPr>
          <a:xfrm>
            <a:off x="3436360" y="4275505"/>
            <a:ext cx="11201400" cy="4600128"/>
          </a:xfrm>
          <a:prstGeom prst="rect">
            <a:avLst/>
          </a:prstGeom>
        </p:spPr>
      </p:pic>
    </p:spTree>
    <p:extLst>
      <p:ext uri="{BB962C8B-B14F-4D97-AF65-F5344CB8AC3E}">
        <p14:creationId xmlns:p14="http://schemas.microsoft.com/office/powerpoint/2010/main" val="3037059899"/>
      </p:ext>
    </p:extLst>
  </p:cSld>
  <p:clrMapOvr>
    <a:masterClrMapping/>
  </p:clrMapOvr>
  <p:transition spd="med">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 name="Rectangle 4"/>
          <p:cNvSpPr/>
          <p:nvPr/>
        </p:nvSpPr>
        <p:spPr>
          <a:xfrm>
            <a:off x="1485900" y="837677"/>
            <a:ext cx="15887700" cy="3067506"/>
          </a:xfrm>
          <a:prstGeom prst="rect">
            <a:avLst/>
          </a:prstGeom>
        </p:spPr>
        <p:txBody>
          <a:bodyPr wrap="square">
            <a:spAutoFit/>
          </a:bodyPr>
          <a:lstStyle/>
          <a:p>
            <a:pPr>
              <a:lnSpc>
                <a:spcPct val="150000"/>
              </a:lnSpc>
              <a:spcAft>
                <a:spcPts val="800"/>
              </a:spcAft>
            </a:pPr>
            <a:r>
              <a:rPr lang="en-US" sz="4000" kern="100" dirty="0" smtClean="0">
                <a:ea typeface="Times New Roman" panose="02020603050405020304" pitchFamily="18" charset="0"/>
                <a:cs typeface="Times New Roman" panose="02020603050405020304" pitchFamily="18" charset="0"/>
              </a:rPr>
              <a:t> 		     </a:t>
            </a:r>
            <a:r>
              <a:rPr lang="vi-VN" sz="4000" kern="100" dirty="0" smtClean="0">
                <a:latin typeface="+mj-lt"/>
                <a:ea typeface="Times New Roman" panose="02020603050405020304" pitchFamily="18" charset="0"/>
                <a:cs typeface="Times New Roman" panose="02020603050405020304" pitchFamily="18" charset="0"/>
              </a:rPr>
              <a:t>Đối </a:t>
            </a:r>
            <a:r>
              <a:rPr lang="vi-VN" sz="4000" kern="100" dirty="0">
                <a:latin typeface="+mj-lt"/>
                <a:ea typeface="Times New Roman" panose="02020603050405020304" pitchFamily="18" charset="0"/>
                <a:cs typeface="Times New Roman" panose="02020603050405020304" pitchFamily="18" charset="0"/>
              </a:rPr>
              <a:t>với hình trụ nhận được ở Hoạt động 2 (Hình 5b), hãy chỉ ra</a:t>
            </a:r>
            <a:r>
              <a:rPr lang="vi-VN" sz="4000" kern="100" dirty="0" smtClean="0">
                <a:latin typeface="+mj-lt"/>
                <a:ea typeface="Times New Roman" panose="02020603050405020304" pitchFamily="18" charset="0"/>
                <a:cs typeface="Times New Roman" panose="02020603050405020304" pitchFamily="18" charset="0"/>
              </a:rPr>
              <a:t>:</a:t>
            </a:r>
            <a:endParaRPr lang="en-US" sz="4000" kern="100" dirty="0" smtClean="0">
              <a:latin typeface="+mj-lt"/>
              <a:ea typeface="Times New Roman" panose="02020603050405020304" pitchFamily="18" charset="0"/>
              <a:cs typeface="Times New Roman" panose="02020603050405020304" pitchFamily="18" charset="0"/>
            </a:endParaRPr>
          </a:p>
          <a:p>
            <a:pPr marL="742950" indent="-742950">
              <a:lnSpc>
                <a:spcPct val="150000"/>
              </a:lnSpc>
              <a:spcAft>
                <a:spcPts val="800"/>
              </a:spcAft>
              <a:buAutoNum type="alphaLcParenR"/>
            </a:pPr>
            <a:r>
              <a:rPr lang="vi-VN" sz="4000" kern="100" dirty="0" smtClean="0">
                <a:latin typeface="+mj-lt"/>
                <a:ea typeface="Times New Roman" panose="02020603050405020304" pitchFamily="18" charset="0"/>
                <a:cs typeface="Times New Roman" panose="02020603050405020304" pitchFamily="18" charset="0"/>
              </a:rPr>
              <a:t>Một </a:t>
            </a:r>
            <a:r>
              <a:rPr lang="vi-VN" sz="4000" kern="100" dirty="0">
                <a:latin typeface="+mj-lt"/>
                <a:ea typeface="Times New Roman" panose="02020603050405020304" pitchFamily="18" charset="0"/>
                <a:cs typeface="Times New Roman" panose="02020603050405020304" pitchFamily="18" charset="0"/>
              </a:rPr>
              <a:t>đường sinh của hình trụ</a:t>
            </a:r>
            <a:r>
              <a:rPr lang="vi-VN" sz="4000" kern="100" dirty="0" smtClean="0">
                <a:latin typeface="+mj-lt"/>
                <a:ea typeface="Times New Roman" panose="02020603050405020304" pitchFamily="18" charset="0"/>
                <a:cs typeface="Times New Roman" panose="02020603050405020304" pitchFamily="18" charset="0"/>
              </a:rPr>
              <a:t>;</a:t>
            </a:r>
            <a:endParaRPr lang="en-US" sz="4000" kern="100" dirty="0" smtClean="0">
              <a:latin typeface="+mj-lt"/>
              <a:ea typeface="Times New Roman" panose="02020603050405020304" pitchFamily="18" charset="0"/>
              <a:cs typeface="Times New Roman" panose="02020603050405020304" pitchFamily="18" charset="0"/>
            </a:endParaRPr>
          </a:p>
          <a:p>
            <a:pPr marL="742950" indent="-742950">
              <a:lnSpc>
                <a:spcPct val="150000"/>
              </a:lnSpc>
              <a:spcAft>
                <a:spcPts val="800"/>
              </a:spcAft>
              <a:buAutoNum type="alphaLcParenR"/>
            </a:pPr>
            <a:r>
              <a:rPr lang="vi-VN" sz="4000" kern="100" dirty="0" smtClean="0">
                <a:latin typeface="+mj-lt"/>
                <a:ea typeface="Times New Roman" panose="02020603050405020304" pitchFamily="18" charset="0"/>
                <a:cs typeface="Times New Roman" panose="02020603050405020304" pitchFamily="18" charset="0"/>
              </a:rPr>
              <a:t>Độ </a:t>
            </a:r>
            <a:r>
              <a:rPr lang="vi-VN" sz="4000" kern="100" dirty="0">
                <a:latin typeface="+mj-lt"/>
                <a:ea typeface="Times New Roman" panose="02020603050405020304" pitchFamily="18" charset="0"/>
                <a:cs typeface="Times New Roman" panose="02020603050405020304" pitchFamily="18" charset="0"/>
              </a:rPr>
              <a:t>dài bán kính đáy, chiều cao của </a:t>
            </a:r>
            <a:r>
              <a:rPr lang="vi-VN" sz="4000" kern="100" dirty="0" smtClean="0">
                <a:latin typeface="+mj-lt"/>
                <a:ea typeface="Times New Roman" panose="02020603050405020304" pitchFamily="18" charset="0"/>
                <a:cs typeface="Times New Roman" panose="02020603050405020304" pitchFamily="18" charset="0"/>
              </a:rPr>
              <a:t>hình</a:t>
            </a:r>
            <a:r>
              <a:rPr lang="en-US" sz="4000" kern="100" dirty="0" smtClean="0">
                <a:latin typeface="+mj-lt"/>
                <a:ea typeface="Times New Roman" panose="02020603050405020304" pitchFamily="18" charset="0"/>
                <a:cs typeface="Times New Roman" panose="02020603050405020304" pitchFamily="18" charset="0"/>
              </a:rPr>
              <a:t> </a:t>
            </a:r>
            <a:r>
              <a:rPr lang="en-US" sz="4000" kern="100" dirty="0" err="1" smtClean="0">
                <a:latin typeface="+mj-lt"/>
                <a:ea typeface="Times New Roman" panose="02020603050405020304" pitchFamily="18" charset="0"/>
                <a:cs typeface="Times New Roman" panose="02020603050405020304" pitchFamily="18" charset="0"/>
              </a:rPr>
              <a:t>trụ</a:t>
            </a:r>
            <a:endParaRPr lang="en-US" sz="4000" kern="100" dirty="0">
              <a:latin typeface="+mj-lt"/>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24547" y="4136308"/>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1746210" y="5213303"/>
            <a:ext cx="13830300" cy="2964914"/>
          </a:xfrm>
          <a:prstGeom prst="rect">
            <a:avLst/>
          </a:prstGeom>
          <a:noFill/>
        </p:spPr>
        <p:txBody>
          <a:bodyPr wrap="square">
            <a:spAutoFit/>
          </a:bodyPr>
          <a:lstStyle/>
          <a:p>
            <a:pPr marL="742950" indent="-742950">
              <a:lnSpc>
                <a:spcPct val="150000"/>
              </a:lnSpc>
              <a:spcAft>
                <a:spcPts val="800"/>
              </a:spcAft>
              <a:buAutoNum type="alphaLcParenR"/>
            </a:pPr>
            <a:r>
              <a:rPr lang="vi-VN" sz="4000" kern="100" dirty="0" smtClean="0">
                <a:latin typeface="+mj-lt"/>
                <a:ea typeface="Times New Roman" panose="02020603050405020304" pitchFamily="18" charset="0"/>
                <a:cs typeface="Times New Roman" panose="02020603050405020304" pitchFamily="18" charset="0"/>
              </a:rPr>
              <a:t>Đoạn </a:t>
            </a:r>
            <a:r>
              <a:rPr lang="vi-VN" sz="4000" kern="100" dirty="0">
                <a:latin typeface="+mj-lt"/>
                <a:ea typeface="Times New Roman" panose="02020603050405020304" pitchFamily="18" charset="0"/>
                <a:cs typeface="Times New Roman" panose="02020603050405020304" pitchFamily="18" charset="0"/>
              </a:rPr>
              <a:t>thẳng AB là một đường sinh của hình trụ đó</a:t>
            </a:r>
            <a:r>
              <a:rPr lang="vi-VN" sz="4000" kern="100" dirty="0" smtClean="0">
                <a:latin typeface="+mj-lt"/>
                <a:ea typeface="Times New Roman" panose="02020603050405020304" pitchFamily="18" charset="0"/>
                <a:cs typeface="Times New Roman" panose="02020603050405020304" pitchFamily="18" charset="0"/>
              </a:rPr>
              <a:t>.</a:t>
            </a:r>
            <a:endParaRPr lang="en-US" sz="4000" kern="100" dirty="0" smtClean="0">
              <a:latin typeface="+mj-lt"/>
              <a:ea typeface="Times New Roman" panose="02020603050405020304" pitchFamily="18" charset="0"/>
              <a:cs typeface="Times New Roman" panose="02020603050405020304" pitchFamily="18" charset="0"/>
            </a:endParaRPr>
          </a:p>
          <a:p>
            <a:pPr marL="742950" indent="-742950">
              <a:lnSpc>
                <a:spcPct val="150000"/>
              </a:lnSpc>
              <a:spcAft>
                <a:spcPts val="800"/>
              </a:spcAft>
              <a:buAutoNum type="alphaLcParenR"/>
            </a:pPr>
            <a:r>
              <a:rPr lang="vi-VN" sz="4000" kern="100" dirty="0" smtClean="0">
                <a:latin typeface="+mj-lt"/>
                <a:ea typeface="Times New Roman" panose="02020603050405020304" pitchFamily="18" charset="0"/>
                <a:cs typeface="Times New Roman" panose="02020603050405020304" pitchFamily="18" charset="0"/>
              </a:rPr>
              <a:t>Độ </a:t>
            </a:r>
            <a:r>
              <a:rPr lang="vi-VN" sz="4000" kern="100" dirty="0">
                <a:latin typeface="+mj-lt"/>
                <a:ea typeface="Times New Roman" panose="02020603050405020304" pitchFamily="18" charset="0"/>
                <a:cs typeface="Times New Roman" panose="02020603050405020304" pitchFamily="18" charset="0"/>
              </a:rPr>
              <a:t>dài bán kính đáy, chiều cao của hình trụ đó lần lượt là 2 cm, 4 cm.</a:t>
            </a:r>
            <a:r>
              <a:rPr lang="en-US" sz="4000" kern="100" dirty="0" smtClean="0">
                <a:latin typeface="+mj-lt"/>
                <a:ea typeface="Times New Roman" panose="02020603050405020304" pitchFamily="18" charset="0"/>
                <a:cs typeface="Times New Roman" panose="02020603050405020304" pitchFamily="18" charset="0"/>
              </a:rPr>
              <a:t>.</a:t>
            </a:r>
            <a:endParaRPr lang="en-US" sz="4000" kern="100" dirty="0">
              <a:latin typeface="+mj-lt"/>
              <a:ea typeface="Calibri" panose="020F0502020204030204" pitchFamily="34" charset="0"/>
              <a:cs typeface="Times New Roman" panose="02020603050405020304" pitchFamily="18" charset="0"/>
            </a:endParaRPr>
          </a:p>
        </p:txBody>
      </p:sp>
      <p:sp>
        <p:nvSpPr>
          <p:cNvPr id="10" name="Google Shape;322;p15"/>
          <p:cNvSpPr/>
          <p:nvPr/>
        </p:nvSpPr>
        <p:spPr>
          <a:xfrm>
            <a:off x="1219200" y="8106311"/>
            <a:ext cx="355021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a:ea typeface="Arial"/>
                <a:cs typeface="Arial"/>
                <a:sym typeface="Arial"/>
              </a:rPr>
              <a:t>Thực</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hành</a:t>
            </a:r>
            <a:r>
              <a:rPr lang="en-US" sz="4000" b="1" dirty="0">
                <a:solidFill>
                  <a:schemeClr val="lt1"/>
                </a:solidFill>
                <a:latin typeface="Arial"/>
                <a:ea typeface="Arial"/>
                <a:cs typeface="Arial"/>
                <a:sym typeface="Arial"/>
              </a:rPr>
              <a:t> 1:</a:t>
            </a:r>
            <a:endParaRPr sz="4000" b="1" dirty="0">
              <a:solidFill>
                <a:schemeClr val="lt1"/>
              </a:solidFill>
              <a:latin typeface="Arial"/>
              <a:ea typeface="Arial"/>
              <a:cs typeface="Arial"/>
              <a:sym typeface="Arial"/>
            </a:endParaRPr>
          </a:p>
        </p:txBody>
      </p:sp>
      <p:sp>
        <p:nvSpPr>
          <p:cNvPr id="11" name="Rectangle 10"/>
          <p:cNvSpPr/>
          <p:nvPr/>
        </p:nvSpPr>
        <p:spPr>
          <a:xfrm>
            <a:off x="1219200" y="8316615"/>
            <a:ext cx="13988716" cy="1846659"/>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smtClean="0">
                <a:latin typeface="Arial" panose="020B0604020202020204" pitchFamily="34" charset="0"/>
                <a:ea typeface="Times New Roman" panose="02020603050405020304" pitchFamily="18" charset="0"/>
                <a:cs typeface="Arial" panose="020B0604020202020204" pitchFamily="34" charset="0"/>
              </a:rPr>
              <a:t>Tạo</a:t>
            </a:r>
            <a:r>
              <a:rPr lang="en-US" sz="3800" kern="100" dirty="0" smtClean="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lập</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một</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hình</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trụ</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có</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bán</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kính</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đáy</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là</a:t>
            </a:r>
            <a:r>
              <a:rPr lang="en-US" sz="3800" kern="100" dirty="0">
                <a:latin typeface="Arial" panose="020B0604020202020204" pitchFamily="34" charset="0"/>
                <a:ea typeface="Times New Roman" panose="02020603050405020304" pitchFamily="18" charset="0"/>
                <a:cs typeface="Arial" panose="020B0604020202020204" pitchFamily="34" charset="0"/>
              </a:rPr>
              <a:t> 3 cm, </a:t>
            </a:r>
            <a:r>
              <a:rPr lang="en-US" sz="3800" kern="100" dirty="0" err="1">
                <a:latin typeface="Arial" panose="020B0604020202020204" pitchFamily="34" charset="0"/>
                <a:ea typeface="Times New Roman" panose="02020603050405020304" pitchFamily="18" charset="0"/>
                <a:cs typeface="Arial" panose="020B0604020202020204" pitchFamily="34" charset="0"/>
              </a:rPr>
              <a:t>chiều</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cao</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là</a:t>
            </a:r>
            <a:r>
              <a:rPr lang="en-US" sz="3800" kern="100" dirty="0">
                <a:latin typeface="Arial" panose="020B0604020202020204" pitchFamily="34" charset="0"/>
                <a:ea typeface="Times New Roman" panose="02020603050405020304" pitchFamily="18" charset="0"/>
                <a:cs typeface="Arial" panose="020B0604020202020204" pitchFamily="34" charset="0"/>
              </a:rPr>
              <a:t> 5 cm</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0553951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1707" y="2871411"/>
            <a:ext cx="14706602" cy="2853737"/>
            <a:chOff x="1667283" y="5579245"/>
            <a:chExt cx="14706602" cy="2743199"/>
          </a:xfrm>
        </p:grpSpPr>
        <p:grpSp>
          <p:nvGrpSpPr>
            <p:cNvPr id="40" name="Group 4"/>
            <p:cNvGrpSpPr/>
            <p:nvPr/>
          </p:nvGrpSpPr>
          <p:grpSpPr>
            <a:xfrm>
              <a:off x="1667283" y="5579245"/>
              <a:ext cx="14706602" cy="2743199"/>
              <a:chOff x="-667138" y="2502515"/>
              <a:chExt cx="9257063" cy="2579249"/>
            </a:xfrm>
          </p:grpSpPr>
          <p:sp>
            <p:nvSpPr>
              <p:cNvPr id="42" name="Freeform 5"/>
              <p:cNvSpPr/>
              <p:nvPr/>
            </p:nvSpPr>
            <p:spPr>
              <a:xfrm>
                <a:off x="-658417" y="2515215"/>
                <a:ext cx="9248342"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667138" y="2502515"/>
                <a:ext cx="9248342"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1888956" y="6278596"/>
              <a:ext cx="14478004" cy="126478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nl-NL" sz="5300" b="1" dirty="0" smtClean="0">
                  <a:solidFill>
                    <a:prstClr val="black"/>
                  </a:solidFill>
                  <a:latin typeface="Arial" panose="020B0604020202020204" pitchFamily="34" charset="0"/>
                  <a:ea typeface="Calibri" panose="020F0502020204030204" pitchFamily="34" charset="0"/>
                  <a:cs typeface="Arial" panose="020B0604020202020204" pitchFamily="34" charset="0"/>
                </a:rPr>
                <a:t>DIỆN TÍCH XUNG QUANH CỦA HÌNH TRỤ</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958049">
            <a:off x="16894293" y="-464793"/>
            <a:ext cx="1659102" cy="1732744"/>
          </a:xfrm>
          <a:prstGeom prst="rect">
            <a:avLst/>
          </a:prstGeom>
        </p:spPr>
      </p:pic>
      <p:sp>
        <p:nvSpPr>
          <p:cNvPr id="25" name="Google Shape;169;p5"/>
          <p:cNvSpPr/>
          <p:nvPr/>
        </p:nvSpPr>
        <p:spPr>
          <a:xfrm>
            <a:off x="304800" y="257089"/>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a:t>
            </a:r>
            <a:r>
              <a:rPr kumimoji="0" lang="en-US" sz="3600" b="1" i="0" u="none" strike="noStrike" kern="1200" cap="none" spc="0" normalizeH="0" baseline="0" noProof="0" dirty="0" smtClean="0">
                <a:ln>
                  <a:noFill/>
                </a:ln>
                <a:solidFill>
                  <a:prstClr val="white"/>
                </a:solidFill>
                <a:effectLst/>
                <a:uLnTx/>
                <a:uFillTx/>
                <a:latin typeface="Arial"/>
                <a:ea typeface="Arial"/>
                <a:cs typeface="Arial"/>
                <a:sym typeface="Arial"/>
              </a:rPr>
              <a:t>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4"/>
          <a:srcRect/>
          <a:stretch>
            <a:fillRect/>
          </a:stretch>
        </p:blipFill>
        <p:spPr>
          <a:xfrm rot="-712563">
            <a:off x="-201282" y="8936715"/>
            <a:ext cx="1361733" cy="1147657"/>
          </a:xfrm>
          <a:prstGeom prst="rect">
            <a:avLst/>
          </a:prstGeom>
        </p:spPr>
      </p:pic>
      <p:sp>
        <p:nvSpPr>
          <p:cNvPr id="4" name="Rectangle 3"/>
          <p:cNvSpPr/>
          <p:nvPr/>
        </p:nvSpPr>
        <p:spPr>
          <a:xfrm>
            <a:off x="2715932" y="493391"/>
            <a:ext cx="6629400" cy="707886"/>
          </a:xfrm>
          <a:prstGeom prst="rect">
            <a:avLst/>
          </a:prstGeom>
        </p:spPr>
        <p:txBody>
          <a:bodyPr wrap="square">
            <a:spAutoFit/>
          </a:bodyPr>
          <a:lstStyle/>
          <a:p>
            <a:pPr>
              <a:spcAft>
                <a:spcPts val="800"/>
              </a:spcAft>
            </a:pPr>
            <a:r>
              <a:rPr lang="en-US" sz="4000" kern="100" dirty="0" err="1" smtClean="0">
                <a:latin typeface="Times New Roman" panose="02020603050405020304" pitchFamily="18" charset="0"/>
                <a:ea typeface="Times New Roman" panose="02020603050405020304" pitchFamily="18" charset="0"/>
                <a:cs typeface="Times New Roman" panose="02020603050405020304" pitchFamily="18" charset="0"/>
              </a:rPr>
              <a:t>Thực</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cs typeface="Times New Roman" panose="02020603050405020304" pitchFamily="18" charset="0"/>
              </a:rPr>
              <a:t>sau</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40" name="Rectangle 39"/>
              <p:cNvSpPr/>
              <p:nvPr/>
            </p:nvSpPr>
            <p:spPr>
              <a:xfrm>
                <a:off x="333526" y="2089832"/>
                <a:ext cx="7356090" cy="4626908"/>
              </a:xfrm>
              <a:prstGeom prst="rect">
                <a:avLst/>
              </a:prstGeom>
            </p:spPr>
            <p:txBody>
              <a:bodyPr wrap="square">
                <a:spAutoFit/>
              </a:bodyPr>
              <a:lstStyle/>
              <a:p>
                <a:pPr algn="just">
                  <a:spcAft>
                    <a:spcPts val="800"/>
                  </a:spcAft>
                </a:pPr>
                <a:r>
                  <a:rPr lang="vi-VN" sz="3600" kern="100" dirty="0" smtClean="0">
                    <a:latin typeface="+mj-lt"/>
                    <a:ea typeface="Times New Roman" panose="02020603050405020304" pitchFamily="18" charset="0"/>
                    <a:cs typeface="Times New Roman" panose="02020603050405020304" pitchFamily="18" charset="0"/>
                  </a:rPr>
                  <a:t>b</a:t>
                </a:r>
                <a:r>
                  <a:rPr lang="vi-VN" sz="3600" kern="100" dirty="0">
                    <a:latin typeface="+mj-lt"/>
                    <a:ea typeface="Times New Roman" panose="02020603050405020304" pitchFamily="18" charset="0"/>
                    <a:cs typeface="Times New Roman" panose="02020603050405020304" pitchFamily="18" charset="0"/>
                  </a:rPr>
                  <a:t>) Từ hình trụ đó, </a:t>
                </a:r>
                <a:r>
                  <a:rPr lang="vi-VN" sz="3600" kern="100" dirty="0" smtClean="0">
                    <a:latin typeface="+mj-lt"/>
                    <a:ea typeface="Times New Roman" panose="02020603050405020304" pitchFamily="18" charset="0"/>
                    <a:cs typeface="Times New Roman" panose="02020603050405020304" pitchFamily="18" charset="0"/>
                  </a:rPr>
                  <a:t>c</a:t>
                </a:r>
                <a:r>
                  <a:rPr lang="en-US" sz="3600" kern="100" dirty="0" smtClean="0">
                    <a:latin typeface="+mj-lt"/>
                    <a:ea typeface="Times New Roman" panose="02020603050405020304" pitchFamily="18" charset="0"/>
                    <a:cs typeface="Times New Roman" panose="02020603050405020304" pitchFamily="18" charset="0"/>
                  </a:rPr>
                  <a:t>ắ</a:t>
                </a:r>
                <a:r>
                  <a:rPr lang="vi-VN" sz="3600" kern="100" dirty="0" smtClean="0">
                    <a:latin typeface="+mj-lt"/>
                    <a:ea typeface="Times New Roman" panose="02020603050405020304" pitchFamily="18" charset="0"/>
                    <a:cs typeface="Times New Roman" panose="02020603050405020304" pitchFamily="18" charset="0"/>
                  </a:rPr>
                  <a:t>t </a:t>
                </a:r>
                <a:r>
                  <a:rPr lang="en-US" sz="3600" kern="100" dirty="0" err="1" smtClean="0">
                    <a:latin typeface="+mj-lt"/>
                    <a:ea typeface="Times New Roman" panose="02020603050405020304" pitchFamily="18" charset="0"/>
                    <a:cs typeface="Times New Roman" panose="02020603050405020304" pitchFamily="18" charset="0"/>
                  </a:rPr>
                  <a:t>rời</a:t>
                </a:r>
                <a:r>
                  <a:rPr lang="vi-VN" sz="3600" kern="100" dirty="0" smtClean="0">
                    <a:latin typeface="+mj-lt"/>
                    <a:ea typeface="Times New Roman" panose="02020603050405020304" pitchFamily="18" charset="0"/>
                    <a:cs typeface="Times New Roman" panose="02020603050405020304" pitchFamily="18" charset="0"/>
                  </a:rPr>
                  <a:t> </a:t>
                </a:r>
                <a:r>
                  <a:rPr lang="vi-VN" sz="3600" kern="100" dirty="0">
                    <a:latin typeface="+mj-lt"/>
                    <a:ea typeface="Times New Roman" panose="02020603050405020304" pitchFamily="18" charset="0"/>
                    <a:cs typeface="Times New Roman" panose="02020603050405020304" pitchFamily="18" charset="0"/>
                  </a:rPr>
                  <a:t>hai </a:t>
                </a:r>
                <a:r>
                  <a:rPr lang="vi-VN" sz="3600" kern="100" dirty="0" smtClean="0">
                    <a:latin typeface="+mj-lt"/>
                    <a:ea typeface="Times New Roman" panose="02020603050405020304" pitchFamily="18" charset="0"/>
                    <a:cs typeface="Times New Roman" panose="02020603050405020304" pitchFamily="18" charset="0"/>
                  </a:rPr>
                  <a:t>đ</a:t>
                </a:r>
                <a:r>
                  <a:rPr lang="en-US" sz="3600" kern="100" dirty="0" err="1" smtClean="0">
                    <a:latin typeface="+mj-lt"/>
                    <a:ea typeface="Times New Roman" panose="02020603050405020304" pitchFamily="18" charset="0"/>
                    <a:cs typeface="Times New Roman" panose="02020603050405020304" pitchFamily="18" charset="0"/>
                  </a:rPr>
                  <a:t>áy</a:t>
                </a:r>
                <a:r>
                  <a:rPr lang="vi-VN" sz="3600" kern="100" dirty="0" smtClean="0">
                    <a:latin typeface="+mj-lt"/>
                    <a:ea typeface="Times New Roman" panose="02020603050405020304" pitchFamily="18" charset="0"/>
                    <a:cs typeface="Times New Roman" panose="02020603050405020304" pitchFamily="18" charset="0"/>
                  </a:rPr>
                  <a:t> </a:t>
                </a:r>
                <a:r>
                  <a:rPr lang="vi-VN" sz="3600" kern="100" dirty="0">
                    <a:latin typeface="+mj-lt"/>
                    <a:ea typeface="Times New Roman" panose="02020603050405020304" pitchFamily="18" charset="0"/>
                    <a:cs typeface="Times New Roman" panose="02020603050405020304" pitchFamily="18" charset="0"/>
                  </a:rPr>
                  <a:t>và cắt dọc theo đường sinh AB rồi trải phẳng ra, ta được hình khai triển mặt xung quanh của hình trụ là một hình chữ nhật (Hình </a:t>
                </a:r>
                <a:r>
                  <a:rPr lang="vi-VN" sz="3600" kern="100" dirty="0" smtClean="0">
                    <a:latin typeface="+mj-lt"/>
                    <a:ea typeface="Times New Roman" panose="02020603050405020304" pitchFamily="18" charset="0"/>
                    <a:cs typeface="Times New Roman" panose="02020603050405020304" pitchFamily="18" charset="0"/>
                  </a:rPr>
                  <a:t>6</a:t>
                </a:r>
                <a:r>
                  <a:rPr lang="en-US" sz="3600" kern="100" dirty="0" smtClean="0">
                    <a:latin typeface="+mj-lt"/>
                    <a:ea typeface="Times New Roman" panose="02020603050405020304" pitchFamily="18" charset="0"/>
                    <a:cs typeface="Times New Roman" panose="02020603050405020304" pitchFamily="18" charset="0"/>
                  </a:rPr>
                  <a:t>b</a:t>
                </a:r>
                <a:r>
                  <a:rPr lang="vi-VN" sz="3600" kern="100" dirty="0" smtClean="0">
                    <a:latin typeface="+mj-lt"/>
                    <a:ea typeface="Times New Roman" panose="02020603050405020304" pitchFamily="18" charset="0"/>
                    <a:cs typeface="Times New Roman" panose="02020603050405020304" pitchFamily="18" charset="0"/>
                  </a:rPr>
                  <a:t>);</a:t>
                </a:r>
                <a:endParaRPr lang="en-US" sz="3600" kern="100" dirty="0" smtClean="0">
                  <a:latin typeface="+mj-lt"/>
                  <a:ea typeface="Times New Roman" panose="02020603050405020304" pitchFamily="18" charset="0"/>
                  <a:cs typeface="Times New Roman" panose="02020603050405020304" pitchFamily="18" charset="0"/>
                </a:endParaRPr>
              </a:p>
              <a:p>
                <a:pPr algn="just">
                  <a:spcAft>
                    <a:spcPts val="800"/>
                  </a:spcAft>
                </a:pPr>
                <a:r>
                  <a:rPr lang="vi-VN" sz="3600" kern="100" dirty="0" smtClean="0">
                    <a:latin typeface="+mj-lt"/>
                    <a:ea typeface="Times New Roman" panose="02020603050405020304" pitchFamily="18" charset="0"/>
                    <a:cs typeface="Times New Roman" panose="02020603050405020304" pitchFamily="18" charset="0"/>
                  </a:rPr>
                  <a:t>c</a:t>
                </a:r>
                <a:r>
                  <a:rPr lang="vi-VN" sz="3600" kern="100" dirty="0">
                    <a:latin typeface="+mj-lt"/>
                    <a:ea typeface="Times New Roman" panose="02020603050405020304" pitchFamily="18" charset="0"/>
                    <a:cs typeface="Times New Roman" panose="02020603050405020304" pitchFamily="18" charset="0"/>
                  </a:rPr>
                  <a:t>) Hãy cho biết độ dài các cạnh của hình chữ nhật ở Hình </a:t>
                </a:r>
                <a:r>
                  <a:rPr lang="vi-VN" sz="3600" kern="100" dirty="0" smtClean="0">
                    <a:latin typeface="+mj-lt"/>
                    <a:ea typeface="Times New Roman" panose="02020603050405020304" pitchFamily="18" charset="0"/>
                    <a:cs typeface="Times New Roman" panose="02020603050405020304" pitchFamily="18" charset="0"/>
                  </a:rPr>
                  <a:t>6</a:t>
                </a:r>
                <a:r>
                  <a:rPr lang="en-US" sz="3600" kern="100" dirty="0" smtClean="0">
                    <a:latin typeface="+mj-lt"/>
                    <a:ea typeface="Times New Roman" panose="02020603050405020304" pitchFamily="18" charset="0"/>
                    <a:cs typeface="Times New Roman" panose="02020603050405020304" pitchFamily="18" charset="0"/>
                  </a:rPr>
                  <a:t>b</a:t>
                </a:r>
                <a:r>
                  <a:rPr lang="vi-VN" sz="3600" kern="100" dirty="0" smtClean="0">
                    <a:latin typeface="+mj-lt"/>
                    <a:ea typeface="Times New Roman" panose="02020603050405020304" pitchFamily="18" charset="0"/>
                    <a:cs typeface="Times New Roman" panose="02020603050405020304" pitchFamily="18" charset="0"/>
                  </a:rPr>
                  <a:t> </a:t>
                </a:r>
                <a:r>
                  <a:rPr lang="vi-VN" sz="3600" kern="100" dirty="0">
                    <a:latin typeface="+mj-lt"/>
                    <a:ea typeface="Times New Roman" panose="02020603050405020304" pitchFamily="18" charset="0"/>
                    <a:cs typeface="Times New Roman" panose="02020603050405020304" pitchFamily="18" charset="0"/>
                  </a:rPr>
                  <a:t>và tỉnh diện tích của hình chữ nhật đó theo </a:t>
                </a:r>
                <a14:m>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𝑟</m:t>
                    </m:r>
                  </m:oMath>
                </a14:m>
                <a:r>
                  <a:rPr lang="en-US" sz="3600" kern="100" dirty="0" smtClean="0">
                    <a:latin typeface="+mj-lt"/>
                    <a:ea typeface="Times New Roman" panose="02020603050405020304" pitchFamily="18" charset="0"/>
                    <a:cs typeface="Times New Roman" panose="02020603050405020304" pitchFamily="18" charset="0"/>
                  </a:rPr>
                  <a:t> </a:t>
                </a:r>
                <a:r>
                  <a:rPr lang="vi-VN" sz="3600" kern="100" dirty="0" smtClean="0">
                    <a:latin typeface="+mj-lt"/>
                    <a:ea typeface="Times New Roman" panose="02020603050405020304" pitchFamily="18" charset="0"/>
                    <a:cs typeface="Times New Roman" panose="02020603050405020304" pitchFamily="18" charset="0"/>
                  </a:rPr>
                  <a:t>và</a:t>
                </a:r>
                <a:r>
                  <a:rPr lang="en-US" sz="3600" kern="100" dirty="0" smtClean="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h</m:t>
                    </m:r>
                  </m:oMath>
                </a14:m>
                <a:r>
                  <a:rPr lang="en-US" sz="3600" kern="100" dirty="0" smtClean="0">
                    <a:effectLst/>
                    <a:latin typeface="+mj-lt"/>
                    <a:ea typeface="Calibri" panose="020F0502020204030204" pitchFamily="34" charset="0"/>
                    <a:cs typeface="Times New Roman" panose="02020603050405020304" pitchFamily="18" charset="0"/>
                  </a:rPr>
                  <a:t>.</a:t>
                </a:r>
                <a:endParaRPr lang="en-US" sz="3600" kern="100" dirty="0">
                  <a:effectLst/>
                  <a:latin typeface="+mj-lt"/>
                  <a:ea typeface="Calibri" panose="020F0502020204030204" pitchFamily="34" charset="0"/>
                  <a:cs typeface="Times New Roman" panose="02020603050405020304" pitchFamily="18"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333526" y="2089832"/>
                <a:ext cx="7356090" cy="4626908"/>
              </a:xfrm>
              <a:prstGeom prst="rect">
                <a:avLst/>
              </a:prstGeom>
              <a:blipFill>
                <a:blip r:embed="rId5"/>
                <a:stretch>
                  <a:fillRect l="-2570" t="-2372" r="-2570" b="-4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333526" y="1298139"/>
                <a:ext cx="14754622" cy="646331"/>
              </a:xfrm>
              <a:prstGeom prst="rect">
                <a:avLst/>
              </a:prstGeom>
            </p:spPr>
            <p:txBody>
              <a:bodyPr wrap="square">
                <a:spAutoFit/>
              </a:bodyPr>
              <a:lstStyle/>
              <a:p>
                <a:pPr>
                  <a:spcAft>
                    <a:spcPts val="800"/>
                  </a:spcAft>
                </a:pP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Chuẩn</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trụ</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giấy</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bán</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kính</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đáy</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𝑟</m:t>
                    </m:r>
                  </m:oMath>
                </a14:m>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h</m:t>
                    </m:r>
                  </m:oMath>
                </a14:m>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6a</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333526" y="1298139"/>
                <a:ext cx="14754622" cy="646331"/>
              </a:xfrm>
              <a:prstGeom prst="rect">
                <a:avLst/>
              </a:prstGeom>
              <a:blipFill>
                <a:blip r:embed="rId6"/>
                <a:stretch>
                  <a:fillRect l="-1281" t="-16038" r="-1198" b="-33962"/>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FCF6766D-B6B4-739E-E884-BFEA405BB172}"/>
              </a:ext>
            </a:extLst>
          </p:cNvPr>
          <p:cNvSpPr txBox="1"/>
          <p:nvPr/>
        </p:nvSpPr>
        <p:spPr>
          <a:xfrm>
            <a:off x="1750167" y="8744338"/>
            <a:ext cx="15042175" cy="1328023"/>
          </a:xfrm>
          <a:prstGeom prst="wedgeRoundRectCallout">
            <a:avLst>
              <a:gd name="adj1" fmla="val -53042"/>
              <a:gd name="adj2" fmla="val -11855"/>
              <a:gd name="adj3" fmla="val 16667"/>
            </a:avLst>
          </a:prstGeom>
          <a:ln/>
        </p:spPr>
        <p:style>
          <a:lnRef idx="1">
            <a:schemeClr val="accent5"/>
          </a:lnRef>
          <a:fillRef idx="3">
            <a:schemeClr val="accent5"/>
          </a:fillRef>
          <a:effectRef idx="2">
            <a:schemeClr val="accent5"/>
          </a:effectRef>
          <a:fontRef idx="minor">
            <a:schemeClr val="lt1"/>
          </a:fontRef>
        </p:style>
        <p:txBody>
          <a:bodyPr wrap="square">
            <a:spAutoFit/>
          </a:bodyPr>
          <a:lstStyle/>
          <a:p>
            <a:pPr algn="just">
              <a:spcBef>
                <a:spcPts val="300"/>
              </a:spcBef>
              <a:spcAft>
                <a:spcPts val="300"/>
              </a:spcAft>
            </a:pP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đó</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chữ</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nhật</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6b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coi</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xung</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trụ</a:t>
            </a:r>
            <a:endPar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7" name="Picture 5">
            <a:extLst>
              <a:ext uri="{FF2B5EF4-FFF2-40B4-BE49-F238E27FC236}">
                <a16:creationId xmlns:a16="http://schemas.microsoft.com/office/drawing/2014/main" id="{48628CD9-3BF8-0314-D8AF-ECEE322C7D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63969" y="7049821"/>
            <a:ext cx="1098231" cy="1015864"/>
          </a:xfrm>
          <a:prstGeom prst="rect">
            <a:avLst/>
          </a:prstGeom>
        </p:spPr>
      </p:pic>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8F506E5-5FA3-9CE5-CE97-BA577890D107}"/>
                  </a:ext>
                </a:extLst>
              </p:cNvPr>
              <p:cNvSpPr txBox="1"/>
              <p:nvPr/>
            </p:nvSpPr>
            <p:spPr>
              <a:xfrm>
                <a:off x="2551922" y="7312259"/>
                <a:ext cx="12014188" cy="1276945"/>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spcBef>
                    <a:spcPts val="300"/>
                  </a:spcBef>
                  <a:spcAft>
                    <a:spcPts val="300"/>
                  </a:spcAft>
                </a:pPr>
                <a:r>
                  <a:rPr lang="en-US" sz="3200" b="0" dirty="0" smtClean="0">
                    <a:effectLst/>
                    <a:latin typeface="Times New Roman" panose="02020603050405020304" pitchFamily="18" charset="0"/>
                    <a:cs typeface="Times New Roman" panose="02020603050405020304" pitchFamily="18" charset="0"/>
                  </a:rPr>
                  <a:t>Hình </a:t>
                </a:r>
                <a:r>
                  <a:rPr lang="en-US" sz="3200" b="0" dirty="0" err="1" smtClean="0">
                    <a:effectLst/>
                    <a:latin typeface="Times New Roman" panose="02020603050405020304" pitchFamily="18" charset="0"/>
                    <a:cs typeface="Times New Roman" panose="02020603050405020304" pitchFamily="18" charset="0"/>
                  </a:rPr>
                  <a:t>chữ</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nhật</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có</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chiều</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dài</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là</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chu</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v</a:t>
                </a:r>
                <a:r>
                  <a:rPr lang="en-US" sz="3200" b="0" dirty="0" smtClean="0">
                    <a:effectLst/>
                    <a:latin typeface="Times New Roman" panose="02020603050405020304" pitchFamily="18" charset="0"/>
                    <a:cs typeface="Times New Roman" panose="02020603050405020304" pitchFamily="18" charset="0"/>
                  </a:rPr>
                  <a:t>i đáy C, chiều rộng là đường cao h.</a:t>
                </a:r>
              </a:p>
              <a:p>
                <a:pPr algn="just">
                  <a:spcBef>
                    <a:spcPts val="300"/>
                  </a:spcBef>
                  <a:spcAft>
                    <a:spcPts val="300"/>
                  </a:spcAft>
                </a:pPr>
                <a14:m>
                  <m:oMathPara xmlns:m="http://schemas.openxmlformats.org/officeDocument/2006/math">
                    <m:oMathParaPr>
                      <m:jc m:val="centerGroup"/>
                    </m:oMathParaPr>
                    <m:oMath xmlns:m="http://schemas.openxmlformats.org/officeDocument/2006/math">
                      <m:r>
                        <a:rPr lang="vi-VN" sz="3200" b="0" i="1" smtClean="0">
                          <a:effectLst/>
                          <a:latin typeface="Cambria Math" panose="02040503050406030204" pitchFamily="18" charset="0"/>
                          <a:cs typeface="Arial" panose="020B0604020202020204" pitchFamily="34" charset="0"/>
                        </a:rPr>
                        <m:t>𝑆</m:t>
                      </m:r>
                      <m:r>
                        <a:rPr lang="vi-VN" sz="32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2</m:t>
                      </m:r>
                      <m:r>
                        <a:rPr lang="vi-VN" sz="3200" b="0" i="1" smtClean="0">
                          <a:effectLst/>
                          <a:latin typeface="Cambria Math" panose="02040503050406030204" pitchFamily="18" charset="0"/>
                          <a:ea typeface="Cambria Math" panose="02040503050406030204" pitchFamily="18" charset="0"/>
                          <a:cs typeface="Arial" panose="020B0604020202020204" pitchFamily="34" charset="0"/>
                        </a:rPr>
                        <m:t>𝜋</m:t>
                      </m:r>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𝑟h</m:t>
                      </m:r>
                    </m:oMath>
                  </m:oMathPara>
                </a14:m>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8" name="TextBox 57">
                <a:extLst>
                  <a:ext uri="{FF2B5EF4-FFF2-40B4-BE49-F238E27FC236}">
                    <a16:creationId xmlns:a16="http://schemas.microsoft.com/office/drawing/2014/main" id="{88F506E5-5FA3-9CE5-CE97-BA577890D107}"/>
                  </a:ext>
                </a:extLst>
              </p:cNvPr>
              <p:cNvSpPr txBox="1">
                <a:spLocks noRot="1" noChangeAspect="1" noMove="1" noResize="1" noEditPoints="1" noAdjustHandles="1" noChangeArrowheads="1" noChangeShapeType="1" noTextEdit="1"/>
              </p:cNvSpPr>
              <p:nvPr/>
            </p:nvSpPr>
            <p:spPr>
              <a:xfrm>
                <a:off x="2551922" y="7312259"/>
                <a:ext cx="12014188" cy="1276945"/>
              </a:xfrm>
              <a:prstGeom prst="wedgeRoundRectCallout">
                <a:avLst>
                  <a:gd name="adj1" fmla="val -52876"/>
                  <a:gd name="adj2" fmla="val 23903"/>
                  <a:gd name="adj3" fmla="val 16667"/>
                </a:avLst>
              </a:prstGeom>
              <a:blipFill>
                <a:blip r:embed="rId9"/>
                <a:stretch>
                  <a:fillRect t="-1422"/>
                </a:stretch>
              </a:blipFill>
              <a:ln>
                <a:solidFill>
                  <a:srgbClr val="00B0F0"/>
                </a:solidFill>
              </a:ln>
            </p:spPr>
            <p:txBody>
              <a:bodyPr/>
              <a:lstStyle/>
              <a:p>
                <a:r>
                  <a:rPr lang="en-US">
                    <a:noFill/>
                  </a:rPr>
                  <a:t> </a:t>
                </a:r>
              </a:p>
            </p:txBody>
          </p:sp>
        </mc:Fallback>
      </mc:AlternateContent>
      <p:pic>
        <p:nvPicPr>
          <p:cNvPr id="60" name="Picture 59"/>
          <p:cNvPicPr>
            <a:picLocks noChangeAspect="1"/>
          </p:cNvPicPr>
          <p:nvPr/>
        </p:nvPicPr>
        <p:blipFill>
          <a:blip r:embed="rId10"/>
          <a:stretch>
            <a:fillRect/>
          </a:stretch>
        </p:blipFill>
        <p:spPr>
          <a:xfrm>
            <a:off x="8650199" y="1922784"/>
            <a:ext cx="4569436" cy="4531517"/>
          </a:xfrm>
          <a:prstGeom prst="rect">
            <a:avLst/>
          </a:prstGeom>
        </p:spPr>
      </p:pic>
      <p:sp>
        <p:nvSpPr>
          <p:cNvPr id="62" name="Rectangle 61"/>
          <p:cNvSpPr/>
          <p:nvPr/>
        </p:nvSpPr>
        <p:spPr>
          <a:xfrm>
            <a:off x="11428573" y="6688559"/>
            <a:ext cx="3137536" cy="3330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HÌNH 6</a:t>
            </a:r>
            <a:endParaRPr lang="en-US" b="1" dirty="0"/>
          </a:p>
        </p:txBody>
      </p:sp>
      <p:pic>
        <p:nvPicPr>
          <p:cNvPr id="64" name="Picture 63"/>
          <p:cNvPicPr>
            <a:picLocks noChangeAspect="1"/>
          </p:cNvPicPr>
          <p:nvPr/>
        </p:nvPicPr>
        <p:blipFill>
          <a:blip r:embed="rId11"/>
          <a:stretch>
            <a:fillRect/>
          </a:stretch>
        </p:blipFill>
        <p:spPr>
          <a:xfrm>
            <a:off x="12372838" y="2182333"/>
            <a:ext cx="1467853" cy="1725266"/>
          </a:xfrm>
          <a:prstGeom prst="rect">
            <a:avLst/>
          </a:prstGeom>
        </p:spPr>
      </p:pic>
      <p:pic>
        <p:nvPicPr>
          <p:cNvPr id="65" name="Picture 64"/>
          <p:cNvPicPr>
            <a:picLocks noChangeAspect="1"/>
          </p:cNvPicPr>
          <p:nvPr/>
        </p:nvPicPr>
        <p:blipFill>
          <a:blip r:embed="rId11"/>
          <a:stretch>
            <a:fillRect/>
          </a:stretch>
        </p:blipFill>
        <p:spPr>
          <a:xfrm>
            <a:off x="12545944" y="4308398"/>
            <a:ext cx="1294748" cy="2145903"/>
          </a:xfrm>
          <a:prstGeom prst="rect">
            <a:avLst/>
          </a:prstGeom>
        </p:spPr>
      </p:pic>
      <p:pic>
        <p:nvPicPr>
          <p:cNvPr id="8" name="Picture 7"/>
          <p:cNvPicPr>
            <a:picLocks noChangeAspect="1"/>
          </p:cNvPicPr>
          <p:nvPr/>
        </p:nvPicPr>
        <p:blipFill>
          <a:blip r:embed="rId12"/>
          <a:stretch>
            <a:fillRect/>
          </a:stretch>
        </p:blipFill>
        <p:spPr>
          <a:xfrm>
            <a:off x="12115800" y="1980699"/>
            <a:ext cx="5254785" cy="4406074"/>
          </a:xfrm>
          <a:prstGeom prst="rect">
            <a:avLst/>
          </a:prstGeom>
        </p:spPr>
      </p:pic>
      <p:pic>
        <p:nvPicPr>
          <p:cNvPr id="10" name="Picture 9"/>
          <p:cNvPicPr>
            <a:picLocks noChangeAspect="1"/>
          </p:cNvPicPr>
          <p:nvPr/>
        </p:nvPicPr>
        <p:blipFill>
          <a:blip r:embed="rId13"/>
          <a:stretch>
            <a:fillRect/>
          </a:stretch>
        </p:blipFill>
        <p:spPr>
          <a:xfrm>
            <a:off x="10837941" y="5968065"/>
            <a:ext cx="590632" cy="323895"/>
          </a:xfrm>
          <a:prstGeom prst="rect">
            <a:avLst/>
          </a:prstGeom>
        </p:spPr>
      </p:pic>
    </p:spTree>
    <p:extLst>
      <p:ext uri="{BB962C8B-B14F-4D97-AF65-F5344CB8AC3E}">
        <p14:creationId xmlns:p14="http://schemas.microsoft.com/office/powerpoint/2010/main" val="63584171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10"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10" presetClass="entr" presetSubtype="0" fill="hold"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wipe(left)">
                                      <p:cBhvr>
                                        <p:cTn id="43" dur="500"/>
                                        <p:tgtEl>
                                          <p:spTgt spid="5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left)">
                                      <p:cBhvr>
                                        <p:cTn id="46" dur="5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left)">
                                      <p:cBhvr>
                                        <p:cTn id="5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P spid="40" grpId="0"/>
      <p:bldP spid="45" grpId="0"/>
      <p:bldP spid="55" grpId="0" animBg="1"/>
      <p:bldP spid="58" grpId="0" animBg="1"/>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713917" y="2850379"/>
            <a:ext cx="16928811" cy="6255521"/>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6" name="Picture 5"/>
          <p:cNvPicPr>
            <a:picLocks noChangeAspect="1"/>
          </p:cNvPicPr>
          <p:nvPr/>
        </p:nvPicPr>
        <p:blipFill>
          <a:blip r:embed="rId2"/>
          <a:stretch>
            <a:fillRect/>
          </a:stretch>
        </p:blipFill>
        <p:spPr>
          <a:xfrm>
            <a:off x="112478" y="1025644"/>
            <a:ext cx="2685274" cy="2680217"/>
          </a:xfrm>
          <a:prstGeom prst="rect">
            <a:avLst/>
          </a:prstGeom>
        </p:spPr>
      </p:pic>
      <p:pic>
        <p:nvPicPr>
          <p:cNvPr id="7" name="Picture 6"/>
          <p:cNvPicPr>
            <a:picLocks noChangeAspect="1"/>
          </p:cNvPicPr>
          <p:nvPr/>
        </p:nvPicPr>
        <p:blipFill>
          <a:blip r:embed="rId3"/>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208376" y="3503176"/>
                <a:ext cx="16383000" cy="5359737"/>
              </a:xfrm>
              <a:prstGeom prst="rect">
                <a:avLst/>
              </a:prstGeom>
            </p:spPr>
            <p:txBody>
              <a:bodyPr wrap="square">
                <a:spAutoFit/>
              </a:bodyPr>
              <a:lstStyle/>
              <a:p>
                <a:pPr algn="just">
                  <a:lnSpc>
                    <a:spcPct val="150000"/>
                  </a:lnSpc>
                  <a:spcBef>
                    <a:spcPts val="300"/>
                  </a:spcBef>
                  <a:spcAft>
                    <a:spcPts val="300"/>
                  </a:spcAft>
                </a:pPr>
                <a:r>
                  <a:rPr lang="vi-VN" sz="4400" kern="100" dirty="0" smtClean="0">
                    <a:solidFill>
                      <a:schemeClr val="bg1"/>
                    </a:solidFill>
                    <a:latin typeface="+mj-lt"/>
                    <a:ea typeface="Times New Roman" panose="02020603050405020304" pitchFamily="18" charset="0"/>
                    <a:cs typeface="Times New Roman" panose="02020603050405020304" pitchFamily="18" charset="0"/>
                  </a:rPr>
                  <a:t>Diện tích xung quanh của hình trụ bằng tích của chu vi đ</a:t>
                </a:r>
                <a:r>
                  <a:rPr lang="en-US" sz="4400" kern="1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áy</a:t>
                </a:r>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với chiều cao</a:t>
                </a:r>
                <a:r>
                  <a:rPr lang="vi-VN" sz="4400" kern="100" dirty="0" smtClean="0">
                    <a:solidFill>
                      <a:schemeClr val="bg1"/>
                    </a:solidFill>
                    <a:latin typeface="+mj-lt"/>
                    <a:ea typeface="Times New Roman" panose="02020603050405020304" pitchFamily="18" charset="0"/>
                    <a:cs typeface="Times New Roman" panose="02020603050405020304" pitchFamily="18" charset="0"/>
                  </a:rPr>
                  <a:t>:</a:t>
                </a:r>
                <a:endParaRPr lang="en-US" sz="4400" kern="100" dirty="0" smtClean="0">
                  <a:solidFill>
                    <a:schemeClr val="bg1"/>
                  </a:solidFill>
                  <a:latin typeface="+mj-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m:t>
                          </m:r>
                        </m:e>
                        <m:sub>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𝑥𝑞</m:t>
                          </m:r>
                        </m:sub>
                      </m:sSub>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𝐶</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𝑟h</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400" b="0" kern="100" dirty="0" smtClean="0">
                  <a:solidFill>
                    <a:schemeClr val="bg1"/>
                  </a:solidFill>
                  <a:latin typeface="+mj-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vi-VN" sz="4400" kern="100" dirty="0" smtClean="0">
                    <a:solidFill>
                      <a:schemeClr val="bg1"/>
                    </a:solidFill>
                    <a:latin typeface="+mj-lt"/>
                    <a:ea typeface="Times New Roman" panose="02020603050405020304" pitchFamily="18" charset="0"/>
                    <a:cs typeface="Times New Roman" panose="02020603050405020304" pitchFamily="18" charset="0"/>
                  </a:rPr>
                  <a:t>trong </a:t>
                </a:r>
                <a:r>
                  <a:rPr lang="vi-VN" sz="4400" kern="100" dirty="0">
                    <a:solidFill>
                      <a:schemeClr val="bg1"/>
                    </a:solidFill>
                    <a:latin typeface="+mj-lt"/>
                    <a:ea typeface="Times New Roman" panose="02020603050405020304" pitchFamily="18" charset="0"/>
                    <a:cs typeface="Times New Roman" panose="02020603050405020304" pitchFamily="18" charset="0"/>
                  </a:rPr>
                  <a:t>đó </a:t>
                </a:r>
                <a14:m>
                  <m:oMath xmlns:m="http://schemas.openxmlformats.org/officeDocument/2006/math">
                    <m:sSub>
                      <m:sSubPr>
                        <m:ctrlP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m:t>
                        </m:r>
                      </m:e>
                      <m:sub>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𝑥𝑞</m:t>
                        </m:r>
                      </m:sub>
                    </m:sSub>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diện tích xung quanh,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𝐶</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chu vi </a:t>
                </a:r>
                <a:r>
                  <a:rPr lang="vi-VN" sz="4400" kern="100" dirty="0" smtClean="0">
                    <a:solidFill>
                      <a:schemeClr val="bg1"/>
                    </a:solidFill>
                    <a:latin typeface="+mj-lt"/>
                    <a:ea typeface="Times New Roman" panose="02020603050405020304" pitchFamily="18" charset="0"/>
                    <a:cs typeface="Times New Roman" panose="02020603050405020304" pitchFamily="18" charset="0"/>
                  </a:rPr>
                  <a:t>đ</a:t>
                </a:r>
                <a:r>
                  <a:rPr lang="en-US" sz="44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a:t>
                </a:r>
                <a:r>
                  <a:rPr lang="vi-VN" sz="4400" kern="1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a:t>
                </a:r>
                <a:r>
                  <a:rPr lang="vi-VN" sz="4400" kern="100" dirty="0">
                    <a:solidFill>
                      <a:schemeClr val="bg1"/>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𝑟</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bán kính đáy,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chiều cao của hình </a:t>
                </a:r>
                <a:r>
                  <a:rPr lang="vi-VN" sz="4400" kern="100" dirty="0" smtClean="0">
                    <a:solidFill>
                      <a:schemeClr val="bg1"/>
                    </a:solidFill>
                    <a:latin typeface="+mj-lt"/>
                    <a:ea typeface="Times New Roman" panose="02020603050405020304" pitchFamily="18" charset="0"/>
                    <a:cs typeface="Times New Roman" panose="02020603050405020304" pitchFamily="18" charset="0"/>
                  </a:rPr>
                  <a:t>tr</a:t>
                </a:r>
                <a:r>
                  <a:rPr lang="en-US" sz="4400" kern="1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ụ.</a:t>
                </a:r>
                <a:endPar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08376" y="3503176"/>
                <a:ext cx="16383000" cy="5359737"/>
              </a:xfrm>
              <a:prstGeom prst="rect">
                <a:avLst/>
              </a:prstGeom>
              <a:blipFill>
                <a:blip r:embed="rId4"/>
                <a:stretch>
                  <a:fillRect l="-1488" r="-1488" b="-4323"/>
                </a:stretch>
              </a:blipFill>
            </p:spPr>
            <p:txBody>
              <a:bodyPr/>
              <a:lstStyle/>
              <a:p>
                <a:r>
                  <a:rPr lang="en-US">
                    <a:noFill/>
                  </a:rPr>
                  <a:t> </a:t>
                </a:r>
              </a:p>
            </p:txBody>
          </p:sp>
        </mc:Fallback>
      </mc:AlternateContent>
    </p:spTree>
    <p:extLst>
      <p:ext uri="{BB962C8B-B14F-4D97-AF65-F5344CB8AC3E}">
        <p14:creationId xmlns:p14="http://schemas.microsoft.com/office/powerpoint/2010/main" val="130164334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531321" y="463474"/>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976616" y="3139545"/>
            <a:ext cx="1700394" cy="1188276"/>
            <a:chOff x="-9426646" y="860425"/>
            <a:chExt cx="2022199" cy="1289304"/>
          </a:xfrm>
        </p:grpSpPr>
        <p:pic>
          <p:nvPicPr>
            <p:cNvPr id="17" name="Google Shape;306;p14"/>
            <p:cNvPicPr preferRelativeResize="0"/>
            <p:nvPr/>
          </p:nvPicPr>
          <p:blipFill rotWithShape="1">
            <a:blip r:embed="rId2">
              <a:alphaModFix/>
            </a:blip>
            <a:srcRect/>
            <a:stretch/>
          </p:blipFill>
          <p:spPr>
            <a:xfrm>
              <a:off x="-9317291" y="860425"/>
              <a:ext cx="1912844" cy="1289304"/>
            </a:xfrm>
            <a:prstGeom prst="rect">
              <a:avLst/>
            </a:prstGeom>
            <a:noFill/>
            <a:ln>
              <a:noFill/>
            </a:ln>
          </p:spPr>
        </p:pic>
        <p:sp>
          <p:nvSpPr>
            <p:cNvPr id="18" name="Google Shape;307;p14"/>
            <p:cNvSpPr txBox="1"/>
            <p:nvPr/>
          </p:nvSpPr>
          <p:spPr>
            <a:xfrm>
              <a:off x="-9426646" y="860425"/>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531321" y="543870"/>
                <a:ext cx="17540588" cy="6728060"/>
              </a:xfrm>
              <a:prstGeom prst="rect">
                <a:avLst/>
              </a:prstGeom>
            </p:spPr>
            <p:txBody>
              <a:bodyPr wrap="square">
                <a:spAutoFit/>
              </a:bodyPr>
              <a:lstStyle/>
              <a:p>
                <a:pPr lvl="0">
                  <a:lnSpc>
                    <a:spcPct val="150000"/>
                  </a:lnSpc>
                  <a:spcAft>
                    <a:spcPts val="800"/>
                  </a:spcAft>
                  <a:defRPr/>
                </a:pPr>
                <a:r>
                  <a:rPr kumimoji="0" lang="en-US" sz="3800" b="0" i="0" u="none" strike="noStrike" kern="1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lang="vi-VN" sz="3800" kern="100" dirty="0" smtClean="0">
                    <a:solidFill>
                      <a:prstClr val="black"/>
                    </a:solidFill>
                    <a:ea typeface="Times New Roman" panose="02020603050405020304" pitchFamily="18" charset="0"/>
                    <a:cs typeface="Times New Roman" panose="02020603050405020304" pitchFamily="18" charset="0"/>
                  </a:rPr>
                  <a:t>Cho </a:t>
                </a:r>
                <a:r>
                  <a:rPr lang="vi-VN" sz="3800" kern="100" dirty="0">
                    <a:solidFill>
                      <a:prstClr val="black"/>
                    </a:solidFill>
                    <a:ea typeface="Times New Roman" panose="02020603050405020304" pitchFamily="18" charset="0"/>
                    <a:cs typeface="Times New Roman" panose="02020603050405020304" pitchFamily="18" charset="0"/>
                  </a:rPr>
                  <a:t>một hình trụ có bản kính </a:t>
                </a:r>
                <a:r>
                  <a:rPr lang="vi-VN" sz="3800" kern="100" dirty="0" smtClean="0">
                    <a:solidFill>
                      <a:prstClr val="black"/>
                    </a:solidFill>
                    <a:ea typeface="Times New Roman" panose="02020603050405020304" pitchFamily="18" charset="0"/>
                    <a:cs typeface="Times New Roman" panose="02020603050405020304" pitchFamily="18" charset="0"/>
                  </a:rPr>
                  <a:t>đ</a:t>
                </a:r>
                <a:r>
                  <a:rPr lang="en-US" sz="3800" kern="100" dirty="0">
                    <a:solidFill>
                      <a:prstClr val="black"/>
                    </a:solidFill>
                    <a:ea typeface="Times New Roman" panose="02020603050405020304" pitchFamily="18" charset="0"/>
                    <a:cs typeface="Times New Roman" panose="02020603050405020304" pitchFamily="18" charset="0"/>
                  </a:rPr>
                  <a:t>á</a:t>
                </a:r>
                <a:r>
                  <a:rPr lang="vi-VN" sz="3800" kern="100" dirty="0" smtClean="0">
                    <a:solidFill>
                      <a:prstClr val="black"/>
                    </a:solidFill>
                    <a:ea typeface="Times New Roman" panose="02020603050405020304" pitchFamily="18" charset="0"/>
                    <a:cs typeface="Times New Roman" panose="02020603050405020304" pitchFamily="18" charset="0"/>
                  </a:rPr>
                  <a:t>y </a:t>
                </a:r>
                <a:r>
                  <a:rPr lang="vi-VN" sz="3800" kern="100" dirty="0">
                    <a:solidFill>
                      <a:prstClr val="black"/>
                    </a:solidFill>
                    <a:ea typeface="Times New Roman" panose="02020603050405020304" pitchFamily="18" charset="0"/>
                    <a:cs typeface="Times New Roman" panose="02020603050405020304" pitchFamily="18" charset="0"/>
                  </a:rPr>
                  <a:t>là </a:t>
                </a:r>
                <a14:m>
                  <m:oMath xmlns:m="http://schemas.openxmlformats.org/officeDocument/2006/math">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3800" kern="100" dirty="0" smtClean="0">
                    <a:solidFill>
                      <a:prstClr val="black"/>
                    </a:solidFill>
                    <a:ea typeface="Times New Roman" panose="02020603050405020304" pitchFamily="18" charset="0"/>
                    <a:cs typeface="Times New Roman" panose="02020603050405020304" pitchFamily="18" charset="0"/>
                  </a:rPr>
                  <a:t> cm</a:t>
                </a:r>
                <a:r>
                  <a:rPr lang="vi-VN" sz="3800" kern="100" dirty="0" smtClean="0">
                    <a:solidFill>
                      <a:prstClr val="black"/>
                    </a:solidFill>
                    <a:ea typeface="Times New Roman" panose="02020603050405020304" pitchFamily="18" charset="0"/>
                    <a:cs typeface="Times New Roman" panose="02020603050405020304" pitchFamily="18" charset="0"/>
                  </a:rPr>
                  <a:t> </a:t>
                </a:r>
                <a:r>
                  <a:rPr lang="vi-VN" sz="3800" kern="100" dirty="0">
                    <a:solidFill>
                      <a:prstClr val="black"/>
                    </a:solidFill>
                    <a:ea typeface="Times New Roman" panose="02020603050405020304" pitchFamily="18" charset="0"/>
                    <a:cs typeface="Times New Roman" panose="02020603050405020304" pitchFamily="18" charset="0"/>
                  </a:rPr>
                  <a:t>và chiều cao là 10 cm. Hỏi diện tích xung quanh của hình trụ đó là bao nhiêu centimét vuông (làm tròn kết quả đến hàng phần trăm</a:t>
                </a:r>
                <a:r>
                  <a:rPr lang="vi-VN" sz="3800" kern="100" dirty="0" smtClean="0">
                    <a:solidFill>
                      <a:prstClr val="black"/>
                    </a:solidFill>
                    <a:ea typeface="Times New Roman" panose="02020603050405020304" pitchFamily="18" charset="0"/>
                    <a:cs typeface="Times New Roman" panose="02020603050405020304" pitchFamily="18" charset="0"/>
                  </a:rPr>
                  <a:t>)</a:t>
                </a:r>
                <a:r>
                  <a:rPr lang="en-US" sz="3800" kern="100" dirty="0" smtClean="0">
                    <a:solidFill>
                      <a:prstClr val="black"/>
                    </a:solidFill>
                    <a:ea typeface="Times New Roman" panose="02020603050405020304" pitchFamily="18" charset="0"/>
                    <a:cs typeface="Times New Roman" panose="02020603050405020304" pitchFamily="18" charset="0"/>
                  </a:rPr>
                  <a:t> ? </a:t>
                </a:r>
              </a:p>
              <a:p>
                <a:pPr lvl="0">
                  <a:lnSpc>
                    <a:spcPct val="150000"/>
                  </a:lnSpc>
                  <a:spcAft>
                    <a:spcPts val="800"/>
                  </a:spcAft>
                  <a:defRPr/>
                </a:pPr>
                <a:endParaRPr lang="en-US" sz="3800" kern="100" dirty="0" smtClean="0">
                  <a:solidFill>
                    <a:prstClr val="black"/>
                  </a:solidFill>
                  <a:ea typeface="Times New Roman" panose="02020603050405020304" pitchFamily="18" charset="0"/>
                  <a:cs typeface="Times New Roman" panose="02020603050405020304" pitchFamily="18" charset="0"/>
                </a:endParaRPr>
              </a:p>
              <a:p>
                <a:pPr lvl="0">
                  <a:lnSpc>
                    <a:spcPct val="150000"/>
                  </a:lnSpc>
                  <a:spcAft>
                    <a:spcPts val="800"/>
                  </a:spcAft>
                  <a:defRPr/>
                </a:pPr>
                <a:r>
                  <a:rPr lang="vi-VN" sz="3800" kern="100" dirty="0" smtClean="0">
                    <a:solidFill>
                      <a:prstClr val="black"/>
                    </a:solidFill>
                    <a:ea typeface="Times New Roman" panose="02020603050405020304" pitchFamily="18" charset="0"/>
                    <a:cs typeface="Times New Roman" panose="02020603050405020304" pitchFamily="18" charset="0"/>
                  </a:rPr>
                  <a:t>Diện </a:t>
                </a:r>
                <a:r>
                  <a:rPr lang="vi-VN" sz="3800" kern="100" dirty="0">
                    <a:solidFill>
                      <a:prstClr val="black"/>
                    </a:solidFill>
                    <a:ea typeface="Times New Roman" panose="02020603050405020304" pitchFamily="18" charset="0"/>
                    <a:cs typeface="Times New Roman" panose="02020603050405020304" pitchFamily="18" charset="0"/>
                  </a:rPr>
                  <a:t>tích xung quanh của hình trụ đó là</a:t>
                </a:r>
                <a:r>
                  <a:rPr lang="vi-VN" sz="3800" kern="100" dirty="0" smtClean="0">
                    <a:solidFill>
                      <a:prstClr val="black"/>
                    </a:solidFill>
                    <a:ea typeface="Times New Roman" panose="02020603050405020304" pitchFamily="18" charset="0"/>
                    <a:cs typeface="Times New Roman" panose="02020603050405020304" pitchFamily="18" charset="0"/>
                  </a:rPr>
                  <a:t>:</a:t>
                </a:r>
                <a:endParaRPr lang="en-US" sz="3800" kern="100" dirty="0" smtClean="0">
                  <a:solidFill>
                    <a:prstClr val="black"/>
                  </a:solidFill>
                  <a:ea typeface="Times New Roman" panose="02020603050405020304" pitchFamily="18" charset="0"/>
                  <a:cs typeface="Times New Roman" panose="02020603050405020304" pitchFamily="18" charset="0"/>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sSub>
                        <m:sSub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e>
                        <m:sub>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𝑥𝑞</m:t>
                          </m:r>
                        </m:sub>
                      </m:sSub>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𝐶</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h</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.4.10=80</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≈251,33</m:t>
                      </m:r>
                      <m:d>
                        <m:dPr>
                          <m:ctrlP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m:t>
                          </m:r>
                          <m:sSup>
                            <m:sSupPr>
                              <m:ctrlP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p>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e>
                      </m:d>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800" kern="100" dirty="0" smtClean="0">
                  <a:solidFill>
                    <a:prstClr val="black"/>
                  </a:solidFill>
                  <a:ea typeface="Times New Roman" panose="02020603050405020304" pitchFamily="18" charset="0"/>
                  <a:cs typeface="Times New Roman" panose="02020603050405020304" pitchFamily="18" charset="0"/>
                </a:endParaRPr>
              </a:p>
              <a:p>
                <a:pPr lvl="0">
                  <a:lnSpc>
                    <a:spcPct val="150000"/>
                  </a:lnSpc>
                  <a:spcAft>
                    <a:spcPts val="800"/>
                  </a:spcAft>
                  <a:defRPr/>
                </a:pPr>
                <a:r>
                  <a:rPr lang="en-US" sz="3800" kern="100" dirty="0" smtClean="0">
                    <a:solidFill>
                      <a:prstClr val="black"/>
                    </a:solidFill>
                    <a:ea typeface="Times New Roman" panose="02020603050405020304" pitchFamily="18" charset="0"/>
                    <a:cs typeface="Times New Roman" panose="02020603050405020304" pitchFamily="18" charset="0"/>
                  </a:rPr>
                  <a:t>	</a:t>
                </a:r>
                <a:endParaRPr kumimoji="0" lang="en-US" sz="3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31321" y="543870"/>
                <a:ext cx="17540588" cy="6728060"/>
              </a:xfrm>
              <a:prstGeom prst="rect">
                <a:avLst/>
              </a:prstGeom>
              <a:blipFill>
                <a:blip r:embed="rId3"/>
                <a:stretch>
                  <a:fillRect l="-1147" r="-625"/>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7704291" y="9034151"/>
            <a:ext cx="1986197" cy="2040202"/>
          </a:xfrm>
          <a:prstGeom prst="rect">
            <a:avLst/>
          </a:prstGeom>
        </p:spPr>
      </p:pic>
      <p:pic>
        <p:nvPicPr>
          <p:cNvPr id="26" name="Picture 25"/>
          <p:cNvPicPr>
            <a:picLocks noChangeAspect="1"/>
          </p:cNvPicPr>
          <p:nvPr/>
        </p:nvPicPr>
        <p:blipFill>
          <a:blip r:embed="rId5"/>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a:stretch>
            <a:fillRect/>
          </a:stretch>
        </p:blipFill>
        <p:spPr>
          <a:xfrm rot="481536">
            <a:off x="17297399" y="1310164"/>
            <a:ext cx="1981200" cy="1952112"/>
          </a:xfrm>
          <a:prstGeom prst="rect">
            <a:avLst/>
          </a:prstGeom>
        </p:spPr>
      </p:pic>
      <mc:AlternateContent xmlns:mc="http://schemas.openxmlformats.org/markup-compatibility/2006" xmlns:a14="http://schemas.microsoft.com/office/drawing/2010/main">
        <mc:Choice Requires="a14">
          <p:sp>
            <p:nvSpPr>
              <p:cNvPr id="2" name="Snip and Round Single Corner Rectangle 1"/>
              <p:cNvSpPr/>
              <p:nvPr/>
            </p:nvSpPr>
            <p:spPr>
              <a:xfrm>
                <a:off x="463998" y="6689405"/>
                <a:ext cx="17214401" cy="3291500"/>
              </a:xfrm>
              <a:prstGeom prst="snip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lvl="0">
                  <a:lnSpc>
                    <a:spcPct val="150000"/>
                  </a:lnSpc>
                  <a:spcAft>
                    <a:spcPts val="800"/>
                  </a:spcAft>
                  <a:defRPr/>
                </a:pPr>
                <a:r>
                  <a:rPr lang="en-US" sz="2800" b="1" kern="100" dirty="0" smtClean="0">
                    <a:solidFill>
                      <a:prstClr val="black"/>
                    </a:solidFill>
                    <a:latin typeface="+mj-lt"/>
                    <a:ea typeface="Times New Roman" panose="02020603050405020304" pitchFamily="18" charset="0"/>
                    <a:cs typeface="Times New Roman" panose="02020603050405020304" pitchFamily="18" charset="0"/>
                  </a:rPr>
                  <a:t>	</a:t>
                </a:r>
                <a:r>
                  <a:rPr lang="vi-VN" sz="3200" b="1" kern="100" dirty="0" smtClean="0">
                    <a:solidFill>
                      <a:prstClr val="black"/>
                    </a:solidFill>
                    <a:latin typeface="+mj-lt"/>
                    <a:ea typeface="Times New Roman" panose="02020603050405020304" pitchFamily="18" charset="0"/>
                    <a:cs typeface="Times New Roman" panose="02020603050405020304" pitchFamily="18" charset="0"/>
                  </a:rPr>
                  <a:t>Chú </a:t>
                </a:r>
                <a:r>
                  <a:rPr lang="vi-VN" sz="3200" b="1" kern="100" dirty="0">
                    <a:solidFill>
                      <a:prstClr val="black"/>
                    </a:solidFill>
                    <a:latin typeface="+mj-lt"/>
                    <a:ea typeface="Times New Roman" panose="02020603050405020304" pitchFamily="18" charset="0"/>
                    <a:cs typeface="Times New Roman" panose="02020603050405020304" pitchFamily="18" charset="0"/>
                  </a:rPr>
                  <a:t>ý</a:t>
                </a:r>
                <a:r>
                  <a:rPr lang="vi-VN" sz="3200" kern="100" dirty="0">
                    <a:solidFill>
                      <a:prstClr val="black"/>
                    </a:solidFill>
                    <a:latin typeface="+mj-lt"/>
                    <a:ea typeface="Times New Roman" panose="02020603050405020304" pitchFamily="18" charset="0"/>
                    <a:cs typeface="Times New Roman" panose="02020603050405020304" pitchFamily="18" charset="0"/>
                  </a:rPr>
                  <a:t>: Tổng của diện tích xung quanh và diện tích hai đáy của hình trụ gọi là </a:t>
                </a:r>
                <a:r>
                  <a:rPr lang="en-US" sz="3200" kern="100" dirty="0">
                    <a:solidFill>
                      <a:prstClr val="black"/>
                    </a:solidFill>
                    <a:latin typeface="+mj-lt"/>
                    <a:ea typeface="Times New Roman" panose="02020603050405020304" pitchFamily="18" charset="0"/>
                    <a:cs typeface="Times New Roman" panose="02020603050405020304" pitchFamily="18" charset="0"/>
                  </a:rPr>
                  <a:t>d</a:t>
                </a:r>
                <a:r>
                  <a:rPr lang="vi-VN" sz="3200" kern="100" dirty="0">
                    <a:solidFill>
                      <a:prstClr val="black"/>
                    </a:solidFill>
                    <a:latin typeface="+mj-lt"/>
                    <a:ea typeface="Times New Roman" panose="02020603050405020304" pitchFamily="18" charset="0"/>
                    <a:cs typeface="Times New Roman" panose="02020603050405020304" pitchFamily="18" charset="0"/>
                  </a:rPr>
                  <a:t>iện tích toàn phần của hình trụ</a:t>
                </a:r>
                <a:r>
                  <a:rPr lang="en-US" sz="3200" kern="100" dirty="0">
                    <a:solidFill>
                      <a:prstClr val="black"/>
                    </a:solidFill>
                    <a:latin typeface="+mj-lt"/>
                    <a:ea typeface="Times New Roman" panose="02020603050405020304" pitchFamily="18" charset="0"/>
                    <a:cs typeface="Times New Roman" panose="02020603050405020304" pitchFamily="18" charset="0"/>
                  </a:rPr>
                  <a:t>.</a:t>
                </a:r>
              </a:p>
              <a:p>
                <a:pPr lvl="0">
                  <a:lnSpc>
                    <a:spcPct val="150000"/>
                  </a:lnSpc>
                  <a:spcAft>
                    <a:spcPts val="800"/>
                  </a:spcAft>
                  <a:defRPr/>
                </a:pPr>
                <a:r>
                  <a:rPr lang="vi-VN" sz="3200" kern="100" dirty="0">
                    <a:solidFill>
                      <a:prstClr val="black"/>
                    </a:solidFill>
                    <a:latin typeface="+mj-lt"/>
                    <a:ea typeface="Times New Roman" panose="02020603050405020304" pitchFamily="18" charset="0"/>
                    <a:cs typeface="Times New Roman" panose="02020603050405020304" pitchFamily="18" charset="0"/>
                  </a:rPr>
                  <a:t>Diện tích toàn phần S của hình trụ được tính theo công thức: </a:t>
                </a:r>
                <a14:m>
                  <m:oMath xmlns:m="http://schemas.openxmlformats.org/officeDocument/2006/math">
                    <m:sSub>
                      <m:sSubPr>
                        <m:ctrlP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e>
                      <m:sub>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𝑡𝑝</m:t>
                        </m:r>
                      </m:sub>
                    </m:sSub>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𝑟h</m:t>
                    </m:r>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sSup>
                      <m:sSupPr>
                        <m:ctrlP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𝑟</m:t>
                        </m:r>
                      </m:e>
                      <m:sup>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vi-VN" sz="3200" kern="100" dirty="0">
                    <a:solidFill>
                      <a:prstClr val="black"/>
                    </a:solidFill>
                    <a:latin typeface="+mj-lt"/>
                    <a:ea typeface="Times New Roman" panose="02020603050405020304" pitchFamily="18" charset="0"/>
                    <a:cs typeface="Times New Roman" panose="02020603050405020304" pitchFamily="18" charset="0"/>
                  </a:rPr>
                  <a:t>, trong đó ở là bán kính</a:t>
                </a:r>
                <a:r>
                  <a:rPr lang="en-US" sz="3200" kern="100" dirty="0">
                    <a:solidFill>
                      <a:prstClr val="black"/>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𝑟</m:t>
                    </m:r>
                  </m:oMath>
                </a14:m>
                <a:r>
                  <a:rPr lang="vi-VN" sz="3200" kern="100" dirty="0">
                    <a:solidFill>
                      <a:prstClr val="black"/>
                    </a:solidFill>
                    <a:latin typeface="+mj-lt"/>
                    <a:ea typeface="Times New Roman" panose="02020603050405020304" pitchFamily="18" charset="0"/>
                    <a:cs typeface="Times New Roman" panose="02020603050405020304" pitchFamily="18" charset="0"/>
                  </a:rPr>
                  <a:t> đ</a:t>
                </a:r>
                <a:r>
                  <a:rPr lang="en-US" sz="3200" kern="100" dirty="0">
                    <a:solidFill>
                      <a:prstClr val="black"/>
                    </a:solidFill>
                    <a:latin typeface="+mj-lt"/>
                    <a:ea typeface="Times New Roman" panose="02020603050405020304" pitchFamily="18" charset="0"/>
                    <a:cs typeface="Times New Roman" panose="02020603050405020304" pitchFamily="18" charset="0"/>
                  </a:rPr>
                  <a:t>á</a:t>
                </a:r>
                <a:r>
                  <a:rPr lang="vi-VN" sz="3200" kern="100" dirty="0">
                    <a:solidFill>
                      <a:prstClr val="black"/>
                    </a:solidFill>
                    <a:latin typeface="+mj-lt"/>
                    <a:ea typeface="Times New Roman" panose="02020603050405020304" pitchFamily="18" charset="0"/>
                    <a:cs typeface="Times New Roman" panose="02020603050405020304" pitchFamily="18" charset="0"/>
                  </a:rPr>
                  <a:t>y và </a:t>
                </a:r>
                <a14:m>
                  <m:oMath xmlns:m="http://schemas.openxmlformats.org/officeDocument/2006/math">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h</m:t>
                    </m:r>
                  </m:oMath>
                </a14:m>
                <a:r>
                  <a:rPr lang="vi-VN" sz="3200" kern="100" dirty="0">
                    <a:solidFill>
                      <a:prstClr val="black"/>
                    </a:solidFill>
                    <a:latin typeface="+mj-lt"/>
                    <a:ea typeface="Times New Roman" panose="02020603050405020304" pitchFamily="18" charset="0"/>
                    <a:cs typeface="Times New Roman" panose="02020603050405020304" pitchFamily="18" charset="0"/>
                  </a:rPr>
                  <a:t> là chiều cao của hình trụ</a:t>
                </a:r>
                <a:r>
                  <a:rPr lang="en-US" sz="3200" kern="100" dirty="0">
                    <a:solidFill>
                      <a:prstClr val="black"/>
                    </a:solidFill>
                    <a:latin typeface="+mj-lt"/>
                    <a:ea typeface="Times New Roman" panose="02020603050405020304" pitchFamily="18" charset="0"/>
                    <a:cs typeface="Times New Roman" panose="02020603050405020304" pitchFamily="18" charset="0"/>
                  </a:rPr>
                  <a:t>.</a:t>
                </a:r>
              </a:p>
              <a:p>
                <a:pPr algn="ctr"/>
                <a:endParaRPr lang="en-US" sz="2800" dirty="0">
                  <a:latin typeface="+mj-lt"/>
                </a:endParaRPr>
              </a:p>
            </p:txBody>
          </p:sp>
        </mc:Choice>
        <mc:Fallback xmlns="">
          <p:sp>
            <p:nvSpPr>
              <p:cNvPr id="2" name="Snip and Round Single Corner Rectangle 1"/>
              <p:cNvSpPr>
                <a:spLocks noRot="1" noChangeAspect="1" noMove="1" noResize="1" noEditPoints="1" noAdjustHandles="1" noChangeArrowheads="1" noChangeShapeType="1" noTextEdit="1"/>
              </p:cNvSpPr>
              <p:nvPr/>
            </p:nvSpPr>
            <p:spPr>
              <a:xfrm>
                <a:off x="463998" y="6689405"/>
                <a:ext cx="17214401" cy="3291500"/>
              </a:xfrm>
              <a:prstGeom prst="snipRoundRect">
                <a:avLst/>
              </a:prstGeom>
              <a:blipFill>
                <a:blip r:embed="rId7"/>
                <a:stretch>
                  <a:fillRect/>
                </a:stretch>
              </a:blipFill>
              <a:ln/>
            </p:spPr>
            <p:txBody>
              <a:bodyPr/>
              <a:lstStyle/>
              <a:p>
                <a:r>
                  <a:rPr lang="en-US">
                    <a:noFill/>
                  </a:rPr>
                  <a:t> </a:t>
                </a:r>
              </a:p>
            </p:txBody>
          </p:sp>
        </mc:Fallback>
      </mc:AlternateContent>
      <p:pic>
        <p:nvPicPr>
          <p:cNvPr id="12" name="Picture 21">
            <a:extLst>
              <a:ext uri="{FF2B5EF4-FFF2-40B4-BE49-F238E27FC236}">
                <a16:creationId xmlns:a16="http://schemas.microsoft.com/office/drawing/2014/main" id="{57F83F42-9A4A-1550-E3DE-2719E96599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2280" y="6303989"/>
            <a:ext cx="1262815" cy="1205414"/>
          </a:xfrm>
          <a:prstGeom prst="rect">
            <a:avLst/>
          </a:prstGeom>
        </p:spPr>
      </p:pic>
    </p:spTree>
    <p:extLst>
      <p:ext uri="{BB962C8B-B14F-4D97-AF65-F5344CB8AC3E}">
        <p14:creationId xmlns:p14="http://schemas.microsoft.com/office/powerpoint/2010/main" val="335891664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fade">
                                      <p:cBhvr>
                                        <p:cTn id="23" dur="500"/>
                                        <p:tgtEl>
                                          <p:spTgt spid="1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1257984" y="5305972"/>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215534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a:ea typeface="Arial"/>
                <a:cs typeface="Arial"/>
                <a:sym typeface="Arial"/>
              </a:rPr>
              <a:t>Thực hành 2:</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1594979" y="719789"/>
                <a:ext cx="15541915" cy="4708981"/>
              </a:xfrm>
              <a:prstGeom prst="rect">
                <a:avLst/>
              </a:prstGeom>
            </p:spPr>
            <p:txBody>
              <a:bodyPr wrap="square">
                <a:spAutoFit/>
              </a:bodyPr>
              <a:lstStyle/>
              <a:p>
                <a:pPr>
                  <a:lnSpc>
                    <a:spcPct val="150000"/>
                  </a:lnSpc>
                </a:pPr>
                <a:r>
                  <a:rPr lang="en-US"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smtClean="0">
                    <a:solidFill>
                      <a:prstClr val="black"/>
                    </a:solidFill>
                    <a:ea typeface="Times New Roman" panose="02020603050405020304" pitchFamily="18" charset="0"/>
                    <a:cs typeface="Times New Roman" panose="02020603050405020304" pitchFamily="18" charset="0"/>
                  </a:rPr>
                  <a:t>Bác </a:t>
                </a:r>
                <a:r>
                  <a:rPr lang="vi-VN" sz="4000" kern="100" dirty="0">
                    <a:solidFill>
                      <a:prstClr val="black"/>
                    </a:solidFill>
                    <a:ea typeface="Times New Roman" panose="02020603050405020304" pitchFamily="18" charset="0"/>
                    <a:cs typeface="Times New Roman" panose="02020603050405020304" pitchFamily="18" charset="0"/>
                  </a:rPr>
                  <a:t>An muốn sơn mặt xung quanh của một cây cột có dạng hình trụ với đường kính đáy là 30 cm và chiều cao là 350 cm. Chi phí để sơn cây cột đồ là 40.000 </a:t>
                </a:r>
                <a:r>
                  <a:rPr lang="vi-VN" sz="4000" kern="100" dirty="0" smtClean="0">
                    <a:solidFill>
                      <a:prstClr val="black"/>
                    </a:solidFill>
                    <a:ea typeface="Times New Roman" panose="02020603050405020304" pitchFamily="18" charset="0"/>
                    <a:cs typeface="Times New Roman" panose="02020603050405020304" pitchFamily="18" charset="0"/>
                  </a:rPr>
                  <a:t>đồng/1 m². </a:t>
                </a:r>
                <a:r>
                  <a:rPr lang="vi-VN" sz="4000" kern="100" dirty="0">
                    <a:solidFill>
                      <a:prstClr val="black"/>
                    </a:solidFill>
                    <a:ea typeface="Times New Roman" panose="02020603050405020304" pitchFamily="18" charset="0"/>
                    <a:cs typeface="Times New Roman" panose="02020603050405020304" pitchFamily="18" charset="0"/>
                  </a:rPr>
                  <a:t>Hỏi chi phí bác An cần bỏ ra để sơn mặt xung quanh của cây cột đó là bao nhiều đồng (lấy </a:t>
                </a:r>
                <a14:m>
                  <m:oMath xmlns:m="http://schemas.openxmlformats.org/officeDocument/2006/math">
                    <m:r>
                      <a:rPr lang="en-US" sz="40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40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=3,14</m:t>
                    </m:r>
                  </m:oMath>
                </a14:m>
                <a:r>
                  <a:rPr lang="vi-VN"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a:solidFill>
                      <a:prstClr val="black"/>
                    </a:solidFill>
                    <a:ea typeface="Times New Roman" panose="02020603050405020304" pitchFamily="18" charset="0"/>
                    <a:cs typeface="Times New Roman" panose="02020603050405020304" pitchFamily="18" charset="0"/>
                  </a:rPr>
                  <a:t>và làm tròn kết quả đến hàng nghìn</a:t>
                </a:r>
                <a:r>
                  <a:rPr lang="vi-VN" sz="4000" kern="100" dirty="0" smtClean="0">
                    <a:solidFill>
                      <a:prstClr val="black"/>
                    </a:solidFill>
                    <a:ea typeface="Times New Roman" panose="02020603050405020304" pitchFamily="18" charset="0"/>
                    <a:cs typeface="Times New Roman" panose="02020603050405020304" pitchFamily="18" charset="0"/>
                  </a:rPr>
                  <a:t>)</a:t>
                </a:r>
                <a:r>
                  <a:rPr lang="en-US"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smtClean="0">
                    <a:solidFill>
                      <a:prstClr val="black"/>
                    </a:solidFill>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1594979" y="719789"/>
                <a:ext cx="15541915" cy="4708981"/>
              </a:xfrm>
              <a:prstGeom prst="rect">
                <a:avLst/>
              </a:prstGeom>
              <a:blipFill>
                <a:blip r:embed="rId5"/>
                <a:stretch>
                  <a:fillRect l="-1412" r="-706" b="-21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A144F1-1B10-663A-3757-5C6A60A2D302}"/>
                  </a:ext>
                </a:extLst>
              </p:cNvPr>
              <p:cNvSpPr txBox="1"/>
              <p:nvPr/>
            </p:nvSpPr>
            <p:spPr>
              <a:xfrm>
                <a:off x="1594979" y="6630201"/>
                <a:ext cx="10933424" cy="3537828"/>
              </a:xfrm>
              <a:prstGeom prst="rect">
                <a:avLst/>
              </a:prstGeom>
              <a:noFill/>
            </p:spPr>
            <p:txBody>
              <a:bodyPr wrap="square">
                <a:spAutoFit/>
              </a:bodyPr>
              <a:lstStyle/>
              <a:p>
                <a:pPr algn="just">
                  <a:spcBef>
                    <a:spcPts val="300"/>
                  </a:spcBef>
                  <a:spcAft>
                    <a:spcPts val="300"/>
                  </a:spcAft>
                </a:pPr>
                <a:r>
                  <a:rPr lang="nl-NL" sz="4000" dirty="0" smtClean="0">
                    <a:latin typeface="Times New Roman" panose="02020603050405020304" pitchFamily="18" charset="0"/>
                    <a:ea typeface="Arial" panose="020B0604020202020204" pitchFamily="34" charset="0"/>
                    <a:cs typeface="Times New Roman" panose="02020603050405020304" pitchFamily="18" charset="0"/>
                  </a:rPr>
                  <a:t>Đổi </a:t>
                </a:r>
                <a14:m>
                  <m:oMath xmlns:m="http://schemas.openxmlformats.org/officeDocument/2006/math">
                    <m:r>
                      <a:rPr lang="en-US" sz="4000" b="0" i="1" smtClean="0">
                        <a:latin typeface="Cambria Math" panose="02040503050406030204" pitchFamily="18" charset="0"/>
                        <a:ea typeface="Arial" panose="020B0604020202020204" pitchFamily="34" charset="0"/>
                        <a:cs typeface="Arial" panose="020B0604020202020204" pitchFamily="34" charset="0"/>
                      </a:rPr>
                      <m:t>30 </m:t>
                    </m:r>
                    <m:r>
                      <a:rPr lang="en-US" sz="4000" b="0" i="1" smtClean="0">
                        <a:latin typeface="Cambria Math" panose="02040503050406030204" pitchFamily="18" charset="0"/>
                        <a:ea typeface="Arial" panose="020B0604020202020204" pitchFamily="34" charset="0"/>
                        <a:cs typeface="Arial" panose="020B0604020202020204" pitchFamily="34" charset="0"/>
                      </a:rPr>
                      <m:t>𝑐𝑚</m:t>
                    </m:r>
                    <m:r>
                      <a:rPr lang="en-US" sz="4000" b="0" i="1" smtClean="0">
                        <a:latin typeface="Cambria Math" panose="02040503050406030204" pitchFamily="18" charset="0"/>
                        <a:ea typeface="Arial" panose="020B0604020202020204" pitchFamily="34" charset="0"/>
                        <a:cs typeface="Arial" panose="020B0604020202020204" pitchFamily="34" charset="0"/>
                      </a:rPr>
                      <m:t>=0,3 </m:t>
                    </m:r>
                    <m:r>
                      <a:rPr lang="en-US" sz="4000" b="0" i="1" smtClean="0">
                        <a:latin typeface="Cambria Math" panose="02040503050406030204" pitchFamily="18" charset="0"/>
                        <a:ea typeface="Arial" panose="020B0604020202020204" pitchFamily="34" charset="0"/>
                        <a:cs typeface="Arial" panose="020B0604020202020204" pitchFamily="34" charset="0"/>
                      </a:rPr>
                      <m:t>𝑚</m:t>
                    </m:r>
                  </m:oMath>
                </a14:m>
                <a:r>
                  <a:rPr lang="nl-NL" sz="4000" dirty="0" smtClean="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4000" b="0" i="1" smtClean="0">
                        <a:latin typeface="Cambria Math" panose="02040503050406030204" pitchFamily="18" charset="0"/>
                        <a:ea typeface="Arial" panose="020B0604020202020204" pitchFamily="34" charset="0"/>
                        <a:cs typeface="Arial" panose="020B0604020202020204" pitchFamily="34" charset="0"/>
                      </a:rPr>
                      <m:t>350 </m:t>
                    </m:r>
                    <m:r>
                      <a:rPr lang="en-US" sz="4000" b="0" i="1" smtClean="0">
                        <a:latin typeface="Cambria Math" panose="02040503050406030204" pitchFamily="18" charset="0"/>
                        <a:ea typeface="Arial" panose="020B0604020202020204" pitchFamily="34" charset="0"/>
                        <a:cs typeface="Arial" panose="020B0604020202020204" pitchFamily="34" charset="0"/>
                      </a:rPr>
                      <m:t>𝑐𝑚</m:t>
                    </m:r>
                    <m:r>
                      <a:rPr lang="en-US" sz="4000" b="0" i="1" smtClean="0">
                        <a:latin typeface="Cambria Math" panose="02040503050406030204" pitchFamily="18" charset="0"/>
                        <a:ea typeface="Arial" panose="020B0604020202020204" pitchFamily="34" charset="0"/>
                        <a:cs typeface="Arial" panose="020B0604020202020204" pitchFamily="34" charset="0"/>
                      </a:rPr>
                      <m:t>=3,5 </m:t>
                    </m:r>
                    <m:r>
                      <a:rPr lang="en-US" sz="4000" b="0" i="1" smtClean="0">
                        <a:latin typeface="Cambria Math" panose="02040503050406030204" pitchFamily="18" charset="0"/>
                        <a:ea typeface="Arial" panose="020B0604020202020204" pitchFamily="34" charset="0"/>
                        <a:cs typeface="Arial" panose="020B0604020202020204" pitchFamily="34" charset="0"/>
                      </a:rPr>
                      <m:t>𝑚</m:t>
                    </m:r>
                  </m:oMath>
                </a14:m>
                <a:endParaRPr lang="nl-NL" sz="4000" dirty="0" smtClean="0">
                  <a:latin typeface="Times New Roman" panose="02020603050405020304" pitchFamily="18" charset="0"/>
                  <a:ea typeface="Arial" panose="020B0604020202020204" pitchFamily="34" charset="0"/>
                  <a:cs typeface="Times New Roman" panose="02020603050405020304" pitchFamily="18" charset="0"/>
                </a:endParaRPr>
              </a:p>
              <a:p>
                <a:pPr algn="just">
                  <a:spcBef>
                    <a:spcPts val="300"/>
                  </a:spcBef>
                  <a:spcAft>
                    <a:spcPts val="300"/>
                  </a:spcAft>
                </a:pPr>
                <a:r>
                  <a:rPr lang="nl-NL" sz="4000" dirty="0" smtClean="0">
                    <a:latin typeface="Times New Roman" panose="02020603050405020304" pitchFamily="18" charset="0"/>
                    <a:ea typeface="Arial" panose="020B0604020202020204" pitchFamily="34" charset="0"/>
                    <a:cs typeface="Times New Roman" panose="02020603050405020304" pitchFamily="18" charset="0"/>
                  </a:rPr>
                  <a:t>Diện tích xung quanh hình trụ là</a:t>
                </a:r>
              </a:p>
              <a:p>
                <a:pPr algn="just">
                  <a:spcBef>
                    <a:spcPts val="300"/>
                  </a:spcBef>
                  <a:spcAft>
                    <a:spcPts val="300"/>
                  </a:spcAft>
                </a:pPr>
                <a14:m>
                  <m:oMath xmlns:m="http://schemas.openxmlformats.org/officeDocument/2006/math">
                    <m:sSub>
                      <m:sSubPr>
                        <m:ctrlPr>
                          <a:rPr lang="en-US" sz="4000" b="0" i="1" smtClean="0">
                            <a:latin typeface="Cambria Math" panose="02040503050406030204" pitchFamily="18" charset="0"/>
                            <a:ea typeface="Arial" panose="020B0604020202020204" pitchFamily="34" charset="0"/>
                            <a:cs typeface="Arial" panose="020B0604020202020204" pitchFamily="34" charset="0"/>
                          </a:rPr>
                        </m:ctrlPr>
                      </m:sSubPr>
                      <m:e>
                        <m:r>
                          <a:rPr lang="en-US" sz="4000" b="0" i="1" smtClean="0">
                            <a:latin typeface="Cambria Math" panose="02040503050406030204" pitchFamily="18" charset="0"/>
                            <a:ea typeface="Arial" panose="020B0604020202020204" pitchFamily="34" charset="0"/>
                            <a:cs typeface="Arial" panose="020B0604020202020204" pitchFamily="34" charset="0"/>
                          </a:rPr>
                          <m:t>𝑆</m:t>
                        </m:r>
                      </m:e>
                      <m:sub>
                        <m:r>
                          <a:rPr lang="en-US" sz="4000" b="0" i="1" smtClean="0">
                            <a:latin typeface="Cambria Math" panose="02040503050406030204" pitchFamily="18" charset="0"/>
                            <a:ea typeface="Arial" panose="020B0604020202020204" pitchFamily="34" charset="0"/>
                            <a:cs typeface="Arial" panose="020B0604020202020204" pitchFamily="34" charset="0"/>
                          </a:rPr>
                          <m:t>𝑥𝑞</m:t>
                        </m:r>
                      </m:sub>
                    </m:sSub>
                    <m:r>
                      <a:rPr lang="en-US" sz="4000" b="0" i="1" smtClean="0">
                        <a:latin typeface="Cambria Math" panose="02040503050406030204" pitchFamily="18" charset="0"/>
                        <a:ea typeface="Arial" panose="020B0604020202020204" pitchFamily="34" charset="0"/>
                        <a:cs typeface="Arial" panose="020B0604020202020204" pitchFamily="34" charset="0"/>
                      </a:rPr>
                      <m:t>=</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𝐶</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h</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𝑟h</m:t>
                    </m:r>
                    <m:r>
                      <a:rPr lang="en-US" sz="4000" b="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=2.3,14.0,3.3,5=6,594</m:t>
                    </m:r>
                    <m:sSup>
                      <m:sSupPr>
                        <m:ctrlPr>
                          <a:rPr lang="en-US" sz="4000" b="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b="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en-US" sz="4000" b="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40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p>
              <a:p>
                <a:pPr algn="just">
                  <a:spcBef>
                    <a:spcPts val="300"/>
                  </a:spcBef>
                  <a:spcAft>
                    <a:spcPts val="300"/>
                  </a:spcAft>
                </a:pP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Vậy</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chi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phí</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Bác</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An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cần</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bỏ</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ra</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là</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t>
                </a:r>
              </a:p>
              <a:p>
                <a:pPr algn="just">
                  <a:spcBef>
                    <a:spcPts val="300"/>
                  </a:spcBef>
                  <a:spcAft>
                    <a:spcPts val="300"/>
                  </a:spcAft>
                </a:pPr>
                <a:r>
                  <a:rPr lang="en-US" sz="4000" dirty="0" smtClean="0">
                    <a:latin typeface="Times New Roman" panose="02020603050405020304" pitchFamily="18" charset="0"/>
                    <a:ea typeface="Arial" panose="020B0604020202020204" pitchFamily="34" charset="0"/>
                    <a:cs typeface="Times New Roman" panose="02020603050405020304" pitchFamily="18" charset="0"/>
                  </a:rPr>
                  <a:t>6,594.40000=263 760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đồng</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DCA144F1-1B10-663A-3757-5C6A60A2D302}"/>
                  </a:ext>
                </a:extLst>
              </p:cNvPr>
              <p:cNvSpPr txBox="1">
                <a:spLocks noRot="1" noChangeAspect="1" noMove="1" noResize="1" noEditPoints="1" noAdjustHandles="1" noChangeArrowheads="1" noChangeShapeType="1" noTextEdit="1"/>
              </p:cNvSpPr>
              <p:nvPr/>
            </p:nvSpPr>
            <p:spPr>
              <a:xfrm>
                <a:off x="1594979" y="6630201"/>
                <a:ext cx="10933424" cy="3537828"/>
              </a:xfrm>
              <a:prstGeom prst="rect">
                <a:avLst/>
              </a:prstGeom>
              <a:blipFill>
                <a:blip r:embed="rId6"/>
                <a:stretch>
                  <a:fillRect l="-2008" t="-3103" b="-6552"/>
                </a:stretch>
              </a:blipFill>
            </p:spPr>
            <p:txBody>
              <a:bodyPr/>
              <a:lstStyle/>
              <a:p>
                <a:r>
                  <a:rPr lang="en-US">
                    <a:noFill/>
                  </a:rPr>
                  <a:t> </a:t>
                </a:r>
              </a:p>
            </p:txBody>
          </p:sp>
        </mc:Fallback>
      </mc:AlternateContent>
      <p:pic>
        <p:nvPicPr>
          <p:cNvPr id="3" name="Picture 2"/>
          <p:cNvPicPr>
            <a:picLocks noChangeAspect="1"/>
          </p:cNvPicPr>
          <p:nvPr/>
        </p:nvPicPr>
        <p:blipFill>
          <a:blip r:embed="rId7"/>
          <a:stretch>
            <a:fillRect/>
          </a:stretch>
        </p:blipFill>
        <p:spPr>
          <a:xfrm>
            <a:off x="13794220" y="5466715"/>
            <a:ext cx="3667637" cy="4553585"/>
          </a:xfrm>
          <a:prstGeom prst="rect">
            <a:avLst/>
          </a:prstGeom>
        </p:spPr>
      </p:pic>
    </p:spTree>
    <p:extLst>
      <p:ext uri="{BB962C8B-B14F-4D97-AF65-F5344CB8AC3E}">
        <p14:creationId xmlns:p14="http://schemas.microsoft.com/office/powerpoint/2010/main" val="3564971437"/>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468" y="-78096"/>
            <a:ext cx="14286280" cy="4426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45E844F2-37E7-4DB0-8326-D2F2054436CD}"/>
              </a:ext>
            </a:extLst>
          </p:cNvPr>
          <p:cNvSpPr/>
          <p:nvPr/>
        </p:nvSpPr>
        <p:spPr>
          <a:xfrm>
            <a:off x="4928993" y="5646958"/>
            <a:ext cx="11835007" cy="918361"/>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just" defTabSz="1371566"/>
            <a:r>
              <a:rPr lang="vi-VN" sz="4800" dirty="0">
                <a:solidFill>
                  <a:prstClr val="white"/>
                </a:solidFill>
                <a:latin typeface="+mj-lt"/>
                <a:cs typeface="Arial" panose="020B0604020202020204" pitchFamily="34" charset="0"/>
              </a:rPr>
              <a:t>hình hộp chữ nhật chiều 5 cm </a:t>
            </a:r>
          </a:p>
        </p:txBody>
      </p:sp>
      <p:sp>
        <p:nvSpPr>
          <p:cNvPr id="54" name="Oval 53">
            <a:extLst>
              <a:ext uri="{FF2B5EF4-FFF2-40B4-BE49-F238E27FC236}">
                <a16:creationId xmlns:a16="http://schemas.microsoft.com/office/drawing/2014/main" id="{010ED24C-E510-4DE5-B89F-239AE671A059}"/>
              </a:ext>
            </a:extLst>
          </p:cNvPr>
          <p:cNvSpPr/>
          <p:nvPr/>
        </p:nvSpPr>
        <p:spPr>
          <a:xfrm>
            <a:off x="3889236" y="438219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b="1" dirty="0">
                <a:solidFill>
                  <a:prstClr val="black"/>
                </a:solidFill>
                <a:latin typeface="Aharoni" panose="02010803020104030203" pitchFamily="2" charset="-79"/>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3889236" y="7032988"/>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id="{A48DBC7F-4ED8-4E83-99CD-39EDC79DA874}"/>
              </a:ext>
            </a:extLst>
          </p:cNvPr>
          <p:cNvSpPr/>
          <p:nvPr/>
        </p:nvSpPr>
        <p:spPr>
          <a:xfrm>
            <a:off x="3882309" y="5646959"/>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5569529" y="1246911"/>
            <a:ext cx="7689274" cy="507831"/>
          </a:xfrm>
          <a:prstGeom prst="rect">
            <a:avLst/>
          </a:prstGeom>
          <a:noFill/>
        </p:spPr>
        <p:txBody>
          <a:bodyPr wrap="square" rtlCol="0">
            <a:spAutoFit/>
          </a:bodyPr>
          <a:lstStyle/>
          <a:p>
            <a:pPr defTabSz="1371566"/>
            <a:endParaRPr lang="en-US" sz="2700"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id="{3571FB0A-124C-4001-A982-10355E214208}"/>
              </a:ext>
            </a:extLst>
          </p:cNvPr>
          <p:cNvSpPr txBox="1"/>
          <p:nvPr/>
        </p:nvSpPr>
        <p:spPr>
          <a:xfrm>
            <a:off x="5389895" y="951532"/>
            <a:ext cx="11069306" cy="2482667"/>
          </a:xfrm>
          <a:prstGeom prst="rect">
            <a:avLst/>
          </a:prstGeom>
          <a:noFill/>
        </p:spPr>
        <p:txBody>
          <a:bodyPr wrap="square" rtlCol="0">
            <a:spAutoFit/>
          </a:bodyPr>
          <a:lstStyle/>
          <a:p>
            <a:pPr algn="just" defTabSz="1371566">
              <a:lnSpc>
                <a:spcPct val="150000"/>
              </a:lnSpc>
            </a:pPr>
            <a:r>
              <a:rPr lang="en-US" sz="3600" b="1" dirty="0" err="1">
                <a:solidFill>
                  <a:prstClr val="black"/>
                </a:solidFill>
                <a:latin typeface="Times New Roman" panose="02020603050405020304" pitchFamily="18" charset="0"/>
                <a:cs typeface="Times New Roman" panose="02020603050405020304" pitchFamily="18" charset="0"/>
              </a:rPr>
              <a:t>Câu</a:t>
            </a:r>
            <a:r>
              <a:rPr lang="en-US" sz="3600" b="1" dirty="0">
                <a:solidFill>
                  <a:prstClr val="black"/>
                </a:solidFill>
                <a:latin typeface="Times New Roman" panose="02020603050405020304" pitchFamily="18" charset="0"/>
                <a:cs typeface="Times New Roman" panose="02020603050405020304" pitchFamily="18" charset="0"/>
              </a:rPr>
              <a:t> 1</a:t>
            </a:r>
            <a:r>
              <a:rPr lang="vi-VN" sz="3600" b="1" dirty="0">
                <a:solidFill>
                  <a:prstClr val="black"/>
                </a:solidFill>
                <a:latin typeface="Times New Roman" panose="02020603050405020304" pitchFamily="18" charset="0"/>
                <a:cs typeface="Times New Roman" panose="02020603050405020304" pitchFamily="18" charset="0"/>
              </a:rPr>
              <a:t>:Khi quay một hình chữ nhật chiều rộng 3 cm, chiều dài 5 cm một vòng xung quanh đường thẳng cố định chứa chiều dài của nó ta thu được</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4869590" y="4262608"/>
            <a:ext cx="11894410" cy="866105"/>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just" defTabSz="1828756"/>
            <a:r>
              <a:rPr lang="vi-VN" sz="4800" dirty="0">
                <a:solidFill>
                  <a:schemeClr val="bg1"/>
                </a:solidFill>
                <a:latin typeface="+mj-lt"/>
              </a:rPr>
              <a:t>hình trụ bán kính 5 cm, chiều cao 3 cm</a:t>
            </a:r>
            <a:r>
              <a:rPr lang="vi-VN" sz="4800" dirty="0">
                <a:solidFill>
                  <a:prstClr val="black"/>
                </a:solidFill>
                <a:latin typeface="+mj-lt"/>
              </a:rPr>
              <a:t>	</a:t>
            </a: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4928993" y="7015005"/>
            <a:ext cx="11835007" cy="927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just" defTabSz="1371566"/>
            <a:r>
              <a:rPr lang="en-US" sz="4800" dirty="0" err="1">
                <a:solidFill>
                  <a:prstClr val="white"/>
                </a:solidFill>
                <a:latin typeface="Times New Roman" panose="02020603050405020304" pitchFamily="18" charset="0"/>
                <a:cs typeface="Times New Roman" panose="02020603050405020304" pitchFamily="18" charset="0"/>
              </a:rPr>
              <a:t>hình</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trụ</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bán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kính</a:t>
            </a:r>
            <a:r>
              <a:rPr lang="en-US" sz="4800" dirty="0">
                <a:solidFill>
                  <a:prstClr val="white"/>
                </a:solidFill>
                <a:latin typeface="Times New Roman" panose="02020603050405020304" pitchFamily="18" charset="0"/>
                <a:cs typeface="Times New Roman" panose="02020603050405020304" pitchFamily="18" charset="0"/>
              </a:rPr>
              <a:t> 3 cm, </a:t>
            </a:r>
            <a:r>
              <a:rPr lang="en-US" sz="4800" dirty="0" err="1">
                <a:solidFill>
                  <a:prstClr val="white"/>
                </a:solidFill>
                <a:latin typeface="Times New Roman" panose="02020603050405020304" pitchFamily="18" charset="0"/>
                <a:cs typeface="Times New Roman" panose="02020603050405020304" pitchFamily="18" charset="0"/>
              </a:rPr>
              <a:t>chiều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cao</a:t>
            </a:r>
            <a:r>
              <a:rPr lang="en-US" sz="4800" dirty="0">
                <a:solidFill>
                  <a:prstClr val="white"/>
                </a:solidFill>
                <a:latin typeface="Times New Roman" panose="02020603050405020304" pitchFamily="18" charset="0"/>
                <a:cs typeface="Times New Roman" panose="02020603050405020304" pitchFamily="18" charset="0"/>
              </a:rPr>
              <a:t> 5 cm</a:t>
            </a: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2749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7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75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75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750"/>
                                        <p:tgtEl>
                                          <p:spTgt spid="51"/>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1000"/>
                                        <p:tgtEl>
                                          <p:spTgt spid="46"/>
                                        </p:tgtEl>
                                      </p:cBhvr>
                                    </p:animEffect>
                                    <p:anim calcmode="lin" valueType="num">
                                      <p:cBhvr>
                                        <p:cTn id="47" dur="1000" fill="hold"/>
                                        <p:tgtEl>
                                          <p:spTgt spid="46"/>
                                        </p:tgtEl>
                                        <p:attrNameLst>
                                          <p:attrName>ppt_x</p:attrName>
                                        </p:attrNameLst>
                                      </p:cBhvr>
                                      <p:tavLst>
                                        <p:tav tm="0">
                                          <p:val>
                                            <p:strVal val="#ppt_x"/>
                                          </p:val>
                                        </p:tav>
                                        <p:tav tm="100000">
                                          <p:val>
                                            <p:strVal val="#ppt_x"/>
                                          </p:val>
                                        </p:tav>
                                      </p:tavLst>
                                    </p:anim>
                                    <p:anim calcmode="lin" valueType="num">
                                      <p:cBhvr>
                                        <p:cTn id="48" dur="1000" fill="hold"/>
                                        <p:tgtEl>
                                          <p:spTgt spid="46"/>
                                        </p:tgtEl>
                                        <p:attrNameLst>
                                          <p:attrName>ppt_y</p:attrName>
                                        </p:attrNameLst>
                                      </p:cBhvr>
                                      <p:tavLst>
                                        <p:tav tm="0">
                                          <p:val>
                                            <p:strVal val="#ppt_y+.1"/>
                                          </p:val>
                                        </p:tav>
                                        <p:tav tm="100000">
                                          <p:val>
                                            <p:strVal val="#ppt_y"/>
                                          </p:val>
                                        </p:tav>
                                      </p:tavLst>
                                    </p:anim>
                                  </p:childTnLst>
                                </p:cTn>
                              </p:par>
                            </p:childTnLst>
                          </p:cTn>
                        </p:par>
                        <p:par>
                          <p:cTn id="49" fill="hold">
                            <p:stCondLst>
                              <p:cond delay="2500"/>
                            </p:stCondLst>
                            <p:childTnLst>
                              <p:par>
                                <p:cTn id="50" presetID="53" presetClass="exit" presetSubtype="32" fill="hold" grpId="1" nodeType="afterEffect">
                                  <p:stCondLst>
                                    <p:cond delay="1000"/>
                                  </p:stCondLst>
                                  <p:childTnLst>
                                    <p:anim calcmode="lin" valueType="num">
                                      <p:cBhvr>
                                        <p:cTn id="51" dur="5000"/>
                                        <p:tgtEl>
                                          <p:spTgt spid="46"/>
                                        </p:tgtEl>
                                        <p:attrNameLst>
                                          <p:attrName>ppt_w</p:attrName>
                                        </p:attrNameLst>
                                      </p:cBhvr>
                                      <p:tavLst>
                                        <p:tav tm="0">
                                          <p:val>
                                            <p:strVal val="ppt_w"/>
                                          </p:val>
                                        </p:tav>
                                        <p:tav tm="100000">
                                          <p:val>
                                            <p:fltVal val="0"/>
                                          </p:val>
                                        </p:tav>
                                      </p:tavLst>
                                    </p:anim>
                                    <p:anim calcmode="lin" valueType="num">
                                      <p:cBhvr>
                                        <p:cTn id="52" dur="5000"/>
                                        <p:tgtEl>
                                          <p:spTgt spid="46"/>
                                        </p:tgtEl>
                                        <p:attrNameLst>
                                          <p:attrName>ppt_h</p:attrName>
                                        </p:attrNameLst>
                                      </p:cBhvr>
                                      <p:tavLst>
                                        <p:tav tm="0">
                                          <p:val>
                                            <p:strVal val="ppt_h"/>
                                          </p:val>
                                        </p:tav>
                                        <p:tav tm="100000">
                                          <p:val>
                                            <p:fltVal val="0"/>
                                          </p:val>
                                        </p:tav>
                                      </p:tavLst>
                                    </p:anim>
                                    <p:animEffect transition="out" filter="fade">
                                      <p:cBhvr>
                                        <p:cTn id="53" dur="5000"/>
                                        <p:tgtEl>
                                          <p:spTgt spid="46"/>
                                        </p:tgtEl>
                                      </p:cBhvr>
                                    </p:animEffect>
                                    <p:set>
                                      <p:cBhvr>
                                        <p:cTn id="54" dur="1" fill="hold">
                                          <p:stCondLst>
                                            <p:cond delay="4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54"/>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42"/>
                                        </p:tgtEl>
                                        <p:attrNameLst>
                                          <p:attrName>ppt_w</p:attrName>
                                        </p:attrNameLst>
                                      </p:cBhvr>
                                      <p:tavLst>
                                        <p:tav tm="0">
                                          <p:val>
                                            <p:strVal val="ppt_w"/>
                                          </p:val>
                                        </p:tav>
                                        <p:tav tm="100000">
                                          <p:val>
                                            <p:fltVal val="0"/>
                                          </p:val>
                                        </p:tav>
                                      </p:tavLst>
                                    </p:anim>
                                    <p:anim calcmode="lin" valueType="num">
                                      <p:cBhvr>
                                        <p:cTn id="60" dur="500"/>
                                        <p:tgtEl>
                                          <p:spTgt spid="42"/>
                                        </p:tgtEl>
                                        <p:attrNameLst>
                                          <p:attrName>ppt_h</p:attrName>
                                        </p:attrNameLst>
                                      </p:cBhvr>
                                      <p:tavLst>
                                        <p:tav tm="0">
                                          <p:val>
                                            <p:strVal val="ppt_h"/>
                                          </p:val>
                                        </p:tav>
                                        <p:tav tm="100000">
                                          <p:val>
                                            <p:fltVal val="0"/>
                                          </p:val>
                                        </p:tav>
                                      </p:tavLst>
                                    </p:anim>
                                    <p:animEffect transition="out" filter="fade">
                                      <p:cBhvr>
                                        <p:cTn id="61" dur="500"/>
                                        <p:tgtEl>
                                          <p:spTgt spid="42"/>
                                        </p:tgtEl>
                                      </p:cBhvr>
                                    </p:animEffect>
                                    <p:set>
                                      <p:cBhvr>
                                        <p:cTn id="62"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par>
                          <p:cTn id="63" fill="hold">
                            <p:stCondLst>
                              <p:cond delay="500"/>
                            </p:stCondLst>
                            <p:childTnLst>
                              <p:par>
                                <p:cTn id="64" presetID="42" presetClass="entr" presetSubtype="0" fill="hold" grpId="0"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250"/>
                                        <p:tgtEl>
                                          <p:spTgt spid="44"/>
                                        </p:tgtEl>
                                      </p:cBhvr>
                                    </p:animEffect>
                                    <p:anim calcmode="lin" valueType="num">
                                      <p:cBhvr>
                                        <p:cTn id="67" dur="250" fill="hold"/>
                                        <p:tgtEl>
                                          <p:spTgt spid="44"/>
                                        </p:tgtEl>
                                        <p:attrNameLst>
                                          <p:attrName>ppt_x</p:attrName>
                                        </p:attrNameLst>
                                      </p:cBhvr>
                                      <p:tavLst>
                                        <p:tav tm="0">
                                          <p:val>
                                            <p:strVal val="#ppt_x"/>
                                          </p:val>
                                        </p:tav>
                                        <p:tav tm="100000">
                                          <p:val>
                                            <p:strVal val="#ppt_x"/>
                                          </p:val>
                                        </p:tav>
                                      </p:tavLst>
                                    </p:anim>
                                    <p:anim calcmode="lin" valueType="num">
                                      <p:cBhvr>
                                        <p:cTn id="68" dur="250" fill="hold"/>
                                        <p:tgtEl>
                                          <p:spTgt spid="44"/>
                                        </p:tgtEl>
                                        <p:attrNameLst>
                                          <p:attrName>ppt_y</p:attrName>
                                        </p:attrNameLst>
                                      </p:cBhvr>
                                      <p:tavLst>
                                        <p:tav tm="0">
                                          <p:val>
                                            <p:strVal val="#ppt_y+.1"/>
                                          </p:val>
                                        </p:tav>
                                        <p:tav tm="100000">
                                          <p:val>
                                            <p:strVal val="#ppt_y"/>
                                          </p:val>
                                        </p:tav>
                                      </p:tavLst>
                                    </p:anim>
                                  </p:childTnLst>
                                </p:cTn>
                              </p:par>
                            </p:childTnLst>
                          </p:cTn>
                        </p:par>
                        <p:par>
                          <p:cTn id="69" fill="hold">
                            <p:stCondLst>
                              <p:cond delay="750"/>
                            </p:stCondLst>
                            <p:childTnLst>
                              <p:par>
                                <p:cTn id="70" presetID="53" presetClass="exit" presetSubtype="32" fill="hold" grpId="1" nodeType="afterEffect">
                                  <p:stCondLst>
                                    <p:cond delay="2250"/>
                                  </p:stCondLst>
                                  <p:childTnLst>
                                    <p:anim calcmode="lin" valueType="num">
                                      <p:cBhvr>
                                        <p:cTn id="71" dur="5000"/>
                                        <p:tgtEl>
                                          <p:spTgt spid="44"/>
                                        </p:tgtEl>
                                        <p:attrNameLst>
                                          <p:attrName>ppt_w</p:attrName>
                                        </p:attrNameLst>
                                      </p:cBhvr>
                                      <p:tavLst>
                                        <p:tav tm="0">
                                          <p:val>
                                            <p:strVal val="ppt_w"/>
                                          </p:val>
                                        </p:tav>
                                        <p:tav tm="100000">
                                          <p:val>
                                            <p:fltVal val="0"/>
                                          </p:val>
                                        </p:tav>
                                      </p:tavLst>
                                    </p:anim>
                                    <p:anim calcmode="lin" valueType="num">
                                      <p:cBhvr>
                                        <p:cTn id="72" dur="5000"/>
                                        <p:tgtEl>
                                          <p:spTgt spid="44"/>
                                        </p:tgtEl>
                                        <p:attrNameLst>
                                          <p:attrName>ppt_h</p:attrName>
                                        </p:attrNameLst>
                                      </p:cBhvr>
                                      <p:tavLst>
                                        <p:tav tm="0">
                                          <p:val>
                                            <p:strVal val="ppt_h"/>
                                          </p:val>
                                        </p:tav>
                                        <p:tav tm="100000">
                                          <p:val>
                                            <p:fltVal val="0"/>
                                          </p:val>
                                        </p:tav>
                                      </p:tavLst>
                                    </p:anim>
                                    <p:animEffect transition="out" filter="fade">
                                      <p:cBhvr>
                                        <p:cTn id="73" dur="5000"/>
                                        <p:tgtEl>
                                          <p:spTgt spid="44"/>
                                        </p:tgtEl>
                                      </p:cBhvr>
                                    </p:animEffect>
                                    <p:set>
                                      <p:cBhvr>
                                        <p:cTn id="74"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5" restart="whenNotActive" fill="hold" evtFilter="cancelBubble" nodeType="interactiveSeq">
                <p:stCondLst>
                  <p:cond evt="onClick" delay="0">
                    <p:tgtEl>
                      <p:spTgt spid="5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grpId="1" nodeType="clickEffect">
                                  <p:stCondLst>
                                    <p:cond delay="0"/>
                                  </p:stCondLst>
                                  <p:childTnLst>
                                    <p:anim calcmode="lin" valueType="num">
                                      <p:cBhvr>
                                        <p:cTn id="79" dur="500"/>
                                        <p:tgtEl>
                                          <p:spTgt spid="51"/>
                                        </p:tgtEl>
                                        <p:attrNameLst>
                                          <p:attrName>ppt_w</p:attrName>
                                        </p:attrNameLst>
                                      </p:cBhvr>
                                      <p:tavLst>
                                        <p:tav tm="0">
                                          <p:val>
                                            <p:strVal val="ppt_w"/>
                                          </p:val>
                                        </p:tav>
                                        <p:tav tm="100000">
                                          <p:val>
                                            <p:fltVal val="0"/>
                                          </p:val>
                                        </p:tav>
                                      </p:tavLst>
                                    </p:anim>
                                    <p:anim calcmode="lin" valueType="num">
                                      <p:cBhvr>
                                        <p:cTn id="80" dur="500"/>
                                        <p:tgtEl>
                                          <p:spTgt spid="51"/>
                                        </p:tgtEl>
                                        <p:attrNameLst>
                                          <p:attrName>ppt_h</p:attrName>
                                        </p:attrNameLst>
                                      </p:cBhvr>
                                      <p:tavLst>
                                        <p:tav tm="0">
                                          <p:val>
                                            <p:strVal val="ppt_h"/>
                                          </p:val>
                                        </p:tav>
                                        <p:tav tm="100000">
                                          <p:val>
                                            <p:fltVal val="0"/>
                                          </p:val>
                                        </p:tav>
                                      </p:tavLst>
                                    </p:anim>
                                    <p:animEffect transition="out" filter="fade">
                                      <p:cBhvr>
                                        <p:cTn id="81" dur="500"/>
                                        <p:tgtEl>
                                          <p:spTgt spid="51"/>
                                        </p:tgtEl>
                                      </p:cBhvr>
                                    </p:animEffect>
                                    <p:set>
                                      <p:cBhvr>
                                        <p:cTn id="8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par>
                          <p:cTn id="83" fill="hold">
                            <p:stCondLst>
                              <p:cond delay="500"/>
                            </p:stCondLst>
                            <p:childTnLst>
                              <p:par>
                                <p:cTn id="84" presetID="42" presetClass="entr" presetSubtype="0" fill="hold" grpId="0" nodeType="after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250"/>
                                        <p:tgtEl>
                                          <p:spTgt spid="10"/>
                                        </p:tgtEl>
                                      </p:cBhvr>
                                    </p:animEffect>
                                    <p:anim calcmode="lin" valueType="num">
                                      <p:cBhvr>
                                        <p:cTn id="87" dur="250" fill="hold"/>
                                        <p:tgtEl>
                                          <p:spTgt spid="10"/>
                                        </p:tgtEl>
                                        <p:attrNameLst>
                                          <p:attrName>ppt_x</p:attrName>
                                        </p:attrNameLst>
                                      </p:cBhvr>
                                      <p:tavLst>
                                        <p:tav tm="0">
                                          <p:val>
                                            <p:strVal val="#ppt_x"/>
                                          </p:val>
                                        </p:tav>
                                        <p:tav tm="100000">
                                          <p:val>
                                            <p:strVal val="#ppt_x"/>
                                          </p:val>
                                        </p:tav>
                                      </p:tavLst>
                                    </p:anim>
                                    <p:anim calcmode="lin" valueType="num">
                                      <p:cBhvr>
                                        <p:cTn id="88" dur="250" fill="hold"/>
                                        <p:tgtEl>
                                          <p:spTgt spid="10"/>
                                        </p:tgtEl>
                                        <p:attrNameLst>
                                          <p:attrName>ppt_y</p:attrName>
                                        </p:attrNameLst>
                                      </p:cBhvr>
                                      <p:tavLst>
                                        <p:tav tm="0">
                                          <p:val>
                                            <p:strVal val="#ppt_y+.1"/>
                                          </p:val>
                                        </p:tav>
                                        <p:tav tm="100000">
                                          <p:val>
                                            <p:strVal val="#ppt_y"/>
                                          </p:val>
                                        </p:tav>
                                      </p:tavLst>
                                    </p:anim>
                                  </p:childTnLst>
                                </p:cTn>
                              </p:par>
                            </p:childTnLst>
                          </p:cTn>
                        </p:par>
                        <p:par>
                          <p:cTn id="89" fill="hold">
                            <p:stCondLst>
                              <p:cond delay="750"/>
                            </p:stCondLst>
                            <p:childTnLst>
                              <p:par>
                                <p:cTn id="90" presetID="53" presetClass="exit" presetSubtype="32" fill="hold" grpId="1" nodeType="afterEffect">
                                  <p:stCondLst>
                                    <p:cond delay="2250"/>
                                  </p:stCondLst>
                                  <p:childTnLst>
                                    <p:anim calcmode="lin" valueType="num">
                                      <p:cBhvr>
                                        <p:cTn id="91" dur="5000"/>
                                        <p:tgtEl>
                                          <p:spTgt spid="10"/>
                                        </p:tgtEl>
                                        <p:attrNameLst>
                                          <p:attrName>ppt_w</p:attrName>
                                        </p:attrNameLst>
                                      </p:cBhvr>
                                      <p:tavLst>
                                        <p:tav tm="0">
                                          <p:val>
                                            <p:strVal val="ppt_w"/>
                                          </p:val>
                                        </p:tav>
                                        <p:tav tm="100000">
                                          <p:val>
                                            <p:fltVal val="0"/>
                                          </p:val>
                                        </p:tav>
                                      </p:tavLst>
                                    </p:anim>
                                    <p:anim calcmode="lin" valueType="num">
                                      <p:cBhvr>
                                        <p:cTn id="92" dur="5000"/>
                                        <p:tgtEl>
                                          <p:spTgt spid="10"/>
                                        </p:tgtEl>
                                        <p:attrNameLst>
                                          <p:attrName>ppt_h</p:attrName>
                                        </p:attrNameLst>
                                      </p:cBhvr>
                                      <p:tavLst>
                                        <p:tav tm="0">
                                          <p:val>
                                            <p:strVal val="ppt_h"/>
                                          </p:val>
                                        </p:tav>
                                        <p:tav tm="100000">
                                          <p:val>
                                            <p:fltVal val="0"/>
                                          </p:val>
                                        </p:tav>
                                      </p:tavLst>
                                    </p:anim>
                                    <p:animEffect transition="out" filter="fade">
                                      <p:cBhvr>
                                        <p:cTn id="93" dur="5000"/>
                                        <p:tgtEl>
                                          <p:spTgt spid="10"/>
                                        </p:tgtEl>
                                      </p:cBhvr>
                                    </p:animEffect>
                                    <p:set>
                                      <p:cBhvr>
                                        <p:cTn id="94"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p:stCondLst>
                        <p:cond delay="0"/>
                      </p:stCondLst>
                      <p:childTnLst>
                        <p:par>
                          <p:cTn id="97" fill="hold">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43"/>
                                        </p:tgtEl>
                                        <p:attrNameLst>
                                          <p:attrName>style.color</p:attrName>
                                        </p:attrNameLst>
                                      </p:cBhvr>
                                      <p:by>
                                        <p:hsl h="7200000" s="0" l="0"/>
                                      </p:by>
                                    </p:animClr>
                                    <p:animClr clrSpc="hsl" dir="cw">
                                      <p:cBhvr>
                                        <p:cTn id="100" dur="500" fill="hold"/>
                                        <p:tgtEl>
                                          <p:spTgt spid="43"/>
                                        </p:tgtEl>
                                        <p:attrNameLst>
                                          <p:attrName>fillcolor</p:attrName>
                                        </p:attrNameLst>
                                      </p:cBhvr>
                                      <p:by>
                                        <p:hsl h="7200000" s="0" l="0"/>
                                      </p:by>
                                    </p:animClr>
                                    <p:animClr clrSpc="hsl" dir="cw">
                                      <p:cBhvr>
                                        <p:cTn id="101" dur="500" fill="hold"/>
                                        <p:tgtEl>
                                          <p:spTgt spid="43"/>
                                        </p:tgtEl>
                                        <p:attrNameLst>
                                          <p:attrName>stroke.color</p:attrName>
                                        </p:attrNameLst>
                                      </p:cBhvr>
                                      <p:by>
                                        <p:hsl h="7200000" s="0" l="0"/>
                                      </p:by>
                                    </p:animClr>
                                    <p:set>
                                      <p:cBhvr>
                                        <p:cTn id="102" dur="500" fill="hold"/>
                                        <p:tgtEl>
                                          <p:spTgt spid="43"/>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3" name="applause.wav"/>
                                        </p:tgtEl>
                                      </p:cMediaNode>
                                    </p:audio>
                                  </p:subTnLst>
                                </p:cTn>
                              </p:par>
                            </p:childTnLst>
                          </p:cTn>
                        </p:par>
                        <p:par>
                          <p:cTn id="103" fill="hold">
                            <p:stCondLst>
                              <p:cond delay="500"/>
                            </p:stCondLst>
                            <p:childTnLst>
                              <p:par>
                                <p:cTn id="104" presetID="42" presetClass="entr" presetSubtype="0"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10"/>
                                        <p:tgtEl>
                                          <p:spTgt spid="8"/>
                                        </p:tgtEl>
                                      </p:cBhvr>
                                    </p:animEffect>
                                    <p:anim calcmode="lin" valueType="num">
                                      <p:cBhvr>
                                        <p:cTn id="107" dur="10" fill="hold"/>
                                        <p:tgtEl>
                                          <p:spTgt spid="8"/>
                                        </p:tgtEl>
                                        <p:attrNameLst>
                                          <p:attrName>ppt_x</p:attrName>
                                        </p:attrNameLst>
                                      </p:cBhvr>
                                      <p:tavLst>
                                        <p:tav tm="0">
                                          <p:val>
                                            <p:strVal val="#ppt_x"/>
                                          </p:val>
                                        </p:tav>
                                        <p:tav tm="100000">
                                          <p:val>
                                            <p:strVal val="#ppt_x"/>
                                          </p:val>
                                        </p:tav>
                                      </p:tavLst>
                                    </p:anim>
                                    <p:anim calcmode="lin" valueType="num">
                                      <p:cBhvr>
                                        <p:cTn id="10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4"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52" y="-420779"/>
            <a:ext cx="15089120" cy="4916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2" y="7018762"/>
                <a:ext cx="5029518" cy="1669989"/>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18</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i="1">
                              <a:solidFill>
                                <a:prstClr val="white"/>
                              </a:solidFill>
                              <a:latin typeface="Cambria Math" panose="02040503050406030204" pitchFamily="18" charset="0"/>
                              <a:cs typeface="Arial" panose="020B0604020202020204" pitchFamily="34" charset="0"/>
                            </a:rPr>
                            <m:t>2</m:t>
                          </m:r>
                        </m:sup>
                      </m:sSup>
                    </m:oMath>
                  </m:oMathPara>
                </a14:m>
                <a:endParaRPr lang="en-US" sz="4800" dirty="0">
                  <a:solidFill>
                    <a:prstClr val="white"/>
                  </a:solidFill>
                  <a:latin typeface="Arial" panose="020B0604020202020204" pitchFamily="34" charset="0"/>
                  <a:cs typeface="Arial" panose="020B0604020202020204" pitchFamily="34"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2" y="7018762"/>
                <a:ext cx="5029518" cy="1669989"/>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524684" y="6997720"/>
                <a:ext cx="4884064" cy="166528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smtClean="0">
                    <a:solidFill>
                      <a:prstClr val="black"/>
                    </a:solidFill>
                    <a:latin typeface="Calibri" panose="020F0502020204030204"/>
                  </a:rPr>
                  <a:t> </a:t>
                </a:r>
                <a:r>
                  <a:rPr lang="en-US" sz="4800" dirty="0">
                    <a:solidFill>
                      <a:prstClr val="white"/>
                    </a:solidFill>
                    <a:cs typeface="Arial" panose="020B0604020202020204" pitchFamily="34" charset="0"/>
                  </a:rPr>
                  <a:t> </a:t>
                </a:r>
                <a14:m>
                  <m:oMath xmlns:m="http://schemas.openxmlformats.org/officeDocument/2006/math">
                    <m:r>
                      <a:rPr lang="en-US" sz="4800" b="0" i="0" smtClean="0">
                        <a:solidFill>
                          <a:prstClr val="white"/>
                        </a:solidFill>
                        <a:latin typeface="Cambria Math" panose="02040503050406030204" pitchFamily="18" charset="0"/>
                        <a:cs typeface="Arial" panose="020B0604020202020204" pitchFamily="34" charset="0"/>
                      </a:rPr>
                      <m:t>24</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a14:m>
                <a:endParaRPr lang="en-US" sz="4800" dirty="0">
                  <a:solidFill>
                    <a:prstClr val="black"/>
                  </a:solidFill>
                  <a:latin typeface="Calibri" panose="020F0502020204030204"/>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524684" y="6997720"/>
                <a:ext cx="4884064" cy="1665285"/>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1619317" y="51154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p:sp>
        <p:nvSpPr>
          <p:cNvPr id="60" name="TextBox 59">
            <a:extLst>
              <a:ext uri="{FF2B5EF4-FFF2-40B4-BE49-F238E27FC236}">
                <a16:creationId xmlns:a16="http://schemas.microsoft.com/office/drawing/2014/main" id="{3571FB0A-124C-4001-A982-10355E214208}"/>
              </a:ext>
            </a:extLst>
          </p:cNvPr>
          <p:cNvSpPr txBox="1"/>
          <p:nvPr/>
        </p:nvSpPr>
        <p:spPr>
          <a:xfrm>
            <a:off x="5063798" y="1253099"/>
            <a:ext cx="11319202" cy="1938992"/>
          </a:xfrm>
          <a:prstGeom prst="rect">
            <a:avLst/>
          </a:prstGeom>
          <a:noFill/>
        </p:spPr>
        <p:txBody>
          <a:bodyPr wrap="square" rtlCol="0">
            <a:spAutoFit/>
          </a:bodyPr>
          <a:lstStyle/>
          <a:p>
            <a:pPr algn="just" defTabSz="1828756">
              <a:defRPr/>
            </a:pPr>
            <a:r>
              <a:rPr lang="en-US" sz="4000" b="1" dirty="0">
                <a:solidFill>
                  <a:prstClr val="black"/>
                </a:solidFill>
                <a:latin typeface="Times New Roman" panose="02020603050405020304" pitchFamily="18" charset="0"/>
                <a:cs typeface="Times New Roman" panose="02020603050405020304" pitchFamily="18" charset="0"/>
              </a:rPr>
              <a:t>Câu 2</a:t>
            </a:r>
            <a:r>
              <a:rPr lang="vi-VN" sz="4000" b="1" dirty="0">
                <a:solidFill>
                  <a:prstClr val="black"/>
                </a:solidFill>
                <a:latin typeface="Times New Roman" panose="02020603050405020304" pitchFamily="18" charset="0"/>
                <a:cs typeface="Times New Roman" panose="02020603050405020304" pitchFamily="18" charset="0"/>
              </a:rPr>
              <a:t>:Cho hình trụ có bán kính đáy </a:t>
            </a:r>
            <a:r>
              <a:rPr lang="vi-VN" sz="4000" b="1" dirty="0" smtClean="0">
                <a:solidFill>
                  <a:prstClr val="black"/>
                </a:solidFill>
                <a:latin typeface="Times New Roman" panose="02020603050405020304" pitchFamily="18" charset="0"/>
                <a:cs typeface="Times New Roman" panose="02020603050405020304" pitchFamily="18" charset="0"/>
              </a:rPr>
              <a:t>R </a:t>
            </a:r>
            <a:r>
              <a:rPr lang="vi-VN" sz="4000" b="1" dirty="0">
                <a:solidFill>
                  <a:prstClr val="black"/>
                </a:solidFill>
                <a:latin typeface="Times New Roman" panose="02020603050405020304" pitchFamily="18" charset="0"/>
                <a:cs typeface="Times New Roman" panose="02020603050405020304" pitchFamily="18" charset="0"/>
              </a:rPr>
              <a:t>= 3 (cm) và chiều cao h = 6 (cm). Diện tích xung quanh của hình trụ </a:t>
            </a:r>
            <a:r>
              <a:rPr lang="vi-VN" sz="4000" b="1" dirty="0" smtClean="0">
                <a:solidFill>
                  <a:prstClr val="black"/>
                </a:solidFill>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5063798" y="4931674"/>
                <a:ext cx="4721440" cy="1571019"/>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40</m:t>
                      </m:r>
                      <m:r>
                        <a:rPr lang="en-US" sz="4800" b="0" i="1" smtClean="0">
                          <a:solidFill>
                            <a:prstClr val="white"/>
                          </a:solidFill>
                          <a:latin typeface="Cambria Math" panose="02040503050406030204" pitchFamily="18" charset="0"/>
                          <a:cs typeface="Arial" panose="020B0604020202020204" pitchFamily="34" charset="0"/>
                        </a:rPr>
                        <m:t>𝜋</m:t>
                      </m:r>
                      <m:r>
                        <a:rPr lang="en-US" sz="4800" b="0" i="1" smtClean="0">
                          <a:solidFill>
                            <a:prstClr val="white"/>
                          </a:solidFill>
                          <a:latin typeface="Cambria Math" panose="02040503050406030204" pitchFamily="18" charset="0"/>
                          <a:cs typeface="Arial" panose="020B0604020202020204" pitchFamily="34" charset="0"/>
                        </a:rPr>
                        <m:t> </m:t>
                      </m:r>
                      <m:sSup>
                        <m:sSupPr>
                          <m:ctrlPr>
                            <a:rPr lang="en-US" sz="4800" b="0" i="1" smtClean="0">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2</m:t>
                          </m:r>
                        </m:sup>
                      </m:sSup>
                    </m:oMath>
                  </m:oMathPara>
                </a14:m>
                <a:endParaRPr lang="vi-VN" sz="4800" dirty="0">
                  <a:solidFill>
                    <a:prstClr val="black"/>
                  </a:solidFill>
                  <a:latin typeface="Arial" panose="020B0604020202020204" pitchFamily="34" charset="0"/>
                  <a:cs typeface="Arial" panose="020B0604020202020204" pitchFamily="34"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063798" y="4931674"/>
                <a:ext cx="4721440" cy="1571019"/>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2524684" y="4950540"/>
                <a:ext cx="4721440" cy="1478367"/>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36</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m:oMathPara>
                </a14:m>
                <a:endParaRPr lang="en-US" sz="4800" b="1" dirty="0">
                  <a:solidFill>
                    <a:prstClr val="white"/>
                  </a:solidFill>
                  <a:latin typeface="Arial" panose="020B0604020202020204" pitchFamily="34" charset="0"/>
                  <a:cs typeface="Arial" panose="020B0604020202020204" pitchFamily="34"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524684" y="4950540"/>
                <a:ext cx="4721440" cy="1478367"/>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358031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62840"/>
                </p14:media>
              </p:ext>
            </p:extLst>
          </p:nvPr>
        </p:nvPicPr>
        <p:blipFill>
          <a:blip r:embed="rId6"/>
          <a:stretch>
            <a:fillRect/>
          </a:stretch>
        </p:blipFill>
        <p:spPr>
          <a:xfrm>
            <a:off x="8839200" y="4838700"/>
            <a:ext cx="609600" cy="609600"/>
          </a:xfrm>
          <a:prstGeom prst="rect">
            <a:avLst/>
          </a:prstGeom>
        </p:spPr>
      </p:pic>
      <p:sp>
        <p:nvSpPr>
          <p:cNvPr id="4" name="Rectangle 3">
            <a:extLst>
              <a:ext uri="{FF2B5EF4-FFF2-40B4-BE49-F238E27FC236}">
                <a16:creationId xmlns:a16="http://schemas.microsoft.com/office/drawing/2014/main" id="{2C6B6332-67B8-945B-60CD-EEC95CF8B508}"/>
              </a:ext>
            </a:extLst>
          </p:cNvPr>
          <p:cNvSpPr/>
          <p:nvPr/>
        </p:nvSpPr>
        <p:spPr>
          <a:xfrm>
            <a:off x="381000" y="1714500"/>
            <a:ext cx="5410200" cy="1323439"/>
          </a:xfrm>
          <a:prstGeom prst="rect">
            <a:avLst/>
          </a:prstGeom>
          <a:noFill/>
        </p:spPr>
        <p:txBody>
          <a:bodyPr wrap="square" lIns="91440" tIns="45720" rIns="91440" bIns="45720">
            <a:spAutoFit/>
          </a:bodyPr>
          <a:lstStyle/>
          <a:p>
            <a:pPr algn="ct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6" name="Bài 79. Giới thiệu hình trụ. Giới thiệu hình cầu  Đỗ Thụy Kim (online-video-cutter.com) (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8049"/>
            <a:ext cx="18288000" cy="10295049"/>
          </a:xfrm>
          <a:prstGeom prst="rect">
            <a:avLst/>
          </a:prstGeom>
        </p:spPr>
      </p:pic>
    </p:spTree>
    <p:extLst>
      <p:ext uri="{BB962C8B-B14F-4D97-AF65-F5344CB8AC3E}">
        <p14:creationId xmlns:p14="http://schemas.microsoft.com/office/powerpoint/2010/main" val="338299284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7"/>
                                        </p:tgtEl>
                                      </p:cBhvr>
                                    </p:cmd>
                                  </p:childTnLst>
                                </p:cTn>
                              </p:par>
                              <p:par>
                                <p:cTn id="7" presetID="2" presetClass="mediacall" presetSubtype="0" fill="hold" nodeType="withEffect">
                                  <p:stCondLst>
                                    <p:cond delay="0"/>
                                  </p:stCondLst>
                                  <p:childTnLst>
                                    <p:cmd type="call" cmd="togglePause">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audio>
              <p:cMediaNode vol="80000">
                <p:cTn id="10" fill="hold" display="0">
                  <p:stCondLst>
                    <p:cond delay="indefinite"/>
                  </p:st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52" y="-420779"/>
            <a:ext cx="15089120" cy="4916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2" y="7018762"/>
                <a:ext cx="5029518" cy="1669989"/>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129</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i="1">
                              <a:solidFill>
                                <a:prstClr val="white"/>
                              </a:solidFill>
                              <a:latin typeface="Cambria Math" panose="02040503050406030204" pitchFamily="18" charset="0"/>
                              <a:cs typeface="Arial" panose="020B0604020202020204" pitchFamily="34" charset="0"/>
                            </a:rPr>
                            <m:t>2</m:t>
                          </m:r>
                        </m:sup>
                      </m:sSup>
                    </m:oMath>
                  </m:oMathPara>
                </a14:m>
                <a:endParaRPr lang="en-US" sz="4800" dirty="0">
                  <a:solidFill>
                    <a:prstClr val="white"/>
                  </a:solidFill>
                  <a:latin typeface="Arial" panose="020B0604020202020204" pitchFamily="34" charset="0"/>
                  <a:cs typeface="Arial" panose="020B0604020202020204" pitchFamily="34"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2" y="7018762"/>
                <a:ext cx="5029518" cy="1669989"/>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524684" y="6997720"/>
                <a:ext cx="4884064" cy="166528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smtClean="0">
                    <a:solidFill>
                      <a:prstClr val="black"/>
                    </a:solidFill>
                    <a:latin typeface="Calibri" panose="020F0502020204030204"/>
                  </a:rPr>
                  <a:t> </a:t>
                </a:r>
                <a:r>
                  <a:rPr lang="en-US" sz="4800" dirty="0">
                    <a:solidFill>
                      <a:prstClr val="white"/>
                    </a:solidFill>
                    <a:cs typeface="Arial" panose="020B0604020202020204" pitchFamily="34" charset="0"/>
                  </a:rPr>
                  <a:t> </a:t>
                </a:r>
                <a14:m>
                  <m:oMath xmlns:m="http://schemas.openxmlformats.org/officeDocument/2006/math">
                    <m:r>
                      <a:rPr lang="en-US" sz="4800" b="0" i="0" smtClean="0">
                        <a:solidFill>
                          <a:prstClr val="white"/>
                        </a:solidFill>
                        <a:latin typeface="Cambria Math" panose="02040503050406030204" pitchFamily="18" charset="0"/>
                        <a:cs typeface="Arial" panose="020B0604020202020204" pitchFamily="34" charset="0"/>
                      </a:rPr>
                      <m:t>96</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a14:m>
                <a:endParaRPr lang="en-US" sz="4800" dirty="0">
                  <a:solidFill>
                    <a:prstClr val="black"/>
                  </a:solidFill>
                  <a:latin typeface="Calibri" panose="020F0502020204030204"/>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524684" y="6997720"/>
                <a:ext cx="4884064" cy="1665285"/>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1619317" y="51154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p:sp>
        <p:nvSpPr>
          <p:cNvPr id="60" name="TextBox 59">
            <a:extLst>
              <a:ext uri="{FF2B5EF4-FFF2-40B4-BE49-F238E27FC236}">
                <a16:creationId xmlns:a16="http://schemas.microsoft.com/office/drawing/2014/main" id="{3571FB0A-124C-4001-A982-10355E214208}"/>
              </a:ext>
            </a:extLst>
          </p:cNvPr>
          <p:cNvSpPr txBox="1"/>
          <p:nvPr/>
        </p:nvSpPr>
        <p:spPr>
          <a:xfrm>
            <a:off x="4876517" y="1248921"/>
            <a:ext cx="11970609" cy="1938992"/>
          </a:xfrm>
          <a:prstGeom prst="rect">
            <a:avLst/>
          </a:prstGeom>
          <a:noFill/>
        </p:spPr>
        <p:txBody>
          <a:bodyPr wrap="square" rtlCol="0">
            <a:spAutoFit/>
          </a:bodyPr>
          <a:lstStyle/>
          <a:p>
            <a:pPr algn="just" defTabSz="1828756">
              <a:defRPr/>
            </a:pPr>
            <a:r>
              <a:rPr lang="en-US" sz="4000" b="1" dirty="0">
                <a:solidFill>
                  <a:prstClr val="black"/>
                </a:solidFill>
                <a:latin typeface="Times New Roman" panose="02020603050405020304" pitchFamily="18" charset="0"/>
                <a:cs typeface="Times New Roman" panose="02020603050405020304" pitchFamily="18" charset="0"/>
              </a:rPr>
              <a:t>Câu </a:t>
            </a:r>
            <a:r>
              <a:rPr lang="en-US" sz="4000" b="1" dirty="0" smtClean="0">
                <a:solidFill>
                  <a:prstClr val="black"/>
                </a:solidFill>
                <a:latin typeface="Times New Roman" panose="02020603050405020304" pitchFamily="18" charset="0"/>
                <a:cs typeface="Times New Roman" panose="02020603050405020304" pitchFamily="18" charset="0"/>
              </a:rPr>
              <a:t>3</a:t>
            </a:r>
            <a:r>
              <a:rPr lang="vi-VN" sz="4000" b="1" dirty="0">
                <a:solidFill>
                  <a:prstClr val="black"/>
                </a:solidFill>
                <a:latin typeface="Times New Roman" panose="02020603050405020304" pitchFamily="18" charset="0"/>
                <a:cs typeface="Times New Roman" panose="02020603050405020304" pitchFamily="18" charset="0"/>
              </a:rPr>
              <a:t>:Hộp sữa ông Thọ có dạng hình trụ (đã bỏ nắp) có chiều cao h = 10cm và đường kính đáy là d = 6cm. Tính diện tích toàn phần của hộp sữa. Lấy </a:t>
            </a:r>
            <a:r>
              <a:rPr lang="el-GR" sz="4000" b="1" dirty="0">
                <a:solidFill>
                  <a:prstClr val="black"/>
                </a:solidFill>
                <a:latin typeface="Times New Roman" panose="02020603050405020304" pitchFamily="18" charset="0"/>
                <a:cs typeface="Times New Roman" panose="02020603050405020304" pitchFamily="18" charset="0"/>
              </a:rPr>
              <a:t>π ≈ 3,14</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5063798" y="4931674"/>
                <a:ext cx="4721440" cy="1571019"/>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110</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b="0" i="1" smtClean="0">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b="0" i="1" smtClean="0">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2</m:t>
                          </m:r>
                        </m:sup>
                      </m:sSup>
                    </m:oMath>
                  </m:oMathPara>
                </a14:m>
                <a:endParaRPr lang="vi-VN" sz="4800" dirty="0">
                  <a:solidFill>
                    <a:prstClr val="black"/>
                  </a:solidFill>
                  <a:latin typeface="Arial" panose="020B0604020202020204" pitchFamily="34" charset="0"/>
                  <a:cs typeface="Arial" panose="020B0604020202020204" pitchFamily="34"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063798" y="4931674"/>
                <a:ext cx="4721440" cy="1571019"/>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2524684" y="4950540"/>
                <a:ext cx="4721440" cy="1478367"/>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69</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m:oMathPara>
                </a14:m>
                <a:endParaRPr lang="en-US" sz="4800" b="1" dirty="0">
                  <a:solidFill>
                    <a:prstClr val="white"/>
                  </a:solidFill>
                  <a:latin typeface="Arial" panose="020B0604020202020204" pitchFamily="34" charset="0"/>
                  <a:cs typeface="Arial" panose="020B0604020202020204" pitchFamily="34"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524684" y="4950540"/>
                <a:ext cx="4721440" cy="1478367"/>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306775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52" y="-420779"/>
            <a:ext cx="15089120" cy="4916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2" y="7018762"/>
                <a:ext cx="5029518" cy="1669989"/>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smtClean="0">
                    <a:solidFill>
                      <a:prstClr val="black"/>
                    </a:solidFill>
                    <a:latin typeface="Calibri" panose="020F0502020204030204"/>
                  </a:rPr>
                  <a:t> </a:t>
                </a:r>
                <a14:m>
                  <m:oMath xmlns:m="http://schemas.openxmlformats.org/officeDocument/2006/math">
                    <m:r>
                      <a:rPr lang="en-US" sz="4800" b="0" i="1" smtClean="0">
                        <a:solidFill>
                          <a:schemeClr val="bg1"/>
                        </a:solidFill>
                        <a:latin typeface="Cambria Math" panose="02040503050406030204" pitchFamily="18" charset="0"/>
                      </a:rPr>
                      <m:t>8 </m:t>
                    </m:r>
                    <m:r>
                      <a:rPr lang="en-US" sz="4800" b="0" i="1" smtClean="0">
                        <a:solidFill>
                          <a:schemeClr val="bg1"/>
                        </a:solidFill>
                        <a:latin typeface="Cambria Math" panose="02040503050406030204" pitchFamily="18" charset="0"/>
                      </a:rPr>
                      <m:t>𝑐𝑚</m:t>
                    </m:r>
                  </m:oMath>
                </a14:m>
                <a:endParaRPr lang="en-US" sz="4800" dirty="0">
                  <a:solidFill>
                    <a:schemeClr val="bg1"/>
                  </a:solidFill>
                  <a:latin typeface="Arial" panose="020B0604020202020204" pitchFamily="34" charset="0"/>
                  <a:cs typeface="Arial" panose="020B0604020202020204" pitchFamily="34"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2" y="7018762"/>
                <a:ext cx="5029518" cy="1669989"/>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524684" y="6997720"/>
                <a:ext cx="4884064" cy="166528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smtClean="0">
                    <a:solidFill>
                      <a:prstClr val="black"/>
                    </a:solidFill>
                    <a:latin typeface="Calibri" panose="020F0502020204030204"/>
                  </a:rPr>
                  <a:t> </a:t>
                </a:r>
                <a14:m>
                  <m:oMath xmlns:m="http://schemas.openxmlformats.org/officeDocument/2006/math">
                    <m:r>
                      <a:rPr lang="en-US" sz="4800" b="0" i="1" smtClean="0">
                        <a:solidFill>
                          <a:schemeClr val="bg1"/>
                        </a:solidFill>
                        <a:latin typeface="Cambria Math" panose="02040503050406030204" pitchFamily="18" charset="0"/>
                      </a:rPr>
                      <m:t>20 </m:t>
                    </m:r>
                    <m:r>
                      <a:rPr lang="en-US" sz="4800" b="0" i="1" smtClean="0">
                        <a:solidFill>
                          <a:schemeClr val="bg1"/>
                        </a:solidFill>
                        <a:latin typeface="Cambria Math" panose="02040503050406030204" pitchFamily="18" charset="0"/>
                      </a:rPr>
                      <m:t>𝑐𝑚</m:t>
                    </m:r>
                  </m:oMath>
                </a14:m>
                <a:endParaRPr lang="en-US" sz="4800" dirty="0">
                  <a:solidFill>
                    <a:schemeClr val="bg1"/>
                  </a:solidFill>
                  <a:latin typeface="Calibri" panose="020F0502020204030204"/>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524684" y="6997720"/>
                <a:ext cx="4884064" cy="1665285"/>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1619317" y="51154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571FB0A-124C-4001-A982-10355E214208}"/>
                  </a:ext>
                </a:extLst>
              </p:cNvPr>
              <p:cNvSpPr txBox="1"/>
              <p:nvPr/>
            </p:nvSpPr>
            <p:spPr>
              <a:xfrm>
                <a:off x="5389894" y="1253099"/>
                <a:ext cx="11374106" cy="1938992"/>
              </a:xfrm>
              <a:prstGeom prst="rect">
                <a:avLst/>
              </a:prstGeom>
              <a:noFill/>
            </p:spPr>
            <p:txBody>
              <a:bodyPr wrap="square" rtlCol="0">
                <a:spAutoFit/>
              </a:bodyPr>
              <a:lstStyle/>
              <a:p>
                <a:pPr algn="just" defTabSz="1828756">
                  <a:defRPr/>
                </a:pPr>
                <a:r>
                  <a:rPr lang="en-US" sz="4000" b="1" dirty="0">
                    <a:solidFill>
                      <a:prstClr val="black"/>
                    </a:solidFill>
                    <a:latin typeface="Times New Roman" panose="02020603050405020304" pitchFamily="18" charset="0"/>
                    <a:cs typeface="Times New Roman" panose="02020603050405020304" pitchFamily="18" charset="0"/>
                  </a:rPr>
                  <a:t>Câu </a:t>
                </a:r>
                <a:r>
                  <a:rPr lang="en-US" sz="4000" b="1" dirty="0" smtClean="0">
                    <a:solidFill>
                      <a:prstClr val="black"/>
                    </a:solidFill>
                    <a:latin typeface="Times New Roman" panose="02020603050405020304" pitchFamily="18" charset="0"/>
                    <a:cs typeface="Times New Roman" panose="02020603050405020304" pitchFamily="18" charset="0"/>
                  </a:rPr>
                  <a:t>4</a:t>
                </a:r>
                <a:r>
                  <a:rPr lang="vi-VN" sz="4000" b="1" dirty="0" smtClean="0">
                    <a:solidFill>
                      <a:prstClr val="black"/>
                    </a:solidFill>
                    <a:latin typeface="Times New Roman" panose="02020603050405020304" pitchFamily="18" charset="0"/>
                    <a:cs typeface="Times New Roman" panose="02020603050405020304" pitchFamily="18" charset="0"/>
                  </a:rPr>
                  <a:t>:Cho </a:t>
                </a:r>
                <a:r>
                  <a:rPr lang="vi-VN" sz="4000" b="1" dirty="0">
                    <a:solidFill>
                      <a:prstClr val="black"/>
                    </a:solidFill>
                    <a:latin typeface="Times New Roman" panose="02020603050405020304" pitchFamily="18" charset="0"/>
                    <a:cs typeface="Times New Roman" panose="02020603050405020304" pitchFamily="18" charset="0"/>
                  </a:rPr>
                  <a:t>hình trụ có bán kính đáy R = 12 cm và diện tích toàn phần 672</a:t>
                </a:r>
                <a:r>
                  <a:rPr lang="el-GR" sz="4000" b="1" dirty="0" smtClean="0">
                    <a:solidFill>
                      <a:prstClr val="black"/>
                    </a:solidFill>
                    <a:latin typeface="Times New Roman" panose="02020603050405020304" pitchFamily="18" charset="0"/>
                    <a:cs typeface="Times New Roman" panose="02020603050405020304" pitchFamily="18" charset="0"/>
                  </a:rPr>
                  <a:t>π</a:t>
                </a:r>
                <a:r>
                  <a:rPr lang="en-US" sz="4000" b="1" dirty="0" smtClean="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4000" b="1" i="1" smtClean="0">
                            <a:solidFill>
                              <a:schemeClr val="tx1"/>
                            </a:solidFill>
                            <a:latin typeface="Cambria Math" panose="02040503050406030204" pitchFamily="18" charset="0"/>
                            <a:cs typeface="Arial" panose="020B0604020202020204" pitchFamily="34" charset="0"/>
                          </a:rPr>
                        </m:ctrlPr>
                      </m:sSupPr>
                      <m:e>
                        <m:r>
                          <a:rPr lang="en-US" sz="4000" b="1" i="1">
                            <a:solidFill>
                              <a:schemeClr val="tx1"/>
                            </a:solidFill>
                            <a:latin typeface="Cambria Math" panose="02040503050406030204" pitchFamily="18" charset="0"/>
                            <a:cs typeface="Arial" panose="020B0604020202020204" pitchFamily="34" charset="0"/>
                          </a:rPr>
                          <m:t>𝒄𝒎</m:t>
                        </m:r>
                      </m:e>
                      <m:sup>
                        <m:r>
                          <a:rPr lang="en-US" sz="4000" b="1" i="1">
                            <a:solidFill>
                              <a:schemeClr val="tx1"/>
                            </a:solidFill>
                            <a:latin typeface="Cambria Math" panose="02040503050406030204" pitchFamily="18" charset="0"/>
                            <a:cs typeface="Arial" panose="020B0604020202020204" pitchFamily="34" charset="0"/>
                          </a:rPr>
                          <m:t>𝟐</m:t>
                        </m:r>
                      </m:sup>
                    </m:sSup>
                  </m:oMath>
                </a14:m>
                <a:r>
                  <a:rPr lang="el-GR" sz="4000" b="1" dirty="0" smtClean="0">
                    <a:solidFill>
                      <a:prstClr val="black"/>
                    </a:solidFill>
                    <a:latin typeface="Times New Roman" panose="02020603050405020304" pitchFamily="18" charset="0"/>
                    <a:cs typeface="Times New Roman" panose="02020603050405020304" pitchFamily="18" charset="0"/>
                  </a:rPr>
                  <a:t> </a:t>
                </a:r>
                <a:r>
                  <a:rPr lang="vi-VN" sz="4000" b="1" dirty="0" smtClean="0">
                    <a:solidFill>
                      <a:prstClr val="black"/>
                    </a:solidFill>
                    <a:latin typeface="Times New Roman" panose="02020603050405020304" pitchFamily="18" charset="0"/>
                    <a:cs typeface="Times New Roman" panose="02020603050405020304" pitchFamily="18" charset="0"/>
                  </a:rPr>
                  <a:t>. </a:t>
                </a:r>
                <a:r>
                  <a:rPr lang="vi-VN" sz="4000" b="1" dirty="0">
                    <a:solidFill>
                      <a:prstClr val="black"/>
                    </a:solidFill>
                    <a:latin typeface="Times New Roman" panose="02020603050405020304" pitchFamily="18" charset="0"/>
                    <a:cs typeface="Times New Roman" panose="02020603050405020304" pitchFamily="18" charset="0"/>
                  </a:rPr>
                  <a:t>Tính chiều cao của hình trụ</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5389894" y="1253099"/>
                <a:ext cx="11374106" cy="1938992"/>
              </a:xfrm>
              <a:prstGeom prst="rect">
                <a:avLst/>
              </a:prstGeom>
              <a:blipFill>
                <a:blip r:embed="rId8"/>
                <a:stretch>
                  <a:fillRect l="-1876" t="-5660" r="-1929" b="-13522"/>
                </a:stretch>
              </a:blipFill>
            </p:spPr>
            <p:txBody>
              <a:bodyPr/>
              <a:lstStyle/>
              <a:p>
                <a:r>
                  <a:rPr lang="en-US">
                    <a:noFill/>
                  </a:rPr>
                  <a:t> </a:t>
                </a:r>
              </a:p>
            </p:txBody>
          </p:sp>
        </mc:Fallback>
      </mc:AlternateContent>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5063798" y="4931674"/>
                <a:ext cx="4721440" cy="1571019"/>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r>
                        <a:rPr lang="en-US" sz="4800" b="0" i="1" smtClean="0">
                          <a:solidFill>
                            <a:schemeClr val="bg1"/>
                          </a:solidFill>
                          <a:latin typeface="Cambria Math" panose="02040503050406030204" pitchFamily="18" charset="0"/>
                          <a:cs typeface="Arial" panose="020B0604020202020204" pitchFamily="34" charset="0"/>
                        </a:rPr>
                        <m:t>18 </m:t>
                      </m:r>
                      <m:r>
                        <a:rPr lang="en-US" sz="4800" b="0" i="1" smtClean="0">
                          <a:solidFill>
                            <a:schemeClr val="bg1"/>
                          </a:solidFill>
                          <a:latin typeface="Cambria Math" panose="02040503050406030204" pitchFamily="18" charset="0"/>
                          <a:cs typeface="Arial" panose="020B0604020202020204" pitchFamily="34" charset="0"/>
                        </a:rPr>
                        <m:t>𝑐𝑚</m:t>
                      </m:r>
                    </m:oMath>
                  </m:oMathPara>
                </a14:m>
                <a:endParaRPr lang="vi-VN" sz="4800" dirty="0">
                  <a:solidFill>
                    <a:schemeClr val="bg1"/>
                  </a:solidFill>
                  <a:latin typeface="Arial" panose="020B0604020202020204" pitchFamily="34" charset="0"/>
                  <a:cs typeface="Arial" panose="020B0604020202020204" pitchFamily="34"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063798" y="4931674"/>
                <a:ext cx="4721440" cy="1571019"/>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2524684" y="4950540"/>
                <a:ext cx="4721440" cy="1478367"/>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16 </m:t>
                      </m:r>
                      <m:r>
                        <a:rPr lang="en-US" sz="4800" b="0" i="1" smtClean="0">
                          <a:solidFill>
                            <a:prstClr val="white"/>
                          </a:solidFill>
                          <a:latin typeface="Cambria Math" panose="02040503050406030204" pitchFamily="18" charset="0"/>
                          <a:cs typeface="Arial" panose="020B0604020202020204" pitchFamily="34" charset="0"/>
                        </a:rPr>
                        <m:t>𝑐𝑚</m:t>
                      </m:r>
                    </m:oMath>
                  </m:oMathPara>
                </a14:m>
                <a:endParaRPr lang="en-US" sz="4800" dirty="0">
                  <a:solidFill>
                    <a:prstClr val="white"/>
                  </a:solidFill>
                  <a:latin typeface="Arial" panose="020B0604020202020204" pitchFamily="34" charset="0"/>
                  <a:cs typeface="Arial" panose="020B0604020202020204" pitchFamily="34"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524684" y="4950540"/>
                <a:ext cx="4721440" cy="1478367"/>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187561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6743" y="1880405"/>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73918" y="3514638"/>
              <a:ext cx="9970718" cy="1063433"/>
            </a:xfrm>
            <a:prstGeom prst="rect">
              <a:avLst/>
            </a:prstGeom>
          </p:spPr>
          <p:txBody>
            <a:bodyPr wrap="square">
              <a:spAutoFit/>
            </a:bodyPr>
            <a:lstStyle/>
            <a:p>
              <a:pPr algn="ctr">
                <a:lnSpc>
                  <a:spcPct val="150000"/>
                </a:lnSpc>
                <a:tabLst>
                  <a:tab pos="360045" algn="l"/>
                  <a:tab pos="720090" algn="l"/>
                </a:tabLst>
                <a:defRPr/>
              </a:pPr>
              <a:r>
                <a:rPr lang="nl-NL" sz="4800" b="1" noProof="0" dirty="0" smtClean="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III.</a:t>
              </a:r>
              <a:r>
                <a:rPr lang="nl-NL" sz="4800" b="1" dirty="0">
                  <a:latin typeface="Times New Roman" panose="02020603050405020304" pitchFamily="18" charset="0"/>
                  <a:cs typeface="Times New Roman" panose="02020603050405020304" pitchFamily="18" charset="0"/>
                </a:rPr>
                <a:t> THỂ TÍCH CỦA HÌNH </a:t>
              </a:r>
              <a:r>
                <a:rPr lang="nl-NL" sz="4800" b="1" dirty="0" smtClean="0">
                  <a:latin typeface="Times New Roman" panose="02020603050405020304" pitchFamily="18" charset="0"/>
                  <a:cs typeface="Times New Roman" panose="02020603050405020304" pitchFamily="18" charset="0"/>
                </a:rPr>
                <a:t>TRỤ</a:t>
              </a:r>
              <a:endParaRPr lang="en-US" sz="4800" dirty="0">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p:transition spd="med">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958049">
            <a:off x="16069736" y="-557951"/>
            <a:ext cx="1815360" cy="1895938"/>
          </a:xfrm>
          <a:prstGeom prst="rect">
            <a:avLst/>
          </a:prstGeom>
        </p:spPr>
      </p:pic>
      <p:sp>
        <p:nvSpPr>
          <p:cNvPr id="25" name="Google Shape;169;p5"/>
          <p:cNvSpPr/>
          <p:nvPr/>
        </p:nvSpPr>
        <p:spPr>
          <a:xfrm>
            <a:off x="304800" y="257089"/>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a:t>
            </a:r>
            <a:r>
              <a:rPr lang="en-US" sz="3600" b="1" dirty="0">
                <a:solidFill>
                  <a:prstClr val="white"/>
                </a:solidFill>
                <a:latin typeface="Arial"/>
                <a:ea typeface="Arial"/>
                <a:cs typeface="Arial"/>
                <a:sym typeface="Arial"/>
              </a:rPr>
              <a:t>4</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4"/>
          <a:srcRect/>
          <a:stretch>
            <a:fillRect/>
          </a:stretch>
        </p:blipFill>
        <p:spPr>
          <a:xfrm rot="-712563">
            <a:off x="8618" y="8527225"/>
            <a:ext cx="1361733" cy="1147657"/>
          </a:xfrm>
          <a:prstGeom prst="rect">
            <a:avLst/>
          </a:prstGeom>
        </p:spPr>
      </p:pic>
      <p:sp>
        <p:nvSpPr>
          <p:cNvPr id="40" name="Rectangle 39"/>
          <p:cNvSpPr/>
          <p:nvPr/>
        </p:nvSpPr>
        <p:spPr>
          <a:xfrm>
            <a:off x="300788" y="5019723"/>
            <a:ext cx="8069807" cy="2554545"/>
          </a:xfrm>
          <a:prstGeom prst="rect">
            <a:avLst/>
          </a:prstGeom>
        </p:spPr>
        <p:txBody>
          <a:bodyPr wrap="square">
            <a:spAutoFit/>
          </a:bodyPr>
          <a:lstStyle/>
          <a:p>
            <a:pPr algn="just">
              <a:spcAft>
                <a:spcPts val="800"/>
              </a:spcAft>
            </a:pPr>
            <a:r>
              <a:rPr lang="vi-VN" sz="4000" kern="100" dirty="0" smtClean="0">
                <a:latin typeface="+mj-lt"/>
                <a:ea typeface="Times New Roman" panose="02020603050405020304" pitchFamily="18" charset="0"/>
                <a:cs typeface="Times New Roman" panose="02020603050405020304" pitchFamily="18" charset="0"/>
              </a:rPr>
              <a:t>b)</a:t>
            </a:r>
            <a:r>
              <a:rPr lang="vi-VN" sz="4000" kern="100" dirty="0">
                <a:solidFill>
                  <a:prstClr val="black"/>
                </a:solidFill>
                <a:latin typeface="+mj-lt"/>
                <a:ea typeface="Times New Roman" panose="02020603050405020304" pitchFamily="18" charset="0"/>
                <a:cs typeface="Times New Roman" panose="02020603050405020304" pitchFamily="18" charset="0"/>
              </a:rPr>
              <a:t> Cũng như hình lăng trụ đứng từ giác, mỗi hình trụ đều có thể tích</a:t>
            </a:r>
            <a:r>
              <a:rPr lang="vi-VN" sz="4000" kern="100" dirty="0" smtClean="0">
                <a:solidFill>
                  <a:prstClr val="black"/>
                </a:solidFill>
                <a:latin typeface="+mj-lt"/>
                <a:ea typeface="Times New Roman" panose="02020603050405020304" pitchFamily="18" charset="0"/>
                <a:cs typeface="Times New Roman" panose="02020603050405020304" pitchFamily="18" charset="0"/>
              </a:rPr>
              <a:t>.</a:t>
            </a:r>
            <a:r>
              <a:rPr lang="vi-VN" sz="4000" kern="100" dirty="0">
                <a:solidFill>
                  <a:prstClr val="black"/>
                </a:solidFill>
                <a:latin typeface="+mj-lt"/>
                <a:ea typeface="Times New Roman" panose="02020603050405020304" pitchFamily="18" charset="0"/>
                <a:cs typeface="Times New Roman" panose="02020603050405020304" pitchFamily="18" charset="0"/>
              </a:rPr>
              <a:t> Hãy dự đoán cách </a:t>
            </a:r>
            <a:r>
              <a:rPr lang="vi-VN" sz="4000" kern="100" dirty="0" smtClean="0">
                <a:solidFill>
                  <a:prstClr val="black"/>
                </a:solidFill>
                <a:latin typeface="+mj-lt"/>
                <a:ea typeface="Times New Roman" panose="02020603050405020304" pitchFamily="18" charset="0"/>
                <a:cs typeface="Times New Roman" panose="02020603050405020304" pitchFamily="18" charset="0"/>
              </a:rPr>
              <a:t>t</a:t>
            </a:r>
            <a:r>
              <a:rPr lang="en-US" sz="4000" kern="1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ính</a:t>
            </a:r>
            <a:r>
              <a:rPr lang="vi-VN" sz="4000" kern="100" dirty="0" smtClean="0">
                <a:solidFill>
                  <a:prstClr val="black"/>
                </a:solidFill>
                <a:latin typeface="+mj-lt"/>
                <a:ea typeface="Times New Roman" panose="02020603050405020304" pitchFamily="18" charset="0"/>
                <a:cs typeface="Times New Roman" panose="02020603050405020304" pitchFamily="18" charset="0"/>
              </a:rPr>
              <a:t> </a:t>
            </a:r>
            <a:r>
              <a:rPr lang="vi-VN" sz="4000" kern="100" dirty="0">
                <a:solidFill>
                  <a:prstClr val="black"/>
                </a:solidFill>
                <a:latin typeface="+mj-lt"/>
                <a:ea typeface="Times New Roman" panose="02020603050405020304" pitchFamily="18" charset="0"/>
                <a:cs typeface="Times New Roman" panose="02020603050405020304" pitchFamily="18" charset="0"/>
              </a:rPr>
              <a:t>thể tích của hình trụ (Hình 8).</a:t>
            </a:r>
            <a:r>
              <a:rPr lang="vi-VN" sz="4000" kern="100" dirty="0" smtClean="0">
                <a:latin typeface="+mj-lt"/>
                <a:ea typeface="Times New Roman" panose="02020603050405020304" pitchFamily="18" charset="0"/>
                <a:cs typeface="Times New Roman" panose="02020603050405020304" pitchFamily="18" charset="0"/>
              </a:rPr>
              <a:t> </a:t>
            </a:r>
            <a:endParaRPr lang="en-US" sz="4000" kern="100" dirty="0" smtClean="0">
              <a:latin typeface="+mj-lt"/>
              <a:ea typeface="Times New Roman" panose="02020603050405020304" pitchFamily="18" charset="0"/>
              <a:cs typeface="Times New Roman" panose="02020603050405020304" pitchFamily="18" charset="0"/>
            </a:endParaRPr>
          </a:p>
        </p:txBody>
      </p:sp>
      <p:sp>
        <p:nvSpPr>
          <p:cNvPr id="45" name="Rectangle 44"/>
          <p:cNvSpPr/>
          <p:nvPr/>
        </p:nvSpPr>
        <p:spPr>
          <a:xfrm>
            <a:off x="186671" y="1309316"/>
            <a:ext cx="8171892" cy="3272691"/>
          </a:xfrm>
          <a:prstGeom prst="rect">
            <a:avLst/>
          </a:prstGeom>
        </p:spPr>
        <p:txBody>
          <a:bodyPr wrap="square">
            <a:spAutoFit/>
          </a:bodyPr>
          <a:lstStyle/>
          <a:p>
            <a:pPr algn="just">
              <a:spcAft>
                <a:spcPts val="800"/>
              </a:spcAft>
            </a:pP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a)</a:t>
            </a:r>
            <a:r>
              <a:rPr lang="vi-VN"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Nêu công thức tính thể tích hình l</a:t>
            </a:r>
            <a:r>
              <a:rPr lang="en-US"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ă</a:t>
            </a:r>
            <a:r>
              <a:rPr lang="vi-VN"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 trụ đứng t</a:t>
            </a:r>
            <a:r>
              <a:rPr lang="en-US"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ứ</a:t>
            </a:r>
            <a:r>
              <a:rPr lang="vi-VN"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giác ABCD.A'B'C'D' (Hình 7) khi biết diện tích đ</a:t>
            </a:r>
            <a:r>
              <a:rPr lang="en-US" sz="4000"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a:t>
            </a:r>
            <a:r>
              <a:rPr lang="vi-VN"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 và chiều cao.</a:t>
            </a:r>
            <a:endParaRPr lang="en-US" sz="4000" kern="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5" name="TextBox 54">
            <a:extLst>
              <a:ext uri="{FF2B5EF4-FFF2-40B4-BE49-F238E27FC236}">
                <a16:creationId xmlns:a16="http://schemas.microsoft.com/office/drawing/2014/main" id="{FCF6766D-B6B4-739E-E884-BFEA405BB172}"/>
              </a:ext>
            </a:extLst>
          </p:cNvPr>
          <p:cNvSpPr txBox="1"/>
          <p:nvPr/>
        </p:nvSpPr>
        <p:spPr>
          <a:xfrm>
            <a:off x="1505953" y="8667583"/>
            <a:ext cx="15728134" cy="1123712"/>
          </a:xfrm>
          <a:prstGeom prst="wedgeRoundRectCallout">
            <a:avLst>
              <a:gd name="adj1" fmla="val -53042"/>
              <a:gd name="adj2" fmla="val -11855"/>
              <a:gd name="adj3" fmla="val 16667"/>
            </a:avLst>
          </a:prstGeom>
          <a:ln/>
        </p:spPr>
        <p:style>
          <a:lnRef idx="1">
            <a:schemeClr val="accent5"/>
          </a:lnRef>
          <a:fillRef idx="3">
            <a:schemeClr val="accent5"/>
          </a:fillRef>
          <a:effectRef idx="2">
            <a:schemeClr val="accent5"/>
          </a:effectRef>
          <a:fontRef idx="minor">
            <a:schemeClr val="lt1"/>
          </a:fontRef>
        </p:style>
        <p:txBody>
          <a:bodyPr wrap="square">
            <a:spAutoFit/>
          </a:bodyPr>
          <a:lstStyle/>
          <a:p>
            <a:pPr algn="just">
              <a:lnSpc>
                <a:spcPct val="150000"/>
              </a:lnSpc>
              <a:spcBef>
                <a:spcPts val="300"/>
              </a:spcBef>
              <a:spcAft>
                <a:spcPts val="300"/>
              </a:spcAft>
            </a:pPr>
            <a:r>
              <a:rPr lang="vi-VN" sz="4000" kern="100" dirty="0">
                <a:solidFill>
                  <a:schemeClr val="bg1"/>
                </a:solidFill>
                <a:latin typeface="+mj-lt"/>
                <a:ea typeface="Times New Roman" panose="02020603050405020304" pitchFamily="18" charset="0"/>
                <a:cs typeface="Times New Roman" panose="02020603050405020304" pitchFamily="18" charset="0"/>
              </a:rPr>
              <a:t>Ta có thể tính được thể tích của hình trụ khi biết diện tích đ</a:t>
            </a:r>
            <a:r>
              <a:rPr lang="en-US" sz="4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a:t>
            </a:r>
            <a:r>
              <a:rPr lang="vi-VN" sz="4000" kern="100" dirty="0">
                <a:solidFill>
                  <a:schemeClr val="bg1"/>
                </a:solidFill>
                <a:latin typeface="+mj-lt"/>
                <a:ea typeface="Times New Roman" panose="02020603050405020304" pitchFamily="18" charset="0"/>
                <a:cs typeface="Times New Roman" panose="02020603050405020304" pitchFamily="18" charset="0"/>
              </a:rPr>
              <a:t>y và chiều cao</a:t>
            </a:r>
            <a:r>
              <a:rPr lang="vi-VN" sz="4000" kern="100" dirty="0" smtClean="0">
                <a:solidFill>
                  <a:schemeClr val="bg1"/>
                </a:solidFill>
                <a:latin typeface="+mj-lt"/>
                <a:ea typeface="Times New Roman" panose="02020603050405020304" pitchFamily="18" charset="0"/>
                <a:cs typeface="Times New Roman" panose="02020603050405020304" pitchFamily="18" charset="0"/>
              </a:rPr>
              <a:t>.</a:t>
            </a:r>
            <a:endParaRPr lang="en-US" sz="4000" kern="100" dirty="0">
              <a:solidFill>
                <a:schemeClr val="bg1"/>
              </a:solidFill>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9018470" y="1143720"/>
            <a:ext cx="8736130" cy="5227671"/>
          </a:xfrm>
          <a:prstGeom prst="rect">
            <a:avLst/>
          </a:prstGeom>
        </p:spPr>
      </p:pic>
      <p:pic>
        <p:nvPicPr>
          <p:cNvPr id="23" name="Picture 5">
            <a:extLst>
              <a:ext uri="{FF2B5EF4-FFF2-40B4-BE49-F238E27FC236}">
                <a16:creationId xmlns:a16="http://schemas.microsoft.com/office/drawing/2014/main" id="{48628CD9-3BF8-0314-D8AF-ECEE322C7D7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42262" y="3785001"/>
            <a:ext cx="676408" cy="1015864"/>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8F506E5-5FA3-9CE5-CE97-BA577890D107}"/>
                  </a:ext>
                </a:extLst>
              </p:cNvPr>
              <p:cNvSpPr txBox="1"/>
              <p:nvPr/>
            </p:nvSpPr>
            <p:spPr>
              <a:xfrm>
                <a:off x="2053548" y="3633266"/>
                <a:ext cx="5852636" cy="1234806"/>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spcBef>
                    <a:spcPts val="300"/>
                  </a:spcBef>
                  <a:spcAft>
                    <a:spcPts val="300"/>
                  </a:spcAft>
                </a:pPr>
                <a:r>
                  <a:rPr lang="en-US" sz="3200" dirty="0" smtClean="0">
                    <a:latin typeface="Times New Roman" panose="02020603050405020304" pitchFamily="18" charset="0"/>
                    <a:cs typeface="Times New Roman" panose="02020603050405020304" pitchFamily="18" charset="0"/>
                  </a:rPr>
                  <a:t>Thể tích hình lăng trụ tứ giác là </a:t>
                </a:r>
                <a14:m>
                  <m:oMath xmlns:m="http://schemas.openxmlformats.org/officeDocument/2006/math">
                    <m:r>
                      <a:rPr lang="vi-VN" sz="3200" b="0" i="1" smtClean="0">
                        <a:effectLst/>
                        <a:latin typeface="Cambria Math" panose="02040503050406030204" pitchFamily="18" charset="0"/>
                        <a:cs typeface="Arial" panose="020B0604020202020204" pitchFamily="34" charset="0"/>
                      </a:rPr>
                      <m:t>𝑆</m:t>
                    </m:r>
                    <m:r>
                      <a:rPr lang="vi-VN" sz="3200" b="0" i="1" smtClean="0">
                        <a:effectLst/>
                        <a:latin typeface="Cambria Math" panose="02040503050406030204" pitchFamily="18" charset="0"/>
                        <a:ea typeface="Cambria Math" panose="02040503050406030204" pitchFamily="18" charset="0"/>
                        <a:cs typeface="Arial" panose="020B0604020202020204" pitchFamily="34" charset="0"/>
                      </a:rPr>
                      <m:t>=</m:t>
                    </m:r>
                    <m:sSub>
                      <m:sSubPr>
                        <m:ctrlPr>
                          <a:rPr lang="en-US" sz="3200" b="0" i="1" smtClean="0">
                            <a:effectLst/>
                            <a:latin typeface="Cambria Math" panose="02040503050406030204" pitchFamily="18" charset="0"/>
                            <a:ea typeface="Cambria Math" panose="02040503050406030204" pitchFamily="18" charset="0"/>
                            <a:cs typeface="Arial" panose="020B0604020202020204" pitchFamily="34" charset="0"/>
                          </a:rPr>
                        </m:ctrlPr>
                      </m:sSubPr>
                      <m:e>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𝑆</m:t>
                        </m:r>
                      </m:e>
                      <m:sub>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đá</m:t>
                        </m:r>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𝑦</m:t>
                        </m:r>
                      </m:sub>
                    </m:sSub>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h</m:t>
                    </m:r>
                  </m:oMath>
                </a14:m>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88F506E5-5FA3-9CE5-CE97-BA577890D107}"/>
                  </a:ext>
                </a:extLst>
              </p:cNvPr>
              <p:cNvSpPr txBox="1">
                <a:spLocks noRot="1" noChangeAspect="1" noMove="1" noResize="1" noEditPoints="1" noAdjustHandles="1" noChangeArrowheads="1" noChangeShapeType="1" noTextEdit="1"/>
              </p:cNvSpPr>
              <p:nvPr/>
            </p:nvSpPr>
            <p:spPr>
              <a:xfrm>
                <a:off x="2053548" y="3633266"/>
                <a:ext cx="5852636" cy="1234806"/>
              </a:xfrm>
              <a:prstGeom prst="wedgeRoundRectCallout">
                <a:avLst>
                  <a:gd name="adj1" fmla="val -52876"/>
                  <a:gd name="adj2" fmla="val 23903"/>
                  <a:gd name="adj3" fmla="val 16667"/>
                </a:avLst>
              </a:prstGeom>
              <a:blipFill>
                <a:blip r:embed="rId10"/>
                <a:stretch>
                  <a:fillRect t="-1463" r="-1414"/>
                </a:stretch>
              </a:blipFill>
              <a:ln>
                <a:solidFill>
                  <a:srgbClr val="00B0F0"/>
                </a:solidFill>
              </a:ln>
            </p:spPr>
            <p:txBody>
              <a:bodyPr/>
              <a:lstStyle/>
              <a:p>
                <a:r>
                  <a:rPr lang="en-US">
                    <a:noFill/>
                  </a:rPr>
                  <a:t> </a:t>
                </a:r>
              </a:p>
            </p:txBody>
          </p:sp>
        </mc:Fallback>
      </mc:AlternateContent>
      <p:pic>
        <p:nvPicPr>
          <p:cNvPr id="26" name="Picture 5">
            <a:extLst>
              <a:ext uri="{FF2B5EF4-FFF2-40B4-BE49-F238E27FC236}">
                <a16:creationId xmlns:a16="http://schemas.microsoft.com/office/drawing/2014/main" id="{48628CD9-3BF8-0314-D8AF-ECEE322C7D7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0788" y="7338765"/>
            <a:ext cx="1098231" cy="1015864"/>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8F506E5-5FA3-9CE5-CE97-BA577890D107}"/>
                  </a:ext>
                </a:extLst>
              </p:cNvPr>
              <p:cNvSpPr txBox="1"/>
              <p:nvPr/>
            </p:nvSpPr>
            <p:spPr>
              <a:xfrm>
                <a:off x="1728265" y="7563417"/>
                <a:ext cx="7124319" cy="700973"/>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spcBef>
                    <a:spcPts val="300"/>
                  </a:spcBef>
                  <a:spcAft>
                    <a:spcPts val="300"/>
                  </a:spcAft>
                </a:pPr>
                <a:r>
                  <a:rPr lang="en-US" sz="3200" b="0" dirty="0" smtClean="0">
                    <a:effectLst/>
                    <a:cs typeface="Arial" panose="020B0604020202020204" pitchFamily="34" charset="0"/>
                  </a:rPr>
                  <a:t>Dự </a:t>
                </a:r>
                <a:r>
                  <a:rPr lang="en-US" sz="3200" b="0" dirty="0" err="1" smtClean="0">
                    <a:effectLst/>
                    <a:cs typeface="Arial" panose="020B0604020202020204" pitchFamily="34" charset="0"/>
                  </a:rPr>
                  <a:t>đoán</a:t>
                </a:r>
                <a:r>
                  <a:rPr lang="en-US" sz="3200" dirty="0" smtClean="0">
                    <a:cs typeface="Arial" panose="020B0604020202020204" pitchFamily="34" charset="0"/>
                  </a:rPr>
                  <a:t>:</a:t>
                </a:r>
                <a:r>
                  <a:rPr lang="en-US" sz="3200" dirty="0">
                    <a:cs typeface="Arial" panose="020B0604020202020204" pitchFamily="34" charset="0"/>
                  </a:rPr>
                  <a:t> </a:t>
                </a:r>
                <a:r>
                  <a:rPr lang="en-US" sz="3200" dirty="0" smtClean="0">
                    <a:cs typeface="Arial" panose="020B0604020202020204" pitchFamily="34" charset="0"/>
                  </a:rPr>
                  <a:t> </a:t>
                </a:r>
                <a14:m>
                  <m:oMath xmlns:m="http://schemas.openxmlformats.org/officeDocument/2006/math">
                    <m:sSub>
                      <m:sSubPr>
                        <m:ctrlPr>
                          <a:rPr lang="en-US" sz="3200" b="0" i="1" smtClean="0">
                            <a:effectLst/>
                            <a:latin typeface="Cambria Math" panose="02040503050406030204" pitchFamily="18" charset="0"/>
                            <a:cs typeface="Arial" panose="020B0604020202020204" pitchFamily="34" charset="0"/>
                          </a:rPr>
                        </m:ctrlPr>
                      </m:sSubPr>
                      <m:e>
                        <m:r>
                          <a:rPr lang="vi-VN" sz="3200" b="0" i="1" smtClean="0">
                            <a:effectLst/>
                            <a:latin typeface="Cambria Math" panose="02040503050406030204" pitchFamily="18" charset="0"/>
                            <a:cs typeface="Arial" panose="020B0604020202020204" pitchFamily="34" charset="0"/>
                          </a:rPr>
                          <m:t>𝑆</m:t>
                        </m:r>
                      </m:e>
                      <m:sub>
                        <m:r>
                          <a:rPr lang="en-US" sz="3200" b="0" i="1" smtClean="0">
                            <a:effectLst/>
                            <a:latin typeface="Cambria Math" panose="02040503050406030204" pitchFamily="18" charset="0"/>
                            <a:cs typeface="Arial" panose="020B0604020202020204" pitchFamily="34" charset="0"/>
                          </a:rPr>
                          <m:t>h</m:t>
                        </m:r>
                        <m:r>
                          <a:rPr lang="en-US" sz="3200" b="0" i="1" smtClean="0">
                            <a:effectLst/>
                            <a:latin typeface="Cambria Math" panose="02040503050406030204" pitchFamily="18" charset="0"/>
                            <a:cs typeface="Arial" panose="020B0604020202020204" pitchFamily="34" charset="0"/>
                          </a:rPr>
                          <m:t>ì</m:t>
                        </m:r>
                        <m:r>
                          <a:rPr lang="en-US" sz="3200" b="0" i="1" smtClean="0">
                            <a:effectLst/>
                            <a:latin typeface="Cambria Math" panose="02040503050406030204" pitchFamily="18" charset="0"/>
                            <a:cs typeface="Arial" panose="020B0604020202020204" pitchFamily="34" charset="0"/>
                          </a:rPr>
                          <m:t>𝑛h</m:t>
                        </m:r>
                        <m:r>
                          <a:rPr lang="en-US" sz="3200" b="0" i="1" smtClean="0">
                            <a:effectLst/>
                            <a:latin typeface="Cambria Math" panose="02040503050406030204" pitchFamily="18" charset="0"/>
                            <a:cs typeface="Arial" panose="020B0604020202020204" pitchFamily="34" charset="0"/>
                          </a:rPr>
                          <m:t> </m:t>
                        </m:r>
                        <m:r>
                          <a:rPr lang="en-US" sz="3200" b="0" i="1" smtClean="0">
                            <a:effectLst/>
                            <a:latin typeface="Cambria Math" panose="02040503050406030204" pitchFamily="18" charset="0"/>
                            <a:cs typeface="Arial" panose="020B0604020202020204" pitchFamily="34" charset="0"/>
                          </a:rPr>
                          <m:t>𝑡𝑟</m:t>
                        </m:r>
                        <m:r>
                          <a:rPr lang="en-US" sz="3200" b="0" i="1" smtClean="0">
                            <a:effectLst/>
                            <a:latin typeface="Cambria Math" panose="02040503050406030204" pitchFamily="18" charset="0"/>
                            <a:cs typeface="Arial" panose="020B0604020202020204" pitchFamily="34" charset="0"/>
                          </a:rPr>
                          <m:t>ụ</m:t>
                        </m:r>
                      </m:sub>
                    </m:sSub>
                    <m:r>
                      <a:rPr lang="vi-VN" sz="3200" b="0" i="1" smtClean="0">
                        <a:effectLst/>
                        <a:latin typeface="Cambria Math" panose="02040503050406030204" pitchFamily="18" charset="0"/>
                        <a:ea typeface="Cambria Math" panose="02040503050406030204" pitchFamily="18" charset="0"/>
                        <a:cs typeface="Arial" panose="020B0604020202020204" pitchFamily="34" charset="0"/>
                      </a:rPr>
                      <m:t>=</m:t>
                    </m:r>
                    <m:sSub>
                      <m:sSubPr>
                        <m:ctrlPr>
                          <a:rPr lang="en-US" sz="3200" i="1">
                            <a:latin typeface="Cambria Math" panose="02040503050406030204" pitchFamily="18" charset="0"/>
                            <a:ea typeface="Cambria Math" panose="02040503050406030204" pitchFamily="18" charset="0"/>
                            <a:cs typeface="Arial" panose="020B0604020202020204" pitchFamily="34" charset="0"/>
                          </a:rPr>
                        </m:ctrlPr>
                      </m:sSubPr>
                      <m:e>
                        <m:r>
                          <a:rPr lang="en-US" sz="3200" i="1">
                            <a:latin typeface="Cambria Math" panose="02040503050406030204" pitchFamily="18" charset="0"/>
                            <a:ea typeface="Cambria Math" panose="02040503050406030204" pitchFamily="18" charset="0"/>
                            <a:cs typeface="Arial" panose="020B0604020202020204" pitchFamily="34" charset="0"/>
                          </a:rPr>
                          <m:t>𝑆</m:t>
                        </m:r>
                      </m:e>
                      <m:sub>
                        <m:r>
                          <a:rPr lang="en-US" sz="3200" i="1">
                            <a:latin typeface="Cambria Math" panose="02040503050406030204" pitchFamily="18" charset="0"/>
                            <a:ea typeface="Cambria Math" panose="02040503050406030204" pitchFamily="18" charset="0"/>
                            <a:cs typeface="Arial" panose="020B0604020202020204" pitchFamily="34" charset="0"/>
                          </a:rPr>
                          <m:t>đá</m:t>
                        </m:r>
                        <m:r>
                          <a:rPr lang="en-US" sz="3200" i="1">
                            <a:latin typeface="Cambria Math" panose="02040503050406030204" pitchFamily="18" charset="0"/>
                            <a:ea typeface="Cambria Math" panose="02040503050406030204" pitchFamily="18" charset="0"/>
                            <a:cs typeface="Arial" panose="020B0604020202020204" pitchFamily="34" charset="0"/>
                          </a:rPr>
                          <m:t>𝑦</m:t>
                        </m:r>
                      </m:sub>
                    </m:sSub>
                    <m:r>
                      <a:rPr lang="en-US" sz="3200" i="1">
                        <a:latin typeface="Cambria Math" panose="02040503050406030204" pitchFamily="18" charset="0"/>
                        <a:ea typeface="Cambria Math" panose="02040503050406030204" pitchFamily="18" charset="0"/>
                        <a:cs typeface="Arial" panose="020B0604020202020204" pitchFamily="34" charset="0"/>
                      </a:rPr>
                      <m:t>.</m:t>
                    </m:r>
                    <m:r>
                      <a:rPr lang="en-US" sz="3200" i="1">
                        <a:latin typeface="Cambria Math" panose="02040503050406030204" pitchFamily="18" charset="0"/>
                        <a:ea typeface="Cambria Math" panose="02040503050406030204" pitchFamily="18" charset="0"/>
                        <a:cs typeface="Arial" panose="020B0604020202020204" pitchFamily="34" charset="0"/>
                      </a:rPr>
                      <m:t>h</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r>
                      <a:rPr lang="en-US" sz="3200" b="0" i="1" smtClean="0">
                        <a:latin typeface="Cambria Math" panose="02040503050406030204" pitchFamily="18" charset="0"/>
                        <a:ea typeface="Cambria Math" panose="02040503050406030204" pitchFamily="18" charset="0"/>
                        <a:cs typeface="Arial" panose="020B0604020202020204" pitchFamily="34" charset="0"/>
                      </a:rPr>
                      <m:t>𝜋</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200" b="0" i="1" smtClean="0">
                            <a:latin typeface="Cambria Math" panose="02040503050406030204" pitchFamily="18" charset="0"/>
                            <a:ea typeface="Cambria Math" panose="02040503050406030204" pitchFamily="18" charset="0"/>
                            <a:cs typeface="Arial" panose="020B0604020202020204" pitchFamily="34" charset="0"/>
                          </a:rPr>
                          <m:t>𝑟</m:t>
                        </m:r>
                      </m:e>
                      <m:sup>
                        <m:r>
                          <a:rPr lang="en-US" sz="3200" b="0" i="1" smtClean="0">
                            <a:latin typeface="Cambria Math" panose="02040503050406030204" pitchFamily="18" charset="0"/>
                            <a:ea typeface="Cambria Math" panose="02040503050406030204" pitchFamily="18" charset="0"/>
                            <a:cs typeface="Arial" panose="020B0604020202020204" pitchFamily="34" charset="0"/>
                          </a:rPr>
                          <m:t>2</m:t>
                        </m:r>
                      </m:sup>
                    </m:sSup>
                    <m:r>
                      <a:rPr lang="en-US" sz="3200" b="0" i="1" smtClean="0">
                        <a:latin typeface="Cambria Math" panose="02040503050406030204" pitchFamily="18" charset="0"/>
                        <a:ea typeface="Cambria Math" panose="02040503050406030204" pitchFamily="18" charset="0"/>
                        <a:cs typeface="Arial" panose="020B0604020202020204" pitchFamily="34" charset="0"/>
                      </a:rPr>
                      <m:t>.</m:t>
                    </m:r>
                    <m:r>
                      <a:rPr lang="en-US" sz="3200" b="0" i="1" smtClean="0">
                        <a:latin typeface="Cambria Math" panose="02040503050406030204" pitchFamily="18" charset="0"/>
                        <a:ea typeface="Cambria Math" panose="02040503050406030204" pitchFamily="18" charset="0"/>
                        <a:cs typeface="Arial" panose="020B0604020202020204" pitchFamily="34" charset="0"/>
                      </a:rPr>
                      <m:t>h</m:t>
                    </m:r>
                  </m:oMath>
                </a14:m>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88F506E5-5FA3-9CE5-CE97-BA577890D107}"/>
                  </a:ext>
                </a:extLst>
              </p:cNvPr>
              <p:cNvSpPr txBox="1">
                <a:spLocks noRot="1" noChangeAspect="1" noMove="1" noResize="1" noEditPoints="1" noAdjustHandles="1" noChangeArrowheads="1" noChangeShapeType="1" noTextEdit="1"/>
              </p:cNvSpPr>
              <p:nvPr/>
            </p:nvSpPr>
            <p:spPr>
              <a:xfrm>
                <a:off x="1728265" y="7563417"/>
                <a:ext cx="7124319" cy="700973"/>
              </a:xfrm>
              <a:prstGeom prst="wedgeRoundRectCallout">
                <a:avLst>
                  <a:gd name="adj1" fmla="val -52876"/>
                  <a:gd name="adj2" fmla="val 23903"/>
                  <a:gd name="adj3" fmla="val 16667"/>
                </a:avLst>
              </a:prstGeom>
              <a:blipFill>
                <a:blip r:embed="rId12"/>
                <a:stretch>
                  <a:fillRect t="-3419" b="-17094"/>
                </a:stretch>
              </a:blipFill>
              <a:ln>
                <a:solidFill>
                  <a:srgbClr val="00B0F0"/>
                </a:solidFill>
              </a:ln>
            </p:spPr>
            <p:txBody>
              <a:bodyPr/>
              <a:lstStyle/>
              <a:p>
                <a:r>
                  <a:rPr lang="en-US">
                    <a:noFill/>
                  </a:rPr>
                  <a:t> </a:t>
                </a:r>
              </a:p>
            </p:txBody>
          </p:sp>
        </mc:Fallback>
      </mc:AlternateContent>
      <p:pic>
        <p:nvPicPr>
          <p:cNvPr id="5" name="Picture 4"/>
          <p:cNvPicPr>
            <a:picLocks noChangeAspect="1"/>
          </p:cNvPicPr>
          <p:nvPr/>
        </p:nvPicPr>
        <p:blipFill>
          <a:blip r:embed="rId13"/>
          <a:stretch>
            <a:fillRect/>
          </a:stretch>
        </p:blipFill>
        <p:spPr>
          <a:xfrm>
            <a:off x="9041074" y="1929388"/>
            <a:ext cx="4753991" cy="4035096"/>
          </a:xfrm>
          <a:prstGeom prst="rect">
            <a:avLst/>
          </a:prstGeom>
        </p:spPr>
      </p:pic>
      <p:pic>
        <p:nvPicPr>
          <p:cNvPr id="8" name="Picture 7"/>
          <p:cNvPicPr>
            <a:picLocks noChangeAspect="1"/>
          </p:cNvPicPr>
          <p:nvPr/>
        </p:nvPicPr>
        <p:blipFill>
          <a:blip r:embed="rId14"/>
          <a:stretch>
            <a:fillRect/>
          </a:stretch>
        </p:blipFill>
        <p:spPr>
          <a:xfrm>
            <a:off x="13795065" y="1876997"/>
            <a:ext cx="3860277" cy="3758690"/>
          </a:xfrm>
          <a:prstGeom prst="rect">
            <a:avLst/>
          </a:prstGeom>
        </p:spPr>
      </p:pic>
    </p:spTree>
    <p:extLst>
      <p:ext uri="{BB962C8B-B14F-4D97-AF65-F5344CB8AC3E}">
        <p14:creationId xmlns:p14="http://schemas.microsoft.com/office/powerpoint/2010/main" val="219787315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left)">
                                      <p:cBhvr>
                                        <p:cTn id="4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0" grpId="0"/>
      <p:bldP spid="45" grpId="0"/>
      <p:bldP spid="55" grpId="0" animBg="1"/>
      <p:bldP spid="24"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713917" y="2850379"/>
            <a:ext cx="16928811" cy="6255521"/>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6" name="Picture 5"/>
          <p:cNvPicPr>
            <a:picLocks noChangeAspect="1"/>
          </p:cNvPicPr>
          <p:nvPr/>
        </p:nvPicPr>
        <p:blipFill>
          <a:blip r:embed="rId2"/>
          <a:stretch>
            <a:fillRect/>
          </a:stretch>
        </p:blipFill>
        <p:spPr>
          <a:xfrm>
            <a:off x="112478" y="1025644"/>
            <a:ext cx="2685274" cy="2680217"/>
          </a:xfrm>
          <a:prstGeom prst="rect">
            <a:avLst/>
          </a:prstGeom>
        </p:spPr>
      </p:pic>
      <p:pic>
        <p:nvPicPr>
          <p:cNvPr id="7" name="Picture 6"/>
          <p:cNvPicPr>
            <a:picLocks noChangeAspect="1"/>
          </p:cNvPicPr>
          <p:nvPr/>
        </p:nvPicPr>
        <p:blipFill>
          <a:blip r:embed="rId3"/>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208376" y="3503176"/>
                <a:ext cx="16383000" cy="4270400"/>
              </a:xfrm>
              <a:prstGeom prst="rect">
                <a:avLst/>
              </a:prstGeom>
            </p:spPr>
            <p:txBody>
              <a:bodyPr wrap="square">
                <a:spAutoFit/>
              </a:bodyPr>
              <a:lstStyle/>
              <a:p>
                <a:pPr algn="just">
                  <a:lnSpc>
                    <a:spcPct val="150000"/>
                  </a:lnSpc>
                  <a:spcBef>
                    <a:spcPts val="300"/>
                  </a:spcBef>
                  <a:spcAft>
                    <a:spcPts val="300"/>
                  </a:spcAft>
                </a:pPr>
                <a:r>
                  <a:rPr lang="vi-VN" sz="4400" kern="100" dirty="0" smtClean="0">
                    <a:solidFill>
                      <a:schemeClr val="bg1"/>
                    </a:solidFill>
                    <a:latin typeface="+mj-lt"/>
                    <a:ea typeface="Times New Roman" panose="02020603050405020304" pitchFamily="18" charset="0"/>
                    <a:cs typeface="Times New Roman" panose="02020603050405020304" pitchFamily="18" charset="0"/>
                  </a:rPr>
                  <a:t>Thể </a:t>
                </a:r>
                <a:r>
                  <a:rPr lang="vi-VN" sz="4400" kern="100" dirty="0">
                    <a:solidFill>
                      <a:schemeClr val="bg1"/>
                    </a:solidFill>
                    <a:latin typeface="+mj-lt"/>
                    <a:ea typeface="Times New Roman" panose="02020603050405020304" pitchFamily="18" charset="0"/>
                    <a:cs typeface="Times New Roman" panose="02020603050405020304" pitchFamily="18" charset="0"/>
                  </a:rPr>
                  <a:t>tích của hình trụ bằng tích của diện tích đáy với chiều cao</a:t>
                </a:r>
                <a:r>
                  <a:rPr lang="vi-VN" sz="4400" kern="100" dirty="0" smtClean="0">
                    <a:solidFill>
                      <a:schemeClr val="bg1"/>
                    </a:solidFill>
                    <a:latin typeface="+mj-lt"/>
                    <a:ea typeface="Times New Roman" panose="02020603050405020304" pitchFamily="18" charset="0"/>
                    <a:cs typeface="Times New Roman" panose="02020603050405020304" pitchFamily="18" charset="0"/>
                  </a:rPr>
                  <a:t>:</a:t>
                </a:r>
                <a:endParaRPr lang="en-US" sz="4400" kern="100" dirty="0" smtClean="0">
                  <a:solidFill>
                    <a:schemeClr val="bg1"/>
                  </a:solidFill>
                  <a:latin typeface="+mj-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𝑉</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𝜋</m:t>
                      </m:r>
                      <m:sSup>
                        <m:sSupPr>
                          <m:ctrlP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𝑟</m:t>
                          </m:r>
                        </m:e>
                        <m:sup>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400" kern="100" dirty="0">
                  <a:solidFill>
                    <a:schemeClr val="bg1"/>
                  </a:solidFill>
                  <a:latin typeface="+mj-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vi-VN" sz="4400" kern="100" dirty="0" smtClean="0">
                    <a:solidFill>
                      <a:schemeClr val="bg1"/>
                    </a:solidFill>
                    <a:latin typeface="+mj-lt"/>
                    <a:ea typeface="Times New Roman" panose="02020603050405020304" pitchFamily="18" charset="0"/>
                    <a:cs typeface="Times New Roman" panose="02020603050405020304" pitchFamily="18" charset="0"/>
                  </a:rPr>
                  <a:t>trong </a:t>
                </a:r>
                <a:r>
                  <a:rPr lang="vi-VN" sz="4400" kern="100" dirty="0">
                    <a:solidFill>
                      <a:schemeClr val="bg1"/>
                    </a:solidFill>
                    <a:latin typeface="+mj-lt"/>
                    <a:ea typeface="Times New Roman" panose="02020603050405020304" pitchFamily="18" charset="0"/>
                    <a:cs typeface="Times New Roman" panose="02020603050405020304" pitchFamily="18" charset="0"/>
                  </a:rPr>
                  <a:t>đó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𝑉</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thể tích,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diện tích </a:t>
                </a:r>
                <a:r>
                  <a:rPr lang="vi-VN" sz="4400" kern="100" dirty="0" smtClean="0">
                    <a:solidFill>
                      <a:schemeClr val="bg1"/>
                    </a:solidFill>
                    <a:latin typeface="+mj-lt"/>
                    <a:ea typeface="Times New Roman" panose="02020603050405020304" pitchFamily="18" charset="0"/>
                    <a:cs typeface="Times New Roman" panose="02020603050405020304" pitchFamily="18" charset="0"/>
                  </a:rPr>
                  <a:t>đ</a:t>
                </a:r>
                <a:r>
                  <a:rPr lang="en-US" sz="4400" kern="100" dirty="0">
                    <a:solidFill>
                      <a:schemeClr val="bg1"/>
                    </a:solidFill>
                    <a:latin typeface="+mj-lt"/>
                    <a:ea typeface="Times New Roman" panose="02020603050405020304" pitchFamily="18" charset="0"/>
                    <a:cs typeface="Times New Roman" panose="02020603050405020304" pitchFamily="18" charset="0"/>
                  </a:rPr>
                  <a:t>á</a:t>
                </a:r>
                <a:r>
                  <a:rPr lang="vi-VN" sz="4400" kern="100" dirty="0" smtClean="0">
                    <a:solidFill>
                      <a:schemeClr val="bg1"/>
                    </a:solidFill>
                    <a:latin typeface="+mj-lt"/>
                    <a:ea typeface="Times New Roman" panose="02020603050405020304" pitchFamily="18" charset="0"/>
                    <a:cs typeface="Times New Roman" panose="02020603050405020304" pitchFamily="18" charset="0"/>
                  </a:rPr>
                  <a:t>y</a:t>
                </a:r>
                <a:r>
                  <a:rPr lang="vi-VN" sz="4400" kern="100" dirty="0">
                    <a:solidFill>
                      <a:schemeClr val="bg1"/>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𝑟</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bán kính đáy,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chiều cao của hình </a:t>
                </a:r>
                <a:r>
                  <a:rPr lang="vi-VN" sz="4400" kern="100" dirty="0" smtClean="0">
                    <a:solidFill>
                      <a:schemeClr val="bg1"/>
                    </a:solidFill>
                    <a:latin typeface="+mj-lt"/>
                    <a:ea typeface="Times New Roman" panose="02020603050405020304" pitchFamily="18" charset="0"/>
                    <a:cs typeface="Times New Roman" panose="02020603050405020304" pitchFamily="18" charset="0"/>
                  </a:rPr>
                  <a:t>trụ.</a:t>
                </a:r>
                <a:endParaRPr lang="en-US" sz="4400" kern="100" dirty="0" smtClean="0">
                  <a:solidFill>
                    <a:schemeClr val="bg1"/>
                  </a:solidFill>
                  <a:latin typeface="+mj-lt"/>
                  <a:ea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08376" y="3503176"/>
                <a:ext cx="16383000" cy="4270400"/>
              </a:xfrm>
              <a:prstGeom prst="rect">
                <a:avLst/>
              </a:prstGeom>
              <a:blipFill>
                <a:blip r:embed="rId4"/>
                <a:stretch>
                  <a:fillRect l="-1488" r="-1488" b="-3714"/>
                </a:stretch>
              </a:blipFill>
            </p:spPr>
            <p:txBody>
              <a:bodyPr/>
              <a:lstStyle/>
              <a:p>
                <a:r>
                  <a:rPr lang="en-US">
                    <a:noFill/>
                  </a:rPr>
                  <a:t> </a:t>
                </a:r>
              </a:p>
            </p:txBody>
          </p:sp>
        </mc:Fallback>
      </mc:AlternateContent>
    </p:spTree>
    <p:extLst>
      <p:ext uri="{BB962C8B-B14F-4D97-AF65-F5344CB8AC3E}">
        <p14:creationId xmlns:p14="http://schemas.microsoft.com/office/powerpoint/2010/main" val="273119735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3429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smtClean="0">
                <a:ln>
                  <a:noFill/>
                </a:ln>
                <a:solidFill>
                  <a:prstClr val="white"/>
                </a:solidFill>
                <a:effectLst/>
                <a:uLnTx/>
                <a:uFillTx/>
                <a:latin typeface="Arial"/>
                <a:ea typeface="Arial"/>
                <a:cs typeface="Arial"/>
                <a:sym typeface="Arial"/>
              </a:rPr>
              <a:t>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996501" y="3660054"/>
            <a:ext cx="1700394" cy="1188276"/>
            <a:chOff x="-9426646" y="860425"/>
            <a:chExt cx="2022199" cy="1289304"/>
          </a:xfrm>
        </p:grpSpPr>
        <p:pic>
          <p:nvPicPr>
            <p:cNvPr id="17" name="Google Shape;306;p14"/>
            <p:cNvPicPr preferRelativeResize="0"/>
            <p:nvPr/>
          </p:nvPicPr>
          <p:blipFill rotWithShape="1">
            <a:blip r:embed="rId2">
              <a:alphaModFix/>
            </a:blip>
            <a:srcRect/>
            <a:stretch/>
          </p:blipFill>
          <p:spPr>
            <a:xfrm>
              <a:off x="-9317291" y="860425"/>
              <a:ext cx="1912844" cy="1289304"/>
            </a:xfrm>
            <a:prstGeom prst="rect">
              <a:avLst/>
            </a:prstGeom>
            <a:noFill/>
            <a:ln>
              <a:noFill/>
            </a:ln>
          </p:spPr>
        </p:pic>
        <p:sp>
          <p:nvSpPr>
            <p:cNvPr id="18" name="Google Shape;307;p14"/>
            <p:cNvSpPr txBox="1"/>
            <p:nvPr/>
          </p:nvSpPr>
          <p:spPr>
            <a:xfrm>
              <a:off x="-9426646" y="860425"/>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1122845" y="4603541"/>
                <a:ext cx="7880083" cy="3908762"/>
              </a:xfrm>
              <a:prstGeom prst="rect">
                <a:avLst/>
              </a:prstGeom>
            </p:spPr>
            <p:txBody>
              <a:bodyPr wrap="square">
                <a:spAutoFit/>
              </a:bodyPr>
              <a:lstStyle/>
              <a:p>
                <a:pPr>
                  <a:lnSpc>
                    <a:spcPct val="150000"/>
                  </a:lnSpc>
                  <a:spcAft>
                    <a:spcPts val="800"/>
                  </a:spcAft>
                  <a:defRPr/>
                </a:pPr>
                <a:r>
                  <a:rPr lang="vi-VN" sz="3800" kern="100" dirty="0" smtClean="0">
                    <a:solidFill>
                      <a:prstClr val="black"/>
                    </a:solidFill>
                    <a:ea typeface="Times New Roman" panose="02020603050405020304" pitchFamily="18" charset="0"/>
                    <a:cs typeface="Times New Roman" panose="02020603050405020304" pitchFamily="18" charset="0"/>
                  </a:rPr>
                  <a:t>Thể </a:t>
                </a:r>
                <a:r>
                  <a:rPr lang="vi-VN" sz="3800" kern="100" dirty="0">
                    <a:solidFill>
                      <a:prstClr val="black"/>
                    </a:solidFill>
                    <a:ea typeface="Times New Roman" panose="02020603050405020304" pitchFamily="18" charset="0"/>
                    <a:cs typeface="Times New Roman" panose="02020603050405020304" pitchFamily="18" charset="0"/>
                  </a:rPr>
                  <a:t>tích của khối gỗ đó là</a:t>
                </a:r>
                <a:r>
                  <a:rPr lang="vi-VN" sz="3800" kern="100" dirty="0" smtClean="0">
                    <a:solidFill>
                      <a:prstClr val="black"/>
                    </a:solidFill>
                    <a:ea typeface="Times New Roman" panose="02020603050405020304" pitchFamily="18" charset="0"/>
                    <a:cs typeface="Times New Roman" panose="02020603050405020304" pitchFamily="18" charset="0"/>
                  </a:rPr>
                  <a:t>:</a:t>
                </a:r>
                <a:endParaRPr lang="en-US" sz="3800" kern="100" dirty="0" smtClean="0">
                  <a:solidFill>
                    <a:prstClr val="black"/>
                  </a:solidFill>
                  <a:ea typeface="Times New Roman" panose="02020603050405020304" pitchFamily="18" charset="0"/>
                  <a:cs typeface="Times New Roman" panose="02020603050405020304" pitchFamily="18" charset="0"/>
                </a:endParaRPr>
              </a:p>
              <a:p>
                <a:pPr>
                  <a:lnSpc>
                    <a:spcPct val="150000"/>
                  </a:lnSpc>
                  <a:spcAft>
                    <a:spcPts val="800"/>
                  </a:spcAft>
                  <a:defRPr/>
                </a:pPr>
                <a14:m>
                  <m:oMathPara xmlns:m="http://schemas.openxmlformats.org/officeDocument/2006/math">
                    <m:oMathParaPr>
                      <m:jc m:val="centerGroup"/>
                    </m:oMathParaPr>
                    <m:oMath xmlns:m="http://schemas.openxmlformats.org/officeDocument/2006/math">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𝑉</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𝑟</m:t>
                          </m:r>
                        </m:e>
                        <m: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h</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13</m:t>
                          </m:r>
                        </m:e>
                        <m: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.43     </m:t>
                      </m:r>
                    </m:oMath>
                  </m:oMathPara>
                </a14:m>
                <a:endParaRPr lang="en-US" sz="3800" b="0" i="1" kern="100" dirty="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endParaRPr>
              </a:p>
              <a:p>
                <a:pPr>
                  <a:lnSpc>
                    <a:spcPct val="150000"/>
                  </a:lnSpc>
                  <a:spcAft>
                    <a:spcPts val="800"/>
                  </a:spcAft>
                  <a:defRPr/>
                </a:pPr>
                <a:r>
                  <a:rPr lang="en-US" sz="3800" b="0" kern="100" dirty="0" smtClean="0">
                    <a:solidFill>
                      <a:prstClr val="black"/>
                    </a:solidFill>
                    <a:ea typeface="Times New Roman" panose="02020603050405020304" pitchFamily="18" charset="0"/>
                    <a:cs typeface="Times New Roman" panose="02020603050405020304" pitchFamily="18" charset="0"/>
                  </a:rPr>
                  <a:t> 			        </a:t>
                </a:r>
                <a14:m>
                  <m:oMath xmlns:m="http://schemas.openxmlformats.org/officeDocument/2006/math">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=7267</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oMath>
                </a14:m>
                <a:endParaRPr lang="en-US" sz="3800" kern="100" dirty="0" smtClean="0">
                  <a:solidFill>
                    <a:prstClr val="black"/>
                  </a:solidFill>
                  <a:ea typeface="Times New Roman" panose="02020603050405020304" pitchFamily="18" charset="0"/>
                  <a:cs typeface="Times New Roman" panose="02020603050405020304" pitchFamily="18" charset="0"/>
                </a:endParaRPr>
              </a:p>
              <a:p>
                <a:pPr>
                  <a:lnSpc>
                    <a:spcPct val="150000"/>
                  </a:lnSpc>
                  <a:spcAft>
                    <a:spcPts val="800"/>
                  </a:spcAft>
                  <a:defRPr/>
                </a:pPr>
                <a:r>
                  <a:rPr lang="en-US" sz="3800" kern="100" dirty="0">
                    <a:solidFill>
                      <a:prstClr val="black"/>
                    </a:solidFill>
                    <a:ea typeface="Times New Roman" panose="02020603050405020304" pitchFamily="18" charset="0"/>
                    <a:cs typeface="Times New Roman" panose="02020603050405020304" pitchFamily="18" charset="0"/>
                  </a:rPr>
                  <a:t>	</a:t>
                </a:r>
                <a:r>
                  <a:rPr lang="en-US" sz="3800" kern="100" dirty="0" smtClean="0">
                    <a:solidFill>
                      <a:prstClr val="black"/>
                    </a:solidFill>
                    <a:ea typeface="Times New Roman" panose="02020603050405020304" pitchFamily="18" charset="0"/>
                    <a:cs typeface="Times New Roman" panose="02020603050405020304" pitchFamily="18" charset="0"/>
                  </a:rPr>
                  <a:t>		        </a:t>
                </a:r>
                <a14:m>
                  <m:oMath xmlns:m="http://schemas.openxmlformats.org/officeDocument/2006/math">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=22 829,95</m:t>
                    </m:r>
                    <m:d>
                      <m:d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sup>
                        </m:sSup>
                      </m:e>
                    </m:d>
                  </m:oMath>
                </a14:m>
                <a:endParaRPr lang="en-US" sz="3800" kern="100" dirty="0">
                  <a:solidFill>
                    <a:prstClr val="black"/>
                  </a:solidFill>
                  <a:ea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122845" y="4603541"/>
                <a:ext cx="7880083" cy="3908762"/>
              </a:xfrm>
              <a:prstGeom prst="rect">
                <a:avLst/>
              </a:prstGeom>
              <a:blipFill>
                <a:blip r:embed="rId3"/>
                <a:stretch>
                  <a:fillRect l="-255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629018" y="3660054"/>
            <a:ext cx="1408298" cy="1371719"/>
          </a:xfrm>
          <a:prstGeom prst="rect">
            <a:avLst/>
          </a:prstGeom>
        </p:spPr>
      </p:pic>
      <p:pic>
        <p:nvPicPr>
          <p:cNvPr id="27" name="Picture 26"/>
          <p:cNvPicPr>
            <a:picLocks noChangeAspect="1"/>
          </p:cNvPicPr>
          <p:nvPr/>
        </p:nvPicPr>
        <p:blipFill>
          <a:blip r:embed="rId6"/>
          <a:stretch>
            <a:fillRect/>
          </a:stretch>
        </p:blipFill>
        <p:spPr>
          <a:xfrm rot="481536">
            <a:off x="16961155" y="-179745"/>
            <a:ext cx="1402654" cy="1214179"/>
          </a:xfrm>
          <a:prstGeom prst="rect">
            <a:avLst/>
          </a:prstGeom>
        </p:spPr>
      </p:pic>
      <p:sp>
        <p:nvSpPr>
          <p:cNvPr id="15" name="Rectangle 14"/>
          <p:cNvSpPr/>
          <p:nvPr/>
        </p:nvSpPr>
        <p:spPr>
          <a:xfrm>
            <a:off x="1088209" y="615701"/>
            <a:ext cx="16472400" cy="2751074"/>
          </a:xfrm>
          <a:prstGeom prst="rect">
            <a:avLst/>
          </a:prstGeom>
        </p:spPr>
        <p:txBody>
          <a:bodyPr wrap="square">
            <a:spAutoFit/>
          </a:bodyPr>
          <a:lstStyle/>
          <a:p>
            <a:pPr algn="just">
              <a:lnSpc>
                <a:spcPct val="150000"/>
              </a:lnSpc>
              <a:spcAft>
                <a:spcPts val="800"/>
              </a:spcAft>
            </a:pPr>
            <a:r>
              <a:rPr lang="en-US"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smtClean="0">
                <a:solidFill>
                  <a:prstClr val="black"/>
                </a:solidFill>
                <a:ea typeface="Times New Roman" panose="02020603050405020304" pitchFamily="18" charset="0"/>
                <a:cs typeface="Times New Roman" panose="02020603050405020304" pitchFamily="18" charset="0"/>
              </a:rPr>
              <a:t>Một khối gỗ có dạng hình trụ với bản kính đáy khoảng 13 cm và chiều cao khoảng 43 cm (Hình 9). Hỏi thể tích của khối gỗ đó là bao nhiêu centimét khối (làm tròn kết quả đến hàng phần trăm)</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7"/>
          <a:stretch>
            <a:fillRect/>
          </a:stretch>
        </p:blipFill>
        <p:spPr>
          <a:xfrm>
            <a:off x="11045616" y="4254192"/>
            <a:ext cx="5373298" cy="3841120"/>
          </a:xfrm>
          <a:prstGeom prst="rect">
            <a:avLst/>
          </a:prstGeom>
        </p:spPr>
      </p:pic>
      <p:pic>
        <p:nvPicPr>
          <p:cNvPr id="19" name="Picture 18"/>
          <p:cNvPicPr>
            <a:picLocks noChangeAspect="1"/>
          </p:cNvPicPr>
          <p:nvPr/>
        </p:nvPicPr>
        <p:blipFill>
          <a:blip r:embed="rId8"/>
          <a:stretch>
            <a:fillRect/>
          </a:stretch>
        </p:blipFill>
        <p:spPr>
          <a:xfrm>
            <a:off x="11280787" y="4528691"/>
            <a:ext cx="4680364" cy="3292121"/>
          </a:xfrm>
          <a:prstGeom prst="rect">
            <a:avLst/>
          </a:prstGeom>
        </p:spPr>
      </p:pic>
    </p:spTree>
    <p:extLst>
      <p:ext uri="{BB962C8B-B14F-4D97-AF65-F5344CB8AC3E}">
        <p14:creationId xmlns:p14="http://schemas.microsoft.com/office/powerpoint/2010/main" val="198686965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5525"/>
            <a:ext cx="18287993" cy="10285190"/>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1726" y="1649000"/>
            <a:ext cx="4828451" cy="3365283"/>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7748" y="1649000"/>
            <a:ext cx="4819305" cy="3383574"/>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2595" y="5125783"/>
            <a:ext cx="4791872" cy="3337850"/>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86897" y="5157346"/>
            <a:ext cx="4764437" cy="3337850"/>
          </a:xfrm>
          <a:prstGeom prst="rect">
            <a:avLst/>
          </a:prstGeom>
        </p:spPr>
      </p:pic>
      <p:pic>
        <p:nvPicPr>
          <p:cNvPr id="40" name="1a">
            <a:hlinkClick r:id="rId10"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30871" y="1640363"/>
            <a:ext cx="4819305" cy="3468440"/>
          </a:xfrm>
          <a:prstGeom prst="rect">
            <a:avLst/>
          </a:prstGeom>
        </p:spPr>
      </p:pic>
      <p:pic>
        <p:nvPicPr>
          <p:cNvPr id="41" name="2a">
            <a:hlinkClick r:id="rId12"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89249" y="1643311"/>
            <a:ext cx="4807805" cy="3457607"/>
          </a:xfrm>
          <a:prstGeom prst="rect">
            <a:avLst/>
          </a:prstGeom>
        </p:spPr>
      </p:pic>
      <p:pic>
        <p:nvPicPr>
          <p:cNvPr id="42" name="3a">
            <a:hlinkClick r:id="rId14"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0882" y="5134584"/>
            <a:ext cx="4764437" cy="3436941"/>
          </a:xfrm>
          <a:prstGeom prst="rect">
            <a:avLst/>
          </a:prstGeom>
        </p:spPr>
      </p:pic>
      <p:pic>
        <p:nvPicPr>
          <p:cNvPr id="43" name="4a">
            <a:hlinkClick r:id="rId16"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91146" y="5146473"/>
            <a:ext cx="4760187" cy="3462786"/>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59008">
            <a:off x="17369750" y="4285716"/>
            <a:ext cx="362768" cy="294294"/>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0770510">
            <a:off x="2753072" y="3740289"/>
            <a:ext cx="1445873" cy="1385145"/>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15139" y="7402389"/>
            <a:ext cx="759435" cy="759435"/>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71610" y="216923"/>
            <a:ext cx="1302965" cy="966365"/>
          </a:xfrm>
          <a:prstGeom prst="rect">
            <a:avLst/>
          </a:prstGeom>
        </p:spPr>
      </p:pic>
      <p:pic>
        <p:nvPicPr>
          <p:cNvPr id="4" name="Picture 3">
            <a:hlinkClick r:id="rId22"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23">
            <a:extLst>
              <a:ext uri="{28A0092B-C50C-407E-A947-70E740481C1C}">
                <a14:useLocalDpi xmlns:a14="http://schemas.microsoft.com/office/drawing/2010/main" val="0"/>
              </a:ext>
            </a:extLst>
          </a:blip>
          <a:srcRect t="10052" b="11202"/>
          <a:stretch/>
        </p:blipFill>
        <p:spPr>
          <a:xfrm>
            <a:off x="11169968" y="9329738"/>
            <a:ext cx="2259371" cy="837248"/>
          </a:xfrm>
          <a:prstGeom prst="rect">
            <a:avLst/>
          </a:prstGeom>
        </p:spPr>
      </p:pic>
      <p:sp>
        <p:nvSpPr>
          <p:cNvPr id="21" name="Rectangle 20">
            <a:extLst>
              <a:ext uri="{FF2B5EF4-FFF2-40B4-BE49-F238E27FC236}">
                <a16:creationId xmlns:a16="http://schemas.microsoft.com/office/drawing/2014/main" id="{BDA498F2-95DB-4782-AC50-20E7893504EB}"/>
              </a:ext>
            </a:extLst>
          </p:cNvPr>
          <p:cNvSpPr/>
          <p:nvPr/>
        </p:nvSpPr>
        <p:spPr>
          <a:xfrm>
            <a:off x="5618310" y="1545086"/>
            <a:ext cx="10658010" cy="7026440"/>
          </a:xfrm>
          <a:prstGeom prst="rect">
            <a:avLst/>
          </a:prstGeom>
          <a:blipFill dpi="0" rotWithShape="1">
            <a:blip r:embed="rId24">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7"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25"/>
          <a:stretch>
            <a:fillRect/>
          </a:stretch>
        </p:blipFill>
        <p:spPr>
          <a:xfrm>
            <a:off x="15697200" y="8061670"/>
            <a:ext cx="609600" cy="609600"/>
          </a:xfrm>
          <a:prstGeom prst="rect">
            <a:avLst/>
          </a:prstGeom>
        </p:spPr>
      </p:pic>
    </p:spTree>
    <p:extLst>
      <p:ext uri="{BB962C8B-B14F-4D97-AF65-F5344CB8AC3E}">
        <p14:creationId xmlns:p14="http://schemas.microsoft.com/office/powerpoint/2010/main" val="1981575590"/>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3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4"/>
                                        </p:tgtEl>
                                      </p:cBhvr>
                                    </p:animEffect>
                                    <p:set>
                                      <p:cBhvr>
                                        <p:cTn id="1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4"/>
                  </p:tgtEl>
                </p:cond>
              </p:nextCondLst>
            </p:seq>
            <p:seq concurrent="1" nextAc="seek">
              <p:cTn id="19" restart="whenNotActive" fill="hold" evtFilter="cancelBubble" nodeType="interactiveSeq">
                <p:stCondLst>
                  <p:cond evt="onClick" delay="0">
                    <p:tgtEl>
                      <p:spTgt spid="3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6"/>
                  </p:tgtEl>
                </p:cond>
              </p:nextCondLst>
            </p:seq>
            <p:seq concurrent="1" nextAc="seek">
              <p:cTn id="25" restart="whenNotActive" fill="hold" evtFilter="cancelBubble" nodeType="interactiveSeq">
                <p:stCondLst>
                  <p:cond evt="onClick" delay="0">
                    <p:tgtEl>
                      <p:spTgt spid="38"/>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8"/>
                  </p:tgtEl>
                </p:cond>
              </p:nextCondLst>
            </p:seq>
            <p:seq concurrent="1" nextAc="seek">
              <p:cTn id="31" restart="whenNotActive" fill="hold" evtFilter="cancelBubble" nodeType="interactiveSeq">
                <p:stCondLst>
                  <p:cond evt="onClick" delay="0">
                    <p:tgtEl>
                      <p:spTgt spid="40"/>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7" restart="whenNotActive" fill="hold" evtFilter="cancelBubble" nodeType="interactiveSeq">
                <p:stCondLst>
                  <p:cond evt="onClick" delay="0">
                    <p:tgtEl>
                      <p:spTgt spid="41"/>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1"/>
                                        </p:tgtEl>
                                      </p:cBhvr>
                                    </p:animEffect>
                                    <p:set>
                                      <p:cBhvr>
                                        <p:cTn id="4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3" restart="whenNotActive" fill="hold" evtFilter="cancelBubble" nodeType="interactiveSeq">
                <p:stCondLst>
                  <p:cond evt="onClick" delay="0">
                    <p:tgtEl>
                      <p:spTgt spid="4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2"/>
                                        </p:tgtEl>
                                      </p:cBhvr>
                                    </p:animEffect>
                                    <p:set>
                                      <p:cBhvr>
                                        <p:cTn id="4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9" restart="whenNotActive" fill="hold" evtFilter="cancelBubble" nodeType="interactiveSeq">
                <p:stCondLst>
                  <p:cond evt="onClick" delay="0">
                    <p:tgtEl>
                      <p:spTgt spid="43"/>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5" restart="whenNotActive" fill="hold" evtFilter="cancelBubble" nodeType="interactiveSeq">
                <p:stCondLst>
                  <p:cond evt="onClick" delay="0">
                    <p:tgtEl>
                      <p:spTgt spid="57"/>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6" presetClass="emph" presetSubtype="0" autoRev="1" fill="hold" grpId="0" nodeType="withEffect">
                                  <p:stCondLst>
                                    <p:cond delay="0"/>
                                  </p:stCondLst>
                                  <p:childTnLst>
                                    <p:animScale>
                                      <p:cBhvr>
                                        <p:cTn id="62" dur="2000" fill="hold"/>
                                        <p:tgtEl>
                                          <p:spTgt spid="21"/>
                                        </p:tgtEl>
                                      </p:cBhvr>
                                      <p:by x="120000" y="120000"/>
                                    </p:animScale>
                                  </p:childTnLst>
                                </p:cTn>
                              </p:par>
                              <p:par>
                                <p:cTn id="63" presetID="8" presetClass="emph" presetSubtype="0" autoRev="1" fill="hold" grpId="1" nodeType="withEffect">
                                  <p:stCondLst>
                                    <p:cond delay="0"/>
                                  </p:stCondLst>
                                  <p:childTnLst>
                                    <p:animRot by="-600000">
                                      <p:cBhvr>
                                        <p:cTn id="64" dur="2000" fill="hold"/>
                                        <p:tgtEl>
                                          <p:spTgt spid="21"/>
                                        </p:tgtEl>
                                        <p:attrNameLst>
                                          <p:attrName>r</p:attrName>
                                        </p:attrNameLst>
                                      </p:cBhvr>
                                    </p:animRo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4"/>
                                        </p:tgtEl>
                                        <p:attrNameLst>
                                          <p:attrName>r</p:attrName>
                                        </p:attrNameLst>
                                      </p:cBhvr>
                                    </p:animRot>
                                    <p:animRot by="-240000">
                                      <p:cBhvr>
                                        <p:cTn id="79" dur="200" fill="hold">
                                          <p:stCondLst>
                                            <p:cond delay="200"/>
                                          </p:stCondLst>
                                        </p:cTn>
                                        <p:tgtEl>
                                          <p:spTgt spid="4"/>
                                        </p:tgtEl>
                                        <p:attrNameLst>
                                          <p:attrName>r</p:attrName>
                                        </p:attrNameLst>
                                      </p:cBhvr>
                                    </p:animRot>
                                    <p:animRot by="240000">
                                      <p:cBhvr>
                                        <p:cTn id="80" dur="200" fill="hold">
                                          <p:stCondLst>
                                            <p:cond delay="400"/>
                                          </p:stCondLst>
                                        </p:cTn>
                                        <p:tgtEl>
                                          <p:spTgt spid="4"/>
                                        </p:tgtEl>
                                        <p:attrNameLst>
                                          <p:attrName>r</p:attrName>
                                        </p:attrNameLst>
                                      </p:cBhvr>
                                    </p:animRot>
                                    <p:animRot by="-240000">
                                      <p:cBhvr>
                                        <p:cTn id="81" dur="200" fill="hold">
                                          <p:stCondLst>
                                            <p:cond delay="600"/>
                                          </p:stCondLst>
                                        </p:cTn>
                                        <p:tgtEl>
                                          <p:spTgt spid="4"/>
                                        </p:tgtEl>
                                        <p:attrNameLst>
                                          <p:attrName>r</p:attrName>
                                        </p:attrNameLst>
                                      </p:cBhvr>
                                    </p:animRot>
                                    <p:animRot by="120000">
                                      <p:cBhvr>
                                        <p:cTn id="82"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audio>
              <p:cMediaNode>
                <p:cTn id="83" fill="hold" display="0">
                  <p:stCondLst>
                    <p:cond delay="indefinite"/>
                  </p:stCondLst>
                  <p:endCondLst>
                    <p:cond evt="onStopAudio" delay="0">
                      <p:tgtEl>
                        <p:sldTgt/>
                      </p:tgtEl>
                    </p:cond>
                  </p:endCondLst>
                </p:cTn>
                <p:tgtEl>
                  <p:spTgt spid="17"/>
                </p:tgtEl>
              </p:cMediaNode>
            </p:audio>
          </p:childTnLst>
        </p:cTn>
      </p:par>
    </p:tnLst>
    <p:bldLst>
      <p:bldP spid="21" grpId="0" animBg="1"/>
      <p:bldP spid="2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736E5-0F12-862C-BE1A-7BE3C7942AD8}"/>
              </a:ext>
            </a:extLst>
          </p:cNvPr>
          <p:cNvSpPr>
            <a:spLocks noGrp="1"/>
          </p:cNvSpPr>
          <p:nvPr>
            <p:ph type="ctrTitle"/>
          </p:nvPr>
        </p:nvSpPr>
        <p:spPr>
          <a:xfrm>
            <a:off x="304800" y="266700"/>
            <a:ext cx="17373600" cy="1489075"/>
          </a:xfrm>
        </p:spPr>
        <p:txBody>
          <a:bodyPr>
            <a:normAutofit/>
          </a:body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8554FAD-BB32-5CE0-0132-29B3C97D02DC}"/>
              </a:ext>
            </a:extLst>
          </p:cNvPr>
          <p:cNvSpPr>
            <a:spLocks noGrp="1"/>
          </p:cNvSpPr>
          <p:nvPr>
            <p:ph type="subTitle" idx="1"/>
          </p:nvPr>
        </p:nvSpPr>
        <p:spPr>
          <a:xfrm>
            <a:off x="914400" y="2095500"/>
            <a:ext cx="16535400" cy="7467600"/>
          </a:xfrm>
        </p:spPr>
        <p:txBody>
          <a:bodyPr>
            <a:normAutofit/>
          </a:bodyPr>
          <a:lstStyle/>
          <a:p>
            <a:pPr marL="514350" indent="-514350" algn="l">
              <a:buAutoNum type="arabicPeriod"/>
            </a:pP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Cho học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sinh</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thảo</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luận</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nhóm</a:t>
            </a:r>
            <a:r>
              <a:rPr lang="en-US" sz="4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tổ</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trả</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lời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các</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đáp</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án</a:t>
            </a:r>
            <a:r>
              <a:rPr lang="en-US" sz="4800" b="1" dirty="0" smtClean="0">
                <a:solidFill>
                  <a:schemeClr val="tx1"/>
                </a:solidFill>
                <a:latin typeface="Times New Roman" panose="02020603050405020304" pitchFamily="18" charset="0"/>
                <a:cs typeface="Times New Roman" panose="02020603050405020304" pitchFamily="18" charset="0"/>
              </a:rPr>
              <a:t> A,B,C </a:t>
            </a:r>
            <a:r>
              <a:rPr lang="en-US" sz="4800" b="1" dirty="0" err="1" smtClean="0">
                <a:solidFill>
                  <a:schemeClr val="tx1"/>
                </a:solidFill>
                <a:latin typeface="Times New Roman" panose="02020603050405020304" pitchFamily="18" charset="0"/>
                <a:cs typeface="Times New Roman" panose="02020603050405020304" pitchFamily="18" charset="0"/>
              </a:rPr>
              <a:t>hoặc</a:t>
            </a:r>
            <a:r>
              <a:rPr lang="en-US" sz="4800" b="1" dirty="0" smtClean="0">
                <a:solidFill>
                  <a:schemeClr val="tx1"/>
                </a:solidFill>
                <a:latin typeface="Times New Roman" panose="02020603050405020304" pitchFamily="18" charset="0"/>
                <a:cs typeface="Times New Roman" panose="02020603050405020304" pitchFamily="18" charset="0"/>
              </a:rPr>
              <a:t> D </a:t>
            </a:r>
            <a:r>
              <a:rPr lang="en-US" sz="4800" b="1" dirty="0" err="1" smtClean="0">
                <a:solidFill>
                  <a:schemeClr val="tx1"/>
                </a:solidFill>
                <a:latin typeface="Times New Roman" panose="02020603050405020304" pitchFamily="18" charset="0"/>
                <a:cs typeface="Times New Roman" panose="02020603050405020304" pitchFamily="18" charset="0"/>
              </a:rPr>
              <a:t>của</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câu</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hỏi</a:t>
            </a:r>
            <a:r>
              <a:rPr lang="en-US" sz="4800" b="1" dirty="0" smtClean="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smtClean="0">
                <a:solidFill>
                  <a:schemeClr val="tx1"/>
                </a:solidFill>
                <a:latin typeface="Times New Roman" panose="02020603050405020304" pitchFamily="18" charset="0"/>
                <a:cs typeface="Times New Roman" panose="02020603050405020304" pitchFamily="18" charset="0"/>
              </a:rPr>
              <a:t>Thời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gian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suy</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nghĩ</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cho</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mỗi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câu</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hỏi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là</a:t>
            </a:r>
            <a:r>
              <a:rPr lang="en-US" sz="4800" b="1" dirty="0" smtClean="0">
                <a:solidFill>
                  <a:schemeClr val="tx1"/>
                </a:solidFill>
                <a:latin typeface="Times New Roman" panose="02020603050405020304" pitchFamily="18" charset="0"/>
                <a:cs typeface="Times New Roman" panose="02020603050405020304" pitchFamily="18" charset="0"/>
              </a:rPr>
              <a:t> 30s. </a:t>
            </a:r>
            <a:r>
              <a:rPr lang="en-US" sz="4800" b="1" dirty="0" err="1" smtClean="0">
                <a:solidFill>
                  <a:schemeClr val="tx1"/>
                </a:solidFill>
                <a:latin typeface="Times New Roman" panose="02020603050405020304" pitchFamily="18" charset="0"/>
                <a:cs typeface="Times New Roman" panose="02020603050405020304" pitchFamily="18" charset="0"/>
              </a:rPr>
              <a:t>Sau</a:t>
            </a:r>
            <a:r>
              <a:rPr lang="en-US" sz="4800" b="1" dirty="0" smtClean="0">
                <a:solidFill>
                  <a:schemeClr val="tx1"/>
                </a:solidFill>
                <a:latin typeface="Times New Roman" panose="02020603050405020304" pitchFamily="18" charset="0"/>
                <a:cs typeface="Times New Roman" panose="02020603050405020304" pitchFamily="18" charset="0"/>
              </a:rPr>
              <a:t> 30s học </a:t>
            </a:r>
            <a:r>
              <a:rPr lang="en-US" sz="4800" b="1" dirty="0" err="1" smtClean="0">
                <a:solidFill>
                  <a:schemeClr val="tx1"/>
                </a:solidFill>
                <a:latin typeface="Times New Roman" panose="02020603050405020304" pitchFamily="18" charset="0"/>
                <a:cs typeface="Times New Roman" panose="02020603050405020304" pitchFamily="18" charset="0"/>
              </a:rPr>
              <a:t>sinh</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đại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diện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nhóm</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sẽ</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giơ</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cao</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bảng</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đáp</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án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để</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giáo</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viên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quét</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đáp</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án</a:t>
            </a:r>
            <a:endParaRPr lang="en-US" sz="4800" b="1" dirty="0" smtClean="0">
              <a:solidFill>
                <a:schemeClr val="tx1"/>
              </a:solidFill>
              <a:latin typeface="Times New Roman" panose="02020603050405020304" pitchFamily="18" charset="0"/>
              <a:cs typeface="Times New Roman" panose="02020603050405020304" pitchFamily="18" charset="0"/>
            </a:endParaRPr>
          </a:p>
          <a:p>
            <a:pPr marL="514350" indent="-514350" algn="l">
              <a:buFont typeface="Arial" pitchFamily="34" charset="0"/>
              <a:buAutoNum type="arabicPeriod"/>
            </a:pPr>
            <a:r>
              <a:rPr lang="en-US" sz="4800" b="1" dirty="0" err="1">
                <a:solidFill>
                  <a:schemeClr val="tx1"/>
                </a:solidFill>
                <a:latin typeface="Times New Roman" panose="02020603050405020304" pitchFamily="18" charset="0"/>
                <a:cs typeface="Times New Roman" panose="02020603050405020304" pitchFamily="18" charset="0"/>
              </a:rPr>
              <a:t>Nhóm</a:t>
            </a:r>
            <a:r>
              <a:rPr lang="en-US" sz="4800" b="1" dirty="0">
                <a:solidFill>
                  <a:schemeClr val="tx1"/>
                </a:solidFill>
                <a:latin typeface="Times New Roman" panose="02020603050405020304" pitchFamily="18" charset="0"/>
                <a:cs typeface="Times New Roman" panose="02020603050405020304" pitchFamily="18" charset="0"/>
              </a:rPr>
              <a:t> học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đúng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nhận</a:t>
            </a:r>
            <a:r>
              <a:rPr lang="en-US" sz="4800" b="1" dirty="0">
                <a:solidFill>
                  <a:schemeClr val="tx1"/>
                </a:solidFill>
                <a:latin typeface="Times New Roman" panose="02020603050405020304" pitchFamily="18" charset="0"/>
                <a:cs typeface="Times New Roman" panose="02020603050405020304" pitchFamily="18" charset="0"/>
              </a:rPr>
              <a:t> được </a:t>
            </a:r>
            <a:r>
              <a:rPr lang="en-US" sz="4800" b="1" dirty="0" err="1">
                <a:solidFill>
                  <a:schemeClr val="tx1"/>
                </a:solidFill>
                <a:latin typeface="Times New Roman" panose="02020603050405020304" pitchFamily="18" charset="0"/>
                <a:cs typeface="Times New Roman" panose="02020603050405020304" pitchFamily="18" charset="0"/>
              </a:rPr>
              <a:t>phần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chương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trình</a:t>
            </a:r>
            <a:r>
              <a:rPr lang="en-US" sz="4800" b="1" dirty="0">
                <a:solidFill>
                  <a:schemeClr val="tx1"/>
                </a:solidFill>
                <a:latin typeface="Times New Roman" panose="02020603050405020304" pitchFamily="18" charset="0"/>
                <a:cs typeface="Times New Roman" panose="02020603050405020304" pitchFamily="18" charset="0"/>
              </a:rPr>
              <a:t>.</a:t>
            </a:r>
          </a:p>
          <a:p>
            <a:pPr algn="l"/>
            <a:endParaRPr lang="vi-VN"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5367623"/>
      </p:ext>
    </p:extLst>
  </p:cSld>
  <p:clrMapOvr>
    <a:masterClrMapping/>
  </p:clrMapOvr>
  <p:transition spd="med">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5EF1AB-B4D0-4F5F-8B39-FAE257D613F7}"/>
              </a:ext>
            </a:extLst>
          </p:cNvPr>
          <p:cNvSpPr txBox="1"/>
          <p:nvPr/>
        </p:nvSpPr>
        <p:spPr>
          <a:xfrm>
            <a:off x="914400" y="322993"/>
            <a:ext cx="16992600" cy="2677656"/>
          </a:xfrm>
          <a:prstGeom prst="rect">
            <a:avLst/>
          </a:prstGeom>
          <a:noFill/>
          <a:ln>
            <a:solidFill>
              <a:schemeClr val="accent2"/>
            </a:solidFill>
          </a:ln>
        </p:spPr>
        <p:txBody>
          <a:bodyPr wrap="square" rtlCol="0">
            <a:spAutoFit/>
          </a:bodyPr>
          <a:lstStyle/>
          <a:p>
            <a:pPr algn="just"/>
            <a:r>
              <a:rPr lang="en-US" sz="4200" b="1" dirty="0" err="1">
                <a:latin typeface="Times New Roman" panose="02020603050405020304" pitchFamily="18" charset="0"/>
                <a:cs typeface="Times New Roman" panose="02020603050405020304" pitchFamily="18" charset="0"/>
              </a:rPr>
              <a:t>Câu</a:t>
            </a:r>
            <a:r>
              <a:rPr lang="en-US" sz="4200" b="1" dirty="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hỏi</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số</a:t>
            </a:r>
            <a:r>
              <a:rPr lang="en-US" sz="4200" b="1" dirty="0" smtClean="0">
                <a:latin typeface="Times New Roman" panose="02020603050405020304" pitchFamily="18" charset="0"/>
                <a:cs typeface="Times New Roman" panose="02020603050405020304" pitchFamily="18" charset="0"/>
              </a:rPr>
              <a:t> 1:  </a:t>
            </a:r>
            <a:r>
              <a:rPr lang="en-US" sz="4200" dirty="0" err="1" smtClean="0">
                <a:latin typeface="Times New Roman" panose="02020603050405020304" pitchFamily="18" charset="0"/>
                <a:cs typeface="Times New Roman" panose="02020603050405020304" pitchFamily="18" charset="0"/>
              </a:rPr>
              <a:t>Trong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các</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vật</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thể</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dưới</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đây</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vật</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thể</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nào</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có</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dạng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hình</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trụ</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Quả</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bóng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quả</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trứng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hộp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cá</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ngừ</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hộp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sữa</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viên</a:t>
            </a:r>
            <a:r>
              <a:rPr lang="en-US" sz="4200" dirty="0" smtClean="0">
                <a:latin typeface="Times New Roman" panose="02020603050405020304" pitchFamily="18" charset="0"/>
                <a:cs typeface="Times New Roman" panose="02020603050405020304" pitchFamily="18" charset="0"/>
              </a:rPr>
              <a:t> bi, 1 </a:t>
            </a:r>
            <a:r>
              <a:rPr lang="en-US" sz="4200" dirty="0" err="1" smtClean="0">
                <a:latin typeface="Times New Roman" panose="02020603050405020304" pitchFamily="18" charset="0"/>
                <a:cs typeface="Times New Roman" panose="02020603050405020304" pitchFamily="18" charset="0"/>
              </a:rPr>
              <a:t>đốt</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tre</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mô</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hình</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quả</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địa</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cầu</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hộp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quà</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xúc</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xắc</a:t>
            </a:r>
            <a:r>
              <a:rPr lang="en-US" sz="4200" dirty="0" smtClean="0">
                <a:latin typeface="Times New Roman" panose="02020603050405020304" pitchFamily="18" charset="0"/>
                <a:cs typeface="Times New Roman" panose="02020603050405020304" pitchFamily="18" charset="0"/>
              </a:rPr>
              <a:t>)</a:t>
            </a:r>
          </a:p>
          <a:p>
            <a:pPr algn="just"/>
            <a:endParaRPr lang="en-US" sz="4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914400" y="6564980"/>
            <a:ext cx="6846746" cy="738664"/>
          </a:xfrm>
          <a:prstGeom prst="rect">
            <a:avLst/>
          </a:prstGeom>
          <a:noFill/>
        </p:spPr>
        <p:txBody>
          <a:bodyPr wrap="none" rtlCol="0">
            <a:spAutoFit/>
          </a:bodyPr>
          <a:lstStyle/>
          <a:p>
            <a:r>
              <a:rPr lang="en-US" sz="4200" dirty="0" err="1" smtClean="0">
                <a:latin typeface="Times New Roman" panose="02020603050405020304" pitchFamily="18" charset="0"/>
                <a:cs typeface="Times New Roman" panose="02020603050405020304" pitchFamily="18" charset="0"/>
              </a:rPr>
              <a:t>Đáp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án</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Hộp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cá</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ngừ</a:t>
            </a:r>
            <a:r>
              <a:rPr lang="en-US" sz="4200" dirty="0" smtClean="0">
                <a:latin typeface="Times New Roman" panose="02020603050405020304" pitchFamily="18" charset="0"/>
                <a:cs typeface="Times New Roman" panose="02020603050405020304" pitchFamily="18" charset="0"/>
              </a:rPr>
              <a:t>, 1 </a:t>
            </a:r>
            <a:r>
              <a:rPr lang="en-US" sz="4200" dirty="0" err="1" smtClean="0">
                <a:latin typeface="Times New Roman" panose="02020603050405020304" pitchFamily="18" charset="0"/>
                <a:cs typeface="Times New Roman" panose="02020603050405020304" pitchFamily="18" charset="0"/>
              </a:rPr>
              <a:t>đốt</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tre</a:t>
            </a:r>
            <a:r>
              <a:rPr lang="en-US" sz="4200" dirty="0" smtClean="0">
                <a:latin typeface="Times New Roman" panose="02020603050405020304" pitchFamily="18" charset="0"/>
                <a:cs typeface="Times New Roman" panose="02020603050405020304" pitchFamily="18" charset="0"/>
              </a:rPr>
              <a:t>. </a:t>
            </a:r>
            <a:endParaRPr lang="en-US" sz="4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4038600" y="2456448"/>
            <a:ext cx="10189029" cy="407444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687" y="6632399"/>
            <a:ext cx="3139476" cy="3403141"/>
          </a:xfrm>
          <a:prstGeom prst="rect">
            <a:avLst/>
          </a:prstGeom>
        </p:spPr>
      </p:pic>
      <p:sp>
        <p:nvSpPr>
          <p:cNvPr id="9" name="Rectangle 8">
            <a:hlinkClick r:id="rId8" action="ppaction://hlinksldjump"/>
            <a:extLst>
              <a:ext uri="{FF2B5EF4-FFF2-40B4-BE49-F238E27FC236}">
                <a16:creationId xmlns:a16="http://schemas.microsoft.com/office/drawing/2014/main" id="{BAC73DBC-8EDB-4C1D-ADC5-59A21F8A3FC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10" name="Rounded Rectangle 9"/>
          <p:cNvSpPr/>
          <p:nvPr/>
        </p:nvSpPr>
        <p:spPr>
          <a:xfrm>
            <a:off x="4204827" y="8671270"/>
            <a:ext cx="136398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ounded Rectangle 10"/>
          <p:cNvSpPr/>
          <p:nvPr/>
        </p:nvSpPr>
        <p:spPr>
          <a:xfrm>
            <a:off x="4204827" y="8671270"/>
            <a:ext cx="1366787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2"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9"/>
          <a:stretch>
            <a:fillRect/>
          </a:stretch>
        </p:blipFill>
        <p:spPr>
          <a:xfrm>
            <a:off x="15697200" y="8061670"/>
            <a:ext cx="609600" cy="609600"/>
          </a:xfrm>
          <a:prstGeom prst="rect">
            <a:avLst/>
          </a:prstGeom>
        </p:spPr>
      </p:pic>
      <p:sp>
        <p:nvSpPr>
          <p:cNvPr id="13" name="Flowchart: Connector 12"/>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5</a:t>
            </a:r>
          </a:p>
        </p:txBody>
      </p:sp>
      <p:sp>
        <p:nvSpPr>
          <p:cNvPr id="14" name="Flowchart: Connector 13"/>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4</a:t>
            </a:r>
          </a:p>
        </p:txBody>
      </p:sp>
      <p:sp>
        <p:nvSpPr>
          <p:cNvPr id="15" name="Flowchart: Connector 14"/>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3</a:t>
            </a:r>
            <a:endParaRPr lang="en-US" sz="9600" dirty="0">
              <a:solidFill>
                <a:schemeClr val="bg1"/>
              </a:solidFill>
            </a:endParaRPr>
          </a:p>
        </p:txBody>
      </p:sp>
      <p:sp>
        <p:nvSpPr>
          <p:cNvPr id="16" name="Flowchart: Connector 15"/>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2</a:t>
            </a:r>
          </a:p>
        </p:txBody>
      </p:sp>
      <p:sp>
        <p:nvSpPr>
          <p:cNvPr id="17" name="Flowchart: Connector 16"/>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1</a:t>
            </a:r>
            <a:endParaRPr lang="en-US" sz="9600" dirty="0">
              <a:solidFill>
                <a:schemeClr val="bg1"/>
              </a:solidFill>
            </a:endParaRPr>
          </a:p>
        </p:txBody>
      </p:sp>
      <p:sp>
        <p:nvSpPr>
          <p:cNvPr id="18" name="Flowchart: Connector 17"/>
          <p:cNvSpPr/>
          <p:nvPr/>
        </p:nvSpPr>
        <p:spPr>
          <a:xfrm>
            <a:off x="659147"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smtClean="0">
                <a:solidFill>
                  <a:schemeClr val="bg1"/>
                </a:solidFill>
              </a:rPr>
              <a:t>Hết</a:t>
            </a:r>
            <a:r>
              <a:rPr lang="en-US" sz="5400" dirty="0" smtClean="0">
                <a:solidFill>
                  <a:schemeClr val="bg1"/>
                </a:solidFill>
              </a:rPr>
              <a:t> </a:t>
            </a:r>
            <a:r>
              <a:rPr lang="en-US" sz="5400" dirty="0" err="1" smtClean="0">
                <a:solidFill>
                  <a:schemeClr val="bg1"/>
                </a:solidFill>
              </a:rPr>
              <a:t>Giờ</a:t>
            </a:r>
            <a:r>
              <a:rPr lang="en-US" sz="5400" dirty="0" smtClean="0">
                <a:solidFill>
                  <a:schemeClr val="bg1"/>
                </a:solidFill>
              </a:rPr>
              <a:t>!</a:t>
            </a:r>
            <a:endParaRPr lang="en-US" sz="5400" dirty="0">
              <a:solidFill>
                <a:schemeClr val="bg1"/>
              </a:solidFill>
            </a:endParaRPr>
          </a:p>
        </p:txBody>
      </p:sp>
    </p:spTree>
    <p:extLst>
      <p:ext uri="{BB962C8B-B14F-4D97-AF65-F5344CB8AC3E}">
        <p14:creationId xmlns:p14="http://schemas.microsoft.com/office/powerpoint/2010/main" val="128868156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30000"/>
                                        <p:tgtEl>
                                          <p:spTgt spid="11"/>
                                        </p:tgtEl>
                                      </p:cBhvr>
                                    </p:animEffect>
                                    <p:set>
                                      <p:cBhvr>
                                        <p:cTn id="19" dur="1" fill="hold">
                                          <p:stCondLst>
                                            <p:cond delay="29999"/>
                                          </p:stCondLst>
                                        </p:cTn>
                                        <p:tgtEl>
                                          <p:spTgt spid="11"/>
                                        </p:tgtEl>
                                        <p:attrNameLst>
                                          <p:attrName>style.visibility</p:attrName>
                                        </p:attrNameLst>
                                      </p:cBhvr>
                                      <p:to>
                                        <p:strVal val="hidden"/>
                                      </p:to>
                                    </p:set>
                                  </p:childTnLst>
                                </p:cTn>
                              </p:par>
                              <p:par>
                                <p:cTn id="20" presetID="1" presetClass="mediacall" presetSubtype="0" fill="hold" nodeType="withEffect">
                                  <p:stCondLst>
                                    <p:cond delay="0"/>
                                  </p:stCondLst>
                                  <p:childTnLst>
                                    <p:cmd type="call" cmd="playFrom(0.0)">
                                      <p:cBhvr>
                                        <p:cTn id="21" dur="25000" fill="hold"/>
                                        <p:tgtEl>
                                          <p:spTgt spid="12"/>
                                        </p:tgtEl>
                                      </p:cBhvr>
                                    </p:cmd>
                                  </p:childTnLst>
                                </p:cTn>
                              </p:par>
                              <p:par>
                                <p:cTn id="22" presetID="1" presetClass="entr" presetSubtype="0" fill="hold" grpId="0" nodeType="withEffect">
                                  <p:stCondLst>
                                    <p:cond delay="24000"/>
                                  </p:stCondLst>
                                  <p:childTnLst>
                                    <p:set>
                                      <p:cBhvr>
                                        <p:cTn id="23"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par>
                                <p:cTn id="24" presetID="1" presetClass="entr" presetSubtype="0" fill="hold" grpId="0" nodeType="withEffect">
                                  <p:stCondLst>
                                    <p:cond delay="25000"/>
                                  </p:stCondLst>
                                  <p:childTnLst>
                                    <p:set>
                                      <p:cBhvr>
                                        <p:cTn id="25"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par>
                                <p:cTn id="26" presetID="1" presetClass="entr" presetSubtype="0" fill="hold" grpId="0" nodeType="withEffect">
                                  <p:stCondLst>
                                    <p:cond delay="26000"/>
                                  </p:stCondLst>
                                  <p:childTnLst>
                                    <p:set>
                                      <p:cBhvr>
                                        <p:cTn id="27" dur="1" fill="hold">
                                          <p:stCondLst>
                                            <p:cond delay="999"/>
                                          </p:stCondLst>
                                        </p:cTn>
                                        <p:tgtEl>
                                          <p:spTgt spid="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par>
                                <p:cTn id="28" presetID="1" presetClass="entr" presetSubtype="0" fill="hold" grpId="0" nodeType="withEffect">
                                  <p:stCondLst>
                                    <p:cond delay="27000"/>
                                  </p:stCondLst>
                                  <p:childTnLst>
                                    <p:set>
                                      <p:cBhvr>
                                        <p:cTn id="29"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par>
                                <p:cTn id="30" presetID="1" presetClass="entr" presetSubtype="0" fill="hold" grpId="0" nodeType="withEffect">
                                  <p:stCondLst>
                                    <p:cond delay="28000"/>
                                  </p:stCondLst>
                                  <p:childTnLst>
                                    <p:set>
                                      <p:cBhvr>
                                        <p:cTn id="31" dur="1" fill="hold">
                                          <p:stCondLst>
                                            <p:cond delay="999"/>
                                          </p:stCondLst>
                                        </p:cTn>
                                        <p:tgtEl>
                                          <p:spTgt spid="1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par>
                                <p:cTn id="32" presetID="1" presetClass="entr" presetSubtype="0" fill="hold" grpId="0" nodeType="withEffect">
                                  <p:stCondLst>
                                    <p:cond delay="29000"/>
                                  </p:stCondLst>
                                  <p:childTnLst>
                                    <p:set>
                                      <p:cBhvr>
                                        <p:cTn id="33"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hetgio.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0">
                  <p:stCondLst>
                    <p:cond delay="indefinite"/>
                  </p:stCondLst>
                  <p:endCondLst>
                    <p:cond evt="onStopAudio" delay="0">
                      <p:tgtEl>
                        <p:sldTgt/>
                      </p:tgtEl>
                    </p:cond>
                  </p:endCondLst>
                </p:cTn>
                <p:tgtEl>
                  <p:spTgt spid="12"/>
                </p:tgtEl>
              </p:cMediaNode>
            </p:audio>
          </p:childTnLst>
        </p:cTn>
      </p:par>
    </p:tnLst>
    <p:bldLst>
      <p:bldP spid="6" grpId="0" animBg="1"/>
      <p:bldP spid="7" grpId="0"/>
      <p:bldP spid="11"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687" y="6632399"/>
            <a:ext cx="3139476" cy="3403141"/>
          </a:xfrm>
          <a:prstGeom prst="rect">
            <a:avLst/>
          </a:prstGeom>
        </p:spPr>
      </p:pic>
      <p:sp>
        <p:nvSpPr>
          <p:cNvPr id="3" name="Rectangle 2">
            <a:hlinkClick r:id="rId7" action="ppaction://hlinksldjump"/>
            <a:extLst>
              <a:ext uri="{FF2B5EF4-FFF2-40B4-BE49-F238E27FC236}">
                <a16:creationId xmlns:a16="http://schemas.microsoft.com/office/drawing/2014/main" id="{BAC73DBC-8EDB-4C1D-ADC5-59A21F8A3FC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617036" y="352165"/>
            <a:ext cx="12131480" cy="1384995"/>
          </a:xfrm>
          <a:prstGeom prst="rect">
            <a:avLst/>
          </a:prstGeom>
          <a:noFill/>
        </p:spPr>
        <p:txBody>
          <a:bodyPr wrap="square" rtlCol="0">
            <a:spAutoFit/>
          </a:bodyPr>
          <a:lstStyle/>
          <a:p>
            <a:r>
              <a:rPr lang="en-US" sz="4200" b="1" dirty="0" err="1">
                <a:latin typeface="Times New Roman" panose="02020603050405020304" pitchFamily="18" charset="0"/>
                <a:cs typeface="Times New Roman" panose="02020603050405020304" pitchFamily="18" charset="0"/>
              </a:rPr>
              <a:t>Câu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hỏi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số</a:t>
            </a:r>
            <a:r>
              <a:rPr lang="en-US" sz="4200" b="1" dirty="0">
                <a:latin typeface="Times New Roman" panose="02020603050405020304" pitchFamily="18" charset="0"/>
                <a:cs typeface="Times New Roman" panose="02020603050405020304" pitchFamily="18" charset="0"/>
              </a:rPr>
              <a:t> 2: </a:t>
            </a:r>
            <a:r>
              <a:rPr lang="en-US" sz="4200" dirty="0" err="1">
                <a:latin typeface="Times New Roman" panose="02020603050405020304" pitchFamily="18" charset="0"/>
                <a:cs typeface="Times New Roman" panose="02020603050405020304" pitchFamily="18" charset="0"/>
              </a:rPr>
              <a:t>Tìm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chiều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cao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đáy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diện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xung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quanh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1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2.</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6D634D9-AB63-4CB6-AA06-E200A0D86A17}"/>
                  </a:ext>
                </a:extLst>
              </p:cNvPr>
              <p:cNvSpPr txBox="1"/>
              <p:nvPr/>
            </p:nvSpPr>
            <p:spPr>
              <a:xfrm>
                <a:off x="1143000" y="2507891"/>
                <a:ext cx="10482707" cy="5388526"/>
              </a:xfrm>
              <a:prstGeom prst="rect">
                <a:avLst/>
              </a:prstGeom>
              <a:noFill/>
            </p:spPr>
            <p:txBody>
              <a:bodyPr wrap="square" rtlCol="0">
                <a:spAutoFit/>
              </a:bodyPr>
              <a:lstStyle/>
              <a:p>
                <a:pPr algn="just"/>
                <a:r>
                  <a:rPr lang="en-US" sz="4200" dirty="0" smtClean="0">
                    <a:solidFill>
                      <a:schemeClr val="tx1"/>
                    </a:solidFill>
                    <a:latin typeface="Times New Roman" panose="02020603050405020304" pitchFamily="18" charset="0"/>
                    <a:cs typeface="Times New Roman" panose="02020603050405020304" pitchFamily="18" charset="0"/>
                  </a:rPr>
                  <a:t>Đáp</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án</a:t>
                </a:r>
                <a:endParaRPr lang="en-US" sz="4200" dirty="0">
                  <a:solidFill>
                    <a:schemeClr val="tx1"/>
                  </a:solidFill>
                  <a:latin typeface="Times New Roman" panose="02020603050405020304" pitchFamily="18" charset="0"/>
                  <a:cs typeface="Times New Roman" panose="02020603050405020304" pitchFamily="18" charset="0"/>
                </a:endParaRPr>
              </a:p>
              <a:p>
                <a:pPr algn="just"/>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Hình</a:t>
                </a:r>
                <a:r>
                  <a:rPr lang="en-US" sz="4200" dirty="0">
                    <a:solidFill>
                      <a:schemeClr val="tx1"/>
                    </a:solidFill>
                    <a:latin typeface="Times New Roman" panose="02020603050405020304" pitchFamily="18" charset="0"/>
                    <a:cs typeface="Times New Roman" panose="02020603050405020304" pitchFamily="18" charset="0"/>
                  </a:rPr>
                  <a:t> 1  </a:t>
                </a:r>
                <a:r>
                  <a:rPr lang="en-US" sz="4200" dirty="0" err="1">
                    <a:solidFill>
                      <a:schemeClr val="tx1"/>
                    </a:solidFill>
                    <a:latin typeface="Times New Roman" panose="02020603050405020304" pitchFamily="18" charset="0"/>
                    <a:cs typeface="Times New Roman" panose="02020603050405020304" pitchFamily="18" charset="0"/>
                  </a:rPr>
                  <a:t>Chiều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cao</a:t>
                </a:r>
                <a:r>
                  <a:rPr lang="en-US" sz="4200" dirty="0">
                    <a:solidFill>
                      <a:schemeClr val="tx1"/>
                    </a:solidFill>
                    <a:latin typeface="Times New Roman" panose="02020603050405020304" pitchFamily="18" charset="0"/>
                    <a:cs typeface="Times New Roman" panose="02020603050405020304" pitchFamily="18" charset="0"/>
                  </a:rPr>
                  <a:t>: 10 cm; </a:t>
                </a:r>
                <a:r>
                  <a:rPr lang="en-US" sz="4200" dirty="0" err="1">
                    <a:solidFill>
                      <a:schemeClr val="tx1"/>
                    </a:solidFill>
                    <a:latin typeface="Times New Roman" panose="02020603050405020304" pitchFamily="18" charset="0"/>
                    <a:cs typeface="Times New Roman" panose="02020603050405020304" pitchFamily="18" charset="0"/>
                  </a:rPr>
                  <a:t>bán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đáy</a:t>
                </a:r>
                <a:r>
                  <a:rPr lang="en-US" sz="4200" dirty="0">
                    <a:solidFill>
                      <a:schemeClr val="tx1"/>
                    </a:solidFill>
                    <a:latin typeface="Times New Roman" panose="02020603050405020304" pitchFamily="18" charset="0"/>
                    <a:cs typeface="Times New Roman" panose="02020603050405020304" pitchFamily="18" charset="0"/>
                  </a:rPr>
                  <a:t>: 2cm. Diện tích </a:t>
                </a:r>
                <a:r>
                  <a:rPr lang="en-US" sz="4200" dirty="0" err="1">
                    <a:solidFill>
                      <a:schemeClr val="tx1"/>
                    </a:solidFill>
                    <a:latin typeface="Times New Roman" panose="02020603050405020304" pitchFamily="18" charset="0"/>
                    <a:cs typeface="Times New Roman" panose="02020603050405020304" pitchFamily="18" charset="0"/>
                  </a:rPr>
                  <a:t>xung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quanh</a:t>
                </a:r>
                <a:endParaRPr lang="en-US" sz="4200" dirty="0">
                  <a:solidFill>
                    <a:schemeClr val="tx1"/>
                  </a:solidFill>
                  <a:latin typeface="Times New Roman" panose="020206030504050203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US" sz="4200" i="1">
                              <a:solidFill>
                                <a:schemeClr val="tx1"/>
                              </a:solidFill>
                              <a:latin typeface="Cambria Math" panose="02040503050406030204" pitchFamily="18" charset="0"/>
                              <a:cs typeface="Times New Roman" panose="02020603050405020304" pitchFamily="18" charset="0"/>
                            </a:rPr>
                          </m:ctrlPr>
                        </m:sSubPr>
                        <m:e>
                          <m:r>
                            <a:rPr lang="en-US" sz="4200" i="1">
                              <a:solidFill>
                                <a:schemeClr val="tx1"/>
                              </a:solidFill>
                              <a:latin typeface="Cambria Math" panose="02040503050406030204" pitchFamily="18" charset="0"/>
                              <a:cs typeface="Times New Roman" panose="02020603050405020304" pitchFamily="18" charset="0"/>
                            </a:rPr>
                            <m:t>𝑆</m:t>
                          </m:r>
                        </m:e>
                        <m:sub>
                          <m:r>
                            <a:rPr lang="en-US" sz="4200" i="1">
                              <a:solidFill>
                                <a:schemeClr val="tx1"/>
                              </a:solidFill>
                              <a:latin typeface="Cambria Math" panose="02040503050406030204" pitchFamily="18" charset="0"/>
                              <a:cs typeface="Times New Roman" panose="02020603050405020304" pitchFamily="18" charset="0"/>
                            </a:rPr>
                            <m:t>𝑥𝑞</m:t>
                          </m:r>
                        </m:sub>
                      </m:sSub>
                      <m:r>
                        <a:rPr lang="en-US" sz="4200" i="1">
                          <a:solidFill>
                            <a:schemeClr val="tx1"/>
                          </a:solidFill>
                          <a:latin typeface="Cambria Math" panose="02040503050406030204" pitchFamily="18" charset="0"/>
                          <a:cs typeface="Times New Roman" panose="02020603050405020304" pitchFamily="18" charset="0"/>
                        </a:rPr>
                        <m:t>=2</m:t>
                      </m:r>
                      <m:r>
                        <a:rPr lang="en-US" sz="4200" i="1">
                          <a:solidFill>
                            <a:schemeClr val="tx1"/>
                          </a:solidFill>
                          <a:latin typeface="Cambria Math" panose="02040503050406030204" pitchFamily="18" charset="0"/>
                          <a:cs typeface="Times New Roman" panose="02020603050405020304" pitchFamily="18" charset="0"/>
                        </a:rPr>
                        <m:t>𝜋</m:t>
                      </m:r>
                      <m:r>
                        <a:rPr lang="en-US" sz="4200" i="1">
                          <a:solidFill>
                            <a:schemeClr val="tx1"/>
                          </a:solidFill>
                          <a:latin typeface="Cambria Math" panose="02040503050406030204" pitchFamily="18" charset="0"/>
                          <a:cs typeface="Times New Roman" panose="02020603050405020304" pitchFamily="18" charset="0"/>
                        </a:rPr>
                        <m:t>.2.10=40</m:t>
                      </m:r>
                      <m:r>
                        <a:rPr lang="en-US" sz="4200" i="1">
                          <a:solidFill>
                            <a:schemeClr val="tx1"/>
                          </a:solidFill>
                          <a:latin typeface="Cambria Math" panose="02040503050406030204" pitchFamily="18" charset="0"/>
                          <a:cs typeface="Times New Roman" panose="02020603050405020304" pitchFamily="18" charset="0"/>
                        </a:rPr>
                        <m:t>𝜋</m:t>
                      </m:r>
                      <m:d>
                        <m:dPr>
                          <m:ctrlPr>
                            <a:rPr lang="en-US" sz="4200" i="1">
                              <a:solidFill>
                                <a:schemeClr val="tx1"/>
                              </a:solidFill>
                              <a:latin typeface="Cambria Math" panose="02040503050406030204" pitchFamily="18" charset="0"/>
                              <a:cs typeface="Times New Roman" panose="02020603050405020304" pitchFamily="18" charset="0"/>
                            </a:rPr>
                          </m:ctrlPr>
                        </m:dPr>
                        <m:e>
                          <m:r>
                            <a:rPr lang="en-US" sz="4200" i="1">
                              <a:solidFill>
                                <a:schemeClr val="tx1"/>
                              </a:solidFill>
                              <a:latin typeface="Cambria Math" panose="02040503050406030204" pitchFamily="18" charset="0"/>
                              <a:cs typeface="Times New Roman" panose="02020603050405020304" pitchFamily="18" charset="0"/>
                            </a:rPr>
                            <m:t>𝑐</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𝑚</m:t>
                              </m:r>
                            </m:e>
                            <m:sup>
                              <m:r>
                                <a:rPr lang="en-US" sz="4200" i="1">
                                  <a:solidFill>
                                    <a:schemeClr val="tx1"/>
                                  </a:solidFill>
                                  <a:latin typeface="Cambria Math" panose="02040503050406030204" pitchFamily="18" charset="0"/>
                                  <a:cs typeface="Times New Roman" panose="02020603050405020304" pitchFamily="18" charset="0"/>
                                </a:rPr>
                                <m:t>2</m:t>
                              </m:r>
                            </m:sup>
                          </m:sSup>
                        </m:e>
                      </m:d>
                    </m:oMath>
                  </m:oMathPara>
                </a14:m>
                <a:endParaRPr lang="en-US" sz="4200" dirty="0">
                  <a:solidFill>
                    <a:schemeClr val="tx1"/>
                  </a:solidFill>
                  <a:latin typeface="Times New Roman" panose="02020603050405020304" pitchFamily="18" charset="0"/>
                  <a:cs typeface="Times New Roman" panose="02020603050405020304" pitchFamily="18" charset="0"/>
                </a:endParaRPr>
              </a:p>
              <a:p>
                <a:pPr algn="just"/>
                <a:r>
                  <a:rPr lang="en-US" sz="4200" dirty="0" err="1">
                    <a:solidFill>
                      <a:schemeClr val="tx1"/>
                    </a:solidFill>
                    <a:latin typeface="Times New Roman" panose="02020603050405020304" pitchFamily="18" charset="0"/>
                    <a:cs typeface="Times New Roman" panose="02020603050405020304" pitchFamily="18" charset="0"/>
                  </a:rPr>
                  <a:t>Hình</a:t>
                </a:r>
                <a:r>
                  <a:rPr lang="en-US" sz="4200" dirty="0">
                    <a:solidFill>
                      <a:schemeClr val="tx1"/>
                    </a:solidFill>
                    <a:latin typeface="Times New Roman" panose="02020603050405020304" pitchFamily="18" charset="0"/>
                    <a:cs typeface="Times New Roman" panose="02020603050405020304" pitchFamily="18" charset="0"/>
                  </a:rPr>
                  <a:t> 2  </a:t>
                </a:r>
                <a:r>
                  <a:rPr lang="en-US" sz="4200" dirty="0" err="1">
                    <a:solidFill>
                      <a:schemeClr val="tx1"/>
                    </a:solidFill>
                    <a:latin typeface="Times New Roman" panose="02020603050405020304" pitchFamily="18" charset="0"/>
                    <a:cs typeface="Times New Roman" panose="02020603050405020304" pitchFamily="18" charset="0"/>
                  </a:rPr>
                  <a:t>Chiều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cao</a:t>
                </a:r>
                <a:r>
                  <a:rPr lang="en-US" sz="4200" dirty="0">
                    <a:solidFill>
                      <a:schemeClr val="tx1"/>
                    </a:solidFill>
                    <a:latin typeface="Times New Roman" panose="02020603050405020304" pitchFamily="18" charset="0"/>
                    <a:cs typeface="Times New Roman" panose="02020603050405020304" pitchFamily="18" charset="0"/>
                  </a:rPr>
                  <a:t>: 7 cm; </a:t>
                </a:r>
                <a:r>
                  <a:rPr lang="en-US" sz="4200" dirty="0" err="1">
                    <a:solidFill>
                      <a:schemeClr val="tx1"/>
                    </a:solidFill>
                    <a:latin typeface="Times New Roman" panose="02020603050405020304" pitchFamily="18" charset="0"/>
                    <a:cs typeface="Times New Roman" panose="02020603050405020304" pitchFamily="18" charset="0"/>
                  </a:rPr>
                  <a:t>bán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đáy</a:t>
                </a:r>
                <a:r>
                  <a:rPr lang="en-US" sz="4200" dirty="0">
                    <a:solidFill>
                      <a:schemeClr val="tx1"/>
                    </a:solidFill>
                    <a:latin typeface="Times New Roman" panose="02020603050405020304" pitchFamily="18" charset="0"/>
                    <a:cs typeface="Times New Roman" panose="02020603050405020304" pitchFamily="18" charset="0"/>
                  </a:rPr>
                  <a:t>: 3cm. Diện tích </a:t>
                </a:r>
                <a:r>
                  <a:rPr lang="en-US" sz="4200" dirty="0" err="1">
                    <a:solidFill>
                      <a:schemeClr val="tx1"/>
                    </a:solidFill>
                    <a:latin typeface="Times New Roman" panose="02020603050405020304" pitchFamily="18" charset="0"/>
                    <a:cs typeface="Times New Roman" panose="02020603050405020304" pitchFamily="18" charset="0"/>
                  </a:rPr>
                  <a:t>xung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quanh</a:t>
                </a:r>
                <a:endParaRPr lang="en-US" sz="4200" dirty="0">
                  <a:solidFill>
                    <a:schemeClr val="tx1"/>
                  </a:solidFill>
                  <a:latin typeface="Times New Roman" panose="020206030504050203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US" sz="4200" i="1">
                              <a:solidFill>
                                <a:schemeClr val="tx1"/>
                              </a:solidFill>
                              <a:latin typeface="Cambria Math" panose="02040503050406030204" pitchFamily="18" charset="0"/>
                              <a:cs typeface="Times New Roman" panose="02020603050405020304" pitchFamily="18" charset="0"/>
                            </a:rPr>
                          </m:ctrlPr>
                        </m:sSubPr>
                        <m:e>
                          <m:r>
                            <a:rPr lang="en-US" sz="4200" i="1">
                              <a:solidFill>
                                <a:schemeClr val="tx1"/>
                              </a:solidFill>
                              <a:latin typeface="Cambria Math" panose="02040503050406030204" pitchFamily="18" charset="0"/>
                              <a:cs typeface="Times New Roman" panose="02020603050405020304" pitchFamily="18" charset="0"/>
                            </a:rPr>
                            <m:t>𝑆</m:t>
                          </m:r>
                        </m:e>
                        <m:sub>
                          <m:r>
                            <a:rPr lang="en-US" sz="4200" i="1">
                              <a:solidFill>
                                <a:schemeClr val="tx1"/>
                              </a:solidFill>
                              <a:latin typeface="Cambria Math" panose="02040503050406030204" pitchFamily="18" charset="0"/>
                              <a:cs typeface="Times New Roman" panose="02020603050405020304" pitchFamily="18" charset="0"/>
                            </a:rPr>
                            <m:t>𝑥𝑞</m:t>
                          </m:r>
                        </m:sub>
                      </m:sSub>
                      <m:r>
                        <a:rPr lang="en-US" sz="4200" i="1">
                          <a:solidFill>
                            <a:schemeClr val="tx1"/>
                          </a:solidFill>
                          <a:latin typeface="Cambria Math" panose="02040503050406030204" pitchFamily="18" charset="0"/>
                          <a:cs typeface="Times New Roman" panose="02020603050405020304" pitchFamily="18" charset="0"/>
                        </a:rPr>
                        <m:t>=2</m:t>
                      </m:r>
                      <m:r>
                        <a:rPr lang="en-US" sz="4200" i="1">
                          <a:solidFill>
                            <a:schemeClr val="tx1"/>
                          </a:solidFill>
                          <a:latin typeface="Cambria Math" panose="02040503050406030204" pitchFamily="18" charset="0"/>
                          <a:cs typeface="Times New Roman" panose="02020603050405020304" pitchFamily="18" charset="0"/>
                        </a:rPr>
                        <m:t>𝜋</m:t>
                      </m:r>
                      <m:r>
                        <a:rPr lang="en-US" sz="4200" i="1">
                          <a:solidFill>
                            <a:schemeClr val="tx1"/>
                          </a:solidFill>
                          <a:latin typeface="Cambria Math" panose="02040503050406030204" pitchFamily="18" charset="0"/>
                          <a:cs typeface="Times New Roman" panose="02020603050405020304" pitchFamily="18" charset="0"/>
                        </a:rPr>
                        <m:t>.3.7=42</m:t>
                      </m:r>
                      <m:r>
                        <a:rPr lang="en-US" sz="4200" i="1">
                          <a:solidFill>
                            <a:schemeClr val="tx1"/>
                          </a:solidFill>
                          <a:latin typeface="Cambria Math" panose="02040503050406030204" pitchFamily="18" charset="0"/>
                          <a:cs typeface="Times New Roman" panose="02020603050405020304" pitchFamily="18" charset="0"/>
                        </a:rPr>
                        <m:t>𝜋</m:t>
                      </m:r>
                      <m:d>
                        <m:dPr>
                          <m:ctrlPr>
                            <a:rPr lang="en-US" sz="4200" i="1">
                              <a:solidFill>
                                <a:schemeClr val="tx1"/>
                              </a:solidFill>
                              <a:latin typeface="Cambria Math" panose="02040503050406030204" pitchFamily="18" charset="0"/>
                              <a:cs typeface="Times New Roman" panose="02020603050405020304" pitchFamily="18" charset="0"/>
                            </a:rPr>
                          </m:ctrlPr>
                        </m:dPr>
                        <m:e>
                          <m:r>
                            <a:rPr lang="en-US" sz="4200" i="1">
                              <a:solidFill>
                                <a:schemeClr val="tx1"/>
                              </a:solidFill>
                              <a:latin typeface="Cambria Math" panose="02040503050406030204" pitchFamily="18" charset="0"/>
                              <a:cs typeface="Times New Roman" panose="02020603050405020304" pitchFamily="18" charset="0"/>
                            </a:rPr>
                            <m:t>𝑐</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𝑚</m:t>
                              </m:r>
                            </m:e>
                            <m:sup>
                              <m:r>
                                <a:rPr lang="en-US" sz="4200" i="1">
                                  <a:solidFill>
                                    <a:schemeClr val="tx1"/>
                                  </a:solidFill>
                                  <a:latin typeface="Cambria Math" panose="02040503050406030204" pitchFamily="18" charset="0"/>
                                  <a:cs typeface="Times New Roman" panose="02020603050405020304" pitchFamily="18" charset="0"/>
                                </a:rPr>
                                <m:t>2</m:t>
                              </m:r>
                            </m:sup>
                          </m:sSup>
                        </m:e>
                      </m:d>
                    </m:oMath>
                  </m:oMathPara>
                </a14:m>
                <a:endParaRPr lang="en-US" sz="4200" dirty="0">
                  <a:solidFill>
                    <a:schemeClr val="tx1"/>
                  </a:solidFill>
                  <a:latin typeface="Times New Roman" panose="02020603050405020304" pitchFamily="18" charset="0"/>
                  <a:cs typeface="Times New Roman" panose="02020603050405020304" pitchFamily="18" charset="0"/>
                </a:endParaRPr>
              </a:p>
              <a:p>
                <a:pPr algn="just"/>
                <a:endParaRPr lang="en-US" sz="4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06D634D9-AB63-4CB6-AA06-E200A0D86A17}"/>
                  </a:ext>
                </a:extLst>
              </p:cNvPr>
              <p:cNvSpPr txBox="1">
                <a:spLocks noRot="1" noChangeAspect="1" noMove="1" noResize="1" noEditPoints="1" noAdjustHandles="1" noChangeArrowheads="1" noChangeShapeType="1" noTextEdit="1"/>
              </p:cNvSpPr>
              <p:nvPr/>
            </p:nvSpPr>
            <p:spPr>
              <a:xfrm>
                <a:off x="1143000" y="2507891"/>
                <a:ext cx="10482707" cy="5388526"/>
              </a:xfrm>
              <a:prstGeom prst="rect">
                <a:avLst/>
              </a:prstGeom>
              <a:blipFill>
                <a:blip r:embed="rId8"/>
                <a:stretch>
                  <a:fillRect l="-2269" t="-2262" r="-2269"/>
                </a:stretch>
              </a:blipFill>
            </p:spPr>
            <p:txBody>
              <a:bodyPr/>
              <a:lstStyle/>
              <a:p>
                <a:r>
                  <a:rPr lang="en-US">
                    <a:noFill/>
                  </a:rPr>
                  <a:t> </a:t>
                </a:r>
              </a:p>
            </p:txBody>
          </p:sp>
        </mc:Fallback>
      </mc:AlternateContent>
      <p:sp>
        <p:nvSpPr>
          <p:cNvPr id="2" name="Rounded Rectangle 1"/>
          <p:cNvSpPr/>
          <p:nvPr/>
        </p:nvSpPr>
        <p:spPr>
          <a:xfrm>
            <a:off x="4204827" y="8671270"/>
            <a:ext cx="136398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p:cNvSpPr/>
          <p:nvPr/>
        </p:nvSpPr>
        <p:spPr>
          <a:xfrm>
            <a:off x="4204827" y="8671270"/>
            <a:ext cx="1366787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7"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9"/>
          <a:stretch>
            <a:fillRect/>
          </a:stretch>
        </p:blipFill>
        <p:spPr>
          <a:xfrm>
            <a:off x="15697200" y="8061670"/>
            <a:ext cx="609600" cy="609600"/>
          </a:xfrm>
          <a:prstGeom prst="rect">
            <a:avLst/>
          </a:prstGeom>
        </p:spPr>
      </p:pic>
      <p:sp>
        <p:nvSpPr>
          <p:cNvPr id="12" name="Flowchart: Connector 11"/>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5</a:t>
            </a:r>
          </a:p>
        </p:txBody>
      </p:sp>
      <p:sp>
        <p:nvSpPr>
          <p:cNvPr id="23" name="Flowchart: Connector 22"/>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4</a:t>
            </a:r>
          </a:p>
        </p:txBody>
      </p:sp>
      <p:sp>
        <p:nvSpPr>
          <p:cNvPr id="25" name="Flowchart: Connector 24"/>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3</a:t>
            </a:r>
            <a:endParaRPr lang="en-US" sz="9600" dirty="0">
              <a:solidFill>
                <a:schemeClr val="bg1"/>
              </a:solidFill>
            </a:endParaRPr>
          </a:p>
        </p:txBody>
      </p:sp>
      <p:sp>
        <p:nvSpPr>
          <p:cNvPr id="26" name="Flowchart: Connector 25"/>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2</a:t>
            </a:r>
          </a:p>
        </p:txBody>
      </p:sp>
      <p:sp>
        <p:nvSpPr>
          <p:cNvPr id="27" name="Flowchart: Connector 26"/>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1</a:t>
            </a:r>
            <a:endParaRPr lang="en-US" sz="9600" dirty="0">
              <a:solidFill>
                <a:schemeClr val="bg1"/>
              </a:solidFill>
            </a:endParaRPr>
          </a:p>
        </p:txBody>
      </p:sp>
      <p:sp>
        <p:nvSpPr>
          <p:cNvPr id="30" name="Flowchart: Connector 29"/>
          <p:cNvSpPr/>
          <p:nvPr/>
        </p:nvSpPr>
        <p:spPr>
          <a:xfrm>
            <a:off x="659147"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smtClean="0">
                <a:solidFill>
                  <a:schemeClr val="bg1"/>
                </a:solidFill>
              </a:rPr>
              <a:t>Hết</a:t>
            </a:r>
            <a:r>
              <a:rPr lang="en-US" sz="5400" dirty="0" smtClean="0">
                <a:solidFill>
                  <a:schemeClr val="bg1"/>
                </a:solidFill>
              </a:rPr>
              <a:t> </a:t>
            </a:r>
            <a:r>
              <a:rPr lang="en-US" sz="5400" dirty="0" err="1" smtClean="0">
                <a:solidFill>
                  <a:schemeClr val="bg1"/>
                </a:solidFill>
              </a:rPr>
              <a:t>Giờ</a:t>
            </a:r>
            <a:r>
              <a:rPr lang="en-US" sz="5400" dirty="0" smtClean="0">
                <a:solidFill>
                  <a:schemeClr val="bg1"/>
                </a:solidFill>
              </a:rPr>
              <a:t>!</a:t>
            </a:r>
            <a:endParaRPr lang="en-US" sz="5400" dirty="0">
              <a:solidFill>
                <a:schemeClr val="bg1"/>
              </a:solidFill>
            </a:endParaRPr>
          </a:p>
        </p:txBody>
      </p:sp>
      <p:pic>
        <p:nvPicPr>
          <p:cNvPr id="10" name="Picture 9"/>
          <p:cNvPicPr>
            <a:picLocks noChangeAspect="1"/>
          </p:cNvPicPr>
          <p:nvPr/>
        </p:nvPicPr>
        <p:blipFill>
          <a:blip r:embed="rId10"/>
          <a:stretch>
            <a:fillRect/>
          </a:stretch>
        </p:blipFill>
        <p:spPr>
          <a:xfrm>
            <a:off x="12748516" y="690094"/>
            <a:ext cx="3893929" cy="3494685"/>
          </a:xfrm>
          <a:prstGeom prst="rect">
            <a:avLst/>
          </a:prstGeom>
        </p:spPr>
      </p:pic>
      <p:pic>
        <p:nvPicPr>
          <p:cNvPr id="11" name="Picture 10"/>
          <p:cNvPicPr>
            <a:picLocks noChangeAspect="1"/>
          </p:cNvPicPr>
          <p:nvPr/>
        </p:nvPicPr>
        <p:blipFill>
          <a:blip r:embed="rId11"/>
          <a:stretch>
            <a:fillRect/>
          </a:stretch>
        </p:blipFill>
        <p:spPr>
          <a:xfrm>
            <a:off x="12650019" y="4588929"/>
            <a:ext cx="3992425" cy="2971361"/>
          </a:xfrm>
          <a:prstGeom prst="rect">
            <a:avLst/>
          </a:prstGeom>
        </p:spPr>
      </p:pic>
    </p:spTree>
    <p:extLst>
      <p:ext uri="{BB962C8B-B14F-4D97-AF65-F5344CB8AC3E}">
        <p14:creationId xmlns:p14="http://schemas.microsoft.com/office/powerpoint/2010/main" val="2996989570"/>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grpId="0" nodeType="clickEffect">
                                  <p:stCondLst>
                                    <p:cond delay="0"/>
                                  </p:stCondLst>
                                  <p:childTnLst>
                                    <p:animEffect transition="out" filter="wipe(right)">
                                      <p:cBhvr>
                                        <p:cTn id="19" dur="30000"/>
                                        <p:tgtEl>
                                          <p:spTgt spid="9"/>
                                        </p:tgtEl>
                                      </p:cBhvr>
                                    </p:animEffect>
                                    <p:set>
                                      <p:cBhvr>
                                        <p:cTn id="20" dur="1" fill="hold">
                                          <p:stCondLst>
                                            <p:cond delay="29999"/>
                                          </p:stCondLst>
                                        </p:cTn>
                                        <p:tgtEl>
                                          <p:spTgt spid="9"/>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5000" fill="hold"/>
                                        <p:tgtEl>
                                          <p:spTgt spid="7"/>
                                        </p:tgtEl>
                                      </p:cBhvr>
                                    </p:cmd>
                                  </p:childTnLst>
                                </p:cTn>
                              </p:par>
                              <p:par>
                                <p:cTn id="23" presetID="1" presetClass="entr" presetSubtype="0" fill="hold" grpId="0" nodeType="withEffect">
                                  <p:stCondLst>
                                    <p:cond delay="24000"/>
                                  </p:stCondLst>
                                  <p:childTnLst>
                                    <p:set>
                                      <p:cBhvr>
                                        <p:cTn id="24"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par>
                                <p:cTn id="25" presetID="1" presetClass="entr" presetSubtype="0" fill="hold" grpId="0" nodeType="withEffect">
                                  <p:stCondLst>
                                    <p:cond delay="25000"/>
                                  </p:stCondLst>
                                  <p:childTnLst>
                                    <p:set>
                                      <p:cBhvr>
                                        <p:cTn id="2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par>
                                <p:cTn id="27" presetID="1" presetClass="entr" presetSubtype="0" fill="hold" grpId="0" nodeType="withEffect">
                                  <p:stCondLst>
                                    <p:cond delay="26000"/>
                                  </p:stCondLst>
                                  <p:childTnLst>
                                    <p:set>
                                      <p:cBhvr>
                                        <p:cTn id="2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par>
                                <p:cTn id="29" presetID="1" presetClass="entr" presetSubtype="0" fill="hold" grpId="0" nodeType="withEffect">
                                  <p:stCondLst>
                                    <p:cond delay="27000"/>
                                  </p:stCondLst>
                                  <p:childTnLst>
                                    <p:set>
                                      <p:cBhvr>
                                        <p:cTn id="30"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par>
                                <p:cTn id="31" presetID="1" presetClass="entr" presetSubtype="0" fill="hold" grpId="0" nodeType="withEffect">
                                  <p:stCondLst>
                                    <p:cond delay="28000"/>
                                  </p:stCondLst>
                                  <p:childTnLst>
                                    <p:set>
                                      <p:cBhvr>
                                        <p:cTn id="32"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par>
                                <p:cTn id="33" presetID="1" presetClass="entr" presetSubtype="0" fill="hold" grpId="0" nodeType="withEffect">
                                  <p:stCondLst>
                                    <p:cond delay="29000"/>
                                  </p:stCondLst>
                                  <p:childTnLst>
                                    <p:set>
                                      <p:cBhvr>
                                        <p:cTn id="34"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hetgio.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2" fill="hold" display="0">
                  <p:stCondLst>
                    <p:cond delay="indefinite"/>
                  </p:stCondLst>
                  <p:endCondLst>
                    <p:cond evt="onStopAudio" delay="0">
                      <p:tgtEl>
                        <p:sldTgt/>
                      </p:tgtEl>
                    </p:cond>
                  </p:endCondLst>
                </p:cTn>
                <p:tgtEl>
                  <p:spTgt spid="7"/>
                </p:tgtEl>
              </p:cMediaNode>
            </p:audio>
          </p:childTnLst>
        </p:cTn>
      </p:par>
    </p:tnLst>
    <p:bldLst>
      <p:bldP spid="5" grpId="0"/>
      <p:bldP spid="6" grpId="0"/>
      <p:bldP spid="9" grpId="0" animBg="1"/>
      <p:bldP spid="12" grpId="0" animBg="1"/>
      <p:bldP spid="23" grpId="0" animBg="1"/>
      <p:bldP spid="25" grpId="0" animBg="1"/>
      <p:bldP spid="26" grpId="0" animBg="1"/>
      <p:bldP spid="27"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8"/>
          <a:stretch>
            <a:fillRect/>
          </a:stretch>
        </p:blipFill>
        <p:spPr>
          <a:xfrm>
            <a:off x="572624" y="586594"/>
            <a:ext cx="1554615" cy="1438781"/>
          </a:xfrm>
          <a:prstGeom prst="rect">
            <a:avLst/>
          </a:prstGeom>
        </p:spPr>
      </p:pic>
      <p:pic>
        <p:nvPicPr>
          <p:cNvPr id="2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57852" flipH="1">
            <a:off x="17140829" y="8369615"/>
            <a:ext cx="1124729" cy="1649603"/>
          </a:xfrm>
          <a:prstGeom prst="rect">
            <a:avLst/>
          </a:prstGeom>
        </p:spPr>
      </p:pic>
      <p:sp>
        <p:nvSpPr>
          <p:cNvPr id="11" name="TextBox 5"/>
          <p:cNvSpPr txBox="1"/>
          <p:nvPr/>
        </p:nvSpPr>
        <p:spPr>
          <a:xfrm>
            <a:off x="2491319" y="3086100"/>
            <a:ext cx="13106400" cy="1231106"/>
          </a:xfrm>
          <a:prstGeom prst="rect">
            <a:avLst/>
          </a:prstGeom>
        </p:spPr>
        <p:txBody>
          <a:bodyPr wrap="square" lIns="0" tIns="0" rIns="0" bIns="0" rtlCol="0" anchor="t">
            <a:spAutoFit/>
          </a:bodyPr>
          <a:lstStyle/>
          <a:p>
            <a:pPr algn="ctr">
              <a:lnSpc>
                <a:spcPts val="9600"/>
              </a:lnSpc>
            </a:pPr>
            <a:r>
              <a:rPr lang="en-US" sz="6600" b="1" dirty="0" err="1" smtClean="0">
                <a:solidFill>
                  <a:srgbClr val="FF0000"/>
                </a:solidFill>
                <a:latin typeface="Arial" panose="020B0604020202020204" pitchFamily="34" charset="0"/>
                <a:cs typeface="Arial" panose="020B0604020202020204" pitchFamily="34" charset="0"/>
              </a:rPr>
              <a:t>Hình</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trụ</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có</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những</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đặc</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điểm</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gì</a:t>
            </a:r>
            <a:r>
              <a:rPr lang="en-US" sz="6600" b="1" dirty="0" smtClean="0">
                <a:solidFill>
                  <a:srgbClr val="FF0000"/>
                </a:solidFill>
                <a:latin typeface="Arial" panose="020B0604020202020204" pitchFamily="34" charset="0"/>
                <a:cs typeface="Arial" panose="020B0604020202020204" pitchFamily="34" charset="0"/>
              </a:rPr>
              <a:t>?</a:t>
            </a:r>
            <a:endParaRPr lang="en-US" sz="6600" b="1"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1"/>
          <a:stretch>
            <a:fillRect/>
          </a:stretch>
        </p:blipFill>
        <p:spPr>
          <a:xfrm>
            <a:off x="5734237" y="6904121"/>
            <a:ext cx="6743323" cy="3384884"/>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6" action="ppaction://hlinksldjump"/>
            <a:extLst>
              <a:ext uri="{FF2B5EF4-FFF2-40B4-BE49-F238E27FC236}">
                <a16:creationId xmlns:a16="http://schemas.microsoft.com/office/drawing/2014/main" id="{E8A3D8D8-1DFA-4A8B-9290-10ED9F0F074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762000" y="665504"/>
            <a:ext cx="10363200" cy="2031325"/>
          </a:xfrm>
          <a:prstGeom prst="rect">
            <a:avLst/>
          </a:prstGeom>
          <a:noFill/>
        </p:spPr>
        <p:txBody>
          <a:bodyPr wrap="square" rtlCol="0">
            <a:spAutoFit/>
          </a:bodyPr>
          <a:lstStyle/>
          <a:p>
            <a:r>
              <a:rPr lang="en-US" sz="4200" b="1" dirty="0" err="1">
                <a:latin typeface="Times New Roman" panose="02020603050405020304" pitchFamily="18" charset="0"/>
                <a:cs typeface="Times New Roman" panose="02020603050405020304" pitchFamily="18" charset="0"/>
              </a:rPr>
              <a:t>Câu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hỏi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số</a:t>
            </a:r>
            <a:r>
              <a:rPr lang="en-US" sz="4200" b="1" dirty="0">
                <a:latin typeface="Times New Roman" panose="02020603050405020304" pitchFamily="18" charset="0"/>
                <a:cs typeface="Times New Roman" panose="02020603050405020304" pitchFamily="18" charset="0"/>
              </a:rPr>
              <a:t> </a:t>
            </a:r>
            <a:r>
              <a:rPr lang="en-US" sz="4200" b="1" dirty="0" smtClean="0">
                <a:latin typeface="Times New Roman" panose="02020603050405020304" pitchFamily="18" charset="0"/>
                <a:cs typeface="Times New Roman" panose="02020603050405020304" pitchFamily="18" charset="0"/>
              </a:rPr>
              <a:t>3 : </a:t>
            </a:r>
            <a:endParaRPr lang="en-US" sz="4200" b="1" dirty="0">
              <a:latin typeface="Times New Roman" panose="02020603050405020304" pitchFamily="18" charset="0"/>
              <a:cs typeface="Times New Roman" panose="02020603050405020304" pitchFamily="18" charset="0"/>
            </a:endParaRPr>
          </a:p>
          <a:p>
            <a:r>
              <a:rPr lang="en-US" sz="4200" dirty="0" err="1">
                <a:latin typeface="Times New Roman" panose="02020603050405020304" pitchFamily="18" charset="0"/>
                <a:cs typeface="Times New Roman" panose="02020603050405020304" pitchFamily="18" charset="0"/>
              </a:rPr>
              <a:t>Tìm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chiều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cao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đáy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1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2.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BA46285-AC70-4F24-87DC-EF5358B6E211}"/>
                  </a:ext>
                </a:extLst>
              </p:cNvPr>
              <p:cNvSpPr txBox="1"/>
              <p:nvPr/>
            </p:nvSpPr>
            <p:spPr>
              <a:xfrm>
                <a:off x="762000" y="2685703"/>
                <a:ext cx="10019982" cy="5262979"/>
              </a:xfrm>
              <a:prstGeom prst="rect">
                <a:avLst/>
              </a:prstGeom>
              <a:noFill/>
            </p:spPr>
            <p:txBody>
              <a:bodyPr wrap="square" rtlCol="0">
                <a:spAutoFit/>
              </a:bodyPr>
              <a:lstStyle/>
              <a:p>
                <a:r>
                  <a:rPr lang="en-US" sz="4200" dirty="0" smtClean="0">
                    <a:solidFill>
                      <a:schemeClr val="tx1"/>
                    </a:solidFill>
                    <a:latin typeface="Times New Roman" panose="02020603050405020304" pitchFamily="18" charset="0"/>
                    <a:cs typeface="Times New Roman" panose="02020603050405020304" pitchFamily="18" charset="0"/>
                  </a:rPr>
                  <a:t>Đáp</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án</a:t>
                </a:r>
                <a:endParaRPr lang="en-US" sz="4200" dirty="0">
                  <a:solidFill>
                    <a:schemeClr val="tx1"/>
                  </a:solidFill>
                  <a:latin typeface="Times New Roman" panose="02020603050405020304" pitchFamily="18" charset="0"/>
                  <a:cs typeface="Times New Roman" panose="02020603050405020304" pitchFamily="18" charset="0"/>
                </a:endParaRPr>
              </a:p>
              <a:p>
                <a:pPr algn="just"/>
                <a:r>
                  <a:rPr lang="en-US" sz="4200" dirty="0">
                    <a:solidFill>
                      <a:schemeClr val="tx1"/>
                    </a:solidFill>
                    <a:latin typeface="Times New Roman" panose="02020603050405020304" pitchFamily="18" charset="0"/>
                    <a:cs typeface="Times New Roman" panose="02020603050405020304" pitchFamily="18" charset="0"/>
                  </a:rPr>
                  <a:t>Hình 1  </a:t>
                </a:r>
                <a:r>
                  <a:rPr lang="en-US" sz="4200" dirty="0" err="1">
                    <a:solidFill>
                      <a:schemeClr val="tx1"/>
                    </a:solidFill>
                    <a:latin typeface="Times New Roman" panose="02020603050405020304" pitchFamily="18" charset="0"/>
                    <a:cs typeface="Times New Roman" panose="02020603050405020304" pitchFamily="18" charset="0"/>
                  </a:rPr>
                  <a:t>Chiều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cao</a:t>
                </a:r>
                <a:r>
                  <a:rPr lang="en-US" sz="4200" dirty="0">
                    <a:solidFill>
                      <a:schemeClr val="tx1"/>
                    </a:solidFill>
                    <a:latin typeface="Times New Roman" panose="02020603050405020304" pitchFamily="18" charset="0"/>
                    <a:cs typeface="Times New Roman" panose="02020603050405020304" pitchFamily="18" charset="0"/>
                  </a:rPr>
                  <a:t>: 8 cm; </a:t>
                </a:r>
                <a:r>
                  <a:rPr lang="en-US" sz="4200" dirty="0" err="1">
                    <a:solidFill>
                      <a:schemeClr val="tx1"/>
                    </a:solidFill>
                    <a:latin typeface="Times New Roman" panose="02020603050405020304" pitchFamily="18" charset="0"/>
                    <a:cs typeface="Times New Roman" panose="02020603050405020304" pitchFamily="18" charset="0"/>
                  </a:rPr>
                  <a:t>bán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đáy</a:t>
                </a:r>
                <a:r>
                  <a:rPr lang="en-US" sz="4200" dirty="0">
                    <a:solidFill>
                      <a:schemeClr val="tx1"/>
                    </a:solidFill>
                    <a:latin typeface="Times New Roman" panose="02020603050405020304" pitchFamily="18" charset="0"/>
                    <a:cs typeface="Times New Roman" panose="02020603050405020304" pitchFamily="18" charset="0"/>
                  </a:rPr>
                  <a:t>: 4cm. </a:t>
                </a:r>
                <a:r>
                  <a:rPr lang="en-US" sz="4200" dirty="0" err="1">
                    <a:solidFill>
                      <a:schemeClr val="tx1"/>
                    </a:solidFill>
                    <a:latin typeface="Times New Roman" panose="02020603050405020304" pitchFamily="18" charset="0"/>
                    <a:cs typeface="Times New Roman" panose="02020603050405020304" pitchFamily="18" charset="0"/>
                  </a:rPr>
                  <a:t>Thể</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tích</a:t>
                </a:r>
                <a:endParaRPr lang="en-US" sz="4200" dirty="0">
                  <a:solidFill>
                    <a:schemeClr val="tx1"/>
                  </a:solidFill>
                  <a:latin typeface="Times New Roman" panose="020206030504050203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sz="4200" i="1">
                          <a:solidFill>
                            <a:schemeClr val="tx1"/>
                          </a:solidFill>
                          <a:latin typeface="Cambria Math" panose="02040503050406030204" pitchFamily="18" charset="0"/>
                          <a:cs typeface="Times New Roman" panose="02020603050405020304" pitchFamily="18" charset="0"/>
                        </a:rPr>
                        <m:t>𝑉</m:t>
                      </m:r>
                      <m:r>
                        <a:rPr lang="en-US" sz="4200" i="1">
                          <a:solidFill>
                            <a:schemeClr val="tx1"/>
                          </a:solidFill>
                          <a:latin typeface="Cambria Math" panose="02040503050406030204" pitchFamily="18" charset="0"/>
                          <a:cs typeface="Times New Roman" panose="02020603050405020304" pitchFamily="18" charset="0"/>
                        </a:rPr>
                        <m:t>=</m:t>
                      </m:r>
                      <m:r>
                        <a:rPr lang="en-US" sz="4200" i="1">
                          <a:solidFill>
                            <a:schemeClr val="tx1"/>
                          </a:solidFill>
                          <a:latin typeface="Cambria Math" panose="02040503050406030204" pitchFamily="18" charset="0"/>
                          <a:cs typeface="Times New Roman" panose="02020603050405020304" pitchFamily="18" charset="0"/>
                        </a:rPr>
                        <m:t>𝜋</m:t>
                      </m:r>
                      <m:r>
                        <a:rPr lang="en-US" sz="4200" i="1">
                          <a:solidFill>
                            <a:schemeClr val="tx1"/>
                          </a:solidFill>
                          <a:latin typeface="Cambria Math" panose="02040503050406030204" pitchFamily="18" charset="0"/>
                          <a:cs typeface="Times New Roman" panose="02020603050405020304" pitchFamily="18" charset="0"/>
                        </a:rPr>
                        <m:t>.</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4</m:t>
                          </m:r>
                        </m:e>
                        <m:sup>
                          <m:r>
                            <a:rPr lang="en-US" sz="4200" i="1">
                              <a:solidFill>
                                <a:schemeClr val="tx1"/>
                              </a:solidFill>
                              <a:latin typeface="Cambria Math" panose="02040503050406030204" pitchFamily="18" charset="0"/>
                              <a:cs typeface="Times New Roman" panose="02020603050405020304" pitchFamily="18" charset="0"/>
                            </a:rPr>
                            <m:t>2</m:t>
                          </m:r>
                        </m:sup>
                      </m:sSup>
                      <m:r>
                        <a:rPr lang="en-US" sz="4200" i="1">
                          <a:solidFill>
                            <a:schemeClr val="tx1"/>
                          </a:solidFill>
                          <a:latin typeface="Cambria Math" panose="02040503050406030204" pitchFamily="18" charset="0"/>
                          <a:cs typeface="Times New Roman" panose="02020603050405020304" pitchFamily="18" charset="0"/>
                        </a:rPr>
                        <m:t>.8=128</m:t>
                      </m:r>
                      <m:r>
                        <a:rPr lang="en-US" sz="4200" i="1">
                          <a:solidFill>
                            <a:schemeClr val="tx1"/>
                          </a:solidFill>
                          <a:latin typeface="Cambria Math" panose="02040503050406030204" pitchFamily="18" charset="0"/>
                          <a:cs typeface="Times New Roman" panose="02020603050405020304" pitchFamily="18" charset="0"/>
                        </a:rPr>
                        <m:t>𝜋</m:t>
                      </m:r>
                      <m:d>
                        <m:dPr>
                          <m:ctrlPr>
                            <a:rPr lang="en-US" sz="4200" i="1">
                              <a:solidFill>
                                <a:schemeClr val="tx1"/>
                              </a:solidFill>
                              <a:latin typeface="Cambria Math" panose="02040503050406030204" pitchFamily="18" charset="0"/>
                              <a:cs typeface="Times New Roman" panose="02020603050405020304" pitchFamily="18" charset="0"/>
                            </a:rPr>
                          </m:ctrlPr>
                        </m:dPr>
                        <m:e>
                          <m:r>
                            <a:rPr lang="en-US" sz="4200" i="1">
                              <a:solidFill>
                                <a:schemeClr val="tx1"/>
                              </a:solidFill>
                              <a:latin typeface="Cambria Math" panose="02040503050406030204" pitchFamily="18" charset="0"/>
                              <a:cs typeface="Times New Roman" panose="02020603050405020304" pitchFamily="18" charset="0"/>
                            </a:rPr>
                            <m:t>𝑐</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𝑚</m:t>
                              </m:r>
                            </m:e>
                            <m:sup>
                              <m:r>
                                <a:rPr lang="en-US" sz="4200" i="1">
                                  <a:solidFill>
                                    <a:schemeClr val="tx1"/>
                                  </a:solidFill>
                                  <a:latin typeface="Cambria Math" panose="02040503050406030204" pitchFamily="18" charset="0"/>
                                  <a:cs typeface="Times New Roman" panose="02020603050405020304" pitchFamily="18" charset="0"/>
                                </a:rPr>
                                <m:t>3</m:t>
                              </m:r>
                            </m:sup>
                          </m:sSup>
                        </m:e>
                      </m:d>
                    </m:oMath>
                  </m:oMathPara>
                </a14:m>
                <a:endParaRPr lang="en-US" sz="4200" dirty="0">
                  <a:solidFill>
                    <a:schemeClr val="tx1"/>
                  </a:solidFill>
                  <a:latin typeface="Times New Roman" panose="02020603050405020304" pitchFamily="18" charset="0"/>
                  <a:cs typeface="Times New Roman" panose="02020603050405020304" pitchFamily="18" charset="0"/>
                </a:endParaRPr>
              </a:p>
              <a:p>
                <a:pPr algn="just"/>
                <a:r>
                  <a:rPr lang="en-US" sz="4200" dirty="0" err="1">
                    <a:solidFill>
                      <a:schemeClr val="tx1"/>
                    </a:solidFill>
                    <a:latin typeface="Times New Roman" panose="02020603050405020304" pitchFamily="18" charset="0"/>
                    <a:cs typeface="Times New Roman" panose="02020603050405020304" pitchFamily="18" charset="0"/>
                  </a:rPr>
                  <a:t>Hình</a:t>
                </a:r>
                <a:r>
                  <a:rPr lang="en-US" sz="4200" dirty="0">
                    <a:solidFill>
                      <a:schemeClr val="tx1"/>
                    </a:solidFill>
                    <a:latin typeface="Times New Roman" panose="02020603050405020304" pitchFamily="18" charset="0"/>
                    <a:cs typeface="Times New Roman" panose="02020603050405020304" pitchFamily="18" charset="0"/>
                  </a:rPr>
                  <a:t> 2  </a:t>
                </a:r>
                <a:r>
                  <a:rPr lang="en-US" sz="4200" dirty="0" err="1">
                    <a:solidFill>
                      <a:schemeClr val="tx1"/>
                    </a:solidFill>
                    <a:latin typeface="Times New Roman" panose="02020603050405020304" pitchFamily="18" charset="0"/>
                    <a:cs typeface="Times New Roman" panose="02020603050405020304" pitchFamily="18" charset="0"/>
                  </a:rPr>
                  <a:t>Chiều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cao</a:t>
                </a:r>
                <a:r>
                  <a:rPr lang="en-US" sz="4200" dirty="0">
                    <a:solidFill>
                      <a:schemeClr val="tx1"/>
                    </a:solidFill>
                    <a:latin typeface="Times New Roman" panose="02020603050405020304" pitchFamily="18" charset="0"/>
                    <a:cs typeface="Times New Roman" panose="02020603050405020304" pitchFamily="18" charset="0"/>
                  </a:rPr>
                  <a:t>: 6 cm; </a:t>
                </a:r>
                <a:r>
                  <a:rPr lang="en-US" sz="4200" dirty="0" err="1">
                    <a:solidFill>
                      <a:schemeClr val="tx1"/>
                    </a:solidFill>
                    <a:latin typeface="Times New Roman" panose="02020603050405020304" pitchFamily="18" charset="0"/>
                    <a:cs typeface="Times New Roman" panose="02020603050405020304" pitchFamily="18" charset="0"/>
                  </a:rPr>
                  <a:t>bán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đáy</a:t>
                </a:r>
                <a:r>
                  <a:rPr lang="en-US" sz="4200" dirty="0">
                    <a:solidFill>
                      <a:schemeClr val="tx1"/>
                    </a:solidFill>
                    <a:latin typeface="Times New Roman" panose="02020603050405020304" pitchFamily="18" charset="0"/>
                    <a:cs typeface="Times New Roman" panose="02020603050405020304" pitchFamily="18" charset="0"/>
                  </a:rPr>
                  <a:t>: 2cm. </a:t>
                </a:r>
                <a:r>
                  <a:rPr lang="en-US" sz="4200" dirty="0" err="1">
                    <a:solidFill>
                      <a:schemeClr val="tx1"/>
                    </a:solidFill>
                    <a:latin typeface="Times New Roman" panose="02020603050405020304" pitchFamily="18" charset="0"/>
                    <a:cs typeface="Times New Roman" panose="02020603050405020304" pitchFamily="18" charset="0"/>
                  </a:rPr>
                  <a:t>Thể</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tích</a:t>
                </a:r>
                <a:endParaRPr lang="en-US" sz="4200" dirty="0">
                  <a:solidFill>
                    <a:schemeClr val="tx1"/>
                  </a:solidFill>
                  <a:latin typeface="Times New Roman" panose="020206030504050203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sz="4200" i="1">
                          <a:solidFill>
                            <a:schemeClr val="tx1"/>
                          </a:solidFill>
                          <a:latin typeface="Cambria Math" panose="02040503050406030204" pitchFamily="18" charset="0"/>
                          <a:cs typeface="Times New Roman" panose="02020603050405020304" pitchFamily="18" charset="0"/>
                        </a:rPr>
                        <m:t>𝑉</m:t>
                      </m:r>
                      <m:r>
                        <a:rPr lang="en-US" sz="4200" i="1">
                          <a:solidFill>
                            <a:schemeClr val="tx1"/>
                          </a:solidFill>
                          <a:latin typeface="Cambria Math" panose="02040503050406030204" pitchFamily="18" charset="0"/>
                          <a:cs typeface="Times New Roman" panose="02020603050405020304" pitchFamily="18" charset="0"/>
                        </a:rPr>
                        <m:t>=</m:t>
                      </m:r>
                      <m:r>
                        <a:rPr lang="en-US" sz="4200" i="1">
                          <a:solidFill>
                            <a:schemeClr val="tx1"/>
                          </a:solidFill>
                          <a:latin typeface="Cambria Math" panose="02040503050406030204" pitchFamily="18" charset="0"/>
                          <a:cs typeface="Times New Roman" panose="02020603050405020304" pitchFamily="18" charset="0"/>
                        </a:rPr>
                        <m:t>𝜋</m:t>
                      </m:r>
                      <m:r>
                        <a:rPr lang="en-US" sz="4200" i="1">
                          <a:solidFill>
                            <a:schemeClr val="tx1"/>
                          </a:solidFill>
                          <a:latin typeface="Cambria Math" panose="02040503050406030204" pitchFamily="18" charset="0"/>
                          <a:cs typeface="Times New Roman" panose="02020603050405020304" pitchFamily="18" charset="0"/>
                        </a:rPr>
                        <m:t>.</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2</m:t>
                          </m:r>
                        </m:e>
                        <m:sup>
                          <m:r>
                            <a:rPr lang="en-US" sz="4200" i="1">
                              <a:solidFill>
                                <a:schemeClr val="tx1"/>
                              </a:solidFill>
                              <a:latin typeface="Cambria Math" panose="02040503050406030204" pitchFamily="18" charset="0"/>
                              <a:cs typeface="Times New Roman" panose="02020603050405020304" pitchFamily="18" charset="0"/>
                            </a:rPr>
                            <m:t>2</m:t>
                          </m:r>
                        </m:sup>
                      </m:sSup>
                      <m:r>
                        <a:rPr lang="en-US" sz="4200" i="1">
                          <a:solidFill>
                            <a:schemeClr val="tx1"/>
                          </a:solidFill>
                          <a:latin typeface="Cambria Math" panose="02040503050406030204" pitchFamily="18" charset="0"/>
                          <a:cs typeface="Times New Roman" panose="02020603050405020304" pitchFamily="18" charset="0"/>
                        </a:rPr>
                        <m:t>.6=24</m:t>
                      </m:r>
                      <m:r>
                        <a:rPr lang="en-US" sz="4200" i="1">
                          <a:solidFill>
                            <a:schemeClr val="tx1"/>
                          </a:solidFill>
                          <a:latin typeface="Cambria Math" panose="02040503050406030204" pitchFamily="18" charset="0"/>
                          <a:cs typeface="Times New Roman" panose="02020603050405020304" pitchFamily="18" charset="0"/>
                        </a:rPr>
                        <m:t>𝜋</m:t>
                      </m:r>
                      <m:d>
                        <m:dPr>
                          <m:ctrlPr>
                            <a:rPr lang="en-US" sz="4200" i="1">
                              <a:solidFill>
                                <a:schemeClr val="tx1"/>
                              </a:solidFill>
                              <a:latin typeface="Cambria Math" panose="02040503050406030204" pitchFamily="18" charset="0"/>
                              <a:cs typeface="Times New Roman" panose="02020603050405020304" pitchFamily="18" charset="0"/>
                            </a:rPr>
                          </m:ctrlPr>
                        </m:dPr>
                        <m:e>
                          <m:r>
                            <a:rPr lang="en-US" sz="4200" i="1">
                              <a:solidFill>
                                <a:schemeClr val="tx1"/>
                              </a:solidFill>
                              <a:latin typeface="Cambria Math" panose="02040503050406030204" pitchFamily="18" charset="0"/>
                              <a:cs typeface="Times New Roman" panose="02020603050405020304" pitchFamily="18" charset="0"/>
                            </a:rPr>
                            <m:t>𝑐</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𝑚</m:t>
                              </m:r>
                            </m:e>
                            <m:sup>
                              <m:r>
                                <a:rPr lang="en-US" sz="4200" i="1">
                                  <a:solidFill>
                                    <a:schemeClr val="tx1"/>
                                  </a:solidFill>
                                  <a:latin typeface="Cambria Math" panose="02040503050406030204" pitchFamily="18" charset="0"/>
                                  <a:cs typeface="Times New Roman" panose="02020603050405020304" pitchFamily="18" charset="0"/>
                                </a:rPr>
                                <m:t>3</m:t>
                              </m:r>
                            </m:sup>
                          </m:sSup>
                        </m:e>
                      </m:d>
                    </m:oMath>
                  </m:oMathPara>
                </a14:m>
                <a:endParaRPr lang="en-US" sz="4200" dirty="0">
                  <a:solidFill>
                    <a:schemeClr val="tx1"/>
                  </a:solidFill>
                  <a:latin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DBA46285-AC70-4F24-87DC-EF5358B6E211}"/>
                  </a:ext>
                </a:extLst>
              </p:cNvPr>
              <p:cNvSpPr txBox="1">
                <a:spLocks noRot="1" noChangeAspect="1" noMove="1" noResize="1" noEditPoints="1" noAdjustHandles="1" noChangeArrowheads="1" noChangeShapeType="1" noTextEdit="1"/>
              </p:cNvSpPr>
              <p:nvPr/>
            </p:nvSpPr>
            <p:spPr>
              <a:xfrm>
                <a:off x="762000" y="2685703"/>
                <a:ext cx="10019982" cy="5262979"/>
              </a:xfrm>
              <a:prstGeom prst="rect">
                <a:avLst/>
              </a:prstGeom>
              <a:blipFill>
                <a:blip r:embed="rId7"/>
                <a:stretch>
                  <a:fillRect l="-2311" t="-2433" r="-2311"/>
                </a:stretch>
              </a:blipFill>
            </p:spPr>
            <p:txBody>
              <a:bodyPr/>
              <a:lstStyle/>
              <a:p>
                <a:r>
                  <a:rPr lang="en-US">
                    <a:noFill/>
                  </a:rPr>
                  <a:t> </a:t>
                </a:r>
              </a:p>
            </p:txBody>
          </p:sp>
        </mc:Fallback>
      </mc:AlternateContent>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687" y="6632399"/>
            <a:ext cx="3139476" cy="3403141"/>
          </a:xfrm>
          <a:prstGeom prst="rect">
            <a:avLst/>
          </a:prstGeom>
        </p:spPr>
      </p:pic>
      <p:sp>
        <p:nvSpPr>
          <p:cNvPr id="20" name="Rectangle 19">
            <a:hlinkClick r:id="rId6" action="ppaction://hlinksldjump"/>
            <a:extLst>
              <a:ext uri="{FF2B5EF4-FFF2-40B4-BE49-F238E27FC236}">
                <a16:creationId xmlns:a16="http://schemas.microsoft.com/office/drawing/2014/main" id="{BAC73DBC-8EDB-4C1D-ADC5-59A21F8A3FC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21" name="Rounded Rectangle 20"/>
          <p:cNvSpPr/>
          <p:nvPr/>
        </p:nvSpPr>
        <p:spPr>
          <a:xfrm>
            <a:off x="4204827" y="8671270"/>
            <a:ext cx="136398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ounded Rectangle 21"/>
          <p:cNvSpPr/>
          <p:nvPr/>
        </p:nvSpPr>
        <p:spPr>
          <a:xfrm>
            <a:off x="4204827" y="8671270"/>
            <a:ext cx="1366787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3"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9"/>
          <a:stretch>
            <a:fillRect/>
          </a:stretch>
        </p:blipFill>
        <p:spPr>
          <a:xfrm>
            <a:off x="15697200" y="8061670"/>
            <a:ext cx="609600" cy="609600"/>
          </a:xfrm>
          <a:prstGeom prst="rect">
            <a:avLst/>
          </a:prstGeom>
        </p:spPr>
      </p:pic>
      <p:sp>
        <p:nvSpPr>
          <p:cNvPr id="24" name="Flowchart: Connector 23"/>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5</a:t>
            </a:r>
          </a:p>
        </p:txBody>
      </p:sp>
      <p:sp>
        <p:nvSpPr>
          <p:cNvPr id="25" name="Flowchart: Connector 24"/>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4</a:t>
            </a:r>
          </a:p>
        </p:txBody>
      </p:sp>
      <p:sp>
        <p:nvSpPr>
          <p:cNvPr id="26" name="Flowchart: Connector 25"/>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3</a:t>
            </a:r>
            <a:endParaRPr lang="en-US" sz="9600" dirty="0">
              <a:solidFill>
                <a:schemeClr val="bg1"/>
              </a:solidFill>
            </a:endParaRPr>
          </a:p>
        </p:txBody>
      </p:sp>
      <p:sp>
        <p:nvSpPr>
          <p:cNvPr id="27" name="Flowchart: Connector 26"/>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2</a:t>
            </a:r>
          </a:p>
        </p:txBody>
      </p:sp>
      <p:sp>
        <p:nvSpPr>
          <p:cNvPr id="28" name="Flowchart: Connector 27"/>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1</a:t>
            </a:r>
            <a:endParaRPr lang="en-US" sz="9600" dirty="0">
              <a:solidFill>
                <a:schemeClr val="bg1"/>
              </a:solidFill>
            </a:endParaRPr>
          </a:p>
        </p:txBody>
      </p:sp>
      <p:sp>
        <p:nvSpPr>
          <p:cNvPr id="29" name="Flowchart: Connector 28"/>
          <p:cNvSpPr/>
          <p:nvPr/>
        </p:nvSpPr>
        <p:spPr>
          <a:xfrm>
            <a:off x="659147"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smtClean="0">
                <a:solidFill>
                  <a:schemeClr val="bg1"/>
                </a:solidFill>
              </a:rPr>
              <a:t>Hết</a:t>
            </a:r>
            <a:r>
              <a:rPr lang="en-US" sz="5400" dirty="0" smtClean="0">
                <a:solidFill>
                  <a:schemeClr val="bg1"/>
                </a:solidFill>
              </a:rPr>
              <a:t> </a:t>
            </a:r>
            <a:r>
              <a:rPr lang="en-US" sz="5400" dirty="0" err="1" smtClean="0">
                <a:solidFill>
                  <a:schemeClr val="bg1"/>
                </a:solidFill>
              </a:rPr>
              <a:t>Giờ</a:t>
            </a:r>
            <a:r>
              <a:rPr lang="en-US" sz="5400" dirty="0" smtClean="0">
                <a:solidFill>
                  <a:schemeClr val="bg1"/>
                </a:solidFill>
              </a:rPr>
              <a:t>!</a:t>
            </a:r>
            <a:endParaRPr lang="en-US" sz="5400" dirty="0">
              <a:solidFill>
                <a:schemeClr val="bg1"/>
              </a:solidFill>
            </a:endParaRPr>
          </a:p>
        </p:txBody>
      </p:sp>
      <p:pic>
        <p:nvPicPr>
          <p:cNvPr id="7" name="Picture 6"/>
          <p:cNvPicPr>
            <a:picLocks noChangeAspect="1"/>
          </p:cNvPicPr>
          <p:nvPr/>
        </p:nvPicPr>
        <p:blipFill>
          <a:blip r:embed="rId10"/>
          <a:stretch>
            <a:fillRect/>
          </a:stretch>
        </p:blipFill>
        <p:spPr>
          <a:xfrm>
            <a:off x="12032433" y="800100"/>
            <a:ext cx="4078380" cy="3771206"/>
          </a:xfrm>
          <a:prstGeom prst="rect">
            <a:avLst/>
          </a:prstGeom>
        </p:spPr>
      </p:pic>
      <p:pic>
        <p:nvPicPr>
          <p:cNvPr id="8" name="Picture 7"/>
          <p:cNvPicPr>
            <a:picLocks noChangeAspect="1"/>
          </p:cNvPicPr>
          <p:nvPr/>
        </p:nvPicPr>
        <p:blipFill>
          <a:blip r:embed="rId11"/>
          <a:stretch>
            <a:fillRect/>
          </a:stretch>
        </p:blipFill>
        <p:spPr>
          <a:xfrm>
            <a:off x="12491981" y="4982540"/>
            <a:ext cx="3159284" cy="3197408"/>
          </a:xfrm>
          <a:prstGeom prst="rect">
            <a:avLst/>
          </a:prstGeom>
        </p:spPr>
      </p:pic>
    </p:spTree>
    <p:extLst>
      <p:ext uri="{BB962C8B-B14F-4D97-AF65-F5344CB8AC3E}">
        <p14:creationId xmlns:p14="http://schemas.microsoft.com/office/powerpoint/2010/main" val="125244146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grpId="0" nodeType="clickEffect">
                                  <p:stCondLst>
                                    <p:cond delay="0"/>
                                  </p:stCondLst>
                                  <p:childTnLst>
                                    <p:animEffect transition="out" filter="wipe(right)">
                                      <p:cBhvr>
                                        <p:cTn id="19" dur="30000"/>
                                        <p:tgtEl>
                                          <p:spTgt spid="22"/>
                                        </p:tgtEl>
                                      </p:cBhvr>
                                    </p:animEffect>
                                    <p:set>
                                      <p:cBhvr>
                                        <p:cTn id="20" dur="1" fill="hold">
                                          <p:stCondLst>
                                            <p:cond delay="29999"/>
                                          </p:stCondLst>
                                        </p:cTn>
                                        <p:tgtEl>
                                          <p:spTgt spid="22"/>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5000" fill="hold"/>
                                        <p:tgtEl>
                                          <p:spTgt spid="23"/>
                                        </p:tgtEl>
                                      </p:cBhvr>
                                    </p:cmd>
                                  </p:childTnLst>
                                </p:cTn>
                              </p:par>
                              <p:par>
                                <p:cTn id="23" presetID="1" presetClass="entr" presetSubtype="0" fill="hold" grpId="0" nodeType="withEffect">
                                  <p:stCondLst>
                                    <p:cond delay="24000"/>
                                  </p:stCondLst>
                                  <p:childTnLst>
                                    <p:set>
                                      <p:cBhvr>
                                        <p:cTn id="24"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par>
                                <p:cTn id="25" presetID="1" presetClass="entr" presetSubtype="0" fill="hold" grpId="0" nodeType="withEffect">
                                  <p:stCondLst>
                                    <p:cond delay="25000"/>
                                  </p:stCondLst>
                                  <p:childTnLst>
                                    <p:set>
                                      <p:cBhvr>
                                        <p:cTn id="2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par>
                                <p:cTn id="27" presetID="1" presetClass="entr" presetSubtype="0" fill="hold" grpId="0" nodeType="withEffect">
                                  <p:stCondLst>
                                    <p:cond delay="26000"/>
                                  </p:stCondLst>
                                  <p:childTnLst>
                                    <p:set>
                                      <p:cBhvr>
                                        <p:cTn id="2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par>
                                <p:cTn id="29" presetID="1" presetClass="entr" presetSubtype="0" fill="hold" grpId="0" nodeType="withEffect">
                                  <p:stCondLst>
                                    <p:cond delay="27000"/>
                                  </p:stCondLst>
                                  <p:childTnLst>
                                    <p:set>
                                      <p:cBhvr>
                                        <p:cTn id="30"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par>
                                <p:cTn id="31" presetID="1" presetClass="entr" presetSubtype="0" fill="hold" grpId="0" nodeType="withEffect">
                                  <p:stCondLst>
                                    <p:cond delay="28000"/>
                                  </p:stCondLst>
                                  <p:childTnLst>
                                    <p:set>
                                      <p:cBhvr>
                                        <p:cTn id="32"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par>
                                <p:cTn id="33" presetID="1" presetClass="entr" presetSubtype="0" fill="hold" grpId="0" nodeType="withEffect">
                                  <p:stCondLst>
                                    <p:cond delay="29000"/>
                                  </p:stCondLst>
                                  <p:childTnLst>
                                    <p:set>
                                      <p:cBhvr>
                                        <p:cTn id="3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hetgio.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2" fill="hold" display="0">
                  <p:stCondLst>
                    <p:cond delay="indefinite"/>
                  </p:stCondLst>
                  <p:endCondLst>
                    <p:cond evt="onStopAudio" delay="0">
                      <p:tgtEl>
                        <p:sldTgt/>
                      </p:tgtEl>
                    </p:cond>
                  </p:endCondLst>
                </p:cTn>
                <p:tgtEl>
                  <p:spTgt spid="23"/>
                </p:tgtEl>
              </p:cMediaNode>
            </p:audio>
          </p:childTnLst>
        </p:cTn>
      </p:par>
    </p:tnLst>
    <p:bldLst>
      <p:bldP spid="2" grpId="0"/>
      <p:bldP spid="5" grpId="0"/>
      <p:bldP spid="22" grpId="0" animBg="1"/>
      <p:bldP spid="24" grpId="0" animBg="1"/>
      <p:bldP spid="25" grpId="0" animBg="1"/>
      <p:bldP spid="26" grpId="0" animBg="1"/>
      <p:bldP spid="27" grpId="0" animBg="1"/>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6" action="ppaction://hlinksldjump"/>
            <a:extLst>
              <a:ext uri="{FF2B5EF4-FFF2-40B4-BE49-F238E27FC236}">
                <a16:creationId xmlns:a16="http://schemas.microsoft.com/office/drawing/2014/main" id="{1D6E0EC9-6BBF-42E5-9782-CD06E7F07821}"/>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FA92D6B-6B91-4DB9-A69B-6920AF53839F}"/>
                  </a:ext>
                </a:extLst>
              </p:cNvPr>
              <p:cNvSpPr txBox="1"/>
              <p:nvPr/>
            </p:nvSpPr>
            <p:spPr>
              <a:xfrm>
                <a:off x="991082" y="368717"/>
                <a:ext cx="8363697" cy="4708981"/>
              </a:xfrm>
              <a:prstGeom prst="rect">
                <a:avLst/>
              </a:prstGeom>
              <a:noFill/>
            </p:spPr>
            <p:txBody>
              <a:bodyPr wrap="square" rtlCol="0">
                <a:spAutoFit/>
              </a:bodyPr>
              <a:lstStyle/>
              <a:p>
                <a:pPr algn="just"/>
                <a:r>
                  <a:rPr lang="en-US" sz="3750" b="1" dirty="0" smtClean="0">
                    <a:solidFill>
                      <a:schemeClr val="tx1"/>
                    </a:solidFill>
                    <a:latin typeface="Times New Roman" panose="02020603050405020304" pitchFamily="18" charset="0"/>
                    <a:cs typeface="Times New Roman" panose="02020603050405020304" pitchFamily="18" charset="0"/>
                  </a:rPr>
                  <a:t>Câu</a:t>
                </a:r>
                <a:r>
                  <a:rPr lang="en-US" sz="3750" b="1" dirty="0">
                    <a:solidFill>
                      <a:schemeClr val="tx1"/>
                    </a:solidFill>
                    <a:latin typeface="Times New Roman" panose="02020603050405020304" pitchFamily="18" charset="0"/>
                    <a:cs typeface="Times New Roman" panose="02020603050405020304" pitchFamily="18" charset="0"/>
                  </a:rPr>
                  <a:t> </a:t>
                </a:r>
                <a:r>
                  <a:rPr lang="en-US" sz="3750" b="1" dirty="0" err="1">
                    <a:solidFill>
                      <a:schemeClr val="tx1"/>
                    </a:solidFill>
                    <a:latin typeface="Times New Roman" panose="02020603050405020304" pitchFamily="18" charset="0"/>
                    <a:cs typeface="Times New Roman" panose="02020603050405020304" pitchFamily="18" charset="0"/>
                  </a:rPr>
                  <a:t>hỏi</a:t>
                </a:r>
                <a:r>
                  <a:rPr lang="en-US" sz="3750" b="1" dirty="0">
                    <a:solidFill>
                      <a:schemeClr val="tx1"/>
                    </a:solidFill>
                    <a:latin typeface="Times New Roman" panose="02020603050405020304" pitchFamily="18" charset="0"/>
                    <a:cs typeface="Times New Roman" panose="02020603050405020304" pitchFamily="18" charset="0"/>
                  </a:rPr>
                  <a:t> </a:t>
                </a:r>
                <a:r>
                  <a:rPr lang="en-US" sz="3750" b="1" dirty="0" err="1">
                    <a:solidFill>
                      <a:schemeClr val="tx1"/>
                    </a:solidFill>
                    <a:latin typeface="Times New Roman" panose="02020603050405020304" pitchFamily="18" charset="0"/>
                    <a:cs typeface="Times New Roman" panose="02020603050405020304" pitchFamily="18" charset="0"/>
                  </a:rPr>
                  <a:t>số</a:t>
                </a:r>
                <a:r>
                  <a:rPr lang="en-US" sz="3750" b="1" dirty="0">
                    <a:solidFill>
                      <a:schemeClr val="tx1"/>
                    </a:solidFill>
                    <a:latin typeface="Times New Roman" panose="02020603050405020304" pitchFamily="18" charset="0"/>
                    <a:cs typeface="Times New Roman" panose="02020603050405020304" pitchFamily="18" charset="0"/>
                  </a:rPr>
                  <a:t> 4: </a:t>
                </a:r>
                <a:r>
                  <a:rPr lang="vi-VN" sz="3750" dirty="0">
                    <a:solidFill>
                      <a:schemeClr val="tx1"/>
                    </a:solidFill>
                    <a:latin typeface="Times New Roman" panose="02020603050405020304" pitchFamily="18" charset="0"/>
                    <a:cs typeface="Times New Roman" panose="02020603050405020304" pitchFamily="18" charset="0"/>
                  </a:rPr>
                  <a:t>Một đường ống nối hai bể cá trong một thuỷ cung có dạng hình trụ (không có hai đáy), với độ dài (hay chiều cao) là 30 m và có dung tích là 1 800 000</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lít</a:t>
                </a:r>
                <a:r>
                  <a:rPr lang="en-US" sz="3750" dirty="0">
                    <a:solidFill>
                      <a:schemeClr val="tx1"/>
                    </a:solidFill>
                    <a:latin typeface="Times New Roman" panose="02020603050405020304" pitchFamily="18" charset="0"/>
                    <a:cs typeface="Times New Roman" panose="02020603050405020304" pitchFamily="18" charset="0"/>
                  </a:rPr>
                  <a:t> </a:t>
                </a:r>
                <a:r>
                  <a:rPr lang="vi-VN" sz="3750" dirty="0">
                    <a:solidFill>
                      <a:schemeClr val="tx1"/>
                    </a:solidFill>
                    <a:latin typeface="Times New Roman" panose="02020603050405020304" pitchFamily="18" charset="0"/>
                    <a:cs typeface="Times New Roman" panose="02020603050405020304" pitchFamily="18" charset="0"/>
                  </a:rPr>
                  <a:t>(</a:t>
                </a:r>
                <a:r>
                  <a:rPr lang="en-US" sz="3750" dirty="0">
                    <a:solidFill>
                      <a:schemeClr val="tx1"/>
                    </a:solidFill>
                    <a:latin typeface="Times New Roman" panose="02020603050405020304" pitchFamily="18" charset="0"/>
                    <a:cs typeface="Times New Roman" panose="02020603050405020304" pitchFamily="18" charset="0"/>
                  </a:rPr>
                  <a:t>h</a:t>
                </a:r>
                <a:r>
                  <a:rPr lang="vi-VN" sz="3750" dirty="0">
                    <a:solidFill>
                      <a:schemeClr val="tx1"/>
                    </a:solidFill>
                    <a:latin typeface="Times New Roman" panose="02020603050405020304" pitchFamily="18" charset="0"/>
                    <a:cs typeface="Times New Roman" panose="02020603050405020304" pitchFamily="18" charset="0"/>
                  </a:rPr>
                  <a:t>ình </a:t>
                </a:r>
                <a:r>
                  <a:rPr lang="en-US" sz="3750" dirty="0" err="1">
                    <a:solidFill>
                      <a:schemeClr val="tx1"/>
                    </a:solidFill>
                    <a:latin typeface="Times New Roman" panose="02020603050405020304" pitchFamily="18" charset="0"/>
                    <a:cs typeface="Times New Roman" panose="02020603050405020304" pitchFamily="18" charset="0"/>
                  </a:rPr>
                  <a:t>bên</a:t>
                </a:r>
                <a:r>
                  <a:rPr lang="vi-VN" sz="3750" dirty="0">
                    <a:solidFill>
                      <a:schemeClr val="tx1"/>
                    </a:solidFill>
                    <a:latin typeface="Times New Roman" panose="02020603050405020304" pitchFamily="18" charset="0"/>
                    <a:cs typeface="Times New Roman" panose="02020603050405020304" pitchFamily="18" charset="0"/>
                  </a:rPr>
                  <a:t>). Hỏi đường kính đáy của đường ống đó là bao nhiêu mét (lấy </a:t>
                </a:r>
                <a14:m>
                  <m:oMath xmlns:m="http://schemas.openxmlformats.org/officeDocument/2006/math">
                    <m:r>
                      <a:rPr lang="en-US" sz="3750" i="1">
                        <a:solidFill>
                          <a:schemeClr val="tx1"/>
                        </a:solidFill>
                        <a:latin typeface="Cambria Math" panose="02040503050406030204" pitchFamily="18" charset="0"/>
                        <a:cs typeface="Times New Roman" panose="02020603050405020304" pitchFamily="18" charset="0"/>
                      </a:rPr>
                      <m:t>𝜋</m:t>
                    </m:r>
                    <m:r>
                      <a:rPr lang="en-US" sz="3750" i="1">
                        <a:solidFill>
                          <a:schemeClr val="tx1"/>
                        </a:solidFill>
                        <a:latin typeface="Cambria Math" panose="02040503050406030204" pitchFamily="18" charset="0"/>
                        <a:cs typeface="Times New Roman" panose="02020603050405020304" pitchFamily="18" charset="0"/>
                      </a:rPr>
                      <m:t>=3,14</m:t>
                    </m:r>
                  </m:oMath>
                </a14:m>
                <a:r>
                  <a:rPr lang="vi-VN" sz="3750" dirty="0">
                    <a:solidFill>
                      <a:schemeClr val="tx1"/>
                    </a:solidFill>
                    <a:latin typeface="Times New Roman" panose="02020603050405020304" pitchFamily="18" charset="0"/>
                    <a:cs typeface="Times New Roman" panose="02020603050405020304" pitchFamily="18" charset="0"/>
                  </a:rPr>
                  <a:t>   và làm tròn kết quả đến hàng phần trăm)?</a:t>
                </a:r>
                <a:r>
                  <a:rPr lang="en-US" sz="3750"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8FA92D6B-6B91-4DB9-A69B-6920AF53839F}"/>
                  </a:ext>
                </a:extLst>
              </p:cNvPr>
              <p:cNvSpPr txBox="1">
                <a:spLocks noRot="1" noChangeAspect="1" noMove="1" noResize="1" noEditPoints="1" noAdjustHandles="1" noChangeArrowheads="1" noChangeShapeType="1" noTextEdit="1"/>
              </p:cNvSpPr>
              <p:nvPr/>
            </p:nvSpPr>
            <p:spPr>
              <a:xfrm>
                <a:off x="991082" y="368717"/>
                <a:ext cx="8363697" cy="4708981"/>
              </a:xfrm>
              <a:prstGeom prst="rect">
                <a:avLst/>
              </a:prstGeom>
              <a:blipFill>
                <a:blip r:embed="rId7"/>
                <a:stretch>
                  <a:fillRect l="-2405" t="-2199" r="-2332" b="-41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6E535D8-67EC-45C9-8FD9-E06670C45FE9}"/>
                  </a:ext>
                </a:extLst>
              </p:cNvPr>
              <p:cNvSpPr txBox="1"/>
              <p:nvPr/>
            </p:nvSpPr>
            <p:spPr>
              <a:xfrm>
                <a:off x="1888664" y="5127791"/>
                <a:ext cx="14932229" cy="1823576"/>
              </a:xfrm>
              <a:prstGeom prst="rect">
                <a:avLst/>
              </a:prstGeom>
              <a:noFill/>
            </p:spPr>
            <p:txBody>
              <a:bodyPr wrap="none" rtlCol="0">
                <a:spAutoFit/>
              </a:bodyPr>
              <a:lstStyle/>
              <a:p>
                <a:r>
                  <a:rPr lang="en-US" sz="3750" dirty="0" smtClean="0">
                    <a:solidFill>
                      <a:schemeClr val="tx1"/>
                    </a:solidFill>
                    <a:latin typeface="Times New Roman" panose="02020603050405020304" pitchFamily="18" charset="0"/>
                    <a:cs typeface="Times New Roman" panose="02020603050405020304" pitchFamily="18" charset="0"/>
                  </a:rPr>
                  <a:t>Đáp</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án</a:t>
                </a:r>
                <a:r>
                  <a:rPr lang="en-US" sz="3750" dirty="0">
                    <a:solidFill>
                      <a:schemeClr val="tx1"/>
                    </a:solidFill>
                    <a:latin typeface="Times New Roman" panose="02020603050405020304" pitchFamily="18" charset="0"/>
                    <a:cs typeface="Times New Roman" panose="02020603050405020304" pitchFamily="18" charset="0"/>
                  </a:rPr>
                  <a:t>: </a:t>
                </a:r>
              </a:p>
              <a:p>
                <a:r>
                  <a:rPr lang="en-US" sz="3750" dirty="0" err="1">
                    <a:solidFill>
                      <a:schemeClr val="tx1"/>
                    </a:solidFill>
                    <a:latin typeface="Times New Roman" panose="02020603050405020304" pitchFamily="18" charset="0"/>
                    <a:cs typeface="Times New Roman" panose="02020603050405020304" pitchFamily="18" charset="0"/>
                  </a:rPr>
                  <a:t>Đổi</a:t>
                </a:r>
                <a:r>
                  <a:rPr lang="en-US" sz="3750" dirty="0">
                    <a:solidFill>
                      <a:schemeClr val="tx1"/>
                    </a:solidFill>
                    <a:latin typeface="Times New Roman" panose="02020603050405020304" pitchFamily="18" charset="0"/>
                    <a:cs typeface="Times New Roman" panose="02020603050405020304" pitchFamily="18" charset="0"/>
                  </a:rPr>
                  <a:t> 1 800 000 </a:t>
                </a:r>
                <a:r>
                  <a:rPr lang="en-US" sz="3750" dirty="0" err="1">
                    <a:solidFill>
                      <a:schemeClr val="tx1"/>
                    </a:solidFill>
                    <a:latin typeface="Times New Roman" panose="02020603050405020304" pitchFamily="18" charset="0"/>
                    <a:cs typeface="Times New Roman" panose="02020603050405020304" pitchFamily="18" charset="0"/>
                  </a:rPr>
                  <a:t>lít</a:t>
                </a:r>
                <a:r>
                  <a:rPr lang="en-US" sz="3750" dirty="0">
                    <a:solidFill>
                      <a:schemeClr val="tx1"/>
                    </a:solidFill>
                    <a:latin typeface="Times New Roman" panose="02020603050405020304" pitchFamily="18" charset="0"/>
                    <a:cs typeface="Times New Roman" panose="02020603050405020304" pitchFamily="18" charset="0"/>
                  </a:rPr>
                  <a:t> =1800 </a:t>
                </a:r>
                <a14:m>
                  <m:oMath xmlns:m="http://schemas.openxmlformats.org/officeDocument/2006/math">
                    <m:sSup>
                      <m:sSupPr>
                        <m:ctrlPr>
                          <a:rPr lang="en-US" sz="3750" i="1">
                            <a:solidFill>
                              <a:schemeClr val="tx1"/>
                            </a:solidFill>
                            <a:latin typeface="Cambria Math" panose="02040503050406030204" pitchFamily="18" charset="0"/>
                            <a:cs typeface="Times New Roman" panose="02020603050405020304" pitchFamily="18" charset="0"/>
                          </a:rPr>
                        </m:ctrlPr>
                      </m:sSupPr>
                      <m:e>
                        <m:r>
                          <a:rPr lang="en-US" sz="3750" i="1">
                            <a:solidFill>
                              <a:schemeClr val="tx1"/>
                            </a:solidFill>
                            <a:latin typeface="Cambria Math" panose="02040503050406030204" pitchFamily="18" charset="0"/>
                            <a:cs typeface="Times New Roman" panose="02020603050405020304" pitchFamily="18" charset="0"/>
                          </a:rPr>
                          <m:t>𝑚</m:t>
                        </m:r>
                      </m:e>
                      <m:sup>
                        <m:r>
                          <a:rPr lang="en-US" sz="3750" i="1">
                            <a:solidFill>
                              <a:schemeClr val="tx1"/>
                            </a:solidFill>
                            <a:latin typeface="Cambria Math" panose="02040503050406030204" pitchFamily="18" charset="0"/>
                            <a:cs typeface="Times New Roman" panose="02020603050405020304" pitchFamily="18" charset="0"/>
                          </a:rPr>
                          <m:t>3</m:t>
                        </m:r>
                      </m:sup>
                    </m:sSup>
                  </m:oMath>
                </a14:m>
                <a:r>
                  <a:rPr lang="en-US" sz="3750" dirty="0">
                    <a:solidFill>
                      <a:schemeClr val="tx1"/>
                    </a:solidFill>
                    <a:latin typeface="Times New Roman" panose="02020603050405020304" pitchFamily="18" charset="0"/>
                    <a:cs typeface="Times New Roman" panose="02020603050405020304" pitchFamily="18" charset="0"/>
                  </a:rPr>
                  <a:t>.  Ta </a:t>
                </a:r>
                <a:r>
                  <a:rPr lang="en-US" sz="3750" dirty="0" err="1">
                    <a:solidFill>
                      <a:schemeClr val="tx1"/>
                    </a:solidFill>
                    <a:latin typeface="Times New Roman" panose="02020603050405020304" pitchFamily="18" charset="0"/>
                    <a:cs typeface="Times New Roman" panose="02020603050405020304" pitchFamily="18" charset="0"/>
                  </a:rPr>
                  <a:t>có</a:t>
                </a:r>
                <a:r>
                  <a:rPr lang="en-US" sz="375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3750" i="1">
                        <a:solidFill>
                          <a:schemeClr val="tx1"/>
                        </a:solidFill>
                        <a:latin typeface="Cambria Math" panose="02040503050406030204" pitchFamily="18" charset="0"/>
                        <a:cs typeface="Times New Roman" panose="02020603050405020304" pitchFamily="18" charset="0"/>
                      </a:rPr>
                      <m:t>𝑉</m:t>
                    </m:r>
                    <m:r>
                      <a:rPr lang="en-US" sz="3750" i="1">
                        <a:solidFill>
                          <a:schemeClr val="tx1"/>
                        </a:solidFill>
                        <a:latin typeface="Cambria Math" panose="02040503050406030204" pitchFamily="18" charset="0"/>
                        <a:cs typeface="Times New Roman" panose="02020603050405020304" pitchFamily="18" charset="0"/>
                      </a:rPr>
                      <m:t>=1800=3,14.</m:t>
                    </m:r>
                    <m:sSup>
                      <m:sSupPr>
                        <m:ctrlPr>
                          <a:rPr lang="en-US" sz="3750" i="1">
                            <a:solidFill>
                              <a:schemeClr val="tx1"/>
                            </a:solidFill>
                            <a:latin typeface="Cambria Math" panose="02040503050406030204" pitchFamily="18" charset="0"/>
                            <a:cs typeface="Times New Roman" panose="02020603050405020304" pitchFamily="18" charset="0"/>
                          </a:rPr>
                        </m:ctrlPr>
                      </m:sSupPr>
                      <m:e>
                        <m:r>
                          <a:rPr lang="en-US" sz="3750" i="1">
                            <a:solidFill>
                              <a:schemeClr val="tx1"/>
                            </a:solidFill>
                            <a:latin typeface="Cambria Math" panose="02040503050406030204" pitchFamily="18" charset="0"/>
                            <a:cs typeface="Times New Roman" panose="02020603050405020304" pitchFamily="18" charset="0"/>
                          </a:rPr>
                          <m:t>𝑟</m:t>
                        </m:r>
                      </m:e>
                      <m:sup>
                        <m:r>
                          <a:rPr lang="en-US" sz="3750" i="1">
                            <a:solidFill>
                              <a:schemeClr val="tx1"/>
                            </a:solidFill>
                            <a:latin typeface="Cambria Math" panose="02040503050406030204" pitchFamily="18" charset="0"/>
                            <a:cs typeface="Times New Roman" panose="02020603050405020304" pitchFamily="18" charset="0"/>
                          </a:rPr>
                          <m:t>2</m:t>
                        </m:r>
                      </m:sup>
                    </m:sSup>
                    <m:r>
                      <a:rPr lang="en-US" sz="3750" i="1">
                        <a:solidFill>
                          <a:schemeClr val="tx1"/>
                        </a:solidFill>
                        <a:latin typeface="Cambria Math" panose="02040503050406030204" pitchFamily="18" charset="0"/>
                        <a:cs typeface="Times New Roman" panose="02020603050405020304" pitchFamily="18" charset="0"/>
                      </a:rPr>
                      <m:t>.30⇒</m:t>
                    </m:r>
                    <m:r>
                      <a:rPr lang="en-US" sz="3750" i="1">
                        <a:solidFill>
                          <a:schemeClr val="tx1"/>
                        </a:solidFill>
                        <a:latin typeface="Cambria Math" panose="02040503050406030204" pitchFamily="18" charset="0"/>
                        <a:cs typeface="Times New Roman" panose="02020603050405020304" pitchFamily="18" charset="0"/>
                      </a:rPr>
                      <m:t>𝑟</m:t>
                    </m:r>
                    <m:r>
                      <a:rPr lang="en-US" sz="375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3750" i="1">
                        <a:solidFill>
                          <a:schemeClr val="tx1"/>
                        </a:solidFill>
                        <a:latin typeface="Cambria Math" panose="02040503050406030204" pitchFamily="18" charset="0"/>
                        <a:cs typeface="Times New Roman" panose="02020603050405020304" pitchFamily="18" charset="0"/>
                      </a:rPr>
                      <m:t>4,37</m:t>
                    </m:r>
                  </m:oMath>
                </a14:m>
                <a:r>
                  <a:rPr lang="en-US" sz="3750" dirty="0">
                    <a:solidFill>
                      <a:schemeClr val="tx1"/>
                    </a:solidFill>
                    <a:latin typeface="Times New Roman" panose="02020603050405020304" pitchFamily="18" charset="0"/>
                    <a:cs typeface="Times New Roman" panose="02020603050405020304" pitchFamily="18" charset="0"/>
                  </a:rPr>
                  <a:t> m</a:t>
                </a:r>
              </a:p>
              <a:p>
                <a:r>
                  <a:rPr lang="en-US" sz="3750" dirty="0" err="1">
                    <a:solidFill>
                      <a:schemeClr val="tx1"/>
                    </a:solidFill>
                    <a:latin typeface="Times New Roman" panose="02020603050405020304" pitchFamily="18" charset="0"/>
                    <a:cs typeface="Times New Roman" panose="02020603050405020304" pitchFamily="18" charset="0"/>
                  </a:rPr>
                  <a:t>Vậy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đường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kính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đáy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ống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là</a:t>
                </a:r>
                <a:r>
                  <a:rPr lang="en-US" sz="375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3750" i="1">
                        <a:solidFill>
                          <a:schemeClr val="tx1"/>
                        </a:solidFill>
                        <a:latin typeface="Cambria Math" panose="02040503050406030204" pitchFamily="18" charset="0"/>
                        <a:cs typeface="Times New Roman" panose="02020603050405020304" pitchFamily="18" charset="0"/>
                      </a:rPr>
                      <m:t>4,37.2=8,74 </m:t>
                    </m:r>
                    <m:r>
                      <m:rPr>
                        <m:sty m:val="p"/>
                      </m:rPr>
                      <a:rPr lang="en-US" sz="3750">
                        <a:solidFill>
                          <a:schemeClr val="tx1"/>
                        </a:solidFill>
                        <a:latin typeface="Cambria Math" panose="02040503050406030204" pitchFamily="18" charset="0"/>
                        <a:cs typeface="Times New Roman" panose="02020603050405020304" pitchFamily="18" charset="0"/>
                      </a:rPr>
                      <m:t>m</m:t>
                    </m:r>
                  </m:oMath>
                </a14:m>
                <a:endParaRPr lang="en-US" sz="375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F6E535D8-67EC-45C9-8FD9-E06670C45FE9}"/>
                  </a:ext>
                </a:extLst>
              </p:cNvPr>
              <p:cNvSpPr txBox="1">
                <a:spLocks noRot="1" noChangeAspect="1" noMove="1" noResize="1" noEditPoints="1" noAdjustHandles="1" noChangeArrowheads="1" noChangeShapeType="1" noTextEdit="1"/>
              </p:cNvSpPr>
              <p:nvPr/>
            </p:nvSpPr>
            <p:spPr>
              <a:xfrm>
                <a:off x="1888664" y="5127791"/>
                <a:ext cx="14932229" cy="1823576"/>
              </a:xfrm>
              <a:prstGeom prst="rect">
                <a:avLst/>
              </a:prstGeom>
              <a:blipFill>
                <a:blip r:embed="rId8"/>
                <a:stretch>
                  <a:fillRect l="-1347" t="-5686" r="-327" b="-12375"/>
                </a:stretch>
              </a:blipFill>
            </p:spPr>
            <p:txBody>
              <a:bodyPr/>
              <a:lstStyle/>
              <a:p>
                <a:r>
                  <a:rPr lang="en-US">
                    <a:noFill/>
                  </a:rPr>
                  <a:t> </a:t>
                </a:r>
              </a:p>
            </p:txBody>
          </p:sp>
        </mc:Fallback>
      </mc:AlternateContent>
      <p:pic>
        <p:nvPicPr>
          <p:cNvPr id="14" name="Picture 13"/>
          <p:cNvPicPr>
            <a:picLocks noChangeAspect="1"/>
          </p:cNvPicPr>
          <p:nvPr/>
        </p:nvPicPr>
        <p:blipFill>
          <a:blip r:embed="rId9"/>
          <a:stretch>
            <a:fillRect/>
          </a:stretch>
        </p:blipFill>
        <p:spPr>
          <a:xfrm rot="16200000">
            <a:off x="12754268" y="-2485165"/>
            <a:ext cx="1407006" cy="7127655"/>
          </a:xfrm>
          <a:prstGeom prst="rect">
            <a:avLst/>
          </a:prstGeom>
        </p:spPr>
      </p:pic>
      <p:pic>
        <p:nvPicPr>
          <p:cNvPr id="29" name="Picture 28"/>
          <p:cNvPicPr>
            <a:picLocks noChangeAspect="1"/>
          </p:cNvPicPr>
          <p:nvPr/>
        </p:nvPicPr>
        <p:blipFill>
          <a:blip r:embed="rId10"/>
          <a:stretch>
            <a:fillRect/>
          </a:stretch>
        </p:blipFill>
        <p:spPr>
          <a:xfrm>
            <a:off x="9893947" y="1706553"/>
            <a:ext cx="7127652" cy="3594924"/>
          </a:xfrm>
          <a:prstGeom prst="rect">
            <a:avLst/>
          </a:prstGeom>
        </p:spPr>
      </p:pic>
      <p:pic>
        <p:nvPicPr>
          <p:cNvPr id="31" name="Picture 30"/>
          <p:cNvPicPr>
            <a:picLocks noChangeAspect="1"/>
          </p:cNvPicPr>
          <p:nvPr/>
        </p:nvPicPr>
        <p:blipFill>
          <a:blip r:embed="rId11"/>
          <a:stretch>
            <a:fillRect/>
          </a:stretch>
        </p:blipFill>
        <p:spPr>
          <a:xfrm>
            <a:off x="10773748" y="604073"/>
            <a:ext cx="5368046" cy="1178093"/>
          </a:xfrm>
          <a:prstGeom prst="rect">
            <a:avLst/>
          </a:prstGeom>
        </p:spPr>
      </p:pic>
      <p:pic>
        <p:nvPicPr>
          <p:cNvPr id="32" name="Picture 31"/>
          <p:cNvPicPr>
            <a:picLocks noChangeAspect="1"/>
          </p:cNvPicPr>
          <p:nvPr/>
        </p:nvPicPr>
        <p:blipFill>
          <a:blip r:embed="rId12"/>
          <a:stretch>
            <a:fillRect/>
          </a:stretch>
        </p:blipFill>
        <p:spPr>
          <a:xfrm>
            <a:off x="12496800" y="632108"/>
            <a:ext cx="1525005" cy="658601"/>
          </a:xfrm>
          <a:prstGeom prst="rect">
            <a:avLst/>
          </a:prstGeom>
        </p:spPr>
      </p:pic>
      <p:pic>
        <p:nvPicPr>
          <p:cNvPr id="33" name="Picture 32"/>
          <p:cNvPicPr>
            <a:picLocks noChangeAspect="1"/>
          </p:cNvPicPr>
          <p:nvPr/>
        </p:nvPicPr>
        <p:blipFill>
          <a:blip r:embed="rId13"/>
          <a:stretch>
            <a:fillRect/>
          </a:stretch>
        </p:blipFill>
        <p:spPr>
          <a:xfrm>
            <a:off x="10155457" y="1882391"/>
            <a:ext cx="628845" cy="295251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687" y="6632399"/>
            <a:ext cx="3139476" cy="3403141"/>
          </a:xfrm>
          <a:prstGeom prst="rect">
            <a:avLst/>
          </a:prstGeom>
        </p:spPr>
      </p:pic>
      <p:sp>
        <p:nvSpPr>
          <p:cNvPr id="23" name="Rectangle 22">
            <a:hlinkClick r:id="rId6" action="ppaction://hlinksldjump"/>
            <a:extLst>
              <a:ext uri="{FF2B5EF4-FFF2-40B4-BE49-F238E27FC236}">
                <a16:creationId xmlns:a16="http://schemas.microsoft.com/office/drawing/2014/main" id="{BAC73DBC-8EDB-4C1D-ADC5-59A21F8A3FC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24" name="Rounded Rectangle 23"/>
          <p:cNvSpPr/>
          <p:nvPr/>
        </p:nvSpPr>
        <p:spPr>
          <a:xfrm>
            <a:off x="4204827" y="8671270"/>
            <a:ext cx="136398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ounded Rectangle 24"/>
          <p:cNvSpPr/>
          <p:nvPr/>
        </p:nvSpPr>
        <p:spPr>
          <a:xfrm>
            <a:off x="4204827" y="8671270"/>
            <a:ext cx="1366787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6"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15"/>
          <a:stretch>
            <a:fillRect/>
          </a:stretch>
        </p:blipFill>
        <p:spPr>
          <a:xfrm>
            <a:off x="15697200" y="8061670"/>
            <a:ext cx="609600" cy="609600"/>
          </a:xfrm>
          <a:prstGeom prst="rect">
            <a:avLst/>
          </a:prstGeom>
        </p:spPr>
      </p:pic>
      <p:sp>
        <p:nvSpPr>
          <p:cNvPr id="27" name="Flowchart: Connector 26"/>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5</a:t>
            </a:r>
          </a:p>
        </p:txBody>
      </p:sp>
      <p:sp>
        <p:nvSpPr>
          <p:cNvPr id="28" name="Flowchart: Connector 27"/>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4</a:t>
            </a:r>
          </a:p>
        </p:txBody>
      </p:sp>
      <p:sp>
        <p:nvSpPr>
          <p:cNvPr id="30" name="Flowchart: Connector 29"/>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3</a:t>
            </a:r>
            <a:endParaRPr lang="en-US" sz="9600" dirty="0">
              <a:solidFill>
                <a:schemeClr val="bg1"/>
              </a:solidFill>
            </a:endParaRPr>
          </a:p>
        </p:txBody>
      </p:sp>
      <p:sp>
        <p:nvSpPr>
          <p:cNvPr id="34" name="Flowchart: Connector 33"/>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2</a:t>
            </a:r>
          </a:p>
        </p:txBody>
      </p:sp>
      <p:sp>
        <p:nvSpPr>
          <p:cNvPr id="35" name="Flowchart: Connector 34"/>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1</a:t>
            </a:r>
            <a:endParaRPr lang="en-US" sz="9600" dirty="0">
              <a:solidFill>
                <a:schemeClr val="bg1"/>
              </a:solidFill>
            </a:endParaRPr>
          </a:p>
        </p:txBody>
      </p:sp>
      <p:sp>
        <p:nvSpPr>
          <p:cNvPr id="36" name="Flowchart: Connector 35"/>
          <p:cNvSpPr/>
          <p:nvPr/>
        </p:nvSpPr>
        <p:spPr>
          <a:xfrm>
            <a:off x="659147"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smtClean="0">
                <a:solidFill>
                  <a:schemeClr val="bg1"/>
                </a:solidFill>
              </a:rPr>
              <a:t>Hết</a:t>
            </a:r>
            <a:r>
              <a:rPr lang="en-US" sz="5400" dirty="0" smtClean="0">
                <a:solidFill>
                  <a:schemeClr val="bg1"/>
                </a:solidFill>
              </a:rPr>
              <a:t> </a:t>
            </a:r>
            <a:r>
              <a:rPr lang="en-US" sz="5400" dirty="0" err="1" smtClean="0">
                <a:solidFill>
                  <a:schemeClr val="bg1"/>
                </a:solidFill>
              </a:rPr>
              <a:t>Giờ</a:t>
            </a:r>
            <a:r>
              <a:rPr lang="en-US" sz="5400" dirty="0" smtClean="0">
                <a:solidFill>
                  <a:schemeClr val="bg1"/>
                </a:solidFill>
              </a:rPr>
              <a:t>!</a:t>
            </a:r>
            <a:endParaRPr lang="en-US" sz="5400" dirty="0">
              <a:solidFill>
                <a:schemeClr val="bg1"/>
              </a:solidFill>
            </a:endParaRPr>
          </a:p>
        </p:txBody>
      </p:sp>
    </p:spTree>
    <p:extLst>
      <p:ext uri="{BB962C8B-B14F-4D97-AF65-F5344CB8AC3E}">
        <p14:creationId xmlns:p14="http://schemas.microsoft.com/office/powerpoint/2010/main" val="91628935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xit" presetSubtype="2" fill="hold" grpId="0" nodeType="clickEffect">
                                  <p:stCondLst>
                                    <p:cond delay="0"/>
                                  </p:stCondLst>
                                  <p:childTnLst>
                                    <p:animEffect transition="out" filter="wipe(right)">
                                      <p:cBhvr>
                                        <p:cTn id="38" dur="30000"/>
                                        <p:tgtEl>
                                          <p:spTgt spid="25"/>
                                        </p:tgtEl>
                                      </p:cBhvr>
                                    </p:animEffect>
                                    <p:set>
                                      <p:cBhvr>
                                        <p:cTn id="39" dur="1" fill="hold">
                                          <p:stCondLst>
                                            <p:cond delay="29999"/>
                                          </p:stCondLst>
                                        </p:cTn>
                                        <p:tgtEl>
                                          <p:spTgt spid="25"/>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25000" fill="hold"/>
                                        <p:tgtEl>
                                          <p:spTgt spid="26"/>
                                        </p:tgtEl>
                                      </p:cBhvr>
                                    </p:cmd>
                                  </p:childTnLst>
                                </p:cTn>
                              </p:par>
                              <p:par>
                                <p:cTn id="42" presetID="1" presetClass="entr" presetSubtype="0" fill="hold" grpId="0" nodeType="withEffect">
                                  <p:stCondLst>
                                    <p:cond delay="24000"/>
                                  </p:stCondLst>
                                  <p:childTnLst>
                                    <p:set>
                                      <p:cBhvr>
                                        <p:cTn id="43"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par>
                                <p:cTn id="44" presetID="1" presetClass="entr" presetSubtype="0" fill="hold" grpId="0" nodeType="withEffect">
                                  <p:stCondLst>
                                    <p:cond delay="25000"/>
                                  </p:stCondLst>
                                  <p:childTnLst>
                                    <p:set>
                                      <p:cBhvr>
                                        <p:cTn id="45"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par>
                                <p:cTn id="46" presetID="1" presetClass="entr" presetSubtype="0" fill="hold" grpId="0" nodeType="withEffect">
                                  <p:stCondLst>
                                    <p:cond delay="26000"/>
                                  </p:stCondLst>
                                  <p:childTnLst>
                                    <p:set>
                                      <p:cBhvr>
                                        <p:cTn id="4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par>
                                <p:cTn id="48" presetID="1" presetClass="entr" presetSubtype="0" fill="hold" grpId="0" nodeType="withEffect">
                                  <p:stCondLst>
                                    <p:cond delay="27000"/>
                                  </p:stCondLst>
                                  <p:childTnLst>
                                    <p:set>
                                      <p:cBhvr>
                                        <p:cTn id="4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demgiay.wav"/>
                                        </p:tgtEl>
                                      </p:cMediaNode>
                                    </p:audio>
                                  </p:subTnLst>
                                </p:cTn>
                              </p:par>
                              <p:par>
                                <p:cTn id="50" presetID="1" presetClass="entr" presetSubtype="0" fill="hold" grpId="0" nodeType="withEffect">
                                  <p:stCondLst>
                                    <p:cond delay="28000"/>
                                  </p:stCondLst>
                                  <p:childTnLst>
                                    <p:set>
                                      <p:cBhvr>
                                        <p:cTn id="51"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par>
                                <p:cTn id="52" presetID="1" presetClass="entr" presetSubtype="0" fill="hold" grpId="0" nodeType="withEffect">
                                  <p:stCondLst>
                                    <p:cond delay="29000"/>
                                  </p:stCondLst>
                                  <p:childTnLst>
                                    <p:set>
                                      <p:cBhvr>
                                        <p:cTn id="53"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hetgio.wav"/>
                                        </p:tgtEl>
                                      </p:cMediaNode>
                                    </p:audio>
                                  </p:sub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61" fill="hold" display="0">
                  <p:stCondLst>
                    <p:cond delay="indefinite"/>
                  </p:stCondLst>
                  <p:endCondLst>
                    <p:cond evt="onStopAudio" delay="0">
                      <p:tgtEl>
                        <p:sldTgt/>
                      </p:tgtEl>
                    </p:cond>
                  </p:endCondLst>
                </p:cTn>
                <p:tgtEl>
                  <p:spTgt spid="26"/>
                </p:tgtEl>
              </p:cMediaNode>
            </p:audio>
          </p:childTnLst>
        </p:cTn>
      </p:par>
    </p:tnLst>
    <p:bldLst>
      <p:bldP spid="5" grpId="0"/>
      <p:bldP spid="6" grpId="0"/>
      <p:bldP spid="25" grpId="0" animBg="1"/>
      <p:bldP spid="27" grpId="0" animBg="1"/>
      <p:bldP spid="28" grpId="0" animBg="1"/>
      <p:bldP spid="30" grpId="0" animBg="1"/>
      <p:bldP spid="34" grpId="0" animBg="1"/>
      <p:bldP spid="35"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1947553"/>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Ghi</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nhớ</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kiến</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thức</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trọng</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tâm</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trong</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bài</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endParaRPr sz="40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Times New Roman" panose="02020603050405020304" pitchFamily="18" charset="0"/>
                  <a:ea typeface="Arial"/>
                  <a:cs typeface="Times New Roman" panose="02020603050405020304" pitchFamily="18" charset="0"/>
                  <a:sym typeface="Arial"/>
                </a:rPr>
                <a:t>Hoàn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thành</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bài</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tập</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trong</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SGK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trang</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96,97</a:t>
              </a:r>
              <a:endParaRPr sz="40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519769" y="4367070"/>
              <a:ext cx="4539800" cy="1850807"/>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Times New Roman" panose="02020603050405020304" pitchFamily="18" charset="0"/>
                  <a:ea typeface="Arial"/>
                  <a:cs typeface="Times New Roman" panose="02020603050405020304" pitchFamily="18" charset="0"/>
                  <a:sym typeface="Arial"/>
                </a:rPr>
                <a:t>Chuẩn</a:t>
              </a:r>
              <a:r>
                <a:rPr lang="en-US" sz="3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3800" dirty="0" err="1">
                  <a:solidFill>
                    <a:schemeClr val="dk1"/>
                  </a:solidFill>
                  <a:latin typeface="Times New Roman" panose="02020603050405020304" pitchFamily="18" charset="0"/>
                  <a:ea typeface="Arial"/>
                  <a:cs typeface="Times New Roman" panose="02020603050405020304" pitchFamily="18" charset="0"/>
                  <a:sym typeface="Arial"/>
                </a:rPr>
                <a:t>bị</a:t>
              </a:r>
              <a:r>
                <a:rPr lang="en-US" sz="3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3800" dirty="0" err="1">
                  <a:solidFill>
                    <a:schemeClr val="dk1"/>
                  </a:solidFill>
                  <a:latin typeface="Times New Roman" panose="02020603050405020304" pitchFamily="18" charset="0"/>
                  <a:ea typeface="Arial"/>
                  <a:cs typeface="Times New Roman" panose="02020603050405020304" pitchFamily="18" charset="0"/>
                  <a:sym typeface="Arial"/>
                </a:rPr>
                <a:t>bài</a:t>
              </a:r>
              <a:r>
                <a:rPr lang="en-US" sz="3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3800" dirty="0" err="1">
                  <a:solidFill>
                    <a:schemeClr val="dk1"/>
                  </a:solidFill>
                  <a:latin typeface="Times New Roman" panose="02020603050405020304" pitchFamily="18" charset="0"/>
                  <a:ea typeface="Arial"/>
                  <a:cs typeface="Times New Roman" panose="02020603050405020304" pitchFamily="18" charset="0"/>
                  <a:sym typeface="Arial"/>
                </a:rPr>
                <a:t>mới</a:t>
              </a:r>
              <a:r>
                <a:rPr lang="en-US" sz="3800">
                  <a:solidFill>
                    <a:schemeClr val="dk1"/>
                  </a:solidFill>
                  <a:latin typeface="Times New Roman" panose="02020603050405020304" pitchFamily="18" charset="0"/>
                  <a:ea typeface="Arial"/>
                  <a:cs typeface="Times New Roman" panose="02020603050405020304" pitchFamily="18" charset="0"/>
                  <a:sym typeface="Arial"/>
                </a:rPr>
                <a:t>: </a:t>
              </a:r>
              <a:endParaRPr lang="en-US" sz="3800" smtClean="0">
                <a:solidFill>
                  <a:schemeClr val="dk1"/>
                </a:solidFill>
                <a:latin typeface="Times New Roman" panose="02020603050405020304" pitchFamily="18" charset="0"/>
                <a:ea typeface="Arial"/>
                <a:cs typeface="Times New Roman" panose="02020603050405020304" pitchFamily="18" charset="0"/>
                <a:sym typeface="Arial"/>
              </a:endParaRPr>
            </a:p>
            <a:p>
              <a:pPr lvl="0" algn="ctr">
                <a:lnSpc>
                  <a:spcPct val="150000"/>
                </a:lnSpc>
              </a:pPr>
              <a:r>
                <a:rPr lang="en-US" sz="3800" b="1" i="1" smtClean="0">
                  <a:solidFill>
                    <a:schemeClr val="dk1"/>
                  </a:solidFill>
                  <a:latin typeface="Times New Roman" panose="02020603050405020304" pitchFamily="18" charset="0"/>
                  <a:ea typeface="Arial"/>
                  <a:cs typeface="Times New Roman" panose="02020603050405020304" pitchFamily="18" charset="0"/>
                  <a:sym typeface="Arial"/>
                </a:rPr>
                <a:t>“</a:t>
              </a:r>
              <a:r>
                <a:rPr lang="en-US" sz="3800" b="1" i="1" dirty="0" err="1">
                  <a:solidFill>
                    <a:schemeClr val="dk1"/>
                  </a:solidFill>
                  <a:latin typeface="Times New Roman" panose="02020603050405020304" pitchFamily="18" charset="0"/>
                  <a:ea typeface="Arial"/>
                  <a:cs typeface="Times New Roman" panose="02020603050405020304" pitchFamily="18" charset="0"/>
                  <a:sym typeface="Arial"/>
                </a:rPr>
                <a:t>Bài</a:t>
              </a:r>
              <a:r>
                <a:rPr lang="en-US" sz="3800" b="1" i="1" dirty="0">
                  <a:solidFill>
                    <a:schemeClr val="dk1"/>
                  </a:solidFill>
                  <a:latin typeface="Times New Roman" panose="02020603050405020304" pitchFamily="18" charset="0"/>
                  <a:ea typeface="Arial"/>
                  <a:cs typeface="Times New Roman" panose="02020603050405020304" pitchFamily="18" charset="0"/>
                  <a:sym typeface="Arial"/>
                </a:rPr>
                <a:t> </a:t>
              </a:r>
              <a:r>
                <a:rPr lang="en-US" sz="3800" b="1" i="1" dirty="0" smtClean="0">
                  <a:solidFill>
                    <a:schemeClr val="dk1"/>
                  </a:solidFill>
                  <a:latin typeface="Times New Roman" panose="02020603050405020304" pitchFamily="18" charset="0"/>
                  <a:ea typeface="Arial"/>
                  <a:cs typeface="Times New Roman" panose="02020603050405020304" pitchFamily="18" charset="0"/>
                  <a:sym typeface="Arial"/>
                </a:rPr>
                <a:t>2: </a:t>
              </a:r>
              <a:r>
                <a:rPr lang="en-US" sz="3800" b="1" i="1" dirty="0" err="1" smtClean="0">
                  <a:solidFill>
                    <a:schemeClr val="dk1"/>
                  </a:solidFill>
                  <a:latin typeface="Times New Roman" panose="02020603050405020304" pitchFamily="18" charset="0"/>
                  <a:ea typeface="Arial"/>
                  <a:cs typeface="Times New Roman" panose="02020603050405020304" pitchFamily="18" charset="0"/>
                  <a:sym typeface="Arial"/>
                </a:rPr>
                <a:t>Hình</a:t>
              </a:r>
              <a:r>
                <a:rPr lang="en-US" sz="3800" b="1" i="1"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3800" b="1" i="1" dirty="0" err="1" smtClean="0">
                  <a:solidFill>
                    <a:schemeClr val="dk1"/>
                  </a:solidFill>
                  <a:latin typeface="Times New Roman" panose="02020603050405020304" pitchFamily="18" charset="0"/>
                  <a:ea typeface="Arial"/>
                  <a:cs typeface="Times New Roman" panose="02020603050405020304" pitchFamily="18" charset="0"/>
                  <a:sym typeface="Arial"/>
                </a:rPr>
                <a:t>nón</a:t>
              </a:r>
              <a:r>
                <a:rPr lang="en-US" sz="3800" b="1" i="1" dirty="0" smtClean="0">
                  <a:solidFill>
                    <a:schemeClr val="dk1"/>
                  </a:solidFill>
                  <a:latin typeface="Times New Roman" panose="02020603050405020304" pitchFamily="18" charset="0"/>
                  <a:ea typeface="Arial"/>
                  <a:cs typeface="Times New Roman" panose="02020603050405020304" pitchFamily="18" charset="0"/>
                  <a:sym typeface="Arial"/>
                </a:rPr>
                <a:t>”.</a:t>
              </a:r>
              <a:endParaRPr sz="3800" b="1" i="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103700"/>
            </a:xfrm>
            <a:prstGeom prst="rect">
              <a:avLst/>
            </a:prstGeom>
          </p:spPr>
          <p:txBody>
            <a:bodyPr wrap="square" lIns="0" tIns="0" rIns="0" bIns="0" rtlCol="0" anchor="t">
              <a:spAutoFit/>
            </a:bodyPr>
            <a:lstStyle/>
            <a:p>
              <a:pPr algn="ctr">
                <a:lnSpc>
                  <a:spcPts val="9600"/>
                </a:lnSpc>
              </a:pPr>
              <a:r>
                <a:rPr lang="en-US" sz="6000" b="1" dirty="0">
                  <a:latin typeface="Times New Roman" panose="02020603050405020304" pitchFamily="18" charset="0"/>
                  <a:cs typeface="Times New Roman" panose="02020603050405020304" pitchFamily="18" charset="0"/>
                </a:rPr>
                <a:t>HƯỚNG DẪN VỀ NHÀ</a:t>
              </a: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64711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Arial"/>
                <a:ea typeface="Arial"/>
                <a:cs typeface="Arial"/>
                <a:sym typeface="Arial"/>
              </a:rPr>
              <a:t>CHƯƠNG </a:t>
            </a:r>
            <a:r>
              <a:rPr lang="en-US" sz="7700" b="1" dirty="0" smtClean="0">
                <a:solidFill>
                  <a:schemeClr val="lt1"/>
                </a:solidFill>
                <a:latin typeface="Arial"/>
                <a:ea typeface="Arial"/>
                <a:cs typeface="Arial"/>
                <a:sym typeface="Arial"/>
              </a:rPr>
              <a:t>10</a:t>
            </a:r>
            <a:r>
              <a:rPr lang="vi-VN" sz="7700" b="1" dirty="0" smtClean="0">
                <a:solidFill>
                  <a:schemeClr val="lt1"/>
                </a:solidFill>
                <a:latin typeface="Arial"/>
                <a:ea typeface="Arial"/>
                <a:cs typeface="Arial"/>
                <a:sym typeface="Arial"/>
              </a:rPr>
              <a:t>: </a:t>
            </a:r>
            <a:r>
              <a:rPr lang="en-US" sz="7700" b="1" dirty="0" smtClean="0">
                <a:solidFill>
                  <a:schemeClr val="lt1"/>
                </a:solidFill>
                <a:latin typeface="Arial"/>
                <a:ea typeface="Arial"/>
                <a:cs typeface="Arial"/>
                <a:sym typeface="Arial"/>
              </a:rPr>
              <a:t>HÌNH HỌC TRỰC QUAN</a:t>
            </a:r>
            <a:endParaRPr sz="7700" dirty="0">
              <a:solidFill>
                <a:schemeClr val="lt1"/>
              </a:solidFill>
              <a:latin typeface="Calibri"/>
              <a:ea typeface="Calibri"/>
              <a:cs typeface="Calibri"/>
              <a:sym typeface="Calibri"/>
            </a:endParaRPr>
          </a:p>
        </p:txBody>
      </p:sp>
      <p:sp>
        <p:nvSpPr>
          <p:cNvPr id="21" name="Google Shape;133;p3"/>
          <p:cNvSpPr/>
          <p:nvPr/>
        </p:nvSpPr>
        <p:spPr>
          <a:xfrm>
            <a:off x="3610753" y="5096026"/>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1: </a:t>
            </a:r>
            <a:r>
              <a:rPr lang="en-US" sz="7500" b="1" dirty="0" smtClean="0">
                <a:solidFill>
                  <a:srgbClr val="FFFF00"/>
                </a:solidFill>
                <a:latin typeface="Arial"/>
                <a:ea typeface="Arial"/>
                <a:cs typeface="Arial"/>
                <a:sym typeface="Arial"/>
              </a:rPr>
              <a:t>HÌNH TRỤ </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494616" y="3752755"/>
            <a:ext cx="12033827" cy="1002710"/>
          </a:xfrm>
          <a:prstGeom prst="rect">
            <a:avLst/>
          </a:prstGeom>
        </p:spPr>
        <p:txBody>
          <a:bodyPr wrap="square">
            <a:spAutoFit/>
          </a:bodyPr>
          <a:lstStyle/>
          <a:p>
            <a:pPr algn="just">
              <a:lnSpc>
                <a:spcPct val="150000"/>
              </a:lnSpc>
              <a:tabLst>
                <a:tab pos="360045" algn="l"/>
                <a:tab pos="720090" algn="l"/>
              </a:tabLst>
            </a:pPr>
            <a:r>
              <a:rPr lang="nl-NL" sz="4500" b="1" dirty="0" smtClean="0">
                <a:latin typeface="Arial" panose="020B0604020202020204" pitchFamily="34" charset="0"/>
                <a:ea typeface="Calibri" panose="020F0502020204030204" pitchFamily="34" charset="0"/>
                <a:cs typeface="Arial" panose="020B0604020202020204" pitchFamily="34" charset="0"/>
              </a:rPr>
              <a:t>HÌNH TRỤ</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494616" y="6065242"/>
            <a:ext cx="11640751" cy="784830"/>
          </a:xfrm>
          <a:prstGeom prst="rect">
            <a:avLst/>
          </a:prstGeom>
        </p:spPr>
        <p:txBody>
          <a:bodyPr wrap="none">
            <a:spAutoFit/>
          </a:bodyPr>
          <a:lstStyle/>
          <a:p>
            <a:r>
              <a:rPr lang="nl-NL" sz="4500" b="1" dirty="0" smtClean="0">
                <a:latin typeface="Arial" panose="020B0604020202020204" pitchFamily="34" charset="0"/>
                <a:cs typeface="Arial" panose="020B0604020202020204" pitchFamily="34" charset="0"/>
              </a:rPr>
              <a:t>DIỆN TÍCH XUNG QUANH CỦA HÌNH TRỤ</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4968973" y="836629"/>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48491" y="7693265"/>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114800" y="5715642"/>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smtClean="0">
                  <a:latin typeface="Arial" panose="020B0604020202020204" pitchFamily="34" charset="0"/>
                  <a:cs typeface="Arial" panose="020B0604020202020204" pitchFamily="34" charset="0"/>
                </a:rPr>
                <a:t>II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16" name="Group 15"/>
          <p:cNvGrpSpPr/>
          <p:nvPr/>
        </p:nvGrpSpPr>
        <p:grpSpPr>
          <a:xfrm>
            <a:off x="4107021" y="7755160"/>
            <a:ext cx="1236936" cy="1155973"/>
            <a:chOff x="2315060" y="3149849"/>
            <a:chExt cx="1236936" cy="1155973"/>
          </a:xfrm>
        </p:grpSpPr>
        <p:pic>
          <p:nvPicPr>
            <p:cNvPr id="17"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8"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noProof="0" dirty="0" smtClean="0">
                  <a:latin typeface="Arial" panose="020B0604020202020204" pitchFamily="34" charset="0"/>
                  <a:cs typeface="Arial" panose="020B0604020202020204" pitchFamily="34" charset="0"/>
                </a:rPr>
                <a:t>III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19" name="Rectangle 18"/>
          <p:cNvSpPr/>
          <p:nvPr/>
        </p:nvSpPr>
        <p:spPr>
          <a:xfrm>
            <a:off x="5494616" y="8018177"/>
            <a:ext cx="7152343" cy="784830"/>
          </a:xfrm>
          <a:prstGeom prst="rect">
            <a:avLst/>
          </a:prstGeom>
        </p:spPr>
        <p:txBody>
          <a:bodyPr wrap="none">
            <a:spAutoFit/>
          </a:bodyPr>
          <a:lstStyle/>
          <a:p>
            <a:r>
              <a:rPr lang="nl-NL" sz="4500" b="1" dirty="0" smtClean="0">
                <a:latin typeface="Arial" panose="020B0604020202020204" pitchFamily="34" charset="0"/>
                <a:cs typeface="Arial" panose="020B0604020202020204" pitchFamily="34" charset="0"/>
              </a:rPr>
              <a:t>THỂ TÍCH CỦA HÌNH TRỤ</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02512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7453059" y="3390900"/>
              <a:ext cx="4142481" cy="136191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I</a:t>
              </a:r>
              <a:r>
                <a:rPr lang="nl-NL" sz="55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HÌNH TRỤ</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4"/>
          <a:srcRect/>
          <a:stretch>
            <a:fillRect/>
          </a:stretch>
        </p:blipFill>
        <p:spPr>
          <a:xfrm rot="2782518">
            <a:off x="16011183" y="-450072"/>
            <a:ext cx="1749946" cy="1827620"/>
          </a:xfrm>
          <a:prstGeom prst="rect">
            <a:avLst/>
          </a:prstGeom>
        </p:spPr>
      </p:pic>
      <p:sp>
        <p:nvSpPr>
          <p:cNvPr id="16" name="Google Shape;169;p5"/>
          <p:cNvSpPr/>
          <p:nvPr/>
        </p:nvSpPr>
        <p:spPr>
          <a:xfrm>
            <a:off x="444654" y="1641448"/>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HĐKP 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5"/>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516460" y="1735409"/>
            <a:ext cx="17846512" cy="2585323"/>
          </a:xfrm>
          <a:prstGeom prst="rect">
            <a:avLst/>
          </a:prstGeom>
          <a:noFill/>
        </p:spPr>
        <p:txBody>
          <a:bodyPr wrap="square">
            <a:spAutoFit/>
          </a:bodyPr>
          <a:lstStyle/>
          <a:p>
            <a:pPr algn="just">
              <a:lnSpc>
                <a:spcPct val="150000"/>
              </a:lnSpc>
              <a:spcAft>
                <a:spcPts val="800"/>
              </a:spcAft>
            </a:pPr>
            <a:r>
              <a:rPr lang="en-US" sz="2800" b="1"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600" b="1" kern="100" dirty="0" smtClean="0">
                <a:latin typeface="Times New Roman" panose="02020603050405020304" pitchFamily="18" charset="0"/>
                <a:ea typeface="Calibri" panose="020F0502020204030204" pitchFamily="34" charset="0"/>
                <a:cs typeface="Times New Roman" panose="02020603050405020304" pitchFamily="18" charset="0"/>
              </a:rPr>
              <a:t>Cắt </a:t>
            </a:r>
            <a:r>
              <a:rPr lang="vi-VN" sz="3600" b="1" kern="100" dirty="0">
                <a:latin typeface="Times New Roman" panose="02020603050405020304" pitchFamily="18" charset="0"/>
                <a:ea typeface="Calibri" panose="020F0502020204030204" pitchFamily="34" charset="0"/>
                <a:cs typeface="Times New Roman" panose="02020603050405020304" pitchFamily="18" charset="0"/>
              </a:rPr>
              <a:t>một miếng bìa có dạng hình chữ nhật ABCD. Khi quay miếng bìa một vòng quanh đường thẳng cố định chứa cạnh CD (Hình 2a), miếng bìa đó tạo nên một hình như ở Hình 2b. Hình đó có dạng hình gì</a:t>
            </a:r>
            <a:r>
              <a:rPr lang="vi-VN" sz="3600" b="1" kern="1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1E3F9C3-F031-CB98-774D-A1CEF934FE62}"/>
              </a:ext>
            </a:extLst>
          </p:cNvPr>
          <p:cNvSpPr/>
          <p:nvPr/>
        </p:nvSpPr>
        <p:spPr>
          <a:xfrm>
            <a:off x="6019800" y="9237180"/>
            <a:ext cx="1756315" cy="677108"/>
          </a:xfrm>
          <a:prstGeom prst="rect">
            <a:avLst/>
          </a:prstGeom>
        </p:spPr>
        <p:txBody>
          <a:bodyPr wrap="none">
            <a:spAutoFit/>
          </a:bodyPr>
          <a:lstStyle/>
          <a:p>
            <a:r>
              <a:rPr lang="en-US" sz="3800" b="1" u="sng"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Trả</a:t>
            </a:r>
            <a:r>
              <a:rPr lang="en-US" sz="3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u="sng"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sz="3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b="1" u="sng"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1132FA0-EC79-792B-273E-061032A71CD0}"/>
              </a:ext>
            </a:extLst>
          </p:cNvPr>
          <p:cNvSpPr txBox="1"/>
          <p:nvPr/>
        </p:nvSpPr>
        <p:spPr>
          <a:xfrm>
            <a:off x="7776442" y="9000488"/>
            <a:ext cx="2255921" cy="920252"/>
          </a:xfrm>
          <a:prstGeom prst="rect">
            <a:avLst/>
          </a:prstGeom>
          <a:noFill/>
        </p:spPr>
        <p:txBody>
          <a:bodyPr wrap="square">
            <a:spAutoFit/>
          </a:bodyPr>
          <a:lstStyle/>
          <a:p>
            <a:pPr algn="just">
              <a:lnSpc>
                <a:spcPct val="150000"/>
              </a:lnSpc>
              <a:spcBef>
                <a:spcPts val="300"/>
              </a:spcBef>
              <a:spcAft>
                <a:spcPts val="300"/>
              </a:spcAft>
            </a:pPr>
            <a:r>
              <a:rPr lang="en-US" sz="4000" b="1" kern="100" dirty="0">
                <a:latin typeface="Times New Roman" panose="02020603050405020304" pitchFamily="18" charset="0"/>
                <a:ea typeface="Calibri" panose="020F0502020204030204" pitchFamily="34" charset="0"/>
                <a:cs typeface="Times New Roman" panose="02020603050405020304" pitchFamily="18" charset="0"/>
              </a:rPr>
              <a:t>H</a:t>
            </a:r>
            <a:r>
              <a:rPr lang="vi-VN" sz="4000" b="1" kern="100" dirty="0" smtClean="0">
                <a:latin typeface="Times New Roman" panose="02020603050405020304" pitchFamily="18" charset="0"/>
                <a:ea typeface="Calibri" panose="020F0502020204030204" pitchFamily="34" charset="0"/>
                <a:cs typeface="Times New Roman" panose="02020603050405020304" pitchFamily="18" charset="0"/>
              </a:rPr>
              <a:t>ình trụ.</a:t>
            </a:r>
            <a:endParaRPr lang="en-US" sz="40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Google Shape;322;p15"/>
          <p:cNvSpPr/>
          <p:nvPr/>
        </p:nvSpPr>
        <p:spPr>
          <a:xfrm>
            <a:off x="516460" y="211142"/>
            <a:ext cx="5960540" cy="121805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1</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Nhận</a:t>
            </a:r>
            <a:r>
              <a:rPr lang="en-US" sz="4500" b="1" dirty="0" smtClean="0">
                <a:solidFill>
                  <a:schemeClr val="lt1"/>
                </a:solidFill>
                <a:latin typeface="Arial"/>
                <a:ea typeface="Arial"/>
                <a:cs typeface="Arial"/>
                <a:sym typeface="Arial"/>
              </a:rPr>
              <a:t> biết </a:t>
            </a:r>
            <a:r>
              <a:rPr lang="en-US" sz="4500" b="1" dirty="0" err="1" smtClean="0">
                <a:solidFill>
                  <a:schemeClr val="lt1"/>
                </a:solidFill>
                <a:latin typeface="Arial"/>
                <a:ea typeface="Arial"/>
                <a:cs typeface="Arial"/>
                <a:sym typeface="Arial"/>
              </a:rPr>
              <a:t>hình</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trụ</a:t>
            </a:r>
            <a:endParaRPr sz="4500" b="1" dirty="0">
              <a:solidFill>
                <a:schemeClr val="lt1"/>
              </a:solidFill>
              <a:latin typeface="Arial"/>
              <a:ea typeface="Arial"/>
              <a:cs typeface="Arial"/>
              <a:sym typeface="Arial"/>
            </a:endParaRPr>
          </a:p>
        </p:txBody>
      </p:sp>
      <p:pic>
        <p:nvPicPr>
          <p:cNvPr id="5" name="Picture 4"/>
          <p:cNvPicPr>
            <a:picLocks noChangeAspect="1"/>
          </p:cNvPicPr>
          <p:nvPr/>
        </p:nvPicPr>
        <p:blipFill>
          <a:blip r:embed="rId8"/>
          <a:stretch>
            <a:fillRect/>
          </a:stretch>
        </p:blipFill>
        <p:spPr>
          <a:xfrm>
            <a:off x="10886613" y="4607571"/>
            <a:ext cx="5007413" cy="3785529"/>
          </a:xfrm>
          <a:prstGeom prst="rect">
            <a:avLst/>
          </a:prstGeom>
        </p:spPr>
      </p:pic>
      <p:pic>
        <p:nvPicPr>
          <p:cNvPr id="11" name="328846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06148" y="4659526"/>
            <a:ext cx="7349610" cy="3785528"/>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600" fill="hold"/>
                                        <p:tgtEl>
                                          <p:spTgt spid="11"/>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32" fill="hold" display="0">
                  <p:stCondLst>
                    <p:cond delay="indefinite"/>
                  </p:stCondLst>
                </p:cTn>
                <p:tgtEl>
                  <p:spTgt spid="11"/>
                </p:tgtEl>
              </p:cMediaNode>
            </p:video>
          </p:childTnLst>
        </p:cTn>
      </p:par>
    </p:tnLst>
    <p:bldLst>
      <p:bldP spid="16" grpId="0" animBg="1"/>
      <p:bldP spid="3"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22434" y="3864024"/>
            <a:ext cx="17232167" cy="2963682"/>
            <a:chOff x="1066799" y="3139757"/>
            <a:chExt cx="16341026" cy="2263698"/>
          </a:xfrm>
        </p:grpSpPr>
        <p:sp>
          <p:nvSpPr>
            <p:cNvPr id="28" name="Google Shape;259;p11"/>
            <p:cNvSpPr/>
            <p:nvPr/>
          </p:nvSpPr>
          <p:spPr>
            <a:xfrm>
              <a:off x="1066799" y="3139757"/>
              <a:ext cx="16341026" cy="2165036"/>
            </a:xfrm>
            <a:prstGeom prst="roundRect">
              <a:avLst>
                <a:gd name="adj" fmla="val 16667"/>
              </a:avLst>
            </a:prstGeom>
            <a:solidFill>
              <a:schemeClr val="tx2">
                <a:lumMod val="75000"/>
              </a:schemeClr>
            </a:solidFill>
            <a:ln>
              <a:solidFill>
                <a:schemeClr val="tx2">
                  <a:lumMod val="75000"/>
                </a:schemeClr>
              </a:solid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438495" y="3393490"/>
              <a:ext cx="14973941" cy="2009965"/>
            </a:xfrm>
            <a:prstGeom prst="rect">
              <a:avLst/>
            </a:prstGeom>
          </p:spPr>
          <p:txBody>
            <a:bodyPr wrap="square">
              <a:spAutoFit/>
            </a:bodyPr>
            <a:lstStyle/>
            <a:p>
              <a:pPr algn="just">
                <a:lnSpc>
                  <a:spcPct val="150000"/>
                </a:lnSpc>
                <a:spcBef>
                  <a:spcPts val="300"/>
                </a:spcBef>
                <a:spcAft>
                  <a:spcPts val="300"/>
                </a:spcAft>
              </a:pPr>
              <a:r>
                <a:rPr lang="vi-VN" sz="4000" b="1"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vi-VN" sz="4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Hình được tạo ra khi quay một hình chữ nhật một vòng xung quanh đường thẳng cố định chứa một cạnh của nó là hình trụ.</a:t>
              </a:r>
              <a:endParaRPr lang="en-US" sz="4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endParaRPr lang="vi-VN" sz="4000" kern="100" dirty="0" smtClean="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 name="Group 3"/>
          <p:cNvGrpSpPr/>
          <p:nvPr/>
        </p:nvGrpSpPr>
        <p:grpSpPr>
          <a:xfrm>
            <a:off x="6547717" y="758243"/>
            <a:ext cx="5181600" cy="1900674"/>
            <a:chOff x="6842191" y="387697"/>
            <a:chExt cx="5181600" cy="1900674"/>
          </a:xfrm>
        </p:grpSpPr>
        <p:grpSp>
          <p:nvGrpSpPr>
            <p:cNvPr id="23" name="Group 9"/>
            <p:cNvGrpSpPr/>
            <p:nvPr/>
          </p:nvGrpSpPr>
          <p:grpSpPr>
            <a:xfrm>
              <a:off x="6842191" y="387697"/>
              <a:ext cx="5181600" cy="1900674"/>
              <a:chOff x="-19684" y="298517"/>
              <a:chExt cx="6451824" cy="1622966"/>
            </a:xfrm>
          </p:grpSpPr>
          <p:sp>
            <p:nvSpPr>
              <p:cNvPr id="24" name="Freeform 10"/>
              <p:cNvSpPr/>
              <p:nvPr/>
            </p:nvSpPr>
            <p:spPr>
              <a:xfrm>
                <a:off x="12701" y="298517"/>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19684" y="705099"/>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23251" y="1058483"/>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smtClean="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764" y="1094228"/>
            <a:ext cx="3237257" cy="3231160"/>
          </a:xfrm>
          <a:prstGeom prst="rect">
            <a:avLst/>
          </a:prstGeom>
        </p:spPr>
      </p:pic>
      <p:pic>
        <p:nvPicPr>
          <p:cNvPr id="7" name="Picture 6"/>
          <p:cNvPicPr>
            <a:picLocks noChangeAspect="1"/>
          </p:cNvPicPr>
          <p:nvPr/>
        </p:nvPicPr>
        <p:blipFill>
          <a:blip r:embed="rId7"/>
          <a:stretch>
            <a:fillRect/>
          </a:stretch>
        </p:blipFill>
        <p:spPr>
          <a:xfrm>
            <a:off x="16136581" y="-140852"/>
            <a:ext cx="2987299" cy="2517866"/>
          </a:xfrm>
          <a:prstGeom prst="rect">
            <a:avLst/>
          </a:prstGeom>
        </p:spPr>
      </p:pic>
    </p:spTree>
    <p:extLst>
      <p:ext uri="{BB962C8B-B14F-4D97-AF65-F5344CB8AC3E}">
        <p14:creationId xmlns:p14="http://schemas.microsoft.com/office/powerpoint/2010/main" val="301383242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9114" y="1720507"/>
            <a:ext cx="10422335" cy="8071193"/>
            <a:chOff x="1059064" y="2765904"/>
            <a:chExt cx="11534247" cy="5510033"/>
          </a:xfrm>
        </p:grpSpPr>
        <p:sp>
          <p:nvSpPr>
            <p:cNvPr id="28" name="Google Shape;259;p11"/>
            <p:cNvSpPr/>
            <p:nvPr/>
          </p:nvSpPr>
          <p:spPr>
            <a:xfrm>
              <a:off x="1059064" y="2765904"/>
              <a:ext cx="11534247" cy="551003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546068" y="3194588"/>
              <a:ext cx="10560238" cy="47764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ts val="300"/>
                </a:spcBef>
                <a:spcAft>
                  <a:spcPts val="300"/>
                </a:spcAft>
              </a:pP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Với </a:t>
              </a:r>
              <a:r>
                <a:rPr lang="vi-VN" sz="4000" b="1" kern="100" dirty="0">
                  <a:latin typeface="Calibri" panose="020F0502020204030204" pitchFamily="34" charset="0"/>
                  <a:ea typeface="Calibri" panose="020F0502020204030204" pitchFamily="34" charset="0"/>
                  <a:cs typeface="Times New Roman" panose="02020603050405020304" pitchFamily="18" charset="0"/>
                </a:rPr>
                <a:t>hình trụ như ở Hình 3, ta có</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a:t>
              </a:r>
              <a:endParaRPr lang="en-US" sz="4000" b="1" kern="100" dirty="0" smtClean="0">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a:latin typeface="Calibri" panose="020F0502020204030204" pitchFamily="34" charset="0"/>
                  <a:ea typeface="Calibri" panose="020F0502020204030204" pitchFamily="34" charset="0"/>
                  <a:cs typeface="Times New Roman" panose="02020603050405020304" pitchFamily="18" charset="0"/>
                </a:rPr>
                <a:t>Hình tròn tâm D bán kính DA và hình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tròn tâm </a:t>
              </a:r>
              <a:r>
                <a:rPr lang="vi-VN" sz="4000" b="1" kern="100" dirty="0">
                  <a:latin typeface="Calibri" panose="020F0502020204030204" pitchFamily="34" charset="0"/>
                  <a:ea typeface="Calibri" panose="020F0502020204030204" pitchFamily="34" charset="0"/>
                  <a:cs typeface="Times New Roman" panose="02020603050405020304" pitchFamily="18" charset="0"/>
                </a:rPr>
                <a:t>C bán kính CB là hai mặt đáy, hai mặt đáy của hình trụ bằng nhau và nằm trong hai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mặt</a:t>
              </a: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phẳng </a:t>
              </a:r>
              <a:r>
                <a:rPr lang="vi-VN" sz="4000" b="1" kern="100" dirty="0">
                  <a:latin typeface="Calibri" panose="020F0502020204030204" pitchFamily="34" charset="0"/>
                  <a:ea typeface="Calibri" panose="020F0502020204030204" pitchFamily="34" charset="0"/>
                  <a:cs typeface="Times New Roman" panose="02020603050405020304" pitchFamily="18" charset="0"/>
                </a:rPr>
                <a:t>song song; </a:t>
              </a:r>
              <a:endParaRPr lang="en-US" sz="4000" b="1" kern="100" dirty="0" smtClean="0">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a:latin typeface="Calibri" panose="020F0502020204030204" pitchFamily="34" charset="0"/>
                  <a:ea typeface="Calibri" panose="020F0502020204030204" pitchFamily="34" charset="0"/>
                  <a:cs typeface="Times New Roman" panose="02020603050405020304" pitchFamily="18" charset="0"/>
                </a:rPr>
                <a:t>Độ dài cạnh DA được gọi là bán kính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đáy</a:t>
              </a: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 </a:t>
              </a:r>
            </a:p>
            <a:p>
              <a:pPr algn="just">
                <a:spcBef>
                  <a:spcPts val="300"/>
                </a:spcBef>
                <a:spcAft>
                  <a:spcPts val="300"/>
                </a:spcAft>
              </a:pP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a:latin typeface="Calibri" panose="020F0502020204030204" pitchFamily="34" charset="0"/>
                  <a:ea typeface="Calibri" panose="020F0502020204030204" pitchFamily="34" charset="0"/>
                  <a:cs typeface="Times New Roman" panose="02020603050405020304" pitchFamily="18" charset="0"/>
                </a:rPr>
                <a:t>Độ dài cạnh CD được gọi là chiều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cao</a:t>
              </a:r>
              <a:endParaRPr lang="en-US" sz="4000" b="1" kern="100" dirty="0" smtClean="0">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r>
                <a:rPr lang="vi-VN" sz="4000" b="1" kern="100" dirty="0">
                  <a:latin typeface="Calibri" panose="020F0502020204030204" pitchFamily="34" charset="0"/>
                  <a:ea typeface="Calibri" panose="020F0502020204030204" pitchFamily="34" charset="0"/>
                  <a:cs typeface="Times New Roman" panose="02020603050405020304" pitchFamily="18" charset="0"/>
                </a:rPr>
                <a:t>•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Cạnh </a:t>
              </a:r>
              <a:r>
                <a:rPr lang="vi-VN" sz="4000" b="1" kern="100" dirty="0">
                  <a:latin typeface="Calibri" panose="020F0502020204030204" pitchFamily="34" charset="0"/>
                  <a:ea typeface="Calibri" panose="020F0502020204030204" pitchFamily="34" charset="0"/>
                  <a:cs typeface="Times New Roman" panose="02020603050405020304" pitchFamily="18" charset="0"/>
                </a:rPr>
                <a:t>AB quét nên mặt xung quanh của hình trụ, mỗi vị trí của cạnh AB được gọi là một đường sinh; độ dài đường sinh bằng chiều cao của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hình</a:t>
              </a: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en-US" sz="4000" b="1" kern="100" dirty="0" err="1" smtClean="0">
                  <a:latin typeface="Calibri" panose="020F0502020204030204" pitchFamily="34" charset="0"/>
                  <a:ea typeface="Calibri" panose="020F0502020204030204" pitchFamily="34" charset="0"/>
                  <a:cs typeface="Times New Roman" panose="02020603050405020304" pitchFamily="18" charset="0"/>
                </a:rPr>
                <a:t>trụ</a:t>
              </a: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4" name="Group 3"/>
          <p:cNvGrpSpPr/>
          <p:nvPr/>
        </p:nvGrpSpPr>
        <p:grpSpPr>
          <a:xfrm>
            <a:off x="6573727" y="60695"/>
            <a:ext cx="5195455" cy="1424521"/>
            <a:chOff x="6802327" y="-243270"/>
            <a:chExt cx="5195455" cy="1424521"/>
          </a:xfrm>
        </p:grpSpPr>
        <p:grpSp>
          <p:nvGrpSpPr>
            <p:cNvPr id="23" name="Group 9"/>
            <p:cNvGrpSpPr/>
            <p:nvPr/>
          </p:nvGrpSpPr>
          <p:grpSpPr>
            <a:xfrm>
              <a:off x="6802327" y="-243270"/>
              <a:ext cx="5195455" cy="1424521"/>
              <a:chOff x="-69320" y="-240259"/>
              <a:chExt cx="6469075" cy="1216384"/>
            </a:xfrm>
          </p:grpSpPr>
          <p:sp>
            <p:nvSpPr>
              <p:cNvPr id="24" name="Freeform 10"/>
              <p:cNvSpPr/>
              <p:nvPr/>
            </p:nvSpPr>
            <p:spPr>
              <a:xfrm>
                <a:off x="-69320" y="-233761"/>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52069" y="-240259"/>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197242" y="-370"/>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err="1" smtClean="0">
                  <a:solidFill>
                    <a:schemeClr val="tx2"/>
                  </a:solidFill>
                  <a:latin typeface="Arial"/>
                  <a:ea typeface="Arial"/>
                  <a:cs typeface="Arial"/>
                  <a:sym typeface="Arial"/>
                </a:rPr>
                <a:t>Lưu</a:t>
              </a:r>
              <a:r>
                <a:rPr lang="en-US" sz="5500" b="1" dirty="0" smtClean="0">
                  <a:solidFill>
                    <a:schemeClr val="tx2"/>
                  </a:solidFill>
                  <a:latin typeface="Arial"/>
                  <a:ea typeface="Arial"/>
                  <a:cs typeface="Arial"/>
                  <a:sym typeface="Arial"/>
                </a:rPr>
                <a:t> ý</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6" name="Picture 5"/>
          <p:cNvPicPr>
            <a:picLocks noChangeAspect="1"/>
          </p:cNvPicPr>
          <p:nvPr/>
        </p:nvPicPr>
        <p:blipFill>
          <a:blip r:embed="rId4"/>
          <a:stretch>
            <a:fillRect/>
          </a:stretch>
        </p:blipFill>
        <p:spPr>
          <a:xfrm>
            <a:off x="-750364" y="-123308"/>
            <a:ext cx="3237257" cy="3231160"/>
          </a:xfrm>
          <a:prstGeom prst="rect">
            <a:avLst/>
          </a:prstGeom>
        </p:spPr>
      </p:pic>
      <p:pic>
        <p:nvPicPr>
          <p:cNvPr id="7" name="Picture 6"/>
          <p:cNvPicPr>
            <a:picLocks noChangeAspect="1"/>
          </p:cNvPicPr>
          <p:nvPr/>
        </p:nvPicPr>
        <p:blipFill>
          <a:blip r:embed="rId5"/>
          <a:stretch>
            <a:fillRect/>
          </a:stretch>
        </p:blipFill>
        <p:spPr>
          <a:xfrm>
            <a:off x="16136581" y="-140852"/>
            <a:ext cx="2987299" cy="2517866"/>
          </a:xfrm>
          <a:prstGeom prst="rect">
            <a:avLst/>
          </a:prstGeom>
        </p:spPr>
      </p:pic>
      <p:pic>
        <p:nvPicPr>
          <p:cNvPr id="2" name="Picture 1"/>
          <p:cNvPicPr>
            <a:picLocks noChangeAspect="1"/>
          </p:cNvPicPr>
          <p:nvPr/>
        </p:nvPicPr>
        <p:blipFill>
          <a:blip r:embed="rId6"/>
          <a:stretch>
            <a:fillRect/>
          </a:stretch>
        </p:blipFill>
        <p:spPr>
          <a:xfrm>
            <a:off x="11398012" y="3880833"/>
            <a:ext cx="6366478" cy="5464218"/>
          </a:xfrm>
          <a:prstGeom prst="rect">
            <a:avLst/>
          </a:prstGeom>
        </p:spPr>
      </p:pic>
    </p:spTree>
    <p:extLst>
      <p:ext uri="{BB962C8B-B14F-4D97-AF65-F5344CB8AC3E}">
        <p14:creationId xmlns:p14="http://schemas.microsoft.com/office/powerpoint/2010/main" val="59602033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4044</TotalTime>
  <Words>1244</Words>
  <Application>Microsoft Office PowerPoint</Application>
  <PresentationFormat>Custom</PresentationFormat>
  <Paragraphs>202</Paragraphs>
  <Slides>33</Slides>
  <Notes>2</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Tahoma</vt:lpstr>
      <vt:lpstr>Cambria Math</vt:lpstr>
      <vt:lpstr>Calibri</vt:lpstr>
      <vt:lpstr>Times New Roman</vt:lpstr>
      <vt:lpstr>Arial</vt:lpstr>
      <vt:lpstr>Aharoni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 và cách thức chơi</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98</cp:revision>
  <dcterms:created xsi:type="dcterms:W3CDTF">2006-08-16T00:00:00Z</dcterms:created>
  <dcterms:modified xsi:type="dcterms:W3CDTF">2024-12-30T03:04:15Z</dcterms:modified>
  <dc:identifier>DAFWAZhnXwQ</dc:identifier>
</cp:coreProperties>
</file>