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76" r:id="rId23"/>
    <p:sldId id="280" r:id="rId24"/>
    <p:sldId id="281" r:id="rId25"/>
    <p:sldId id="282" r:id="rId26"/>
    <p:sldId id="287" r:id="rId27"/>
    <p:sldId id="288"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58.wmf"/><Relationship Id="rId5" Type="http://schemas.openxmlformats.org/officeDocument/2006/relationships/image" Target="../media/image66.wmf"/><Relationship Id="rId4"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58.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58.wmf"/><Relationship Id="rId5" Type="http://schemas.openxmlformats.org/officeDocument/2006/relationships/image" Target="../media/image74.emf"/><Relationship Id="rId4"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emf"/><Relationship Id="rId5" Type="http://schemas.openxmlformats.org/officeDocument/2006/relationships/image" Target="../media/image90.wmf"/><Relationship Id="rId4" Type="http://schemas.openxmlformats.org/officeDocument/2006/relationships/image" Target="../media/image8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emf"/><Relationship Id="rId4"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e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F4A67-D142-432F-931F-9B7E797CA993}" type="datetimeFigureOut">
              <a:rPr lang="en-US" smtClean="0"/>
              <a:t>30/12/2024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1FA02-3ACC-4251-95F6-33916BE9A758}" type="slidenum">
              <a:rPr lang="en-US" smtClean="0"/>
              <a:t>‹#›</a:t>
            </a:fld>
            <a:endParaRPr lang="en-US"/>
          </a:p>
        </p:txBody>
      </p:sp>
    </p:spTree>
    <p:extLst>
      <p:ext uri="{BB962C8B-B14F-4D97-AF65-F5344CB8AC3E}">
        <p14:creationId xmlns:p14="http://schemas.microsoft.com/office/powerpoint/2010/main" val="273436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6004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A75F50-9F0A-4F5C-AB7B-DDAC4A6411E1}"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96701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7947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8132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39325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75F50-9F0A-4F5C-AB7B-DDAC4A6411E1}"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3536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A75F50-9F0A-4F5C-AB7B-DDAC4A6411E1}"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00248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A75F50-9F0A-4F5C-AB7B-DDAC4A6411E1}" type="datetimeFigureOut">
              <a:rPr lang="en-US" smtClean="0"/>
              <a:t>30/12/2024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74918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A75F50-9F0A-4F5C-AB7B-DDAC4A6411E1}" type="datetimeFigureOut">
              <a:rPr lang="en-US" smtClean="0"/>
              <a:t>30/12/2024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59305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5F50-9F0A-4F5C-AB7B-DDAC4A6411E1}" type="datetimeFigureOut">
              <a:rPr lang="en-US" smtClean="0"/>
              <a:t>30/12/2024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1061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625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232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5F50-9F0A-4F5C-AB7B-DDAC4A6411E1}" type="datetimeFigureOut">
              <a:rPr lang="en-US" smtClean="0"/>
              <a:t>30/12/2024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28B6-0A5F-4869-92B5-E1BE2890069C}" type="slidenum">
              <a:rPr lang="en-US" smtClean="0"/>
              <a:t>‹#›</a:t>
            </a:fld>
            <a:endParaRPr lang="en-US"/>
          </a:p>
        </p:txBody>
      </p:sp>
    </p:spTree>
    <p:extLst>
      <p:ext uri="{BB962C8B-B14F-4D97-AF65-F5344CB8AC3E}">
        <p14:creationId xmlns:p14="http://schemas.microsoft.com/office/powerpoint/2010/main" val="270013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30.emf"/><Relationship Id="rId7" Type="http://schemas.openxmlformats.org/officeDocument/2006/relationships/image" Target="../media/image27.wmf"/><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35.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41.png"/><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18.bin"/><Relationship Id="rId10" Type="http://schemas.openxmlformats.org/officeDocument/2006/relationships/image" Target="../media/image40.wmf"/><Relationship Id="rId4" Type="http://schemas.openxmlformats.org/officeDocument/2006/relationships/image" Target="../media/image42.e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6.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21.bin"/><Relationship Id="rId10" Type="http://schemas.openxmlformats.org/officeDocument/2006/relationships/image" Target="../media/image45.wmf"/><Relationship Id="rId4" Type="http://schemas.openxmlformats.org/officeDocument/2006/relationships/image" Target="../media/image47.emf"/><Relationship Id="rId9"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4.bin"/><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51.png"/><Relationship Id="rId10" Type="http://schemas.openxmlformats.org/officeDocument/2006/relationships/image" Target="../media/image34.png"/><Relationship Id="rId4" Type="http://schemas.openxmlformats.org/officeDocument/2006/relationships/image" Target="../media/image48.wmf"/><Relationship Id="rId9" Type="http://schemas.openxmlformats.org/officeDocument/2006/relationships/image" Target="../media/image5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6.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55.wmf"/><Relationship Id="rId5" Type="http://schemas.openxmlformats.org/officeDocument/2006/relationships/image" Target="../media/image52.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54.wmf"/></Relationships>
</file>

<file path=ppt/slides/_rels/slide1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65.wmf"/><Relationship Id="rId4" Type="http://schemas.openxmlformats.org/officeDocument/2006/relationships/image" Target="../media/image58.wmf"/><Relationship Id="rId9"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69.wmf"/><Relationship Id="rId4" Type="http://schemas.openxmlformats.org/officeDocument/2006/relationships/image" Target="../media/image58.wmf"/><Relationship Id="rId9" Type="http://schemas.openxmlformats.org/officeDocument/2006/relationships/oleObject" Target="../embeddings/oleObject44.bin"/></Relationships>
</file>

<file path=ppt/slides/_rels/slide21.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1.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73.wmf"/><Relationship Id="rId4" Type="http://schemas.openxmlformats.org/officeDocument/2006/relationships/image" Target="../media/image58.wmf"/><Relationship Id="rId9"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79.wmf"/><Relationship Id="rId3" Type="http://schemas.openxmlformats.org/officeDocument/2006/relationships/oleObject" Target="../embeddings/oleObject51.bin"/><Relationship Id="rId7" Type="http://schemas.openxmlformats.org/officeDocument/2006/relationships/image" Target="../media/image76.wmf"/><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2.bin"/><Relationship Id="rId11" Type="http://schemas.openxmlformats.org/officeDocument/2006/relationships/image" Target="../media/image78.wmf"/><Relationship Id="rId5" Type="http://schemas.openxmlformats.org/officeDocument/2006/relationships/image" Target="../media/image80.emf"/><Relationship Id="rId10" Type="http://schemas.openxmlformats.org/officeDocument/2006/relationships/oleObject" Target="../embeddings/oleObject54.bin"/><Relationship Id="rId4" Type="http://schemas.openxmlformats.org/officeDocument/2006/relationships/image" Target="../media/image75.wmf"/><Relationship Id="rId9" Type="http://schemas.openxmlformats.org/officeDocument/2006/relationships/image" Target="../media/image77.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85.png"/><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7.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8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90.wmf"/><Relationship Id="rId3" Type="http://schemas.openxmlformats.org/officeDocument/2006/relationships/image" Target="../media/image92.emf"/><Relationship Id="rId7" Type="http://schemas.openxmlformats.org/officeDocument/2006/relationships/image" Target="../media/image87.wmf"/><Relationship Id="rId12"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1.bin"/><Relationship Id="rId11" Type="http://schemas.openxmlformats.org/officeDocument/2006/relationships/image" Target="../media/image89.wmf"/><Relationship Id="rId5" Type="http://schemas.openxmlformats.org/officeDocument/2006/relationships/image" Target="../media/image86.wmf"/><Relationship Id="rId15" Type="http://schemas.openxmlformats.org/officeDocument/2006/relationships/image" Target="../media/image91.e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88.wmf"/><Relationship Id="rId14" Type="http://schemas.openxmlformats.org/officeDocument/2006/relationships/oleObject" Target="../embeddings/oleObject6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97.wmf"/><Relationship Id="rId3" Type="http://schemas.openxmlformats.org/officeDocument/2006/relationships/oleObject" Target="../embeddings/oleObject66.bin"/><Relationship Id="rId7" Type="http://schemas.openxmlformats.org/officeDocument/2006/relationships/image" Target="../media/image94.wmf"/><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7.bin"/><Relationship Id="rId11" Type="http://schemas.openxmlformats.org/officeDocument/2006/relationships/image" Target="../media/image96.wmf"/><Relationship Id="rId5" Type="http://schemas.openxmlformats.org/officeDocument/2006/relationships/image" Target="../media/image98.emf"/><Relationship Id="rId10" Type="http://schemas.openxmlformats.org/officeDocument/2006/relationships/oleObject" Target="../embeddings/oleObject69.bin"/><Relationship Id="rId4" Type="http://schemas.openxmlformats.org/officeDocument/2006/relationships/image" Target="../media/image93.wmf"/><Relationship Id="rId9" Type="http://schemas.openxmlformats.org/officeDocument/2006/relationships/image" Target="../media/image95.wmf"/></Relationships>
</file>

<file path=ppt/slides/_rels/slide2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image" Target="../media/image13.wmf"/><Relationship Id="rId12" Type="http://schemas.openxmlformats.org/officeDocument/2006/relationships/image" Target="../media/image15.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2.wmf"/><Relationship Id="rId15" Type="http://schemas.openxmlformats.org/officeDocument/2006/relationships/oleObject" Target="../embeddings/oleObject6.bin"/><Relationship Id="rId10" Type="http://schemas.openxmlformats.org/officeDocument/2006/relationships/image" Target="../media/image20.emf"/><Relationship Id="rId4" Type="http://schemas.openxmlformats.org/officeDocument/2006/relationships/oleObject" Target="../embeddings/oleObject1.bin"/><Relationship Id="rId9" Type="http://schemas.openxmlformats.org/officeDocument/2006/relationships/image" Target="../media/image14.wmf"/><Relationship Id="rId14"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wmf"/><Relationship Id="rId11" Type="http://schemas.openxmlformats.org/officeDocument/2006/relationships/image" Target="../media/image25.emf"/><Relationship Id="rId5" Type="http://schemas.openxmlformats.org/officeDocument/2006/relationships/oleObject" Target="../embeddings/oleObject9.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2000" y="446642"/>
            <a:ext cx="8302476" cy="5181600"/>
          </a:xfrm>
          <a:prstGeom prst="rect">
            <a:avLst/>
          </a:prstGeom>
        </p:spPr>
      </p:pic>
      <p:pic>
        <p:nvPicPr>
          <p:cNvPr id="5" name="Picture 5"/>
          <p:cNvPicPr>
            <a:picLocks noChangeAspect="1"/>
          </p:cNvPicPr>
          <p:nvPr/>
        </p:nvPicPr>
        <p:blipFill>
          <a:blip r:embed="rId2"/>
          <a:srcRect/>
          <a:stretch>
            <a:fillRect/>
          </a:stretch>
        </p:blipFill>
        <p:spPr>
          <a:xfrm>
            <a:off x="10061508" y="4334728"/>
            <a:ext cx="2445322" cy="2955072"/>
          </a:xfrm>
          <a:prstGeom prst="rect">
            <a:avLst/>
          </a:prstGeom>
        </p:spPr>
      </p:pic>
      <p:pic>
        <p:nvPicPr>
          <p:cNvPr id="6" name="Picture 6"/>
          <p:cNvPicPr>
            <a:picLocks noChangeAspect="1"/>
          </p:cNvPicPr>
          <p:nvPr/>
        </p:nvPicPr>
        <p:blipFill>
          <a:blip r:embed="rId4"/>
          <a:srcRect/>
          <a:stretch>
            <a:fillRect/>
          </a:stretch>
        </p:blipFill>
        <p:spPr>
          <a:xfrm rot="-3777034">
            <a:off x="9496622" y="-145973"/>
            <a:ext cx="1475719" cy="1676953"/>
          </a:xfrm>
          <a:prstGeom prst="rect">
            <a:avLst/>
          </a:prstGeom>
        </p:spPr>
      </p:pic>
      <p:pic>
        <p:nvPicPr>
          <p:cNvPr id="8" name="Picture 8"/>
          <p:cNvPicPr>
            <a:picLocks noChangeAspect="1"/>
          </p:cNvPicPr>
          <p:nvPr/>
        </p:nvPicPr>
        <p:blipFill>
          <a:blip r:embed="rId5"/>
          <a:srcRect/>
          <a:stretch>
            <a:fillRect/>
          </a:stretch>
        </p:blipFill>
        <p:spPr>
          <a:xfrm>
            <a:off x="1" y="3327400"/>
            <a:ext cx="3916353" cy="6013594"/>
          </a:xfrm>
          <a:prstGeom prst="rect">
            <a:avLst/>
          </a:prstGeom>
        </p:spPr>
      </p:pic>
      <p:sp>
        <p:nvSpPr>
          <p:cNvPr id="9" name="Google Shape;99;p1"/>
          <p:cNvSpPr txBox="1"/>
          <p:nvPr/>
        </p:nvSpPr>
        <p:spPr>
          <a:xfrm>
            <a:off x="2568060" y="1239572"/>
            <a:ext cx="7622862" cy="3724198"/>
          </a:xfrm>
          <a:prstGeom prst="rect">
            <a:avLst/>
          </a:prstGeom>
          <a:noFill/>
          <a:ln>
            <a:noFill/>
          </a:ln>
        </p:spPr>
        <p:txBody>
          <a:bodyPr spcFirstLastPara="1" wrap="square" lIns="60950" tIns="30467" rIns="60950" bIns="30467" anchor="t" anchorCtr="0">
            <a:spAutoFit/>
          </a:bodyPr>
          <a:lstStyle/>
          <a:p>
            <a:pPr algn="ctr">
              <a:lnSpc>
                <a:spcPct val="150000"/>
              </a:lnSpc>
            </a:pPr>
            <a:r>
              <a:rPr lang="en-US" sz="3600" b="1" dirty="0">
                <a:solidFill>
                  <a:schemeClr val="bg1"/>
                </a:solidFill>
                <a:highlight>
                  <a:srgbClr val="FF0000"/>
                </a:highlight>
                <a:latin typeface="Arial"/>
                <a:ea typeface="Arial"/>
                <a:cs typeface="Arial"/>
                <a:sym typeface="Arial"/>
              </a:rPr>
              <a:t>CHÀO MỪNG CÁC EM </a:t>
            </a:r>
            <a:endParaRPr sz="3600" dirty="0">
              <a:solidFill>
                <a:schemeClr val="bg1"/>
              </a:solidFill>
              <a:highlight>
                <a:srgbClr val="FF0000"/>
              </a:highlight>
            </a:endParaRPr>
          </a:p>
          <a:p>
            <a:pPr algn="ctr">
              <a:lnSpc>
                <a:spcPct val="150000"/>
              </a:lnSpc>
            </a:pPr>
            <a:r>
              <a:rPr lang="en-US" sz="3600" b="1" dirty="0">
                <a:solidFill>
                  <a:schemeClr val="bg1"/>
                </a:solidFill>
                <a:highlight>
                  <a:srgbClr val="FF0000"/>
                </a:highlight>
                <a:latin typeface="Arial"/>
                <a:ea typeface="Arial"/>
                <a:cs typeface="Arial"/>
                <a:sym typeface="Arial"/>
              </a:rPr>
              <a:t>ĐẾN VỚI BÀI HỌC HÔM NAY!</a:t>
            </a:r>
          </a:p>
          <a:p>
            <a:pPr algn="ctr">
              <a:lnSpc>
                <a:spcPct val="150000"/>
              </a:lnSpc>
            </a:pPr>
            <a:endParaRPr lang="en-US" sz="4000" b="1" dirty="0">
              <a:solidFill>
                <a:schemeClr val="bg1"/>
              </a:solidFill>
              <a:highlight>
                <a:srgbClr val="FF0000"/>
              </a:highlight>
              <a:latin typeface="Arial"/>
              <a:ea typeface="Arial"/>
              <a:cs typeface="Arial"/>
              <a:sym typeface="Arial"/>
            </a:endParaRPr>
          </a:p>
          <a:p>
            <a:pPr algn="ctr">
              <a:lnSpc>
                <a:spcPct val="150000"/>
              </a:lnSpc>
            </a:pPr>
            <a:r>
              <a:rPr lang="en-US" sz="4667" b="1" dirty="0">
                <a:solidFill>
                  <a:schemeClr val="bg1"/>
                </a:solidFill>
                <a:highlight>
                  <a:srgbClr val="FF0000"/>
                </a:highlight>
                <a:latin typeface="Arial"/>
                <a:ea typeface="Arial"/>
                <a:cs typeface="Arial"/>
                <a:sym typeface="Arial"/>
              </a:rPr>
              <a:t>GV. </a:t>
            </a:r>
            <a:r>
              <a:rPr lang="en-US" sz="4667" b="1" smtClean="0">
                <a:solidFill>
                  <a:schemeClr val="bg1"/>
                </a:solidFill>
                <a:highlight>
                  <a:srgbClr val="FF0000"/>
                </a:highlight>
                <a:latin typeface="Arial"/>
                <a:ea typeface="Arial"/>
                <a:cs typeface="Arial"/>
                <a:sym typeface="Arial"/>
              </a:rPr>
              <a:t>BÙI THỊ MỸ NHUNG</a:t>
            </a:r>
            <a:endParaRPr lang="en-US" sz="4667" b="1" dirty="0">
              <a:solidFill>
                <a:schemeClr val="bg1"/>
              </a:solidFill>
              <a:highlight>
                <a:srgbClr val="FF0000"/>
              </a:highlight>
              <a:latin typeface="Arial"/>
              <a:ea typeface="Arial"/>
              <a:cs typeface="Arial"/>
              <a:sym typeface="Arial"/>
            </a:endParaRPr>
          </a:p>
        </p:txBody>
      </p:sp>
    </p:spTree>
    <p:extLst>
      <p:ext uri="{BB962C8B-B14F-4D97-AF65-F5344CB8AC3E}">
        <p14:creationId xmlns:p14="http://schemas.microsoft.com/office/powerpoint/2010/main" val="1390933633"/>
      </p:ext>
    </p:extLst>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95995" y="435909"/>
            <a:ext cx="3240567" cy="3918844"/>
          </a:xfrm>
          <a:prstGeom prst="rect">
            <a:avLst/>
          </a:prstGeom>
        </p:spPr>
      </p:pic>
      <p:sp>
        <p:nvSpPr>
          <p:cNvPr id="8" name="TextBox 7"/>
          <p:cNvSpPr txBox="1"/>
          <p:nvPr/>
        </p:nvSpPr>
        <p:spPr>
          <a:xfrm>
            <a:off x="1007165" y="1842052"/>
            <a:ext cx="3498574"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9" name="TextBox 8"/>
          <p:cNvSpPr txBox="1"/>
          <p:nvPr/>
        </p:nvSpPr>
        <p:spPr>
          <a:xfrm>
            <a:off x="702365" y="3092941"/>
            <a:ext cx="5374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Mà tứ giác ABMC nội tiếp đường tròn</a:t>
            </a:r>
          </a:p>
        </p:txBody>
      </p:sp>
      <p:grpSp>
        <p:nvGrpSpPr>
          <p:cNvPr id="4" name="Group 3"/>
          <p:cNvGrpSpPr/>
          <p:nvPr/>
        </p:nvGrpSpPr>
        <p:grpSpPr>
          <a:xfrm>
            <a:off x="702365" y="2318968"/>
            <a:ext cx="5305963" cy="539193"/>
            <a:chOff x="702365" y="2318968"/>
            <a:chExt cx="5305963" cy="539193"/>
          </a:xfrm>
        </p:grpSpPr>
        <p:sp>
          <p:nvSpPr>
            <p:cNvPr id="10" name="TextBox 9"/>
            <p:cNvSpPr txBox="1"/>
            <p:nvPr/>
          </p:nvSpPr>
          <p:spPr>
            <a:xfrm>
              <a:off x="702365" y="2396496"/>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tam giác ABC đều nên </a:t>
              </a:r>
            </a:p>
          </p:txBody>
        </p:sp>
        <p:graphicFrame>
          <p:nvGraphicFramePr>
            <p:cNvPr id="11" name="Object 10"/>
            <p:cNvGraphicFramePr>
              <a:graphicFrameLocks noChangeAspect="1"/>
            </p:cNvGraphicFramePr>
            <p:nvPr>
              <p:extLst>
                <p:ext uri="{D42A27DB-BD31-4B8C-83A1-F6EECF244321}">
                  <p14:modId xmlns:p14="http://schemas.microsoft.com/office/powerpoint/2010/main" val="2932368923"/>
                </p:ext>
              </p:extLst>
            </p:nvPr>
          </p:nvGraphicFramePr>
          <p:xfrm>
            <a:off x="4523631" y="2318968"/>
            <a:ext cx="1484697" cy="477224"/>
          </p:xfrm>
          <a:graphic>
            <a:graphicData uri="http://schemas.openxmlformats.org/presentationml/2006/ole">
              <mc:AlternateContent xmlns:mc="http://schemas.openxmlformats.org/markup-compatibility/2006">
                <mc:Choice xmlns:v="urn:schemas-microsoft-com:vml" Requires="v">
                  <p:oleObj spid="_x0000_s3545" name="Equation" r:id="rId4" imgW="711000" imgH="228600" progId="Equation.DSMT4">
                    <p:embed/>
                  </p:oleObj>
                </mc:Choice>
                <mc:Fallback>
                  <p:oleObj name="Equation" r:id="rId4" imgW="711000" imgH="228600" progId="Equation.DSMT4">
                    <p:embed/>
                    <p:pic>
                      <p:nvPicPr>
                        <p:cNvPr id="0" name=""/>
                        <p:cNvPicPr/>
                        <p:nvPr/>
                      </p:nvPicPr>
                      <p:blipFill>
                        <a:blip r:embed="rId5"/>
                        <a:stretch>
                          <a:fillRect/>
                        </a:stretch>
                      </p:blipFill>
                      <p:spPr>
                        <a:xfrm>
                          <a:off x="4523631" y="2318968"/>
                          <a:ext cx="1484697" cy="477224"/>
                        </a:xfrm>
                        <a:prstGeom prst="rect">
                          <a:avLst/>
                        </a:prstGeom>
                      </p:spPr>
                    </p:pic>
                  </p:oleObj>
                </mc:Fallback>
              </mc:AlternateContent>
            </a:graphicData>
          </a:graphic>
        </p:graphicFrame>
      </p:grpSp>
      <p:grpSp>
        <p:nvGrpSpPr>
          <p:cNvPr id="6" name="Group 5"/>
          <p:cNvGrpSpPr/>
          <p:nvPr/>
        </p:nvGrpSpPr>
        <p:grpSpPr>
          <a:xfrm>
            <a:off x="702365" y="3831187"/>
            <a:ext cx="4253948" cy="481833"/>
            <a:chOff x="702365" y="3831187"/>
            <a:chExt cx="4253948" cy="481833"/>
          </a:xfrm>
        </p:grpSpPr>
        <p:sp>
          <p:nvSpPr>
            <p:cNvPr id="12" name="TextBox 11"/>
            <p:cNvSpPr txBox="1"/>
            <p:nvPr/>
          </p:nvSpPr>
          <p:spPr>
            <a:xfrm>
              <a:off x="702365" y="3851355"/>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13" name="Object 12"/>
            <p:cNvGraphicFramePr>
              <a:graphicFrameLocks noChangeAspect="1"/>
            </p:cNvGraphicFramePr>
            <p:nvPr>
              <p:extLst>
                <p:ext uri="{D42A27DB-BD31-4B8C-83A1-F6EECF244321}">
                  <p14:modId xmlns:p14="http://schemas.microsoft.com/office/powerpoint/2010/main" val="3206315508"/>
                </p:ext>
              </p:extLst>
            </p:nvPr>
          </p:nvGraphicFramePr>
          <p:xfrm>
            <a:off x="1759267" y="3831187"/>
            <a:ext cx="2311689" cy="424596"/>
          </p:xfrm>
          <a:graphic>
            <a:graphicData uri="http://schemas.openxmlformats.org/presentationml/2006/ole">
              <mc:AlternateContent xmlns:mc="http://schemas.openxmlformats.org/markup-compatibility/2006">
                <mc:Choice xmlns:v="urn:schemas-microsoft-com:vml" Requires="v">
                  <p:oleObj spid="_x0000_s3546" name="Equation" r:id="rId6" imgW="1244520" imgH="228600" progId="Equation.DSMT4">
                    <p:embed/>
                  </p:oleObj>
                </mc:Choice>
                <mc:Fallback>
                  <p:oleObj name="Equation" r:id="rId6" imgW="1244520" imgH="228600" progId="Equation.DSMT4">
                    <p:embed/>
                    <p:pic>
                      <p:nvPicPr>
                        <p:cNvPr id="0" name=""/>
                        <p:cNvPicPr/>
                        <p:nvPr/>
                      </p:nvPicPr>
                      <p:blipFill>
                        <a:blip r:embed="rId7"/>
                        <a:stretch>
                          <a:fillRect/>
                        </a:stretch>
                      </p:blipFill>
                      <p:spPr>
                        <a:xfrm>
                          <a:off x="1759267" y="3831187"/>
                          <a:ext cx="2311689" cy="424596"/>
                        </a:xfrm>
                        <a:prstGeom prst="rect">
                          <a:avLst/>
                        </a:prstGeom>
                      </p:spPr>
                    </p:pic>
                  </p:oleObj>
                </mc:Fallback>
              </mc:AlternateContent>
            </a:graphicData>
          </a:graphic>
        </p:graphicFrame>
      </p:grpSp>
      <p:grpSp>
        <p:nvGrpSpPr>
          <p:cNvPr id="17" name="Group 16"/>
          <p:cNvGrpSpPr/>
          <p:nvPr/>
        </p:nvGrpSpPr>
        <p:grpSpPr>
          <a:xfrm>
            <a:off x="702365" y="4524166"/>
            <a:ext cx="3368591" cy="496647"/>
            <a:chOff x="702365" y="4524166"/>
            <a:chExt cx="3368591" cy="496647"/>
          </a:xfrm>
        </p:grpSpPr>
        <p:sp>
          <p:nvSpPr>
            <p:cNvPr id="14" name="TextBox 13"/>
            <p:cNvSpPr txBox="1"/>
            <p:nvPr/>
          </p:nvSpPr>
          <p:spPr>
            <a:xfrm>
              <a:off x="702365" y="4559148"/>
              <a:ext cx="303053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Hay: </a:t>
              </a:r>
            </a:p>
          </p:txBody>
        </p:sp>
        <p:graphicFrame>
          <p:nvGraphicFramePr>
            <p:cNvPr id="15" name="Object 14"/>
            <p:cNvGraphicFramePr>
              <a:graphicFrameLocks noChangeAspect="1"/>
            </p:cNvGraphicFramePr>
            <p:nvPr>
              <p:extLst>
                <p:ext uri="{D42A27DB-BD31-4B8C-83A1-F6EECF244321}">
                  <p14:modId xmlns:p14="http://schemas.microsoft.com/office/powerpoint/2010/main" val="2261036669"/>
                </p:ext>
              </p:extLst>
            </p:nvPr>
          </p:nvGraphicFramePr>
          <p:xfrm>
            <a:off x="1587721" y="4524166"/>
            <a:ext cx="2483235" cy="496647"/>
          </p:xfrm>
          <a:graphic>
            <a:graphicData uri="http://schemas.openxmlformats.org/presentationml/2006/ole">
              <mc:AlternateContent xmlns:mc="http://schemas.openxmlformats.org/markup-compatibility/2006">
                <mc:Choice xmlns:v="urn:schemas-microsoft-com:vml" Requires="v">
                  <p:oleObj spid="_x0000_s3547" name="Equation" r:id="rId8" imgW="1143000" imgH="228600" progId="Equation.DSMT4">
                    <p:embed/>
                  </p:oleObj>
                </mc:Choice>
                <mc:Fallback>
                  <p:oleObj name="Equation" r:id="rId8" imgW="1143000" imgH="228600" progId="Equation.DSMT4">
                    <p:embed/>
                    <p:pic>
                      <p:nvPicPr>
                        <p:cNvPr id="0" name=""/>
                        <p:cNvPicPr/>
                        <p:nvPr/>
                      </p:nvPicPr>
                      <p:blipFill>
                        <a:blip r:embed="rId9"/>
                        <a:stretch>
                          <a:fillRect/>
                        </a:stretch>
                      </p:blipFill>
                      <p:spPr>
                        <a:xfrm>
                          <a:off x="1587721" y="4524166"/>
                          <a:ext cx="2483235" cy="496647"/>
                        </a:xfrm>
                        <a:prstGeom prst="rect">
                          <a:avLst/>
                        </a:prstGeom>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2313185584"/>
              </p:ext>
            </p:extLst>
          </p:nvPr>
        </p:nvGraphicFramePr>
        <p:xfrm>
          <a:off x="763547" y="5160524"/>
          <a:ext cx="3334318" cy="484014"/>
        </p:xfrm>
        <a:graphic>
          <a:graphicData uri="http://schemas.openxmlformats.org/presentationml/2006/ole">
            <mc:AlternateContent xmlns:mc="http://schemas.openxmlformats.org/markup-compatibility/2006">
              <mc:Choice xmlns:v="urn:schemas-microsoft-com:vml" Requires="v">
                <p:oleObj spid="_x0000_s3548" name="Equation" r:id="rId10" imgW="1574640" imgH="228600" progId="Equation.DSMT4">
                  <p:embed/>
                </p:oleObj>
              </mc:Choice>
              <mc:Fallback>
                <p:oleObj name="Equation" r:id="rId10" imgW="1574640" imgH="228600" progId="Equation.DSMT4">
                  <p:embed/>
                  <p:pic>
                    <p:nvPicPr>
                      <p:cNvPr id="0" name=""/>
                      <p:cNvPicPr/>
                      <p:nvPr/>
                    </p:nvPicPr>
                    <p:blipFill>
                      <a:blip r:embed="rId11"/>
                      <a:stretch>
                        <a:fillRect/>
                      </a:stretch>
                    </p:blipFill>
                    <p:spPr>
                      <a:xfrm>
                        <a:off x="763547" y="5160524"/>
                        <a:ext cx="3334318" cy="484014"/>
                      </a:xfrm>
                      <a:prstGeom prst="rect">
                        <a:avLst/>
                      </a:prstGeom>
                    </p:spPr>
                  </p:pic>
                </p:oleObj>
              </mc:Fallback>
            </mc:AlternateContent>
          </a:graphicData>
        </a:graphic>
      </p:graphicFrame>
      <p:grpSp>
        <p:nvGrpSpPr>
          <p:cNvPr id="3" name="Group 2"/>
          <p:cNvGrpSpPr/>
          <p:nvPr/>
        </p:nvGrpSpPr>
        <p:grpSpPr>
          <a:xfrm>
            <a:off x="702364" y="481871"/>
            <a:ext cx="6785113" cy="1394319"/>
            <a:chOff x="702364" y="481871"/>
            <a:chExt cx="6785113" cy="1394319"/>
          </a:xfrm>
        </p:grpSpPr>
        <p:sp>
          <p:nvSpPr>
            <p:cNvPr id="5" name="TextBox 4"/>
            <p:cNvSpPr txBox="1"/>
            <p:nvPr/>
          </p:nvSpPr>
          <p:spPr>
            <a:xfrm>
              <a:off x="702364" y="675861"/>
              <a:ext cx="6785113"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đường tròn (O) ngoại tiếp tam giác đều ABC và điểm M thuộc cung nhỏ BC(M khác B và C). Tính số đo góc BMC.</a:t>
              </a:r>
            </a:p>
          </p:txBody>
        </p:sp>
        <p:pic>
          <p:nvPicPr>
            <p:cNvPr id="2" name="Picture 1"/>
            <p:cNvPicPr>
              <a:picLocks noChangeAspect="1"/>
            </p:cNvPicPr>
            <p:nvPr/>
          </p:nvPicPr>
          <p:blipFill>
            <a:blip r:embed="rId12"/>
            <a:stretch>
              <a:fillRect/>
            </a:stretch>
          </p:blipFill>
          <p:spPr>
            <a:xfrm>
              <a:off x="896145" y="481871"/>
              <a:ext cx="561594" cy="561594"/>
            </a:xfrm>
            <a:prstGeom prst="rect">
              <a:avLst/>
            </a:prstGeom>
          </p:spPr>
        </p:pic>
      </p:grpSp>
    </p:spTree>
    <p:extLst>
      <p:ext uri="{BB962C8B-B14F-4D97-AF65-F5344CB8AC3E}">
        <p14:creationId xmlns:p14="http://schemas.microsoft.com/office/powerpoint/2010/main" val="2845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61" y="320120"/>
            <a:ext cx="11820939"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III. HÌNH CHỮ NHẬT, HÌNH VUÔNG NỘI TIẾP ĐƯỜNG TRÒN.</a:t>
            </a:r>
          </a:p>
        </p:txBody>
      </p:sp>
      <p:sp>
        <p:nvSpPr>
          <p:cNvPr id="6" name="TextBox 5"/>
          <p:cNvSpPr txBox="1"/>
          <p:nvPr/>
        </p:nvSpPr>
        <p:spPr>
          <a:xfrm>
            <a:off x="371061" y="943333"/>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chữ nhật nội tiếp đường tròn </a:t>
            </a:r>
          </a:p>
        </p:txBody>
      </p:sp>
      <p:grpSp>
        <p:nvGrpSpPr>
          <p:cNvPr id="2" name="Group 1"/>
          <p:cNvGrpSpPr/>
          <p:nvPr/>
        </p:nvGrpSpPr>
        <p:grpSpPr>
          <a:xfrm>
            <a:off x="371061" y="1608856"/>
            <a:ext cx="7116418" cy="1275271"/>
            <a:chOff x="371061" y="1608856"/>
            <a:chExt cx="7116418" cy="1275271"/>
          </a:xfrm>
        </p:grpSpPr>
        <p:sp>
          <p:nvSpPr>
            <p:cNvPr id="8" name="TextBox 7"/>
            <p:cNvSpPr txBox="1"/>
            <p:nvPr/>
          </p:nvSpPr>
          <p:spPr>
            <a:xfrm>
              <a:off x="371061" y="1683798"/>
              <a:ext cx="7116418"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chữ nhật ABCD, AC cắt BD tại O (Hình 24).  Đặt R = OA và vẽ đường tròn (O, R). Các điểm A, B, C, D có thuộc (O, R) không?</a:t>
              </a:r>
            </a:p>
          </p:txBody>
        </p:sp>
        <p:pic>
          <p:nvPicPr>
            <p:cNvPr id="9" name="Picture 8"/>
            <p:cNvPicPr>
              <a:picLocks noChangeAspect="1"/>
            </p:cNvPicPr>
            <p:nvPr/>
          </p:nvPicPr>
          <p:blipFill>
            <a:blip r:embed="rId2"/>
            <a:stretch>
              <a:fillRect/>
            </a:stretch>
          </p:blipFill>
          <p:spPr>
            <a:xfrm>
              <a:off x="371061" y="1608856"/>
              <a:ext cx="942752" cy="499105"/>
            </a:xfrm>
            <a:prstGeom prst="rect">
              <a:avLst/>
            </a:prstGeom>
          </p:spPr>
        </p:pic>
      </p:grpSp>
      <p:pic>
        <p:nvPicPr>
          <p:cNvPr id="11" name="Picture 10"/>
          <p:cNvPicPr>
            <a:picLocks noChangeAspect="1"/>
          </p:cNvPicPr>
          <p:nvPr/>
        </p:nvPicPr>
        <p:blipFill>
          <a:blip r:embed="rId3"/>
          <a:stretch>
            <a:fillRect/>
          </a:stretch>
        </p:blipFill>
        <p:spPr>
          <a:xfrm>
            <a:off x="7898296" y="665225"/>
            <a:ext cx="3754241" cy="2758100"/>
          </a:xfrm>
          <a:prstGeom prst="rect">
            <a:avLst/>
          </a:prstGeom>
        </p:spPr>
      </p:pic>
      <p:sp>
        <p:nvSpPr>
          <p:cNvPr id="12" name="TextBox 11"/>
          <p:cNvSpPr txBox="1"/>
          <p:nvPr/>
        </p:nvSpPr>
        <p:spPr>
          <a:xfrm>
            <a:off x="1881809" y="2906089"/>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4" name="TextBox 13"/>
          <p:cNvSpPr txBox="1"/>
          <p:nvPr/>
        </p:nvSpPr>
        <p:spPr>
          <a:xfrm>
            <a:off x="669234" y="3360442"/>
            <a:ext cx="1067462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Ở hình 24, ta có ABCD là hình chữ nhật có hai đường chéo AC và BD cắt nhau tại O </a:t>
            </a:r>
          </a:p>
          <a:p>
            <a:r>
              <a:rPr lang="en-US" sz="2400">
                <a:latin typeface="Times New Roman" panose="02020603050405020304" pitchFamily="18" charset="0"/>
                <a:cs typeface="Times New Roman" panose="02020603050405020304" pitchFamily="18" charset="0"/>
              </a:rPr>
              <a:t>nên OA = OB = OC = OD</a:t>
            </a:r>
          </a:p>
          <a:p>
            <a:r>
              <a:rPr lang="en-US" sz="2400">
                <a:latin typeface="Times New Roman" panose="02020603050405020304" pitchFamily="18" charset="0"/>
                <a:cs typeface="Times New Roman" panose="02020603050405020304" pitchFamily="18" charset="0"/>
              </a:rPr>
              <a:t>Mà OA = R, Suy ra OA = OB = OC = OD =R.</a:t>
            </a:r>
          </a:p>
          <a:p>
            <a:r>
              <a:rPr lang="en-US" sz="2400">
                <a:latin typeface="Times New Roman" panose="02020603050405020304" pitchFamily="18" charset="0"/>
                <a:cs typeface="Times New Roman" panose="02020603050405020304" pitchFamily="18" charset="0"/>
              </a:rPr>
              <a:t>Do đó các điểm A, B, C, D có thuộc (O, R) .</a:t>
            </a:r>
          </a:p>
        </p:txBody>
      </p:sp>
      <p:sp>
        <p:nvSpPr>
          <p:cNvPr id="15" name="TextBox 14"/>
          <p:cNvSpPr txBox="1"/>
          <p:nvPr/>
        </p:nvSpPr>
        <p:spPr>
          <a:xfrm>
            <a:off x="669234" y="5174113"/>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chữ nhật là một tứ giác nội tiếp đường tròn.</a:t>
            </a:r>
          </a:p>
          <a:p>
            <a:r>
              <a:rPr lang="en-US" sz="2400">
                <a:latin typeface="Times New Roman" panose="02020603050405020304" pitchFamily="18" charset="0"/>
                <a:cs typeface="Times New Roman" panose="02020603050405020304" pitchFamily="18" charset="0"/>
              </a:rPr>
              <a:t>- Tâm của đường tròn ngoại tiếp hình chữ nhật là giao điểm của hai đường chéo và mỗi đường chéo là một đường kính của đường tròn đó. </a:t>
            </a:r>
          </a:p>
        </p:txBody>
      </p:sp>
      <p:pic>
        <p:nvPicPr>
          <p:cNvPr id="16" name="Picture 15"/>
          <p:cNvPicPr>
            <a:picLocks noChangeAspect="1"/>
          </p:cNvPicPr>
          <p:nvPr/>
        </p:nvPicPr>
        <p:blipFill>
          <a:blip r:embed="rId4"/>
          <a:stretch>
            <a:fillRect/>
          </a:stretch>
        </p:blipFill>
        <p:spPr>
          <a:xfrm>
            <a:off x="619538" y="4880235"/>
            <a:ext cx="427384" cy="416700"/>
          </a:xfrm>
          <a:prstGeom prst="rect">
            <a:avLst/>
          </a:prstGeom>
        </p:spPr>
      </p:pic>
    </p:spTree>
    <p:extLst>
      <p:ext uri="{BB962C8B-B14F-4D97-AF65-F5344CB8AC3E}">
        <p14:creationId xmlns:p14="http://schemas.microsoft.com/office/powerpoint/2010/main" val="30471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348" y="179148"/>
            <a:ext cx="11331597" cy="2955148"/>
            <a:chOff x="596348" y="179148"/>
            <a:chExt cx="11331597" cy="2955148"/>
          </a:xfrm>
        </p:grpSpPr>
        <p:pic>
          <p:nvPicPr>
            <p:cNvPr id="6" name="Picture 5"/>
            <p:cNvPicPr>
              <a:picLocks noChangeAspect="1"/>
            </p:cNvPicPr>
            <p:nvPr/>
          </p:nvPicPr>
          <p:blipFill>
            <a:blip r:embed="rId3"/>
            <a:stretch>
              <a:fillRect/>
            </a:stretch>
          </p:blipFill>
          <p:spPr>
            <a:xfrm>
              <a:off x="8176591" y="179148"/>
              <a:ext cx="3751354" cy="2955148"/>
            </a:xfrm>
            <a:prstGeom prst="rect">
              <a:avLst/>
            </a:prstGeom>
          </p:spPr>
        </p:pic>
        <p:sp>
          <p:nvSpPr>
            <p:cNvPr id="7" name="TextBox 6"/>
            <p:cNvSpPr txBox="1"/>
            <p:nvPr/>
          </p:nvSpPr>
          <p:spPr>
            <a:xfrm>
              <a:off x="596348" y="583096"/>
              <a:ext cx="7354956"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3</a:t>
              </a:r>
              <a:r>
                <a:rPr lang="en-US" sz="2400">
                  <a:latin typeface="Times New Roman" panose="02020603050405020304" pitchFamily="18" charset="0"/>
                  <a:cs typeface="Times New Roman" panose="02020603050405020304" pitchFamily="18" charset="0"/>
                </a:rPr>
                <a:t>. Cửa ra vào ở </a:t>
              </a:r>
              <a:r>
                <a:rPr lang="en-US" sz="2400" i="1">
                  <a:latin typeface="Times New Roman" panose="02020603050405020304" pitchFamily="18" charset="0"/>
                  <a:cs typeface="Times New Roman" panose="02020603050405020304" pitchFamily="18" charset="0"/>
                </a:rPr>
                <a:t>Hình 25 </a:t>
              </a:r>
              <a:r>
                <a:rPr lang="en-US" sz="2400">
                  <a:latin typeface="Times New Roman" panose="02020603050405020304" pitchFamily="18" charset="0"/>
                  <a:cs typeface="Times New Roman" panose="02020603050405020304" pitchFamily="18" charset="0"/>
                </a:rPr>
                <a:t>gợi nên hình ảnh hình chữ nhật nội tiếp đường tròn. Biết hình chữ nhật có chiều dài và chiều rộng lần lượt là 2m và 1,2m. Hỏi đường kính d của đường tròn đó bằng bao nhiêu mét (làm tròn kết quả đến hang phần trăm)? </a:t>
              </a:r>
            </a:p>
          </p:txBody>
        </p:sp>
      </p:grpSp>
      <p:sp>
        <p:nvSpPr>
          <p:cNvPr id="9" name="TextBox 8"/>
          <p:cNvSpPr txBox="1"/>
          <p:nvPr/>
        </p:nvSpPr>
        <p:spPr>
          <a:xfrm>
            <a:off x="1881809" y="267263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596348" y="3366934"/>
            <a:ext cx="7645486" cy="474917"/>
            <a:chOff x="596348" y="3366934"/>
            <a:chExt cx="7645486" cy="474917"/>
          </a:xfrm>
        </p:grpSpPr>
        <p:sp>
          <p:nvSpPr>
            <p:cNvPr id="10" name="TextBox 9"/>
            <p:cNvSpPr txBox="1"/>
            <p:nvPr/>
          </p:nvSpPr>
          <p:spPr>
            <a:xfrm>
              <a:off x="596348" y="3366934"/>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556758870"/>
                </p:ext>
              </p:extLst>
            </p:nvPr>
          </p:nvGraphicFramePr>
          <p:xfrm>
            <a:off x="4777829" y="3380186"/>
            <a:ext cx="2616102" cy="461665"/>
          </p:xfrm>
          <a:graphic>
            <a:graphicData uri="http://schemas.openxmlformats.org/presentationml/2006/ole">
              <mc:AlternateContent xmlns:mc="http://schemas.openxmlformats.org/markup-compatibility/2006">
                <mc:Choice xmlns:v="urn:schemas-microsoft-com:vml" Requires="v">
                  <p:oleObj spid="_x0000_s5323" name="Equation" r:id="rId4" imgW="1295280" imgH="228600" progId="Equation.DSMT4">
                    <p:embed/>
                  </p:oleObj>
                </mc:Choice>
                <mc:Fallback>
                  <p:oleObj name="Equation" r:id="rId4" imgW="1295280" imgH="228600" progId="Equation.DSMT4">
                    <p:embed/>
                    <p:pic>
                      <p:nvPicPr>
                        <p:cNvPr id="0" name=""/>
                        <p:cNvPicPr/>
                        <p:nvPr/>
                      </p:nvPicPr>
                      <p:blipFill>
                        <a:blip r:embed="rId5"/>
                        <a:stretch>
                          <a:fillRect/>
                        </a:stretch>
                      </p:blipFill>
                      <p:spPr>
                        <a:xfrm>
                          <a:off x="4777829" y="3380186"/>
                          <a:ext cx="2616102" cy="461665"/>
                        </a:xfrm>
                        <a:prstGeom prst="rect">
                          <a:avLst/>
                        </a:prstGeom>
                      </p:spPr>
                    </p:pic>
                  </p:oleObj>
                </mc:Fallback>
              </mc:AlternateContent>
            </a:graphicData>
          </a:graphic>
        </p:graphicFrame>
      </p:grpSp>
      <p:grpSp>
        <p:nvGrpSpPr>
          <p:cNvPr id="4" name="Group 3"/>
          <p:cNvGrpSpPr/>
          <p:nvPr/>
        </p:nvGrpSpPr>
        <p:grpSpPr>
          <a:xfrm>
            <a:off x="583352" y="3895744"/>
            <a:ext cx="4007597" cy="588963"/>
            <a:chOff x="583352" y="3895744"/>
            <a:chExt cx="4007597" cy="588963"/>
          </a:xfrm>
        </p:grpSpPr>
        <p:graphicFrame>
          <p:nvGraphicFramePr>
            <p:cNvPr id="12" name="Object 11"/>
            <p:cNvGraphicFramePr>
              <a:graphicFrameLocks noChangeAspect="1"/>
            </p:cNvGraphicFramePr>
            <p:nvPr>
              <p:extLst>
                <p:ext uri="{D42A27DB-BD31-4B8C-83A1-F6EECF244321}">
                  <p14:modId xmlns:p14="http://schemas.microsoft.com/office/powerpoint/2010/main" val="2821813831"/>
                </p:ext>
              </p:extLst>
            </p:nvPr>
          </p:nvGraphicFramePr>
          <p:xfrm>
            <a:off x="1587399" y="3895744"/>
            <a:ext cx="3003550" cy="588963"/>
          </p:xfrm>
          <a:graphic>
            <a:graphicData uri="http://schemas.openxmlformats.org/presentationml/2006/ole">
              <mc:AlternateContent xmlns:mc="http://schemas.openxmlformats.org/markup-compatibility/2006">
                <mc:Choice xmlns:v="urn:schemas-microsoft-com:vml" Requires="v">
                  <p:oleObj spid="_x0000_s5324" name="Equation" r:id="rId6" imgW="1358640" imgH="266400" progId="Equation.DSMT4">
                    <p:embed/>
                  </p:oleObj>
                </mc:Choice>
                <mc:Fallback>
                  <p:oleObj name="Equation" r:id="rId6" imgW="1358640" imgH="266400" progId="Equation.DSMT4">
                    <p:embed/>
                    <p:pic>
                      <p:nvPicPr>
                        <p:cNvPr id="12" name="Object 11"/>
                        <p:cNvPicPr/>
                        <p:nvPr/>
                      </p:nvPicPr>
                      <p:blipFill>
                        <a:blip r:embed="rId7"/>
                        <a:stretch>
                          <a:fillRect/>
                        </a:stretch>
                      </p:blipFill>
                      <p:spPr>
                        <a:xfrm>
                          <a:off x="1587399" y="3895744"/>
                          <a:ext cx="3003550" cy="588963"/>
                        </a:xfrm>
                        <a:prstGeom prst="rect">
                          <a:avLst/>
                        </a:prstGeom>
                      </p:spPr>
                    </p:pic>
                  </p:oleObj>
                </mc:Fallback>
              </mc:AlternateContent>
            </a:graphicData>
          </a:graphic>
        </p:graphicFrame>
        <p:sp>
          <p:nvSpPr>
            <p:cNvPr id="13" name="TextBox 12"/>
            <p:cNvSpPr txBox="1"/>
            <p:nvPr/>
          </p:nvSpPr>
          <p:spPr>
            <a:xfrm>
              <a:off x="583352" y="3926199"/>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596348" y="4481513"/>
            <a:ext cx="735495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đường kính d của đường tròn đó khoảng 2,33 m.</a:t>
            </a:r>
          </a:p>
        </p:txBody>
      </p:sp>
    </p:spTree>
    <p:extLst>
      <p:ext uri="{BB962C8B-B14F-4D97-AF65-F5344CB8AC3E}">
        <p14:creationId xmlns:p14="http://schemas.microsoft.com/office/powerpoint/2010/main" val="37227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9489" y="269511"/>
            <a:ext cx="10555102" cy="2934676"/>
            <a:chOff x="669489" y="269511"/>
            <a:chExt cx="10555102" cy="2934676"/>
          </a:xfrm>
        </p:grpSpPr>
        <p:pic>
          <p:nvPicPr>
            <p:cNvPr id="5" name="Picture 4"/>
            <p:cNvPicPr>
              <a:picLocks noChangeAspect="1"/>
            </p:cNvPicPr>
            <p:nvPr/>
          </p:nvPicPr>
          <p:blipFill>
            <a:blip r:embed="rId3"/>
            <a:stretch>
              <a:fillRect/>
            </a:stretch>
          </p:blipFill>
          <p:spPr>
            <a:xfrm>
              <a:off x="669489" y="269511"/>
              <a:ext cx="649102" cy="675067"/>
            </a:xfrm>
            <a:prstGeom prst="rect">
              <a:avLst/>
            </a:prstGeom>
          </p:spPr>
        </p:pic>
        <p:sp>
          <p:nvSpPr>
            <p:cNvPr id="6" name="TextBox 5"/>
            <p:cNvSpPr txBox="1"/>
            <p:nvPr/>
          </p:nvSpPr>
          <p:spPr>
            <a:xfrm>
              <a:off x="669489" y="438909"/>
              <a:ext cx="7580243"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Người ta làm một logo có dạng một hình tròn, trong đó có một hình chữ nhật nội tiếp đường tròn với chiều dài và chiều rộng lần lượt là 8cm và 6cm. Hình chữ nhật được tô màu xanh còn phần khác của logo được tô màu đỏ. Tính diện tích phần được tô màu đỏ.</a:t>
              </a:r>
            </a:p>
          </p:txBody>
        </p:sp>
        <p:pic>
          <p:nvPicPr>
            <p:cNvPr id="7" name="Picture 6"/>
            <p:cNvPicPr>
              <a:picLocks noChangeAspect="1"/>
            </p:cNvPicPr>
            <p:nvPr/>
          </p:nvPicPr>
          <p:blipFill>
            <a:blip r:embed="rId4"/>
            <a:stretch>
              <a:fillRect/>
            </a:stretch>
          </p:blipFill>
          <p:spPr>
            <a:xfrm>
              <a:off x="8427364" y="438909"/>
              <a:ext cx="2797227" cy="2765278"/>
            </a:xfrm>
            <a:prstGeom prst="rect">
              <a:avLst/>
            </a:prstGeom>
          </p:spPr>
        </p:pic>
      </p:grpSp>
      <p:sp>
        <p:nvSpPr>
          <p:cNvPr id="8" name="TextBox 7"/>
          <p:cNvSpPr txBox="1"/>
          <p:nvPr/>
        </p:nvSpPr>
        <p:spPr>
          <a:xfrm>
            <a:off x="2120602" y="2387560"/>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689368" y="2819721"/>
            <a:ext cx="7645486" cy="488169"/>
            <a:chOff x="689368" y="2819721"/>
            <a:chExt cx="7645486" cy="488169"/>
          </a:xfrm>
        </p:grpSpPr>
        <p:sp>
          <p:nvSpPr>
            <p:cNvPr id="10" name="TextBox 9"/>
            <p:cNvSpPr txBox="1"/>
            <p:nvPr/>
          </p:nvSpPr>
          <p:spPr>
            <a:xfrm>
              <a:off x="689368" y="2846225"/>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606145496"/>
                </p:ext>
              </p:extLst>
            </p:nvPr>
          </p:nvGraphicFramePr>
          <p:xfrm>
            <a:off x="4838447" y="2819721"/>
            <a:ext cx="2569520" cy="467185"/>
          </p:xfrm>
          <a:graphic>
            <a:graphicData uri="http://schemas.openxmlformats.org/presentationml/2006/ole">
              <mc:AlternateContent xmlns:mc="http://schemas.openxmlformats.org/markup-compatibility/2006">
                <mc:Choice xmlns:v="urn:schemas-microsoft-com:vml" Requires="v">
                  <p:oleObj spid="_x0000_s4410" name="Equation" r:id="rId5" imgW="1117440" imgH="203040" progId="Equation.DSMT4">
                    <p:embed/>
                  </p:oleObj>
                </mc:Choice>
                <mc:Fallback>
                  <p:oleObj name="Equation" r:id="rId5" imgW="1117440" imgH="203040" progId="Equation.DSMT4">
                    <p:embed/>
                    <p:pic>
                      <p:nvPicPr>
                        <p:cNvPr id="0" name=""/>
                        <p:cNvPicPr/>
                        <p:nvPr/>
                      </p:nvPicPr>
                      <p:blipFill>
                        <a:blip r:embed="rId6"/>
                        <a:stretch>
                          <a:fillRect/>
                        </a:stretch>
                      </p:blipFill>
                      <p:spPr>
                        <a:xfrm>
                          <a:off x="4838447" y="2819721"/>
                          <a:ext cx="2569520" cy="467185"/>
                        </a:xfrm>
                        <a:prstGeom prst="rect">
                          <a:avLst/>
                        </a:prstGeom>
                      </p:spPr>
                    </p:pic>
                  </p:oleObj>
                </mc:Fallback>
              </mc:AlternateContent>
            </a:graphicData>
          </a:graphic>
        </p:graphicFrame>
      </p:grpSp>
      <p:grpSp>
        <p:nvGrpSpPr>
          <p:cNvPr id="4" name="Group 3"/>
          <p:cNvGrpSpPr/>
          <p:nvPr/>
        </p:nvGrpSpPr>
        <p:grpSpPr>
          <a:xfrm>
            <a:off x="689368" y="3296056"/>
            <a:ext cx="3700504" cy="589850"/>
            <a:chOff x="689368" y="3296056"/>
            <a:chExt cx="3700504" cy="589850"/>
          </a:xfrm>
        </p:grpSpPr>
        <p:graphicFrame>
          <p:nvGraphicFramePr>
            <p:cNvPr id="12" name="Object 11"/>
            <p:cNvGraphicFramePr>
              <a:graphicFrameLocks noChangeAspect="1"/>
            </p:cNvGraphicFramePr>
            <p:nvPr>
              <p:extLst>
                <p:ext uri="{D42A27DB-BD31-4B8C-83A1-F6EECF244321}">
                  <p14:modId xmlns:p14="http://schemas.microsoft.com/office/powerpoint/2010/main" val="1302789197"/>
                </p:ext>
              </p:extLst>
            </p:nvPr>
          </p:nvGraphicFramePr>
          <p:xfrm>
            <a:off x="1693415" y="3296056"/>
            <a:ext cx="2696457" cy="589850"/>
          </p:xfrm>
          <a:graphic>
            <a:graphicData uri="http://schemas.openxmlformats.org/presentationml/2006/ole">
              <mc:AlternateContent xmlns:mc="http://schemas.openxmlformats.org/markup-compatibility/2006">
                <mc:Choice xmlns:v="urn:schemas-microsoft-com:vml" Requires="v">
                  <p:oleObj spid="_x0000_s4411" name="Equation" r:id="rId7" imgW="1218960" imgH="266400" progId="Equation.DSMT4">
                    <p:embed/>
                  </p:oleObj>
                </mc:Choice>
                <mc:Fallback>
                  <p:oleObj name="Equation" r:id="rId7" imgW="1218960" imgH="266400" progId="Equation.DSMT4">
                    <p:embed/>
                    <p:pic>
                      <p:nvPicPr>
                        <p:cNvPr id="0" name=""/>
                        <p:cNvPicPr/>
                        <p:nvPr/>
                      </p:nvPicPr>
                      <p:blipFill>
                        <a:blip r:embed="rId8"/>
                        <a:stretch>
                          <a:fillRect/>
                        </a:stretch>
                      </p:blipFill>
                      <p:spPr>
                        <a:xfrm>
                          <a:off x="1693415" y="3296056"/>
                          <a:ext cx="2696457" cy="589850"/>
                        </a:xfrm>
                        <a:prstGeom prst="rect">
                          <a:avLst/>
                        </a:prstGeom>
                      </p:spPr>
                    </p:pic>
                  </p:oleObj>
                </mc:Fallback>
              </mc:AlternateContent>
            </a:graphicData>
          </a:graphic>
        </p:graphicFrame>
        <p:sp>
          <p:nvSpPr>
            <p:cNvPr id="13" name="TextBox 12"/>
            <p:cNvSpPr txBox="1"/>
            <p:nvPr/>
          </p:nvSpPr>
          <p:spPr>
            <a:xfrm>
              <a:off x="689368" y="332984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689368" y="3790578"/>
            <a:ext cx="673210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hình tròn là: R = d:2 =10:2 = 5(cm) </a:t>
            </a:r>
          </a:p>
        </p:txBody>
      </p:sp>
      <p:grpSp>
        <p:nvGrpSpPr>
          <p:cNvPr id="9" name="Group 8"/>
          <p:cNvGrpSpPr/>
          <p:nvPr/>
        </p:nvGrpSpPr>
        <p:grpSpPr>
          <a:xfrm>
            <a:off x="689368" y="4356908"/>
            <a:ext cx="9384591" cy="587812"/>
            <a:chOff x="689368" y="4356908"/>
            <a:chExt cx="9384591" cy="587812"/>
          </a:xfrm>
        </p:grpSpPr>
        <p:sp>
          <p:nvSpPr>
            <p:cNvPr id="16" name="TextBox 15"/>
            <p:cNvSpPr txBox="1"/>
            <p:nvPr/>
          </p:nvSpPr>
          <p:spPr>
            <a:xfrm>
              <a:off x="689368" y="4381540"/>
              <a:ext cx="765873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tròn là: </a:t>
              </a:r>
            </a:p>
          </p:txBody>
        </p:sp>
        <p:graphicFrame>
          <p:nvGraphicFramePr>
            <p:cNvPr id="17" name="Object 16"/>
            <p:cNvGraphicFramePr>
              <a:graphicFrameLocks noChangeAspect="1"/>
            </p:cNvGraphicFramePr>
            <p:nvPr>
              <p:extLst>
                <p:ext uri="{D42A27DB-BD31-4B8C-83A1-F6EECF244321}">
                  <p14:modId xmlns:p14="http://schemas.microsoft.com/office/powerpoint/2010/main" val="2359888812"/>
                </p:ext>
              </p:extLst>
            </p:nvPr>
          </p:nvGraphicFramePr>
          <p:xfrm>
            <a:off x="4035540" y="4356908"/>
            <a:ext cx="6038419" cy="587812"/>
          </p:xfrm>
          <a:graphic>
            <a:graphicData uri="http://schemas.openxmlformats.org/presentationml/2006/ole">
              <mc:AlternateContent xmlns:mc="http://schemas.openxmlformats.org/markup-compatibility/2006">
                <mc:Choice xmlns:v="urn:schemas-microsoft-com:vml" Requires="v">
                  <p:oleObj spid="_x0000_s4412" name="Equation" r:id="rId9" imgW="1955520" imgH="279360" progId="Equation.DSMT4">
                    <p:embed/>
                  </p:oleObj>
                </mc:Choice>
                <mc:Fallback>
                  <p:oleObj name="Equation" r:id="rId9" imgW="1955520" imgH="279360" progId="Equation.DSMT4">
                    <p:embed/>
                    <p:pic>
                      <p:nvPicPr>
                        <p:cNvPr id="0" name=""/>
                        <p:cNvPicPr/>
                        <p:nvPr/>
                      </p:nvPicPr>
                      <p:blipFill>
                        <a:blip r:embed="rId10"/>
                        <a:stretch>
                          <a:fillRect/>
                        </a:stretch>
                      </p:blipFill>
                      <p:spPr>
                        <a:xfrm>
                          <a:off x="4035540" y="4356908"/>
                          <a:ext cx="6038419" cy="587812"/>
                        </a:xfrm>
                        <a:prstGeom prst="rect">
                          <a:avLst/>
                        </a:prstGeom>
                      </p:spPr>
                    </p:pic>
                  </p:oleObj>
                </mc:Fallback>
              </mc:AlternateContent>
            </a:graphicData>
          </a:graphic>
        </p:graphicFrame>
      </p:grpSp>
      <p:sp>
        <p:nvSpPr>
          <p:cNvPr id="18" name="TextBox 17"/>
          <p:cNvSpPr txBox="1"/>
          <p:nvPr/>
        </p:nvSpPr>
        <p:spPr>
          <a:xfrm>
            <a:off x="689368" y="4936186"/>
            <a:ext cx="89522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chữ nhật tô màu xanh là: S’ =8.6 = 48(cm</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a:t>
            </a:r>
          </a:p>
        </p:txBody>
      </p:sp>
      <p:sp>
        <p:nvSpPr>
          <p:cNvPr id="19" name="TextBox 18"/>
          <p:cNvSpPr txBox="1"/>
          <p:nvPr/>
        </p:nvSpPr>
        <p:spPr>
          <a:xfrm>
            <a:off x="689368" y="5365256"/>
            <a:ext cx="84221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phần được tô màu đỏ là</a:t>
            </a:r>
          </a:p>
        </p:txBody>
      </p:sp>
      <p:sp>
        <p:nvSpPr>
          <p:cNvPr id="20" name="TextBox 19"/>
          <p:cNvSpPr txBox="1"/>
          <p:nvPr/>
        </p:nvSpPr>
        <p:spPr>
          <a:xfrm>
            <a:off x="689368" y="5885801"/>
            <a:ext cx="458525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78,5 – 48 = 30,5(cm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29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121" y="678289"/>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vuông nội tiếp đường tròn </a:t>
            </a:r>
          </a:p>
        </p:txBody>
      </p:sp>
      <p:grpSp>
        <p:nvGrpSpPr>
          <p:cNvPr id="9" name="Group 8"/>
          <p:cNvGrpSpPr/>
          <p:nvPr/>
        </p:nvGrpSpPr>
        <p:grpSpPr>
          <a:xfrm>
            <a:off x="742121" y="183238"/>
            <a:ext cx="11137468" cy="3262331"/>
            <a:chOff x="742121" y="183238"/>
            <a:chExt cx="11137468" cy="3262331"/>
          </a:xfrm>
        </p:grpSpPr>
        <p:pic>
          <p:nvPicPr>
            <p:cNvPr id="8" name="Picture 7"/>
            <p:cNvPicPr>
              <a:picLocks noChangeAspect="1"/>
            </p:cNvPicPr>
            <p:nvPr/>
          </p:nvPicPr>
          <p:blipFill>
            <a:blip r:embed="rId3"/>
            <a:stretch>
              <a:fillRect/>
            </a:stretch>
          </p:blipFill>
          <p:spPr>
            <a:xfrm>
              <a:off x="742121" y="1184904"/>
              <a:ext cx="867433" cy="485175"/>
            </a:xfrm>
            <a:prstGeom prst="rect">
              <a:avLst/>
            </a:prstGeom>
          </p:spPr>
        </p:pic>
        <p:grpSp>
          <p:nvGrpSpPr>
            <p:cNvPr id="2" name="Group 1"/>
            <p:cNvGrpSpPr/>
            <p:nvPr/>
          </p:nvGrpSpPr>
          <p:grpSpPr>
            <a:xfrm>
              <a:off x="742121" y="183238"/>
              <a:ext cx="11137468" cy="3262331"/>
              <a:chOff x="742121" y="183238"/>
              <a:chExt cx="11137468" cy="3262331"/>
            </a:xfrm>
          </p:grpSpPr>
          <p:sp>
            <p:nvSpPr>
              <p:cNvPr id="7" name="TextBox 6"/>
              <p:cNvSpPr txBox="1"/>
              <p:nvPr/>
            </p:nvSpPr>
            <p:spPr>
              <a:xfrm>
                <a:off x="742121" y="1232287"/>
                <a:ext cx="7500731"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vuông ABCD, AC cắt BD tại O (Hình 26).  </a:t>
                </a:r>
              </a:p>
              <a:p>
                <a:r>
                  <a:rPr lang="en-US" sz="2400">
                    <a:latin typeface="Times New Roman" panose="02020603050405020304" pitchFamily="18" charset="0"/>
                    <a:cs typeface="Times New Roman" panose="02020603050405020304" pitchFamily="18" charset="0"/>
                  </a:rPr>
                  <a:t>a) Mỗi đường chéo của hình vuông ABCD có phải là đường kính của đường tròn ngoại tiếp hình vuông đó hay không? </a:t>
                </a:r>
              </a:p>
              <a:p>
                <a:r>
                  <a:rPr lang="en-US" sz="2400">
                    <a:latin typeface="Times New Roman" panose="02020603050405020304" pitchFamily="18" charset="0"/>
                    <a:cs typeface="Times New Roman" panose="02020603050405020304" pitchFamily="18" charset="0"/>
                  </a:rPr>
                  <a:t>b) Cho biết AB = a, tính OA theo a.</a:t>
                </a:r>
              </a:p>
            </p:txBody>
          </p:sp>
          <p:pic>
            <p:nvPicPr>
              <p:cNvPr id="10" name="Picture 9"/>
              <p:cNvPicPr>
                <a:picLocks noChangeAspect="1"/>
              </p:cNvPicPr>
              <p:nvPr/>
            </p:nvPicPr>
            <p:blipFill>
              <a:blip r:embed="rId4"/>
              <a:stretch>
                <a:fillRect/>
              </a:stretch>
            </p:blipFill>
            <p:spPr>
              <a:xfrm>
                <a:off x="9316331" y="183238"/>
                <a:ext cx="2563258" cy="3262331"/>
              </a:xfrm>
              <a:prstGeom prst="rect">
                <a:avLst/>
              </a:prstGeom>
            </p:spPr>
          </p:pic>
        </p:grpSp>
      </p:grpSp>
      <p:sp>
        <p:nvSpPr>
          <p:cNvPr id="11" name="TextBox 10"/>
          <p:cNvSpPr txBox="1"/>
          <p:nvPr/>
        </p:nvSpPr>
        <p:spPr>
          <a:xfrm>
            <a:off x="1855305" y="276219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2" name="TextBox 11"/>
          <p:cNvSpPr txBox="1"/>
          <p:nvPr/>
        </p:nvSpPr>
        <p:spPr>
          <a:xfrm>
            <a:off x="742120" y="3246785"/>
            <a:ext cx="9899375"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Hình vuông ABCD cũng là hình chữ nhật mà mỗi đường chéo là một đường kính của đường tròn ngoại tiếp của hình chữ nhật nên mỗi đường chéo của hình vuông ABCD cũng là đường kính của đường tròn ngoại tiếp hình vuông đó. </a:t>
            </a:r>
            <a:endParaRPr lang="en-US" sz="2400"/>
          </a:p>
        </p:txBody>
      </p:sp>
      <p:grpSp>
        <p:nvGrpSpPr>
          <p:cNvPr id="3" name="Group 2"/>
          <p:cNvGrpSpPr/>
          <p:nvPr/>
        </p:nvGrpSpPr>
        <p:grpSpPr>
          <a:xfrm>
            <a:off x="702364" y="4559630"/>
            <a:ext cx="8720277" cy="461665"/>
            <a:chOff x="702364" y="4559630"/>
            <a:chExt cx="8720277" cy="461665"/>
          </a:xfrm>
        </p:grpSpPr>
        <p:sp>
          <p:nvSpPr>
            <p:cNvPr id="15" name="TextBox 14"/>
            <p:cNvSpPr txBox="1"/>
            <p:nvPr/>
          </p:nvSpPr>
          <p:spPr>
            <a:xfrm>
              <a:off x="702364" y="4559630"/>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Áp dụng định lí Pythagore, ta có  </a:t>
              </a:r>
            </a:p>
          </p:txBody>
        </p:sp>
        <p:graphicFrame>
          <p:nvGraphicFramePr>
            <p:cNvPr id="16" name="Object 15"/>
            <p:cNvGraphicFramePr>
              <a:graphicFrameLocks noChangeAspect="1"/>
            </p:cNvGraphicFramePr>
            <p:nvPr>
              <p:extLst>
                <p:ext uri="{D42A27DB-BD31-4B8C-83A1-F6EECF244321}">
                  <p14:modId xmlns:p14="http://schemas.microsoft.com/office/powerpoint/2010/main" val="2258843617"/>
                </p:ext>
              </p:extLst>
            </p:nvPr>
          </p:nvGraphicFramePr>
          <p:xfrm>
            <a:off x="5242753" y="4559630"/>
            <a:ext cx="4179888" cy="409575"/>
          </p:xfrm>
          <a:graphic>
            <a:graphicData uri="http://schemas.openxmlformats.org/presentationml/2006/ole">
              <mc:AlternateContent xmlns:mc="http://schemas.openxmlformats.org/markup-compatibility/2006">
                <mc:Choice xmlns:v="urn:schemas-microsoft-com:vml" Requires="v">
                  <p:oleObj spid="_x0000_s6435" name="Equation" r:id="rId5" imgW="2070000" imgH="203040" progId="Equation.DSMT4">
                    <p:embed/>
                  </p:oleObj>
                </mc:Choice>
                <mc:Fallback>
                  <p:oleObj name="Equation" r:id="rId5" imgW="2070000" imgH="203040" progId="Equation.DSMT4">
                    <p:embed/>
                    <p:pic>
                      <p:nvPicPr>
                        <p:cNvPr id="11" name="Object 10"/>
                        <p:cNvPicPr/>
                        <p:nvPr/>
                      </p:nvPicPr>
                      <p:blipFill>
                        <a:blip r:embed="rId6"/>
                        <a:stretch>
                          <a:fillRect/>
                        </a:stretch>
                      </p:blipFill>
                      <p:spPr>
                        <a:xfrm>
                          <a:off x="5242753" y="4559630"/>
                          <a:ext cx="4179888" cy="409575"/>
                        </a:xfrm>
                        <a:prstGeom prst="rect">
                          <a:avLst/>
                        </a:prstGeom>
                      </p:spPr>
                    </p:pic>
                  </p:oleObj>
                </mc:Fallback>
              </mc:AlternateContent>
            </a:graphicData>
          </a:graphic>
        </p:graphicFrame>
      </p:grpSp>
      <p:grpSp>
        <p:nvGrpSpPr>
          <p:cNvPr id="4" name="Group 3"/>
          <p:cNvGrpSpPr/>
          <p:nvPr/>
        </p:nvGrpSpPr>
        <p:grpSpPr>
          <a:xfrm>
            <a:off x="742120" y="5106161"/>
            <a:ext cx="3122877" cy="468196"/>
            <a:chOff x="742120" y="5106161"/>
            <a:chExt cx="3122877" cy="468196"/>
          </a:xfrm>
        </p:grpSpPr>
        <p:graphicFrame>
          <p:nvGraphicFramePr>
            <p:cNvPr id="18" name="Object 17"/>
            <p:cNvGraphicFramePr>
              <a:graphicFrameLocks noChangeAspect="1"/>
            </p:cNvGraphicFramePr>
            <p:nvPr>
              <p:extLst>
                <p:ext uri="{D42A27DB-BD31-4B8C-83A1-F6EECF244321}">
                  <p14:modId xmlns:p14="http://schemas.microsoft.com/office/powerpoint/2010/main" val="1690119636"/>
                </p:ext>
              </p:extLst>
            </p:nvPr>
          </p:nvGraphicFramePr>
          <p:xfrm>
            <a:off x="1855305" y="5106161"/>
            <a:ext cx="2009692" cy="441691"/>
          </p:xfrm>
          <a:graphic>
            <a:graphicData uri="http://schemas.openxmlformats.org/presentationml/2006/ole">
              <mc:AlternateContent xmlns:mc="http://schemas.openxmlformats.org/markup-compatibility/2006">
                <mc:Choice xmlns:v="urn:schemas-microsoft-com:vml" Requires="v">
                  <p:oleObj spid="_x0000_s6436" name="Equation" r:id="rId7" imgW="1155600" imgH="253800" progId="Equation.DSMT4">
                    <p:embed/>
                  </p:oleObj>
                </mc:Choice>
                <mc:Fallback>
                  <p:oleObj name="Equation" r:id="rId7" imgW="1155600" imgH="253800" progId="Equation.DSMT4">
                    <p:embed/>
                    <p:pic>
                      <p:nvPicPr>
                        <p:cNvPr id="0" name=""/>
                        <p:cNvPicPr/>
                        <p:nvPr/>
                      </p:nvPicPr>
                      <p:blipFill>
                        <a:blip r:embed="rId8"/>
                        <a:stretch>
                          <a:fillRect/>
                        </a:stretch>
                      </p:blipFill>
                      <p:spPr>
                        <a:xfrm>
                          <a:off x="1855305" y="5106161"/>
                          <a:ext cx="2009692" cy="441691"/>
                        </a:xfrm>
                        <a:prstGeom prst="rect">
                          <a:avLst/>
                        </a:prstGeom>
                      </p:spPr>
                    </p:pic>
                  </p:oleObj>
                </mc:Fallback>
              </mc:AlternateContent>
            </a:graphicData>
          </a:graphic>
        </p:graphicFrame>
        <p:sp>
          <p:nvSpPr>
            <p:cNvPr id="19" name="TextBox 18"/>
            <p:cNvSpPr txBox="1"/>
            <p:nvPr/>
          </p:nvSpPr>
          <p:spPr>
            <a:xfrm>
              <a:off x="742120" y="5112692"/>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grpSp>
        <p:nvGrpSpPr>
          <p:cNvPr id="5" name="Group 4"/>
          <p:cNvGrpSpPr/>
          <p:nvPr/>
        </p:nvGrpSpPr>
        <p:grpSpPr>
          <a:xfrm>
            <a:off x="742120" y="5691499"/>
            <a:ext cx="2644445" cy="702540"/>
            <a:chOff x="742120" y="5691499"/>
            <a:chExt cx="2644445" cy="702540"/>
          </a:xfrm>
        </p:grpSpPr>
        <p:sp>
          <p:nvSpPr>
            <p:cNvPr id="20" name="TextBox 19"/>
            <p:cNvSpPr txBox="1"/>
            <p:nvPr/>
          </p:nvSpPr>
          <p:spPr>
            <a:xfrm>
              <a:off x="742120" y="579298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a:t>
              </a:r>
            </a:p>
          </p:txBody>
        </p:sp>
        <p:graphicFrame>
          <p:nvGraphicFramePr>
            <p:cNvPr id="21" name="Object 20"/>
            <p:cNvGraphicFramePr>
              <a:graphicFrameLocks noChangeAspect="1"/>
            </p:cNvGraphicFramePr>
            <p:nvPr>
              <p:extLst>
                <p:ext uri="{D42A27DB-BD31-4B8C-83A1-F6EECF244321}">
                  <p14:modId xmlns:p14="http://schemas.microsoft.com/office/powerpoint/2010/main" val="2493256938"/>
                </p:ext>
              </p:extLst>
            </p:nvPr>
          </p:nvGraphicFramePr>
          <p:xfrm>
            <a:off x="1609553" y="5691499"/>
            <a:ext cx="1777012" cy="702540"/>
          </p:xfrm>
          <a:graphic>
            <a:graphicData uri="http://schemas.openxmlformats.org/presentationml/2006/ole">
              <mc:AlternateContent xmlns:mc="http://schemas.openxmlformats.org/markup-compatibility/2006">
                <mc:Choice xmlns:v="urn:schemas-microsoft-com:vml" Requires="v">
                  <p:oleObj spid="_x0000_s6437" name="Equation" r:id="rId9" imgW="1091880" imgH="431640" progId="Equation.DSMT4">
                    <p:embed/>
                  </p:oleObj>
                </mc:Choice>
                <mc:Fallback>
                  <p:oleObj name="Equation" r:id="rId9" imgW="1091880" imgH="431640" progId="Equation.DSMT4">
                    <p:embed/>
                    <p:pic>
                      <p:nvPicPr>
                        <p:cNvPr id="0" name=""/>
                        <p:cNvPicPr/>
                        <p:nvPr/>
                      </p:nvPicPr>
                      <p:blipFill>
                        <a:blip r:embed="rId10"/>
                        <a:stretch>
                          <a:fillRect/>
                        </a:stretch>
                      </p:blipFill>
                      <p:spPr>
                        <a:xfrm>
                          <a:off x="1609553" y="5691499"/>
                          <a:ext cx="1777012" cy="702540"/>
                        </a:xfrm>
                        <a:prstGeom prst="rect">
                          <a:avLst/>
                        </a:prstGeom>
                      </p:spPr>
                    </p:pic>
                  </p:oleObj>
                </mc:Fallback>
              </mc:AlternateContent>
            </a:graphicData>
          </a:graphic>
        </p:graphicFrame>
      </p:grpSp>
    </p:spTree>
    <p:extLst>
      <p:ext uri="{BB962C8B-B14F-4D97-AF65-F5344CB8AC3E}">
        <p14:creationId xmlns:p14="http://schemas.microsoft.com/office/powerpoint/2010/main" val="10162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6244" y="888631"/>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vuông là một tứ giác nội tiếp đường tròn.</a:t>
            </a:r>
          </a:p>
          <a:p>
            <a:r>
              <a:rPr lang="en-US" sz="2400">
                <a:latin typeface="Times New Roman" panose="02020603050405020304" pitchFamily="18" charset="0"/>
                <a:cs typeface="Times New Roman" panose="02020603050405020304" pitchFamily="18" charset="0"/>
              </a:rPr>
              <a:t>-Tâm của đường tròn ngoại tiếp hình vuông là giao điểm của hai đường chéo và mỗi đường chéo là một đường kính của đường tròn đó. </a:t>
            </a:r>
          </a:p>
        </p:txBody>
      </p:sp>
      <p:grpSp>
        <p:nvGrpSpPr>
          <p:cNvPr id="2" name="Group 1"/>
          <p:cNvGrpSpPr/>
          <p:nvPr/>
        </p:nvGrpSpPr>
        <p:grpSpPr>
          <a:xfrm>
            <a:off x="386244" y="1971401"/>
            <a:ext cx="7895397" cy="1002921"/>
            <a:chOff x="386244" y="1971401"/>
            <a:chExt cx="7895397" cy="1002921"/>
          </a:xfrm>
        </p:grpSpPr>
        <p:graphicFrame>
          <p:nvGraphicFramePr>
            <p:cNvPr id="7" name="Object 6"/>
            <p:cNvGraphicFramePr>
              <a:graphicFrameLocks noChangeAspect="1"/>
            </p:cNvGraphicFramePr>
            <p:nvPr>
              <p:extLst>
                <p:ext uri="{D42A27DB-BD31-4B8C-83A1-F6EECF244321}">
                  <p14:modId xmlns:p14="http://schemas.microsoft.com/office/powerpoint/2010/main" val="1837329167"/>
                </p:ext>
              </p:extLst>
            </p:nvPr>
          </p:nvGraphicFramePr>
          <p:xfrm>
            <a:off x="7668176" y="1971401"/>
            <a:ext cx="613465" cy="772511"/>
          </p:xfrm>
          <a:graphic>
            <a:graphicData uri="http://schemas.openxmlformats.org/presentationml/2006/ole">
              <mc:AlternateContent xmlns:mc="http://schemas.openxmlformats.org/markup-compatibility/2006">
                <mc:Choice xmlns:v="urn:schemas-microsoft-com:vml" Requires="v">
                  <p:oleObj spid="_x0000_s7448" name="Equation" r:id="rId3" imgW="342720" imgH="431640" progId="Equation.DSMT4">
                    <p:embed/>
                  </p:oleObj>
                </mc:Choice>
                <mc:Fallback>
                  <p:oleObj name="Equation" r:id="rId3" imgW="342720" imgH="431640" progId="Equation.DSMT4">
                    <p:embed/>
                    <p:pic>
                      <p:nvPicPr>
                        <p:cNvPr id="0" name=""/>
                        <p:cNvPicPr/>
                        <p:nvPr/>
                      </p:nvPicPr>
                      <p:blipFill>
                        <a:blip r:embed="rId4"/>
                        <a:stretch>
                          <a:fillRect/>
                        </a:stretch>
                      </p:blipFill>
                      <p:spPr>
                        <a:xfrm>
                          <a:off x="7668176" y="1971401"/>
                          <a:ext cx="613465" cy="772511"/>
                        </a:xfrm>
                        <a:prstGeom prst="rect">
                          <a:avLst/>
                        </a:prstGeom>
                      </p:spPr>
                    </p:pic>
                  </p:oleObj>
                </mc:Fallback>
              </mc:AlternateContent>
            </a:graphicData>
          </a:graphic>
        </p:graphicFrame>
        <p:sp>
          <p:nvSpPr>
            <p:cNvPr id="8" name="TextBox 7"/>
            <p:cNvSpPr txBox="1"/>
            <p:nvPr/>
          </p:nvSpPr>
          <p:spPr>
            <a:xfrm>
              <a:off x="386244" y="2143325"/>
              <a:ext cx="7516801" cy="830997"/>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 Bán kính của đường tròn ngoại tiếp hình vuông cạnh a là  </a:t>
              </a:r>
            </a:p>
            <a:p>
              <a:endParaRPr lang="en-US" sz="2400"/>
            </a:p>
          </p:txBody>
        </p:sp>
      </p:grpSp>
      <p:grpSp>
        <p:nvGrpSpPr>
          <p:cNvPr id="3" name="Group 2"/>
          <p:cNvGrpSpPr/>
          <p:nvPr/>
        </p:nvGrpSpPr>
        <p:grpSpPr>
          <a:xfrm>
            <a:off x="470582" y="2015435"/>
            <a:ext cx="11383818" cy="2688078"/>
            <a:chOff x="470582" y="2015435"/>
            <a:chExt cx="11383818" cy="2688078"/>
          </a:xfrm>
        </p:grpSpPr>
        <p:sp>
          <p:nvSpPr>
            <p:cNvPr id="9" name="TextBox 8"/>
            <p:cNvSpPr txBox="1"/>
            <p:nvPr/>
          </p:nvSpPr>
          <p:spPr>
            <a:xfrm>
              <a:off x="470582" y="2764521"/>
              <a:ext cx="8607288"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4</a:t>
              </a:r>
              <a:r>
                <a:rPr lang="en-US" sz="2400">
                  <a:latin typeface="Times New Roman" panose="02020603050405020304" pitchFamily="18" charset="0"/>
                  <a:cs typeface="Times New Roman" panose="02020603050405020304" pitchFamily="18" charset="0"/>
                </a:rPr>
                <a:t>: Quan sát khung sắt ở Hình 27, bạn Nam thấy hình vuông ABCD nội tiếp đường tròn. Bạn Nam đo độ dài cạnh hình vuông dài 2dm. Hỏi chu vi của vòng sắt ứng với đường tròn ngoại tiếp hình vuôngđó bằng bao nhiêu decimét (làm tròn kết quả đến hang phần mười)</a:t>
              </a:r>
            </a:p>
          </p:txBody>
        </p:sp>
        <p:pic>
          <p:nvPicPr>
            <p:cNvPr id="10" name="Picture 9"/>
            <p:cNvPicPr>
              <a:picLocks noChangeAspect="1"/>
            </p:cNvPicPr>
            <p:nvPr/>
          </p:nvPicPr>
          <p:blipFill>
            <a:blip r:embed="rId5"/>
            <a:stretch>
              <a:fillRect/>
            </a:stretch>
          </p:blipFill>
          <p:spPr>
            <a:xfrm>
              <a:off x="9273702" y="2015435"/>
              <a:ext cx="2580698" cy="2580698"/>
            </a:xfrm>
            <a:prstGeom prst="rect">
              <a:avLst/>
            </a:prstGeom>
          </p:spPr>
        </p:pic>
      </p:grpSp>
      <p:sp>
        <p:nvSpPr>
          <p:cNvPr id="12" name="TextBox 11"/>
          <p:cNvSpPr txBox="1"/>
          <p:nvPr/>
        </p:nvSpPr>
        <p:spPr>
          <a:xfrm>
            <a:off x="2072048" y="446477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3" name="TextBox 12"/>
          <p:cNvSpPr txBox="1"/>
          <p:nvPr/>
        </p:nvSpPr>
        <p:spPr>
          <a:xfrm>
            <a:off x="386244" y="4888558"/>
            <a:ext cx="112624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Vì độ dài cạnh của hình vuông ABCD là 2dm nên bán kính của đường tròn ngoại tiếp hình</a:t>
            </a:r>
          </a:p>
        </p:txBody>
      </p:sp>
      <p:grpSp>
        <p:nvGrpSpPr>
          <p:cNvPr id="4" name="Group 3"/>
          <p:cNvGrpSpPr/>
          <p:nvPr/>
        </p:nvGrpSpPr>
        <p:grpSpPr>
          <a:xfrm>
            <a:off x="437333" y="5379075"/>
            <a:ext cx="9462041" cy="1343401"/>
            <a:chOff x="437333" y="5379075"/>
            <a:chExt cx="9462041" cy="1343401"/>
          </a:xfrm>
        </p:grpSpPr>
        <p:graphicFrame>
          <p:nvGraphicFramePr>
            <p:cNvPr id="14" name="Object 13"/>
            <p:cNvGraphicFramePr>
              <a:graphicFrameLocks noChangeAspect="1"/>
            </p:cNvGraphicFramePr>
            <p:nvPr>
              <p:extLst>
                <p:ext uri="{D42A27DB-BD31-4B8C-83A1-F6EECF244321}">
                  <p14:modId xmlns:p14="http://schemas.microsoft.com/office/powerpoint/2010/main" val="3663186685"/>
                </p:ext>
              </p:extLst>
            </p:nvPr>
          </p:nvGraphicFramePr>
          <p:xfrm>
            <a:off x="2072048" y="5379075"/>
            <a:ext cx="1661758" cy="680328"/>
          </p:xfrm>
          <a:graphic>
            <a:graphicData uri="http://schemas.openxmlformats.org/presentationml/2006/ole">
              <mc:AlternateContent xmlns:mc="http://schemas.openxmlformats.org/markup-compatibility/2006">
                <mc:Choice xmlns:v="urn:schemas-microsoft-com:vml" Requires="v">
                  <p:oleObj spid="_x0000_s7449" name="Equation" r:id="rId6" imgW="1054080" imgH="431640" progId="Equation.DSMT4">
                    <p:embed/>
                  </p:oleObj>
                </mc:Choice>
                <mc:Fallback>
                  <p:oleObj name="Equation" r:id="rId6" imgW="1054080" imgH="431640" progId="Equation.DSMT4">
                    <p:embed/>
                    <p:pic>
                      <p:nvPicPr>
                        <p:cNvPr id="0" name=""/>
                        <p:cNvPicPr/>
                        <p:nvPr/>
                      </p:nvPicPr>
                      <p:blipFill>
                        <a:blip r:embed="rId7"/>
                        <a:stretch>
                          <a:fillRect/>
                        </a:stretch>
                      </p:blipFill>
                      <p:spPr>
                        <a:xfrm>
                          <a:off x="2072048" y="5379075"/>
                          <a:ext cx="1661758" cy="680328"/>
                        </a:xfrm>
                        <a:prstGeom prst="rect">
                          <a:avLst/>
                        </a:prstGeom>
                      </p:spPr>
                    </p:pic>
                  </p:oleObj>
                </mc:Fallback>
              </mc:AlternateContent>
            </a:graphicData>
          </a:graphic>
        </p:graphicFrame>
        <p:sp>
          <p:nvSpPr>
            <p:cNvPr id="15" name="Rectangle 14"/>
            <p:cNvSpPr/>
            <p:nvPr/>
          </p:nvSpPr>
          <p:spPr>
            <a:xfrm>
              <a:off x="437333" y="5522147"/>
              <a:ext cx="9462041"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vuông đó là                        Vậy chu vi của vòng tròn sắt ứng với đường tròn ngoại tiếp hình vuông đó là </a:t>
              </a:r>
            </a:p>
            <a:p>
              <a:r>
                <a:rPr lang="en-US" sz="2400">
                  <a:latin typeface="Times New Roman" panose="02020603050405020304" pitchFamily="18" charset="0"/>
                  <a:cs typeface="Times New Roman" panose="02020603050405020304" pitchFamily="18" charset="0"/>
                </a:rPr>
                <a:t> </a:t>
              </a:r>
              <a:endParaRPr lang="en-US" sz="2400"/>
            </a:p>
          </p:txBody>
        </p:sp>
        <p:graphicFrame>
          <p:nvGraphicFramePr>
            <p:cNvPr id="17" name="Object 16"/>
            <p:cNvGraphicFramePr>
              <a:graphicFrameLocks noChangeAspect="1"/>
            </p:cNvGraphicFramePr>
            <p:nvPr>
              <p:extLst>
                <p:ext uri="{D42A27DB-BD31-4B8C-83A1-F6EECF244321}">
                  <p14:modId xmlns:p14="http://schemas.microsoft.com/office/powerpoint/2010/main" val="2897430287"/>
                </p:ext>
              </p:extLst>
            </p:nvPr>
          </p:nvGraphicFramePr>
          <p:xfrm>
            <a:off x="4102970" y="5812515"/>
            <a:ext cx="2503819" cy="604370"/>
          </p:xfrm>
          <a:graphic>
            <a:graphicData uri="http://schemas.openxmlformats.org/presentationml/2006/ole">
              <mc:AlternateContent xmlns:mc="http://schemas.openxmlformats.org/markup-compatibility/2006">
                <mc:Choice xmlns:v="urn:schemas-microsoft-com:vml" Requires="v">
                  <p:oleObj spid="_x0000_s7450" name="Equation" r:id="rId8" imgW="1104840" imgH="266400" progId="Equation.DSMT4">
                    <p:embed/>
                  </p:oleObj>
                </mc:Choice>
                <mc:Fallback>
                  <p:oleObj name="Equation" r:id="rId8" imgW="1104840" imgH="266400" progId="Equation.DSMT4">
                    <p:embed/>
                    <p:pic>
                      <p:nvPicPr>
                        <p:cNvPr id="0" name=""/>
                        <p:cNvPicPr/>
                        <p:nvPr/>
                      </p:nvPicPr>
                      <p:blipFill>
                        <a:blip r:embed="rId9"/>
                        <a:stretch>
                          <a:fillRect/>
                        </a:stretch>
                      </p:blipFill>
                      <p:spPr>
                        <a:xfrm>
                          <a:off x="4102970" y="5812515"/>
                          <a:ext cx="2503819" cy="604370"/>
                        </a:xfrm>
                        <a:prstGeom prst="rect">
                          <a:avLst/>
                        </a:prstGeom>
                      </p:spPr>
                    </p:pic>
                  </p:oleObj>
                </mc:Fallback>
              </mc:AlternateContent>
            </a:graphicData>
          </a:graphic>
        </p:graphicFrame>
      </p:grpSp>
      <p:pic>
        <p:nvPicPr>
          <p:cNvPr id="18" name="Picture 17"/>
          <p:cNvPicPr>
            <a:picLocks noChangeAspect="1"/>
          </p:cNvPicPr>
          <p:nvPr/>
        </p:nvPicPr>
        <p:blipFill>
          <a:blip r:embed="rId10"/>
          <a:stretch>
            <a:fillRect/>
          </a:stretch>
        </p:blipFill>
        <p:spPr>
          <a:xfrm>
            <a:off x="550095" y="561157"/>
            <a:ext cx="427384" cy="416700"/>
          </a:xfrm>
          <a:prstGeom prst="rect">
            <a:avLst/>
          </a:prstGeom>
        </p:spPr>
      </p:pic>
    </p:spTree>
    <p:extLst>
      <p:ext uri="{BB962C8B-B14F-4D97-AF65-F5344CB8AC3E}">
        <p14:creationId xmlns:p14="http://schemas.microsoft.com/office/powerpoint/2010/main" val="13095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7898" y="570572"/>
            <a:ext cx="8253722" cy="1030045"/>
            <a:chOff x="617898" y="570572"/>
            <a:chExt cx="8253722" cy="1030045"/>
          </a:xfrm>
        </p:grpSpPr>
        <p:pic>
          <p:nvPicPr>
            <p:cNvPr id="5" name="Picture 4"/>
            <p:cNvPicPr>
              <a:picLocks noChangeAspect="1"/>
            </p:cNvPicPr>
            <p:nvPr/>
          </p:nvPicPr>
          <p:blipFill>
            <a:blip r:embed="rId3"/>
            <a:stretch>
              <a:fillRect/>
            </a:stretch>
          </p:blipFill>
          <p:spPr>
            <a:xfrm>
              <a:off x="617898" y="570572"/>
              <a:ext cx="652702" cy="679897"/>
            </a:xfrm>
            <a:prstGeom prst="rect">
              <a:avLst/>
            </a:prstGeom>
          </p:spPr>
        </p:pic>
        <p:sp>
          <p:nvSpPr>
            <p:cNvPr id="6" name="TextBox 5"/>
            <p:cNvSpPr txBox="1"/>
            <p:nvPr/>
          </p:nvSpPr>
          <p:spPr>
            <a:xfrm>
              <a:off x="617898" y="769620"/>
              <a:ext cx="825372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Tính tỉ số giữa chu vi của một hình vuông và chu vi của đường tròn ngoại tiếp của hình vuông đó. </a:t>
              </a:r>
            </a:p>
          </p:txBody>
        </p:sp>
      </p:grpSp>
      <p:sp>
        <p:nvSpPr>
          <p:cNvPr id="7" name="TextBox 6"/>
          <p:cNvSpPr txBox="1"/>
          <p:nvPr/>
        </p:nvSpPr>
        <p:spPr>
          <a:xfrm>
            <a:off x="2405751" y="1528625"/>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2" name="TextBox 1"/>
          <p:cNvSpPr txBox="1"/>
          <p:nvPr/>
        </p:nvSpPr>
        <p:spPr>
          <a:xfrm>
            <a:off x="617898" y="2041154"/>
            <a:ext cx="695739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Gọi cạnh của hình vuông là a</a:t>
            </a:r>
          </a:p>
          <a:p>
            <a:r>
              <a:rPr lang="en-US" sz="2400">
                <a:latin typeface="Times New Roman" panose="02020603050405020304" pitchFamily="18" charset="0"/>
                <a:cs typeface="Times New Roman" panose="02020603050405020304" pitchFamily="18" charset="0"/>
              </a:rPr>
              <a:t>Chu vi của hình vuông là 4a</a:t>
            </a:r>
          </a:p>
        </p:txBody>
      </p:sp>
      <p:grpSp>
        <p:nvGrpSpPr>
          <p:cNvPr id="13" name="Group 12"/>
          <p:cNvGrpSpPr/>
          <p:nvPr/>
        </p:nvGrpSpPr>
        <p:grpSpPr>
          <a:xfrm>
            <a:off x="612944" y="2542006"/>
            <a:ext cx="7969004" cy="1003642"/>
            <a:chOff x="612944" y="2542006"/>
            <a:chExt cx="7969004" cy="1003642"/>
          </a:xfrm>
        </p:grpSpPr>
        <p:sp>
          <p:nvSpPr>
            <p:cNvPr id="3" name="TextBox 2"/>
            <p:cNvSpPr txBox="1"/>
            <p:nvPr/>
          </p:nvSpPr>
          <p:spPr>
            <a:xfrm>
              <a:off x="612944" y="2893216"/>
              <a:ext cx="74841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đường tròn ngoại tiếp của hình vuông đó là  </a:t>
              </a:r>
            </a:p>
          </p:txBody>
        </p:sp>
        <p:graphicFrame>
          <p:nvGraphicFramePr>
            <p:cNvPr id="4" name="Object 3"/>
            <p:cNvGraphicFramePr>
              <a:graphicFrameLocks noChangeAspect="1"/>
            </p:cNvGraphicFramePr>
            <p:nvPr>
              <p:extLst>
                <p:ext uri="{D42A27DB-BD31-4B8C-83A1-F6EECF244321}">
                  <p14:modId xmlns:p14="http://schemas.microsoft.com/office/powerpoint/2010/main" val="3640537775"/>
                </p:ext>
              </p:extLst>
            </p:nvPr>
          </p:nvGraphicFramePr>
          <p:xfrm>
            <a:off x="7791580" y="2542006"/>
            <a:ext cx="790368" cy="1003642"/>
          </p:xfrm>
          <a:graphic>
            <a:graphicData uri="http://schemas.openxmlformats.org/presentationml/2006/ole">
              <mc:AlternateContent xmlns:mc="http://schemas.openxmlformats.org/markup-compatibility/2006">
                <mc:Choice xmlns:v="urn:schemas-microsoft-com:vml" Requires="v">
                  <p:oleObj spid="_x0000_s8461" name="Equation" r:id="rId4" imgW="600100" imgH="762053" progId="Equation.DSMT4">
                    <p:embed/>
                  </p:oleObj>
                </mc:Choice>
                <mc:Fallback>
                  <p:oleObj name="Equation" r:id="rId4" imgW="600100" imgH="762053" progId="Equation.DSMT4">
                    <p:embed/>
                    <p:pic>
                      <p:nvPicPr>
                        <p:cNvPr id="0" name=""/>
                        <p:cNvPicPr/>
                        <p:nvPr/>
                      </p:nvPicPr>
                      <p:blipFill>
                        <a:blip r:embed="rId5"/>
                        <a:stretch>
                          <a:fillRect/>
                        </a:stretch>
                      </p:blipFill>
                      <p:spPr>
                        <a:xfrm>
                          <a:off x="7791580" y="2542006"/>
                          <a:ext cx="790368" cy="1003642"/>
                        </a:xfrm>
                        <a:prstGeom prst="rect">
                          <a:avLst/>
                        </a:prstGeom>
                      </p:spPr>
                    </p:pic>
                  </p:oleObj>
                </mc:Fallback>
              </mc:AlternateContent>
            </a:graphicData>
          </a:graphic>
        </p:graphicFrame>
      </p:grpSp>
      <p:grpSp>
        <p:nvGrpSpPr>
          <p:cNvPr id="14" name="Group 13"/>
          <p:cNvGrpSpPr/>
          <p:nvPr/>
        </p:nvGrpSpPr>
        <p:grpSpPr>
          <a:xfrm>
            <a:off x="612944" y="3545648"/>
            <a:ext cx="9081681" cy="922708"/>
            <a:chOff x="612944" y="3545648"/>
            <a:chExt cx="9081681" cy="922708"/>
          </a:xfrm>
        </p:grpSpPr>
        <p:sp>
          <p:nvSpPr>
            <p:cNvPr id="8" name="Rectangle 7"/>
            <p:cNvSpPr/>
            <p:nvPr/>
          </p:nvSpPr>
          <p:spPr>
            <a:xfrm>
              <a:off x="612944" y="3821639"/>
              <a:ext cx="7064755"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Chu vi của đường tròn ngoại tiếp của hình vuông đó là  </a:t>
              </a:r>
            </a:p>
          </p:txBody>
        </p:sp>
        <p:graphicFrame>
          <p:nvGraphicFramePr>
            <p:cNvPr id="9" name="Object 8"/>
            <p:cNvGraphicFramePr>
              <a:graphicFrameLocks noChangeAspect="1"/>
            </p:cNvGraphicFramePr>
            <p:nvPr>
              <p:extLst>
                <p:ext uri="{D42A27DB-BD31-4B8C-83A1-F6EECF244321}">
                  <p14:modId xmlns:p14="http://schemas.microsoft.com/office/powerpoint/2010/main" val="262489524"/>
                </p:ext>
              </p:extLst>
            </p:nvPr>
          </p:nvGraphicFramePr>
          <p:xfrm>
            <a:off x="7469272" y="3545648"/>
            <a:ext cx="2225353" cy="922708"/>
          </p:xfrm>
          <a:graphic>
            <a:graphicData uri="http://schemas.openxmlformats.org/presentationml/2006/ole">
              <mc:AlternateContent xmlns:mc="http://schemas.openxmlformats.org/markup-compatibility/2006">
                <mc:Choice xmlns:v="urn:schemas-microsoft-com:vml" Requires="v">
                  <p:oleObj spid="_x0000_s8462" name="Equation" r:id="rId6" imgW="1041120" imgH="431640" progId="Equation.DSMT4">
                    <p:embed/>
                  </p:oleObj>
                </mc:Choice>
                <mc:Fallback>
                  <p:oleObj name="Equation" r:id="rId6" imgW="1041120" imgH="431640" progId="Equation.DSMT4">
                    <p:embed/>
                    <p:pic>
                      <p:nvPicPr>
                        <p:cNvPr id="0" name=""/>
                        <p:cNvPicPr/>
                        <p:nvPr/>
                      </p:nvPicPr>
                      <p:blipFill>
                        <a:blip r:embed="rId7"/>
                        <a:stretch>
                          <a:fillRect/>
                        </a:stretch>
                      </p:blipFill>
                      <p:spPr>
                        <a:xfrm>
                          <a:off x="7469272" y="3545648"/>
                          <a:ext cx="2225353" cy="922708"/>
                        </a:xfrm>
                        <a:prstGeom prst="rect">
                          <a:avLst/>
                        </a:prstGeom>
                      </p:spPr>
                    </p:pic>
                  </p:oleObj>
                </mc:Fallback>
              </mc:AlternateContent>
            </a:graphicData>
          </a:graphic>
        </p:graphicFrame>
      </p:grpSp>
      <p:sp>
        <p:nvSpPr>
          <p:cNvPr id="10" name="Rectangle 9"/>
          <p:cNvSpPr/>
          <p:nvPr/>
        </p:nvSpPr>
        <p:spPr>
          <a:xfrm>
            <a:off x="612944" y="4605119"/>
            <a:ext cx="8822604"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Tỉ số giữa chu vi của một hình vuông và chu vi của đường tròn ngoại tiếp của hình vuông đó là  </a:t>
            </a:r>
          </a:p>
        </p:txBody>
      </p:sp>
      <p:graphicFrame>
        <p:nvGraphicFramePr>
          <p:cNvPr id="11" name="Object 10"/>
          <p:cNvGraphicFramePr>
            <a:graphicFrameLocks noChangeAspect="1"/>
          </p:cNvGraphicFramePr>
          <p:nvPr>
            <p:extLst>
              <p:ext uri="{D42A27DB-BD31-4B8C-83A1-F6EECF244321}">
                <p14:modId xmlns:p14="http://schemas.microsoft.com/office/powerpoint/2010/main" val="646868409"/>
              </p:ext>
            </p:extLst>
          </p:nvPr>
        </p:nvGraphicFramePr>
        <p:xfrm>
          <a:off x="3368675" y="5368925"/>
          <a:ext cx="1960563" cy="1012825"/>
        </p:xfrm>
        <a:graphic>
          <a:graphicData uri="http://schemas.openxmlformats.org/presentationml/2006/ole">
            <mc:AlternateContent xmlns:mc="http://schemas.openxmlformats.org/markup-compatibility/2006">
              <mc:Choice xmlns:v="urn:schemas-microsoft-com:vml" Requires="v">
                <p:oleObj spid="_x0000_s8463" name="Equation" r:id="rId8" imgW="812520" imgH="419040" progId="Equation.DSMT4">
                  <p:embed/>
                </p:oleObj>
              </mc:Choice>
              <mc:Fallback>
                <p:oleObj name="Equation" r:id="rId8" imgW="812520" imgH="419040" progId="Equation.DSMT4">
                  <p:embed/>
                  <p:pic>
                    <p:nvPicPr>
                      <p:cNvPr id="0" name=""/>
                      <p:cNvPicPr/>
                      <p:nvPr/>
                    </p:nvPicPr>
                    <p:blipFill>
                      <a:blip r:embed="rId9"/>
                      <a:stretch>
                        <a:fillRect/>
                      </a:stretch>
                    </p:blipFill>
                    <p:spPr>
                      <a:xfrm>
                        <a:off x="3368675" y="5368925"/>
                        <a:ext cx="1960563" cy="10128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46190898"/>
              </p:ext>
            </p:extLst>
          </p:nvPr>
        </p:nvGraphicFramePr>
        <p:xfrm>
          <a:off x="7102474" y="5532367"/>
          <a:ext cx="1272900" cy="920821"/>
        </p:xfrm>
        <a:graphic>
          <a:graphicData uri="http://schemas.openxmlformats.org/presentationml/2006/ole">
            <mc:AlternateContent xmlns:mc="http://schemas.openxmlformats.org/markup-compatibility/2006">
              <mc:Choice xmlns:v="urn:schemas-microsoft-com:vml" Requires="v">
                <p:oleObj spid="_x0000_s8464" name="Equation" r:id="rId10" imgW="596880" imgH="431640" progId="Equation.DSMT4">
                  <p:embed/>
                </p:oleObj>
              </mc:Choice>
              <mc:Fallback>
                <p:oleObj name="Equation" r:id="rId10" imgW="596880" imgH="431640" progId="Equation.DSMT4">
                  <p:embed/>
                  <p:pic>
                    <p:nvPicPr>
                      <p:cNvPr id="0" name=""/>
                      <p:cNvPicPr/>
                      <p:nvPr/>
                    </p:nvPicPr>
                    <p:blipFill>
                      <a:blip r:embed="rId11"/>
                      <a:stretch>
                        <a:fillRect/>
                      </a:stretch>
                    </p:blipFill>
                    <p:spPr>
                      <a:xfrm>
                        <a:off x="7102474" y="5532367"/>
                        <a:ext cx="1272900" cy="920821"/>
                      </a:xfrm>
                      <a:prstGeom prst="rect">
                        <a:avLst/>
                      </a:prstGeom>
                    </p:spPr>
                  </p:pic>
                </p:oleObj>
              </mc:Fallback>
            </mc:AlternateContent>
          </a:graphicData>
        </a:graphic>
      </p:graphicFrame>
    </p:spTree>
    <p:extLst>
      <p:ext uri="{BB962C8B-B14F-4D97-AF65-F5344CB8AC3E}">
        <p14:creationId xmlns:p14="http://schemas.microsoft.com/office/powerpoint/2010/main" val="2932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0937"/>
            <a:ext cx="2544417" cy="523220"/>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BÀI TẬP</a:t>
            </a:r>
          </a:p>
        </p:txBody>
      </p:sp>
      <p:sp>
        <p:nvSpPr>
          <p:cNvPr id="6" name="TextBox 5"/>
          <p:cNvSpPr txBox="1"/>
          <p:nvPr/>
        </p:nvSpPr>
        <p:spPr>
          <a:xfrm>
            <a:off x="609600" y="954157"/>
            <a:ext cx="5380383" cy="1569660"/>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1</a:t>
            </a:r>
            <a:r>
              <a:rPr lang="en-US" sz="2400">
                <a:latin typeface="Times New Roman" panose="02020603050405020304" pitchFamily="18" charset="0"/>
                <a:cs typeface="Times New Roman" panose="02020603050405020304" pitchFamily="18" charset="0"/>
              </a:rPr>
              <a:t>. Quan sát Hình 28 và cho biết hai đường tròn (O) và (I), đường tròn nào ngoại tiếp tứ giác ABCD, đường tròn nào ngoại tiếp tứ giác ABMN.</a:t>
            </a:r>
          </a:p>
        </p:txBody>
      </p:sp>
      <p:pic>
        <p:nvPicPr>
          <p:cNvPr id="2" name="Picture 1"/>
          <p:cNvPicPr>
            <a:picLocks noChangeAspect="1"/>
          </p:cNvPicPr>
          <p:nvPr/>
        </p:nvPicPr>
        <p:blipFill>
          <a:blip r:embed="rId2"/>
          <a:stretch>
            <a:fillRect/>
          </a:stretch>
        </p:blipFill>
        <p:spPr>
          <a:xfrm>
            <a:off x="6812525" y="324391"/>
            <a:ext cx="4583436" cy="3120167"/>
          </a:xfrm>
          <a:prstGeom prst="rect">
            <a:avLst/>
          </a:prstGeom>
        </p:spPr>
      </p:pic>
      <p:sp>
        <p:nvSpPr>
          <p:cNvPr id="9" name="TextBox 8"/>
          <p:cNvSpPr txBox="1"/>
          <p:nvPr/>
        </p:nvSpPr>
        <p:spPr>
          <a:xfrm>
            <a:off x="1775792" y="2552483"/>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3" name="Rectangle 2"/>
          <p:cNvSpPr/>
          <p:nvPr/>
        </p:nvSpPr>
        <p:spPr>
          <a:xfrm>
            <a:off x="609600" y="3280777"/>
            <a:ext cx="532934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(O) ngoại tiếp tứ giác ABCD.</a:t>
            </a:r>
            <a:endParaRPr lang="en-US" sz="2400"/>
          </a:p>
        </p:txBody>
      </p:sp>
      <p:sp>
        <p:nvSpPr>
          <p:cNvPr id="4" name="Rectangle 3"/>
          <p:cNvSpPr/>
          <p:nvPr/>
        </p:nvSpPr>
        <p:spPr>
          <a:xfrm>
            <a:off x="609600" y="3916738"/>
            <a:ext cx="520110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(I) ngoại tiếp tứ giác ABMN</a:t>
            </a:r>
            <a:endParaRPr lang="en-US" sz="2400"/>
          </a:p>
        </p:txBody>
      </p:sp>
    </p:spTree>
    <p:extLst>
      <p:ext uri="{BB962C8B-B14F-4D97-AF65-F5344CB8AC3E}">
        <p14:creationId xmlns:p14="http://schemas.microsoft.com/office/powerpoint/2010/main" val="30653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extLst>
              <p:ext uri="{D42A27DB-BD31-4B8C-83A1-F6EECF244321}">
                <p14:modId xmlns:p14="http://schemas.microsoft.com/office/powerpoint/2010/main" val="341454160"/>
              </p:ext>
            </p:extLst>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9560" name="Equation" r:id="rId3" imgW="3162240" imgH="457200" progId="Equation.DSMT4">
                  <p:embed/>
                </p:oleObj>
              </mc:Choice>
              <mc:Fallback>
                <p:oleObj name="Equation" r:id="rId3" imgW="3162240" imgH="457200" progId="Equation.DSMT4">
                  <p:embed/>
                  <p:pic>
                    <p:nvPicPr>
                      <p:cNvPr id="0" name=""/>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3012977890"/>
              </p:ext>
            </p:extLst>
          </p:nvPr>
        </p:nvGraphicFramePr>
        <p:xfrm>
          <a:off x="611254" y="3964867"/>
          <a:ext cx="6535406" cy="660142"/>
        </p:xfrm>
        <a:graphic>
          <a:graphicData uri="http://schemas.openxmlformats.org/presentationml/2006/ole">
            <mc:AlternateContent xmlns:mc="http://schemas.openxmlformats.org/markup-compatibility/2006">
              <mc:Choice xmlns:v="urn:schemas-microsoft-com:vml" Requires="v">
                <p:oleObj spid="_x0000_s9561" name="Equation" r:id="rId5" imgW="2514600" imgH="253800" progId="Equation.DSMT4">
                  <p:embed/>
                </p:oleObj>
              </mc:Choice>
              <mc:Fallback>
                <p:oleObj name="Equation" r:id="rId5" imgW="2514600" imgH="253800" progId="Equation.DSMT4">
                  <p:embed/>
                  <p:pic>
                    <p:nvPicPr>
                      <p:cNvPr id="0" name=""/>
                      <p:cNvPicPr/>
                      <p:nvPr/>
                    </p:nvPicPr>
                    <p:blipFill>
                      <a:blip r:embed="rId6"/>
                      <a:stretch>
                        <a:fillRect/>
                      </a:stretch>
                    </p:blipFill>
                    <p:spPr>
                      <a:xfrm>
                        <a:off x="611254" y="396486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30755762"/>
              </p:ext>
            </p:extLst>
          </p:nvPr>
        </p:nvGraphicFramePr>
        <p:xfrm>
          <a:off x="611254" y="5219723"/>
          <a:ext cx="5332807" cy="541402"/>
        </p:xfrm>
        <a:graphic>
          <a:graphicData uri="http://schemas.openxmlformats.org/presentationml/2006/ole">
            <mc:AlternateContent xmlns:mc="http://schemas.openxmlformats.org/markup-compatibility/2006">
              <mc:Choice xmlns:v="urn:schemas-microsoft-com:vml" Requires="v">
                <p:oleObj spid="_x0000_s9562" name="Equation" r:id="rId7" imgW="2501640" imgH="253800" progId="Equation.DSMT4">
                  <p:embed/>
                </p:oleObj>
              </mc:Choice>
              <mc:Fallback>
                <p:oleObj name="Equation" r:id="rId7" imgW="2501640" imgH="253800" progId="Equation.DSMT4">
                  <p:embed/>
                  <p:pic>
                    <p:nvPicPr>
                      <p:cNvPr id="0" name=""/>
                      <p:cNvPicPr/>
                      <p:nvPr/>
                    </p:nvPicPr>
                    <p:blipFill>
                      <a:blip r:embed="rId8"/>
                      <a:stretch>
                        <a:fillRect/>
                      </a:stretch>
                    </p:blipFill>
                    <p:spPr>
                      <a:xfrm>
                        <a:off x="611254" y="5219723"/>
                        <a:ext cx="5332807" cy="54140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54374870"/>
              </p:ext>
            </p:extLst>
          </p:nvPr>
        </p:nvGraphicFramePr>
        <p:xfrm>
          <a:off x="574740" y="3440759"/>
          <a:ext cx="4857433" cy="693919"/>
        </p:xfrm>
        <a:graphic>
          <a:graphicData uri="http://schemas.openxmlformats.org/presentationml/2006/ole">
            <mc:AlternateContent xmlns:mc="http://schemas.openxmlformats.org/markup-compatibility/2006">
              <mc:Choice xmlns:v="urn:schemas-microsoft-com:vml" Requires="v">
                <p:oleObj spid="_x0000_s9563" name="Equation" r:id="rId9" imgW="2133360" imgH="304560" progId="Equation.DSMT4">
                  <p:embed/>
                </p:oleObj>
              </mc:Choice>
              <mc:Fallback>
                <p:oleObj name="Equation" r:id="rId9" imgW="2133360" imgH="304560" progId="Equation.DSMT4">
                  <p:embed/>
                  <p:pic>
                    <p:nvPicPr>
                      <p:cNvPr id="0" name=""/>
                      <p:cNvPicPr/>
                      <p:nvPr/>
                    </p:nvPicPr>
                    <p:blipFill>
                      <a:blip r:embed="rId10"/>
                      <a:stretch>
                        <a:fillRect/>
                      </a:stretch>
                    </p:blipFill>
                    <p:spPr>
                      <a:xfrm>
                        <a:off x="574740" y="3440759"/>
                        <a:ext cx="4857433" cy="693919"/>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5513275"/>
              </p:ext>
            </p:extLst>
          </p:nvPr>
        </p:nvGraphicFramePr>
        <p:xfrm>
          <a:off x="574741" y="4613424"/>
          <a:ext cx="4682334" cy="732688"/>
        </p:xfrm>
        <a:graphic>
          <a:graphicData uri="http://schemas.openxmlformats.org/presentationml/2006/ole">
            <mc:AlternateContent xmlns:mc="http://schemas.openxmlformats.org/markup-compatibility/2006">
              <mc:Choice xmlns:v="urn:schemas-microsoft-com:vml" Requires="v">
                <p:oleObj spid="_x0000_s9564" name="Equation" r:id="rId11" imgW="3895729" imgH="609706" progId="Equation.DSMT4">
                  <p:embed/>
                </p:oleObj>
              </mc:Choice>
              <mc:Fallback>
                <p:oleObj name="Equation" r:id="rId11" imgW="3895729" imgH="609706" progId="Equation.DSMT4">
                  <p:embed/>
                  <p:pic>
                    <p:nvPicPr>
                      <p:cNvPr id="0" name=""/>
                      <p:cNvPicPr/>
                      <p:nvPr/>
                    </p:nvPicPr>
                    <p:blipFill>
                      <a:blip r:embed="rId12"/>
                      <a:stretch>
                        <a:fillRect/>
                      </a:stretch>
                    </p:blipFill>
                    <p:spPr>
                      <a:xfrm>
                        <a:off x="574741" y="4613424"/>
                        <a:ext cx="4682334" cy="732688"/>
                      </a:xfrm>
                      <a:prstGeom prst="rect">
                        <a:avLst/>
                      </a:prstGeom>
                    </p:spPr>
                  </p:pic>
                </p:oleObj>
              </mc:Fallback>
            </mc:AlternateContent>
          </a:graphicData>
        </a:graphic>
      </p:graphicFrame>
    </p:spTree>
    <p:extLst>
      <p:ext uri="{BB962C8B-B14F-4D97-AF65-F5344CB8AC3E}">
        <p14:creationId xmlns:p14="http://schemas.microsoft.com/office/powerpoint/2010/main" val="274269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0592"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452472777"/>
              </p:ext>
            </p:extLst>
          </p:nvPr>
        </p:nvGraphicFramePr>
        <p:xfrm>
          <a:off x="510207" y="5257277"/>
          <a:ext cx="6535406" cy="660142"/>
        </p:xfrm>
        <a:graphic>
          <a:graphicData uri="http://schemas.openxmlformats.org/presentationml/2006/ole">
            <mc:AlternateContent xmlns:mc="http://schemas.openxmlformats.org/markup-compatibility/2006">
              <mc:Choice xmlns:v="urn:schemas-microsoft-com:vml" Requires="v">
                <p:oleObj spid="_x0000_s10593" name="Equation" r:id="rId5" imgW="2514600" imgH="253800" progId="Equation.DSMT4">
                  <p:embed/>
                </p:oleObj>
              </mc:Choice>
              <mc:Fallback>
                <p:oleObj name="Equation" r:id="rId5" imgW="2514600" imgH="253800" progId="Equation.DSMT4">
                  <p:embed/>
                  <p:pic>
                    <p:nvPicPr>
                      <p:cNvPr id="10" name="Object 9"/>
                      <p:cNvPicPr/>
                      <p:nvPr/>
                    </p:nvPicPr>
                    <p:blipFill>
                      <a:blip r:embed="rId6"/>
                      <a:stretch>
                        <a:fillRect/>
                      </a:stretch>
                    </p:blipFill>
                    <p:spPr>
                      <a:xfrm>
                        <a:off x="510207" y="525727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76757988"/>
              </p:ext>
            </p:extLst>
          </p:nvPr>
        </p:nvGraphicFramePr>
        <p:xfrm>
          <a:off x="576263" y="4059238"/>
          <a:ext cx="5199062" cy="541337"/>
        </p:xfrm>
        <a:graphic>
          <a:graphicData uri="http://schemas.openxmlformats.org/presentationml/2006/ole">
            <mc:AlternateContent xmlns:mc="http://schemas.openxmlformats.org/markup-compatibility/2006">
              <mc:Choice xmlns:v="urn:schemas-microsoft-com:vml" Requires="v">
                <p:oleObj spid="_x0000_s10594" name="Equation" r:id="rId7" imgW="2438280" imgH="253800" progId="Equation.DSMT4">
                  <p:embed/>
                </p:oleObj>
              </mc:Choice>
              <mc:Fallback>
                <p:oleObj name="Equation" r:id="rId7" imgW="2438280" imgH="253800" progId="Equation.DSMT4">
                  <p:embed/>
                  <p:pic>
                    <p:nvPicPr>
                      <p:cNvPr id="13" name="Object 12"/>
                      <p:cNvPicPr/>
                      <p:nvPr/>
                    </p:nvPicPr>
                    <p:blipFill>
                      <a:blip r:embed="rId8"/>
                      <a:stretch>
                        <a:fillRect/>
                      </a:stretch>
                    </p:blipFill>
                    <p:spPr>
                      <a:xfrm>
                        <a:off x="576263" y="4059238"/>
                        <a:ext cx="5199062" cy="54133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02026836"/>
              </p:ext>
            </p:extLst>
          </p:nvPr>
        </p:nvGraphicFramePr>
        <p:xfrm>
          <a:off x="529373" y="3405030"/>
          <a:ext cx="4204240" cy="600606"/>
        </p:xfrm>
        <a:graphic>
          <a:graphicData uri="http://schemas.openxmlformats.org/presentationml/2006/ole">
            <mc:AlternateContent xmlns:mc="http://schemas.openxmlformats.org/markup-compatibility/2006">
              <mc:Choice xmlns:v="urn:schemas-microsoft-com:vml" Requires="v">
                <p:oleObj spid="_x0000_s10595" name="Equation" r:id="rId9" imgW="2133360" imgH="304560" progId="Equation.DSMT4">
                  <p:embed/>
                </p:oleObj>
              </mc:Choice>
              <mc:Fallback>
                <p:oleObj name="Equation" r:id="rId9" imgW="2133360" imgH="304560" progId="Equation.DSMT4">
                  <p:embed/>
                  <p:pic>
                    <p:nvPicPr>
                      <p:cNvPr id="0" name=""/>
                      <p:cNvPicPr/>
                      <p:nvPr/>
                    </p:nvPicPr>
                    <p:blipFill>
                      <a:blip r:embed="rId10"/>
                      <a:stretch>
                        <a:fillRect/>
                      </a:stretch>
                    </p:blipFill>
                    <p:spPr>
                      <a:xfrm>
                        <a:off x="529373" y="3405030"/>
                        <a:ext cx="4204240" cy="60060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56496271"/>
              </p:ext>
            </p:extLst>
          </p:nvPr>
        </p:nvGraphicFramePr>
        <p:xfrm>
          <a:off x="609604" y="4677494"/>
          <a:ext cx="3949147" cy="627679"/>
        </p:xfrm>
        <a:graphic>
          <a:graphicData uri="http://schemas.openxmlformats.org/presentationml/2006/ole">
            <mc:AlternateContent xmlns:mc="http://schemas.openxmlformats.org/markup-compatibility/2006">
              <mc:Choice xmlns:v="urn:schemas-microsoft-com:vml" Requires="v">
                <p:oleObj spid="_x0000_s10596" name="Equation" r:id="rId11" imgW="1917360" imgH="304560" progId="Equation.DSMT4">
                  <p:embed/>
                </p:oleObj>
              </mc:Choice>
              <mc:Fallback>
                <p:oleObj name="Equation" r:id="rId11" imgW="1917360" imgH="304560" progId="Equation.DSMT4">
                  <p:embed/>
                  <p:pic>
                    <p:nvPicPr>
                      <p:cNvPr id="0" name=""/>
                      <p:cNvPicPr/>
                      <p:nvPr/>
                    </p:nvPicPr>
                    <p:blipFill>
                      <a:blip r:embed="rId12"/>
                      <a:stretch>
                        <a:fillRect/>
                      </a:stretch>
                    </p:blipFill>
                    <p:spPr>
                      <a:xfrm>
                        <a:off x="609604" y="4677494"/>
                        <a:ext cx="3949147" cy="627679"/>
                      </a:xfrm>
                      <a:prstGeom prst="rect">
                        <a:avLst/>
                      </a:prstGeom>
                    </p:spPr>
                  </p:pic>
                </p:oleObj>
              </mc:Fallback>
            </mc:AlternateContent>
          </a:graphicData>
        </a:graphic>
      </p:graphicFrame>
    </p:spTree>
    <p:extLst>
      <p:ext uri="{BB962C8B-B14F-4D97-AF65-F5344CB8AC3E}">
        <p14:creationId xmlns:p14="http://schemas.microsoft.com/office/powerpoint/2010/main" val="211274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624" y="586594"/>
            <a:ext cx="1554615" cy="1438781"/>
          </a:xfrm>
          <a:prstGeom prst="rect">
            <a:avLst/>
          </a:prstGeom>
        </p:spPr>
      </p:pic>
      <p:sp>
        <p:nvSpPr>
          <p:cNvPr id="5" name="TextBox 5"/>
          <p:cNvSpPr txBox="1"/>
          <p:nvPr/>
        </p:nvSpPr>
        <p:spPr>
          <a:xfrm>
            <a:off x="2718541" y="369357"/>
            <a:ext cx="8530549" cy="1098506"/>
          </a:xfrm>
          <a:prstGeom prst="rect">
            <a:avLst/>
          </a:prstGeom>
        </p:spPr>
        <p:txBody>
          <a:bodyPr wrap="square" lIns="0" tIns="0" rIns="0" bIns="0" rtlCol="0" anchor="t">
            <a:spAutoFit/>
          </a:bodyPr>
          <a:lstStyle/>
          <a:p>
            <a:pPr algn="ctr">
              <a:lnSpc>
                <a:spcPts val="9600"/>
              </a:lnSpc>
            </a:pPr>
            <a:r>
              <a:rPr lang="en-US" sz="6000" b="1" dirty="0">
                <a:solidFill>
                  <a:srgbClr val="FF0000"/>
                </a:solidFill>
                <a:latin typeface="Arial" panose="020B0604020202020204" pitchFamily="34" charset="0"/>
                <a:cs typeface="Arial" panose="020B0604020202020204" pitchFamily="34" charset="0"/>
              </a:rPr>
              <a:t>CÂU HỎI TÌNH HUỐNG</a:t>
            </a:r>
          </a:p>
        </p:txBody>
      </p:sp>
      <p:pic>
        <p:nvPicPr>
          <p:cNvPr id="6" name="Picture 5"/>
          <p:cNvPicPr>
            <a:picLocks noChangeAspect="1"/>
          </p:cNvPicPr>
          <p:nvPr/>
        </p:nvPicPr>
        <p:blipFill>
          <a:blip r:embed="rId3"/>
          <a:stretch>
            <a:fillRect/>
          </a:stretch>
        </p:blipFill>
        <p:spPr>
          <a:xfrm>
            <a:off x="792510" y="2025375"/>
            <a:ext cx="10728241" cy="3129721"/>
          </a:xfrm>
          <a:prstGeom prst="rect">
            <a:avLst/>
          </a:prstGeom>
        </p:spPr>
      </p:pic>
    </p:spTree>
    <p:extLst>
      <p:ext uri="{BB962C8B-B14F-4D97-AF65-F5344CB8AC3E}">
        <p14:creationId xmlns:p14="http://schemas.microsoft.com/office/powerpoint/2010/main" val="21929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1611"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9" name="Object 8"/>
          <p:cNvGraphicFramePr>
            <a:graphicFrameLocks noChangeAspect="1"/>
          </p:cNvGraphicFramePr>
          <p:nvPr>
            <p:extLst>
              <p:ext uri="{D42A27DB-BD31-4B8C-83A1-F6EECF244321}">
                <p14:modId xmlns:p14="http://schemas.microsoft.com/office/powerpoint/2010/main" val="3387610269"/>
              </p:ext>
            </p:extLst>
          </p:nvPr>
        </p:nvGraphicFramePr>
        <p:xfrm>
          <a:off x="509171" y="3384205"/>
          <a:ext cx="5057775" cy="725487"/>
        </p:xfrm>
        <a:graphic>
          <a:graphicData uri="http://schemas.openxmlformats.org/presentationml/2006/ole">
            <mc:AlternateContent xmlns:mc="http://schemas.openxmlformats.org/markup-compatibility/2006">
              <mc:Choice xmlns:v="urn:schemas-microsoft-com:vml" Requires="v">
                <p:oleObj spid="_x0000_s11612" name="Equation" r:id="rId5" imgW="2120760" imgH="304560" progId="Equation.DSMT4">
                  <p:embed/>
                </p:oleObj>
              </mc:Choice>
              <mc:Fallback>
                <p:oleObj name="Equation" r:id="rId5" imgW="2120760" imgH="304560" progId="Equation.DSMT4">
                  <p:embed/>
                  <p:pic>
                    <p:nvPicPr>
                      <p:cNvPr id="9" name="Object 8"/>
                      <p:cNvPicPr/>
                      <p:nvPr/>
                    </p:nvPicPr>
                    <p:blipFill>
                      <a:blip r:embed="rId6"/>
                      <a:stretch>
                        <a:fillRect/>
                      </a:stretch>
                    </p:blipFill>
                    <p:spPr>
                      <a:xfrm>
                        <a:off x="509171" y="3384205"/>
                        <a:ext cx="5057775" cy="7254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31378841"/>
              </p:ext>
            </p:extLst>
          </p:nvPr>
        </p:nvGraphicFramePr>
        <p:xfrm>
          <a:off x="611254" y="3964867"/>
          <a:ext cx="6535406" cy="660142"/>
        </p:xfrm>
        <a:graphic>
          <a:graphicData uri="http://schemas.openxmlformats.org/presentationml/2006/ole">
            <mc:AlternateContent xmlns:mc="http://schemas.openxmlformats.org/markup-compatibility/2006">
              <mc:Choice xmlns:v="urn:schemas-microsoft-com:vml" Requires="v">
                <p:oleObj spid="_x0000_s11613" name="Equation" r:id="rId7" imgW="2514600" imgH="253800" progId="Equation.DSMT4">
                  <p:embed/>
                </p:oleObj>
              </mc:Choice>
              <mc:Fallback>
                <p:oleObj name="Equation" r:id="rId7" imgW="2514600" imgH="253800" progId="Equation.DSMT4">
                  <p:embed/>
                  <p:pic>
                    <p:nvPicPr>
                      <p:cNvPr id="10" name="Object 9"/>
                      <p:cNvPicPr/>
                      <p:nvPr/>
                    </p:nvPicPr>
                    <p:blipFill>
                      <a:blip r:embed="rId8"/>
                      <a:stretch>
                        <a:fillRect/>
                      </a:stretch>
                    </p:blipFill>
                    <p:spPr>
                      <a:xfrm>
                        <a:off x="611254" y="396486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75480836"/>
              </p:ext>
            </p:extLst>
          </p:nvPr>
        </p:nvGraphicFramePr>
        <p:xfrm>
          <a:off x="611254" y="5219723"/>
          <a:ext cx="5332807" cy="541402"/>
        </p:xfrm>
        <a:graphic>
          <a:graphicData uri="http://schemas.openxmlformats.org/presentationml/2006/ole">
            <mc:AlternateContent xmlns:mc="http://schemas.openxmlformats.org/markup-compatibility/2006">
              <mc:Choice xmlns:v="urn:schemas-microsoft-com:vml" Requires="v">
                <p:oleObj spid="_x0000_s11614" name="Equation" r:id="rId9" imgW="2501640" imgH="253800" progId="Equation.DSMT4">
                  <p:embed/>
                </p:oleObj>
              </mc:Choice>
              <mc:Fallback>
                <p:oleObj name="Equation" r:id="rId9" imgW="2501640" imgH="253800" progId="Equation.DSMT4">
                  <p:embed/>
                  <p:pic>
                    <p:nvPicPr>
                      <p:cNvPr id="13" name="Object 12"/>
                      <p:cNvPicPr/>
                      <p:nvPr/>
                    </p:nvPicPr>
                    <p:blipFill>
                      <a:blip r:embed="rId10"/>
                      <a:stretch>
                        <a:fillRect/>
                      </a:stretch>
                    </p:blipFill>
                    <p:spPr>
                      <a:xfrm>
                        <a:off x="611254" y="5219723"/>
                        <a:ext cx="5332807" cy="541402"/>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63540032"/>
              </p:ext>
            </p:extLst>
          </p:nvPr>
        </p:nvGraphicFramePr>
        <p:xfrm>
          <a:off x="588225" y="4611815"/>
          <a:ext cx="3904261" cy="620545"/>
        </p:xfrm>
        <a:graphic>
          <a:graphicData uri="http://schemas.openxmlformats.org/presentationml/2006/ole">
            <mc:AlternateContent xmlns:mc="http://schemas.openxmlformats.org/markup-compatibility/2006">
              <mc:Choice xmlns:v="urn:schemas-microsoft-com:vml" Requires="v">
                <p:oleObj spid="_x0000_s11615" name="Equation" r:id="rId11" imgW="1917360" imgH="304560" progId="Equation.DSMT4">
                  <p:embed/>
                </p:oleObj>
              </mc:Choice>
              <mc:Fallback>
                <p:oleObj name="Equation" r:id="rId11" imgW="1917360" imgH="304560" progId="Equation.DSMT4">
                  <p:embed/>
                  <p:pic>
                    <p:nvPicPr>
                      <p:cNvPr id="0" name=""/>
                      <p:cNvPicPr/>
                      <p:nvPr/>
                    </p:nvPicPr>
                    <p:blipFill>
                      <a:blip r:embed="rId12"/>
                      <a:stretch>
                        <a:fillRect/>
                      </a:stretch>
                    </p:blipFill>
                    <p:spPr>
                      <a:xfrm>
                        <a:off x="588225" y="4611815"/>
                        <a:ext cx="3904261" cy="620545"/>
                      </a:xfrm>
                      <a:prstGeom prst="rect">
                        <a:avLst/>
                      </a:prstGeom>
                    </p:spPr>
                  </p:pic>
                </p:oleObj>
              </mc:Fallback>
            </mc:AlternateContent>
          </a:graphicData>
        </a:graphic>
      </p:graphicFrame>
    </p:spTree>
    <p:extLst>
      <p:ext uri="{BB962C8B-B14F-4D97-AF65-F5344CB8AC3E}">
        <p14:creationId xmlns:p14="http://schemas.microsoft.com/office/powerpoint/2010/main" val="41859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2630"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793127"/>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1285642534"/>
              </p:ext>
            </p:extLst>
          </p:nvPr>
        </p:nvGraphicFramePr>
        <p:xfrm>
          <a:off x="611254" y="3961099"/>
          <a:ext cx="6465408" cy="653072"/>
        </p:xfrm>
        <a:graphic>
          <a:graphicData uri="http://schemas.openxmlformats.org/presentationml/2006/ole">
            <mc:AlternateContent xmlns:mc="http://schemas.openxmlformats.org/markup-compatibility/2006">
              <mc:Choice xmlns:v="urn:schemas-microsoft-com:vml" Requires="v">
                <p:oleObj spid="_x0000_s12631" name="Equation" r:id="rId5" imgW="2514600" imgH="253800" progId="Equation.DSMT4">
                  <p:embed/>
                </p:oleObj>
              </mc:Choice>
              <mc:Fallback>
                <p:oleObj name="Equation" r:id="rId5" imgW="2514600" imgH="253800" progId="Equation.DSMT4">
                  <p:embed/>
                  <p:pic>
                    <p:nvPicPr>
                      <p:cNvPr id="10" name="Object 9"/>
                      <p:cNvPicPr/>
                      <p:nvPr/>
                    </p:nvPicPr>
                    <p:blipFill>
                      <a:blip r:embed="rId6"/>
                      <a:stretch>
                        <a:fillRect/>
                      </a:stretch>
                    </p:blipFill>
                    <p:spPr>
                      <a:xfrm>
                        <a:off x="611254" y="3961099"/>
                        <a:ext cx="6465408" cy="65307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8110712"/>
              </p:ext>
            </p:extLst>
          </p:nvPr>
        </p:nvGraphicFramePr>
        <p:xfrm>
          <a:off x="598488" y="5219700"/>
          <a:ext cx="5359400" cy="541338"/>
        </p:xfrm>
        <a:graphic>
          <a:graphicData uri="http://schemas.openxmlformats.org/presentationml/2006/ole">
            <mc:AlternateContent xmlns:mc="http://schemas.openxmlformats.org/markup-compatibility/2006">
              <mc:Choice xmlns:v="urn:schemas-microsoft-com:vml" Requires="v">
                <p:oleObj spid="_x0000_s12632" name="Equation" r:id="rId7" imgW="2514600" imgH="253800" progId="Equation.DSMT4">
                  <p:embed/>
                </p:oleObj>
              </mc:Choice>
              <mc:Fallback>
                <p:oleObj name="Equation" r:id="rId7" imgW="2514600" imgH="253800" progId="Equation.DSMT4">
                  <p:embed/>
                  <p:pic>
                    <p:nvPicPr>
                      <p:cNvPr id="13" name="Object 12"/>
                      <p:cNvPicPr/>
                      <p:nvPr/>
                    </p:nvPicPr>
                    <p:blipFill>
                      <a:blip r:embed="rId8"/>
                      <a:stretch>
                        <a:fillRect/>
                      </a:stretch>
                    </p:blipFill>
                    <p:spPr>
                      <a:xfrm>
                        <a:off x="598488" y="5219700"/>
                        <a:ext cx="5359400" cy="54133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882101637"/>
              </p:ext>
            </p:extLst>
          </p:nvPr>
        </p:nvGraphicFramePr>
        <p:xfrm>
          <a:off x="541421" y="3344596"/>
          <a:ext cx="5203457" cy="743351"/>
        </p:xfrm>
        <a:graphic>
          <a:graphicData uri="http://schemas.openxmlformats.org/presentationml/2006/ole">
            <mc:AlternateContent xmlns:mc="http://schemas.openxmlformats.org/markup-compatibility/2006">
              <mc:Choice xmlns:v="urn:schemas-microsoft-com:vml" Requires="v">
                <p:oleObj spid="_x0000_s12633" name="Equation" r:id="rId9" imgW="2133360" imgH="304560" progId="Equation.DSMT4">
                  <p:embed/>
                </p:oleObj>
              </mc:Choice>
              <mc:Fallback>
                <p:oleObj name="Equation" r:id="rId9" imgW="2133360" imgH="304560" progId="Equation.DSMT4">
                  <p:embed/>
                  <p:pic>
                    <p:nvPicPr>
                      <p:cNvPr id="0" name=""/>
                      <p:cNvPicPr/>
                      <p:nvPr/>
                    </p:nvPicPr>
                    <p:blipFill>
                      <a:blip r:embed="rId10"/>
                      <a:stretch>
                        <a:fillRect/>
                      </a:stretch>
                    </p:blipFill>
                    <p:spPr>
                      <a:xfrm>
                        <a:off x="541421" y="3344596"/>
                        <a:ext cx="5203457" cy="743351"/>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20850511"/>
              </p:ext>
            </p:extLst>
          </p:nvPr>
        </p:nvGraphicFramePr>
        <p:xfrm>
          <a:off x="655151" y="4614172"/>
          <a:ext cx="4372439" cy="686494"/>
        </p:xfrm>
        <a:graphic>
          <a:graphicData uri="http://schemas.openxmlformats.org/presentationml/2006/ole">
            <mc:AlternateContent xmlns:mc="http://schemas.openxmlformats.org/markup-compatibility/2006">
              <mc:Choice xmlns:v="urn:schemas-microsoft-com:vml" Requires="v">
                <p:oleObj spid="_x0000_s12634" name="Equation" r:id="rId11" imgW="3943330" imgH="619248" progId="Equation.DSMT4">
                  <p:embed/>
                </p:oleObj>
              </mc:Choice>
              <mc:Fallback>
                <p:oleObj name="Equation" r:id="rId11" imgW="3943330" imgH="619248" progId="Equation.DSMT4">
                  <p:embed/>
                  <p:pic>
                    <p:nvPicPr>
                      <p:cNvPr id="0" name=""/>
                      <p:cNvPicPr/>
                      <p:nvPr/>
                    </p:nvPicPr>
                    <p:blipFill>
                      <a:blip r:embed="rId12"/>
                      <a:stretch>
                        <a:fillRect/>
                      </a:stretch>
                    </p:blipFill>
                    <p:spPr>
                      <a:xfrm>
                        <a:off x="655151" y="4614172"/>
                        <a:ext cx="4372439" cy="686494"/>
                      </a:xfrm>
                      <a:prstGeom prst="rect">
                        <a:avLst/>
                      </a:prstGeom>
                    </p:spPr>
                  </p:pic>
                </p:oleObj>
              </mc:Fallback>
            </mc:AlternateContent>
          </a:graphicData>
        </a:graphic>
      </p:graphicFrame>
    </p:spTree>
    <p:extLst>
      <p:ext uri="{BB962C8B-B14F-4D97-AF65-F5344CB8AC3E}">
        <p14:creationId xmlns:p14="http://schemas.microsoft.com/office/powerpoint/2010/main" val="224011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6591" y="409325"/>
            <a:ext cx="10270435" cy="830997"/>
            <a:chOff x="556591" y="409325"/>
            <a:chExt cx="10270435" cy="830997"/>
          </a:xfrm>
        </p:grpSpPr>
        <p:sp>
          <p:nvSpPr>
            <p:cNvPr id="4" name="TextBox 3"/>
            <p:cNvSpPr txBox="1"/>
            <p:nvPr/>
          </p:nvSpPr>
          <p:spPr>
            <a:xfrm>
              <a:off x="556591" y="409325"/>
              <a:ext cx="10270435"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3</a:t>
              </a:r>
              <a:r>
                <a:rPr lang="en-US" sz="2400">
                  <a:latin typeface="Times New Roman" panose="02020603050405020304" pitchFamily="18" charset="0"/>
                  <a:cs typeface="Times New Roman" panose="02020603050405020304" pitchFamily="18" charset="0"/>
                </a:rPr>
                <a:t>. Cho tam giác ABC nội tiếp đường tròn (O) thỏa mãn  </a:t>
              </a:r>
            </a:p>
            <a:p>
              <a:r>
                <a:rPr lang="en-US" sz="2400">
                  <a:latin typeface="Times New Roman" panose="02020603050405020304" pitchFamily="18" charset="0"/>
                  <a:cs typeface="Times New Roman" panose="02020603050405020304" pitchFamily="18" charset="0"/>
                </a:rPr>
                <a:t>            Giả sử D là điểm thuộc cung BC không chứa A. Tính số đo góc BDC.     </a:t>
              </a:r>
            </a:p>
          </p:txBody>
        </p:sp>
        <p:graphicFrame>
          <p:nvGraphicFramePr>
            <p:cNvPr id="6" name="Object 5"/>
            <p:cNvGraphicFramePr>
              <a:graphicFrameLocks noChangeAspect="1"/>
            </p:cNvGraphicFramePr>
            <p:nvPr>
              <p:extLst>
                <p:ext uri="{D42A27DB-BD31-4B8C-83A1-F6EECF244321}">
                  <p14:modId xmlns:p14="http://schemas.microsoft.com/office/powerpoint/2010/main" val="4072449457"/>
                </p:ext>
              </p:extLst>
            </p:nvPr>
          </p:nvGraphicFramePr>
          <p:xfrm>
            <a:off x="7984573" y="409325"/>
            <a:ext cx="2704807" cy="458442"/>
          </p:xfrm>
          <a:graphic>
            <a:graphicData uri="http://schemas.openxmlformats.org/presentationml/2006/ole">
              <mc:AlternateContent xmlns:mc="http://schemas.openxmlformats.org/markup-compatibility/2006">
                <mc:Choice xmlns:v="urn:schemas-microsoft-com:vml" Requires="v">
                  <p:oleObj spid="_x0000_s13627" name="Equation" r:id="rId3" imgW="1498320" imgH="253800" progId="Equation.DSMT4">
                    <p:embed/>
                  </p:oleObj>
                </mc:Choice>
                <mc:Fallback>
                  <p:oleObj name="Equation" r:id="rId3" imgW="1498320" imgH="253800" progId="Equation.DSMT4">
                    <p:embed/>
                    <p:pic>
                      <p:nvPicPr>
                        <p:cNvPr id="0" name=""/>
                        <p:cNvPicPr/>
                        <p:nvPr/>
                      </p:nvPicPr>
                      <p:blipFill>
                        <a:blip r:embed="rId4"/>
                        <a:stretch>
                          <a:fillRect/>
                        </a:stretch>
                      </p:blipFill>
                      <p:spPr>
                        <a:xfrm>
                          <a:off x="7984573" y="409325"/>
                          <a:ext cx="2704807" cy="458442"/>
                        </a:xfrm>
                        <a:prstGeom prst="rect">
                          <a:avLst/>
                        </a:prstGeom>
                      </p:spPr>
                    </p:pic>
                  </p:oleObj>
                </mc:Fallback>
              </mc:AlternateContent>
            </a:graphicData>
          </a:graphic>
        </p:graphicFrame>
      </p:grpSp>
      <p:pic>
        <p:nvPicPr>
          <p:cNvPr id="7" name="Picture 6"/>
          <p:cNvPicPr>
            <a:picLocks noChangeAspect="1"/>
          </p:cNvPicPr>
          <p:nvPr/>
        </p:nvPicPr>
        <p:blipFill>
          <a:blip r:embed="rId5"/>
          <a:stretch>
            <a:fillRect/>
          </a:stretch>
        </p:blipFill>
        <p:spPr>
          <a:xfrm>
            <a:off x="8442222" y="1240322"/>
            <a:ext cx="3258858" cy="4128782"/>
          </a:xfrm>
          <a:prstGeom prst="rect">
            <a:avLst/>
          </a:prstGeom>
        </p:spPr>
      </p:pic>
      <p:sp>
        <p:nvSpPr>
          <p:cNvPr id="8" name="TextBox 7"/>
          <p:cNvSpPr txBox="1"/>
          <p:nvPr/>
        </p:nvSpPr>
        <p:spPr>
          <a:xfrm>
            <a:off x="1789042" y="1240322"/>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aphicFrame>
        <p:nvGraphicFramePr>
          <p:cNvPr id="10" name="Object 9"/>
          <p:cNvGraphicFramePr>
            <a:graphicFrameLocks noChangeAspect="1"/>
          </p:cNvGraphicFramePr>
          <p:nvPr>
            <p:extLst>
              <p:ext uri="{D42A27DB-BD31-4B8C-83A1-F6EECF244321}">
                <p14:modId xmlns:p14="http://schemas.microsoft.com/office/powerpoint/2010/main" val="3232994189"/>
              </p:ext>
            </p:extLst>
          </p:nvPr>
        </p:nvGraphicFramePr>
        <p:xfrm>
          <a:off x="483394" y="1658593"/>
          <a:ext cx="6923088" cy="574675"/>
        </p:xfrm>
        <a:graphic>
          <a:graphicData uri="http://schemas.openxmlformats.org/presentationml/2006/ole">
            <mc:AlternateContent xmlns:mc="http://schemas.openxmlformats.org/markup-compatibility/2006">
              <mc:Choice xmlns:v="urn:schemas-microsoft-com:vml" Requires="v">
                <p:oleObj spid="_x0000_s13628" name="Equation" r:id="rId6" imgW="3682800" imgH="304560" progId="Equation.DSMT4">
                  <p:embed/>
                </p:oleObj>
              </mc:Choice>
              <mc:Fallback>
                <p:oleObj name="Equation" r:id="rId6" imgW="3682800" imgH="304560" progId="Equation.DSMT4">
                  <p:embed/>
                  <p:pic>
                    <p:nvPicPr>
                      <p:cNvPr id="0" name=""/>
                      <p:cNvPicPr/>
                      <p:nvPr/>
                    </p:nvPicPr>
                    <p:blipFill>
                      <a:blip r:embed="rId7"/>
                      <a:stretch>
                        <a:fillRect/>
                      </a:stretch>
                    </p:blipFill>
                    <p:spPr>
                      <a:xfrm>
                        <a:off x="483394" y="1658593"/>
                        <a:ext cx="6923088" cy="574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850108"/>
              </p:ext>
            </p:extLst>
          </p:nvPr>
        </p:nvGraphicFramePr>
        <p:xfrm>
          <a:off x="556591" y="2343466"/>
          <a:ext cx="7427982" cy="633098"/>
        </p:xfrm>
        <a:graphic>
          <a:graphicData uri="http://schemas.openxmlformats.org/presentationml/2006/ole">
            <mc:AlternateContent xmlns:mc="http://schemas.openxmlformats.org/markup-compatibility/2006">
              <mc:Choice xmlns:v="urn:schemas-microsoft-com:vml" Requires="v">
                <p:oleObj spid="_x0000_s13629" name="Equation" r:id="rId8" imgW="3873240" imgH="330120" progId="Equation.DSMT4">
                  <p:embed/>
                </p:oleObj>
              </mc:Choice>
              <mc:Fallback>
                <p:oleObj name="Equation" r:id="rId8" imgW="3873240" imgH="330120" progId="Equation.DSMT4">
                  <p:embed/>
                  <p:pic>
                    <p:nvPicPr>
                      <p:cNvPr id="0" name=""/>
                      <p:cNvPicPr/>
                      <p:nvPr/>
                    </p:nvPicPr>
                    <p:blipFill>
                      <a:blip r:embed="rId9"/>
                      <a:stretch>
                        <a:fillRect/>
                      </a:stretch>
                    </p:blipFill>
                    <p:spPr>
                      <a:xfrm>
                        <a:off x="556591" y="2343466"/>
                        <a:ext cx="7427982" cy="633098"/>
                      </a:xfrm>
                      <a:prstGeom prst="rect">
                        <a:avLst/>
                      </a:prstGeom>
                    </p:spPr>
                  </p:pic>
                </p:oleObj>
              </mc:Fallback>
            </mc:AlternateContent>
          </a:graphicData>
        </a:graphic>
      </p:graphicFrame>
      <p:sp>
        <p:nvSpPr>
          <p:cNvPr id="13" name="TextBox 12"/>
          <p:cNvSpPr txBox="1"/>
          <p:nvPr/>
        </p:nvSpPr>
        <p:spPr>
          <a:xfrm>
            <a:off x="483394" y="2948365"/>
            <a:ext cx="70104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ABDC  nội tiếp đường tròn (O) nên  </a:t>
            </a:r>
          </a:p>
        </p:txBody>
      </p:sp>
      <p:graphicFrame>
        <p:nvGraphicFramePr>
          <p:cNvPr id="14" name="Object 13"/>
          <p:cNvGraphicFramePr>
            <a:graphicFrameLocks noChangeAspect="1"/>
          </p:cNvGraphicFramePr>
          <p:nvPr>
            <p:extLst>
              <p:ext uri="{D42A27DB-BD31-4B8C-83A1-F6EECF244321}">
                <p14:modId xmlns:p14="http://schemas.microsoft.com/office/powerpoint/2010/main" val="2412174204"/>
              </p:ext>
            </p:extLst>
          </p:nvPr>
        </p:nvGraphicFramePr>
        <p:xfrm>
          <a:off x="556590" y="3471013"/>
          <a:ext cx="4002710" cy="608695"/>
        </p:xfrm>
        <a:graphic>
          <a:graphicData uri="http://schemas.openxmlformats.org/presentationml/2006/ole">
            <mc:AlternateContent xmlns:mc="http://schemas.openxmlformats.org/markup-compatibility/2006">
              <mc:Choice xmlns:v="urn:schemas-microsoft-com:vml" Requires="v">
                <p:oleObj spid="_x0000_s13630" name="Equation" r:id="rId10" imgW="2349360" imgH="304560" progId="Equation.DSMT4">
                  <p:embed/>
                </p:oleObj>
              </mc:Choice>
              <mc:Fallback>
                <p:oleObj name="Equation" r:id="rId10" imgW="2349360" imgH="304560" progId="Equation.DSMT4">
                  <p:embed/>
                  <p:pic>
                    <p:nvPicPr>
                      <p:cNvPr id="0" name=""/>
                      <p:cNvPicPr/>
                      <p:nvPr/>
                    </p:nvPicPr>
                    <p:blipFill>
                      <a:blip r:embed="rId11"/>
                      <a:stretch>
                        <a:fillRect/>
                      </a:stretch>
                    </p:blipFill>
                    <p:spPr>
                      <a:xfrm>
                        <a:off x="556590" y="3471013"/>
                        <a:ext cx="4002710" cy="60869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33654512"/>
              </p:ext>
            </p:extLst>
          </p:nvPr>
        </p:nvGraphicFramePr>
        <p:xfrm>
          <a:off x="556591" y="4147723"/>
          <a:ext cx="6269030" cy="545133"/>
        </p:xfrm>
        <a:graphic>
          <a:graphicData uri="http://schemas.openxmlformats.org/presentationml/2006/ole">
            <mc:AlternateContent xmlns:mc="http://schemas.openxmlformats.org/markup-compatibility/2006">
              <mc:Choice xmlns:v="urn:schemas-microsoft-com:vml" Requires="v">
                <p:oleObj spid="_x0000_s13631" name="Equation" r:id="rId12" imgW="2920680" imgH="253800" progId="Equation.DSMT4">
                  <p:embed/>
                </p:oleObj>
              </mc:Choice>
              <mc:Fallback>
                <p:oleObj name="Equation" r:id="rId12" imgW="2920680" imgH="253800" progId="Equation.DSMT4">
                  <p:embed/>
                  <p:pic>
                    <p:nvPicPr>
                      <p:cNvPr id="0" name=""/>
                      <p:cNvPicPr/>
                      <p:nvPr/>
                    </p:nvPicPr>
                    <p:blipFill>
                      <a:blip r:embed="rId13"/>
                      <a:stretch>
                        <a:fillRect/>
                      </a:stretch>
                    </p:blipFill>
                    <p:spPr>
                      <a:xfrm>
                        <a:off x="556591" y="4147723"/>
                        <a:ext cx="6269030" cy="545133"/>
                      </a:xfrm>
                      <a:prstGeom prst="rect">
                        <a:avLst/>
                      </a:prstGeom>
                    </p:spPr>
                  </p:pic>
                </p:oleObj>
              </mc:Fallback>
            </mc:AlternateContent>
          </a:graphicData>
        </a:graphic>
      </p:graphicFrame>
    </p:spTree>
    <p:extLst>
      <p:ext uri="{BB962C8B-B14F-4D97-AF65-F5344CB8AC3E}">
        <p14:creationId xmlns:p14="http://schemas.microsoft.com/office/powerpoint/2010/main" val="3891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3096" y="636104"/>
            <a:ext cx="11121390" cy="4041912"/>
            <a:chOff x="583096" y="636104"/>
            <a:chExt cx="11121390" cy="4041912"/>
          </a:xfrm>
        </p:grpSpPr>
        <p:sp>
          <p:nvSpPr>
            <p:cNvPr id="5" name="TextBox 4"/>
            <p:cNvSpPr txBox="1"/>
            <p:nvPr/>
          </p:nvSpPr>
          <p:spPr>
            <a:xfrm>
              <a:off x="583096" y="636104"/>
              <a:ext cx="10416208"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4</a:t>
              </a:r>
              <a:r>
                <a:rPr lang="en-US" sz="2400">
                  <a:latin typeface="Times New Roman" panose="02020603050405020304" pitchFamily="18" charset="0"/>
                  <a:cs typeface="Times New Roman" panose="02020603050405020304" pitchFamily="18" charset="0"/>
                </a:rPr>
                <a:t>. Mặt trên của tấm đệm có dạng hình tròn ở Hình 29 gọi nên hình ảnh đường</a:t>
              </a:r>
            </a:p>
            <a:p>
              <a:r>
                <a:rPr lang="en-US" sz="2400">
                  <a:latin typeface="Times New Roman" panose="02020603050405020304" pitchFamily="18" charset="0"/>
                  <a:cs typeface="Times New Roman" panose="02020603050405020304" pitchFamily="18" charset="0"/>
                </a:rPr>
                <a:t>          tròn ngoại tiếm hình chữ nhật. Biết hình chữ nhật có chiều rộng, chiều dài lần</a:t>
              </a:r>
            </a:p>
            <a:p>
              <a:r>
                <a:rPr lang="en-US" sz="2400">
                  <a:latin typeface="Times New Roman" panose="02020603050405020304" pitchFamily="18" charset="0"/>
                  <a:cs typeface="Times New Roman" panose="02020603050405020304" pitchFamily="18" charset="0"/>
                </a:rPr>
                <a:t>          lượt là 3 dm, 5 dm. Tính độ dài đường kính mặt trên của tấm đệm, từ đó tính</a:t>
              </a:r>
            </a:p>
            <a:p>
              <a:r>
                <a:rPr lang="en-US" sz="2400">
                  <a:latin typeface="Times New Roman" panose="02020603050405020304" pitchFamily="18" charset="0"/>
                  <a:cs typeface="Times New Roman" panose="02020603050405020304" pitchFamily="18" charset="0"/>
                </a:rPr>
                <a:t>         diện tích mặt trên của tấm đệm (theo đơn vị decimét vuông và làm tròn kết</a:t>
              </a:r>
            </a:p>
            <a:p>
              <a:r>
                <a:rPr lang="en-US" sz="2400">
                  <a:latin typeface="Times New Roman" panose="02020603050405020304" pitchFamily="18" charset="0"/>
                  <a:cs typeface="Times New Roman" panose="02020603050405020304" pitchFamily="18" charset="0"/>
                </a:rPr>
                <a:t>         quả đến hàng phần trăm)   </a:t>
              </a:r>
            </a:p>
          </p:txBody>
        </p:sp>
        <p:pic>
          <p:nvPicPr>
            <p:cNvPr id="6" name="Picture 5"/>
            <p:cNvPicPr>
              <a:picLocks noChangeAspect="1"/>
            </p:cNvPicPr>
            <p:nvPr/>
          </p:nvPicPr>
          <p:blipFill>
            <a:blip r:embed="rId3"/>
            <a:stretch>
              <a:fillRect/>
            </a:stretch>
          </p:blipFill>
          <p:spPr>
            <a:xfrm>
              <a:off x="9646196" y="2278513"/>
              <a:ext cx="2058290" cy="2399503"/>
            </a:xfrm>
            <a:prstGeom prst="rect">
              <a:avLst/>
            </a:prstGeom>
          </p:spPr>
        </p:pic>
      </p:grpSp>
      <p:sp>
        <p:nvSpPr>
          <p:cNvPr id="8" name="TextBox 7"/>
          <p:cNvSpPr txBox="1"/>
          <p:nvPr/>
        </p:nvSpPr>
        <p:spPr>
          <a:xfrm>
            <a:off x="1868555" y="2575096"/>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4" name="Group 3"/>
          <p:cNvGrpSpPr/>
          <p:nvPr/>
        </p:nvGrpSpPr>
        <p:grpSpPr>
          <a:xfrm>
            <a:off x="767222" y="3121316"/>
            <a:ext cx="7645486" cy="461665"/>
            <a:chOff x="767222" y="3121316"/>
            <a:chExt cx="7645486" cy="461665"/>
          </a:xfrm>
        </p:grpSpPr>
        <p:sp>
          <p:nvSpPr>
            <p:cNvPr id="7" name="TextBox 6"/>
            <p:cNvSpPr txBox="1"/>
            <p:nvPr/>
          </p:nvSpPr>
          <p:spPr>
            <a:xfrm>
              <a:off x="767222" y="3121316"/>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3" name="Object 2"/>
            <p:cNvGraphicFramePr>
              <a:graphicFrameLocks noChangeAspect="1"/>
            </p:cNvGraphicFramePr>
            <p:nvPr>
              <p:extLst>
                <p:ext uri="{D42A27DB-BD31-4B8C-83A1-F6EECF244321}">
                  <p14:modId xmlns:p14="http://schemas.microsoft.com/office/powerpoint/2010/main" val="3195531032"/>
                </p:ext>
              </p:extLst>
            </p:nvPr>
          </p:nvGraphicFramePr>
          <p:xfrm>
            <a:off x="4820913" y="3137436"/>
            <a:ext cx="2118374" cy="413341"/>
          </p:xfrm>
          <a:graphic>
            <a:graphicData uri="http://schemas.openxmlformats.org/presentationml/2006/ole">
              <mc:AlternateContent xmlns:mc="http://schemas.openxmlformats.org/markup-compatibility/2006">
                <mc:Choice xmlns:v="urn:schemas-microsoft-com:vml" Requires="v">
                  <p:oleObj spid="_x0000_s14465" name="Equation" r:id="rId4" imgW="1041120" imgH="203040" progId="Equation.DSMT4">
                    <p:embed/>
                  </p:oleObj>
                </mc:Choice>
                <mc:Fallback>
                  <p:oleObj name="Equation" r:id="rId4" imgW="1041120" imgH="203040" progId="Equation.DSMT4">
                    <p:embed/>
                    <p:pic>
                      <p:nvPicPr>
                        <p:cNvPr id="0" name=""/>
                        <p:cNvPicPr/>
                        <p:nvPr/>
                      </p:nvPicPr>
                      <p:blipFill>
                        <a:blip r:embed="rId5"/>
                        <a:stretch>
                          <a:fillRect/>
                        </a:stretch>
                      </p:blipFill>
                      <p:spPr>
                        <a:xfrm>
                          <a:off x="4820913" y="3137436"/>
                          <a:ext cx="2118374" cy="413341"/>
                        </a:xfrm>
                        <a:prstGeom prst="rect">
                          <a:avLst/>
                        </a:prstGeom>
                      </p:spPr>
                    </p:pic>
                  </p:oleObj>
                </mc:Fallback>
              </mc:AlternateContent>
            </a:graphicData>
          </a:graphic>
        </p:graphicFrame>
      </p:grpSp>
      <p:grpSp>
        <p:nvGrpSpPr>
          <p:cNvPr id="15" name="Group 14"/>
          <p:cNvGrpSpPr/>
          <p:nvPr/>
        </p:nvGrpSpPr>
        <p:grpSpPr>
          <a:xfrm>
            <a:off x="767223" y="3570204"/>
            <a:ext cx="3840910" cy="590550"/>
            <a:chOff x="767223" y="3570204"/>
            <a:chExt cx="3840910" cy="590550"/>
          </a:xfrm>
        </p:grpSpPr>
        <p:graphicFrame>
          <p:nvGraphicFramePr>
            <p:cNvPr id="9" name="Object 8"/>
            <p:cNvGraphicFramePr>
              <a:graphicFrameLocks noChangeAspect="1"/>
            </p:cNvGraphicFramePr>
            <p:nvPr>
              <p:extLst>
                <p:ext uri="{D42A27DB-BD31-4B8C-83A1-F6EECF244321}">
                  <p14:modId xmlns:p14="http://schemas.microsoft.com/office/powerpoint/2010/main" val="2164626279"/>
                </p:ext>
              </p:extLst>
            </p:nvPr>
          </p:nvGraphicFramePr>
          <p:xfrm>
            <a:off x="1771270" y="3570204"/>
            <a:ext cx="2836863" cy="590550"/>
          </p:xfrm>
          <a:graphic>
            <a:graphicData uri="http://schemas.openxmlformats.org/presentationml/2006/ole">
              <mc:AlternateContent xmlns:mc="http://schemas.openxmlformats.org/markup-compatibility/2006">
                <mc:Choice xmlns:v="urn:schemas-microsoft-com:vml" Requires="v">
                  <p:oleObj spid="_x0000_s14466" name="Equation" r:id="rId6" imgW="1282680" imgH="266400" progId="Equation.DSMT4">
                    <p:embed/>
                  </p:oleObj>
                </mc:Choice>
                <mc:Fallback>
                  <p:oleObj name="Equation" r:id="rId6" imgW="1282680" imgH="266400" progId="Equation.DSMT4">
                    <p:embed/>
                    <p:pic>
                      <p:nvPicPr>
                        <p:cNvPr id="12" name="Object 11"/>
                        <p:cNvPicPr/>
                        <p:nvPr/>
                      </p:nvPicPr>
                      <p:blipFill>
                        <a:blip r:embed="rId7"/>
                        <a:stretch>
                          <a:fillRect/>
                        </a:stretch>
                      </p:blipFill>
                      <p:spPr>
                        <a:xfrm>
                          <a:off x="1771270" y="3570204"/>
                          <a:ext cx="2836863" cy="590550"/>
                        </a:xfrm>
                        <a:prstGeom prst="rect">
                          <a:avLst/>
                        </a:prstGeom>
                      </p:spPr>
                    </p:pic>
                  </p:oleObj>
                </mc:Fallback>
              </mc:AlternateContent>
            </a:graphicData>
          </a:graphic>
        </p:graphicFrame>
        <p:sp>
          <p:nvSpPr>
            <p:cNvPr id="10" name="TextBox 9"/>
            <p:cNvSpPr txBox="1"/>
            <p:nvPr/>
          </p:nvSpPr>
          <p:spPr>
            <a:xfrm>
              <a:off x="767223" y="362194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grpSp>
        <p:nvGrpSpPr>
          <p:cNvPr id="16" name="Group 15"/>
          <p:cNvGrpSpPr/>
          <p:nvPr/>
        </p:nvGrpSpPr>
        <p:grpSpPr>
          <a:xfrm>
            <a:off x="767222" y="4171121"/>
            <a:ext cx="8917074" cy="799041"/>
            <a:chOff x="767222" y="4171121"/>
            <a:chExt cx="8917074" cy="799041"/>
          </a:xfrm>
        </p:grpSpPr>
        <p:graphicFrame>
          <p:nvGraphicFramePr>
            <p:cNvPr id="11" name="Object 10"/>
            <p:cNvGraphicFramePr>
              <a:graphicFrameLocks noChangeAspect="1"/>
            </p:cNvGraphicFramePr>
            <p:nvPr>
              <p:extLst>
                <p:ext uri="{D42A27DB-BD31-4B8C-83A1-F6EECF244321}">
                  <p14:modId xmlns:p14="http://schemas.microsoft.com/office/powerpoint/2010/main" val="4159140794"/>
                </p:ext>
              </p:extLst>
            </p:nvPr>
          </p:nvGraphicFramePr>
          <p:xfrm>
            <a:off x="6255627" y="4171121"/>
            <a:ext cx="3428669" cy="799041"/>
          </p:xfrm>
          <a:graphic>
            <a:graphicData uri="http://schemas.openxmlformats.org/presentationml/2006/ole">
              <mc:AlternateContent xmlns:mc="http://schemas.openxmlformats.org/markup-compatibility/2006">
                <mc:Choice xmlns:v="urn:schemas-microsoft-com:vml" Requires="v">
                  <p:oleObj spid="_x0000_s14467" name="Equation" r:id="rId8" imgW="1688760" imgH="393480" progId="Equation.DSMT4">
                    <p:embed/>
                  </p:oleObj>
                </mc:Choice>
                <mc:Fallback>
                  <p:oleObj name="Equation" r:id="rId8" imgW="1688760" imgH="393480" progId="Equation.DSMT4">
                    <p:embed/>
                    <p:pic>
                      <p:nvPicPr>
                        <p:cNvPr id="0" name=""/>
                        <p:cNvPicPr/>
                        <p:nvPr/>
                      </p:nvPicPr>
                      <p:blipFill>
                        <a:blip r:embed="rId9"/>
                        <a:stretch>
                          <a:fillRect/>
                        </a:stretch>
                      </p:blipFill>
                      <p:spPr>
                        <a:xfrm>
                          <a:off x="6255627" y="4171121"/>
                          <a:ext cx="3428669" cy="799041"/>
                        </a:xfrm>
                        <a:prstGeom prst="rect">
                          <a:avLst/>
                        </a:prstGeom>
                      </p:spPr>
                    </p:pic>
                  </p:oleObj>
                </mc:Fallback>
              </mc:AlternateContent>
            </a:graphicData>
          </a:graphic>
        </p:graphicFrame>
        <p:sp>
          <p:nvSpPr>
            <p:cNvPr id="12" name="TextBox 11"/>
            <p:cNvSpPr txBox="1"/>
            <p:nvPr/>
          </p:nvSpPr>
          <p:spPr>
            <a:xfrm>
              <a:off x="767222" y="4313154"/>
              <a:ext cx="5951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hình tròn mặt trên của tấm đệm là:</a:t>
              </a:r>
              <a:endParaRPr lang="en-US" sz="2400"/>
            </a:p>
          </p:txBody>
        </p:sp>
      </p:grpSp>
      <p:sp>
        <p:nvSpPr>
          <p:cNvPr id="13" name="Rectangle 12"/>
          <p:cNvSpPr/>
          <p:nvPr/>
        </p:nvSpPr>
        <p:spPr>
          <a:xfrm>
            <a:off x="767222" y="4915969"/>
            <a:ext cx="570540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Diện tích hình tròn mặt trên của tấm đệm là  </a:t>
            </a:r>
            <a:endParaRPr lang="en-US" sz="2400"/>
          </a:p>
        </p:txBody>
      </p:sp>
      <p:graphicFrame>
        <p:nvGraphicFramePr>
          <p:cNvPr id="14" name="Object 13"/>
          <p:cNvGraphicFramePr>
            <a:graphicFrameLocks noChangeAspect="1"/>
          </p:cNvGraphicFramePr>
          <p:nvPr>
            <p:extLst>
              <p:ext uri="{D42A27DB-BD31-4B8C-83A1-F6EECF244321}">
                <p14:modId xmlns:p14="http://schemas.microsoft.com/office/powerpoint/2010/main" val="2925136760"/>
              </p:ext>
            </p:extLst>
          </p:nvPr>
        </p:nvGraphicFramePr>
        <p:xfrm>
          <a:off x="1338954" y="5419586"/>
          <a:ext cx="5600333" cy="674386"/>
        </p:xfrm>
        <a:graphic>
          <a:graphicData uri="http://schemas.openxmlformats.org/presentationml/2006/ole">
            <mc:AlternateContent xmlns:mc="http://schemas.openxmlformats.org/markup-compatibility/2006">
              <mc:Choice xmlns:v="urn:schemas-microsoft-com:vml" Requires="v">
                <p:oleObj spid="_x0000_s14468" name="Equation" r:id="rId10" imgW="2425680" imgH="291960" progId="Equation.DSMT4">
                  <p:embed/>
                </p:oleObj>
              </mc:Choice>
              <mc:Fallback>
                <p:oleObj name="Equation" r:id="rId10" imgW="2425680" imgH="291960" progId="Equation.DSMT4">
                  <p:embed/>
                  <p:pic>
                    <p:nvPicPr>
                      <p:cNvPr id="0" name=""/>
                      <p:cNvPicPr/>
                      <p:nvPr/>
                    </p:nvPicPr>
                    <p:blipFill>
                      <a:blip r:embed="rId11"/>
                      <a:stretch>
                        <a:fillRect/>
                      </a:stretch>
                    </p:blipFill>
                    <p:spPr>
                      <a:xfrm>
                        <a:off x="1338954" y="5419586"/>
                        <a:ext cx="5600333" cy="674386"/>
                      </a:xfrm>
                      <a:prstGeom prst="rect">
                        <a:avLst/>
                      </a:prstGeom>
                    </p:spPr>
                  </p:pic>
                </p:oleObj>
              </mc:Fallback>
            </mc:AlternateContent>
          </a:graphicData>
        </a:graphic>
      </p:graphicFrame>
    </p:spTree>
    <p:extLst>
      <p:ext uri="{BB962C8B-B14F-4D97-AF65-F5344CB8AC3E}">
        <p14:creationId xmlns:p14="http://schemas.microsoft.com/office/powerpoint/2010/main" val="16092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9900" y="431800"/>
            <a:ext cx="7815800"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5</a:t>
            </a:r>
            <a:r>
              <a:rPr lang="en-US" sz="2400">
                <a:latin typeface="Times New Roman" panose="02020603050405020304" pitchFamily="18" charset="0"/>
                <a:cs typeface="Times New Roman" panose="02020603050405020304" pitchFamily="18" charset="0"/>
              </a:rPr>
              <a:t>. Cho hình thang ABCD (AB//CD) nội tiếp đường tròn.</a:t>
            </a:r>
          </a:p>
          <a:p>
            <a:r>
              <a:rPr lang="en-US" sz="2400">
                <a:latin typeface="Times New Roman" panose="02020603050405020304" pitchFamily="18" charset="0"/>
                <a:cs typeface="Times New Roman" panose="02020603050405020304" pitchFamily="18" charset="0"/>
              </a:rPr>
              <a:t>           Chứng minh rằng hình thang ABCD là hình thang cân.</a:t>
            </a:r>
          </a:p>
        </p:txBody>
      </p:sp>
      <p:pic>
        <p:nvPicPr>
          <p:cNvPr id="2" name="Picture 1"/>
          <p:cNvPicPr>
            <a:picLocks noChangeAspect="1"/>
          </p:cNvPicPr>
          <p:nvPr/>
        </p:nvPicPr>
        <p:blipFill>
          <a:blip r:embed="rId3"/>
          <a:stretch>
            <a:fillRect/>
          </a:stretch>
        </p:blipFill>
        <p:spPr>
          <a:xfrm>
            <a:off x="8805788" y="104992"/>
            <a:ext cx="3065187" cy="2576443"/>
          </a:xfrm>
          <a:prstGeom prst="rect">
            <a:avLst/>
          </a:prstGeom>
        </p:spPr>
      </p:pic>
      <p:sp>
        <p:nvSpPr>
          <p:cNvPr id="4" name="TextBox 3"/>
          <p:cNvSpPr txBox="1"/>
          <p:nvPr/>
        </p:nvSpPr>
        <p:spPr>
          <a:xfrm>
            <a:off x="2610676" y="1170033"/>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7" name="Group 6"/>
          <p:cNvGrpSpPr/>
          <p:nvPr/>
        </p:nvGrpSpPr>
        <p:grpSpPr>
          <a:xfrm>
            <a:off x="1113183" y="1560654"/>
            <a:ext cx="4380135" cy="504527"/>
            <a:chOff x="1113183" y="2103990"/>
            <a:chExt cx="4380135" cy="504527"/>
          </a:xfrm>
        </p:grpSpPr>
        <p:sp>
          <p:nvSpPr>
            <p:cNvPr id="3" name="TextBox 2"/>
            <p:cNvSpPr txBox="1"/>
            <p:nvPr/>
          </p:nvSpPr>
          <p:spPr>
            <a:xfrm>
              <a:off x="1113183" y="2146852"/>
              <a:ext cx="343231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AB//CD (GT) nên </a:t>
              </a:r>
            </a:p>
          </p:txBody>
        </p:sp>
        <p:graphicFrame>
          <p:nvGraphicFramePr>
            <p:cNvPr id="6" name="Object 5"/>
            <p:cNvGraphicFramePr>
              <a:graphicFrameLocks noChangeAspect="1"/>
            </p:cNvGraphicFramePr>
            <p:nvPr>
              <p:extLst>
                <p:ext uri="{D42A27DB-BD31-4B8C-83A1-F6EECF244321}">
                  <p14:modId xmlns:p14="http://schemas.microsoft.com/office/powerpoint/2010/main" val="2005888110"/>
                </p:ext>
              </p:extLst>
            </p:nvPr>
          </p:nvGraphicFramePr>
          <p:xfrm>
            <a:off x="4226934" y="2103990"/>
            <a:ext cx="1266384" cy="465202"/>
          </p:xfrm>
          <a:graphic>
            <a:graphicData uri="http://schemas.openxmlformats.org/presentationml/2006/ole">
              <mc:AlternateContent xmlns:mc="http://schemas.openxmlformats.org/markup-compatibility/2006">
                <mc:Choice xmlns:v="urn:schemas-microsoft-com:vml" Requires="v">
                  <p:oleObj spid="_x0000_s17556" name="Equation" r:id="rId4" imgW="622080" imgH="228600" progId="Equation.DSMT4">
                    <p:embed/>
                  </p:oleObj>
                </mc:Choice>
                <mc:Fallback>
                  <p:oleObj name="Equation" r:id="rId4" imgW="622080" imgH="228600" progId="Equation.DSMT4">
                    <p:embed/>
                    <p:pic>
                      <p:nvPicPr>
                        <p:cNvPr id="0" name=""/>
                        <p:cNvPicPr/>
                        <p:nvPr/>
                      </p:nvPicPr>
                      <p:blipFill>
                        <a:blip r:embed="rId5"/>
                        <a:stretch>
                          <a:fillRect/>
                        </a:stretch>
                      </p:blipFill>
                      <p:spPr>
                        <a:xfrm>
                          <a:off x="4226934" y="2103990"/>
                          <a:ext cx="1266384" cy="465202"/>
                        </a:xfrm>
                        <a:prstGeom prst="rect">
                          <a:avLst/>
                        </a:prstGeom>
                      </p:spPr>
                    </p:pic>
                  </p:oleObj>
                </mc:Fallback>
              </mc:AlternateContent>
            </a:graphicData>
          </a:graphic>
        </p:graphicFrame>
      </p:grpSp>
      <p:graphicFrame>
        <p:nvGraphicFramePr>
          <p:cNvPr id="8" name="Object 7"/>
          <p:cNvGraphicFramePr>
            <a:graphicFrameLocks noChangeAspect="1"/>
          </p:cNvGraphicFramePr>
          <p:nvPr>
            <p:extLst>
              <p:ext uri="{D42A27DB-BD31-4B8C-83A1-F6EECF244321}">
                <p14:modId xmlns:p14="http://schemas.microsoft.com/office/powerpoint/2010/main" val="1471869285"/>
              </p:ext>
            </p:extLst>
          </p:nvPr>
        </p:nvGraphicFramePr>
        <p:xfrm>
          <a:off x="844550" y="2018958"/>
          <a:ext cx="7961238" cy="872214"/>
        </p:xfrm>
        <a:graphic>
          <a:graphicData uri="http://schemas.openxmlformats.org/presentationml/2006/ole">
            <mc:AlternateContent xmlns:mc="http://schemas.openxmlformats.org/markup-compatibility/2006">
              <mc:Choice xmlns:v="urn:schemas-microsoft-com:vml" Requires="v">
                <p:oleObj spid="_x0000_s17557" name="Equation" r:id="rId6" imgW="4178160" imgH="457200" progId="Equation.DSMT4">
                  <p:embed/>
                </p:oleObj>
              </mc:Choice>
              <mc:Fallback>
                <p:oleObj name="Equation" r:id="rId6" imgW="4178160" imgH="457200" progId="Equation.DSMT4">
                  <p:embed/>
                  <p:pic>
                    <p:nvPicPr>
                      <p:cNvPr id="0" name=""/>
                      <p:cNvPicPr/>
                      <p:nvPr/>
                    </p:nvPicPr>
                    <p:blipFill>
                      <a:blip r:embed="rId7"/>
                      <a:stretch>
                        <a:fillRect/>
                      </a:stretch>
                    </p:blipFill>
                    <p:spPr>
                      <a:xfrm>
                        <a:off x="844550" y="2018958"/>
                        <a:ext cx="7961238" cy="87221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876296"/>
              </p:ext>
            </p:extLst>
          </p:nvPr>
        </p:nvGraphicFramePr>
        <p:xfrm>
          <a:off x="831851" y="2873998"/>
          <a:ext cx="7973938" cy="872482"/>
        </p:xfrm>
        <a:graphic>
          <a:graphicData uri="http://schemas.openxmlformats.org/presentationml/2006/ole">
            <mc:AlternateContent xmlns:mc="http://schemas.openxmlformats.org/markup-compatibility/2006">
              <mc:Choice xmlns:v="urn:schemas-microsoft-com:vml" Requires="v">
                <p:oleObj spid="_x0000_s17558" name="Equation" r:id="rId8" imgW="4178160" imgH="457200" progId="Equation.DSMT4">
                  <p:embed/>
                </p:oleObj>
              </mc:Choice>
              <mc:Fallback>
                <p:oleObj name="Equation" r:id="rId8" imgW="4178160" imgH="457200" progId="Equation.DSMT4">
                  <p:embed/>
                  <p:pic>
                    <p:nvPicPr>
                      <p:cNvPr id="0" name=""/>
                      <p:cNvPicPr/>
                      <p:nvPr/>
                    </p:nvPicPr>
                    <p:blipFill>
                      <a:blip r:embed="rId9"/>
                      <a:stretch>
                        <a:fillRect/>
                      </a:stretch>
                    </p:blipFill>
                    <p:spPr>
                      <a:xfrm>
                        <a:off x="831851" y="2873998"/>
                        <a:ext cx="7973938" cy="87248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01294000"/>
              </p:ext>
            </p:extLst>
          </p:nvPr>
        </p:nvGraphicFramePr>
        <p:xfrm>
          <a:off x="844551" y="3722138"/>
          <a:ext cx="5715276" cy="633948"/>
        </p:xfrm>
        <a:graphic>
          <a:graphicData uri="http://schemas.openxmlformats.org/presentationml/2006/ole">
            <mc:AlternateContent xmlns:mc="http://schemas.openxmlformats.org/markup-compatibility/2006">
              <mc:Choice xmlns:v="urn:schemas-microsoft-com:vml" Requires="v">
                <p:oleObj spid="_x0000_s17559" name="Equation" r:id="rId10" imgW="2501640" imgH="304560" progId="Equation.DSMT4">
                  <p:embed/>
                </p:oleObj>
              </mc:Choice>
              <mc:Fallback>
                <p:oleObj name="Equation" r:id="rId10" imgW="2501640" imgH="304560" progId="Equation.DSMT4">
                  <p:embed/>
                  <p:pic>
                    <p:nvPicPr>
                      <p:cNvPr id="0" name=""/>
                      <p:cNvPicPr/>
                      <p:nvPr/>
                    </p:nvPicPr>
                    <p:blipFill>
                      <a:blip r:embed="rId11"/>
                      <a:stretch>
                        <a:fillRect/>
                      </a:stretch>
                    </p:blipFill>
                    <p:spPr>
                      <a:xfrm>
                        <a:off x="844551" y="3722138"/>
                        <a:ext cx="5715276" cy="633948"/>
                      </a:xfrm>
                      <a:prstGeom prst="rect">
                        <a:avLst/>
                      </a:prstGeom>
                    </p:spPr>
                  </p:pic>
                </p:oleObj>
              </mc:Fallback>
            </mc:AlternateContent>
          </a:graphicData>
        </a:graphic>
      </p:graphicFrame>
      <p:grpSp>
        <p:nvGrpSpPr>
          <p:cNvPr id="22" name="Group 21"/>
          <p:cNvGrpSpPr/>
          <p:nvPr/>
        </p:nvGrpSpPr>
        <p:grpSpPr>
          <a:xfrm>
            <a:off x="831851" y="4325977"/>
            <a:ext cx="4787072" cy="584325"/>
            <a:chOff x="831851" y="4325977"/>
            <a:chExt cx="4787072" cy="584325"/>
          </a:xfrm>
        </p:grpSpPr>
        <p:sp>
          <p:nvSpPr>
            <p:cNvPr id="18" name="TextBox 17"/>
            <p:cNvSpPr txBox="1"/>
            <p:nvPr/>
          </p:nvSpPr>
          <p:spPr>
            <a:xfrm>
              <a:off x="831851" y="4448637"/>
              <a:ext cx="328957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(1), (2), (3) suy ra</a:t>
              </a:r>
            </a:p>
          </p:txBody>
        </p:sp>
        <p:graphicFrame>
          <p:nvGraphicFramePr>
            <p:cNvPr id="19" name="Object 18"/>
            <p:cNvGraphicFramePr>
              <a:graphicFrameLocks noChangeAspect="1"/>
            </p:cNvGraphicFramePr>
            <p:nvPr>
              <p:extLst>
                <p:ext uri="{D42A27DB-BD31-4B8C-83A1-F6EECF244321}">
                  <p14:modId xmlns:p14="http://schemas.microsoft.com/office/powerpoint/2010/main" val="4119463516"/>
                </p:ext>
              </p:extLst>
            </p:nvPr>
          </p:nvGraphicFramePr>
          <p:xfrm>
            <a:off x="3808495" y="4325977"/>
            <a:ext cx="1810428" cy="493753"/>
          </p:xfrm>
          <a:graphic>
            <a:graphicData uri="http://schemas.openxmlformats.org/presentationml/2006/ole">
              <mc:AlternateContent xmlns:mc="http://schemas.openxmlformats.org/markup-compatibility/2006">
                <mc:Choice xmlns:v="urn:schemas-microsoft-com:vml" Requires="v">
                  <p:oleObj spid="_x0000_s17560" name="Equation" r:id="rId12" imgW="838080" imgH="228600" progId="Equation.DSMT4">
                    <p:embed/>
                  </p:oleObj>
                </mc:Choice>
                <mc:Fallback>
                  <p:oleObj name="Equation" r:id="rId12" imgW="838080" imgH="228600" progId="Equation.DSMT4">
                    <p:embed/>
                    <p:pic>
                      <p:nvPicPr>
                        <p:cNvPr id="0" name=""/>
                        <p:cNvPicPr/>
                        <p:nvPr/>
                      </p:nvPicPr>
                      <p:blipFill>
                        <a:blip r:embed="rId13"/>
                        <a:stretch>
                          <a:fillRect/>
                        </a:stretch>
                      </p:blipFill>
                      <p:spPr>
                        <a:xfrm>
                          <a:off x="3808495" y="4325977"/>
                          <a:ext cx="1810428" cy="493753"/>
                        </a:xfrm>
                        <a:prstGeom prst="rect">
                          <a:avLst/>
                        </a:prstGeom>
                      </p:spPr>
                    </p:pic>
                  </p:oleObj>
                </mc:Fallback>
              </mc:AlternateContent>
            </a:graphicData>
          </a:graphic>
        </p:graphicFrame>
      </p:grpSp>
      <p:grpSp>
        <p:nvGrpSpPr>
          <p:cNvPr id="23" name="Group 22"/>
          <p:cNvGrpSpPr/>
          <p:nvPr/>
        </p:nvGrpSpPr>
        <p:grpSpPr>
          <a:xfrm>
            <a:off x="830040" y="4914961"/>
            <a:ext cx="5870067" cy="552237"/>
            <a:chOff x="830040" y="5166749"/>
            <a:chExt cx="5870067" cy="552237"/>
          </a:xfrm>
        </p:grpSpPr>
        <p:sp>
          <p:nvSpPr>
            <p:cNvPr id="20" name="Rectangle 19"/>
            <p:cNvSpPr/>
            <p:nvPr/>
          </p:nvSpPr>
          <p:spPr>
            <a:xfrm>
              <a:off x="830040" y="5257321"/>
              <a:ext cx="4228081"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Hình thang ABCD (AB//CD) có </a:t>
              </a:r>
              <a:endParaRPr lang="en-US" sz="2400"/>
            </a:p>
          </p:txBody>
        </p:sp>
        <p:graphicFrame>
          <p:nvGraphicFramePr>
            <p:cNvPr id="21" name="Object 20"/>
            <p:cNvGraphicFramePr>
              <a:graphicFrameLocks noChangeAspect="1"/>
            </p:cNvGraphicFramePr>
            <p:nvPr>
              <p:extLst>
                <p:ext uri="{D42A27DB-BD31-4B8C-83A1-F6EECF244321}">
                  <p14:modId xmlns:p14="http://schemas.microsoft.com/office/powerpoint/2010/main" val="4210810939"/>
                </p:ext>
              </p:extLst>
            </p:nvPr>
          </p:nvGraphicFramePr>
          <p:xfrm>
            <a:off x="4899882" y="5166749"/>
            <a:ext cx="1800225" cy="485775"/>
          </p:xfrm>
          <a:graphic>
            <a:graphicData uri="http://schemas.openxmlformats.org/presentationml/2006/ole">
              <mc:AlternateContent xmlns:mc="http://schemas.openxmlformats.org/markup-compatibility/2006">
                <mc:Choice xmlns:v="urn:schemas-microsoft-com:vml" Requires="v">
                  <p:oleObj spid="_x0000_s17561" name="Equation" r:id="rId14" imgW="1800299" imgH="485666" progId="Equation.DSMT4">
                    <p:embed/>
                  </p:oleObj>
                </mc:Choice>
                <mc:Fallback>
                  <p:oleObj name="Equation" r:id="rId14" imgW="1800299" imgH="485666" progId="Equation.DSMT4">
                    <p:embed/>
                    <p:pic>
                      <p:nvPicPr>
                        <p:cNvPr id="0" name=""/>
                        <p:cNvPicPr/>
                        <p:nvPr/>
                      </p:nvPicPr>
                      <p:blipFill>
                        <a:blip r:embed="rId15"/>
                        <a:stretch>
                          <a:fillRect/>
                        </a:stretch>
                      </p:blipFill>
                      <p:spPr>
                        <a:xfrm>
                          <a:off x="4899882" y="5166749"/>
                          <a:ext cx="1800225" cy="485775"/>
                        </a:xfrm>
                        <a:prstGeom prst="rect">
                          <a:avLst/>
                        </a:prstGeom>
                      </p:spPr>
                    </p:pic>
                  </p:oleObj>
                </mc:Fallback>
              </mc:AlternateContent>
            </a:graphicData>
          </a:graphic>
        </p:graphicFrame>
      </p:grpSp>
      <p:sp>
        <p:nvSpPr>
          <p:cNvPr id="24" name="TextBox 23"/>
          <p:cNvSpPr txBox="1"/>
          <p:nvPr/>
        </p:nvSpPr>
        <p:spPr>
          <a:xfrm>
            <a:off x="844550" y="5653001"/>
            <a:ext cx="850789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Do đó hình thang ABCD là hình thang cân.</a:t>
            </a:r>
          </a:p>
        </p:txBody>
      </p:sp>
    </p:spTree>
    <p:extLst>
      <p:ext uri="{BB962C8B-B14F-4D97-AF65-F5344CB8AC3E}">
        <p14:creationId xmlns:p14="http://schemas.microsoft.com/office/powerpoint/2010/main" val="794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93199" y="355600"/>
            <a:ext cx="10152601" cy="1200329"/>
            <a:chOff x="693199" y="635000"/>
            <a:chExt cx="10152601" cy="1200329"/>
          </a:xfrm>
        </p:grpSpPr>
        <p:sp>
          <p:nvSpPr>
            <p:cNvPr id="5" name="TextBox 4"/>
            <p:cNvSpPr txBox="1"/>
            <p:nvPr/>
          </p:nvSpPr>
          <p:spPr>
            <a:xfrm>
              <a:off x="693199" y="635000"/>
              <a:ext cx="10152601" cy="1200329"/>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6</a:t>
              </a:r>
              <a:r>
                <a:rPr lang="en-US" sz="2400">
                  <a:latin typeface="Times New Roman" panose="02020603050405020304" pitchFamily="18" charset="0"/>
                  <a:cs typeface="Times New Roman" panose="02020603050405020304" pitchFamily="18" charset="0"/>
                </a:rPr>
                <a:t>. Cho tứ giác nội tiếp ABCD có hai đường chéo AC và BD cắt nhau tại I.</a:t>
              </a:r>
            </a:p>
            <a:p>
              <a:r>
                <a:rPr lang="en-US" sz="2400">
                  <a:latin typeface="Times New Roman" panose="02020603050405020304" pitchFamily="18" charset="0"/>
                  <a:cs typeface="Times New Roman" panose="02020603050405020304" pitchFamily="18" charset="0"/>
                </a:rPr>
                <a:t>           a) Hai góc ABD và ACD có bằng nhau không? Vì sao?</a:t>
              </a:r>
            </a:p>
            <a:p>
              <a:r>
                <a:rPr lang="en-US" sz="2400">
                  <a:latin typeface="Times New Roman" panose="02020603050405020304" pitchFamily="18" charset="0"/>
                  <a:cs typeface="Times New Roman" panose="02020603050405020304" pitchFamily="18" charset="0"/>
                </a:rPr>
                <a:t>           b) Chứng minh                             và IA.IC = IB.ID.     </a:t>
              </a:r>
            </a:p>
          </p:txBody>
        </p:sp>
        <p:graphicFrame>
          <p:nvGraphicFramePr>
            <p:cNvPr id="7" name="Object 6"/>
            <p:cNvGraphicFramePr>
              <a:graphicFrameLocks noChangeAspect="1"/>
            </p:cNvGraphicFramePr>
            <p:nvPr>
              <p:extLst>
                <p:ext uri="{D42A27DB-BD31-4B8C-83A1-F6EECF244321}">
                  <p14:modId xmlns:p14="http://schemas.microsoft.com/office/powerpoint/2010/main" val="3789975897"/>
                </p:ext>
              </p:extLst>
            </p:nvPr>
          </p:nvGraphicFramePr>
          <p:xfrm>
            <a:off x="3517900" y="1409700"/>
            <a:ext cx="2055813" cy="400050"/>
          </p:xfrm>
          <a:graphic>
            <a:graphicData uri="http://schemas.openxmlformats.org/presentationml/2006/ole">
              <mc:AlternateContent xmlns:mc="http://schemas.openxmlformats.org/markup-compatibility/2006">
                <mc:Choice xmlns:v="urn:schemas-microsoft-com:vml" Requires="v">
                  <p:oleObj spid="_x0000_s16487" name="Equation" r:id="rId3" imgW="914400" imgH="177480" progId="Equation.DSMT4">
                    <p:embed/>
                  </p:oleObj>
                </mc:Choice>
                <mc:Fallback>
                  <p:oleObj name="Equation" r:id="rId3" imgW="914400" imgH="177480" progId="Equation.DSMT4">
                    <p:embed/>
                    <p:pic>
                      <p:nvPicPr>
                        <p:cNvPr id="0" name=""/>
                        <p:cNvPicPr/>
                        <p:nvPr/>
                      </p:nvPicPr>
                      <p:blipFill>
                        <a:blip r:embed="rId4"/>
                        <a:stretch>
                          <a:fillRect/>
                        </a:stretch>
                      </p:blipFill>
                      <p:spPr>
                        <a:xfrm>
                          <a:off x="3517900" y="1409700"/>
                          <a:ext cx="2055813" cy="400050"/>
                        </a:xfrm>
                        <a:prstGeom prst="rect">
                          <a:avLst/>
                        </a:prstGeom>
                      </p:spPr>
                    </p:pic>
                  </p:oleObj>
                </mc:Fallback>
              </mc:AlternateContent>
            </a:graphicData>
          </a:graphic>
        </p:graphicFrame>
      </p:grpSp>
      <p:sp>
        <p:nvSpPr>
          <p:cNvPr id="6" name="TextBox 5"/>
          <p:cNvSpPr txBox="1"/>
          <p:nvPr/>
        </p:nvSpPr>
        <p:spPr>
          <a:xfrm>
            <a:off x="2833583" y="1555929"/>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3" name="Rectangle 2"/>
          <p:cNvSpPr/>
          <p:nvPr/>
        </p:nvSpPr>
        <p:spPr>
          <a:xfrm>
            <a:off x="693199" y="2042994"/>
            <a:ext cx="7549653"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a) Hai góc ABD và ACD bằng nhau. Vì hai góc nội tiếp</a:t>
            </a:r>
          </a:p>
          <a:p>
            <a:r>
              <a:rPr lang="en-US" sz="2400">
                <a:latin typeface="Times New Roman" panose="02020603050405020304" pitchFamily="18" charset="0"/>
                <a:cs typeface="Times New Roman" panose="02020603050405020304" pitchFamily="18" charset="0"/>
              </a:rPr>
              <a:t>      cùng chắn cung AD</a:t>
            </a:r>
            <a:endParaRPr lang="en-US" sz="2400"/>
          </a:p>
        </p:txBody>
      </p:sp>
      <p:pic>
        <p:nvPicPr>
          <p:cNvPr id="9" name="Picture 8"/>
          <p:cNvPicPr>
            <a:picLocks noChangeAspect="1"/>
          </p:cNvPicPr>
          <p:nvPr/>
        </p:nvPicPr>
        <p:blipFill>
          <a:blip r:embed="rId5"/>
          <a:stretch>
            <a:fillRect/>
          </a:stretch>
        </p:blipFill>
        <p:spPr>
          <a:xfrm>
            <a:off x="8666922" y="690267"/>
            <a:ext cx="3132833" cy="3039643"/>
          </a:xfrm>
          <a:prstGeom prst="rect">
            <a:avLst/>
          </a:prstGeom>
        </p:spPr>
      </p:pic>
      <p:sp>
        <p:nvSpPr>
          <p:cNvPr id="11" name="TextBox 10"/>
          <p:cNvSpPr txBox="1"/>
          <p:nvPr/>
        </p:nvSpPr>
        <p:spPr>
          <a:xfrm>
            <a:off x="693199" y="2987090"/>
            <a:ext cx="48635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Xét hai tam giác IAB và ICD có:</a:t>
            </a:r>
          </a:p>
        </p:txBody>
      </p:sp>
      <p:grpSp>
        <p:nvGrpSpPr>
          <p:cNvPr id="19" name="Group 18"/>
          <p:cNvGrpSpPr/>
          <p:nvPr/>
        </p:nvGrpSpPr>
        <p:grpSpPr>
          <a:xfrm>
            <a:off x="1254816" y="3448755"/>
            <a:ext cx="3889368" cy="491894"/>
            <a:chOff x="1254816" y="3448755"/>
            <a:chExt cx="3889368" cy="491894"/>
          </a:xfrm>
        </p:grpSpPr>
        <p:graphicFrame>
          <p:nvGraphicFramePr>
            <p:cNvPr id="12" name="Object 11"/>
            <p:cNvGraphicFramePr>
              <a:graphicFrameLocks noChangeAspect="1"/>
            </p:cNvGraphicFramePr>
            <p:nvPr>
              <p:extLst>
                <p:ext uri="{D42A27DB-BD31-4B8C-83A1-F6EECF244321}">
                  <p14:modId xmlns:p14="http://schemas.microsoft.com/office/powerpoint/2010/main" val="1397826166"/>
                </p:ext>
              </p:extLst>
            </p:nvPr>
          </p:nvGraphicFramePr>
          <p:xfrm>
            <a:off x="1254816" y="3448755"/>
            <a:ext cx="1740175" cy="474593"/>
          </p:xfrm>
          <a:graphic>
            <a:graphicData uri="http://schemas.openxmlformats.org/presentationml/2006/ole">
              <mc:AlternateContent xmlns:mc="http://schemas.openxmlformats.org/markup-compatibility/2006">
                <mc:Choice xmlns:v="urn:schemas-microsoft-com:vml" Requires="v">
                  <p:oleObj spid="_x0000_s16488" name="Equation" r:id="rId6" imgW="838080" imgH="228600" progId="Equation.DSMT4">
                    <p:embed/>
                  </p:oleObj>
                </mc:Choice>
                <mc:Fallback>
                  <p:oleObj name="Equation" r:id="rId6" imgW="838080" imgH="228600" progId="Equation.DSMT4">
                    <p:embed/>
                    <p:pic>
                      <p:nvPicPr>
                        <p:cNvPr id="0" name=""/>
                        <p:cNvPicPr/>
                        <p:nvPr/>
                      </p:nvPicPr>
                      <p:blipFill>
                        <a:blip r:embed="rId7"/>
                        <a:stretch>
                          <a:fillRect/>
                        </a:stretch>
                      </p:blipFill>
                      <p:spPr>
                        <a:xfrm>
                          <a:off x="1254816" y="3448755"/>
                          <a:ext cx="1740175" cy="474593"/>
                        </a:xfrm>
                        <a:prstGeom prst="rect">
                          <a:avLst/>
                        </a:prstGeom>
                      </p:spPr>
                    </p:pic>
                  </p:oleObj>
                </mc:Fallback>
              </mc:AlternateContent>
            </a:graphicData>
          </a:graphic>
        </p:graphicFrame>
        <p:sp>
          <p:nvSpPr>
            <p:cNvPr id="14" name="TextBox 13"/>
            <p:cNvSpPr txBox="1"/>
            <p:nvPr/>
          </p:nvSpPr>
          <p:spPr>
            <a:xfrm>
              <a:off x="3050340" y="3478984"/>
              <a:ext cx="209384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câu a)</a:t>
              </a:r>
            </a:p>
          </p:txBody>
        </p:sp>
      </p:grpSp>
      <p:grpSp>
        <p:nvGrpSpPr>
          <p:cNvPr id="20" name="Group 19"/>
          <p:cNvGrpSpPr/>
          <p:nvPr/>
        </p:nvGrpSpPr>
        <p:grpSpPr>
          <a:xfrm>
            <a:off x="1254816" y="3992201"/>
            <a:ext cx="4558166" cy="478688"/>
            <a:chOff x="1254816" y="3992201"/>
            <a:chExt cx="4558166" cy="478688"/>
          </a:xfrm>
        </p:grpSpPr>
        <p:graphicFrame>
          <p:nvGraphicFramePr>
            <p:cNvPr id="13" name="Object 12"/>
            <p:cNvGraphicFramePr>
              <a:graphicFrameLocks noChangeAspect="1"/>
            </p:cNvGraphicFramePr>
            <p:nvPr>
              <p:extLst>
                <p:ext uri="{D42A27DB-BD31-4B8C-83A1-F6EECF244321}">
                  <p14:modId xmlns:p14="http://schemas.microsoft.com/office/powerpoint/2010/main" val="1088271575"/>
                </p:ext>
              </p:extLst>
            </p:nvPr>
          </p:nvGraphicFramePr>
          <p:xfrm>
            <a:off x="1254816" y="3992201"/>
            <a:ext cx="1489251" cy="478688"/>
          </p:xfrm>
          <a:graphic>
            <a:graphicData uri="http://schemas.openxmlformats.org/presentationml/2006/ole">
              <mc:AlternateContent xmlns:mc="http://schemas.openxmlformats.org/markup-compatibility/2006">
                <mc:Choice xmlns:v="urn:schemas-microsoft-com:vml" Requires="v">
                  <p:oleObj spid="_x0000_s16489" name="Equation" r:id="rId8" imgW="711000" imgH="228600" progId="Equation.DSMT4">
                    <p:embed/>
                  </p:oleObj>
                </mc:Choice>
                <mc:Fallback>
                  <p:oleObj name="Equation" r:id="rId8" imgW="711000" imgH="228600" progId="Equation.DSMT4">
                    <p:embed/>
                    <p:pic>
                      <p:nvPicPr>
                        <p:cNvPr id="0" name=""/>
                        <p:cNvPicPr/>
                        <p:nvPr/>
                      </p:nvPicPr>
                      <p:blipFill>
                        <a:blip r:embed="rId9"/>
                        <a:stretch>
                          <a:fillRect/>
                        </a:stretch>
                      </p:blipFill>
                      <p:spPr>
                        <a:xfrm>
                          <a:off x="1254816" y="3992201"/>
                          <a:ext cx="1489251" cy="478688"/>
                        </a:xfrm>
                        <a:prstGeom prst="rect">
                          <a:avLst/>
                        </a:prstGeom>
                      </p:spPr>
                    </p:pic>
                  </p:oleObj>
                </mc:Fallback>
              </mc:AlternateContent>
            </a:graphicData>
          </a:graphic>
        </p:graphicFrame>
        <p:sp>
          <p:nvSpPr>
            <p:cNvPr id="15" name="TextBox 14"/>
            <p:cNvSpPr txBox="1"/>
            <p:nvPr/>
          </p:nvSpPr>
          <p:spPr>
            <a:xfrm>
              <a:off x="2833583" y="4009224"/>
              <a:ext cx="297939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(hai góc đối đỉnh)</a:t>
              </a:r>
            </a:p>
          </p:txBody>
        </p:sp>
      </p:grpSp>
      <p:graphicFrame>
        <p:nvGraphicFramePr>
          <p:cNvPr id="17" name="Object 16"/>
          <p:cNvGraphicFramePr>
            <a:graphicFrameLocks noChangeAspect="1"/>
          </p:cNvGraphicFramePr>
          <p:nvPr>
            <p:extLst>
              <p:ext uri="{D42A27DB-BD31-4B8C-83A1-F6EECF244321}">
                <p14:modId xmlns:p14="http://schemas.microsoft.com/office/powerpoint/2010/main" val="3231203685"/>
              </p:ext>
            </p:extLst>
          </p:nvPr>
        </p:nvGraphicFramePr>
        <p:xfrm>
          <a:off x="804863" y="4522928"/>
          <a:ext cx="3992424" cy="437526"/>
        </p:xfrm>
        <a:graphic>
          <a:graphicData uri="http://schemas.openxmlformats.org/presentationml/2006/ole">
            <mc:AlternateContent xmlns:mc="http://schemas.openxmlformats.org/markup-compatibility/2006">
              <mc:Choice xmlns:v="urn:schemas-microsoft-com:vml" Requires="v">
                <p:oleObj spid="_x0000_s16490" name="Equation" r:id="rId10" imgW="1854000" imgH="203040" progId="Equation.DSMT4">
                  <p:embed/>
                </p:oleObj>
              </mc:Choice>
              <mc:Fallback>
                <p:oleObj name="Equation" r:id="rId10" imgW="1854000" imgH="203040" progId="Equation.DSMT4">
                  <p:embed/>
                  <p:pic>
                    <p:nvPicPr>
                      <p:cNvPr id="0" name=""/>
                      <p:cNvPicPr/>
                      <p:nvPr/>
                    </p:nvPicPr>
                    <p:blipFill>
                      <a:blip r:embed="rId11"/>
                      <a:stretch>
                        <a:fillRect/>
                      </a:stretch>
                    </p:blipFill>
                    <p:spPr>
                      <a:xfrm>
                        <a:off x="804863" y="4522928"/>
                        <a:ext cx="3992424" cy="43752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77911111"/>
              </p:ext>
            </p:extLst>
          </p:nvPr>
        </p:nvGraphicFramePr>
        <p:xfrm>
          <a:off x="804863" y="4959485"/>
          <a:ext cx="3166371" cy="1266549"/>
        </p:xfrm>
        <a:graphic>
          <a:graphicData uri="http://schemas.openxmlformats.org/presentationml/2006/ole">
            <mc:AlternateContent xmlns:mc="http://schemas.openxmlformats.org/markup-compatibility/2006">
              <mc:Choice xmlns:v="urn:schemas-microsoft-com:vml" Requires="v">
                <p:oleObj spid="_x0000_s16491" name="Equation" r:id="rId12" imgW="1396800" imgH="558720" progId="Equation.DSMT4">
                  <p:embed/>
                </p:oleObj>
              </mc:Choice>
              <mc:Fallback>
                <p:oleObj name="Equation" r:id="rId12" imgW="1396800" imgH="558720" progId="Equation.DSMT4">
                  <p:embed/>
                  <p:pic>
                    <p:nvPicPr>
                      <p:cNvPr id="0" name=""/>
                      <p:cNvPicPr/>
                      <p:nvPr/>
                    </p:nvPicPr>
                    <p:blipFill>
                      <a:blip r:embed="rId13"/>
                      <a:stretch>
                        <a:fillRect/>
                      </a:stretch>
                    </p:blipFill>
                    <p:spPr>
                      <a:xfrm>
                        <a:off x="804863" y="4959485"/>
                        <a:ext cx="3166371" cy="1266549"/>
                      </a:xfrm>
                      <a:prstGeom prst="rect">
                        <a:avLst/>
                      </a:prstGeom>
                    </p:spPr>
                  </p:pic>
                </p:oleObj>
              </mc:Fallback>
            </mc:AlternateContent>
          </a:graphicData>
        </a:graphic>
      </p:graphicFrame>
    </p:spTree>
    <p:extLst>
      <p:ext uri="{BB962C8B-B14F-4D97-AF65-F5344CB8AC3E}">
        <p14:creationId xmlns:p14="http://schemas.microsoft.com/office/powerpoint/2010/main" val="40844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332288"/>
            <a:ext cx="2085975" cy="115570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3282951"/>
            <a:ext cx="2068512" cy="125412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9" y="3335339"/>
            <a:ext cx="2852737" cy="118268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3" y="2112964"/>
            <a:ext cx="2374900" cy="1284287"/>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1360489"/>
            <a:ext cx="16922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551" y="1979614"/>
            <a:ext cx="21304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289" y="4195764"/>
            <a:ext cx="2547937" cy="12715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6363" y="3629026"/>
            <a:ext cx="2870200" cy="86836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088" y="3340101"/>
            <a:ext cx="1909762" cy="121761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7114" y="2392364"/>
            <a:ext cx="3278187" cy="13557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7113" y="2011363"/>
            <a:ext cx="1727200" cy="116046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29475" y="1439864"/>
            <a:ext cx="3429000" cy="106838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4088" y="2241550"/>
            <a:ext cx="1524000" cy="137318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2063" y="3119438"/>
            <a:ext cx="2157412"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0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righ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733109" y="357005"/>
            <a:ext cx="10208238" cy="492443"/>
            <a:chOff x="-2735643" y="682528"/>
            <a:chExt cx="11085257" cy="492443"/>
          </a:xfrm>
        </p:grpSpPr>
        <p:sp>
          <p:nvSpPr>
            <p:cNvPr id="3" name="矩形 2">
              <a:extLst>
                <a:ext uri="{FF2B5EF4-FFF2-40B4-BE49-F238E27FC236}">
                  <a16:creationId xmlns:a16="http://schemas.microsoft.com/office/drawing/2014/main" id="{5466910D-14AF-4F37-926B-D9C1155F56D0}"/>
                </a:ext>
              </a:extLst>
            </p:cNvPr>
            <p:cNvSpPr/>
            <p:nvPr/>
          </p:nvSpPr>
          <p:spPr>
            <a:xfrm flipV="1">
              <a:off x="5425367" y="985260"/>
              <a:ext cx="292424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689192" y="682528"/>
              <a:ext cx="45795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H</a:t>
              </a:r>
              <a:r>
                <a:rPr kumimoji="0" lang="vi-VN"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Ư</a:t>
              </a:r>
              <a:r>
                <a:rPr kumimoji="0" lang="en-US"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ỚNG DẪN VỀ NHÀ</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175742"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出品 26">
            <a:extLst>
              <a:ext uri="{FF2B5EF4-FFF2-40B4-BE49-F238E27FC236}">
                <a16:creationId xmlns:a16="http://schemas.microsoft.com/office/drawing/2014/main" id="{5020D038-81CC-4CAA-B5CB-FA4088BC9A4A}"/>
              </a:ext>
            </a:extLst>
          </p:cNvPr>
          <p:cNvSpPr txBox="1"/>
          <p:nvPr>
            <p:custDataLst>
              <p:tags r:id="rId1"/>
            </p:custDataLst>
          </p:nvPr>
        </p:nvSpPr>
        <p:spPr>
          <a:xfrm>
            <a:off x="2066328" y="1495990"/>
            <a:ext cx="5028885" cy="1128258"/>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lý</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thuyết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Xem lại các bài tập đã làm trong tiết học.</a:t>
            </a:r>
            <a:endParaRPr kumimoji="0" lang="en-US" sz="2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9" name="品 28">
            <a:extLst>
              <a:ext uri="{FF2B5EF4-FFF2-40B4-BE49-F238E27FC236}">
                <a16:creationId xmlns:a16="http://schemas.microsoft.com/office/drawing/2014/main" id="{869201C4-70A1-4AFA-BDE2-027AC5ABED1D}"/>
              </a:ext>
            </a:extLst>
          </p:cNvPr>
          <p:cNvSpPr txBox="1"/>
          <p:nvPr>
            <p:custDataLst>
              <p:tags r:id="rId2"/>
            </p:custDataLst>
          </p:nvPr>
        </p:nvSpPr>
        <p:spPr>
          <a:xfrm>
            <a:off x="2066329" y="2895506"/>
            <a:ext cx="5209149" cy="630942"/>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6" name="Oval 8">
            <a:extLst>
              <a:ext uri="{FF2B5EF4-FFF2-40B4-BE49-F238E27FC236}">
                <a16:creationId xmlns:a16="http://schemas.microsoft.com/office/drawing/2014/main" id="{37457D4A-9D24-45C3-9B11-8EE40DE06189}"/>
              </a:ext>
            </a:extLst>
          </p:cNvPr>
          <p:cNvSpPr/>
          <p:nvPr/>
        </p:nvSpPr>
        <p:spPr>
          <a:xfrm>
            <a:off x="1237315" y="1596916"/>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7" name="Oval 12">
            <a:extLst>
              <a:ext uri="{FF2B5EF4-FFF2-40B4-BE49-F238E27FC236}">
                <a16:creationId xmlns:a16="http://schemas.microsoft.com/office/drawing/2014/main" id="{0EF1FFF5-3A3F-4FEE-8EBB-8B5DAD090FE4}"/>
              </a:ext>
            </a:extLst>
          </p:cNvPr>
          <p:cNvSpPr/>
          <p:nvPr/>
        </p:nvSpPr>
        <p:spPr>
          <a:xfrm>
            <a:off x="1276550" y="3045181"/>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8" name="Freeform 11">
            <a:extLst>
              <a:ext uri="{FF2B5EF4-FFF2-40B4-BE49-F238E27FC236}">
                <a16:creationId xmlns:a16="http://schemas.microsoft.com/office/drawing/2014/main" id="{66D0F771-A78E-4437-8461-BAA26389CBB9}"/>
              </a:ext>
            </a:extLst>
          </p:cNvPr>
          <p:cNvSpPr>
            <a:spLocks noEditPoints="1"/>
          </p:cNvSpPr>
          <p:nvPr/>
        </p:nvSpPr>
        <p:spPr bwMode="auto">
          <a:xfrm>
            <a:off x="1381322" y="17458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9" name="Freeform 105">
            <a:extLst>
              <a:ext uri="{FF2B5EF4-FFF2-40B4-BE49-F238E27FC236}">
                <a16:creationId xmlns:a16="http://schemas.microsoft.com/office/drawing/2014/main" id="{563638D6-9FCE-4674-A64D-02F69728864B}"/>
              </a:ext>
            </a:extLst>
          </p:cNvPr>
          <p:cNvSpPr>
            <a:spLocks noEditPoints="1"/>
          </p:cNvSpPr>
          <p:nvPr/>
        </p:nvSpPr>
        <p:spPr bwMode="auto">
          <a:xfrm>
            <a:off x="1468520" y="3173498"/>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23" name="Freeform 71">
            <a:extLst>
              <a:ext uri="{FF2B5EF4-FFF2-40B4-BE49-F238E27FC236}">
                <a16:creationId xmlns:a16="http://schemas.microsoft.com/office/drawing/2014/main" id="{9DFE02E7-5005-4CAC-B92B-A9B9CA485D00}"/>
              </a:ext>
            </a:extLst>
          </p:cNvPr>
          <p:cNvSpPr>
            <a:spLocks noEditPoints="1"/>
          </p:cNvSpPr>
          <p:nvPr/>
        </p:nvSpPr>
        <p:spPr bwMode="auto">
          <a:xfrm>
            <a:off x="1419914" y="4373367"/>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grpSp>
        <p:nvGrpSpPr>
          <p:cNvPr id="26" name="Google Shape;631;p26">
            <a:extLst>
              <a:ext uri="{FF2B5EF4-FFF2-40B4-BE49-F238E27FC236}">
                <a16:creationId xmlns:a16="http://schemas.microsoft.com/office/drawing/2014/main" id="{76DA71CA-D74E-4787-94A9-7DDF94747E59}"/>
              </a:ext>
            </a:extLst>
          </p:cNvPr>
          <p:cNvGrpSpPr/>
          <p:nvPr/>
        </p:nvGrpSpPr>
        <p:grpSpPr>
          <a:xfrm>
            <a:off x="7584174" y="1342811"/>
            <a:ext cx="3737418" cy="3529045"/>
            <a:chOff x="1339725" y="238075"/>
            <a:chExt cx="2758000" cy="2769525"/>
          </a:xfrm>
        </p:grpSpPr>
        <p:sp>
          <p:nvSpPr>
            <p:cNvPr id="27" name="Google Shape;632;p26">
              <a:extLst>
                <a:ext uri="{FF2B5EF4-FFF2-40B4-BE49-F238E27FC236}">
                  <a16:creationId xmlns:a16="http://schemas.microsoft.com/office/drawing/2014/main" id="{FF407D8E-908F-4BFF-A6B4-EC4C4494766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Google Shape;633;p26">
              <a:extLst>
                <a:ext uri="{FF2B5EF4-FFF2-40B4-BE49-F238E27FC236}">
                  <a16:creationId xmlns:a16="http://schemas.microsoft.com/office/drawing/2014/main" id="{5E0DDC4C-8BF1-45D8-9D37-753F3AFC58AE}"/>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Google Shape;634;p26">
              <a:extLst>
                <a:ext uri="{FF2B5EF4-FFF2-40B4-BE49-F238E27FC236}">
                  <a16:creationId xmlns:a16="http://schemas.microsoft.com/office/drawing/2014/main" id="{338ECCD2-5DCB-441F-AFA9-B21EEB6C0212}"/>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Google Shape;635;p26">
              <a:extLst>
                <a:ext uri="{FF2B5EF4-FFF2-40B4-BE49-F238E27FC236}">
                  <a16:creationId xmlns:a16="http://schemas.microsoft.com/office/drawing/2014/main" id="{06285F27-AC1C-47C4-9F71-C8858412985C}"/>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Google Shape;636;p26">
              <a:extLst>
                <a:ext uri="{FF2B5EF4-FFF2-40B4-BE49-F238E27FC236}">
                  <a16:creationId xmlns:a16="http://schemas.microsoft.com/office/drawing/2014/main" id="{BC102F5B-6969-48E1-A0B8-FB01C6E13A0E}"/>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Google Shape;637;p26">
              <a:extLst>
                <a:ext uri="{FF2B5EF4-FFF2-40B4-BE49-F238E27FC236}">
                  <a16:creationId xmlns:a16="http://schemas.microsoft.com/office/drawing/2014/main" id="{705FA3F2-F02B-4E09-A5F2-499083E4FBF6}"/>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Google Shape;638;p26">
              <a:extLst>
                <a:ext uri="{FF2B5EF4-FFF2-40B4-BE49-F238E27FC236}">
                  <a16:creationId xmlns:a16="http://schemas.microsoft.com/office/drawing/2014/main" id="{1B5AF97C-805D-427F-A363-34E56030A99E}"/>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Google Shape;639;p26">
              <a:extLst>
                <a:ext uri="{FF2B5EF4-FFF2-40B4-BE49-F238E27FC236}">
                  <a16:creationId xmlns:a16="http://schemas.microsoft.com/office/drawing/2014/main" id="{96C6F9B5-6790-4470-A818-9DED8DC48716}"/>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Google Shape;640;p26">
              <a:extLst>
                <a:ext uri="{FF2B5EF4-FFF2-40B4-BE49-F238E27FC236}">
                  <a16:creationId xmlns:a16="http://schemas.microsoft.com/office/drawing/2014/main" id="{7375144D-2F8E-4B51-841D-62803B5350CB}"/>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Google Shape;641;p26">
              <a:extLst>
                <a:ext uri="{FF2B5EF4-FFF2-40B4-BE49-F238E27FC236}">
                  <a16:creationId xmlns:a16="http://schemas.microsoft.com/office/drawing/2014/main" id="{ADE3B7DF-CA62-4DAF-B20C-CA6D80ED2BB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Google Shape;642;p26">
              <a:extLst>
                <a:ext uri="{FF2B5EF4-FFF2-40B4-BE49-F238E27FC236}">
                  <a16:creationId xmlns:a16="http://schemas.microsoft.com/office/drawing/2014/main" id="{E0B0E53E-8DD2-4911-A971-5676C7B62B3C}"/>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Google Shape;643;p26">
              <a:extLst>
                <a:ext uri="{FF2B5EF4-FFF2-40B4-BE49-F238E27FC236}">
                  <a16:creationId xmlns:a16="http://schemas.microsoft.com/office/drawing/2014/main" id="{7E5DD16C-D283-42A9-BC29-859733A69EFB}"/>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Google Shape;644;p26">
              <a:extLst>
                <a:ext uri="{FF2B5EF4-FFF2-40B4-BE49-F238E27FC236}">
                  <a16:creationId xmlns:a16="http://schemas.microsoft.com/office/drawing/2014/main" id="{95F51A8B-2DBB-414C-AEA1-2E15C89C2039}"/>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Google Shape;645;p26">
              <a:extLst>
                <a:ext uri="{FF2B5EF4-FFF2-40B4-BE49-F238E27FC236}">
                  <a16:creationId xmlns:a16="http://schemas.microsoft.com/office/drawing/2014/main" id="{8AE99900-9FAC-4EAF-868A-EBBFC3338B84}"/>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Google Shape;646;p26">
              <a:extLst>
                <a:ext uri="{FF2B5EF4-FFF2-40B4-BE49-F238E27FC236}">
                  <a16:creationId xmlns:a16="http://schemas.microsoft.com/office/drawing/2014/main" id="{8ED89982-ECD4-4598-8C8B-D6BD46289FA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Google Shape;647;p26">
              <a:extLst>
                <a:ext uri="{FF2B5EF4-FFF2-40B4-BE49-F238E27FC236}">
                  <a16:creationId xmlns:a16="http://schemas.microsoft.com/office/drawing/2014/main" id="{E1F9EECB-DB12-4F29-ABB1-07F9B32D6A0E}"/>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Google Shape;648;p26">
              <a:extLst>
                <a:ext uri="{FF2B5EF4-FFF2-40B4-BE49-F238E27FC236}">
                  <a16:creationId xmlns:a16="http://schemas.microsoft.com/office/drawing/2014/main" id="{AD64F206-5F67-413F-B085-AFF8004E897E}"/>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Google Shape;649;p26">
              <a:extLst>
                <a:ext uri="{FF2B5EF4-FFF2-40B4-BE49-F238E27FC236}">
                  <a16:creationId xmlns:a16="http://schemas.microsoft.com/office/drawing/2014/main" id="{28C27C06-AB2C-4483-AAAA-1B9D437E5D30}"/>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Google Shape;650;p26">
              <a:extLst>
                <a:ext uri="{FF2B5EF4-FFF2-40B4-BE49-F238E27FC236}">
                  <a16:creationId xmlns:a16="http://schemas.microsoft.com/office/drawing/2014/main" id="{F4EDACB9-BB6A-490F-8221-8D1DAA4F60CE}"/>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6" name="Google Shape;651;p26">
              <a:extLst>
                <a:ext uri="{FF2B5EF4-FFF2-40B4-BE49-F238E27FC236}">
                  <a16:creationId xmlns:a16="http://schemas.microsoft.com/office/drawing/2014/main" id="{E072C6ED-C2B6-43BF-88F9-6A0C491D046F}"/>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7" name="Google Shape;652;p26">
              <a:extLst>
                <a:ext uri="{FF2B5EF4-FFF2-40B4-BE49-F238E27FC236}">
                  <a16:creationId xmlns:a16="http://schemas.microsoft.com/office/drawing/2014/main" id="{A9487305-F251-45DD-99F7-4DD94B406ABA}"/>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8" name="Google Shape;653;p26">
              <a:extLst>
                <a:ext uri="{FF2B5EF4-FFF2-40B4-BE49-F238E27FC236}">
                  <a16:creationId xmlns:a16="http://schemas.microsoft.com/office/drawing/2014/main" id="{63AB4FD0-6F90-47B4-A52B-28A971A5FC3D}"/>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Google Shape;654;p26">
              <a:extLst>
                <a:ext uri="{FF2B5EF4-FFF2-40B4-BE49-F238E27FC236}">
                  <a16:creationId xmlns:a16="http://schemas.microsoft.com/office/drawing/2014/main" id="{1E1C7A1F-E7CE-43D9-843A-82B98B354612}"/>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0" name="Google Shape;655;p26">
              <a:extLst>
                <a:ext uri="{FF2B5EF4-FFF2-40B4-BE49-F238E27FC236}">
                  <a16:creationId xmlns:a16="http://schemas.microsoft.com/office/drawing/2014/main" id="{191F244B-A41E-478A-8BDA-91A77873EE57}"/>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1" name="Google Shape;656;p26">
              <a:extLst>
                <a:ext uri="{FF2B5EF4-FFF2-40B4-BE49-F238E27FC236}">
                  <a16:creationId xmlns:a16="http://schemas.microsoft.com/office/drawing/2014/main" id="{60812637-EB15-4E4E-9EA0-906A28CA7A79}"/>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2" name="Google Shape;657;p26">
              <a:extLst>
                <a:ext uri="{FF2B5EF4-FFF2-40B4-BE49-F238E27FC236}">
                  <a16:creationId xmlns:a16="http://schemas.microsoft.com/office/drawing/2014/main" id="{0E51D349-BD39-4BDD-8DE7-DF4548D4CD88}"/>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3" name="Google Shape;658;p26">
              <a:extLst>
                <a:ext uri="{FF2B5EF4-FFF2-40B4-BE49-F238E27FC236}">
                  <a16:creationId xmlns:a16="http://schemas.microsoft.com/office/drawing/2014/main" id="{3D6CC2A8-0F9D-4BA1-8E25-3173F585C37B}"/>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4" name="Google Shape;659;p26">
              <a:extLst>
                <a:ext uri="{FF2B5EF4-FFF2-40B4-BE49-F238E27FC236}">
                  <a16:creationId xmlns:a16="http://schemas.microsoft.com/office/drawing/2014/main" id="{E0945695-954E-4BA1-95A2-3F82C95D8BE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 name="Google Shape;660;p26">
              <a:extLst>
                <a:ext uri="{FF2B5EF4-FFF2-40B4-BE49-F238E27FC236}">
                  <a16:creationId xmlns:a16="http://schemas.microsoft.com/office/drawing/2014/main" id="{D0D53AEF-47A9-44DC-AC1E-9BA515529202}"/>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6" name="Google Shape;661;p26">
              <a:extLst>
                <a:ext uri="{FF2B5EF4-FFF2-40B4-BE49-F238E27FC236}">
                  <a16:creationId xmlns:a16="http://schemas.microsoft.com/office/drawing/2014/main" id="{7E42D7F8-266D-49FE-B97E-DCDF7B944587}"/>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7" name="Google Shape;662;p26">
              <a:extLst>
                <a:ext uri="{FF2B5EF4-FFF2-40B4-BE49-F238E27FC236}">
                  <a16:creationId xmlns:a16="http://schemas.microsoft.com/office/drawing/2014/main" id="{0B1EDCED-4A19-4C9B-8131-9E7AC1E53ABF}"/>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8" name="Google Shape;663;p26">
              <a:extLst>
                <a:ext uri="{FF2B5EF4-FFF2-40B4-BE49-F238E27FC236}">
                  <a16:creationId xmlns:a16="http://schemas.microsoft.com/office/drawing/2014/main" id="{7119AA59-48D1-4E87-AAB7-E81ECBC4F830}"/>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9" name="Google Shape;664;p26">
              <a:extLst>
                <a:ext uri="{FF2B5EF4-FFF2-40B4-BE49-F238E27FC236}">
                  <a16:creationId xmlns:a16="http://schemas.microsoft.com/office/drawing/2014/main" id="{50670B76-9088-400C-9BB8-C1C3F4F6FFE3}"/>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0" name="Google Shape;665;p26">
              <a:extLst>
                <a:ext uri="{FF2B5EF4-FFF2-40B4-BE49-F238E27FC236}">
                  <a16:creationId xmlns:a16="http://schemas.microsoft.com/office/drawing/2014/main" id="{13D8190B-4D35-44CE-9B76-DAA7382977AD}"/>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1" name="Google Shape;666;p26">
              <a:extLst>
                <a:ext uri="{FF2B5EF4-FFF2-40B4-BE49-F238E27FC236}">
                  <a16:creationId xmlns:a16="http://schemas.microsoft.com/office/drawing/2014/main" id="{A888FC98-69D7-4915-ADB3-17B560244D95}"/>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2" name="Google Shape;667;p26">
              <a:extLst>
                <a:ext uri="{FF2B5EF4-FFF2-40B4-BE49-F238E27FC236}">
                  <a16:creationId xmlns:a16="http://schemas.microsoft.com/office/drawing/2014/main" id="{67091D9C-9A4D-423D-AFF0-22CB47AA6612}"/>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3" name="Google Shape;668;p26">
              <a:extLst>
                <a:ext uri="{FF2B5EF4-FFF2-40B4-BE49-F238E27FC236}">
                  <a16:creationId xmlns:a16="http://schemas.microsoft.com/office/drawing/2014/main" id="{B8AFB7F9-595D-4917-9AC4-0BF2845FE850}"/>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4" name="Google Shape;669;p26">
              <a:extLst>
                <a:ext uri="{FF2B5EF4-FFF2-40B4-BE49-F238E27FC236}">
                  <a16:creationId xmlns:a16="http://schemas.microsoft.com/office/drawing/2014/main" id="{B237B47C-5C45-4C8A-A021-1A969CA04709}"/>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5" name="Google Shape;670;p26">
              <a:extLst>
                <a:ext uri="{FF2B5EF4-FFF2-40B4-BE49-F238E27FC236}">
                  <a16:creationId xmlns:a16="http://schemas.microsoft.com/office/drawing/2014/main" id="{4057819F-19BB-4ECB-A67E-BD02172B767D}"/>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6" name="Google Shape;671;p26">
              <a:extLst>
                <a:ext uri="{FF2B5EF4-FFF2-40B4-BE49-F238E27FC236}">
                  <a16:creationId xmlns:a16="http://schemas.microsoft.com/office/drawing/2014/main" id="{042FB42A-1582-42D8-ABFD-C978471D7B92}"/>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7" name="Google Shape;672;p26">
              <a:extLst>
                <a:ext uri="{FF2B5EF4-FFF2-40B4-BE49-F238E27FC236}">
                  <a16:creationId xmlns:a16="http://schemas.microsoft.com/office/drawing/2014/main" id="{31402F5C-C819-43ED-B3D5-0AFF14322002}"/>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8" name="Google Shape;673;p26">
              <a:extLst>
                <a:ext uri="{FF2B5EF4-FFF2-40B4-BE49-F238E27FC236}">
                  <a16:creationId xmlns:a16="http://schemas.microsoft.com/office/drawing/2014/main" id="{3F94B94F-D5D1-491E-83C9-F353ABDB937E}"/>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9" name="Google Shape;674;p26">
              <a:extLst>
                <a:ext uri="{FF2B5EF4-FFF2-40B4-BE49-F238E27FC236}">
                  <a16:creationId xmlns:a16="http://schemas.microsoft.com/office/drawing/2014/main" id="{4758DA08-B182-4AE6-AF9D-008746A3D9CB}"/>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0" name="Google Shape;675;p26">
              <a:extLst>
                <a:ext uri="{FF2B5EF4-FFF2-40B4-BE49-F238E27FC236}">
                  <a16:creationId xmlns:a16="http://schemas.microsoft.com/office/drawing/2014/main" id="{80E2C576-B57C-4251-81A7-1D33E431B6AA}"/>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1" name="Google Shape;676;p26">
              <a:extLst>
                <a:ext uri="{FF2B5EF4-FFF2-40B4-BE49-F238E27FC236}">
                  <a16:creationId xmlns:a16="http://schemas.microsoft.com/office/drawing/2014/main" id="{FFECD0CB-5D20-40D5-8874-C000D7246A10}"/>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2" name="Google Shape;677;p26">
              <a:extLst>
                <a:ext uri="{FF2B5EF4-FFF2-40B4-BE49-F238E27FC236}">
                  <a16:creationId xmlns:a16="http://schemas.microsoft.com/office/drawing/2014/main" id="{3AEA5D0E-98DF-4F9C-9B34-C9CFC015DD1C}"/>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3" name="Google Shape;678;p26">
              <a:extLst>
                <a:ext uri="{FF2B5EF4-FFF2-40B4-BE49-F238E27FC236}">
                  <a16:creationId xmlns:a16="http://schemas.microsoft.com/office/drawing/2014/main" id="{079B9CEB-FBC0-4F15-AED6-37EC2E408776}"/>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4" name="Google Shape;679;p26">
              <a:extLst>
                <a:ext uri="{FF2B5EF4-FFF2-40B4-BE49-F238E27FC236}">
                  <a16:creationId xmlns:a16="http://schemas.microsoft.com/office/drawing/2014/main" id="{8376475D-E5AF-47C8-9BE2-0AE32B827593}"/>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5" name="Google Shape;680;p26">
              <a:extLst>
                <a:ext uri="{FF2B5EF4-FFF2-40B4-BE49-F238E27FC236}">
                  <a16:creationId xmlns:a16="http://schemas.microsoft.com/office/drawing/2014/main" id="{400C3646-B9B3-4D13-99C4-153EF5C8657A}"/>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6" name="Google Shape;681;p26">
              <a:extLst>
                <a:ext uri="{FF2B5EF4-FFF2-40B4-BE49-F238E27FC236}">
                  <a16:creationId xmlns:a16="http://schemas.microsoft.com/office/drawing/2014/main" id="{4DAFF5E0-58BD-496C-86B4-464CFE8DC71F}"/>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7" name="Google Shape;682;p26">
              <a:extLst>
                <a:ext uri="{FF2B5EF4-FFF2-40B4-BE49-F238E27FC236}">
                  <a16:creationId xmlns:a16="http://schemas.microsoft.com/office/drawing/2014/main" id="{033CB9D8-49EE-4548-A9C1-9335278E69C2}"/>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8" name="Google Shape;683;p26">
              <a:extLst>
                <a:ext uri="{FF2B5EF4-FFF2-40B4-BE49-F238E27FC236}">
                  <a16:creationId xmlns:a16="http://schemas.microsoft.com/office/drawing/2014/main" id="{A0449AF9-CB95-4312-8C8A-E14B7711773E}"/>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9" name="Google Shape;684;p26">
              <a:extLst>
                <a:ext uri="{FF2B5EF4-FFF2-40B4-BE49-F238E27FC236}">
                  <a16:creationId xmlns:a16="http://schemas.microsoft.com/office/drawing/2014/main" id="{9EDB9C7D-FBEC-4F77-926B-6F5B8C2238C9}"/>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0" name="Google Shape;685;p26">
              <a:extLst>
                <a:ext uri="{FF2B5EF4-FFF2-40B4-BE49-F238E27FC236}">
                  <a16:creationId xmlns:a16="http://schemas.microsoft.com/office/drawing/2014/main" id="{4D57546D-BB1A-42A9-AFE6-5791E153CA80}"/>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1" name="Google Shape;686;p26">
              <a:extLst>
                <a:ext uri="{FF2B5EF4-FFF2-40B4-BE49-F238E27FC236}">
                  <a16:creationId xmlns:a16="http://schemas.microsoft.com/office/drawing/2014/main" id="{1871957B-8ACD-43CF-ACF2-6A16A1890249}"/>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2" name="Google Shape;687;p26">
              <a:extLst>
                <a:ext uri="{FF2B5EF4-FFF2-40B4-BE49-F238E27FC236}">
                  <a16:creationId xmlns:a16="http://schemas.microsoft.com/office/drawing/2014/main" id="{7B8DD27E-2213-4ED6-B2C5-714464C806E9}"/>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3" name="Google Shape;688;p26">
              <a:extLst>
                <a:ext uri="{FF2B5EF4-FFF2-40B4-BE49-F238E27FC236}">
                  <a16:creationId xmlns:a16="http://schemas.microsoft.com/office/drawing/2014/main" id="{6E7CB9C8-BC6B-43D2-985E-55FB8511F98C}"/>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4" name="Google Shape;689;p26">
              <a:extLst>
                <a:ext uri="{FF2B5EF4-FFF2-40B4-BE49-F238E27FC236}">
                  <a16:creationId xmlns:a16="http://schemas.microsoft.com/office/drawing/2014/main" id="{178A4399-D2A8-443D-AA86-53260FB85C05}"/>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5" name="Google Shape;690;p26">
              <a:extLst>
                <a:ext uri="{FF2B5EF4-FFF2-40B4-BE49-F238E27FC236}">
                  <a16:creationId xmlns:a16="http://schemas.microsoft.com/office/drawing/2014/main" id="{53C5B100-BB8E-448C-B9AD-8908D2F6920C}"/>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6" name="Google Shape;691;p26">
              <a:extLst>
                <a:ext uri="{FF2B5EF4-FFF2-40B4-BE49-F238E27FC236}">
                  <a16:creationId xmlns:a16="http://schemas.microsoft.com/office/drawing/2014/main" id="{C71D271C-0DB0-4460-B99A-542535759945}"/>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7" name="Google Shape;692;p26">
              <a:extLst>
                <a:ext uri="{FF2B5EF4-FFF2-40B4-BE49-F238E27FC236}">
                  <a16:creationId xmlns:a16="http://schemas.microsoft.com/office/drawing/2014/main" id="{DA46AE56-46C3-486F-8DBF-22E89A8E507F}"/>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8" name="Google Shape;693;p26">
              <a:extLst>
                <a:ext uri="{FF2B5EF4-FFF2-40B4-BE49-F238E27FC236}">
                  <a16:creationId xmlns:a16="http://schemas.microsoft.com/office/drawing/2014/main" id="{94BB4A15-4103-4C83-812D-5653DCD2D3AA}"/>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9" name="Google Shape;694;p26">
              <a:extLst>
                <a:ext uri="{FF2B5EF4-FFF2-40B4-BE49-F238E27FC236}">
                  <a16:creationId xmlns:a16="http://schemas.microsoft.com/office/drawing/2014/main" id="{7D5DA3DD-63BA-425C-ACD2-7118BE4D69D2}"/>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0" name="Google Shape;695;p26">
              <a:extLst>
                <a:ext uri="{FF2B5EF4-FFF2-40B4-BE49-F238E27FC236}">
                  <a16:creationId xmlns:a16="http://schemas.microsoft.com/office/drawing/2014/main" id="{76EECA37-4DF4-4097-BC67-ACA5B675A005}"/>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1" name="Google Shape;696;p26">
              <a:extLst>
                <a:ext uri="{FF2B5EF4-FFF2-40B4-BE49-F238E27FC236}">
                  <a16:creationId xmlns:a16="http://schemas.microsoft.com/office/drawing/2014/main" id="{6FD061DA-6CD5-4E40-AD1A-0248BC66E151}"/>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2" name="Google Shape;697;p26">
              <a:extLst>
                <a:ext uri="{FF2B5EF4-FFF2-40B4-BE49-F238E27FC236}">
                  <a16:creationId xmlns:a16="http://schemas.microsoft.com/office/drawing/2014/main" id="{C11BEC45-96F7-47AA-A21D-31FD58AAA829}"/>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3" name="Google Shape;698;p26">
              <a:extLst>
                <a:ext uri="{FF2B5EF4-FFF2-40B4-BE49-F238E27FC236}">
                  <a16:creationId xmlns:a16="http://schemas.microsoft.com/office/drawing/2014/main" id="{7735119C-A026-4050-AF01-7750C471CE24}"/>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4" name="Google Shape;699;p26">
              <a:extLst>
                <a:ext uri="{FF2B5EF4-FFF2-40B4-BE49-F238E27FC236}">
                  <a16:creationId xmlns:a16="http://schemas.microsoft.com/office/drawing/2014/main" id="{3FB0168C-91F9-43BC-9E2E-CBB886746B8A}"/>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5" name="Google Shape;700;p26">
              <a:extLst>
                <a:ext uri="{FF2B5EF4-FFF2-40B4-BE49-F238E27FC236}">
                  <a16:creationId xmlns:a16="http://schemas.microsoft.com/office/drawing/2014/main" id="{FFA65590-A40C-4527-99F2-6804CBB3CF05}"/>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6" name="Google Shape;701;p26">
              <a:extLst>
                <a:ext uri="{FF2B5EF4-FFF2-40B4-BE49-F238E27FC236}">
                  <a16:creationId xmlns:a16="http://schemas.microsoft.com/office/drawing/2014/main" id="{2A0AE77B-C3FD-41F4-9FCD-778211637AF5}"/>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7" name="Google Shape;702;p26">
              <a:extLst>
                <a:ext uri="{FF2B5EF4-FFF2-40B4-BE49-F238E27FC236}">
                  <a16:creationId xmlns:a16="http://schemas.microsoft.com/office/drawing/2014/main" id="{83354915-9691-4823-9E58-B8246545AD1A}"/>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8" name="Google Shape;703;p26">
              <a:extLst>
                <a:ext uri="{FF2B5EF4-FFF2-40B4-BE49-F238E27FC236}">
                  <a16:creationId xmlns:a16="http://schemas.microsoft.com/office/drawing/2014/main" id="{E6F08DD0-1548-4039-8CFE-B20499F9B81D}"/>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32461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anim calcmode="lin" valueType="num">
                                      <p:cBhvr>
                                        <p:cTn id="17" dur="250" fill="hold"/>
                                        <p:tgtEl>
                                          <p:spTgt spid="17"/>
                                        </p:tgtEl>
                                        <p:attrNameLst>
                                          <p:attrName>ppt_x</p:attrName>
                                        </p:attrNameLst>
                                      </p:cBhvr>
                                      <p:tavLst>
                                        <p:tav tm="0">
                                          <p:val>
                                            <p:strVal val="#ppt_x"/>
                                          </p:val>
                                        </p:tav>
                                        <p:tav tm="100000">
                                          <p:val>
                                            <p:strVal val="#ppt_x"/>
                                          </p:val>
                                        </p:tav>
                                      </p:tavLst>
                                    </p:anim>
                                    <p:anim calcmode="lin" valueType="num">
                                      <p:cBhvr>
                                        <p:cTn id="18" dur="25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strVal val="#ppt_x"/>
                                          </p:val>
                                        </p:tav>
                                        <p:tav tm="100000">
                                          <p:val>
                                            <p:strVal val="#ppt_x"/>
                                          </p:val>
                                        </p:tav>
                                      </p:tavLst>
                                    </p:anim>
                                    <p:anim calcmode="lin" valueType="num">
                                      <p:cBhvr>
                                        <p:cTn id="23" dur="25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anim calcmode="lin" valueType="num">
                                      <p:cBhvr>
                                        <p:cTn id="27" dur="250" fill="hold"/>
                                        <p:tgtEl>
                                          <p:spTgt spid="19"/>
                                        </p:tgtEl>
                                        <p:attrNameLst>
                                          <p:attrName>ppt_x</p:attrName>
                                        </p:attrNameLst>
                                      </p:cBhvr>
                                      <p:tavLst>
                                        <p:tav tm="0">
                                          <p:val>
                                            <p:strVal val="#ppt_x"/>
                                          </p:val>
                                        </p:tav>
                                        <p:tav tm="100000">
                                          <p:val>
                                            <p:strVal val="#ppt_x"/>
                                          </p:val>
                                        </p:tav>
                                      </p:tavLst>
                                    </p:anim>
                                    <p:anim calcmode="lin" valueType="num">
                                      <p:cBhvr>
                                        <p:cTn id="28" dur="25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anim calcmode="lin" valueType="num">
                                      <p:cBhvr>
                                        <p:cTn id="32" dur="250" fill="hold"/>
                                        <p:tgtEl>
                                          <p:spTgt spid="23"/>
                                        </p:tgtEl>
                                        <p:attrNameLst>
                                          <p:attrName>ppt_x</p:attrName>
                                        </p:attrNameLst>
                                      </p:cBhvr>
                                      <p:tavLst>
                                        <p:tav tm="0">
                                          <p:val>
                                            <p:strVal val="#ppt_x"/>
                                          </p:val>
                                        </p:tav>
                                        <p:tav tm="100000">
                                          <p:val>
                                            <p:strVal val="#ppt_x"/>
                                          </p:val>
                                        </p:tav>
                                      </p:tavLst>
                                    </p:anim>
                                    <p:anim calcmode="lin" valueType="num">
                                      <p:cBhvr>
                                        <p:cTn id="33" dur="25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animBg="1"/>
      <p:bldP spid="17" grpId="0" animBg="1"/>
      <p:bldP spid="18" grpId="0" animBg="1"/>
      <p:bldP spid="19"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ckground-don-gian-dep-16.jpg (1600Ã1067) | HÃ¬nh ná»n, HÃ¬nh áº£nh,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8F07B10-DE8D-447B-A97E-5AF3CF22672E}"/>
              </a:ext>
            </a:extLst>
          </p:cNvPr>
          <p:cNvSpPr/>
          <p:nvPr/>
        </p:nvSpPr>
        <p:spPr>
          <a:xfrm>
            <a:off x="2297977" y="1957955"/>
            <a:ext cx="7258718" cy="156966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Cảm</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ơn</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thầy</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cô</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giáo</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và</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em</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88F07B10-DE8D-447B-A97E-5AF3CF22672E}"/>
              </a:ext>
            </a:extLst>
          </p:cNvPr>
          <p:cNvSpPr/>
          <p:nvPr/>
        </p:nvSpPr>
        <p:spPr>
          <a:xfrm>
            <a:off x="-187479" y="3527615"/>
            <a:ext cx="12229630" cy="156966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Chúc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thầy</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cô</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giáo</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mạnh</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khỏe</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hạnh</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phúc</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em</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luôn</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chăm</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ngoan</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học</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tốt</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a:t>
            </a:r>
            <a:endPar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585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015149" y="476239"/>
            <a:ext cx="10328712" cy="5920552"/>
          </a:xfrm>
          <a:prstGeom prst="rect">
            <a:avLst/>
          </a:prstGeom>
        </p:spPr>
      </p:pic>
      <p:sp>
        <p:nvSpPr>
          <p:cNvPr id="20" name="Google Shape;132;p3"/>
          <p:cNvSpPr/>
          <p:nvPr/>
        </p:nvSpPr>
        <p:spPr>
          <a:xfrm>
            <a:off x="1524000" y="1092200"/>
            <a:ext cx="9448800" cy="2831518"/>
          </a:xfrm>
          <a:prstGeom prst="rect">
            <a:avLst/>
          </a:prstGeom>
          <a:noFill/>
          <a:ln>
            <a:noFill/>
          </a:ln>
        </p:spPr>
        <p:txBody>
          <a:bodyPr spcFirstLastPara="1" wrap="square" lIns="60950" tIns="30467" rIns="60950" bIns="30467" anchor="t" anchorCtr="0">
            <a:spAutoFit/>
          </a:bodyPr>
          <a:lstStyle/>
          <a:p>
            <a:pPr lvl="0" algn="ctr">
              <a:lnSpc>
                <a:spcPct val="150000"/>
              </a:lnSpc>
            </a:pPr>
            <a:r>
              <a:rPr lang="en-US" sz="6000" b="1">
                <a:solidFill>
                  <a:srgbClr val="FFC000"/>
                </a:solidFill>
                <a:latin typeface="Times New Roman" panose="02020603050405020304" pitchFamily="18" charset="0"/>
                <a:ea typeface="Arial"/>
                <a:cs typeface="Times New Roman" panose="02020603050405020304" pitchFamily="18" charset="0"/>
                <a:sym typeface="Arial"/>
              </a:rPr>
              <a:t>BÀI 2. TỨ GIÁC NỘI TIẾP</a:t>
            </a:r>
          </a:p>
          <a:p>
            <a:pPr lvl="0" algn="ctr">
              <a:lnSpc>
                <a:spcPct val="150000"/>
              </a:lnSpc>
            </a:pPr>
            <a:r>
              <a:rPr lang="en-US" sz="6000" b="1">
                <a:solidFill>
                  <a:srgbClr val="FFC000"/>
                </a:solidFill>
                <a:latin typeface="Times New Roman" panose="02020603050405020304" pitchFamily="18" charset="0"/>
                <a:ea typeface="Arial"/>
                <a:cs typeface="Times New Roman" panose="02020603050405020304" pitchFamily="18" charset="0"/>
                <a:sym typeface="Arial"/>
              </a:rPr>
              <a:t> NỘI TIẾP ĐƯỜNG TRÒN</a:t>
            </a:r>
            <a:endParaRPr sz="6000" dirty="0">
              <a:solidFill>
                <a:srgbClr val="FFC000"/>
              </a:solidFill>
              <a:latin typeface="Times New Roman" panose="02020603050405020304" pitchFamily="18" charset="0"/>
              <a:ea typeface="Calibri"/>
              <a:cs typeface="Times New Roman" panose="02020603050405020304" pitchFamily="18" charset="0"/>
              <a:sym typeface="Calibri"/>
            </a:endParaRPr>
          </a:p>
        </p:txBody>
      </p:sp>
      <p:pic>
        <p:nvPicPr>
          <p:cNvPr id="5" name="Picture 4"/>
          <p:cNvPicPr>
            <a:picLocks noChangeAspect="1"/>
          </p:cNvPicPr>
          <p:nvPr/>
        </p:nvPicPr>
        <p:blipFill>
          <a:blip r:embed="rId3"/>
          <a:stretch>
            <a:fillRect/>
          </a:stretch>
        </p:blipFill>
        <p:spPr>
          <a:xfrm>
            <a:off x="105987" y="3265776"/>
            <a:ext cx="2226427" cy="3263491"/>
          </a:xfrm>
          <a:prstGeom prst="rect">
            <a:avLst/>
          </a:prstGeom>
        </p:spPr>
      </p:pic>
      <p:pic>
        <p:nvPicPr>
          <p:cNvPr id="12" name="Picture 4"/>
          <p:cNvPicPr>
            <a:picLocks noChangeAspect="1"/>
          </p:cNvPicPr>
          <p:nvPr/>
        </p:nvPicPr>
        <p:blipFill>
          <a:blip r:embed="rId4"/>
          <a:srcRect/>
          <a:stretch>
            <a:fillRect/>
          </a:stretch>
        </p:blipFill>
        <p:spPr>
          <a:xfrm flipH="1">
            <a:off x="9777742" y="140025"/>
            <a:ext cx="2319029" cy="1278365"/>
          </a:xfrm>
          <a:prstGeom prst="rect">
            <a:avLst/>
          </a:prstGeom>
        </p:spPr>
      </p:pic>
    </p:spTree>
    <p:extLst>
      <p:ext uri="{BB962C8B-B14F-4D97-AF65-F5344CB8AC3E}">
        <p14:creationId xmlns:p14="http://schemas.microsoft.com/office/powerpoint/2010/main" val="1373332051"/>
      </p:ext>
    </p:extLst>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5" name="TextBox 4"/>
          <p:cNvSpPr txBox="1"/>
          <p:nvPr/>
        </p:nvSpPr>
        <p:spPr>
          <a:xfrm>
            <a:off x="750132" y="977266"/>
            <a:ext cx="772601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Quan sát hình 20 và cho biết các đỉnh của tứ giác ABCD có thuộc đường tròn (O) không?</a:t>
            </a:r>
          </a:p>
        </p:txBody>
      </p:sp>
      <p:pic>
        <p:nvPicPr>
          <p:cNvPr id="6" name="Picture 5"/>
          <p:cNvPicPr>
            <a:picLocks noChangeAspect="1"/>
          </p:cNvPicPr>
          <p:nvPr/>
        </p:nvPicPr>
        <p:blipFill>
          <a:blip r:embed="rId2"/>
          <a:stretch>
            <a:fillRect/>
          </a:stretch>
        </p:blipFill>
        <p:spPr>
          <a:xfrm>
            <a:off x="8367660" y="552339"/>
            <a:ext cx="3487497" cy="4004036"/>
          </a:xfrm>
          <a:prstGeom prst="rect">
            <a:avLst/>
          </a:prstGeom>
        </p:spPr>
      </p:pic>
      <p:sp>
        <p:nvSpPr>
          <p:cNvPr id="7" name="TextBox 6"/>
          <p:cNvSpPr txBox="1"/>
          <p:nvPr/>
        </p:nvSpPr>
        <p:spPr>
          <a:xfrm>
            <a:off x="1388707" y="1863858"/>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8" name="TextBox 7"/>
          <p:cNvSpPr txBox="1"/>
          <p:nvPr/>
        </p:nvSpPr>
        <p:spPr>
          <a:xfrm>
            <a:off x="858621" y="2381118"/>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đỉnh của tứ giác ABCD cùng thuộc đường tròn (O).</a:t>
            </a:r>
          </a:p>
        </p:txBody>
      </p:sp>
      <p:sp>
        <p:nvSpPr>
          <p:cNvPr id="9" name="TextBox 8"/>
          <p:cNvSpPr txBox="1"/>
          <p:nvPr/>
        </p:nvSpPr>
        <p:spPr>
          <a:xfrm>
            <a:off x="858622" y="2983853"/>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có bốn đỉnh cùng thuộc đường tròn (O) được gọi là tứ giác nội tiếp đường tròn.</a:t>
            </a:r>
          </a:p>
        </p:txBody>
      </p:sp>
      <p:sp>
        <p:nvSpPr>
          <p:cNvPr id="10" name="TextBox 9"/>
          <p:cNvSpPr txBox="1"/>
          <p:nvPr/>
        </p:nvSpPr>
        <p:spPr>
          <a:xfrm>
            <a:off x="816095" y="4075343"/>
            <a:ext cx="7307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thế nào là tứ giác nội tiếp đường tròn.</a:t>
            </a:r>
          </a:p>
        </p:txBody>
      </p:sp>
      <p:sp>
        <p:nvSpPr>
          <p:cNvPr id="11" name="TextBox 10"/>
          <p:cNvSpPr txBox="1"/>
          <p:nvPr/>
        </p:nvSpPr>
        <p:spPr>
          <a:xfrm>
            <a:off x="816095" y="460037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
        <p:nvSpPr>
          <p:cNvPr id="12" name="TextBox 11"/>
          <p:cNvSpPr txBox="1"/>
          <p:nvPr/>
        </p:nvSpPr>
        <p:spPr>
          <a:xfrm>
            <a:off x="858621" y="5584902"/>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định nghĩa tứ giức nội tiếp</a:t>
            </a:r>
          </a:p>
        </p:txBody>
      </p:sp>
    </p:spTree>
    <p:extLst>
      <p:ext uri="{BB962C8B-B14F-4D97-AF65-F5344CB8AC3E}">
        <p14:creationId xmlns:p14="http://schemas.microsoft.com/office/powerpoint/2010/main" val="18224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312" y="238306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nội tiếp đường tròn (O), thì đường tròn (O) được gọi là gì của tứ giác ABCD?</a:t>
            </a:r>
          </a:p>
        </p:txBody>
      </p:sp>
      <p:sp>
        <p:nvSpPr>
          <p:cNvPr id="5" name="TextBox 4"/>
          <p:cNvSpPr txBox="1"/>
          <p:nvPr/>
        </p:nvSpPr>
        <p:spPr>
          <a:xfrm>
            <a:off x="1388707" y="3397069"/>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6" name="Rectangle 5"/>
          <p:cNvSpPr/>
          <p:nvPr/>
        </p:nvSpPr>
        <p:spPr>
          <a:xfrm>
            <a:off x="582311" y="4076327"/>
            <a:ext cx="823558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(O) được gọi là đường tròn ngoại tiếp tứ giác ABCD.</a:t>
            </a:r>
          </a:p>
        </p:txBody>
      </p:sp>
      <p:sp>
        <p:nvSpPr>
          <p:cNvPr id="7" name="TextBox 6"/>
          <p:cNvSpPr txBox="1"/>
          <p:nvPr/>
        </p:nvSpPr>
        <p:spPr>
          <a:xfrm>
            <a:off x="582311" y="4655120"/>
            <a:ext cx="662608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phần chú ý.</a:t>
            </a:r>
          </a:p>
        </p:txBody>
      </p:sp>
      <p:sp>
        <p:nvSpPr>
          <p:cNvPr id="10" name="TextBox 9"/>
          <p:cNvSpPr txBox="1"/>
          <p:nvPr/>
        </p:nvSpPr>
        <p:spPr>
          <a:xfrm>
            <a:off x="582311" y="5339682"/>
            <a:ext cx="8641201"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Chú ý</a:t>
            </a:r>
            <a:r>
              <a:rPr lang="en-US" sz="2400">
                <a:latin typeface="Times New Roman" panose="02020603050405020304" pitchFamily="18" charset="0"/>
                <a:cs typeface="Times New Roman" panose="02020603050405020304" pitchFamily="18" charset="0"/>
              </a:rPr>
              <a:t>: Trong hình 20, tứ giác ABCD là tứ giác nội tiếp và đường tròn (O) được gọi là đường tròn ngoại tiếp tứ giác ABCD</a:t>
            </a:r>
          </a:p>
        </p:txBody>
      </p:sp>
      <p:sp>
        <p:nvSpPr>
          <p:cNvPr id="8" name="TextBox 7"/>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9" name="TextBox 8"/>
          <p:cNvSpPr txBox="1"/>
          <p:nvPr/>
        </p:nvSpPr>
        <p:spPr>
          <a:xfrm>
            <a:off x="582312" y="1282785"/>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Tree>
    <p:extLst>
      <p:ext uri="{BB962C8B-B14F-4D97-AF65-F5344CB8AC3E}">
        <p14:creationId xmlns:p14="http://schemas.microsoft.com/office/powerpoint/2010/main" val="9550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86848" y="689114"/>
            <a:ext cx="7013069" cy="3555756"/>
          </a:xfrm>
          <a:prstGeom prst="rect">
            <a:avLst/>
          </a:prstGeom>
        </p:spPr>
      </p:pic>
      <p:sp>
        <p:nvSpPr>
          <p:cNvPr id="6" name="TextBox 5"/>
          <p:cNvSpPr txBox="1"/>
          <p:nvPr/>
        </p:nvSpPr>
        <p:spPr>
          <a:xfrm>
            <a:off x="408047" y="689114"/>
            <a:ext cx="4455501" cy="1200329"/>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a:t>
            </a:r>
            <a:r>
              <a:rPr lang="en-US" sz="2400">
                <a:latin typeface="Times New Roman" panose="02020603050405020304" pitchFamily="18" charset="0"/>
                <a:cs typeface="Times New Roman" panose="02020603050405020304" pitchFamily="18" charset="0"/>
              </a:rPr>
              <a:t>Trong các hình 21a, 21b, ở hình nào ta có tứ giác ABCD nội tiếp đường tròn (O)? Vì sao?</a:t>
            </a:r>
          </a:p>
        </p:txBody>
      </p:sp>
      <p:sp>
        <p:nvSpPr>
          <p:cNvPr id="8" name="TextBox 7"/>
          <p:cNvSpPr txBox="1"/>
          <p:nvPr/>
        </p:nvSpPr>
        <p:spPr>
          <a:xfrm>
            <a:off x="583096" y="2305878"/>
            <a:ext cx="3975652"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a:p>
            <a:r>
              <a:rPr lang="en-US" sz="2400">
                <a:latin typeface="Times New Roman" panose="02020603050405020304" pitchFamily="18" charset="0"/>
                <a:cs typeface="Times New Roman" panose="02020603050405020304" pitchFamily="18" charset="0"/>
              </a:rPr>
              <a:t>- Ở hình 21a, đường tròn (O) là đường tròn ngoại tiếp tứ giác ABCD vì nó đi qua bốn đỉnh A, B, C, D của tứ giác đó.</a:t>
            </a:r>
          </a:p>
        </p:txBody>
      </p:sp>
      <p:sp>
        <p:nvSpPr>
          <p:cNvPr id="9" name="TextBox 8"/>
          <p:cNvSpPr txBox="1"/>
          <p:nvPr/>
        </p:nvSpPr>
        <p:spPr>
          <a:xfrm>
            <a:off x="583095" y="4320209"/>
            <a:ext cx="7248939"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Ở hình 21b, đường tròn (O) không là đường tròn ngoại tiếp tứ giác ABCD vì nó không đi qua bốn đỉnh A, B, C, D của tứ giác đó. </a:t>
            </a:r>
          </a:p>
        </p:txBody>
      </p:sp>
    </p:spTree>
    <p:extLst>
      <p:ext uri="{BB962C8B-B14F-4D97-AF65-F5344CB8AC3E}">
        <p14:creationId xmlns:p14="http://schemas.microsoft.com/office/powerpoint/2010/main" val="7706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2669" y="787433"/>
            <a:ext cx="8173522" cy="895366"/>
            <a:chOff x="612669" y="787433"/>
            <a:chExt cx="8173522" cy="895366"/>
          </a:xfrm>
        </p:grpSpPr>
        <p:pic>
          <p:nvPicPr>
            <p:cNvPr id="6" name="Picture 5"/>
            <p:cNvPicPr>
              <a:picLocks noChangeAspect="1"/>
            </p:cNvPicPr>
            <p:nvPr/>
          </p:nvPicPr>
          <p:blipFill>
            <a:blip r:embed="rId2"/>
            <a:stretch>
              <a:fillRect/>
            </a:stretch>
          </p:blipFill>
          <p:spPr>
            <a:xfrm>
              <a:off x="612669" y="787433"/>
              <a:ext cx="523948" cy="485843"/>
            </a:xfrm>
            <a:prstGeom prst="rect">
              <a:avLst/>
            </a:prstGeom>
          </p:spPr>
        </p:pic>
        <p:sp>
          <p:nvSpPr>
            <p:cNvPr id="2" name="TextBox 1"/>
            <p:cNvSpPr txBox="1"/>
            <p:nvPr/>
          </p:nvSpPr>
          <p:spPr>
            <a:xfrm>
              <a:off x="1106448" y="851802"/>
              <a:ext cx="7679743"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Dùng thước thẳng và compa vẽ một tứ giác nội tiếp đường tròn theo các bước sau.</a:t>
              </a:r>
            </a:p>
          </p:txBody>
        </p:sp>
      </p:grpSp>
      <p:sp>
        <p:nvSpPr>
          <p:cNvPr id="3" name="TextBox 2"/>
          <p:cNvSpPr txBox="1"/>
          <p:nvPr/>
        </p:nvSpPr>
        <p:spPr>
          <a:xfrm>
            <a:off x="1033561" y="1740481"/>
            <a:ext cx="828260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một đường tròn</a:t>
            </a:r>
          </a:p>
        </p:txBody>
      </p:sp>
      <p:sp>
        <p:nvSpPr>
          <p:cNvPr id="5" name="TextBox 4"/>
          <p:cNvSpPr txBox="1"/>
          <p:nvPr/>
        </p:nvSpPr>
        <p:spPr>
          <a:xfrm>
            <a:off x="1033561" y="2167496"/>
            <a:ext cx="629844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tứ giác có bốn đỉnh thuộc đường tròn</a:t>
            </a:r>
          </a:p>
        </p:txBody>
      </p:sp>
      <p:sp>
        <p:nvSpPr>
          <p:cNvPr id="4" name="Oval 3"/>
          <p:cNvSpPr/>
          <p:nvPr/>
        </p:nvSpPr>
        <p:spPr>
          <a:xfrm>
            <a:off x="7712764" y="1740480"/>
            <a:ext cx="2782958" cy="26857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712764" y="1740480"/>
            <a:ext cx="2375403" cy="2685745"/>
            <a:chOff x="7712764" y="1740480"/>
            <a:chExt cx="2375403" cy="2685745"/>
          </a:xfrm>
        </p:grpSpPr>
        <p:cxnSp>
          <p:nvCxnSpPr>
            <p:cNvPr id="8" name="Straight Connector 7"/>
            <p:cNvCxnSpPr>
              <a:stCxn id="4" idx="2"/>
              <a:endCxn id="4" idx="0"/>
            </p:cNvCxnSpPr>
            <p:nvPr/>
          </p:nvCxnSpPr>
          <p:spPr>
            <a:xfrm flipV="1">
              <a:off x="7712764" y="1740480"/>
              <a:ext cx="1391479" cy="1342873"/>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p:cNvCxnSpPr>
              <a:stCxn id="4" idx="2"/>
              <a:endCxn id="4" idx="4"/>
            </p:cNvCxnSpPr>
            <p:nvPr/>
          </p:nvCxnSpPr>
          <p:spPr>
            <a:xfrm>
              <a:off x="7712764" y="3083353"/>
              <a:ext cx="1391479" cy="1342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0"/>
              <a:endCxn id="4" idx="7"/>
            </p:cNvCxnSpPr>
            <p:nvPr/>
          </p:nvCxnSpPr>
          <p:spPr>
            <a:xfrm>
              <a:off x="9104243" y="1740480"/>
              <a:ext cx="983924" cy="393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7"/>
              <a:endCxn id="4" idx="4"/>
            </p:cNvCxnSpPr>
            <p:nvPr/>
          </p:nvCxnSpPr>
          <p:spPr>
            <a:xfrm flipH="1">
              <a:off x="9104243" y="2133798"/>
              <a:ext cx="983924" cy="2292427"/>
            </a:xfrm>
            <a:prstGeom prst="line">
              <a:avLst/>
            </a:prstGeom>
            <a:ln w="38100"/>
          </p:spPr>
          <p:style>
            <a:lnRef idx="3">
              <a:schemeClr val="dk1"/>
            </a:lnRef>
            <a:fillRef idx="0">
              <a:schemeClr val="dk1"/>
            </a:fillRef>
            <a:effectRef idx="2">
              <a:schemeClr val="dk1"/>
            </a:effectRef>
            <a:fontRef idx="minor">
              <a:schemeClr val="tx1"/>
            </a:fontRef>
          </p:style>
        </p:cxnSp>
      </p:grpSp>
      <p:sp>
        <p:nvSpPr>
          <p:cNvPr id="34" name="Oval 33"/>
          <p:cNvSpPr/>
          <p:nvPr/>
        </p:nvSpPr>
        <p:spPr>
          <a:xfrm>
            <a:off x="9024730" y="3036969"/>
            <a:ext cx="79513" cy="927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330107" y="1282211"/>
            <a:ext cx="3271578" cy="3560566"/>
            <a:chOff x="7330107" y="1282211"/>
            <a:chExt cx="3271578" cy="3560566"/>
          </a:xfrm>
        </p:grpSpPr>
        <p:sp>
          <p:nvSpPr>
            <p:cNvPr id="36" name="TextBox 35"/>
            <p:cNvSpPr txBox="1"/>
            <p:nvPr/>
          </p:nvSpPr>
          <p:spPr>
            <a:xfrm>
              <a:off x="7330107" y="2821744"/>
              <a:ext cx="96740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p>
          </p:txBody>
        </p:sp>
        <p:sp>
          <p:nvSpPr>
            <p:cNvPr id="37" name="TextBox 36"/>
            <p:cNvSpPr txBox="1"/>
            <p:nvPr/>
          </p:nvSpPr>
          <p:spPr>
            <a:xfrm>
              <a:off x="8875752" y="1282211"/>
              <a:ext cx="39083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p>
          </p:txBody>
        </p:sp>
        <p:sp>
          <p:nvSpPr>
            <p:cNvPr id="38" name="TextBox 37"/>
            <p:cNvSpPr txBox="1"/>
            <p:nvPr/>
          </p:nvSpPr>
          <p:spPr>
            <a:xfrm>
              <a:off x="10025216" y="1740479"/>
              <a:ext cx="57646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p>
          </p:txBody>
        </p:sp>
        <p:sp>
          <p:nvSpPr>
            <p:cNvPr id="39" name="TextBox 38"/>
            <p:cNvSpPr txBox="1"/>
            <p:nvPr/>
          </p:nvSpPr>
          <p:spPr>
            <a:xfrm>
              <a:off x="8922026" y="4319557"/>
              <a:ext cx="5565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a:t>
              </a:r>
            </a:p>
          </p:txBody>
        </p:sp>
      </p:grpSp>
      <p:sp>
        <p:nvSpPr>
          <p:cNvPr id="40" name="TextBox 39"/>
          <p:cNvSpPr txBox="1"/>
          <p:nvPr/>
        </p:nvSpPr>
        <p:spPr>
          <a:xfrm>
            <a:off x="8862390" y="3035251"/>
            <a:ext cx="40419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19559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2452" y="742122"/>
            <a:ext cx="184731" cy="369332"/>
          </a:xfrm>
          <a:prstGeom prst="rect">
            <a:avLst/>
          </a:prstGeom>
          <a:noFill/>
        </p:spPr>
        <p:txBody>
          <a:bodyPr wrap="none" rtlCol="0">
            <a:spAutoFit/>
          </a:bodyPr>
          <a:lstStyle/>
          <a:p>
            <a:endParaRPr lang="en-US"/>
          </a:p>
        </p:txBody>
      </p:sp>
      <p:sp>
        <p:nvSpPr>
          <p:cNvPr id="2" name="TextBox 1"/>
          <p:cNvSpPr txBox="1"/>
          <p:nvPr/>
        </p:nvSpPr>
        <p:spPr>
          <a:xfrm>
            <a:off x="565770" y="424868"/>
            <a:ext cx="569843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II. TÍNH CHẤT</a:t>
            </a:r>
          </a:p>
        </p:txBody>
      </p:sp>
      <p:pic>
        <p:nvPicPr>
          <p:cNvPr id="6" name="Picture 5"/>
          <p:cNvPicPr>
            <a:picLocks noChangeAspect="1"/>
          </p:cNvPicPr>
          <p:nvPr/>
        </p:nvPicPr>
        <p:blipFill>
          <a:blip r:embed="rId3"/>
          <a:stretch>
            <a:fillRect/>
          </a:stretch>
        </p:blipFill>
        <p:spPr>
          <a:xfrm>
            <a:off x="755374" y="1153948"/>
            <a:ext cx="954156" cy="531824"/>
          </a:xfrm>
          <a:prstGeom prst="rect">
            <a:avLst/>
          </a:prstGeom>
        </p:spPr>
      </p:pic>
      <p:grpSp>
        <p:nvGrpSpPr>
          <p:cNvPr id="14" name="Group 13"/>
          <p:cNvGrpSpPr/>
          <p:nvPr/>
        </p:nvGrpSpPr>
        <p:grpSpPr>
          <a:xfrm>
            <a:off x="583749" y="1192453"/>
            <a:ext cx="6878561" cy="1388936"/>
            <a:chOff x="583749" y="1192453"/>
            <a:chExt cx="6878561" cy="1388936"/>
          </a:xfrm>
        </p:grpSpPr>
        <p:grpSp>
          <p:nvGrpSpPr>
            <p:cNvPr id="4" name="Group 3"/>
            <p:cNvGrpSpPr/>
            <p:nvPr/>
          </p:nvGrpSpPr>
          <p:grpSpPr>
            <a:xfrm>
              <a:off x="583749" y="1192453"/>
              <a:ext cx="6878561" cy="1388936"/>
              <a:chOff x="583749" y="1192453"/>
              <a:chExt cx="6878561" cy="1388936"/>
            </a:xfrm>
          </p:grpSpPr>
          <p:sp>
            <p:nvSpPr>
              <p:cNvPr id="7" name="TextBox 6"/>
              <p:cNvSpPr txBox="1"/>
              <p:nvPr/>
            </p:nvSpPr>
            <p:spPr>
              <a:xfrm>
                <a:off x="583749" y="1242604"/>
                <a:ext cx="6255026"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Trong hình 22, cho biết                 </a:t>
                </a:r>
              </a:p>
              <a:p>
                <a:r>
                  <a:rPr lang="en-US" sz="2400">
                    <a:latin typeface="Times New Roman" panose="02020603050405020304" pitchFamily="18" charset="0"/>
                    <a:cs typeface="Times New Roman" panose="02020603050405020304" pitchFamily="18" charset="0"/>
                  </a:rPr>
                  <a:t>Tính số đo của các cung và góc sau theo</a:t>
                </a:r>
              </a:p>
              <a:p>
                <a:r>
                  <a:rPr lang="en-US" sz="2400">
                    <a:latin typeface="Times New Roman" panose="02020603050405020304" pitchFamily="18" charset="0"/>
                    <a:cs typeface="Times New Roman" panose="02020603050405020304" pitchFamily="18"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597399861"/>
                  </p:ext>
                </p:extLst>
              </p:nvPr>
            </p:nvGraphicFramePr>
            <p:xfrm>
              <a:off x="4723434" y="1192453"/>
              <a:ext cx="1425575" cy="465138"/>
            </p:xfrm>
            <a:graphic>
              <a:graphicData uri="http://schemas.openxmlformats.org/presentationml/2006/ole">
                <mc:AlternateContent xmlns:mc="http://schemas.openxmlformats.org/markup-compatibility/2006">
                  <mc:Choice xmlns:v="urn:schemas-microsoft-com:vml" Requires="v">
                    <p:oleObj spid="_x0000_s1674" name="Equation" r:id="rId4" imgW="698400" imgH="228600" progId="Equation.DSMT4">
                      <p:embed/>
                    </p:oleObj>
                  </mc:Choice>
                  <mc:Fallback>
                    <p:oleObj name="Equation" r:id="rId4" imgW="698400" imgH="228600" progId="Equation.DSMT4">
                      <p:embed/>
                      <p:pic>
                        <p:nvPicPr>
                          <p:cNvPr id="0" name=""/>
                          <p:cNvPicPr/>
                          <p:nvPr/>
                        </p:nvPicPr>
                        <p:blipFill>
                          <a:blip r:embed="rId5"/>
                          <a:stretch>
                            <a:fillRect/>
                          </a:stretch>
                        </p:blipFill>
                        <p:spPr>
                          <a:xfrm>
                            <a:off x="4723434" y="1192453"/>
                            <a:ext cx="1425575" cy="4651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1591134"/>
                  </p:ext>
                </p:extLst>
              </p:nvPr>
            </p:nvGraphicFramePr>
            <p:xfrm>
              <a:off x="618074" y="2083989"/>
              <a:ext cx="6844236" cy="497400"/>
            </p:xfrm>
            <a:graphic>
              <a:graphicData uri="http://schemas.openxmlformats.org/presentationml/2006/ole">
                <mc:AlternateContent xmlns:mc="http://schemas.openxmlformats.org/markup-compatibility/2006">
                  <mc:Choice xmlns:v="urn:schemas-microsoft-com:vml" Requires="v">
                    <p:oleObj spid="_x0000_s1675" name="Equation" r:id="rId6" imgW="3492360" imgH="253800" progId="Equation.DSMT4">
                      <p:embed/>
                    </p:oleObj>
                  </mc:Choice>
                  <mc:Fallback>
                    <p:oleObj name="Equation" r:id="rId6" imgW="3492360" imgH="253800" progId="Equation.DSMT4">
                      <p:embed/>
                      <p:pic>
                        <p:nvPicPr>
                          <p:cNvPr id="0" name=""/>
                          <p:cNvPicPr/>
                          <p:nvPr/>
                        </p:nvPicPr>
                        <p:blipFill>
                          <a:blip r:embed="rId7"/>
                          <a:stretch>
                            <a:fillRect/>
                          </a:stretch>
                        </p:blipFill>
                        <p:spPr>
                          <a:xfrm>
                            <a:off x="618074" y="2083989"/>
                            <a:ext cx="6844236" cy="497400"/>
                          </a:xfrm>
                          <a:prstGeom prst="rect">
                            <a:avLst/>
                          </a:prstGeom>
                        </p:spPr>
                      </p:pic>
                    </p:oleObj>
                  </mc:Fallback>
                </mc:AlternateContent>
              </a:graphicData>
            </a:graphic>
          </p:graphicFrame>
        </p:grpSp>
        <p:graphicFrame>
          <p:nvGraphicFramePr>
            <p:cNvPr id="11" name="Object 10"/>
            <p:cNvGraphicFramePr>
              <a:graphicFrameLocks noChangeAspect="1"/>
            </p:cNvGraphicFramePr>
            <p:nvPr>
              <p:extLst>
                <p:ext uri="{D42A27DB-BD31-4B8C-83A1-F6EECF244321}">
                  <p14:modId xmlns:p14="http://schemas.microsoft.com/office/powerpoint/2010/main" val="3389684549"/>
                </p:ext>
              </p:extLst>
            </p:nvPr>
          </p:nvGraphicFramePr>
          <p:xfrm>
            <a:off x="5678164" y="1685772"/>
            <a:ext cx="349902" cy="349902"/>
          </p:xfrm>
          <a:graphic>
            <a:graphicData uri="http://schemas.openxmlformats.org/presentationml/2006/ole">
              <mc:AlternateContent xmlns:mc="http://schemas.openxmlformats.org/markup-compatibility/2006">
                <mc:Choice xmlns:v="urn:schemas-microsoft-com:vml" Requires="v">
                  <p:oleObj spid="_x0000_s1676" name="Equation" r:id="rId8" imgW="139680" imgH="139680" progId="Equation.DSMT4">
                    <p:embed/>
                  </p:oleObj>
                </mc:Choice>
                <mc:Fallback>
                  <p:oleObj name="Equation" r:id="rId8" imgW="139680" imgH="139680" progId="Equation.DSMT4">
                    <p:embed/>
                    <p:pic>
                      <p:nvPicPr>
                        <p:cNvPr id="0" name=""/>
                        <p:cNvPicPr/>
                        <p:nvPr/>
                      </p:nvPicPr>
                      <p:blipFill>
                        <a:blip r:embed="rId9"/>
                        <a:stretch>
                          <a:fillRect/>
                        </a:stretch>
                      </p:blipFill>
                      <p:spPr>
                        <a:xfrm>
                          <a:off x="5678164" y="1685772"/>
                          <a:ext cx="349902" cy="349902"/>
                        </a:xfrm>
                        <a:prstGeom prst="rect">
                          <a:avLst/>
                        </a:prstGeom>
                      </p:spPr>
                    </p:pic>
                  </p:oleObj>
                </mc:Fallback>
              </mc:AlternateContent>
            </a:graphicData>
          </a:graphic>
        </p:graphicFrame>
      </p:grpSp>
      <p:pic>
        <p:nvPicPr>
          <p:cNvPr id="3" name="Picture 2"/>
          <p:cNvPicPr>
            <a:picLocks noChangeAspect="1"/>
          </p:cNvPicPr>
          <p:nvPr/>
        </p:nvPicPr>
        <p:blipFill>
          <a:blip r:embed="rId10"/>
          <a:stretch>
            <a:fillRect/>
          </a:stretch>
        </p:blipFill>
        <p:spPr>
          <a:xfrm>
            <a:off x="8274581" y="307251"/>
            <a:ext cx="3183532" cy="3731124"/>
          </a:xfrm>
          <a:prstGeom prst="rect">
            <a:avLst/>
          </a:prstGeom>
        </p:spPr>
      </p:pic>
      <p:sp>
        <p:nvSpPr>
          <p:cNvPr id="13" name="TextBox 12"/>
          <p:cNvSpPr txBox="1"/>
          <p:nvPr/>
        </p:nvSpPr>
        <p:spPr>
          <a:xfrm>
            <a:off x="1817667" y="253999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aphicFrame>
        <p:nvGraphicFramePr>
          <p:cNvPr id="17" name="Object 16"/>
          <p:cNvGraphicFramePr>
            <a:graphicFrameLocks noChangeAspect="1"/>
          </p:cNvGraphicFramePr>
          <p:nvPr>
            <p:extLst>
              <p:ext uri="{D42A27DB-BD31-4B8C-83A1-F6EECF244321}">
                <p14:modId xmlns:p14="http://schemas.microsoft.com/office/powerpoint/2010/main" val="1164703059"/>
              </p:ext>
            </p:extLst>
          </p:nvPr>
        </p:nvGraphicFramePr>
        <p:xfrm>
          <a:off x="500063" y="2924175"/>
          <a:ext cx="6149975" cy="911225"/>
        </p:xfrm>
        <a:graphic>
          <a:graphicData uri="http://schemas.openxmlformats.org/presentationml/2006/ole">
            <mc:AlternateContent xmlns:mc="http://schemas.openxmlformats.org/markup-compatibility/2006">
              <mc:Choice xmlns:v="urn:schemas-microsoft-com:vml" Requires="v">
                <p:oleObj spid="_x0000_s1677" name="Equation" r:id="rId11" imgW="2831760" imgH="419040" progId="Equation.DSMT4">
                  <p:embed/>
                </p:oleObj>
              </mc:Choice>
              <mc:Fallback>
                <p:oleObj name="Equation" r:id="rId11" imgW="2831760" imgH="419040" progId="Equation.DSMT4">
                  <p:embed/>
                  <p:pic>
                    <p:nvPicPr>
                      <p:cNvPr id="0" name=""/>
                      <p:cNvPicPr/>
                      <p:nvPr/>
                    </p:nvPicPr>
                    <p:blipFill>
                      <a:blip r:embed="rId12"/>
                      <a:stretch>
                        <a:fillRect/>
                      </a:stretch>
                    </p:blipFill>
                    <p:spPr>
                      <a:xfrm>
                        <a:off x="500063" y="2924175"/>
                        <a:ext cx="6149975" cy="9112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61315498"/>
              </p:ext>
            </p:extLst>
          </p:nvPr>
        </p:nvGraphicFramePr>
        <p:xfrm>
          <a:off x="596348" y="4570832"/>
          <a:ext cx="5539409" cy="862923"/>
        </p:xfrm>
        <a:graphic>
          <a:graphicData uri="http://schemas.openxmlformats.org/presentationml/2006/ole">
            <mc:AlternateContent xmlns:mc="http://schemas.openxmlformats.org/markup-compatibility/2006">
              <mc:Choice xmlns:v="urn:schemas-microsoft-com:vml" Requires="v">
                <p:oleObj spid="_x0000_s1678" name="Equation" r:id="rId13" imgW="2527200" imgH="393480" progId="Equation.DSMT4">
                  <p:embed/>
                </p:oleObj>
              </mc:Choice>
              <mc:Fallback>
                <p:oleObj name="Equation" r:id="rId13" imgW="2527200" imgH="393480" progId="Equation.DSMT4">
                  <p:embed/>
                  <p:pic>
                    <p:nvPicPr>
                      <p:cNvPr id="0" name=""/>
                      <p:cNvPicPr/>
                      <p:nvPr/>
                    </p:nvPicPr>
                    <p:blipFill>
                      <a:blip r:embed="rId14"/>
                      <a:stretch>
                        <a:fillRect/>
                      </a:stretch>
                    </p:blipFill>
                    <p:spPr>
                      <a:xfrm>
                        <a:off x="596348" y="4570832"/>
                        <a:ext cx="5539409" cy="86292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27520289"/>
              </p:ext>
            </p:extLst>
          </p:nvPr>
        </p:nvGraphicFramePr>
        <p:xfrm>
          <a:off x="430213" y="3836988"/>
          <a:ext cx="11404600" cy="895350"/>
        </p:xfrm>
        <a:graphic>
          <a:graphicData uri="http://schemas.openxmlformats.org/presentationml/2006/ole">
            <mc:AlternateContent xmlns:mc="http://schemas.openxmlformats.org/markup-compatibility/2006">
              <mc:Choice xmlns:v="urn:schemas-microsoft-com:vml" Requires="v">
                <p:oleObj spid="_x0000_s1679" name="Equation" r:id="rId15" imgW="5333760" imgH="419040" progId="Equation.DSMT4">
                  <p:embed/>
                </p:oleObj>
              </mc:Choice>
              <mc:Fallback>
                <p:oleObj name="Equation" r:id="rId15" imgW="5333760" imgH="419040" progId="Equation.DSMT4">
                  <p:embed/>
                  <p:pic>
                    <p:nvPicPr>
                      <p:cNvPr id="0" name=""/>
                      <p:cNvPicPr/>
                      <p:nvPr/>
                    </p:nvPicPr>
                    <p:blipFill>
                      <a:blip r:embed="rId16"/>
                      <a:stretch>
                        <a:fillRect/>
                      </a:stretch>
                    </p:blipFill>
                    <p:spPr>
                      <a:xfrm>
                        <a:off x="430213" y="3836988"/>
                        <a:ext cx="11404600" cy="895350"/>
                      </a:xfrm>
                      <a:prstGeom prst="rect">
                        <a:avLst/>
                      </a:prstGeom>
                    </p:spPr>
                  </p:pic>
                </p:oleObj>
              </mc:Fallback>
            </mc:AlternateContent>
          </a:graphicData>
        </a:graphic>
      </p:graphicFrame>
      <p:sp>
        <p:nvSpPr>
          <p:cNvPr id="22" name="TextBox 21"/>
          <p:cNvSpPr txBox="1"/>
          <p:nvPr/>
        </p:nvSpPr>
        <p:spPr>
          <a:xfrm>
            <a:off x="596348" y="5327374"/>
            <a:ext cx="372386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Tính chất</a:t>
            </a:r>
          </a:p>
        </p:txBody>
      </p:sp>
      <p:grpSp>
        <p:nvGrpSpPr>
          <p:cNvPr id="16" name="Group 15"/>
          <p:cNvGrpSpPr/>
          <p:nvPr/>
        </p:nvGrpSpPr>
        <p:grpSpPr>
          <a:xfrm>
            <a:off x="565770" y="5749568"/>
            <a:ext cx="11595652" cy="481842"/>
            <a:chOff x="565770" y="5749568"/>
            <a:chExt cx="11595652" cy="481842"/>
          </a:xfrm>
        </p:grpSpPr>
        <p:sp>
          <p:nvSpPr>
            <p:cNvPr id="10" name="TextBox 9"/>
            <p:cNvSpPr txBox="1"/>
            <p:nvPr/>
          </p:nvSpPr>
          <p:spPr>
            <a:xfrm>
              <a:off x="565770" y="5769745"/>
              <a:ext cx="1159565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Trong một tứ giác nội tiếp đường tròn, tổng số đo hai góc đối bằng   </a:t>
              </a:r>
            </a:p>
          </p:txBody>
        </p:sp>
        <p:graphicFrame>
          <p:nvGraphicFramePr>
            <p:cNvPr id="15" name="Object 14"/>
            <p:cNvGraphicFramePr>
              <a:graphicFrameLocks noChangeAspect="1"/>
            </p:cNvGraphicFramePr>
            <p:nvPr>
              <p:extLst>
                <p:ext uri="{D42A27DB-BD31-4B8C-83A1-F6EECF244321}">
                  <p14:modId xmlns:p14="http://schemas.microsoft.com/office/powerpoint/2010/main" val="2458948983"/>
                </p:ext>
              </p:extLst>
            </p:nvPr>
          </p:nvGraphicFramePr>
          <p:xfrm>
            <a:off x="8852452" y="5749568"/>
            <a:ext cx="774700" cy="476738"/>
          </p:xfrm>
          <a:graphic>
            <a:graphicData uri="http://schemas.openxmlformats.org/presentationml/2006/ole">
              <mc:AlternateContent xmlns:mc="http://schemas.openxmlformats.org/markup-compatibility/2006">
                <mc:Choice xmlns:v="urn:schemas-microsoft-com:vml" Requires="v">
                  <p:oleObj spid="_x0000_s1680" name="Equation" r:id="rId17" imgW="330120" imgH="203040" progId="Equation.DSMT4">
                    <p:embed/>
                  </p:oleObj>
                </mc:Choice>
                <mc:Fallback>
                  <p:oleObj name="Equation" r:id="rId17" imgW="330120" imgH="203040" progId="Equation.DSMT4">
                    <p:embed/>
                    <p:pic>
                      <p:nvPicPr>
                        <p:cNvPr id="0" name=""/>
                        <p:cNvPicPr/>
                        <p:nvPr/>
                      </p:nvPicPr>
                      <p:blipFill>
                        <a:blip r:embed="rId18"/>
                        <a:stretch>
                          <a:fillRect/>
                        </a:stretch>
                      </p:blipFill>
                      <p:spPr>
                        <a:xfrm>
                          <a:off x="8852452" y="5749568"/>
                          <a:ext cx="774700" cy="476738"/>
                        </a:xfrm>
                        <a:prstGeom prst="rect">
                          <a:avLst/>
                        </a:prstGeom>
                      </p:spPr>
                    </p:pic>
                  </p:oleObj>
                </mc:Fallback>
              </mc:AlternateContent>
            </a:graphicData>
          </a:graphic>
        </p:graphicFrame>
      </p:grpSp>
    </p:spTree>
    <p:extLst>
      <p:ext uri="{BB962C8B-B14F-4D97-AF65-F5344CB8AC3E}">
        <p14:creationId xmlns:p14="http://schemas.microsoft.com/office/powerpoint/2010/main" val="38607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452" y="1072778"/>
            <a:ext cx="1709531"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4" name="Group 3"/>
          <p:cNvGrpSpPr/>
          <p:nvPr/>
        </p:nvGrpSpPr>
        <p:grpSpPr>
          <a:xfrm>
            <a:off x="596348" y="636104"/>
            <a:ext cx="8266946" cy="461665"/>
            <a:chOff x="596348" y="636104"/>
            <a:chExt cx="8266946" cy="461665"/>
          </a:xfrm>
        </p:grpSpPr>
        <p:sp>
          <p:nvSpPr>
            <p:cNvPr id="5" name="TextBox 4"/>
            <p:cNvSpPr txBox="1"/>
            <p:nvPr/>
          </p:nvSpPr>
          <p:spPr>
            <a:xfrm>
              <a:off x="596348" y="636104"/>
              <a:ext cx="82669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2. Tìm      trong Hình 23</a:t>
              </a:r>
            </a:p>
          </p:txBody>
        </p:sp>
        <p:graphicFrame>
          <p:nvGraphicFramePr>
            <p:cNvPr id="8" name="Object 7"/>
            <p:cNvGraphicFramePr>
              <a:graphicFrameLocks noChangeAspect="1"/>
            </p:cNvGraphicFramePr>
            <p:nvPr>
              <p:extLst>
                <p:ext uri="{D42A27DB-BD31-4B8C-83A1-F6EECF244321}">
                  <p14:modId xmlns:p14="http://schemas.microsoft.com/office/powerpoint/2010/main" val="180601762"/>
                </p:ext>
              </p:extLst>
            </p:nvPr>
          </p:nvGraphicFramePr>
          <p:xfrm>
            <a:off x="2353504" y="736251"/>
            <a:ext cx="381276" cy="322618"/>
          </p:xfrm>
          <a:graphic>
            <a:graphicData uri="http://schemas.openxmlformats.org/presentationml/2006/ole">
              <mc:AlternateContent xmlns:mc="http://schemas.openxmlformats.org/markup-compatibility/2006">
                <mc:Choice xmlns:v="urn:schemas-microsoft-com:vml" Requires="v">
                  <p:oleObj spid="_x0000_s2548" name="Equation" r:id="rId3" imgW="164880" imgH="139680" progId="Equation.DSMT4">
                    <p:embed/>
                  </p:oleObj>
                </mc:Choice>
                <mc:Fallback>
                  <p:oleObj name="Equation" r:id="rId3" imgW="164880" imgH="139680" progId="Equation.DSMT4">
                    <p:embed/>
                    <p:pic>
                      <p:nvPicPr>
                        <p:cNvPr id="0" name=""/>
                        <p:cNvPicPr/>
                        <p:nvPr/>
                      </p:nvPicPr>
                      <p:blipFill>
                        <a:blip r:embed="rId4"/>
                        <a:stretch>
                          <a:fillRect/>
                        </a:stretch>
                      </p:blipFill>
                      <p:spPr>
                        <a:xfrm>
                          <a:off x="2353504" y="736251"/>
                          <a:ext cx="381276" cy="322618"/>
                        </a:xfrm>
                        <a:prstGeom prst="rect">
                          <a:avLst/>
                        </a:prstGeom>
                      </p:spPr>
                    </p:pic>
                  </p:oleObj>
                </mc:Fallback>
              </mc:AlternateContent>
            </a:graphicData>
          </a:graphic>
        </p:graphicFrame>
      </p:grpSp>
      <p:grpSp>
        <p:nvGrpSpPr>
          <p:cNvPr id="11" name="Group 10"/>
          <p:cNvGrpSpPr/>
          <p:nvPr/>
        </p:nvGrpSpPr>
        <p:grpSpPr>
          <a:xfrm>
            <a:off x="781878" y="1748588"/>
            <a:ext cx="5830957" cy="831696"/>
            <a:chOff x="781878" y="1748588"/>
            <a:chExt cx="5830957" cy="831696"/>
          </a:xfrm>
        </p:grpSpPr>
        <p:sp>
          <p:nvSpPr>
            <p:cNvPr id="7" name="TextBox 6"/>
            <p:cNvSpPr txBox="1"/>
            <p:nvPr/>
          </p:nvSpPr>
          <p:spPr>
            <a:xfrm>
              <a:off x="781878" y="1749287"/>
              <a:ext cx="583095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Hình 23, ta có                        (Tổng hai góc đối của của tứ giác nội tiếp)                          </a:t>
              </a:r>
            </a:p>
          </p:txBody>
        </p:sp>
        <p:graphicFrame>
          <p:nvGraphicFramePr>
            <p:cNvPr id="2" name="Object 1"/>
            <p:cNvGraphicFramePr>
              <a:graphicFrameLocks noChangeAspect="1"/>
            </p:cNvGraphicFramePr>
            <p:nvPr>
              <p:extLst>
                <p:ext uri="{D42A27DB-BD31-4B8C-83A1-F6EECF244321}">
                  <p14:modId xmlns:p14="http://schemas.microsoft.com/office/powerpoint/2010/main" val="4229426632"/>
                </p:ext>
              </p:extLst>
            </p:nvPr>
          </p:nvGraphicFramePr>
          <p:xfrm>
            <a:off x="3146108" y="1748588"/>
            <a:ext cx="1681950" cy="379031"/>
          </p:xfrm>
          <a:graphic>
            <a:graphicData uri="http://schemas.openxmlformats.org/presentationml/2006/ole">
              <mc:AlternateContent xmlns:mc="http://schemas.openxmlformats.org/markup-compatibility/2006">
                <mc:Choice xmlns:v="urn:schemas-microsoft-com:vml" Requires="v">
                  <p:oleObj spid="_x0000_s2549" name="Equation" r:id="rId5" imgW="901440" imgH="203040" progId="Equation.DSMT4">
                    <p:embed/>
                  </p:oleObj>
                </mc:Choice>
                <mc:Fallback>
                  <p:oleObj name="Equation" r:id="rId5" imgW="901440" imgH="203040" progId="Equation.DSMT4">
                    <p:embed/>
                    <p:pic>
                      <p:nvPicPr>
                        <p:cNvPr id="0" name=""/>
                        <p:cNvPicPr/>
                        <p:nvPr/>
                      </p:nvPicPr>
                      <p:blipFill>
                        <a:blip r:embed="rId6"/>
                        <a:stretch>
                          <a:fillRect/>
                        </a:stretch>
                      </p:blipFill>
                      <p:spPr>
                        <a:xfrm>
                          <a:off x="3146108" y="1748588"/>
                          <a:ext cx="1681950" cy="379031"/>
                        </a:xfrm>
                        <a:prstGeom prst="rect">
                          <a:avLst/>
                        </a:prstGeom>
                      </p:spPr>
                    </p:pic>
                  </p:oleObj>
                </mc:Fallback>
              </mc:AlternateContent>
            </a:graphicData>
          </a:graphic>
        </p:graphicFrame>
      </p:grpSp>
      <p:grpSp>
        <p:nvGrpSpPr>
          <p:cNvPr id="13" name="Group 12"/>
          <p:cNvGrpSpPr/>
          <p:nvPr/>
        </p:nvGrpSpPr>
        <p:grpSpPr>
          <a:xfrm>
            <a:off x="852971" y="2593772"/>
            <a:ext cx="3763617" cy="461665"/>
            <a:chOff x="852971" y="2593772"/>
            <a:chExt cx="3763617" cy="461665"/>
          </a:xfrm>
        </p:grpSpPr>
        <p:sp>
          <p:nvSpPr>
            <p:cNvPr id="3" name="TextBox 2"/>
            <p:cNvSpPr txBox="1"/>
            <p:nvPr/>
          </p:nvSpPr>
          <p:spPr>
            <a:xfrm>
              <a:off x="852971" y="2593772"/>
              <a:ext cx="37636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9" name="Object 8"/>
            <p:cNvGraphicFramePr>
              <a:graphicFrameLocks noChangeAspect="1"/>
            </p:cNvGraphicFramePr>
            <p:nvPr>
              <p:extLst>
                <p:ext uri="{D42A27DB-BD31-4B8C-83A1-F6EECF244321}">
                  <p14:modId xmlns:p14="http://schemas.microsoft.com/office/powerpoint/2010/main" val="1037775836"/>
                </p:ext>
              </p:extLst>
            </p:nvPr>
          </p:nvGraphicFramePr>
          <p:xfrm>
            <a:off x="1870478" y="2608122"/>
            <a:ext cx="1728602" cy="389544"/>
          </p:xfrm>
          <a:graphic>
            <a:graphicData uri="http://schemas.openxmlformats.org/presentationml/2006/ole">
              <mc:AlternateContent xmlns:mc="http://schemas.openxmlformats.org/markup-compatibility/2006">
                <mc:Choice xmlns:v="urn:schemas-microsoft-com:vml" Requires="v">
                  <p:oleObj spid="_x0000_s2550" name="Equation" r:id="rId7" imgW="901440" imgH="203040" progId="Equation.DSMT4">
                    <p:embed/>
                  </p:oleObj>
                </mc:Choice>
                <mc:Fallback>
                  <p:oleObj name="Equation" r:id="rId7" imgW="901440" imgH="203040" progId="Equation.DSMT4">
                    <p:embed/>
                    <p:pic>
                      <p:nvPicPr>
                        <p:cNvPr id="0" name=""/>
                        <p:cNvPicPr/>
                        <p:nvPr/>
                      </p:nvPicPr>
                      <p:blipFill>
                        <a:blip r:embed="rId8"/>
                        <a:stretch>
                          <a:fillRect/>
                        </a:stretch>
                      </p:blipFill>
                      <p:spPr>
                        <a:xfrm>
                          <a:off x="1870478" y="2608122"/>
                          <a:ext cx="1728602" cy="389544"/>
                        </a:xfrm>
                        <a:prstGeom prst="rect">
                          <a:avLst/>
                        </a:prstGeom>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1427164337"/>
              </p:ext>
            </p:extLst>
          </p:nvPr>
        </p:nvGraphicFramePr>
        <p:xfrm>
          <a:off x="1804218" y="2949113"/>
          <a:ext cx="1275630" cy="396058"/>
        </p:xfrm>
        <a:graphic>
          <a:graphicData uri="http://schemas.openxmlformats.org/presentationml/2006/ole">
            <mc:AlternateContent xmlns:mc="http://schemas.openxmlformats.org/markup-compatibility/2006">
              <mc:Choice xmlns:v="urn:schemas-microsoft-com:vml" Requires="v">
                <p:oleObj spid="_x0000_s2551" name="Equation" r:id="rId9" imgW="558720" imgH="203040" progId="Equation.DSMT4">
                  <p:embed/>
                </p:oleObj>
              </mc:Choice>
              <mc:Fallback>
                <p:oleObj name="Equation" r:id="rId9" imgW="558720" imgH="203040" progId="Equation.DSMT4">
                  <p:embed/>
                  <p:pic>
                    <p:nvPicPr>
                      <p:cNvPr id="0" name=""/>
                      <p:cNvPicPr/>
                      <p:nvPr/>
                    </p:nvPicPr>
                    <p:blipFill>
                      <a:blip r:embed="rId10"/>
                      <a:stretch>
                        <a:fillRect/>
                      </a:stretch>
                    </p:blipFill>
                    <p:spPr>
                      <a:xfrm>
                        <a:off x="1804218" y="2949113"/>
                        <a:ext cx="1275630" cy="396058"/>
                      </a:xfrm>
                      <a:prstGeom prst="rect">
                        <a:avLst/>
                      </a:prstGeom>
                    </p:spPr>
                  </p:pic>
                </p:oleObj>
              </mc:Fallback>
            </mc:AlternateContent>
          </a:graphicData>
        </a:graphic>
      </p:graphicFrame>
      <p:pic>
        <p:nvPicPr>
          <p:cNvPr id="12" name="Picture 11"/>
          <p:cNvPicPr>
            <a:picLocks noChangeAspect="1"/>
          </p:cNvPicPr>
          <p:nvPr/>
        </p:nvPicPr>
        <p:blipFill>
          <a:blip r:embed="rId11"/>
          <a:stretch>
            <a:fillRect/>
          </a:stretch>
        </p:blipFill>
        <p:spPr>
          <a:xfrm>
            <a:off x="7785148" y="682169"/>
            <a:ext cx="3354886" cy="3851907"/>
          </a:xfrm>
          <a:prstGeom prst="rect">
            <a:avLst/>
          </a:prstGeom>
        </p:spPr>
      </p:pic>
    </p:spTree>
    <p:extLst>
      <p:ext uri="{BB962C8B-B14F-4D97-AF65-F5344CB8AC3E}">
        <p14:creationId xmlns:p14="http://schemas.microsoft.com/office/powerpoint/2010/main" val="1524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1920</Words>
  <Application>Microsoft Office PowerPoint</Application>
  <PresentationFormat>Widescreen</PresentationFormat>
  <Paragraphs>154</Paragraphs>
  <Slides>28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微软雅黑</vt:lpstr>
      <vt:lpstr>Arial</vt:lpstr>
      <vt:lpstr>Calibri</vt:lpstr>
      <vt:lpstr>Calibri Light</vt:lpstr>
      <vt:lpstr>等线</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162</cp:revision>
  <dcterms:created xsi:type="dcterms:W3CDTF">2024-06-08T02:47:19Z</dcterms:created>
  <dcterms:modified xsi:type="dcterms:W3CDTF">2024-12-30T02:14:58Z</dcterms:modified>
</cp:coreProperties>
</file>