
<file path=[Content_Types].xml><?xml version="1.0" encoding="utf-8"?>
<Types xmlns="http://schemas.openxmlformats.org/package/2006/content-types">
  <Default Extension="svg" ContentType="image/svg+xml"/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1"/>
  </p:notesMasterIdLst>
  <p:sldIdLst>
    <p:sldId id="256" r:id="rId2"/>
    <p:sldId id="257" r:id="rId3"/>
    <p:sldId id="259" r:id="rId4"/>
    <p:sldId id="384" r:id="rId5"/>
    <p:sldId id="306" r:id="rId6"/>
    <p:sldId id="258" r:id="rId7"/>
    <p:sldId id="270" r:id="rId8"/>
    <p:sldId id="275" r:id="rId9"/>
    <p:sldId id="387" r:id="rId10"/>
    <p:sldId id="388" r:id="rId11"/>
    <p:sldId id="389" r:id="rId12"/>
    <p:sldId id="391" r:id="rId13"/>
    <p:sldId id="392" r:id="rId14"/>
    <p:sldId id="396" r:id="rId15"/>
    <p:sldId id="398" r:id="rId16"/>
    <p:sldId id="399" r:id="rId17"/>
    <p:sldId id="313" r:id="rId18"/>
    <p:sldId id="400" r:id="rId19"/>
    <p:sldId id="401" r:id="rId20"/>
    <p:sldId id="404" r:id="rId21"/>
    <p:sldId id="405" r:id="rId22"/>
    <p:sldId id="406" r:id="rId23"/>
    <p:sldId id="407" r:id="rId24"/>
    <p:sldId id="408" r:id="rId25"/>
    <p:sldId id="409" r:id="rId26"/>
    <p:sldId id="422" r:id="rId27"/>
    <p:sldId id="410" r:id="rId28"/>
    <p:sldId id="411" r:id="rId29"/>
    <p:sldId id="412" r:id="rId30"/>
    <p:sldId id="413" r:id="rId31"/>
    <p:sldId id="415" r:id="rId32"/>
    <p:sldId id="416" r:id="rId33"/>
    <p:sldId id="417" r:id="rId34"/>
    <p:sldId id="418" r:id="rId35"/>
    <p:sldId id="419" r:id="rId36"/>
    <p:sldId id="420" r:id="rId37"/>
    <p:sldId id="421" r:id="rId38"/>
    <p:sldId id="265" r:id="rId39"/>
    <p:sldId id="326" r:id="rId40"/>
  </p:sldIdLst>
  <p:sldSz cx="18288000" cy="10287000"/>
  <p:notesSz cx="6858000" cy="9144000"/>
  <p:embeddedFontLst>
    <p:embeddedFont>
      <p:font typeface="Cambria Math" panose="02040503050406030204" pitchFamily="18" charset="0"/>
      <p:regular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5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42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9.wmf"/><Relationship Id="rId2" Type="http://schemas.openxmlformats.org/officeDocument/2006/relationships/image" Target="../media/image78.wmf"/><Relationship Id="rId1" Type="http://schemas.openxmlformats.org/officeDocument/2006/relationships/image" Target="../media/image7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82.wmf"/><Relationship Id="rId1" Type="http://schemas.openxmlformats.org/officeDocument/2006/relationships/image" Target="../media/image7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88.wmf"/><Relationship Id="rId2" Type="http://schemas.openxmlformats.org/officeDocument/2006/relationships/image" Target="../media/image87.wmf"/><Relationship Id="rId1" Type="http://schemas.openxmlformats.org/officeDocument/2006/relationships/image" Target="../media/image8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77A5CB-667E-4DF3-8461-350DEF112C79}" type="datetimeFigureOut">
              <a:rPr lang="en-US" smtClean="0"/>
              <a:t>30/12/2024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299C29-D0A8-4F91-A547-30E989B71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745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3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0.svg"/><Relationship Id="rId4" Type="http://schemas.openxmlformats.org/officeDocument/2006/relationships/image" Target="../media/image20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image" Target="../media/image26.png"/><Relationship Id="rId7" Type="http://schemas.openxmlformats.org/officeDocument/2006/relationships/image" Target="../media/image37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emf"/><Relationship Id="rId11" Type="http://schemas.openxmlformats.org/officeDocument/2006/relationships/image" Target="../media/image24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27.pn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5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6.png"/><Relationship Id="rId7" Type="http://schemas.openxmlformats.org/officeDocument/2006/relationships/image" Target="../media/image4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6.png"/><Relationship Id="rId4" Type="http://schemas.openxmlformats.org/officeDocument/2006/relationships/image" Target="../media/image27.png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4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5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7.svg"/><Relationship Id="rId4" Type="http://schemas.openxmlformats.org/officeDocument/2006/relationships/image" Target="../media/image5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19.png"/><Relationship Id="rId7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20.svg"/><Relationship Id="rId4" Type="http://schemas.openxmlformats.org/officeDocument/2006/relationships/image" Target="../media/image20.svg"/><Relationship Id="rId9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5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5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svg"/><Relationship Id="rId7" Type="http://schemas.openxmlformats.org/officeDocument/2006/relationships/image" Target="../media/image8.svg"/><Relationship Id="rId2" Type="http://schemas.openxmlformats.org/officeDocument/2006/relationships/image" Target="../media/image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0.sv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6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0.svg"/><Relationship Id="rId4" Type="http://schemas.openxmlformats.org/officeDocument/2006/relationships/image" Target="../media/image20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emf"/><Relationship Id="rId3" Type="http://schemas.openxmlformats.org/officeDocument/2006/relationships/image" Target="../media/image26.png"/><Relationship Id="rId7" Type="http://schemas.openxmlformats.org/officeDocument/2006/relationships/image" Target="../media/image63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27.png"/><Relationship Id="rId9" Type="http://schemas.openxmlformats.org/officeDocument/2006/relationships/image" Target="../media/image65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26.png"/><Relationship Id="rId7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10" Type="http://schemas.openxmlformats.org/officeDocument/2006/relationships/image" Target="../media/image67.png"/><Relationship Id="rId4" Type="http://schemas.openxmlformats.org/officeDocument/2006/relationships/image" Target="../media/image27.png"/><Relationship Id="rId9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6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73.png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5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7.svg"/><Relationship Id="rId4" Type="http://schemas.openxmlformats.org/officeDocument/2006/relationships/image" Target="../media/image5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0.png"/><Relationship Id="rId5" Type="http://schemas.openxmlformats.org/officeDocument/2006/relationships/image" Target="../media/image700.png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6.png"/><Relationship Id="rId4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oleObject" Target="../embeddings/oleObject4.bin"/><Relationship Id="rId3" Type="http://schemas.openxmlformats.org/officeDocument/2006/relationships/image" Target="../media/image25.png"/><Relationship Id="rId7" Type="http://schemas.openxmlformats.org/officeDocument/2006/relationships/image" Target="../media/image77.wmf"/><Relationship Id="rId12" Type="http://schemas.openxmlformats.org/officeDocument/2006/relationships/image" Target="../media/image79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oleObject" Target="../embeddings/oleObject3.bin"/><Relationship Id="rId5" Type="http://schemas.openxmlformats.org/officeDocument/2006/relationships/image" Target="../media/image27.png"/><Relationship Id="rId10" Type="http://schemas.openxmlformats.org/officeDocument/2006/relationships/image" Target="../media/image80.emf"/><Relationship Id="rId4" Type="http://schemas.openxmlformats.org/officeDocument/2006/relationships/image" Target="../media/image26.png"/><Relationship Id="rId9" Type="http://schemas.openxmlformats.org/officeDocument/2006/relationships/image" Target="../media/image78.w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emf"/><Relationship Id="rId3" Type="http://schemas.openxmlformats.org/officeDocument/2006/relationships/image" Target="../media/image25.png"/><Relationship Id="rId7" Type="http://schemas.openxmlformats.org/officeDocument/2006/relationships/image" Target="../media/image7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image" Target="../media/image25.png"/><Relationship Id="rId7" Type="http://schemas.openxmlformats.org/officeDocument/2006/relationships/image" Target="../media/image7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83.emf"/><Relationship Id="rId5" Type="http://schemas.openxmlformats.org/officeDocument/2006/relationships/image" Target="../media/image27.png"/><Relationship Id="rId10" Type="http://schemas.openxmlformats.org/officeDocument/2006/relationships/oleObject" Target="../embeddings/oleObject8.bin"/><Relationship Id="rId4" Type="http://schemas.openxmlformats.org/officeDocument/2006/relationships/image" Target="../media/image26.png"/><Relationship Id="rId9" Type="http://schemas.openxmlformats.org/officeDocument/2006/relationships/image" Target="../media/image82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emf"/><Relationship Id="rId4" Type="http://schemas.openxmlformats.org/officeDocument/2006/relationships/image" Target="../media/image2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25.png"/><Relationship Id="rId7" Type="http://schemas.openxmlformats.org/officeDocument/2006/relationships/image" Target="../media/image85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wmf"/><Relationship Id="rId3" Type="http://schemas.openxmlformats.org/officeDocument/2006/relationships/image" Target="../media/image25.png"/><Relationship Id="rId7" Type="http://schemas.openxmlformats.org/officeDocument/2006/relationships/oleObject" Target="../embeddings/oleObject10.bin"/><Relationship Id="rId12" Type="http://schemas.openxmlformats.org/officeDocument/2006/relationships/image" Target="../media/image8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86.png"/><Relationship Id="rId11" Type="http://schemas.openxmlformats.org/officeDocument/2006/relationships/oleObject" Target="../embeddings/oleObject12.bin"/><Relationship Id="rId5" Type="http://schemas.openxmlformats.org/officeDocument/2006/relationships/image" Target="../media/image27.png"/><Relationship Id="rId10" Type="http://schemas.openxmlformats.org/officeDocument/2006/relationships/image" Target="../media/image87.wmf"/><Relationship Id="rId4" Type="http://schemas.openxmlformats.org/officeDocument/2006/relationships/image" Target="../media/image26.png"/><Relationship Id="rId9" Type="http://schemas.openxmlformats.org/officeDocument/2006/relationships/oleObject" Target="../embeddings/oleObject11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90.png"/><Relationship Id="rId4" Type="http://schemas.openxmlformats.org/officeDocument/2006/relationships/image" Target="../media/image9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7.svg"/><Relationship Id="rId4" Type="http://schemas.openxmlformats.org/officeDocument/2006/relationships/image" Target="../media/image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0.svg"/><Relationship Id="rId4" Type="http://schemas.openxmlformats.org/officeDocument/2006/relationships/image" Target="../media/image20.sv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3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9.png"/><Relationship Id="rId7" Type="http://schemas.openxmlformats.org/officeDocument/2006/relationships/image" Target="../media/image3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0.png"/><Relationship Id="rId5" Type="http://schemas.openxmlformats.org/officeDocument/2006/relationships/image" Target="../media/image20.svg"/><Relationship Id="rId4" Type="http://schemas.openxmlformats.org/officeDocument/2006/relationships/image" Target="../media/image20.svg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3048000" y="669963"/>
            <a:ext cx="12453714" cy="7772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092261" y="6502092"/>
            <a:ext cx="3667983" cy="44326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3777034">
            <a:off x="14244933" y="-218959"/>
            <a:ext cx="2213578" cy="251542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" y="4991100"/>
            <a:ext cx="5874530" cy="9020391"/>
          </a:xfrm>
          <a:prstGeom prst="rect">
            <a:avLst/>
          </a:prstGeom>
        </p:spPr>
      </p:pic>
      <p:sp>
        <p:nvSpPr>
          <p:cNvPr id="9" name="Google Shape;99;p1"/>
          <p:cNvSpPr txBox="1"/>
          <p:nvPr/>
        </p:nvSpPr>
        <p:spPr>
          <a:xfrm>
            <a:off x="3852090" y="1859358"/>
            <a:ext cx="10762267" cy="5586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CHÀO MỪNG CÁC EM </a:t>
            </a:r>
            <a:endParaRPr sz="5400" dirty="0">
              <a:solidFill>
                <a:srgbClr val="FF0000"/>
              </a:solidFill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ĐẾN VỚI BÀI HỌC HÔM NAY!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6000" b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0" b="1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Gv</a:t>
            </a:r>
            <a:r>
              <a:rPr lang="en-US" sz="70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7000" b="1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BÙI THỊ MỸ NHUNG</a:t>
            </a:r>
            <a:endParaRPr lang="en-US" sz="7000" b="1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circl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782518">
            <a:off x="16011183" y="-450072"/>
            <a:ext cx="1749946" cy="182762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7099" y="8280547"/>
            <a:ext cx="1998114" cy="1439883"/>
          </a:xfrm>
          <a:prstGeom prst="rect">
            <a:avLst/>
          </a:prstGeom>
        </p:spPr>
      </p:pic>
      <p:pic>
        <p:nvPicPr>
          <p:cNvPr id="39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3500727">
            <a:off x="-265360" y="9094411"/>
            <a:ext cx="2345824" cy="60138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1E3F9C3-F031-CB98-774D-A1CEF934FE62}"/>
              </a:ext>
            </a:extLst>
          </p:cNvPr>
          <p:cNvSpPr/>
          <p:nvPr/>
        </p:nvSpPr>
        <p:spPr>
          <a:xfrm>
            <a:off x="760386" y="755178"/>
            <a:ext cx="14087511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Xác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tâm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bán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kính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ngoại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tiếp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tam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b="1" u="sng" dirty="0">
              <a:solidFill>
                <a:srgbClr val="7030A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386" y="1508600"/>
            <a:ext cx="985324" cy="100722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1132FA0-EC79-792B-273E-061032A71CD0}"/>
              </a:ext>
            </a:extLst>
          </p:cNvPr>
          <p:cNvSpPr txBox="1"/>
          <p:nvPr/>
        </p:nvSpPr>
        <p:spPr>
          <a:xfrm>
            <a:off x="760386" y="1921030"/>
            <a:ext cx="13260414" cy="3247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-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Tâm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ngoại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tiếp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giao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trung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trực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Bán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kính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ngoại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tiếp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khoảng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cách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giao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trung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trực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đỉnh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sz="4000" b="1" i="1" dirty="0">
              <a:solidFill>
                <a:srgbClr val="0070C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132FA0-EC79-792B-273E-061032A71CD0}"/>
              </a:ext>
            </a:extLst>
          </p:cNvPr>
          <p:cNvSpPr txBox="1"/>
          <p:nvPr/>
        </p:nvSpPr>
        <p:spPr>
          <a:xfrm>
            <a:off x="756031" y="5791029"/>
            <a:ext cx="16960965" cy="263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Bef>
                <a:spcPts val="300"/>
              </a:spcBef>
              <a:spcAft>
                <a:spcPts val="300"/>
              </a:spcAft>
            </a:pPr>
            <a:r>
              <a:rPr lang="en-US" sz="4000" b="1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Nhận</a:t>
            </a:r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xét</a:t>
            </a:r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Vì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trung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trực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cùng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qua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nên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tâm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ngoại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tiếp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giao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trung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trực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bất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kì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</a:p>
          <a:p>
            <a:pPr lvl="0" algn="just">
              <a:spcBef>
                <a:spcPts val="300"/>
              </a:spcBef>
              <a:spcAft>
                <a:spcPts val="300"/>
              </a:spcAft>
            </a:pP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ngoại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20800" y="1396048"/>
            <a:ext cx="3696197" cy="3823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72564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929868" y="959253"/>
            <a:ext cx="235117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r>
              <a:rPr lang="en-US" sz="4300" b="1" dirty="0" err="1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lang="en-US" sz="4300" b="1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300" b="1" dirty="0" err="1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lang="en-US" sz="4300" b="1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2</a:t>
            </a:r>
            <a:endParaRPr sz="4300" b="1" dirty="0">
              <a:solidFill>
                <a:prstClr val="whit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24395" y="1104900"/>
            <a:ext cx="126111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 tam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compa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4000" kern="1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grpSp>
        <p:nvGrpSpPr>
          <p:cNvPr id="2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929868" y="2247900"/>
            <a:ext cx="2351174" cy="1289304"/>
            <a:chOff x="7837953" y="804641"/>
            <a:chExt cx="2022200" cy="1289304"/>
          </a:xfrm>
        </p:grpSpPr>
        <p:pic>
          <p:nvPicPr>
            <p:cNvPr id="3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defRPr/>
              </a:pPr>
              <a:r>
                <a:rPr lang="en-US" sz="40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sz="40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1042" y="2417791"/>
            <a:ext cx="9733612" cy="30377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79685" y="1588608"/>
            <a:ext cx="4699590" cy="19702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97874" y="1927480"/>
            <a:ext cx="4022989" cy="24280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829162" y="1774070"/>
            <a:ext cx="4186907" cy="417897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6800" y="4925946"/>
            <a:ext cx="1502230" cy="7620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951639" y="5641472"/>
            <a:ext cx="1206301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 tam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A.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BC.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(O; OB)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4000" kern="1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9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929868" y="7580464"/>
            <a:ext cx="2351174" cy="1289304"/>
            <a:chOff x="7837953" y="804641"/>
            <a:chExt cx="2022200" cy="1289304"/>
          </a:xfrm>
        </p:grpSpPr>
        <p:pic>
          <p:nvPicPr>
            <p:cNvPr id="20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defRPr/>
              </a:pPr>
              <a:r>
                <a:rPr lang="en-US" sz="40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sz="40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929868" y="7797679"/>
            <a:ext cx="12040481" cy="2144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(O; OB)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endParaRPr lang="en-US" sz="4000" kern="100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ABC. </a:t>
            </a:r>
          </a:p>
          <a:p>
            <a:pPr>
              <a:spcAft>
                <a:spcPts val="800"/>
              </a:spcAft>
            </a:pP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OA = OB = OC (= BC:2)</a:t>
            </a:r>
            <a:endParaRPr lang="en-US" sz="4000" kern="1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024218" y="6021715"/>
            <a:ext cx="3206382" cy="331116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5944" y="5242323"/>
            <a:ext cx="985324" cy="100722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1132FA0-EC79-792B-273E-061032A71CD0}"/>
              </a:ext>
            </a:extLst>
          </p:cNvPr>
          <p:cNvSpPr txBox="1"/>
          <p:nvPr/>
        </p:nvSpPr>
        <p:spPr>
          <a:xfrm>
            <a:off x="995944" y="5654753"/>
            <a:ext cx="1326041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-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ngoại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tiếp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vuông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tâm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trung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cạnh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huyền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bán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kính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nửa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cạnh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huyền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vuông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17915191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  <p:bldP spid="18" grpId="1"/>
      <p:bldP spid="22" grpId="0"/>
      <p:bldP spid="22" grpId="1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943799" y="949034"/>
            <a:ext cx="235117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r>
              <a:rPr lang="en-US" sz="4300" b="1" dirty="0" err="1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lang="en-US" sz="4300" b="1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300" b="1" dirty="0" err="1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lang="en-US" sz="4300" b="1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3</a:t>
            </a:r>
            <a:endParaRPr sz="4300" b="1" dirty="0">
              <a:solidFill>
                <a:prstClr val="whit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29000" y="777506"/>
            <a:ext cx="13487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 tam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 = 3a, AC =4a.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</a:t>
            </a:r>
            <a:endParaRPr lang="en-US" sz="4000" kern="1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grpSp>
        <p:nvGrpSpPr>
          <p:cNvPr id="2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947798" y="2286921"/>
            <a:ext cx="2351174" cy="1289304"/>
            <a:chOff x="7837953" y="804641"/>
            <a:chExt cx="2022200" cy="1289304"/>
          </a:xfrm>
        </p:grpSpPr>
        <p:pic>
          <p:nvPicPr>
            <p:cNvPr id="3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3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defRPr/>
              </a:pPr>
              <a:r>
                <a:rPr lang="en-US" sz="40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sz="40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2E739D2-DBA6-85D7-D390-19FB14EEBCAA}"/>
                  </a:ext>
                </a:extLst>
              </p:cNvPr>
              <p:cNvSpPr txBox="1"/>
              <p:nvPr/>
            </p:nvSpPr>
            <p:spPr>
              <a:xfrm>
                <a:off x="3342635" y="2286921"/>
                <a:ext cx="12829572" cy="3657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800"/>
                  </a:spcAft>
                </a:pP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Xét tam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ABC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</a:p>
              <a:p>
                <a:pPr>
                  <a:spcAft>
                    <a:spcPts val="800"/>
                  </a:spcAft>
                </a:pP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sz="4000" kern="1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AB</a:t>
                </a:r>
                <a:r>
                  <a:rPr lang="en-US" sz="4000" kern="1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+ AC</a:t>
                </a:r>
                <a:r>
                  <a:rPr lang="en-US" sz="4000" kern="1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lí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Pythagore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>
                  <a:spcAft>
                    <a:spcPts val="800"/>
                  </a:spcAft>
                </a:pP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BC</a:t>
                </a:r>
                <a:r>
                  <a:rPr lang="en-US" sz="4000" kern="1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(3a)</a:t>
                </a:r>
                <a:r>
                  <a:rPr lang="en-US" sz="4000" kern="1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+ (4a)</a:t>
                </a:r>
                <a:r>
                  <a:rPr lang="en-US" sz="4000" kern="1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25a</a:t>
                </a:r>
                <a:r>
                  <a:rPr lang="en-US" sz="4000" kern="1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BC 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40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25</m:t>
                        </m:r>
                        <m:sSup>
                          <m:sSupPr>
                            <m:ctrlPr>
                              <a:rPr lang="en-US" sz="4000" b="0" i="1" kern="1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b="0" i="1" kern="1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4000" b="0" i="1" kern="1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5a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</a:p>
              <a:p>
                <a:pPr>
                  <a:spcAft>
                    <a:spcPts val="800"/>
                  </a:spcAft>
                </a:pP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Vậy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bán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kính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đường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tròn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ngoại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tiếp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tam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ABC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bằng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nửa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cạnh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huyền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R = 2,5a</a:t>
                </a:r>
                <a:endParaRPr lang="en-US" sz="4000" kern="100" baseline="300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="" xmlns:a16="http://schemas.microsoft.com/office/drawing/2014/main" id="{D2E739D2-DBA6-85D7-D390-19FB14EEBC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2635" y="2286921"/>
                <a:ext cx="12829572" cy="3657220"/>
              </a:xfrm>
              <a:prstGeom prst="rect">
                <a:avLst/>
              </a:prstGeom>
              <a:blipFill rotWithShape="0">
                <a:blip r:embed="rId5"/>
                <a:stretch>
                  <a:fillRect l="-1663" t="-3000" r="-333" b="-3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/>
          <p:cNvSpPr/>
          <p:nvPr/>
        </p:nvSpPr>
        <p:spPr>
          <a:xfrm>
            <a:off x="1297027" y="5761197"/>
            <a:ext cx="15675290" cy="1364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38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</a:t>
            </a:r>
            <a:r>
              <a:rPr lang="en-US" sz="38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Nêu</a:t>
            </a:r>
            <a:r>
              <a:rPr lang="en-US" sz="38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cách</a:t>
            </a:r>
            <a:r>
              <a:rPr lang="en-US" sz="38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sử</a:t>
            </a:r>
            <a:r>
              <a:rPr lang="en-US" sz="38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38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Ê </a:t>
            </a:r>
            <a:r>
              <a:rPr lang="en-US" sz="38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ke</a:t>
            </a:r>
            <a:r>
              <a:rPr lang="en-US" sz="38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38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xác</a:t>
            </a:r>
            <a:r>
              <a:rPr lang="en-US" sz="38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định</a:t>
            </a:r>
            <a:r>
              <a:rPr lang="en-US" sz="38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tâm</a:t>
            </a:r>
            <a:r>
              <a:rPr lang="en-US" sz="38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38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38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38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bất</a:t>
            </a:r>
            <a:r>
              <a:rPr lang="en-US" sz="38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kí</a:t>
            </a:r>
            <a:endParaRPr lang="en-US" sz="3800" i="1" kern="1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r>
              <a:rPr lang="en-US" sz="38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</a:t>
            </a:r>
            <a:r>
              <a:rPr lang="en-US" sz="38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lang="en-US" sz="38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chưa</a:t>
            </a:r>
            <a:r>
              <a:rPr lang="en-US" sz="38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biết</a:t>
            </a:r>
            <a:r>
              <a:rPr lang="en-US" sz="38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tâm</a:t>
            </a:r>
            <a:r>
              <a:rPr lang="en-US" sz="38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38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nó</a:t>
            </a:r>
            <a:r>
              <a:rPr lang="en-US" sz="38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sz="3800" i="1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oogle Shape;305;p14"/>
          <p:cNvGrpSpPr/>
          <p:nvPr/>
        </p:nvGrpSpPr>
        <p:grpSpPr>
          <a:xfrm flipH="1">
            <a:off x="977112" y="7304278"/>
            <a:ext cx="1699513" cy="1188276"/>
            <a:chOff x="7890477" y="787864"/>
            <a:chExt cx="2022200" cy="1289304"/>
          </a:xfrm>
        </p:grpSpPr>
        <p:pic>
          <p:nvPicPr>
            <p:cNvPr id="17" name="Google Shape;306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defRPr/>
              </a:pPr>
              <a:r>
                <a:rPr lang="en-US" sz="40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sz="40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D2E739D2-DBA6-85D7-D390-19FB14EEBCAA}"/>
              </a:ext>
            </a:extLst>
          </p:cNvPr>
          <p:cNvSpPr txBox="1"/>
          <p:nvPr/>
        </p:nvSpPr>
        <p:spPr>
          <a:xfrm>
            <a:off x="1009072" y="7195180"/>
            <a:ext cx="16390840" cy="2636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38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</a:t>
            </a:r>
            <a:r>
              <a:rPr lang="vi-VN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Đặt đỉnh vuông của </a:t>
            </a:r>
            <a:r>
              <a:rPr lang="en-US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ê </a:t>
            </a:r>
            <a:r>
              <a:rPr lang="vi-VN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 trùng với một điểm N bất kỳ trên đường</a:t>
            </a:r>
            <a:endParaRPr lang="en-US" sz="3800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r>
              <a:rPr lang="en-US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</a:t>
            </a:r>
            <a:r>
              <a:rPr lang="vi-VN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tròn, kẻ đường thẳng đi qua cạnh huyền của êke cắt đường tròn tại A và B ta được đường kính AB.</a:t>
            </a:r>
            <a:endParaRPr lang="en-US" sz="3800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r>
              <a:rPr lang="vi-VN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Trung điểm của AB là tâm của đường tròn đó.</a:t>
            </a:r>
            <a:r>
              <a:rPr lang="en-US" sz="3800" kern="100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9072" y="5795185"/>
            <a:ext cx="1231521" cy="109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360111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36298" y="845176"/>
            <a:ext cx="1354545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Cho tam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a,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AM, BN, CP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O(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8).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grpSp>
        <p:nvGrpSpPr>
          <p:cNvPr id="2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685800" y="6578776"/>
            <a:ext cx="2351174" cy="1289304"/>
            <a:chOff x="7837953" y="804641"/>
            <a:chExt cx="2022200" cy="1289304"/>
          </a:xfrm>
        </p:grpSpPr>
        <p:pic>
          <p:nvPicPr>
            <p:cNvPr id="3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3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defRPr/>
              </a:pPr>
              <a:r>
                <a:rPr lang="en-US" sz="40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sz="40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2E739D2-DBA6-85D7-D390-19FB14EEBCAA}"/>
              </a:ext>
            </a:extLst>
          </p:cNvPr>
          <p:cNvSpPr txBox="1"/>
          <p:nvPr/>
        </p:nvSpPr>
        <p:spPr>
          <a:xfrm>
            <a:off x="827333" y="6481457"/>
            <a:ext cx="16689702" cy="1426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a) AM, BN, CP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endParaRPr lang="en-US" sz="4000" kern="100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kern="100" baseline="30000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8615" y="789033"/>
            <a:ext cx="1366257" cy="7178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39467" y="1261977"/>
            <a:ext cx="3086533" cy="347504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27333" y="2257376"/>
            <a:ext cx="13545459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AM, BN, CP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>
              <a:spcAft>
                <a:spcPts val="800"/>
              </a:spcAft>
            </a:pP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>
              <a:spcAft>
                <a:spcPts val="800"/>
              </a:spcAft>
            </a:pP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AM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a.</a:t>
            </a:r>
          </a:p>
          <a:p>
            <a:pPr lvl="0">
              <a:spcAft>
                <a:spcPts val="800"/>
              </a:spcAft>
            </a:pP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OA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27333" y="7897215"/>
            <a:ext cx="1661395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67251684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3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36298" y="789033"/>
            <a:ext cx="1354545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Cho tam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a,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AM, BN, CP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O(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8).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grpSp>
        <p:nvGrpSpPr>
          <p:cNvPr id="2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836298" y="3550228"/>
            <a:ext cx="2351174" cy="1289304"/>
            <a:chOff x="7837953" y="804641"/>
            <a:chExt cx="2022200" cy="1289304"/>
          </a:xfrm>
        </p:grpSpPr>
        <p:pic>
          <p:nvPicPr>
            <p:cNvPr id="3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3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defRPr/>
              </a:pPr>
              <a:r>
                <a:rPr lang="en-US" sz="40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sz="40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8615" y="789033"/>
            <a:ext cx="1366257" cy="7178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39467" y="1261977"/>
            <a:ext cx="3086533" cy="347504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952081" y="2103896"/>
            <a:ext cx="43677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AM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2992825" y="3557654"/>
                <a:ext cx="11388932" cy="24045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800"/>
                  </a:spcAft>
                </a:pP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c) Ta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AMC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M (AM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AM</a:t>
                </a:r>
                <a:r>
                  <a:rPr lang="en-US" sz="4000" kern="1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AC</a:t>
                </a:r>
                <a:r>
                  <a:rPr lang="en-US" sz="4000" kern="1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- MC</a:t>
                </a:r>
                <a:r>
                  <a:rPr lang="en-US" sz="4000" kern="1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lí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Pythagore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>
                  <a:spcAft>
                    <a:spcPts val="800"/>
                  </a:spcAft>
                </a:pP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AM</a:t>
                </a:r>
                <a:r>
                  <a:rPr lang="en-US" sz="4000" kern="1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a</a:t>
                </a:r>
                <a:r>
                  <a:rPr lang="en-US" sz="4000" kern="1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–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num>
                      <m:den>
                        <m:r>
                          <a:rPr lang="en-US" sz="400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sz="4000" kern="1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  <m:sSup>
                          <m:sSupPr>
                            <m:ctrlPr>
                              <a:rPr lang="en-US" sz="4000" i="1" kern="1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 kern="1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4000" i="1" kern="1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400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AM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ad>
                          <m:radPr>
                            <m:degHide m:val="on"/>
                            <m:ctrlPr>
                              <a:rPr lang="en-US" sz="4000" i="1" kern="1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i="1" kern="1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400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4000" kern="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2825" y="3557654"/>
                <a:ext cx="11388932" cy="2404569"/>
              </a:xfrm>
              <a:prstGeom prst="rect">
                <a:avLst/>
              </a:prstGeom>
              <a:blipFill rotWithShape="0">
                <a:blip r:embed="rId7"/>
                <a:stretch>
                  <a:fillRect l="-1927" t="-4569" b="-43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/>
          <p:cNvSpPr/>
          <p:nvPr/>
        </p:nvSpPr>
        <p:spPr>
          <a:xfrm>
            <a:off x="1952081" y="2799733"/>
            <a:ext cx="43677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OA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750003" y="5962223"/>
                <a:ext cx="13142083" cy="10739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800"/>
                  </a:spcAft>
                </a:pP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d) Ta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 OA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00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m:rPr>
                        <m:sty m:val="p"/>
                      </m:rPr>
                      <a:rPr lang="en-US" sz="4000" kern="1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AM</m:t>
                    </m:r>
                  </m:oMath>
                </a14:m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4000" i="1" kern="1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f>
                      <m:fPr>
                        <m:ctrlP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ad>
                          <m:radPr>
                            <m:degHide m:val="on"/>
                            <m:ctrlPr>
                              <a:rPr lang="en-US" sz="4000" i="1" kern="1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i="1" kern="1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ad>
                          <m:radPr>
                            <m:degHide m:val="on"/>
                            <m:ctrlPr>
                              <a:rPr lang="en-US" sz="4000" i="1" kern="1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i="1" kern="1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400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0003" y="5962223"/>
                <a:ext cx="13142083" cy="1073948"/>
              </a:xfrm>
              <a:prstGeom prst="rect">
                <a:avLst/>
              </a:prstGeom>
              <a:blipFill rotWithShape="0">
                <a:blip r:embed="rId8"/>
                <a:stretch>
                  <a:fillRect l="-1623" b="-102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6298" y="6923999"/>
            <a:ext cx="985324" cy="100722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1132FA0-EC79-792B-273E-061032A71CD0}"/>
              </a:ext>
            </a:extLst>
          </p:cNvPr>
          <p:cNvSpPr txBox="1"/>
          <p:nvPr/>
        </p:nvSpPr>
        <p:spPr>
          <a:xfrm>
            <a:off x="875998" y="6966610"/>
            <a:ext cx="16090185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-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đều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trọng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tâm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đồng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thời</a:t>
            </a:r>
            <a:endParaRPr lang="en-US" sz="4000" b="1" i="1" dirty="0">
              <a:solidFill>
                <a:srgbClr val="0070C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tâm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ngoại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tiếp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1132FA0-EC79-792B-273E-061032A71CD0}"/>
                  </a:ext>
                </a:extLst>
              </p:cNvPr>
              <p:cNvSpPr txBox="1"/>
              <p:nvPr/>
            </p:nvSpPr>
            <p:spPr>
              <a:xfrm>
                <a:off x="924785" y="8366792"/>
                <a:ext cx="15937580" cy="17664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000" b="1" i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      - Tam </a:t>
                </a:r>
                <a:r>
                  <a:rPr lang="en-US" sz="4000" b="1" i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4000" b="1" i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i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đều</a:t>
                </a:r>
                <a:r>
                  <a:rPr lang="en-US" sz="4000" b="1" i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i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cạnh</a:t>
                </a:r>
                <a:r>
                  <a:rPr lang="en-US" sz="4000" b="1" i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a </a:t>
                </a:r>
                <a:r>
                  <a:rPr lang="en-US" sz="4000" b="1" i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4000" b="1" i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i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bán</a:t>
                </a:r>
                <a:r>
                  <a:rPr lang="en-US" sz="4000" b="1" i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i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kính</a:t>
                </a:r>
                <a:r>
                  <a:rPr lang="en-US" sz="4000" b="1" i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i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đường</a:t>
                </a:r>
                <a:r>
                  <a:rPr lang="en-US" sz="4000" b="1" i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i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tròn</a:t>
                </a:r>
                <a:r>
                  <a:rPr lang="en-US" sz="4000" b="1" i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000" b="1" i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ngoại</a:t>
                </a:r>
                <a:r>
                  <a:rPr lang="en-US" sz="4000" b="1" i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i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tiếp</a:t>
                </a:r>
                <a:r>
                  <a:rPr lang="en-US" sz="4000" b="1" i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i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4000" b="1" i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</a:t>
                </a:r>
                <a:r>
                  <a:rPr lang="en-US" sz="4000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R =</a:t>
                </a:r>
                <a:r>
                  <a:rPr lang="en-US" sz="40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kern="10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 kern="1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ad>
                          <m:radPr>
                            <m:degHide m:val="on"/>
                            <m:ctrlPr>
                              <a:rPr lang="en-US" sz="4000" i="1" kern="10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i="1" kern="10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4000" i="1" kern="1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0070C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1132FA0-EC79-792B-273E-061032A71C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4785" y="8366792"/>
                <a:ext cx="15937580" cy="1766446"/>
              </a:xfrm>
              <a:prstGeom prst="rect">
                <a:avLst/>
              </a:prstGeom>
              <a:blipFill>
                <a:blip r:embed="rId10"/>
                <a:stretch>
                  <a:fillRect l="-1377" t="-6228" b="-62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07636632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6" grpId="0"/>
      <p:bldP spid="14" grpId="0"/>
      <p:bldP spid="17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929868" y="959253"/>
            <a:ext cx="235117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r>
              <a:rPr lang="en-US" sz="4300" b="1" dirty="0" err="1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lang="en-US" sz="4300" b="1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300" b="1" dirty="0" err="1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lang="en-US" sz="4300" b="1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4</a:t>
            </a:r>
            <a:endParaRPr sz="4300" b="1" dirty="0">
              <a:solidFill>
                <a:prstClr val="whit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43315" y="856524"/>
            <a:ext cx="16367532" cy="2041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    Ba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A, B, C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</a:t>
            </a:r>
          </a:p>
          <a:p>
            <a:pPr>
              <a:spcAft>
                <a:spcPts val="800"/>
              </a:spcAft>
            </a:pP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15m.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A, B, C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4000" kern="1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grpSp>
        <p:nvGrpSpPr>
          <p:cNvPr id="2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929869" y="3035316"/>
            <a:ext cx="2351174" cy="1289304"/>
            <a:chOff x="7837953" y="804641"/>
            <a:chExt cx="2022200" cy="1289304"/>
          </a:xfrm>
        </p:grpSpPr>
        <p:pic>
          <p:nvPicPr>
            <p:cNvPr id="3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3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defRPr/>
              </a:pPr>
              <a:r>
                <a:rPr lang="en-US" sz="40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sz="40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2E739D2-DBA6-85D7-D390-19FB14EEBCAA}"/>
                  </a:ext>
                </a:extLst>
              </p:cNvPr>
              <p:cNvSpPr txBox="1"/>
              <p:nvPr/>
            </p:nvSpPr>
            <p:spPr>
              <a:xfrm>
                <a:off x="848604" y="3238500"/>
                <a:ext cx="16519932" cy="31257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800"/>
                  </a:spcAft>
                </a:pP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O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ba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đỉnh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A, B, C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O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tâm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ngoại</a:t>
                </a:r>
                <a:endParaRPr lang="en-US" sz="4000" kern="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800"/>
                  </a:spcAft>
                </a:pP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ABC. </a:t>
                </a:r>
              </a:p>
              <a:p>
                <a:pPr>
                  <a:spcAft>
                    <a:spcPts val="800"/>
                  </a:spcAft>
                </a:pP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khoảng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O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vị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trí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A, B, C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bán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kính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ngoại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ABC 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R</a:t>
                </a:r>
                <a:r>
                  <a:rPr lang="en-US" sz="4000" b="1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=</a:t>
                </a:r>
                <a:r>
                  <a:rPr lang="en-US" sz="4000" b="1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ad>
                          <m:radPr>
                            <m:degHide m:val="on"/>
                            <m:ctrlPr>
                              <a:rPr lang="en-US" sz="4000" i="1" kern="1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i="1" kern="1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4000" b="0" i="1" kern="1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15</m:t>
                        </m:r>
                        <m:rad>
                          <m:radPr>
                            <m:degHide m:val="on"/>
                            <m:ctrlPr>
                              <a:rPr lang="en-US" sz="4000" i="1" kern="1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i="1" kern="1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4000" b="0" i="1" kern="1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 kern="1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5</m:t>
                    </m:r>
                    <m:rad>
                      <m:radPr>
                        <m:degHide m:val="on"/>
                        <m:ctrlP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e>
                    </m:rad>
                  </m:oMath>
                </a14:m>
                <a:endParaRPr lang="en-US" sz="4000" kern="100" baseline="300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2E739D2-DBA6-85D7-D390-19FB14EEBC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604" y="3238500"/>
                <a:ext cx="16519932" cy="3125792"/>
              </a:xfrm>
              <a:prstGeom prst="rect">
                <a:avLst/>
              </a:prstGeom>
              <a:blipFill>
                <a:blip r:embed="rId5"/>
                <a:stretch>
                  <a:fillRect l="-1292" t="-3509" b="-29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oogle Shape;305;p14"/>
          <p:cNvGrpSpPr/>
          <p:nvPr/>
        </p:nvGrpSpPr>
        <p:grpSpPr>
          <a:xfrm flipH="1">
            <a:off x="1012748" y="7364948"/>
            <a:ext cx="1699513" cy="1188276"/>
            <a:chOff x="7890477" y="787864"/>
            <a:chExt cx="2022200" cy="1289304"/>
          </a:xfrm>
        </p:grpSpPr>
        <p:pic>
          <p:nvPicPr>
            <p:cNvPr id="13" name="Google Shape;306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defRPr/>
              </a:pPr>
              <a:r>
                <a:rPr lang="en-US" sz="40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sz="40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2E739D2-DBA6-85D7-D390-19FB14EEBCAA}"/>
                  </a:ext>
                </a:extLst>
              </p:cNvPr>
              <p:cNvSpPr txBox="1"/>
              <p:nvPr/>
            </p:nvSpPr>
            <p:spPr>
              <a:xfrm>
                <a:off x="2789842" y="7364948"/>
                <a:ext cx="11992957" cy="25110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800"/>
                  </a:spcAft>
                </a:pPr>
                <a:r>
                  <a:rPr lang="en-US" sz="4000" kern="100" dirty="0">
                    <a:solidFill>
                      <a:srgbClr val="00B0F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Gọi a </a:t>
                </a:r>
                <a:r>
                  <a:rPr lang="en-US" sz="4000" kern="100" dirty="0" err="1">
                    <a:solidFill>
                      <a:srgbClr val="00B0F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kern="100" dirty="0">
                    <a:solidFill>
                      <a:srgbClr val="00B0F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solidFill>
                      <a:srgbClr val="00B0F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4000" kern="100" dirty="0">
                    <a:solidFill>
                      <a:srgbClr val="00B0F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solidFill>
                      <a:srgbClr val="00B0F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4000" kern="100" dirty="0">
                    <a:solidFill>
                      <a:srgbClr val="00B0F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solidFill>
                      <a:srgbClr val="00B0F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000" kern="100" dirty="0">
                    <a:solidFill>
                      <a:srgbClr val="00B0F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solidFill>
                      <a:srgbClr val="00B0F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kern="100" dirty="0">
                    <a:solidFill>
                      <a:srgbClr val="00B0F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kern="100" dirty="0" err="1">
                    <a:solidFill>
                      <a:srgbClr val="00B0F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kern="100" dirty="0">
                    <a:solidFill>
                      <a:srgbClr val="00B0F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solidFill>
                      <a:srgbClr val="00B0F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en-US" sz="4000" kern="100" dirty="0">
                    <a:solidFill>
                      <a:srgbClr val="00B0F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ABC</a:t>
                </a:r>
              </a:p>
              <a:p>
                <a:pPr>
                  <a:spcAft>
                    <a:spcPts val="800"/>
                  </a:spcAft>
                </a:pPr>
                <a:r>
                  <a:rPr lang="en-US" sz="4000" kern="100" dirty="0" err="1">
                    <a:solidFill>
                      <a:srgbClr val="00B0F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Bán</a:t>
                </a:r>
                <a:r>
                  <a:rPr lang="en-US" sz="4000" kern="100" dirty="0">
                    <a:solidFill>
                      <a:srgbClr val="00B0F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solidFill>
                      <a:srgbClr val="00B0F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kính</a:t>
                </a:r>
                <a:r>
                  <a:rPr lang="en-US" sz="4000" kern="100" dirty="0">
                    <a:solidFill>
                      <a:srgbClr val="00B0F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solidFill>
                      <a:srgbClr val="00B0F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kern="100" dirty="0">
                    <a:solidFill>
                      <a:srgbClr val="00B0F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solidFill>
                      <a:srgbClr val="00B0F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4000" kern="100" dirty="0">
                    <a:solidFill>
                      <a:srgbClr val="00B0F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solidFill>
                      <a:srgbClr val="00B0F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ngoại</a:t>
                </a:r>
                <a:r>
                  <a:rPr lang="en-US" sz="4000" kern="100" dirty="0">
                    <a:solidFill>
                      <a:srgbClr val="00B0F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solidFill>
                      <a:srgbClr val="00B0F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tiếp</a:t>
                </a:r>
                <a:r>
                  <a:rPr lang="en-US" sz="4000" kern="100" dirty="0">
                    <a:solidFill>
                      <a:srgbClr val="00B0F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kern="100" dirty="0" err="1">
                    <a:solidFill>
                      <a:srgbClr val="00B0F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kern="100" dirty="0">
                    <a:solidFill>
                      <a:srgbClr val="00B0F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solidFill>
                      <a:srgbClr val="00B0F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en-US" sz="4000" kern="100" dirty="0">
                    <a:solidFill>
                      <a:srgbClr val="00B0F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solidFill>
                      <a:srgbClr val="00B0F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kern="100" dirty="0">
                    <a:solidFill>
                      <a:srgbClr val="00B0F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>
                  <a:spcAft>
                    <a:spcPts val="800"/>
                  </a:spcAft>
                </a:pPr>
                <a:r>
                  <a:rPr lang="en-US" sz="4000" kern="100" dirty="0">
                    <a:solidFill>
                      <a:srgbClr val="00B0F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         </a:t>
                </a:r>
                <a:r>
                  <a:rPr lang="en-US" sz="4000" dirty="0">
                    <a:solidFill>
                      <a:srgbClr val="00B0F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R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kern="10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 kern="10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ad>
                          <m:radPr>
                            <m:degHide m:val="on"/>
                            <m:ctrlPr>
                              <a:rPr lang="en-US" sz="4000" b="0" i="1" kern="10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b="0" i="1" kern="10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4000" b="0" i="1" kern="10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kern="100" dirty="0">
                    <a:solidFill>
                      <a:srgbClr val="00B0F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solidFill>
                      <a:srgbClr val="00B0F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suy</a:t>
                </a:r>
                <a:r>
                  <a:rPr lang="en-US" sz="4000" kern="100" dirty="0">
                    <a:solidFill>
                      <a:srgbClr val="00B0F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solidFill>
                      <a:srgbClr val="00B0F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4000" kern="100" dirty="0">
                    <a:solidFill>
                      <a:srgbClr val="00B0F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>
                    <a:solidFill>
                      <a:srgbClr val="00B0F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</a:t>
                </a:r>
                <a:r>
                  <a:rPr lang="en-US" sz="4000" dirty="0">
                    <a:solidFill>
                      <a:srgbClr val="00B0F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kern="10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 kern="10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  <m:r>
                          <a:rPr lang="en-US" sz="4000" b="0" i="1" kern="10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𝑅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4000" b="0" i="1" kern="10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b="0" i="1" kern="100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sz="4000" kern="100" dirty="0">
                    <a:solidFill>
                      <a:srgbClr val="00B0F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kern="10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 kern="10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  <m:r>
                          <a:rPr lang="en-US" sz="4000" b="0" i="1" kern="10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.2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4000" i="1" kern="10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i="1" kern="10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sz="4000" kern="100" dirty="0">
                    <a:solidFill>
                      <a:srgbClr val="00B0F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=</a:t>
                </a:r>
                <a:r>
                  <a:rPr lang="en-US" sz="4000" kern="100" dirty="0">
                    <a:solidFill>
                      <a:srgbClr val="00B0F0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ad>
                      <m:radPr>
                        <m:degHide m:val="on"/>
                        <m:ctrlPr>
                          <a:rPr lang="en-US" sz="4000" i="1" kern="10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4000" i="1" kern="10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e>
                    </m:rad>
                  </m:oMath>
                </a14:m>
                <a:endParaRPr lang="en-US" sz="4000" kern="100" dirty="0">
                  <a:solidFill>
                    <a:srgbClr val="00B0F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2E739D2-DBA6-85D7-D390-19FB14EEBC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9842" y="7364948"/>
                <a:ext cx="11992957" cy="2511008"/>
              </a:xfrm>
              <a:prstGeom prst="rect">
                <a:avLst/>
              </a:prstGeom>
              <a:blipFill>
                <a:blip r:embed="rId6"/>
                <a:stretch>
                  <a:fillRect l="-1830" t="-4369" b="-26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5944" y="6111260"/>
            <a:ext cx="1137392" cy="118684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105455" y="6512273"/>
            <a:ext cx="1409248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3800" i="1" kern="100" dirty="0">
                <a:solidFill>
                  <a:srgbClr val="00B0F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 tam </a:t>
            </a:r>
            <a:r>
              <a:rPr lang="en-US" sz="3800" i="1" kern="100" dirty="0" err="1">
                <a:solidFill>
                  <a:srgbClr val="00B0F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3800" i="1" kern="100" dirty="0">
                <a:solidFill>
                  <a:srgbClr val="00B0F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i="1" kern="100" dirty="0" err="1">
                <a:solidFill>
                  <a:srgbClr val="00B0F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đều</a:t>
            </a:r>
            <a:r>
              <a:rPr lang="en-US" sz="3800" i="1" kern="100" dirty="0">
                <a:solidFill>
                  <a:srgbClr val="00B0F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ABC </a:t>
            </a:r>
            <a:r>
              <a:rPr lang="en-US" sz="3800" i="1" kern="100" dirty="0" err="1">
                <a:solidFill>
                  <a:srgbClr val="00B0F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en-US" sz="3800" i="1" kern="100" dirty="0">
                <a:solidFill>
                  <a:srgbClr val="00B0F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i="1" kern="100" dirty="0" err="1">
                <a:solidFill>
                  <a:srgbClr val="00B0F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tiếp</a:t>
            </a:r>
            <a:r>
              <a:rPr lang="en-US" sz="3800" i="1" kern="100" dirty="0">
                <a:solidFill>
                  <a:srgbClr val="00B0F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i="1" kern="100" dirty="0" err="1">
                <a:solidFill>
                  <a:srgbClr val="00B0F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3800" i="1" kern="100" dirty="0">
                <a:solidFill>
                  <a:srgbClr val="00B0F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i="1" kern="100" dirty="0" err="1">
                <a:solidFill>
                  <a:srgbClr val="00B0F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3800" i="1" kern="100" dirty="0">
                <a:solidFill>
                  <a:srgbClr val="00B0F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(O; 2cm). </a:t>
            </a:r>
            <a:r>
              <a:rPr lang="en-US" sz="3800" i="1" kern="100" dirty="0" err="1">
                <a:solidFill>
                  <a:srgbClr val="00B0F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3800" i="1" kern="100" dirty="0">
                <a:solidFill>
                  <a:srgbClr val="00B0F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AB</a:t>
            </a:r>
            <a:endParaRPr lang="en-US" sz="3800" i="1" kern="100" dirty="0">
              <a:solidFill>
                <a:srgbClr val="00B0F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442658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59;p11"/>
          <p:cNvSpPr/>
          <p:nvPr/>
        </p:nvSpPr>
        <p:spPr>
          <a:xfrm>
            <a:off x="228600" y="2105951"/>
            <a:ext cx="16928811" cy="6988180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just">
              <a:lnSpc>
                <a:spcPct val="150000"/>
              </a:lnSpc>
              <a:defRPr/>
            </a:pPr>
            <a:endParaRPr sz="4000">
              <a:solidFill>
                <a:prstClr val="black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603332" y="486440"/>
            <a:ext cx="5181600" cy="1424521"/>
            <a:chOff x="6858000" y="38100"/>
            <a:chExt cx="5181600" cy="1424521"/>
          </a:xfrm>
        </p:grpSpPr>
        <p:grpSp>
          <p:nvGrpSpPr>
            <p:cNvPr id="23" name="Group 9"/>
            <p:cNvGrpSpPr/>
            <p:nvPr/>
          </p:nvGrpSpPr>
          <p:grpSpPr>
            <a:xfrm>
              <a:off x="6858000" y="38100"/>
              <a:ext cx="5181600" cy="1424521"/>
              <a:chOff x="0" y="0"/>
              <a:chExt cx="6451824" cy="1216384"/>
            </a:xfrm>
          </p:grpSpPr>
          <p:sp>
            <p:nvSpPr>
              <p:cNvPr id="24" name="Freeform 10"/>
              <p:cNvSpPr/>
              <p:nvPr/>
            </p:nvSpPr>
            <p:spPr>
              <a:xfrm>
                <a:off x="12700" y="12700"/>
                <a:ext cx="6387054" cy="1147804"/>
              </a:xfrm>
              <a:custGeom>
                <a:avLst/>
                <a:gdLst/>
                <a:ahLst/>
                <a:cxnLst/>
                <a:rect l="l" t="t" r="r" b="b"/>
                <a:pathLst>
                  <a:path w="6387054" h="1147804">
                    <a:moveTo>
                      <a:pt x="146050" y="1147804"/>
                    </a:moveTo>
                    <a:lnTo>
                      <a:pt x="6241004" y="1147804"/>
                    </a:lnTo>
                    <a:cubicBezTo>
                      <a:pt x="6321015" y="1147804"/>
                      <a:pt x="6387054" y="1081764"/>
                      <a:pt x="6387054" y="1001754"/>
                    </a:cubicBezTo>
                    <a:lnTo>
                      <a:pt x="6387054" y="146050"/>
                    </a:lnTo>
                    <a:cubicBezTo>
                      <a:pt x="6387054" y="66040"/>
                      <a:pt x="6321015" y="0"/>
                      <a:pt x="6241004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001754"/>
                    </a:lnTo>
                    <a:cubicBezTo>
                      <a:pt x="0" y="1083034"/>
                      <a:pt x="66040" y="1147804"/>
                      <a:pt x="146050" y="1147804"/>
                    </a:cubicBezTo>
                    <a:close/>
                  </a:path>
                </a:pathLst>
              </a:custGeom>
              <a:solidFill>
                <a:srgbClr val="FFF7E4"/>
              </a:solidFill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Freeform 11"/>
              <p:cNvSpPr/>
              <p:nvPr/>
            </p:nvSpPr>
            <p:spPr>
              <a:xfrm>
                <a:off x="0" y="0"/>
                <a:ext cx="6451824" cy="1216384"/>
              </a:xfrm>
              <a:custGeom>
                <a:avLst/>
                <a:gdLst/>
                <a:ahLst/>
                <a:cxnLst/>
                <a:rect l="l" t="t" r="r" b="b"/>
                <a:pathLst>
                  <a:path w="6451824" h="1216384">
                    <a:moveTo>
                      <a:pt x="6388324" y="74930"/>
                    </a:moveTo>
                    <a:cubicBezTo>
                      <a:pt x="6360384" y="30480"/>
                      <a:pt x="6310854" y="0"/>
                      <a:pt x="6253704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014454"/>
                    </a:lnTo>
                    <a:cubicBezTo>
                      <a:pt x="0" y="1066524"/>
                      <a:pt x="25400" y="1112244"/>
                      <a:pt x="63500" y="1141454"/>
                    </a:cubicBezTo>
                    <a:cubicBezTo>
                      <a:pt x="91440" y="1185904"/>
                      <a:pt x="140970" y="1216384"/>
                      <a:pt x="220244" y="1216384"/>
                    </a:cubicBezTo>
                    <a:lnTo>
                      <a:pt x="6293074" y="1216384"/>
                    </a:lnTo>
                    <a:cubicBezTo>
                      <a:pt x="6380704" y="1216384"/>
                      <a:pt x="6451824" y="1145264"/>
                      <a:pt x="6451824" y="1057634"/>
                    </a:cubicBezTo>
                    <a:lnTo>
                      <a:pt x="6451824" y="199532"/>
                    </a:lnTo>
                    <a:cubicBezTo>
                      <a:pt x="6451824" y="149860"/>
                      <a:pt x="6426424" y="104140"/>
                      <a:pt x="6388324" y="74930"/>
                    </a:cubicBezTo>
                    <a:close/>
                    <a:moveTo>
                      <a:pt x="12700" y="1014454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6253704" y="12700"/>
                    </a:lnTo>
                    <a:cubicBezTo>
                      <a:pt x="6333715" y="12700"/>
                      <a:pt x="6399754" y="78740"/>
                      <a:pt x="6399754" y="158750"/>
                    </a:cubicBezTo>
                    <a:lnTo>
                      <a:pt x="6399754" y="1014454"/>
                    </a:lnTo>
                    <a:cubicBezTo>
                      <a:pt x="6399754" y="1094464"/>
                      <a:pt x="6333715" y="1160504"/>
                      <a:pt x="6253704" y="1160504"/>
                    </a:cubicBezTo>
                    <a:lnTo>
                      <a:pt x="158750" y="1160504"/>
                    </a:lnTo>
                    <a:cubicBezTo>
                      <a:pt x="78740" y="1160504"/>
                      <a:pt x="12700" y="1095734"/>
                      <a:pt x="12700" y="1014454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7" name="Google Shape;197;p7"/>
            <p:cNvSpPr txBox="1"/>
            <p:nvPr/>
          </p:nvSpPr>
          <p:spPr>
            <a:xfrm>
              <a:off x="7240637" y="291382"/>
              <a:ext cx="4419480" cy="9387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defRPr/>
              </a:pPr>
              <a:r>
                <a:rPr lang="en-US" sz="5500" b="1" dirty="0">
                  <a:solidFill>
                    <a:srgbClr val="1F497D"/>
                  </a:solidFill>
                  <a:latin typeface="Arial"/>
                  <a:ea typeface="Arial"/>
                  <a:cs typeface="Arial"/>
                  <a:sym typeface="Arial"/>
                </a:rPr>
                <a:t>KẾT LUẬN</a:t>
              </a:r>
              <a:endParaRPr sz="5500" b="1" dirty="0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1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711865" y="7121976"/>
            <a:ext cx="1173320" cy="10453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9159" y="111534"/>
            <a:ext cx="2685274" cy="26802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2000" y="288280"/>
            <a:ext cx="2987299" cy="251786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1E3F9C3-F031-CB98-774D-A1CEF934FE62}"/>
              </a:ext>
            </a:extLst>
          </p:cNvPr>
          <p:cNvSpPr/>
          <p:nvPr/>
        </p:nvSpPr>
        <p:spPr>
          <a:xfrm>
            <a:off x="609600" y="2648187"/>
            <a:ext cx="3405099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b="1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en-US" sz="3800" b="1" u="sng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en-US" sz="3800" b="1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nghĩa</a:t>
            </a:r>
            <a:r>
              <a:rPr lang="en-US" sz="3800" b="1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b="1" u="sng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132FA0-EC79-792B-273E-061032A71CD0}"/>
              </a:ext>
            </a:extLst>
          </p:cNvPr>
          <p:cNvSpPr txBox="1"/>
          <p:nvPr/>
        </p:nvSpPr>
        <p:spPr>
          <a:xfrm>
            <a:off x="1009977" y="3336366"/>
            <a:ext cx="1560162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qua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đỉnh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gọi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ngoại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tiếp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sz="4000" b="1" i="1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1E3F9C3-F031-CB98-774D-A1CEF934FE62}"/>
              </a:ext>
            </a:extLst>
          </p:cNvPr>
          <p:cNvSpPr/>
          <p:nvPr/>
        </p:nvSpPr>
        <p:spPr>
          <a:xfrm>
            <a:off x="609600" y="4659805"/>
            <a:ext cx="14087511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b="1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en-US" sz="3800" b="1" u="sng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Xác</a:t>
            </a:r>
            <a:r>
              <a:rPr lang="en-US" sz="3800" b="1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en-US" sz="3800" b="1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tâm</a:t>
            </a:r>
            <a:r>
              <a:rPr lang="en-US" sz="3800" b="1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800" b="1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bán</a:t>
            </a:r>
            <a:r>
              <a:rPr lang="en-US" sz="3800" b="1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kính</a:t>
            </a:r>
            <a:r>
              <a:rPr lang="en-US" sz="3800" b="1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3800" b="1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3800" b="1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ngoại</a:t>
            </a:r>
            <a:r>
              <a:rPr lang="en-US" sz="3800" b="1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tiếp</a:t>
            </a:r>
            <a:r>
              <a:rPr lang="en-US" sz="3800" b="1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tam </a:t>
            </a:r>
            <a:r>
              <a:rPr lang="en-US" sz="3800" b="1" u="sng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en-US" sz="3800" b="1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b="1" u="sng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132FA0-EC79-792B-273E-061032A71CD0}"/>
              </a:ext>
            </a:extLst>
          </p:cNvPr>
          <p:cNvSpPr txBox="1"/>
          <p:nvPr/>
        </p:nvSpPr>
        <p:spPr>
          <a:xfrm>
            <a:off x="991732" y="5288560"/>
            <a:ext cx="15619868" cy="263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Tâm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ngoại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tiếp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giao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trung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trực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Bán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kính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ngoại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tiếp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khoảng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cách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giao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trung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trực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đỉnh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sz="4000" b="1" i="1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524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14" grpId="0"/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85998" y="1714500"/>
            <a:ext cx="13362212" cy="2769515"/>
            <a:chOff x="2193759" y="2917658"/>
            <a:chExt cx="13362212" cy="2769515"/>
          </a:xfrm>
        </p:grpSpPr>
        <p:grpSp>
          <p:nvGrpSpPr>
            <p:cNvPr id="40" name="Group 4"/>
            <p:cNvGrpSpPr/>
            <p:nvPr/>
          </p:nvGrpSpPr>
          <p:grpSpPr>
            <a:xfrm>
              <a:off x="2193759" y="2917658"/>
              <a:ext cx="13335000" cy="2743200"/>
              <a:chOff x="-335748" y="0"/>
              <a:chExt cx="8393709" cy="2579249"/>
            </a:xfrm>
          </p:grpSpPr>
          <p:sp>
            <p:nvSpPr>
              <p:cNvPr id="42" name="Freeform 5"/>
              <p:cNvSpPr/>
              <p:nvPr/>
            </p:nvSpPr>
            <p:spPr>
              <a:xfrm>
                <a:off x="-335748" y="12700"/>
                <a:ext cx="8393708" cy="2566549"/>
              </a:xfrm>
              <a:custGeom>
                <a:avLst/>
                <a:gdLst/>
                <a:ahLst/>
                <a:cxnLst/>
                <a:rect l="l" t="t" r="r" b="b"/>
                <a:pathLst>
                  <a:path w="8560165" h="2195620">
                    <a:moveTo>
                      <a:pt x="7603220" y="2195620"/>
                    </a:moveTo>
                    <a:lnTo>
                      <a:pt x="956945" y="2195620"/>
                    </a:lnTo>
                    <a:cubicBezTo>
                      <a:pt x="428371" y="2195620"/>
                      <a:pt x="0" y="1767122"/>
                      <a:pt x="0" y="1097810"/>
                    </a:cubicBezTo>
                    <a:lnTo>
                      <a:pt x="0" y="1097810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7603220" y="0"/>
                    </a:lnTo>
                    <a:cubicBezTo>
                      <a:pt x="8131666" y="0"/>
                      <a:pt x="8560165" y="428371"/>
                      <a:pt x="8560165" y="1097810"/>
                    </a:cubicBezTo>
                    <a:lnTo>
                      <a:pt x="8560165" y="1097810"/>
                    </a:lnTo>
                    <a:cubicBezTo>
                      <a:pt x="8560165" y="1767122"/>
                      <a:pt x="8131667" y="2195620"/>
                      <a:pt x="7603220" y="2195620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6"/>
              <p:cNvSpPr/>
              <p:nvPr/>
            </p:nvSpPr>
            <p:spPr>
              <a:xfrm>
                <a:off x="-335747" y="0"/>
                <a:ext cx="8393708" cy="2579249"/>
              </a:xfrm>
              <a:custGeom>
                <a:avLst/>
                <a:gdLst/>
                <a:ahLst/>
                <a:cxnLst/>
                <a:rect l="l" t="t" r="r" b="b"/>
                <a:pathLst>
                  <a:path w="8585565" h="2221020">
                    <a:moveTo>
                      <a:pt x="7615920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10510"/>
                    </a:cubicBezTo>
                    <a:cubicBezTo>
                      <a:pt x="0" y="1786045"/>
                      <a:pt x="434975" y="2221020"/>
                      <a:pt x="969645" y="2221020"/>
                    </a:cubicBezTo>
                    <a:lnTo>
                      <a:pt x="7615920" y="2221020"/>
                    </a:lnTo>
                    <a:cubicBezTo>
                      <a:pt x="8150590" y="2221020"/>
                      <a:pt x="8585565" y="1786045"/>
                      <a:pt x="8585565" y="1110510"/>
                    </a:cubicBezTo>
                    <a:cubicBezTo>
                      <a:pt x="8585565" y="434975"/>
                      <a:pt x="8150590" y="0"/>
                      <a:pt x="7615920" y="0"/>
                    </a:cubicBezTo>
                    <a:close/>
                    <a:moveTo>
                      <a:pt x="7615920" y="2195620"/>
                    </a:moveTo>
                    <a:lnTo>
                      <a:pt x="969645" y="2195620"/>
                    </a:lnTo>
                    <a:cubicBezTo>
                      <a:pt x="448945" y="2195620"/>
                      <a:pt x="25400" y="1772075"/>
                      <a:pt x="25400" y="1110510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7615920" y="25400"/>
                    </a:lnTo>
                    <a:cubicBezTo>
                      <a:pt x="8136620" y="25400"/>
                      <a:pt x="8560165" y="448945"/>
                      <a:pt x="8560165" y="1110510"/>
                    </a:cubicBezTo>
                    <a:cubicBezTo>
                      <a:pt x="8560165" y="1772075"/>
                      <a:pt x="8136620" y="2195620"/>
                      <a:pt x="7615920" y="2195620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2220973" y="3706951"/>
              <a:ext cx="13334998" cy="19802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kumimoji="0" lang="nl-NL" sz="5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II. </a:t>
              </a:r>
              <a:r>
                <a:rPr lang="nl-NL" sz="4500" b="1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ĐƯỜNG TRÒN NỘI TIẾP TAM GIÁC</a:t>
              </a:r>
              <a:endParaRPr lang="en-US" sz="4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60045" algn="l"/>
                  <a:tab pos="720090" algn="l"/>
                </a:tabLst>
                <a:defRPr/>
              </a:pPr>
              <a:endParaRPr kumimoji="0" lang="en-US" sz="5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4237" y="6904121"/>
            <a:ext cx="6743323" cy="3384884"/>
          </a:xfrm>
          <a:prstGeom prst="rect">
            <a:avLst/>
          </a:prstGeom>
        </p:spPr>
      </p:pic>
      <p:pic>
        <p:nvPicPr>
          <p:cNvPr id="4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228600" y="6210300"/>
            <a:ext cx="1173320" cy="1045322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9585125">
            <a:off x="16488602" y="5427899"/>
            <a:ext cx="2183861" cy="559863"/>
          </a:xfrm>
          <a:prstGeom prst="rect">
            <a:avLst/>
          </a:prstGeom>
        </p:spPr>
      </p:pic>
      <p:pic>
        <p:nvPicPr>
          <p:cNvPr id="46" name="Picture 26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0708999">
            <a:off x="16433972" y="389360"/>
            <a:ext cx="1184128" cy="174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921847"/>
      </p:ext>
    </p:extLst>
  </p:cSld>
  <p:clrMapOvr>
    <a:masterClrMapping/>
  </p:clrMapOvr>
  <p:transition spd="med">
    <p:circl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782518">
            <a:off x="16011183" y="-450072"/>
            <a:ext cx="1749946" cy="182762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7099" y="8280547"/>
            <a:ext cx="1998114" cy="1439883"/>
          </a:xfrm>
          <a:prstGeom prst="rect">
            <a:avLst/>
          </a:prstGeom>
        </p:spPr>
      </p:pic>
      <p:pic>
        <p:nvPicPr>
          <p:cNvPr id="39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3500727">
            <a:off x="-265360" y="9094411"/>
            <a:ext cx="2345824" cy="6013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50C682-A76A-4790-96DE-BCC283BECCC8}"/>
              </a:ext>
            </a:extLst>
          </p:cNvPr>
          <p:cNvSpPr txBox="1"/>
          <p:nvPr/>
        </p:nvSpPr>
        <p:spPr>
          <a:xfrm>
            <a:off x="760386" y="1528551"/>
            <a:ext cx="13271576" cy="20415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Cho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đỉnh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tam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ABC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endParaRPr lang="en-US" sz="4000" b="1" kern="1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(I) (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9).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Nêu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trí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tương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đối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AB, BC, CA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(I).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1E3F9C3-F031-CB98-774D-A1CEF934FE62}"/>
              </a:ext>
            </a:extLst>
          </p:cNvPr>
          <p:cNvSpPr/>
          <p:nvPr/>
        </p:nvSpPr>
        <p:spPr>
          <a:xfrm>
            <a:off x="760386" y="3606398"/>
            <a:ext cx="1828129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b="1" u="sng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3800" b="1" u="sng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3800" b="1" u="sng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b="1" u="sng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1132FA0-EC79-792B-273E-061032A71CD0}"/>
                  </a:ext>
                </a:extLst>
              </p:cNvPr>
              <p:cNvSpPr txBox="1"/>
              <p:nvPr/>
            </p:nvSpPr>
            <p:spPr>
              <a:xfrm>
                <a:off x="2525725" y="3620272"/>
                <a:ext cx="1124575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000" i="1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AB, BC, CA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𝑡𝑖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ế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𝑝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ú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𝑐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𝑣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ớ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𝑖</m:t>
                    </m:r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đườ</m:t>
                    </m:r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𝑛𝑔</m:t>
                    </m:r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𝑡𝑟</m:t>
                    </m:r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ò</m:t>
                    </m:r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𝑛</m:t>
                    </m:r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(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𝐼</m:t>
                    </m:r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4000" i="1" dirty="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F1132FA0-EC79-792B-273E-061032A71C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5725" y="3620272"/>
                <a:ext cx="11245758" cy="707886"/>
              </a:xfrm>
              <a:prstGeom prst="rect">
                <a:avLst/>
              </a:prstGeom>
              <a:blipFill rotWithShape="0">
                <a:blip r:embed="rId6"/>
                <a:stretch>
                  <a:fillRect l="-1897"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01E3F9C3-F031-CB98-774D-A1CEF934FE62}"/>
              </a:ext>
            </a:extLst>
          </p:cNvPr>
          <p:cNvSpPr/>
          <p:nvPr/>
        </p:nvSpPr>
        <p:spPr>
          <a:xfrm>
            <a:off x="760386" y="755178"/>
            <a:ext cx="3405099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nghĩa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b="1" u="sng" dirty="0">
              <a:solidFill>
                <a:srgbClr val="7030A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386" y="4367628"/>
            <a:ext cx="839814" cy="85847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1132FA0-EC79-792B-273E-061032A71CD0}"/>
              </a:ext>
            </a:extLst>
          </p:cNvPr>
          <p:cNvSpPr txBox="1"/>
          <p:nvPr/>
        </p:nvSpPr>
        <p:spPr>
          <a:xfrm>
            <a:off x="1600200" y="4472933"/>
            <a:ext cx="119634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tiếp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xúc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cạnh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gọi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tiếp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sz="4000" b="1" i="1" dirty="0">
              <a:solidFill>
                <a:srgbClr val="0070C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132FA0-EC79-792B-273E-061032A71CD0}"/>
              </a:ext>
            </a:extLst>
          </p:cNvPr>
          <p:cNvSpPr txBox="1"/>
          <p:nvPr/>
        </p:nvSpPr>
        <p:spPr>
          <a:xfrm>
            <a:off x="760385" y="5915267"/>
            <a:ext cx="1678302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4000" b="1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Chú</a:t>
            </a:r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ý: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lang="en-US" sz="4000" b="1" i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b="1" i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4000" b="1" i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(I) </a:t>
            </a:r>
            <a:r>
              <a:rPr lang="en-US" sz="4000" b="1" i="1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en-US" sz="4000" b="1" i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tiếp</a:t>
            </a:r>
            <a:r>
              <a:rPr lang="en-US" sz="4000" b="1" i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b="1" i="1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b="1" i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ABC, ta </a:t>
            </a:r>
            <a:r>
              <a:rPr lang="en-US" sz="4000" b="1" i="1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còn</a:t>
            </a:r>
            <a:r>
              <a:rPr lang="en-US" sz="4000" b="1" i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nói</a:t>
            </a:r>
            <a:r>
              <a:rPr lang="en-US" sz="4000" b="1" i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b="1" i="1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b="1" i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ABC </a:t>
            </a:r>
            <a:r>
              <a:rPr lang="en-US" sz="4000" b="1" i="1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ngoại</a:t>
            </a:r>
            <a:r>
              <a:rPr lang="en-US" sz="4000" b="1" i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tiếp</a:t>
            </a:r>
            <a:r>
              <a:rPr lang="en-US" sz="4000" b="1" i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b="1" i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4000" b="1" i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(I). </a:t>
            </a:r>
            <a:endParaRPr lang="en-US" sz="4000" b="1" i="1" dirty="0">
              <a:solidFill>
                <a:prstClr val="black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5424" y="1492289"/>
            <a:ext cx="1454648" cy="7273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08693" y="1065423"/>
            <a:ext cx="3834714" cy="3468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69228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/>
      <p:bldP spid="12" grpId="0"/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929868" y="959253"/>
            <a:ext cx="235117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r>
              <a:rPr lang="en-US" sz="4300" b="1" dirty="0" err="1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lang="en-US" sz="4300" b="1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300" b="1" dirty="0" err="1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lang="en-US" sz="4300" b="1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5</a:t>
            </a:r>
            <a:endParaRPr sz="4300" b="1" dirty="0">
              <a:solidFill>
                <a:prstClr val="whit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48604" y="941796"/>
            <a:ext cx="16367532" cy="1426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    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10a, 10b ở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(I)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Aft>
                <a:spcPts val="800"/>
              </a:spcAft>
            </a:pP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ABC?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 </a:t>
            </a:r>
            <a:endParaRPr lang="en-US" sz="4000" b="1" kern="1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grpSp>
        <p:nvGrpSpPr>
          <p:cNvPr id="2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848604" y="2333884"/>
            <a:ext cx="2351174" cy="1289304"/>
            <a:chOff x="7837953" y="804641"/>
            <a:chExt cx="2022200" cy="1289304"/>
          </a:xfrm>
        </p:grpSpPr>
        <p:pic>
          <p:nvPicPr>
            <p:cNvPr id="3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3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defRPr/>
              </a:pPr>
              <a:r>
                <a:rPr lang="en-US" sz="40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sz="40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7707" y="2179583"/>
            <a:ext cx="9296400" cy="374945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2E739D2-DBA6-85D7-D390-19FB14EEBCAA}"/>
              </a:ext>
            </a:extLst>
          </p:cNvPr>
          <p:cNvSpPr txBox="1"/>
          <p:nvPr/>
        </p:nvSpPr>
        <p:spPr>
          <a:xfrm>
            <a:off x="929868" y="3389369"/>
            <a:ext cx="776199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10a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(I)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nội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tiếp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tam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ABC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nó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tiếp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xúc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cạnh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tam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2E739D2-DBA6-85D7-D390-19FB14EEBCAA}"/>
              </a:ext>
            </a:extLst>
          </p:cNvPr>
          <p:cNvSpPr txBox="1"/>
          <p:nvPr/>
        </p:nvSpPr>
        <p:spPr>
          <a:xfrm>
            <a:off x="848604" y="5266404"/>
            <a:ext cx="17344379" cy="1426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spcAft>
                <a:spcPts val="800"/>
              </a:spcAft>
              <a:buFontTx/>
              <a:buChar char="-"/>
            </a:pP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10b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(I)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>
              <a:spcAft>
                <a:spcPts val="800"/>
              </a:spcAft>
            </a:pP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nội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tiếp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tam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ABC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nó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tiếp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xúc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cạnh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AB.</a:t>
            </a:r>
            <a:endParaRPr lang="en-US" sz="40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929868" y="8251155"/>
            <a:ext cx="2392138" cy="1297340"/>
            <a:chOff x="7837953" y="737315"/>
            <a:chExt cx="2022200" cy="1289304"/>
          </a:xfrm>
        </p:grpSpPr>
        <p:pic>
          <p:nvPicPr>
            <p:cNvPr id="22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891329" y="737315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defRPr/>
              </a:pPr>
              <a:r>
                <a:rPr lang="en-US" sz="40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sz="40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D2E739D2-DBA6-85D7-D390-19FB14EEBCAA}"/>
              </a:ext>
            </a:extLst>
          </p:cNvPr>
          <p:cNvSpPr txBox="1"/>
          <p:nvPr/>
        </p:nvSpPr>
        <p:spPr>
          <a:xfrm>
            <a:off x="3298972" y="8230822"/>
            <a:ext cx="864053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11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(I)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nội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tiếp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tam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ABC, tam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CDE. 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9868" y="6737353"/>
            <a:ext cx="1408813" cy="114300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929868" y="6737353"/>
            <a:ext cx="12481332" cy="1426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  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(I)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Aft>
                <a:spcPts val="800"/>
              </a:spcAft>
            </a:pP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 </a:t>
            </a:r>
            <a:endParaRPr lang="en-US" sz="4000" b="1" kern="1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66694" y="6503500"/>
            <a:ext cx="4011706" cy="3388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094279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0" grpId="0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4366339" y="710554"/>
            <a:ext cx="9220201" cy="1447800"/>
            <a:chOff x="5420131" y="238626"/>
            <a:chExt cx="5765227" cy="1447800"/>
          </a:xfrm>
        </p:grpSpPr>
        <p:sp>
          <p:nvSpPr>
            <p:cNvPr id="21" name="Rounded Rectangle 20"/>
            <p:cNvSpPr/>
            <p:nvPr/>
          </p:nvSpPr>
          <p:spPr>
            <a:xfrm>
              <a:off x="5420131" y="238626"/>
              <a:ext cx="5765227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5"/>
            <p:cNvSpPr txBox="1"/>
            <p:nvPr/>
          </p:nvSpPr>
          <p:spPr>
            <a:xfrm>
              <a:off x="5638801" y="342900"/>
              <a:ext cx="5334000" cy="10985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600"/>
                </a:lnSpc>
              </a:pPr>
              <a:r>
                <a:rPr lang="en-US" sz="6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 TÌNH HUỐNG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1188880" y="2437162"/>
            <a:ext cx="11811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4000" b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40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40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logo </a:t>
            </a:r>
            <a:r>
              <a:rPr lang="en-US" sz="4000" b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1, </a:t>
            </a:r>
            <a:r>
              <a:rPr lang="en-US" sz="4000" b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40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40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0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qua 3 </a:t>
            </a:r>
            <a:r>
              <a:rPr lang="en-US" sz="4000" b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sz="40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4000" b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giác</a:t>
            </a:r>
            <a:endParaRPr lang="en-US" sz="4000" b="1" u="sng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7297400" y="695121"/>
            <a:ext cx="1173320" cy="1045322"/>
          </a:xfrm>
          <a:prstGeom prst="rect">
            <a:avLst/>
          </a:prstGeom>
        </p:spPr>
      </p:pic>
      <p:pic>
        <p:nvPicPr>
          <p:cNvPr id="2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9585125">
            <a:off x="258002" y="561563"/>
            <a:ext cx="2183861" cy="5598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624" y="586594"/>
            <a:ext cx="1554615" cy="1438781"/>
          </a:xfrm>
          <a:prstGeom prst="rect">
            <a:avLst/>
          </a:prstGeom>
        </p:spPr>
      </p:pic>
      <p:pic>
        <p:nvPicPr>
          <p:cNvPr id="27" name="Picture 15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957852" flipH="1">
            <a:off x="17140829" y="8369615"/>
            <a:ext cx="1124729" cy="16496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86540" y="2746184"/>
            <a:ext cx="3124200" cy="40403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29000" y="4326890"/>
            <a:ext cx="9144000" cy="2993011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1E3F9C3-F031-CB98-774D-A1CEF934FE62}"/>
              </a:ext>
            </a:extLst>
          </p:cNvPr>
          <p:cNvSpPr/>
          <p:nvPr/>
        </p:nvSpPr>
        <p:spPr>
          <a:xfrm>
            <a:off x="1143000" y="723900"/>
            <a:ext cx="13518444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Xác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tâm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bán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kính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nội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tiếp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tam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b="1" u="sng" dirty="0">
              <a:solidFill>
                <a:srgbClr val="7030A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0929" y="1495660"/>
            <a:ext cx="1599614" cy="930684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143000" y="1644045"/>
            <a:ext cx="11887200" cy="39908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Cho tam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M, N, P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BC, CA, AB(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12).</a:t>
            </a:r>
          </a:p>
          <a:p>
            <a:pPr>
              <a:spcAft>
                <a:spcPts val="800"/>
              </a:spcAft>
            </a:pP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So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IM, IN, IP.</a:t>
            </a:r>
          </a:p>
          <a:p>
            <a:pPr>
              <a:spcAft>
                <a:spcPts val="800"/>
              </a:spcAft>
            </a:pP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 = MI.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(I; r)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 hay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65744" y="1425661"/>
            <a:ext cx="4107274" cy="3847619"/>
          </a:xfrm>
          <a:prstGeom prst="rect">
            <a:avLst/>
          </a:prstGeom>
        </p:spPr>
      </p:pic>
      <p:grpSp>
        <p:nvGrpSpPr>
          <p:cNvPr id="15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1160929" y="5716972"/>
            <a:ext cx="2351174" cy="1289304"/>
            <a:chOff x="7837953" y="804641"/>
            <a:chExt cx="2022200" cy="1289304"/>
          </a:xfrm>
        </p:grpSpPr>
        <p:pic>
          <p:nvPicPr>
            <p:cNvPr id="17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974523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defRPr/>
              </a:pPr>
              <a:r>
                <a:rPr lang="en-US" sz="40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sz="40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D2E739D2-DBA6-85D7-D390-19FB14EEBCAA}"/>
              </a:ext>
            </a:extLst>
          </p:cNvPr>
          <p:cNvSpPr txBox="1"/>
          <p:nvPr/>
        </p:nvSpPr>
        <p:spPr>
          <a:xfrm>
            <a:off x="3353315" y="5983213"/>
            <a:ext cx="141854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a) IM = IN = IP (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0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2E739D2-DBA6-85D7-D390-19FB14EEBCAA}"/>
              </a:ext>
            </a:extLst>
          </p:cNvPr>
          <p:cNvSpPr txBox="1"/>
          <p:nvPr/>
        </p:nvSpPr>
        <p:spPr>
          <a:xfrm>
            <a:off x="3353315" y="6682903"/>
            <a:ext cx="14185484" cy="20415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b)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(I; r)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</a:p>
          <a:p>
            <a:pPr>
              <a:spcAft>
                <a:spcPts val="800"/>
              </a:spcAft>
            </a:pP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IM = IN = IP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(I; r)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247957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782518">
            <a:off x="16011183" y="-450072"/>
            <a:ext cx="1749946" cy="182762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7099" y="8280547"/>
            <a:ext cx="1998114" cy="1439883"/>
          </a:xfrm>
          <a:prstGeom prst="rect">
            <a:avLst/>
          </a:prstGeom>
        </p:spPr>
      </p:pic>
      <p:pic>
        <p:nvPicPr>
          <p:cNvPr id="39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3500727">
            <a:off x="-265360" y="9094411"/>
            <a:ext cx="2345824" cy="60138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1E3F9C3-F031-CB98-774D-A1CEF934FE62}"/>
              </a:ext>
            </a:extLst>
          </p:cNvPr>
          <p:cNvSpPr/>
          <p:nvPr/>
        </p:nvSpPr>
        <p:spPr>
          <a:xfrm>
            <a:off x="760386" y="755178"/>
            <a:ext cx="13518444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Xác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tâm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bán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kính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nội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tiếp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tam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b="1" u="sng" dirty="0">
              <a:solidFill>
                <a:srgbClr val="7030A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386" y="1508600"/>
            <a:ext cx="985324" cy="100722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1132FA0-EC79-792B-273E-061032A71CD0}"/>
              </a:ext>
            </a:extLst>
          </p:cNvPr>
          <p:cNvSpPr txBox="1"/>
          <p:nvPr/>
        </p:nvSpPr>
        <p:spPr>
          <a:xfrm>
            <a:off x="760386" y="1921030"/>
            <a:ext cx="12574614" cy="3247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-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Tâm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tiếp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giao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Bán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kính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tiếp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khoảng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cách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giao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cạnh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sz="4000" b="1" i="1" dirty="0">
              <a:solidFill>
                <a:srgbClr val="0070C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132FA0-EC79-792B-273E-061032A71CD0}"/>
              </a:ext>
            </a:extLst>
          </p:cNvPr>
          <p:cNvSpPr txBox="1"/>
          <p:nvPr/>
        </p:nvSpPr>
        <p:spPr>
          <a:xfrm>
            <a:off x="742457" y="5448300"/>
            <a:ext cx="16960965" cy="263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4000" b="1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Nhận</a:t>
            </a:r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xét</a:t>
            </a:r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Vì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cùng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qua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nên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tâm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tiếp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giao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bất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kì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43965" y="1362649"/>
            <a:ext cx="4107274" cy="38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94401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929868" y="756154"/>
            <a:ext cx="235117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r>
              <a:rPr lang="en-US" sz="4300" b="1" dirty="0" err="1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lang="en-US" sz="4300" b="1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300" b="1" dirty="0" err="1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lang="en-US" sz="4300" b="1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6</a:t>
            </a:r>
            <a:endParaRPr sz="4300" b="1" dirty="0">
              <a:solidFill>
                <a:prstClr val="whit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39639" y="1033137"/>
            <a:ext cx="16367532" cy="1426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     Cho tam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ABC.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ê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Aft>
                <a:spcPts val="800"/>
              </a:spcAft>
            </a:pP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compa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ABC.</a:t>
            </a:r>
            <a:endParaRPr lang="en-US" sz="4000" kern="1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grpSp>
        <p:nvGrpSpPr>
          <p:cNvPr id="2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839639" y="2606324"/>
            <a:ext cx="2351174" cy="1289304"/>
            <a:chOff x="7837953" y="804641"/>
            <a:chExt cx="2022200" cy="1289304"/>
          </a:xfrm>
        </p:grpSpPr>
        <p:pic>
          <p:nvPicPr>
            <p:cNvPr id="3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3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defRPr/>
              </a:pPr>
              <a:r>
                <a:rPr lang="en-US" sz="40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H </a:t>
              </a:r>
              <a:r>
                <a:rPr lang="en-US" sz="40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Dẫn</a:t>
              </a:r>
              <a:endParaRPr sz="40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995" y="3932890"/>
            <a:ext cx="11809465" cy="22122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995" y="6168100"/>
            <a:ext cx="17663005" cy="15462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92995" y="1030612"/>
            <a:ext cx="5060510" cy="29103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92994" y="1058238"/>
            <a:ext cx="5047809" cy="30914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688512" y="1061494"/>
            <a:ext cx="5047809" cy="309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281210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36298" y="845176"/>
            <a:ext cx="1354545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Cho tam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a,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AM, BN, CP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 (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14).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grpSp>
        <p:nvGrpSpPr>
          <p:cNvPr id="2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836298" y="5697771"/>
            <a:ext cx="2351174" cy="1289304"/>
            <a:chOff x="7837953" y="804641"/>
            <a:chExt cx="2022200" cy="1289304"/>
          </a:xfrm>
        </p:grpSpPr>
        <p:pic>
          <p:nvPicPr>
            <p:cNvPr id="3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3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defRPr/>
              </a:pPr>
              <a:r>
                <a:rPr lang="en-US" sz="40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sz="40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2E739D2-DBA6-85D7-D390-19FB14EEBCAA}"/>
              </a:ext>
            </a:extLst>
          </p:cNvPr>
          <p:cNvSpPr txBox="1"/>
          <p:nvPr/>
        </p:nvSpPr>
        <p:spPr>
          <a:xfrm>
            <a:off x="781476" y="6504569"/>
            <a:ext cx="16689702" cy="1426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a) AM, BN, CP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endParaRPr lang="en-US" sz="4000" kern="100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đườngphân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kern="100" baseline="30000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27333" y="2257376"/>
            <a:ext cx="12507667" cy="33752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AM, BN, CP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spcAft>
                <a:spcPts val="800"/>
              </a:spcAft>
            </a:pP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spcAft>
                <a:spcPts val="800"/>
              </a:spcAft>
            </a:pP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OM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54582" y="7960521"/>
            <a:ext cx="1661395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745" y="642624"/>
            <a:ext cx="1522561" cy="9331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66376" y="721597"/>
            <a:ext cx="3550024" cy="3896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515280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3" grpId="0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grpSp>
        <p:nvGrpSpPr>
          <p:cNvPr id="2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849745" y="3173002"/>
            <a:ext cx="2351174" cy="1289304"/>
            <a:chOff x="7837953" y="804641"/>
            <a:chExt cx="2022200" cy="1289304"/>
          </a:xfrm>
        </p:grpSpPr>
        <p:pic>
          <p:nvPicPr>
            <p:cNvPr id="3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3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defRPr/>
              </a:pPr>
              <a:r>
                <a:rPr lang="en-US" sz="40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sz="40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2965931" y="3223853"/>
                <a:ext cx="11388932" cy="24045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800"/>
                  </a:spcAft>
                </a:pP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c) Ta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AMC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M (AM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AM</a:t>
                </a:r>
                <a:r>
                  <a:rPr lang="en-US" sz="4000" kern="1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AC</a:t>
                </a:r>
                <a:r>
                  <a:rPr lang="en-US" sz="4000" kern="1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- MC</a:t>
                </a:r>
                <a:r>
                  <a:rPr lang="en-US" sz="4000" kern="1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lí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Pythagore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>
                  <a:spcAft>
                    <a:spcPts val="800"/>
                  </a:spcAft>
                </a:pP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AM</a:t>
                </a:r>
                <a:r>
                  <a:rPr lang="en-US" sz="4000" kern="1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a</a:t>
                </a:r>
                <a:r>
                  <a:rPr lang="en-US" sz="4000" kern="1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–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num>
                      <m:den>
                        <m:r>
                          <a:rPr lang="en-US" sz="400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sz="4000" kern="1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  <m:sSup>
                          <m:sSupPr>
                            <m:ctrlPr>
                              <a:rPr lang="en-US" sz="4000" i="1" kern="1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 kern="1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4000" i="1" kern="1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400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AM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ad>
                          <m:radPr>
                            <m:degHide m:val="on"/>
                            <m:ctrlPr>
                              <a:rPr lang="en-US" sz="4000" i="1" kern="1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i="1" kern="1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400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4000" kern="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5931" y="3223853"/>
                <a:ext cx="11388932" cy="2404569"/>
              </a:xfrm>
              <a:prstGeom prst="rect">
                <a:avLst/>
              </a:prstGeom>
              <a:blipFill rotWithShape="0">
                <a:blip r:embed="rId5"/>
                <a:stretch>
                  <a:fillRect l="-1927" t="-4569" b="-43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2965931" y="5517544"/>
                <a:ext cx="13142083" cy="10739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800"/>
                  </a:spcAft>
                </a:pP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  OM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m:rPr>
                        <m:sty m:val="p"/>
                      </m:rPr>
                      <a:rPr lang="en-US" sz="4000" kern="1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AM</m:t>
                    </m:r>
                  </m:oMath>
                </a14:m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4000" i="1" kern="1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f>
                      <m:fPr>
                        <m:ctrlP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ad>
                          <m:radPr>
                            <m:degHide m:val="on"/>
                            <m:ctrlPr>
                              <a:rPr lang="en-US" sz="4000" i="1" kern="1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i="1" kern="1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ad>
                          <m:radPr>
                            <m:degHide m:val="on"/>
                            <m:ctrlPr>
                              <a:rPr lang="en-US" sz="4000" i="1" kern="1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i="1" kern="1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40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5931" y="5517544"/>
                <a:ext cx="13142083" cy="1073948"/>
              </a:xfrm>
              <a:prstGeom prst="rect">
                <a:avLst/>
              </a:prstGeom>
              <a:blipFill rotWithShape="0">
                <a:blip r:embed="rId6"/>
                <a:stretch>
                  <a:fillRect l="-1671" b="-102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9744" y="6778950"/>
            <a:ext cx="1131455" cy="115659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1132FA0-EC79-792B-273E-061032A71CD0}"/>
              </a:ext>
            </a:extLst>
          </p:cNvPr>
          <p:cNvSpPr txBox="1"/>
          <p:nvPr/>
        </p:nvSpPr>
        <p:spPr>
          <a:xfrm>
            <a:off x="915820" y="6778950"/>
            <a:ext cx="16090185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-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đều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trọng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tâm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đồng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thời</a:t>
            </a:r>
            <a:endParaRPr lang="en-US" sz="4000" b="1" i="1" dirty="0">
              <a:solidFill>
                <a:srgbClr val="0070C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tâm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tiếp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1132FA0-EC79-792B-273E-061032A71CD0}"/>
                  </a:ext>
                </a:extLst>
              </p:cNvPr>
              <p:cNvSpPr txBox="1"/>
              <p:nvPr/>
            </p:nvSpPr>
            <p:spPr>
              <a:xfrm>
                <a:off x="924785" y="8366792"/>
                <a:ext cx="15937580" cy="17664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000" b="1" i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      - Tam </a:t>
                </a:r>
                <a:r>
                  <a:rPr lang="en-US" sz="4000" b="1" i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4000" b="1" i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i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đều</a:t>
                </a:r>
                <a:r>
                  <a:rPr lang="en-US" sz="4000" b="1" i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i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cạnh</a:t>
                </a:r>
                <a:r>
                  <a:rPr lang="en-US" sz="4000" b="1" i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a </a:t>
                </a:r>
                <a:r>
                  <a:rPr lang="en-US" sz="4000" b="1" i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4000" b="1" i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i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bán</a:t>
                </a:r>
                <a:r>
                  <a:rPr lang="en-US" sz="4000" b="1" i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i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kính</a:t>
                </a:r>
                <a:r>
                  <a:rPr lang="en-US" sz="4000" b="1" i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i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đường</a:t>
                </a:r>
                <a:r>
                  <a:rPr lang="en-US" sz="4000" b="1" i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i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tròn</a:t>
                </a:r>
                <a:r>
                  <a:rPr lang="en-US" sz="4000" b="1" i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000" b="1" i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nội</a:t>
                </a:r>
                <a:r>
                  <a:rPr lang="en-US" sz="4000" b="1" i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i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tiếp</a:t>
                </a:r>
                <a:r>
                  <a:rPr lang="en-US" sz="4000" b="1" i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i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4000" b="1" i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</a:t>
                </a:r>
                <a:r>
                  <a:rPr lang="en-US" sz="40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r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kern="10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 kern="1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>
                          <a:rPr lang="en-US" sz="4000" i="1" kern="1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√3</m:t>
                        </m:r>
                      </m:num>
                      <m:den>
                        <m:r>
                          <a:rPr lang="en-US" sz="4000" b="0" i="1" kern="10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0070C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1132FA0-EC79-792B-273E-061032A71C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4785" y="8366792"/>
                <a:ext cx="15937580" cy="1766446"/>
              </a:xfrm>
              <a:prstGeom prst="rect">
                <a:avLst/>
              </a:prstGeom>
              <a:blipFill>
                <a:blip r:embed="rId8"/>
                <a:stretch>
                  <a:fillRect l="-1377" t="-6228" b="-62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/>
          <p:cNvSpPr/>
          <p:nvPr/>
        </p:nvSpPr>
        <p:spPr>
          <a:xfrm>
            <a:off x="836298" y="845176"/>
            <a:ext cx="1354545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Cho tam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a,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AM, BN, CP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 (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14).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9745" y="642624"/>
            <a:ext cx="1522561" cy="93318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942231" y="588899"/>
            <a:ext cx="3550024" cy="3896866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827333" y="2257376"/>
            <a:ext cx="125076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OM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a.</a:t>
            </a:r>
          </a:p>
        </p:txBody>
      </p:sp>
    </p:spTree>
    <p:extLst>
      <p:ext uri="{BB962C8B-B14F-4D97-AF65-F5344CB8AC3E}">
        <p14:creationId xmlns:p14="http://schemas.microsoft.com/office/powerpoint/2010/main" val="3369579176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/>
      <p:bldP spid="20" grpId="0"/>
      <p:bldP spid="21" grpId="0"/>
      <p:bldP spid="2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905714" y="800994"/>
            <a:ext cx="235117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r>
              <a:rPr lang="en-US" sz="4300" b="1" dirty="0" err="1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lang="en-US" sz="4300" b="1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300" b="1" dirty="0" err="1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lang="en-US" sz="4300" b="1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7</a:t>
            </a:r>
            <a:endParaRPr sz="4300" b="1" dirty="0">
              <a:solidFill>
                <a:prstClr val="whit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grpSp>
        <p:nvGrpSpPr>
          <p:cNvPr id="2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874880" y="3390900"/>
            <a:ext cx="2351174" cy="1289304"/>
            <a:chOff x="7837953" y="804641"/>
            <a:chExt cx="2022200" cy="1289304"/>
          </a:xfrm>
        </p:grpSpPr>
        <p:pic>
          <p:nvPicPr>
            <p:cNvPr id="3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3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defRPr/>
              </a:pPr>
              <a:r>
                <a:rPr lang="en-US" sz="40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H </a:t>
              </a:r>
              <a:r>
                <a:rPr lang="en-US" sz="40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Dẫn</a:t>
              </a:r>
              <a:endParaRPr sz="40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905714" y="1218666"/>
            <a:ext cx="1354545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Cho tam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12m.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ABC.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904641" y="4643606"/>
                <a:ext cx="12192000" cy="25071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800"/>
                  </a:spcAft>
                </a:pP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Gọi (I; r)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nội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ABC </a:t>
                </a:r>
              </a:p>
              <a:p>
                <a:pPr>
                  <a:spcAft>
                    <a:spcPts val="800"/>
                  </a:spcAft>
                </a:pP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bán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kính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đất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trồng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hoa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>
                  <a:spcAft>
                    <a:spcPts val="800"/>
                  </a:spcAft>
                </a:pP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r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ad>
                          <m:radPr>
                            <m:degHide m:val="on"/>
                            <m:ctrlPr>
                              <a:rPr lang="en-US" sz="4000" i="1" kern="1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i="1" kern="1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40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12</m:t>
                        </m:r>
                        <m:rad>
                          <m:radPr>
                            <m:degHide m:val="on"/>
                            <m:ctrlPr>
                              <a:rPr lang="en-US" sz="4000" i="1" kern="1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i="1" kern="1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en-US" sz="4000" i="1" kern="1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ad>
                      <m:radPr>
                        <m:degHide m:val="on"/>
                        <m:ctrlP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e>
                    </m:rad>
                  </m:oMath>
                </a14:m>
                <a:endParaRPr lang="en-US" sz="4000" kern="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641" y="4643606"/>
                <a:ext cx="12192000" cy="2507161"/>
              </a:xfrm>
              <a:prstGeom prst="rect">
                <a:avLst/>
              </a:prstGeom>
              <a:blipFill rotWithShape="0">
                <a:blip r:embed="rId5"/>
                <a:stretch>
                  <a:fillRect l="-1750" t="-4380" b="-41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904641" y="6972300"/>
                <a:ext cx="13142083" cy="14840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800"/>
                  </a:spcAft>
                </a:pP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đất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trồng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hoa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>
                  <a:spcAft>
                    <a:spcPts val="800"/>
                  </a:spcAft>
                </a:pP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b="0" i="0" kern="1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S</m:t>
                    </m:r>
                    <m:r>
                      <a:rPr lang="en-US" sz="4000" b="0" i="0" kern="1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0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𝜋</m:t>
                        </m:r>
                        <m:r>
                          <a:rPr lang="en-US" sz="40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𝑟</m:t>
                        </m:r>
                      </m:e>
                      <m:sup>
                        <m:r>
                          <a:rPr lang="en-US" sz="40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 kern="1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𝜋</m:t>
                        </m:r>
                        <m:r>
                          <a:rPr lang="en-US" sz="40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(2</m:t>
                        </m:r>
                        <m:rad>
                          <m:radPr>
                            <m:degHide m:val="on"/>
                            <m:ctrlPr>
                              <a:rPr lang="en-US" sz="4000" b="0" i="1" kern="1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b="0" i="1" kern="1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e>
                        </m:rad>
                        <m:r>
                          <a:rPr lang="en-US" sz="40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)</m:t>
                        </m:r>
                      </m:e>
                      <m:sup>
                        <m: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 kern="1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=12</m:t>
                    </m:r>
                    <m:r>
                      <a:rPr lang="en-US" sz="4000" i="1" kern="1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𝜋</m:t>
                    </m:r>
                    <m:r>
                      <a:rPr lang="en-US" sz="4000" b="0" i="1" kern="1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(</m:t>
                    </m:r>
                    <m:sSup>
                      <m:sSupPr>
                        <m:ctrlPr>
                          <a:rPr lang="en-US" sz="40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𝑚</m:t>
                        </m:r>
                      </m:e>
                      <m:sup>
                        <m:r>
                          <a:rPr lang="en-US" sz="40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641" y="6972300"/>
                <a:ext cx="13142083" cy="1484061"/>
              </a:xfrm>
              <a:prstGeom prst="rect">
                <a:avLst/>
              </a:prstGeom>
              <a:blipFill rotWithShape="0">
                <a:blip r:embed="rId6"/>
                <a:stretch>
                  <a:fillRect l="-1623" t="-7407" b="-168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72800" y="700585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891436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grpSp>
        <p:nvGrpSpPr>
          <p:cNvPr id="2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904641" y="2693360"/>
            <a:ext cx="2351174" cy="1289304"/>
            <a:chOff x="7837953" y="804641"/>
            <a:chExt cx="2022200" cy="1289304"/>
          </a:xfrm>
        </p:grpSpPr>
        <p:pic>
          <p:nvPicPr>
            <p:cNvPr id="3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3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Dẫn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905714" y="1218666"/>
            <a:ext cx="1354545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Cho tam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(O; 6cm).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AB.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894598" y="3952713"/>
                <a:ext cx="13659602" cy="33905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Gọi a</a:t>
                </a:r>
                <a:r>
                  <a:rPr kumimoji="0" lang="en-US" sz="4000" b="0" i="0" u="none" strike="noStrike" kern="1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kumimoji="0" lang="en-US" sz="4000" b="0" i="0" u="none" strike="noStrike" kern="1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kumimoji="0" lang="en-US" sz="4000" b="0" i="0" u="none" strike="noStrike" kern="1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kumimoji="0" lang="en-US" sz="4000" b="0" i="0" u="none" strike="noStrike" kern="1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kumimoji="0" lang="en-US" sz="4000" b="0" i="0" u="none" strike="noStrike" kern="1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kumimoji="0" lang="en-US" sz="4000" b="0" i="0" u="none" strike="noStrike" kern="1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đều</a:t>
                </a:r>
                <a:r>
                  <a:rPr kumimoji="0" lang="en-US" sz="4000" b="0" i="0" u="none" strike="noStrike" kern="1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ABC</a:t>
                </a:r>
                <a:endParaRPr kumimoji="0" lang="en-US" sz="4000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>
                  <a:spcAft>
                    <a:spcPts val="800"/>
                  </a:spcAft>
                </a:pP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bán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kính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nội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ABC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kumimoji="0" lang="en-US" sz="4000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>
                  <a:spcAft>
                    <a:spcPts val="800"/>
                  </a:spcAft>
                </a:pP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r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ad>
                          <m:radPr>
                            <m:degHide m:val="on"/>
                            <m:ctrlPr>
                              <a:rPr kumimoji="0" lang="en-US" sz="4000" b="0" i="1" u="none" strike="noStrike" kern="1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kumimoji="0" lang="en-US" sz="4000" b="0" i="1" u="none" strike="noStrike" kern="1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kumimoji="0" lang="en-US" sz="40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6</m:t>
                        </m:r>
                        <m:r>
                          <a:rPr kumimoji="0" lang="en-US" sz="40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𝑟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4000" i="1" kern="1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i="1" kern="1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e>
                        </m:rad>
                      </m:den>
                    </m:f>
                  </m:oMath>
                </a14:m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6</m:t>
                        </m:r>
                        <m:r>
                          <a:rPr lang="en-US" sz="40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.  6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4000" i="1" kern="1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i="1" kern="1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e>
                        </m:rad>
                      </m:den>
                    </m:f>
                  </m:oMath>
                </a14:m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kumimoji="0" lang="en-US" sz="4000" b="0" i="0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1</m:t>
                    </m:r>
                    <m:r>
                      <a:rPr kumimoji="0" lang="en-US" sz="4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ad>
                      <m:radPr>
                        <m:degHide m:val="on"/>
                        <m:ctrlPr>
                          <a:rPr kumimoji="0" lang="en-US" sz="4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kumimoji="0" lang="en-US" sz="4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e>
                    </m:rad>
                  </m:oMath>
                </a14:m>
                <a:endParaRPr kumimoji="0" lang="en-US" sz="4000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>
                  <a:spcAft>
                    <a:spcPts val="800"/>
                  </a:spcAft>
                </a:pP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AB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 kern="1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1</m:t>
                    </m:r>
                    <m:r>
                      <a:rPr lang="en-US" sz="4000" i="1" kern="1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ad>
                      <m:radPr>
                        <m:degHide m:val="on"/>
                        <m:ctrlP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598" y="3952713"/>
                <a:ext cx="13659602" cy="3390544"/>
              </a:xfrm>
              <a:prstGeom prst="rect">
                <a:avLst/>
              </a:prstGeom>
              <a:blipFill>
                <a:blip r:embed="rId5"/>
                <a:stretch>
                  <a:fillRect l="-1606" t="-3232" b="-35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4641" y="105442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449137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59;p11"/>
          <p:cNvSpPr/>
          <p:nvPr/>
        </p:nvSpPr>
        <p:spPr>
          <a:xfrm>
            <a:off x="228600" y="2105951"/>
            <a:ext cx="16928811" cy="6988180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just">
              <a:lnSpc>
                <a:spcPct val="150000"/>
              </a:lnSpc>
              <a:defRPr/>
            </a:pPr>
            <a:endParaRPr sz="4000">
              <a:solidFill>
                <a:prstClr val="black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603332" y="486440"/>
            <a:ext cx="5181600" cy="1424521"/>
            <a:chOff x="6858000" y="38100"/>
            <a:chExt cx="5181600" cy="1424521"/>
          </a:xfrm>
        </p:grpSpPr>
        <p:grpSp>
          <p:nvGrpSpPr>
            <p:cNvPr id="23" name="Group 9"/>
            <p:cNvGrpSpPr/>
            <p:nvPr/>
          </p:nvGrpSpPr>
          <p:grpSpPr>
            <a:xfrm>
              <a:off x="6858000" y="38100"/>
              <a:ext cx="5181600" cy="1424521"/>
              <a:chOff x="0" y="0"/>
              <a:chExt cx="6451824" cy="1216384"/>
            </a:xfrm>
          </p:grpSpPr>
          <p:sp>
            <p:nvSpPr>
              <p:cNvPr id="24" name="Freeform 10"/>
              <p:cNvSpPr/>
              <p:nvPr/>
            </p:nvSpPr>
            <p:spPr>
              <a:xfrm>
                <a:off x="12700" y="12700"/>
                <a:ext cx="6387054" cy="1147804"/>
              </a:xfrm>
              <a:custGeom>
                <a:avLst/>
                <a:gdLst/>
                <a:ahLst/>
                <a:cxnLst/>
                <a:rect l="l" t="t" r="r" b="b"/>
                <a:pathLst>
                  <a:path w="6387054" h="1147804">
                    <a:moveTo>
                      <a:pt x="146050" y="1147804"/>
                    </a:moveTo>
                    <a:lnTo>
                      <a:pt x="6241004" y="1147804"/>
                    </a:lnTo>
                    <a:cubicBezTo>
                      <a:pt x="6321015" y="1147804"/>
                      <a:pt x="6387054" y="1081764"/>
                      <a:pt x="6387054" y="1001754"/>
                    </a:cubicBezTo>
                    <a:lnTo>
                      <a:pt x="6387054" y="146050"/>
                    </a:lnTo>
                    <a:cubicBezTo>
                      <a:pt x="6387054" y="66040"/>
                      <a:pt x="6321015" y="0"/>
                      <a:pt x="6241004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001754"/>
                    </a:lnTo>
                    <a:cubicBezTo>
                      <a:pt x="0" y="1083034"/>
                      <a:pt x="66040" y="1147804"/>
                      <a:pt x="146050" y="1147804"/>
                    </a:cubicBezTo>
                    <a:close/>
                  </a:path>
                </a:pathLst>
              </a:custGeom>
              <a:solidFill>
                <a:srgbClr val="FFF7E4"/>
              </a:solidFill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Freeform 11"/>
              <p:cNvSpPr/>
              <p:nvPr/>
            </p:nvSpPr>
            <p:spPr>
              <a:xfrm>
                <a:off x="0" y="0"/>
                <a:ext cx="6451824" cy="1216384"/>
              </a:xfrm>
              <a:custGeom>
                <a:avLst/>
                <a:gdLst/>
                <a:ahLst/>
                <a:cxnLst/>
                <a:rect l="l" t="t" r="r" b="b"/>
                <a:pathLst>
                  <a:path w="6451824" h="1216384">
                    <a:moveTo>
                      <a:pt x="6388324" y="74930"/>
                    </a:moveTo>
                    <a:cubicBezTo>
                      <a:pt x="6360384" y="30480"/>
                      <a:pt x="6310854" y="0"/>
                      <a:pt x="6253704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014454"/>
                    </a:lnTo>
                    <a:cubicBezTo>
                      <a:pt x="0" y="1066524"/>
                      <a:pt x="25400" y="1112244"/>
                      <a:pt x="63500" y="1141454"/>
                    </a:cubicBezTo>
                    <a:cubicBezTo>
                      <a:pt x="91440" y="1185904"/>
                      <a:pt x="140970" y="1216384"/>
                      <a:pt x="220244" y="1216384"/>
                    </a:cubicBezTo>
                    <a:lnTo>
                      <a:pt x="6293074" y="1216384"/>
                    </a:lnTo>
                    <a:cubicBezTo>
                      <a:pt x="6380704" y="1216384"/>
                      <a:pt x="6451824" y="1145264"/>
                      <a:pt x="6451824" y="1057634"/>
                    </a:cubicBezTo>
                    <a:lnTo>
                      <a:pt x="6451824" y="199532"/>
                    </a:lnTo>
                    <a:cubicBezTo>
                      <a:pt x="6451824" y="149860"/>
                      <a:pt x="6426424" y="104140"/>
                      <a:pt x="6388324" y="74930"/>
                    </a:cubicBezTo>
                    <a:close/>
                    <a:moveTo>
                      <a:pt x="12700" y="1014454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6253704" y="12700"/>
                    </a:lnTo>
                    <a:cubicBezTo>
                      <a:pt x="6333715" y="12700"/>
                      <a:pt x="6399754" y="78740"/>
                      <a:pt x="6399754" y="158750"/>
                    </a:cubicBezTo>
                    <a:lnTo>
                      <a:pt x="6399754" y="1014454"/>
                    </a:lnTo>
                    <a:cubicBezTo>
                      <a:pt x="6399754" y="1094464"/>
                      <a:pt x="6333715" y="1160504"/>
                      <a:pt x="6253704" y="1160504"/>
                    </a:cubicBezTo>
                    <a:lnTo>
                      <a:pt x="158750" y="1160504"/>
                    </a:lnTo>
                    <a:cubicBezTo>
                      <a:pt x="78740" y="1160504"/>
                      <a:pt x="12700" y="1095734"/>
                      <a:pt x="12700" y="1014454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7" name="Google Shape;197;p7"/>
            <p:cNvSpPr txBox="1"/>
            <p:nvPr/>
          </p:nvSpPr>
          <p:spPr>
            <a:xfrm>
              <a:off x="7240637" y="291382"/>
              <a:ext cx="4419480" cy="9387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defRPr/>
              </a:pPr>
              <a:r>
                <a:rPr lang="en-US" sz="5500" b="1" dirty="0">
                  <a:solidFill>
                    <a:srgbClr val="1F497D"/>
                  </a:solidFill>
                  <a:latin typeface="Arial"/>
                  <a:ea typeface="Arial"/>
                  <a:cs typeface="Arial"/>
                  <a:sym typeface="Arial"/>
                </a:rPr>
                <a:t>KẾT LUẬN</a:t>
              </a:r>
              <a:endParaRPr sz="5500" b="1" dirty="0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1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711865" y="7121976"/>
            <a:ext cx="1173320" cy="10453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9159" y="111534"/>
            <a:ext cx="2685274" cy="26802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2000" y="288280"/>
            <a:ext cx="2987299" cy="251786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1E3F9C3-F031-CB98-774D-A1CEF934FE62}"/>
              </a:ext>
            </a:extLst>
          </p:cNvPr>
          <p:cNvSpPr/>
          <p:nvPr/>
        </p:nvSpPr>
        <p:spPr>
          <a:xfrm>
            <a:off x="609600" y="2648187"/>
            <a:ext cx="3405099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b="1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en-US" sz="3800" b="1" u="sng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en-US" sz="3800" b="1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nghĩa</a:t>
            </a:r>
            <a:r>
              <a:rPr lang="en-US" sz="3800" b="1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b="1" u="sng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1E3F9C3-F031-CB98-774D-A1CEF934FE62}"/>
              </a:ext>
            </a:extLst>
          </p:cNvPr>
          <p:cNvSpPr/>
          <p:nvPr/>
        </p:nvSpPr>
        <p:spPr>
          <a:xfrm>
            <a:off x="609600" y="4659805"/>
            <a:ext cx="13518444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b="1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en-US" sz="3800" b="1" u="sng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Xác</a:t>
            </a:r>
            <a:r>
              <a:rPr lang="en-US" sz="3800" b="1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en-US" sz="3800" b="1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tâm</a:t>
            </a:r>
            <a:r>
              <a:rPr lang="en-US" sz="3800" b="1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800" b="1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bán</a:t>
            </a:r>
            <a:r>
              <a:rPr lang="en-US" sz="3800" b="1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kính</a:t>
            </a:r>
            <a:r>
              <a:rPr lang="en-US" sz="3800" b="1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3800" b="1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3800" b="1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nội</a:t>
            </a:r>
            <a:r>
              <a:rPr lang="en-US" sz="3800" b="1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tiếp</a:t>
            </a:r>
            <a:r>
              <a:rPr lang="en-US" sz="3800" b="1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tam </a:t>
            </a:r>
            <a:r>
              <a:rPr lang="en-US" sz="3800" b="1" u="sng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en-US" sz="3800" b="1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b="1" u="sng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132FA0-EC79-792B-273E-061032A71CD0}"/>
              </a:ext>
            </a:extLst>
          </p:cNvPr>
          <p:cNvSpPr txBox="1"/>
          <p:nvPr/>
        </p:nvSpPr>
        <p:spPr>
          <a:xfrm>
            <a:off x="1143000" y="3285983"/>
            <a:ext cx="15240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tiếp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xúc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cạnh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gọi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tiếp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sz="4000" b="1" i="1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1132FA0-EC79-792B-273E-061032A71CD0}"/>
              </a:ext>
            </a:extLst>
          </p:cNvPr>
          <p:cNvSpPr txBox="1"/>
          <p:nvPr/>
        </p:nvSpPr>
        <p:spPr>
          <a:xfrm>
            <a:off x="1081514" y="5311721"/>
            <a:ext cx="15301485" cy="263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Tâm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tiếp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giao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Bán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kính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tiếp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khoảng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cách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giao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cạnh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sz="4000" b="1" i="1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1542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14" grpId="0"/>
      <p:bldP spid="16" grpId="0"/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85998" y="1714500"/>
            <a:ext cx="13362212" cy="2877237"/>
            <a:chOff x="2193759" y="2917658"/>
            <a:chExt cx="13362212" cy="2877237"/>
          </a:xfrm>
        </p:grpSpPr>
        <p:grpSp>
          <p:nvGrpSpPr>
            <p:cNvPr id="40" name="Group 4"/>
            <p:cNvGrpSpPr/>
            <p:nvPr/>
          </p:nvGrpSpPr>
          <p:grpSpPr>
            <a:xfrm>
              <a:off x="2193759" y="2917658"/>
              <a:ext cx="13335000" cy="2743200"/>
              <a:chOff x="-335748" y="0"/>
              <a:chExt cx="8393709" cy="2579249"/>
            </a:xfrm>
          </p:grpSpPr>
          <p:sp>
            <p:nvSpPr>
              <p:cNvPr id="42" name="Freeform 5"/>
              <p:cNvSpPr/>
              <p:nvPr/>
            </p:nvSpPr>
            <p:spPr>
              <a:xfrm>
                <a:off x="-335748" y="12700"/>
                <a:ext cx="8393708" cy="2566549"/>
              </a:xfrm>
              <a:custGeom>
                <a:avLst/>
                <a:gdLst/>
                <a:ahLst/>
                <a:cxnLst/>
                <a:rect l="l" t="t" r="r" b="b"/>
                <a:pathLst>
                  <a:path w="8560165" h="2195620">
                    <a:moveTo>
                      <a:pt x="7603220" y="2195620"/>
                    </a:moveTo>
                    <a:lnTo>
                      <a:pt x="956945" y="2195620"/>
                    </a:lnTo>
                    <a:cubicBezTo>
                      <a:pt x="428371" y="2195620"/>
                      <a:pt x="0" y="1767122"/>
                      <a:pt x="0" y="1097810"/>
                    </a:cubicBezTo>
                    <a:lnTo>
                      <a:pt x="0" y="1097810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7603220" y="0"/>
                    </a:lnTo>
                    <a:cubicBezTo>
                      <a:pt x="8131666" y="0"/>
                      <a:pt x="8560165" y="428371"/>
                      <a:pt x="8560165" y="1097810"/>
                    </a:cubicBezTo>
                    <a:lnTo>
                      <a:pt x="8560165" y="1097810"/>
                    </a:lnTo>
                    <a:cubicBezTo>
                      <a:pt x="8560165" y="1767122"/>
                      <a:pt x="8131667" y="2195620"/>
                      <a:pt x="7603220" y="2195620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" name="Freeform 6"/>
              <p:cNvSpPr/>
              <p:nvPr/>
            </p:nvSpPr>
            <p:spPr>
              <a:xfrm>
                <a:off x="-335747" y="0"/>
                <a:ext cx="8393708" cy="2579249"/>
              </a:xfrm>
              <a:custGeom>
                <a:avLst/>
                <a:gdLst/>
                <a:ahLst/>
                <a:cxnLst/>
                <a:rect l="l" t="t" r="r" b="b"/>
                <a:pathLst>
                  <a:path w="8585565" h="2221020">
                    <a:moveTo>
                      <a:pt x="7615920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10510"/>
                    </a:cubicBezTo>
                    <a:cubicBezTo>
                      <a:pt x="0" y="1786045"/>
                      <a:pt x="434975" y="2221020"/>
                      <a:pt x="969645" y="2221020"/>
                    </a:cubicBezTo>
                    <a:lnTo>
                      <a:pt x="7615920" y="2221020"/>
                    </a:lnTo>
                    <a:cubicBezTo>
                      <a:pt x="8150590" y="2221020"/>
                      <a:pt x="8585565" y="1786045"/>
                      <a:pt x="8585565" y="1110510"/>
                    </a:cubicBezTo>
                    <a:cubicBezTo>
                      <a:pt x="8585565" y="434975"/>
                      <a:pt x="8150590" y="0"/>
                      <a:pt x="7615920" y="0"/>
                    </a:cubicBezTo>
                    <a:close/>
                    <a:moveTo>
                      <a:pt x="7615920" y="2195620"/>
                    </a:moveTo>
                    <a:lnTo>
                      <a:pt x="969645" y="2195620"/>
                    </a:lnTo>
                    <a:cubicBezTo>
                      <a:pt x="448945" y="2195620"/>
                      <a:pt x="25400" y="1772075"/>
                      <a:pt x="25400" y="1110510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7615920" y="25400"/>
                    </a:lnTo>
                    <a:cubicBezTo>
                      <a:pt x="8136620" y="25400"/>
                      <a:pt x="8560165" y="448945"/>
                      <a:pt x="8560165" y="1110510"/>
                    </a:cubicBezTo>
                    <a:cubicBezTo>
                      <a:pt x="8560165" y="1772075"/>
                      <a:pt x="8136620" y="2195620"/>
                      <a:pt x="7615920" y="2195620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2220973" y="3706951"/>
              <a:ext cx="13334998" cy="20879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l-NL" sz="6000" b="1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BÀI TẬP</a:t>
              </a:r>
              <a:endParaRPr lang="en-US" sz="6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  <a:tabLst>
                  <a:tab pos="360045" algn="l"/>
                  <a:tab pos="720090" algn="l"/>
                </a:tabLst>
                <a:defRPr/>
              </a:pPr>
              <a:endParaRPr lang="en-US" sz="53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4237" y="6904121"/>
            <a:ext cx="6743323" cy="3384884"/>
          </a:xfrm>
          <a:prstGeom prst="rect">
            <a:avLst/>
          </a:prstGeom>
        </p:spPr>
      </p:pic>
      <p:pic>
        <p:nvPicPr>
          <p:cNvPr id="4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228600" y="6210300"/>
            <a:ext cx="1173320" cy="1045322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9585125">
            <a:off x="16488602" y="5427899"/>
            <a:ext cx="2183861" cy="559863"/>
          </a:xfrm>
          <a:prstGeom prst="rect">
            <a:avLst/>
          </a:prstGeom>
        </p:spPr>
      </p:pic>
      <p:pic>
        <p:nvPicPr>
          <p:cNvPr id="46" name="Picture 26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0708999">
            <a:off x="16433972" y="389360"/>
            <a:ext cx="1184128" cy="174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756888"/>
      </p:ext>
    </p:extLst>
  </p:cSld>
  <p:clrMapOvr>
    <a:masterClrMapping/>
  </p:clrMapOvr>
  <p:transition spd="med">
    <p:circl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219200" y="6452002"/>
            <a:ext cx="145542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8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15a </a:t>
            </a:r>
            <a:r>
              <a:rPr kumimoji="0" lang="en-US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sz="3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kumimoji="0" lang="en-US" sz="3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(O) </a:t>
            </a:r>
            <a:r>
              <a:rPr kumimoji="0" lang="en-US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kumimoji="0" lang="en-US" sz="3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3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kumimoji="0" lang="en-US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3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220492" y="786879"/>
            <a:ext cx="16306800" cy="2041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800"/>
              </a:spcAft>
              <a:defRPr/>
            </a:pP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15a, 15b, 15c, 15d ở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kumimoji="0" lang="en-US" sz="4000" b="0" i="0" u="none" strike="noStrike" kern="1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800"/>
              </a:spcAft>
              <a:defRPr/>
            </a:pP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(O)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ABC?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(O)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ABC?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Google Shape;304;p14"/>
          <p:cNvSpPr/>
          <p:nvPr/>
        </p:nvSpPr>
        <p:spPr>
          <a:xfrm>
            <a:off x="1219200" y="922521"/>
            <a:ext cx="235117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r>
              <a:rPr lang="en-US" sz="4300" b="1" dirty="0" err="1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Bài</a:t>
            </a:r>
            <a:r>
              <a:rPr lang="en-US" sz="4300" b="1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1</a:t>
            </a:r>
            <a:endParaRPr sz="4300" b="1" dirty="0">
              <a:solidFill>
                <a:prstClr val="whit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4964" y="2782975"/>
            <a:ext cx="12583090" cy="370090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219200" y="7126997"/>
            <a:ext cx="16753872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8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15b </a:t>
            </a:r>
            <a:r>
              <a:rPr kumimoji="0" lang="en-US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sz="3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kumimoji="0" lang="en-US" sz="3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(O) </a:t>
            </a:r>
            <a:r>
              <a:rPr kumimoji="0" lang="en-US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38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kumimoji="0" lang="en-US" sz="3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3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kumimoji="0" lang="en-US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3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kumimoji="0" lang="en-US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sz="38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38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38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kumimoji="0" lang="en-US" sz="38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38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kumimoji="0" lang="en-US" sz="3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219200" y="8254807"/>
            <a:ext cx="147066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8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15c </a:t>
            </a:r>
            <a:r>
              <a:rPr kumimoji="0" lang="en-US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sz="3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kumimoji="0" lang="en-US" sz="3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(O) </a:t>
            </a:r>
            <a:r>
              <a:rPr kumimoji="0" lang="en-US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38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3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3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kumimoji="0" lang="en-US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3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kumimoji="0" lang="en-US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sz="38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38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38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kumimoji="0" lang="en-US" sz="38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38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kumimoji="0" lang="en-US" sz="38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BC</a:t>
            </a:r>
            <a:endParaRPr kumimoji="0" lang="en-US" sz="3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219200" y="9464133"/>
            <a:ext cx="145542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8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15d </a:t>
            </a:r>
            <a:r>
              <a:rPr kumimoji="0" lang="en-US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sz="3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kumimoji="0" lang="en-US" sz="3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(O) </a:t>
            </a:r>
            <a:r>
              <a:rPr kumimoji="0" lang="en-US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3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3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kumimoji="0" lang="en-US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3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</a:p>
        </p:txBody>
      </p:sp>
      <p:grpSp>
        <p:nvGrpSpPr>
          <p:cNvPr id="14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1219200" y="5267483"/>
            <a:ext cx="2351174" cy="1289304"/>
            <a:chOff x="7837953" y="804641"/>
            <a:chExt cx="2022200" cy="1289304"/>
          </a:xfrm>
        </p:grpSpPr>
        <p:pic>
          <p:nvPicPr>
            <p:cNvPr id="15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974523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defRPr/>
              </a:pPr>
              <a:r>
                <a:rPr lang="en-US" sz="40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sz="40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1001862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1" grpId="0"/>
      <p:bldP spid="13" grpId="0" animBg="1"/>
      <p:bldP spid="16" grpId="0"/>
      <p:bldP spid="20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828800" y="1103588"/>
            <a:ext cx="14935200" cy="8561051"/>
          </a:xfrm>
          <a:prstGeom prst="rect">
            <a:avLst/>
          </a:prstGeom>
        </p:spPr>
      </p:pic>
      <p:sp>
        <p:nvSpPr>
          <p:cNvPr id="20" name="Google Shape;132;p3"/>
          <p:cNvSpPr/>
          <p:nvPr/>
        </p:nvSpPr>
        <p:spPr>
          <a:xfrm>
            <a:off x="2286000" y="1638300"/>
            <a:ext cx="14173200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vi-VN" sz="6000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CHƯƠNG </a:t>
            </a:r>
            <a:r>
              <a:rPr lang="en-US" sz="6000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r>
              <a:rPr lang="vi-VN" sz="6000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r>
              <a:rPr lang="en-US" sz="60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60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ĐƯỜNG TRÒN NGOẠI TIẾP VÀ ĐƯỜNG TRÒN NỘI TIẾP</a:t>
            </a:r>
            <a:endParaRPr sz="60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133;p3"/>
          <p:cNvSpPr/>
          <p:nvPr/>
        </p:nvSpPr>
        <p:spPr>
          <a:xfrm>
            <a:off x="3610752" y="5096026"/>
            <a:ext cx="12391247" cy="2585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5400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BÀI 1:</a:t>
            </a:r>
            <a:r>
              <a:rPr lang="vi-VN" sz="54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ĐƯỜNG TRÒN NGOẠI TIẾP</a:t>
            </a:r>
            <a:r>
              <a:rPr lang="en-US" sz="54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vi-VN" sz="54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ĐƯỜNG TRÒN NỘI TIẾP</a:t>
            </a:r>
            <a:endParaRPr sz="5400" b="1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980" y="4898664"/>
            <a:ext cx="3339640" cy="4895236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4666613" y="210037"/>
            <a:ext cx="3478543" cy="1917547"/>
          </a:xfrm>
          <a:prstGeom prst="rect">
            <a:avLst/>
          </a:prstGeom>
        </p:spPr>
      </p:pic>
    </p:spTree>
  </p:cSld>
  <p:clrMapOvr>
    <a:masterClrMapping/>
  </p:clrMapOvr>
  <p:transition spd="med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220492" y="786879"/>
            <a:ext cx="16306800" cy="1426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A,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 = 5cm, AC = 12cm.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Google Shape;304;p14"/>
          <p:cNvSpPr/>
          <p:nvPr/>
        </p:nvSpPr>
        <p:spPr>
          <a:xfrm>
            <a:off x="1219200" y="922521"/>
            <a:ext cx="235117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Bài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2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1219201" y="2081174"/>
            <a:ext cx="2351174" cy="1289304"/>
            <a:chOff x="7837953" y="804641"/>
            <a:chExt cx="2022200" cy="1289304"/>
          </a:xfrm>
        </p:grpSpPr>
        <p:pic>
          <p:nvPicPr>
            <p:cNvPr id="15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3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defRPr/>
              </a:pPr>
              <a:r>
                <a:rPr lang="en-US" sz="40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sz="40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3384692" y="2470595"/>
                <a:ext cx="13226908" cy="29203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800"/>
                  </a:spcAft>
                </a:pP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ABC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 </a:t>
                </a:r>
              </a:p>
              <a:p>
                <a:pPr>
                  <a:spcAft>
                    <a:spcPts val="800"/>
                  </a:spcAft>
                </a:pP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BC</a:t>
                </a:r>
                <a:r>
                  <a:rPr lang="en-US" sz="4000" kern="1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AB</a:t>
                </a:r>
                <a:r>
                  <a:rPr lang="en-US" sz="4000" kern="1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+ AC</a:t>
                </a:r>
                <a:r>
                  <a:rPr lang="en-US" sz="4000" kern="1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lí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Pythagore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>
                  <a:spcAft>
                    <a:spcPts val="800"/>
                  </a:spcAft>
                </a:pP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BC</a:t>
                </a:r>
                <a:r>
                  <a:rPr lang="en-US" sz="4000" kern="1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5</a:t>
                </a:r>
                <a:r>
                  <a:rPr lang="en-US" sz="4000" kern="1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+ 12</a:t>
                </a:r>
                <a:r>
                  <a:rPr lang="en-US" sz="4000" kern="1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169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BC 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40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169</m:t>
                        </m:r>
                      </m:e>
                    </m:rad>
                    <m:r>
                      <a:rPr lang="en-US" sz="4000" b="0" i="1" kern="1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=13</m:t>
                    </m:r>
                    <m:r>
                      <a:rPr lang="en-US" sz="4000" b="0" i="1" kern="1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endParaRPr lang="en-US" sz="4000" kern="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800"/>
                  </a:spcAft>
                </a:pP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Bán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kính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ngoại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BC:2 = 6,5cm</a:t>
                </a: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4692" y="2470595"/>
                <a:ext cx="13226908" cy="2920351"/>
              </a:xfrm>
              <a:prstGeom prst="rect">
                <a:avLst/>
              </a:prstGeom>
              <a:blipFill>
                <a:blip r:embed="rId5"/>
                <a:stretch>
                  <a:fillRect l="-1613" t="-3758" b="-79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Google Shape;304;p14"/>
          <p:cNvSpPr/>
          <p:nvPr/>
        </p:nvSpPr>
        <p:spPr>
          <a:xfrm>
            <a:off x="1029036" y="5365062"/>
            <a:ext cx="235117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Bài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3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80211" y="5552540"/>
            <a:ext cx="1230336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4cm. </a:t>
            </a:r>
          </a:p>
          <a:p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dirty="0"/>
          </a:p>
        </p:txBody>
      </p:sp>
      <p:grpSp>
        <p:nvGrpSpPr>
          <p:cNvPr id="23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1029036" y="6729340"/>
            <a:ext cx="2351174" cy="1289304"/>
            <a:chOff x="7837953" y="804641"/>
            <a:chExt cx="2022200" cy="1289304"/>
          </a:xfrm>
        </p:grpSpPr>
        <p:pic>
          <p:nvPicPr>
            <p:cNvPr id="24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3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defRPr/>
              </a:pPr>
              <a:r>
                <a:rPr lang="en-US" sz="40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sz="40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3194527" y="7118761"/>
                <a:ext cx="13226908" cy="25110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800"/>
                  </a:spcAft>
                </a:pP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Gọi a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đều</a:t>
                </a:r>
                <a:endParaRPr lang="en-US" sz="4000" kern="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800"/>
                  </a:spcAft>
                </a:pP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Bán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kính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ngoại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>
                  <a:spcAft>
                    <a:spcPts val="800"/>
                  </a:spcAft>
                </a:pP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R =</a:t>
                </a:r>
                <a:r>
                  <a:rPr lang="en-US" sz="4000" b="1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ad>
                          <m:radPr>
                            <m:degHide m:val="on"/>
                            <m:ctrlPr>
                              <a:rPr lang="en-US" sz="4000" i="1" kern="1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i="1" kern="1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4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4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4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=</a:t>
                </a:r>
                <a:r>
                  <a:rPr lang="en-US" sz="4000" b="1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 kern="1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  <m:r>
                          <a:rPr lang="en-US" sz="4000" b="0" i="1" kern="1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𝑅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4000" i="1" kern="1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i="1" kern="1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sz="4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  <m:r>
                          <a:rPr lang="en-US" sz="40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.4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4000" i="1" kern="1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i="1" kern="1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sz="4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en-US" sz="4000" b="0" i="0" kern="1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4</m:t>
                    </m:r>
                    <m:rad>
                      <m:radPr>
                        <m:degHide m:val="on"/>
                        <m:ctrlP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e>
                    </m:rad>
                  </m:oMath>
                </a14:m>
                <a:endParaRPr lang="en-US" sz="4000" kern="1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4527" y="7118761"/>
                <a:ext cx="13226908" cy="2511008"/>
              </a:xfrm>
              <a:prstGeom prst="rect">
                <a:avLst/>
              </a:prstGeom>
              <a:blipFill>
                <a:blip r:embed="rId6"/>
                <a:stretch>
                  <a:fillRect l="-1613" t="-4369" b="-26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22280283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19" grpId="0"/>
      <p:bldP spid="22" grpId="0" animBg="1"/>
      <p:bldP spid="2" grpId="0"/>
      <p:bldP spid="2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220492" y="786879"/>
            <a:ext cx="13790908" cy="3272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kumimoji="0" lang="en-US" sz="4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đở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A, B, C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 (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16).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B,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4dm.</a:t>
            </a:r>
          </a:p>
        </p:txBody>
      </p:sp>
      <p:sp>
        <p:nvSpPr>
          <p:cNvPr id="13" name="Google Shape;304;p14"/>
          <p:cNvSpPr/>
          <p:nvPr/>
        </p:nvSpPr>
        <p:spPr>
          <a:xfrm>
            <a:off x="1219200" y="922521"/>
            <a:ext cx="235117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Bài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4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1219201" y="4334259"/>
            <a:ext cx="2351174" cy="1289304"/>
            <a:chOff x="7837953" y="804641"/>
            <a:chExt cx="2022200" cy="1289304"/>
          </a:xfrm>
        </p:grpSpPr>
        <p:pic>
          <p:nvPicPr>
            <p:cNvPr id="15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3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22861" y="3034796"/>
            <a:ext cx="2732813" cy="510009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322729" y="5554104"/>
                <a:ext cx="12941343" cy="24084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Gọi a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đều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ABC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thi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khoảng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giữa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vị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trí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     R =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ad>
                          <m:radPr>
                            <m:degHide m:val="on"/>
                            <m:ctrlPr>
                              <a:rPr kumimoji="0" lang="en-US" sz="4000" b="0" i="1" u="none" strike="noStrike" kern="1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kumimoji="0" lang="en-US" sz="4000" b="0" i="1" u="none" strike="noStrike" kern="1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kumimoji="0" lang="en-US" sz="4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 =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  <m:r>
                          <a:rPr kumimoji="0" lang="en-US" sz="4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𝑅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kumimoji="0" lang="en-US" sz="4000" b="0" i="1" u="none" strike="noStrike" kern="1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kumimoji="0" lang="en-US" sz="4000" b="0" i="1" u="none" strike="noStrike" kern="1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e>
                        </m:rad>
                      </m:den>
                    </m:f>
                  </m:oMath>
                </a14:m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3.4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kumimoji="0" lang="en-US" sz="4000" b="0" i="1" u="none" strike="noStrike" kern="1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kumimoji="0" lang="en-US" sz="4000" b="0" i="1" u="none" strike="noStrike" kern="1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e>
                        </m:rad>
                      </m:den>
                    </m:f>
                  </m:oMath>
                </a14:m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kumimoji="0" lang="en-US" sz="4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4</m:t>
                    </m:r>
                    <m:rad>
                      <m:radPr>
                        <m:degHide m:val="on"/>
                        <m:ctrlPr>
                          <a:rPr kumimoji="0" lang="en-US" sz="4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kumimoji="0" lang="en-US" sz="4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dm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2729" y="5554104"/>
                <a:ext cx="12941343" cy="2408416"/>
              </a:xfrm>
              <a:prstGeom prst="rect">
                <a:avLst/>
              </a:prstGeom>
              <a:blipFill>
                <a:blip r:embed="rId6"/>
                <a:stretch>
                  <a:fillRect l="-1696" t="-4557" b="-30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56653005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219200" y="650216"/>
            <a:ext cx="15773400" cy="4914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    Cho tam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 (AB &lt; AC)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(O)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AD = 2R.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BC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ABC.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4000" kern="100" baseline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BHCD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kumimoji="0" lang="en-US" sz="4000" b="0" i="0" u="none" strike="noStrike" kern="1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4000" kern="100" baseline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c)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d) Ba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H, M, D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hang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AH = 2OM.</a:t>
            </a:r>
            <a:endParaRPr kumimoji="0" lang="en-US" sz="4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Google Shape;304;p14"/>
          <p:cNvSpPr/>
          <p:nvPr/>
        </p:nvSpPr>
        <p:spPr>
          <a:xfrm>
            <a:off x="1219200" y="922521"/>
            <a:ext cx="235117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Bài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5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1219201" y="5773781"/>
            <a:ext cx="2351174" cy="1289304"/>
            <a:chOff x="7837953" y="804641"/>
            <a:chExt cx="2022200" cy="1289304"/>
          </a:xfrm>
        </p:grpSpPr>
        <p:pic>
          <p:nvPicPr>
            <p:cNvPr id="15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974523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3411587" y="5852994"/>
            <a:ext cx="105918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tabLst/>
              <a:defRPr/>
            </a:pP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Ta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A, B, C, D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(O)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ABD, ACD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(O)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AD.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tabLst/>
              <a:defRPr/>
            </a:pP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tabLst/>
              <a:defRPr/>
            </a:pP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tabLst/>
              <a:defRPr/>
            </a:pPr>
            <a:endParaRPr kumimoji="0" lang="en-US" sz="4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2374810"/>
              </p:ext>
            </p:extLst>
          </p:nvPr>
        </p:nvGraphicFramePr>
        <p:xfrm>
          <a:off x="1872955" y="2803092"/>
          <a:ext cx="4791075" cy="75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4" name="Equation" r:id="rId6" imgW="1396800" imgH="215640" progId="Equation.DSMT4">
                  <p:embed/>
                </p:oleObj>
              </mc:Choice>
              <mc:Fallback>
                <p:oleObj name="Equation" r:id="rId6" imgW="1396800" imgH="21564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72955" y="2803092"/>
                        <a:ext cx="4791075" cy="7572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0961742"/>
              </p:ext>
            </p:extLst>
          </p:nvPr>
        </p:nvGraphicFramePr>
        <p:xfrm>
          <a:off x="1907826" y="4024813"/>
          <a:ext cx="4181475" cy="75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" name="Equation" r:id="rId8" imgW="1218960" imgH="215640" progId="Equation.DSMT4">
                  <p:embed/>
                </p:oleObj>
              </mc:Choice>
              <mc:Fallback>
                <p:oleObj name="Equation" r:id="rId8" imgW="1218960" imgH="21564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7826" y="4024813"/>
                        <a:ext cx="4181475" cy="7572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667568" y="2133866"/>
            <a:ext cx="5240812" cy="4973575"/>
          </a:xfrm>
          <a:prstGeom prst="rect">
            <a:avLst/>
          </a:prstGeom>
        </p:spPr>
      </p:pic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4149014"/>
              </p:ext>
            </p:extLst>
          </p:nvPr>
        </p:nvGraphicFramePr>
        <p:xfrm>
          <a:off x="5316538" y="7031176"/>
          <a:ext cx="4398962" cy="846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6" name="Equation" r:id="rId11" imgW="1282680" imgH="241200" progId="Equation.DSMT4">
                  <p:embed/>
                </p:oleObj>
              </mc:Choice>
              <mc:Fallback>
                <p:oleObj name="Equation" r:id="rId11" imgW="1282680" imgH="24120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16538" y="7031176"/>
                        <a:ext cx="4398962" cy="8461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8872930"/>
              </p:ext>
            </p:extLst>
          </p:nvPr>
        </p:nvGraphicFramePr>
        <p:xfrm>
          <a:off x="4495800" y="7977108"/>
          <a:ext cx="4791075" cy="75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7" name="Equation" r:id="rId13" imgW="1396800" imgH="215640" progId="Equation.DSMT4">
                  <p:embed/>
                </p:oleObj>
              </mc:Choice>
              <mc:Fallback>
                <p:oleObj name="Equation" r:id="rId13" imgW="1396800" imgH="21564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7977108"/>
                        <a:ext cx="4791075" cy="7572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119965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219200" y="650216"/>
            <a:ext cx="15773400" cy="4196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    Cho tam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 (AB &lt; AC)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(O)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AD = 2R.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BC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ABC.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BHCD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kumimoji="0" lang="en-US" sz="4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d) Ba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H, M, D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AH = 2OM.</a:t>
            </a:r>
          </a:p>
        </p:txBody>
      </p:sp>
      <p:sp>
        <p:nvSpPr>
          <p:cNvPr id="13" name="Google Shape;304;p14"/>
          <p:cNvSpPr/>
          <p:nvPr/>
        </p:nvSpPr>
        <p:spPr>
          <a:xfrm>
            <a:off x="1219200" y="922521"/>
            <a:ext cx="235117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Bài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5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1255528" y="4834662"/>
            <a:ext cx="2351174" cy="1289304"/>
            <a:chOff x="7837953" y="804641"/>
            <a:chExt cx="2022200" cy="1289304"/>
          </a:xfrm>
        </p:grpSpPr>
        <p:pic>
          <p:nvPicPr>
            <p:cNvPr id="15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974523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3619788" y="4903654"/>
            <a:ext cx="9246776" cy="4298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BHCD ta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4000" kern="100" baseline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BH,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BH // CD (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AC)</a:t>
            </a:r>
          </a:p>
          <a:p>
            <a:pPr lvl="0">
              <a:spcAft>
                <a:spcPts val="800"/>
              </a:spcAft>
              <a:defRPr/>
            </a:pP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BD // CH (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AB)</a:t>
            </a:r>
          </a:p>
          <a:p>
            <a:pPr lvl="0">
              <a:spcAft>
                <a:spcPts val="800"/>
              </a:spcAft>
            </a:pP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BHCD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kumimoji="0" lang="en-US" sz="4000" b="0" i="0" u="none" strike="noStrike" kern="1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376644"/>
              </p:ext>
            </p:extLst>
          </p:nvPr>
        </p:nvGraphicFramePr>
        <p:xfrm>
          <a:off x="1875173" y="3372239"/>
          <a:ext cx="4181475" cy="75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5" name="Equation" r:id="rId6" imgW="1218960" imgH="215640" progId="Equation.DSMT4">
                  <p:embed/>
                </p:oleObj>
              </mc:Choice>
              <mc:Fallback>
                <p:oleObj name="Equation" r:id="rId6" imgW="1218960" imgH="215640" progId="Equation.DSMT4">
                  <p:embed/>
                  <p:pic>
                    <p:nvPicPr>
                      <p:cNvPr id="16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75173" y="3372239"/>
                        <a:ext cx="4181475" cy="7572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89152" y="2050999"/>
            <a:ext cx="5583920" cy="529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197988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219200" y="650216"/>
            <a:ext cx="157734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    Cho tam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 (AB &lt; AC)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(O)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AD = 2R.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BC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ABC.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d) Ba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H, M, D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AH = 2OM.</a:t>
            </a:r>
          </a:p>
        </p:txBody>
      </p:sp>
      <p:sp>
        <p:nvSpPr>
          <p:cNvPr id="13" name="Google Shape;304;p14"/>
          <p:cNvSpPr/>
          <p:nvPr/>
        </p:nvSpPr>
        <p:spPr>
          <a:xfrm>
            <a:off x="1219200" y="922521"/>
            <a:ext cx="235117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Bài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5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1203702" y="4168749"/>
            <a:ext cx="2351174" cy="1289304"/>
            <a:chOff x="7837953" y="804641"/>
            <a:chExt cx="2022200" cy="1289304"/>
          </a:xfrm>
        </p:grpSpPr>
        <p:pic>
          <p:nvPicPr>
            <p:cNvPr id="15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974523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3396088" y="4250295"/>
            <a:ext cx="1016751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800"/>
              </a:spcAft>
            </a:pP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c) Ta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BHCD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kumimoji="0" lang="en-US" sz="4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BH = CD (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Pythagore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0">
              <a:spcAft>
                <a:spcPts val="800"/>
              </a:spcAft>
              <a:defRPr/>
            </a:pP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(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AD = 2R)</a:t>
            </a: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8312645"/>
              </p:ext>
            </p:extLst>
          </p:nvPr>
        </p:nvGraphicFramePr>
        <p:xfrm>
          <a:off x="1981200" y="2688108"/>
          <a:ext cx="4181475" cy="75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7" name="Equation" r:id="rId6" imgW="1218960" imgH="215640" progId="Equation.DSMT4">
                  <p:embed/>
                </p:oleObj>
              </mc:Choice>
              <mc:Fallback>
                <p:oleObj name="Equation" r:id="rId6" imgW="1218960" imgH="215640" progId="Equation.DSMT4">
                  <p:embed/>
                  <p:pic>
                    <p:nvPicPr>
                      <p:cNvPr id="16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2688108"/>
                        <a:ext cx="4181475" cy="7572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0097667"/>
              </p:ext>
            </p:extLst>
          </p:nvPr>
        </p:nvGraphicFramePr>
        <p:xfrm>
          <a:off x="4279603" y="5607050"/>
          <a:ext cx="4311650" cy="75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8" name="Equation" r:id="rId8" imgW="1257120" imgH="215640" progId="Equation.DSMT4">
                  <p:embed/>
                </p:oleObj>
              </mc:Choice>
              <mc:Fallback>
                <p:oleObj name="Equation" r:id="rId8" imgW="1257120" imgH="215640" progId="Equation.DSMT4">
                  <p:embed/>
                  <p:pic>
                    <p:nvPicPr>
                      <p:cNvPr id="16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9603" y="5607050"/>
                        <a:ext cx="4311650" cy="7572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2586948"/>
              </p:ext>
            </p:extLst>
          </p:nvPr>
        </p:nvGraphicFramePr>
        <p:xfrm>
          <a:off x="4443937" y="6336473"/>
          <a:ext cx="4181475" cy="75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9" name="Equation" r:id="rId10" imgW="1218960" imgH="215640" progId="Equation.DSMT4">
                  <p:embed/>
                </p:oleObj>
              </mc:Choice>
              <mc:Fallback>
                <p:oleObj name="Equation" r:id="rId10" imgW="1218960" imgH="215640" progId="Equation.DSMT4">
                  <p:embed/>
                  <p:pic>
                    <p:nvPicPr>
                      <p:cNvPr id="16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3937" y="6336473"/>
                        <a:ext cx="4181475" cy="7572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520271" y="2461916"/>
            <a:ext cx="5555677" cy="527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678838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219200" y="650216"/>
            <a:ext cx="15773400" cy="2759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    Cho tam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 (AB &lt; AC)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(O)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AD = 2R.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BC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ABC.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d) Ba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H, M, D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AH = 2OM.</a:t>
            </a:r>
          </a:p>
        </p:txBody>
      </p:sp>
      <p:sp>
        <p:nvSpPr>
          <p:cNvPr id="13" name="Google Shape;304;p14"/>
          <p:cNvSpPr/>
          <p:nvPr/>
        </p:nvSpPr>
        <p:spPr>
          <a:xfrm>
            <a:off x="1219200" y="922521"/>
            <a:ext cx="235117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Bài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5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1219201" y="3515627"/>
            <a:ext cx="2351174" cy="1289304"/>
            <a:chOff x="7837953" y="804641"/>
            <a:chExt cx="2022200" cy="1289304"/>
          </a:xfrm>
        </p:grpSpPr>
        <p:pic>
          <p:nvPicPr>
            <p:cNvPr id="15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3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1285276" y="4787348"/>
            <a:ext cx="1029712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d) Ta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BHCD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4000" kern="100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BC</a:t>
            </a:r>
          </a:p>
          <a:p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HD</a:t>
            </a:r>
          </a:p>
          <a:p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H, M, D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lang="en-US" sz="4000" kern="100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185041" y="7392321"/>
            <a:ext cx="115154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M, O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BC, AD</a:t>
            </a:r>
          </a:p>
          <a:p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OM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ADH          </a:t>
            </a:r>
          </a:p>
          <a:p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AH = 2OM (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48475" y="2377882"/>
            <a:ext cx="5477941" cy="5198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826573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219200" y="650216"/>
            <a:ext cx="15773400" cy="5427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    Cho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ABCD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tam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ABC, ADC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>
              <a:spcAft>
                <a:spcPts val="800"/>
              </a:spcAft>
              <a:defRPr/>
            </a:pP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(I)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(K)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AC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AC.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(I)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M,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(K)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AD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N(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17).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minh:</a:t>
            </a:r>
          </a:p>
          <a:p>
            <a:pPr lvl="0">
              <a:spcAft>
                <a:spcPts val="800"/>
              </a:spcAft>
              <a:defRPr/>
            </a:pP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Ba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I, H, K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>
              <a:spcAft>
                <a:spcPts val="800"/>
              </a:spcAft>
              <a:defRPr/>
            </a:pPr>
            <a:r>
              <a:rPr lang="en-US" sz="4000" kern="100" baseline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AM = AN</a:t>
            </a:r>
          </a:p>
          <a:p>
            <a:pPr lvl="0">
              <a:spcAft>
                <a:spcPts val="800"/>
              </a:spcAft>
              <a:defRPr/>
            </a:pP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4000" kern="100" baseline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4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Google Shape;304;p14"/>
          <p:cNvSpPr/>
          <p:nvPr/>
        </p:nvSpPr>
        <p:spPr>
          <a:xfrm>
            <a:off x="1242848" y="720556"/>
            <a:ext cx="235117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Bài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6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1219200" y="6187803"/>
            <a:ext cx="2351174" cy="1289304"/>
            <a:chOff x="7837953" y="804641"/>
            <a:chExt cx="2022200" cy="1289304"/>
          </a:xfrm>
        </p:grpSpPr>
        <p:pic>
          <p:nvPicPr>
            <p:cNvPr id="15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974523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3385589" y="6433714"/>
            <a:ext cx="980339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Ta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Hai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(I)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(K)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I, H, K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kumimoji="0" lang="en-US" sz="4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5742761"/>
              </p:ext>
            </p:extLst>
          </p:nvPr>
        </p:nvGraphicFramePr>
        <p:xfrm>
          <a:off x="1916829" y="5005273"/>
          <a:ext cx="3354388" cy="1514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4" name="Equation" r:id="rId6" imgW="977760" imgH="431640" progId="Equation.DSMT4">
                  <p:embed/>
                </p:oleObj>
              </mc:Choice>
              <mc:Fallback>
                <p:oleObj name="Equation" r:id="rId6" imgW="977760" imgH="431640" progId="Equation.DSMT4">
                  <p:embed/>
                  <p:pic>
                    <p:nvPicPr>
                      <p:cNvPr id="18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16829" y="5005273"/>
                        <a:ext cx="3354388" cy="15144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30200" y="3293510"/>
            <a:ext cx="4871291" cy="5354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817295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443117" y="2068597"/>
            <a:ext cx="6400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800"/>
              </a:spcAft>
              <a:defRPr/>
            </a:pP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minh: 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 = AN  </a:t>
            </a:r>
          </a:p>
        </p:txBody>
      </p:sp>
      <p:sp>
        <p:nvSpPr>
          <p:cNvPr id="13" name="Google Shape;304;p14"/>
          <p:cNvSpPr/>
          <p:nvPr/>
        </p:nvSpPr>
        <p:spPr>
          <a:xfrm>
            <a:off x="1242848" y="720556"/>
            <a:ext cx="235117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Bài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6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1242849" y="1919246"/>
            <a:ext cx="2351174" cy="1289304"/>
            <a:chOff x="7837953" y="804641"/>
            <a:chExt cx="2022200" cy="1289304"/>
          </a:xfrm>
        </p:grpSpPr>
        <p:pic>
          <p:nvPicPr>
            <p:cNvPr id="15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974523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959069" y="3098611"/>
            <a:ext cx="1036621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AM,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AH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(I)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AM = AH </a:t>
            </a:r>
            <a:endParaRPr kumimoji="0" lang="en-US" sz="4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AM, AH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(K)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 = AH .</a:t>
            </a:r>
          </a:p>
          <a:p>
            <a:pPr lvl="0">
              <a:defRPr/>
            </a:pP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AM = AN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56813" y="390503"/>
            <a:ext cx="5715000" cy="6281575"/>
          </a:xfrm>
          <a:prstGeom prst="rect">
            <a:avLst/>
          </a:prstGeom>
        </p:spPr>
      </p:pic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4469373"/>
              </p:ext>
            </p:extLst>
          </p:nvPr>
        </p:nvGraphicFramePr>
        <p:xfrm>
          <a:off x="4723606" y="5823646"/>
          <a:ext cx="3354388" cy="1514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6" name="Equation" r:id="rId7" imgW="977760" imgH="431640" progId="Equation.DSMT4">
                  <p:embed/>
                </p:oleObj>
              </mc:Choice>
              <mc:Fallback>
                <p:oleObj name="Equation" r:id="rId7" imgW="977760" imgH="431640" progId="Equation.DSMT4">
                  <p:embed/>
                  <p:pic>
                    <p:nvPicPr>
                      <p:cNvPr id="16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3606" y="5823646"/>
                        <a:ext cx="3354388" cy="15144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8"/>
          <p:cNvSpPr/>
          <p:nvPr/>
        </p:nvSpPr>
        <p:spPr>
          <a:xfrm>
            <a:off x="990600" y="6214075"/>
            <a:ext cx="1082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800"/>
              </a:spcAft>
              <a:defRPr/>
            </a:pP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minh:</a:t>
            </a:r>
            <a:endParaRPr kumimoji="0" lang="en-US" sz="4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90600" y="7273027"/>
            <a:ext cx="16687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800"/>
              </a:spcAft>
              <a:defRPr/>
            </a:pP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                                                  (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kumimoji="0" lang="en-US" sz="4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2083667"/>
              </p:ext>
            </p:extLst>
          </p:nvPr>
        </p:nvGraphicFramePr>
        <p:xfrm>
          <a:off x="2418435" y="6921961"/>
          <a:ext cx="7145337" cy="1514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7" name="Equation" r:id="rId9" imgW="2082600" imgH="431640" progId="Equation.DSMT4">
                  <p:embed/>
                </p:oleObj>
              </mc:Choice>
              <mc:Fallback>
                <p:oleObj name="Equation" r:id="rId9" imgW="2082600" imgH="431640" progId="Equation.DSMT4">
                  <p:embed/>
                  <p:pic>
                    <p:nvPicPr>
                      <p:cNvPr id="18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8435" y="6921961"/>
                        <a:ext cx="7145337" cy="15144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21"/>
          <p:cNvSpPr/>
          <p:nvPr/>
        </p:nvSpPr>
        <p:spPr>
          <a:xfrm>
            <a:off x="990600" y="8639802"/>
            <a:ext cx="16687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800"/>
              </a:spcAft>
              <a:defRPr/>
            </a:pP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4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6521432"/>
              </p:ext>
            </p:extLst>
          </p:nvPr>
        </p:nvGraphicFramePr>
        <p:xfrm>
          <a:off x="2057400" y="8280147"/>
          <a:ext cx="10979151" cy="1514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8" name="Equation" r:id="rId11" imgW="3200400" imgH="431640" progId="Equation.DSMT4">
                  <p:embed/>
                </p:oleObj>
              </mc:Choice>
              <mc:Fallback>
                <p:oleObj name="Equation" r:id="rId11" imgW="3200400" imgH="431640" progId="Equation.DSMT4">
                  <p:embed/>
                  <p:pic>
                    <p:nvPicPr>
                      <p:cNvPr id="18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8280147"/>
                        <a:ext cx="10979151" cy="15144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75884302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0726721">
            <a:off x="15116757" y="8176419"/>
            <a:ext cx="5407326" cy="5292421"/>
          </a:xfrm>
          <a:prstGeom prst="rect">
            <a:avLst/>
          </a:prstGeom>
        </p:spPr>
      </p:pic>
      <p:grpSp>
        <p:nvGrpSpPr>
          <p:cNvPr id="15" name="Google Shape;1097;p63"/>
          <p:cNvGrpSpPr/>
          <p:nvPr/>
        </p:nvGrpSpPr>
        <p:grpSpPr>
          <a:xfrm>
            <a:off x="567794" y="3484309"/>
            <a:ext cx="4906025" cy="4554790"/>
            <a:chOff x="1026411" y="3000040"/>
            <a:chExt cx="4447408" cy="4574994"/>
          </a:xfrm>
        </p:grpSpPr>
        <p:sp>
          <p:nvSpPr>
            <p:cNvPr id="16" name="Google Shape;1098;p63"/>
            <p:cNvSpPr/>
            <p:nvPr/>
          </p:nvSpPr>
          <p:spPr>
            <a:xfrm rot="10800000">
              <a:off x="1026411" y="3000040"/>
              <a:ext cx="4447408" cy="4574994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100;p63"/>
            <p:cNvSpPr txBox="1"/>
            <p:nvPr/>
          </p:nvSpPr>
          <p:spPr>
            <a:xfrm>
              <a:off x="1215181" y="4119901"/>
              <a:ext cx="4030937" cy="28749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Ghi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nhớ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kiến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thức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trọng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tâm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trong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. </a:t>
              </a:r>
              <a:endParaRPr sz="4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101;p63"/>
          <p:cNvGrpSpPr/>
          <p:nvPr/>
        </p:nvGrpSpPr>
        <p:grpSpPr>
          <a:xfrm>
            <a:off x="6019800" y="3484310"/>
            <a:ext cx="5292503" cy="4554790"/>
            <a:chOff x="6899689" y="2868931"/>
            <a:chExt cx="4797758" cy="3798570"/>
          </a:xfrm>
        </p:grpSpPr>
        <p:sp>
          <p:nvSpPr>
            <p:cNvPr id="20" name="Google Shape;1102;p63"/>
            <p:cNvSpPr/>
            <p:nvPr/>
          </p:nvSpPr>
          <p:spPr>
            <a:xfrm rot="10800000">
              <a:off x="6899689" y="2868931"/>
              <a:ext cx="4797758" cy="3798570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104;p63"/>
            <p:cNvSpPr txBox="1"/>
            <p:nvPr/>
          </p:nvSpPr>
          <p:spPr>
            <a:xfrm>
              <a:off x="7008720" y="3798739"/>
              <a:ext cx="4632565" cy="16170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Hoàn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thành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tập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trong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SGK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trang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90.</a:t>
              </a:r>
              <a:endParaRPr sz="4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1105;p63"/>
          <p:cNvGrpSpPr/>
          <p:nvPr/>
        </p:nvGrpSpPr>
        <p:grpSpPr>
          <a:xfrm>
            <a:off x="11751630" y="3484309"/>
            <a:ext cx="5469100" cy="4554790"/>
            <a:chOff x="12263298" y="3009914"/>
            <a:chExt cx="4957847" cy="4565119"/>
          </a:xfrm>
        </p:grpSpPr>
        <p:sp>
          <p:nvSpPr>
            <p:cNvPr id="24" name="Google Shape;1106;p63"/>
            <p:cNvSpPr/>
            <p:nvPr/>
          </p:nvSpPr>
          <p:spPr>
            <a:xfrm rot="10800000">
              <a:off x="12263298" y="3009914"/>
              <a:ext cx="4957847" cy="4565119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108;p63"/>
            <p:cNvSpPr txBox="1"/>
            <p:nvPr/>
          </p:nvSpPr>
          <p:spPr>
            <a:xfrm>
              <a:off x="12472322" y="3507686"/>
              <a:ext cx="4539800" cy="36091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sz="3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Chuẩn</a:t>
              </a:r>
              <a:r>
                <a:rPr lang="en-US" sz="3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bị</a:t>
              </a:r>
              <a:r>
                <a:rPr lang="en-US" sz="3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3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mới</a:t>
              </a:r>
              <a:r>
                <a:rPr lang="en-US" sz="3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: </a:t>
              </a:r>
              <a:r>
                <a:rPr lang="en-US" sz="3800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“</a:t>
              </a:r>
              <a:r>
                <a:rPr lang="en-US" sz="3800" b="1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3800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2: </a:t>
              </a:r>
              <a:r>
                <a:rPr lang="en-US" sz="3800" b="1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Xác</a:t>
              </a:r>
              <a:r>
                <a:rPr lang="en-US" sz="3800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b="1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suất</a:t>
              </a:r>
              <a:r>
                <a:rPr lang="en-US" sz="3800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b="1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lí</a:t>
              </a:r>
              <a:r>
                <a:rPr lang="en-US" sz="3800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b="1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thuyết</a:t>
              </a:r>
              <a:r>
                <a:rPr lang="en-US" sz="3800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b="1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và</a:t>
              </a:r>
              <a:r>
                <a:rPr lang="en-US" sz="3800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b="1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xác</a:t>
              </a:r>
              <a:r>
                <a:rPr lang="en-US" sz="3800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b="1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suất</a:t>
              </a:r>
              <a:r>
                <a:rPr lang="en-US" sz="3800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b="1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thực</a:t>
              </a:r>
              <a:r>
                <a:rPr lang="en-US" sz="3800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b="1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nghiệm</a:t>
              </a:r>
              <a:r>
                <a:rPr lang="en-US" sz="3800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”.</a:t>
              </a:r>
              <a:endParaRPr sz="38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572000" y="1025690"/>
            <a:ext cx="9220200" cy="1447800"/>
            <a:chOff x="5272240" y="162426"/>
            <a:chExt cx="9220200" cy="1447800"/>
          </a:xfrm>
        </p:grpSpPr>
        <p:sp>
          <p:nvSpPr>
            <p:cNvPr id="30" name="Rounded Rectangle 29"/>
            <p:cNvSpPr/>
            <p:nvPr/>
          </p:nvSpPr>
          <p:spPr>
            <a:xfrm>
              <a:off x="5272240" y="162426"/>
              <a:ext cx="9220200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5"/>
            <p:cNvSpPr txBox="1"/>
            <p:nvPr/>
          </p:nvSpPr>
          <p:spPr>
            <a:xfrm>
              <a:off x="5638800" y="310816"/>
              <a:ext cx="8539951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600"/>
                </a:lnSpc>
              </a:pPr>
              <a:r>
                <a:rPr lang="en-US" sz="6000" b="1">
                  <a:latin typeface="Arial" panose="020B0604020202020204" pitchFamily="34" charset="0"/>
                  <a:cs typeface="Arial" panose="020B0604020202020204" pitchFamily="34" charset="0"/>
                </a:rPr>
                <a:t>HƯỚNG DẪN VỀ NHÀ</a:t>
              </a:r>
              <a:endParaRPr lang="en-US" sz="6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3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925800" y="201996"/>
            <a:ext cx="1894621" cy="1960798"/>
          </a:xfrm>
          <a:prstGeom prst="rect">
            <a:avLst/>
          </a:prstGeom>
        </p:spPr>
      </p:pic>
      <p:pic>
        <p:nvPicPr>
          <p:cNvPr id="34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819400" y="8361947"/>
            <a:ext cx="4383276" cy="4114800"/>
          </a:xfrm>
          <a:prstGeom prst="rect">
            <a:avLst/>
          </a:prstGeom>
        </p:spPr>
      </p:pic>
      <p:pic>
        <p:nvPicPr>
          <p:cNvPr id="3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513390" y="708335"/>
            <a:ext cx="3026780" cy="2761937"/>
          </a:xfrm>
          <a:prstGeom prst="rect">
            <a:avLst/>
          </a:prstGeom>
        </p:spPr>
      </p:pic>
    </p:spTree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36294" y="1257300"/>
            <a:ext cx="15087600" cy="62029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86138"/>
            <a:ext cx="6096000" cy="5880713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 flipH="1">
            <a:off x="14876702" y="565688"/>
            <a:ext cx="1734898" cy="1795496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316200" y="7725314"/>
            <a:ext cx="4582210" cy="228537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664994" y="2122049"/>
            <a:ext cx="13030200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HỌC!</a:t>
            </a:r>
          </a:p>
        </p:txBody>
      </p:sp>
    </p:spTree>
    <p:extLst>
      <p:ext uri="{BB962C8B-B14F-4D97-AF65-F5344CB8AC3E}">
        <p14:creationId xmlns:p14="http://schemas.microsoft.com/office/powerpoint/2010/main" val="1521356636"/>
      </p:ext>
    </p:extLst>
  </p:cSld>
  <p:clrMapOvr>
    <a:masterClrMapping/>
  </p:clrMapOvr>
  <p:transition spd="med">
    <p:split orient="vert" dir="in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3832001">
            <a:off x="14663310" y="-1632802"/>
            <a:ext cx="6083278" cy="422027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449144" y="5580260"/>
            <a:ext cx="9823138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nl-NL" sz="45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 TRÒN NỘI TIẾP TAM GIÁC</a:t>
            </a:r>
            <a:endParaRPr lang="en-US" sz="4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029200" y="766792"/>
            <a:ext cx="8203627" cy="1447800"/>
            <a:chOff x="5341755" y="254955"/>
            <a:chExt cx="8203627" cy="1447800"/>
          </a:xfrm>
        </p:grpSpPr>
        <p:sp>
          <p:nvSpPr>
            <p:cNvPr id="21" name="Rounded Rectangle 20"/>
            <p:cNvSpPr/>
            <p:nvPr/>
          </p:nvSpPr>
          <p:spPr>
            <a:xfrm>
              <a:off x="5341755" y="254955"/>
              <a:ext cx="8203627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5"/>
            <p:cNvSpPr txBox="1"/>
            <p:nvPr/>
          </p:nvSpPr>
          <p:spPr>
            <a:xfrm>
              <a:off x="5638800" y="342900"/>
              <a:ext cx="7634439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9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NỘI</a:t>
              </a:r>
              <a:r>
                <a:rPr kumimoji="0" lang="en-US" sz="60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DUNG BÀI HỌC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3200" y="7315412"/>
            <a:ext cx="3087506" cy="25937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571500"/>
            <a:ext cx="1066800" cy="1145177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4106726" y="3588742"/>
            <a:ext cx="1236936" cy="1155973"/>
            <a:chOff x="2315060" y="3149849"/>
            <a:chExt cx="1236936" cy="1155973"/>
          </a:xfrm>
        </p:grpSpPr>
        <p:pic>
          <p:nvPicPr>
            <p:cNvPr id="25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315060" y="3149849"/>
              <a:ext cx="1236936" cy="1155973"/>
            </a:xfrm>
            <a:prstGeom prst="rect">
              <a:avLst/>
            </a:prstGeom>
          </p:spPr>
        </p:pic>
        <p:sp>
          <p:nvSpPr>
            <p:cNvPr id="26" name="TextBox 15"/>
            <p:cNvSpPr txBox="1"/>
            <p:nvPr/>
          </p:nvSpPr>
          <p:spPr>
            <a:xfrm>
              <a:off x="2411833" y="3543300"/>
              <a:ext cx="1043391" cy="569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36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000" b="1" dirty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106726" y="5448300"/>
            <a:ext cx="1236936" cy="1155973"/>
            <a:chOff x="2315060" y="3149849"/>
            <a:chExt cx="1236936" cy="1155973"/>
          </a:xfrm>
        </p:grpSpPr>
        <p:pic>
          <p:nvPicPr>
            <p:cNvPr id="28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315060" y="3149849"/>
              <a:ext cx="1236936" cy="1155973"/>
            </a:xfrm>
            <a:prstGeom prst="rect">
              <a:avLst/>
            </a:prstGeom>
          </p:spPr>
        </p:pic>
        <p:sp>
          <p:nvSpPr>
            <p:cNvPr id="29" name="TextBox 15"/>
            <p:cNvSpPr txBox="1"/>
            <p:nvPr/>
          </p:nvSpPr>
          <p:spPr>
            <a:xfrm>
              <a:off x="2411833" y="3543300"/>
              <a:ext cx="1043391" cy="569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36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000" b="1" dirty="0">
                  <a:latin typeface="Arial" panose="020B0604020202020204" pitchFamily="34" charset="0"/>
                  <a:cs typeface="Arial" panose="020B0604020202020204" pitchFamily="34" charset="0"/>
                </a:rPr>
                <a:t>II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5492619" y="3874343"/>
            <a:ext cx="10688760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5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 TRÒN NGOẠI TIẾP TAM GIÁC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00251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86000" y="1790700"/>
            <a:ext cx="13639800" cy="2362200"/>
            <a:chOff x="2727158" y="2917658"/>
            <a:chExt cx="13639800" cy="2362200"/>
          </a:xfrm>
        </p:grpSpPr>
        <p:grpSp>
          <p:nvGrpSpPr>
            <p:cNvPr id="40" name="Group 4"/>
            <p:cNvGrpSpPr/>
            <p:nvPr/>
          </p:nvGrpSpPr>
          <p:grpSpPr>
            <a:xfrm>
              <a:off x="2727158" y="2917658"/>
              <a:ext cx="13639800" cy="2362200"/>
              <a:chOff x="0" y="0"/>
              <a:chExt cx="8585565" cy="2221020"/>
            </a:xfrm>
          </p:grpSpPr>
          <p:sp>
            <p:nvSpPr>
              <p:cNvPr id="42" name="Freeform 5"/>
              <p:cNvSpPr/>
              <p:nvPr/>
            </p:nvSpPr>
            <p:spPr>
              <a:xfrm>
                <a:off x="12700" y="12700"/>
                <a:ext cx="8560165" cy="2195620"/>
              </a:xfrm>
              <a:custGeom>
                <a:avLst/>
                <a:gdLst/>
                <a:ahLst/>
                <a:cxnLst/>
                <a:rect l="l" t="t" r="r" b="b"/>
                <a:pathLst>
                  <a:path w="8560165" h="2195620">
                    <a:moveTo>
                      <a:pt x="7603220" y="2195620"/>
                    </a:moveTo>
                    <a:lnTo>
                      <a:pt x="956945" y="2195620"/>
                    </a:lnTo>
                    <a:cubicBezTo>
                      <a:pt x="428371" y="2195620"/>
                      <a:pt x="0" y="1767122"/>
                      <a:pt x="0" y="1097810"/>
                    </a:cubicBezTo>
                    <a:lnTo>
                      <a:pt x="0" y="1097810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7603220" y="0"/>
                    </a:lnTo>
                    <a:cubicBezTo>
                      <a:pt x="8131666" y="0"/>
                      <a:pt x="8560165" y="428371"/>
                      <a:pt x="8560165" y="1097810"/>
                    </a:cubicBezTo>
                    <a:lnTo>
                      <a:pt x="8560165" y="1097810"/>
                    </a:lnTo>
                    <a:cubicBezTo>
                      <a:pt x="8560165" y="1767122"/>
                      <a:pt x="8131667" y="2195620"/>
                      <a:pt x="7603220" y="2195620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6"/>
              <p:cNvSpPr/>
              <p:nvPr/>
            </p:nvSpPr>
            <p:spPr>
              <a:xfrm>
                <a:off x="0" y="0"/>
                <a:ext cx="8585565" cy="2221020"/>
              </a:xfrm>
              <a:custGeom>
                <a:avLst/>
                <a:gdLst/>
                <a:ahLst/>
                <a:cxnLst/>
                <a:rect l="l" t="t" r="r" b="b"/>
                <a:pathLst>
                  <a:path w="8585565" h="2221020">
                    <a:moveTo>
                      <a:pt x="7615920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10510"/>
                    </a:cubicBezTo>
                    <a:cubicBezTo>
                      <a:pt x="0" y="1786045"/>
                      <a:pt x="434975" y="2221020"/>
                      <a:pt x="969645" y="2221020"/>
                    </a:cubicBezTo>
                    <a:lnTo>
                      <a:pt x="7615920" y="2221020"/>
                    </a:lnTo>
                    <a:cubicBezTo>
                      <a:pt x="8150590" y="2221020"/>
                      <a:pt x="8585565" y="1786045"/>
                      <a:pt x="8585565" y="1110510"/>
                    </a:cubicBezTo>
                    <a:cubicBezTo>
                      <a:pt x="8585565" y="434975"/>
                      <a:pt x="8150590" y="0"/>
                      <a:pt x="7615920" y="0"/>
                    </a:cubicBezTo>
                    <a:close/>
                    <a:moveTo>
                      <a:pt x="7615920" y="2195620"/>
                    </a:moveTo>
                    <a:lnTo>
                      <a:pt x="969645" y="2195620"/>
                    </a:lnTo>
                    <a:cubicBezTo>
                      <a:pt x="448945" y="2195620"/>
                      <a:pt x="25400" y="1772075"/>
                      <a:pt x="25400" y="1110510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7615920" y="25400"/>
                    </a:lnTo>
                    <a:cubicBezTo>
                      <a:pt x="8136620" y="25400"/>
                      <a:pt x="8560165" y="448945"/>
                      <a:pt x="8560165" y="1110510"/>
                    </a:cubicBezTo>
                    <a:cubicBezTo>
                      <a:pt x="8560165" y="1772075"/>
                      <a:pt x="8136620" y="2195620"/>
                      <a:pt x="7615920" y="2195620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4327358" y="3603458"/>
              <a:ext cx="11240193" cy="9387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nl-NL" sz="5500" b="1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I.</a:t>
              </a:r>
              <a:r>
                <a:rPr lang="nl-NL" sz="4500" b="1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ĐƯỜNG TRÒN NGOẠI TIẾP TAM GIÁC</a:t>
              </a:r>
              <a:endParaRPr lang="en-US" sz="4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4237" y="6904121"/>
            <a:ext cx="6743323" cy="3384884"/>
          </a:xfrm>
          <a:prstGeom prst="rect">
            <a:avLst/>
          </a:prstGeom>
        </p:spPr>
      </p:pic>
      <p:pic>
        <p:nvPicPr>
          <p:cNvPr id="4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228600" y="6210300"/>
            <a:ext cx="1173320" cy="1045322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9585125">
            <a:off x="16488602" y="5427899"/>
            <a:ext cx="2183861" cy="559863"/>
          </a:xfrm>
          <a:prstGeom prst="rect">
            <a:avLst/>
          </a:prstGeom>
        </p:spPr>
      </p:pic>
      <p:pic>
        <p:nvPicPr>
          <p:cNvPr id="46" name="Picture 26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0708999">
            <a:off x="16433972" y="389360"/>
            <a:ext cx="1184128" cy="174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327662"/>
      </p:ext>
    </p:extLst>
  </p:cSld>
  <p:clrMapOvr>
    <a:masterClrMapping/>
  </p:clrMapOvr>
  <p:transition spd="med">
    <p:circl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782518">
            <a:off x="16011183" y="-450072"/>
            <a:ext cx="1749946" cy="182762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7099" y="8280547"/>
            <a:ext cx="1998114" cy="1439883"/>
          </a:xfrm>
          <a:prstGeom prst="rect">
            <a:avLst/>
          </a:prstGeom>
        </p:spPr>
      </p:pic>
      <p:pic>
        <p:nvPicPr>
          <p:cNvPr id="39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3500727">
            <a:off x="-265360" y="9094411"/>
            <a:ext cx="2345824" cy="6013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50C682-A76A-4790-96DE-BCC283BECCC8}"/>
              </a:ext>
            </a:extLst>
          </p:cNvPr>
          <p:cNvSpPr txBox="1"/>
          <p:nvPr/>
        </p:nvSpPr>
        <p:spPr>
          <a:xfrm>
            <a:off x="1295400" y="2441435"/>
            <a:ext cx="115824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đỉnh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tam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ABC (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2)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thuộc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(O)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1E3F9C3-F031-CB98-774D-A1CEF934FE62}"/>
              </a:ext>
            </a:extLst>
          </p:cNvPr>
          <p:cNvSpPr/>
          <p:nvPr/>
        </p:nvSpPr>
        <p:spPr>
          <a:xfrm>
            <a:off x="763437" y="3838588"/>
            <a:ext cx="1828129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b="1" u="sng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3800" b="1" u="sng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3800" b="1" u="sng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b="1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1132FA0-EC79-792B-273E-061032A71CD0}"/>
                  </a:ext>
                </a:extLst>
              </p:cNvPr>
              <p:cNvSpPr txBox="1"/>
              <p:nvPr/>
            </p:nvSpPr>
            <p:spPr>
              <a:xfrm>
                <a:off x="2591566" y="3650074"/>
                <a:ext cx="8763000" cy="10541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𝐶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á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𝑐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đ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𝑖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ể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𝑚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𝐴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,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𝐵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,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𝐶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𝑡h𝑢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ộ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𝑐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đườ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𝑛𝑔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𝑡𝑟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ò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𝑛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(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𝑂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4000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F1132FA0-EC79-792B-273E-061032A71C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1566" y="3650074"/>
                <a:ext cx="8763000" cy="105413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386" y="1620799"/>
            <a:ext cx="1471873" cy="7469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563600" y="1535998"/>
            <a:ext cx="3071724" cy="360772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1E3F9C3-F031-CB98-774D-A1CEF934FE62}"/>
              </a:ext>
            </a:extLst>
          </p:cNvPr>
          <p:cNvSpPr/>
          <p:nvPr/>
        </p:nvSpPr>
        <p:spPr>
          <a:xfrm>
            <a:off x="760386" y="755178"/>
            <a:ext cx="3405099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nghĩa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b="1" u="sng" dirty="0">
              <a:solidFill>
                <a:srgbClr val="7030A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0386" y="4816292"/>
            <a:ext cx="839814" cy="85847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1132FA0-EC79-792B-273E-061032A71CD0}"/>
              </a:ext>
            </a:extLst>
          </p:cNvPr>
          <p:cNvSpPr txBox="1"/>
          <p:nvPr/>
        </p:nvSpPr>
        <p:spPr>
          <a:xfrm>
            <a:off x="1600200" y="4894270"/>
            <a:ext cx="119634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qua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đỉnh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gọi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ngoại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tiếp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sz="4000" b="1" i="1" dirty="0">
              <a:solidFill>
                <a:srgbClr val="0070C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132FA0-EC79-792B-273E-061032A71CD0}"/>
              </a:ext>
            </a:extLst>
          </p:cNvPr>
          <p:cNvSpPr txBox="1"/>
          <p:nvPr/>
        </p:nvSpPr>
        <p:spPr>
          <a:xfrm>
            <a:off x="760386" y="6278716"/>
            <a:ext cx="119634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4000" b="1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Chú</a:t>
            </a:r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ý: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lang="en-US" sz="40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40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(O) </a:t>
            </a:r>
            <a:r>
              <a:rPr lang="en-US" sz="4000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ngoại</a:t>
            </a:r>
            <a:r>
              <a:rPr lang="en-US" sz="40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tiếp</a:t>
            </a:r>
            <a:r>
              <a:rPr lang="en-US" sz="40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ABC, ta </a:t>
            </a:r>
            <a:r>
              <a:rPr lang="en-US" sz="4000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còn</a:t>
            </a:r>
            <a:r>
              <a:rPr lang="en-US" sz="40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nói</a:t>
            </a:r>
            <a:r>
              <a:rPr lang="en-US" sz="40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ABC </a:t>
            </a:r>
            <a:r>
              <a:rPr lang="en-US" sz="4000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en-US" sz="40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tiếp</a:t>
            </a:r>
            <a:r>
              <a:rPr lang="en-US" sz="40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40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(O). </a:t>
            </a:r>
            <a:endParaRPr lang="en-US" sz="4000" b="1" i="1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/>
      <p:bldP spid="12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929868" y="959253"/>
            <a:ext cx="235117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1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29000" y="1124222"/>
            <a:ext cx="126111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3a, 3b ở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(O)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ABC?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grpSp>
        <p:nvGrpSpPr>
          <p:cNvPr id="2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929868" y="5524500"/>
            <a:ext cx="2351174" cy="1289304"/>
            <a:chOff x="7837953" y="804641"/>
            <a:chExt cx="2022200" cy="1289304"/>
          </a:xfrm>
        </p:grpSpPr>
        <p:pic>
          <p:nvPicPr>
            <p:cNvPr id="3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2E739D2-DBA6-85D7-D390-19FB14EEBCAA}"/>
              </a:ext>
            </a:extLst>
          </p:cNvPr>
          <p:cNvSpPr txBox="1"/>
          <p:nvPr/>
        </p:nvSpPr>
        <p:spPr>
          <a:xfrm>
            <a:off x="955994" y="6580330"/>
            <a:ext cx="1500127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3a (O)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ngoại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tiếp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tam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ABC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nó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qua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đỉnh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A, B, C</a:t>
            </a:r>
            <a:endParaRPr lang="en-US" sz="40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4800" y="2309905"/>
            <a:ext cx="7391400" cy="400683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2E739D2-DBA6-85D7-D390-19FB14EEBCAA}"/>
              </a:ext>
            </a:extLst>
          </p:cNvPr>
          <p:cNvSpPr txBox="1"/>
          <p:nvPr/>
        </p:nvSpPr>
        <p:spPr>
          <a:xfrm>
            <a:off x="929868" y="7368481"/>
            <a:ext cx="150012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3b (O)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ngoại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tiếp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tam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ABC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nó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qua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đỉnh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C.</a:t>
            </a:r>
            <a:endParaRPr lang="en-US" sz="40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539515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304800" y="896627"/>
            <a:ext cx="12268200" cy="1949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sát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4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biết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(O)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(I),</a:t>
            </a:r>
          </a:p>
          <a:p>
            <a:pPr>
              <a:spcAft>
                <a:spcPts val="800"/>
              </a:spcAft>
            </a:pP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ngoại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tiếp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ABC, </a:t>
            </a:r>
            <a:r>
              <a:rPr lang="en-US" sz="38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38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38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38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ngoại</a:t>
            </a:r>
            <a:r>
              <a:rPr lang="en-US" sz="38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tiếp</a:t>
            </a:r>
            <a:r>
              <a:rPr lang="en-US" sz="38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38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38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ABD?</a:t>
            </a:r>
            <a:endParaRPr lang="en-US" sz="3800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oogle Shape;305;p14"/>
          <p:cNvGrpSpPr/>
          <p:nvPr/>
        </p:nvGrpSpPr>
        <p:grpSpPr>
          <a:xfrm flipH="1">
            <a:off x="313509" y="3281650"/>
            <a:ext cx="1699513" cy="1188276"/>
            <a:chOff x="7890477" y="787864"/>
            <a:chExt cx="2022200" cy="1289304"/>
          </a:xfrm>
        </p:grpSpPr>
        <p:pic>
          <p:nvPicPr>
            <p:cNvPr id="19" name="Google Shape;306;p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28703">
            <a:off x="16729032" y="-717169"/>
            <a:ext cx="2085013" cy="1774090"/>
          </a:xfrm>
          <a:prstGeom prst="rect">
            <a:avLst/>
          </a:prstGeom>
        </p:spPr>
      </p:pic>
      <p:pic>
        <p:nvPicPr>
          <p:cNvPr id="4" name="Picture 38">
            <a:extLst>
              <a:ext uri="{FF2B5EF4-FFF2-40B4-BE49-F238E27FC236}">
                <a16:creationId xmlns:a16="http://schemas.microsoft.com/office/drawing/2014/main" id="{30B27C80-5618-6D67-A2A3-3078B05827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980090" y="7931991"/>
            <a:ext cx="2307909" cy="235500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387" y="890615"/>
            <a:ext cx="1188013" cy="11265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25400" y="896058"/>
            <a:ext cx="4191000" cy="297973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2E739D2-DBA6-85D7-D390-19FB14EEBCAA}"/>
              </a:ext>
            </a:extLst>
          </p:cNvPr>
          <p:cNvSpPr txBox="1"/>
          <p:nvPr/>
        </p:nvSpPr>
        <p:spPr>
          <a:xfrm>
            <a:off x="685800" y="4437863"/>
            <a:ext cx="1500127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 (O)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ngoại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tiếp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tam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ABC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nó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qua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đỉnh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A, B, C</a:t>
            </a:r>
            <a:endParaRPr lang="en-US" sz="40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2E739D2-DBA6-85D7-D390-19FB14EEBCAA}"/>
              </a:ext>
            </a:extLst>
          </p:cNvPr>
          <p:cNvSpPr txBox="1"/>
          <p:nvPr/>
        </p:nvSpPr>
        <p:spPr>
          <a:xfrm>
            <a:off x="685800" y="5373291"/>
            <a:ext cx="1500127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 (I)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ngoại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tiếp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tam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ABD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nó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qua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đỉnh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A, B, D</a:t>
            </a:r>
            <a:endParaRPr lang="en-US" sz="40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007549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782518">
            <a:off x="16011183" y="-450072"/>
            <a:ext cx="1749946" cy="182762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7099" y="8280547"/>
            <a:ext cx="1998114" cy="1439883"/>
          </a:xfrm>
          <a:prstGeom prst="rect">
            <a:avLst/>
          </a:prstGeom>
        </p:spPr>
      </p:pic>
      <p:pic>
        <p:nvPicPr>
          <p:cNvPr id="39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3500727">
            <a:off x="-265360" y="9094411"/>
            <a:ext cx="2345824" cy="6013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50C682-A76A-4790-96DE-BCC283BECCC8}"/>
              </a:ext>
            </a:extLst>
          </p:cNvPr>
          <p:cNvSpPr txBox="1"/>
          <p:nvPr/>
        </p:nvSpPr>
        <p:spPr>
          <a:xfrm>
            <a:off x="760386" y="1615579"/>
            <a:ext cx="13108014" cy="33752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 tam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ABC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giao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trực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5)</a:t>
            </a:r>
          </a:p>
          <a:p>
            <a:pPr algn="just">
              <a:spcAft>
                <a:spcPts val="800"/>
              </a:spcAft>
            </a:pP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OA, OB ,OC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spcAft>
                <a:spcPts val="800"/>
              </a:spcAft>
            </a:pP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b)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Đặt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 = OA.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(O; R)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ngoại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tiếp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tam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ABC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sao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1E3F9C3-F031-CB98-774D-A1CEF934FE62}"/>
              </a:ext>
            </a:extLst>
          </p:cNvPr>
          <p:cNvSpPr/>
          <p:nvPr/>
        </p:nvSpPr>
        <p:spPr>
          <a:xfrm>
            <a:off x="760386" y="5757410"/>
            <a:ext cx="1828129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b="1" u="sng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3800" b="1" u="sng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3800" b="1" u="sng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b="1" u="sng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1132FA0-EC79-792B-273E-061032A71CD0}"/>
                  </a:ext>
                </a:extLst>
              </p:cNvPr>
              <p:cNvSpPr txBox="1"/>
              <p:nvPr/>
            </p:nvSpPr>
            <p:spPr>
              <a:xfrm>
                <a:off x="784335" y="6205303"/>
                <a:ext cx="11197368" cy="10541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𝐶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á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𝑐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đ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𝑜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ạ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𝑛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𝑡h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ẳ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𝑛𝑔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𝑂𝐴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𝑂𝐵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𝑂𝐶</m:t>
                      </m:r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F1132FA0-EC79-792B-273E-061032A71C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335" y="6205303"/>
                <a:ext cx="11197368" cy="105413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01E3F9C3-F031-CB98-774D-A1CEF934FE62}"/>
              </a:ext>
            </a:extLst>
          </p:cNvPr>
          <p:cNvSpPr/>
          <p:nvPr/>
        </p:nvSpPr>
        <p:spPr>
          <a:xfrm>
            <a:off x="760386" y="755178"/>
            <a:ext cx="14087511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Xác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tâm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bán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kính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ngoại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tiếp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tam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b="1" u="sng" dirty="0">
              <a:solidFill>
                <a:srgbClr val="7030A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386" y="1554129"/>
            <a:ext cx="1448174" cy="7654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20800" y="1396048"/>
            <a:ext cx="3696197" cy="38236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1132FA0-EC79-792B-273E-061032A71CD0}"/>
                  </a:ext>
                </a:extLst>
              </p:cNvPr>
              <p:cNvSpPr txBox="1"/>
              <p:nvPr/>
            </p:nvSpPr>
            <p:spPr>
              <a:xfrm>
                <a:off x="760386" y="7177940"/>
                <a:ext cx="16308414" cy="14003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000" i="1" dirty="0">
                    <a:solidFill>
                      <a:prstClr val="black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𝑉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ì 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𝑂𝐴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𝑅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𝑛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ê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𝑛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𝑅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𝑂𝐴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𝑂𝐵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𝑂𝐶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𝑛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ê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𝑛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đườ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𝑛𝑔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𝑡𝑟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ò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𝑛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𝑂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𝑅</m:t>
                        </m:r>
                      </m:e>
                    </m:d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đ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𝑖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𝑞𝑢𝑎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4000" b="0" i="1" dirty="0">
                  <a:solidFill>
                    <a:prstClr val="black"/>
                  </a:solidFill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𝑏𝑎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đỉ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𝑛h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4000" i="1" dirty="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A, B ,C </a:t>
                </a:r>
                <a:r>
                  <a:rPr lang="en-US" sz="4000" i="1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i="1" dirty="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i="1" dirty="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4000" i="1" dirty="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ngoại</a:t>
                </a:r>
                <a:r>
                  <a:rPr lang="en-US" sz="4000" i="1" dirty="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tiếp</a:t>
                </a:r>
                <a:r>
                  <a:rPr lang="en-US" sz="4000" i="1" dirty="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i="1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i="1" dirty="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ABC.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F1132FA0-EC79-792B-273E-061032A71C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386" y="7177940"/>
                <a:ext cx="16308414" cy="1400383"/>
              </a:xfrm>
              <a:prstGeom prst="rect">
                <a:avLst/>
              </a:prstGeom>
              <a:blipFill rotWithShape="0">
                <a:blip r:embed="rId9"/>
                <a:stretch>
                  <a:fillRect l="-1346" t="-7391" b="-17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9170522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3736</TotalTime>
  <Words>2852</Words>
  <Application>Microsoft Office PowerPoint</Application>
  <PresentationFormat>Custom</PresentationFormat>
  <Paragraphs>278</Paragraphs>
  <Slides>39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Cambria Math</vt:lpstr>
      <vt:lpstr>Calibri</vt:lpstr>
      <vt:lpstr>Times New Roman</vt:lpstr>
      <vt:lpstr>Arial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tailieugiaovien.edu.vn</dc:creator>
  <cp:lastModifiedBy>Admin</cp:lastModifiedBy>
  <cp:revision>97</cp:revision>
  <dcterms:created xsi:type="dcterms:W3CDTF">2006-08-16T00:00:00Z</dcterms:created>
  <dcterms:modified xsi:type="dcterms:W3CDTF">2024-12-30T02:02:24Z</dcterms:modified>
  <dc:identifier>DAFWAZhnXwQ</dc:identifier>
</cp:coreProperties>
</file>