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1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2" initials="H" lastIdx="22" clrIdx="0">
    <p:extLst>
      <p:ext uri="{19B8F6BF-5375-455C-9EA6-DF929625EA0E}">
        <p15:presenceInfo xmlns:p15="http://schemas.microsoft.com/office/powerpoint/2012/main" userId="H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660033"/>
    <a:srgbClr val="800080"/>
    <a:srgbClr val="660066"/>
    <a:srgbClr val="FF9900"/>
    <a:srgbClr val="64D27E"/>
    <a:srgbClr val="FF3399"/>
    <a:srgbClr val="423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33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FE96C-2043-4BFB-8E27-9FCB1321E467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D503-FE41-46C0-BE0C-63FCE9659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với</a:t>
            </a:r>
            <a:r>
              <a:rPr lang="en-US" baseline="0" dirty="0"/>
              <a:t> HS </a:t>
            </a:r>
            <a:r>
              <a:rPr lang="en-US" baseline="0" dirty="0" err="1"/>
              <a:t>chữ</a:t>
            </a:r>
            <a:r>
              <a:rPr lang="en-US" baseline="0" dirty="0"/>
              <a:t> 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Ă; </a:t>
            </a:r>
            <a:r>
              <a:rPr lang="en-US" baseline="0" dirty="0" err="1"/>
              <a:t>chữ</a:t>
            </a:r>
            <a:r>
              <a:rPr lang="en-US" baseline="0" dirty="0"/>
              <a:t> Đ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D</a:t>
            </a:r>
          </a:p>
          <a:p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khóa</a:t>
            </a:r>
            <a:r>
              <a:rPr lang="en-US" baseline="0" dirty="0"/>
              <a:t>: </a:t>
            </a:r>
            <a:r>
              <a:rPr lang="vi-VN" dirty="0"/>
              <a:t>Đây là một vấn đề phổ biến trong trường học và có thể gây ra những hậu</a:t>
            </a:r>
            <a:endParaRPr lang="en-US" dirty="0"/>
          </a:p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4169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ô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/>
              <a:t>may mắn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4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9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Bỏ âm 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077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283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679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461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0780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7473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443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.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–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ởng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8551E-113F-ED43-8CE6-FB84F5863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850FC-15F7-861F-801B-2990C1107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D5985-C67C-5FBA-21B6-E6919F3C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4FB87-F3A8-1846-20E9-F593C786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41425-898F-378B-9961-B616CF1D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1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EAE2-6478-111E-9081-95577BCB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8B42D-1725-FA46-4EDC-0928F639B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E76D6-42CE-C0E1-DFB2-93D8704D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C97F8-2297-A859-BAB8-E8DA607F4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2CB62-05C2-3A91-2F29-B9966752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8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A7B48E-75DC-8886-447E-96000BCBF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06EAB-40CC-E4BF-FBEB-69829524F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FD19C-AD6E-3AED-2EC7-5117BEBB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6A301-8F67-B5BC-2DDA-8D00862D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7E354-704E-655A-EF13-8AAA1134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C127-438A-CCC8-5ADD-792FAB3F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3C284-675F-812B-F5EA-76D2B4302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8C230-136C-AB5C-C2C1-49B20F8E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1B121-3E9C-CC46-969F-940A5C08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1C367-959F-722E-6946-3164BE4E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C66D2-49F8-5680-94E4-37C216AC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6E686-089F-5BAB-CDDA-C1181A7FF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81305-46B5-38E7-5B8B-6F330AED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58179-5D73-2660-4E9E-7A6DC5AF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6416-3B80-E666-4BF1-37F2917A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8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2896-9BB5-5298-5BFA-08D1FB4E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7E4B7-452C-F7CF-C533-83D493991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DE6D3-866E-6DD4-E84A-11D3F193B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083BA-1E26-03ED-6B5E-DCC26851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F494A-F3BB-83D1-1FB2-D63E60B0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95490-4072-6186-0E6C-AEBF3136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9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9AA8-6DF4-C3C3-B43A-BA7798F4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51DA3-4D76-7AF8-950F-3AF763E79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8AA72-5028-6706-31F5-CDF268861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9BD0-F8A6-CBD1-A5A8-06050A480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F83ED-AF04-5F17-4606-22E0B36AC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368B6-FAEF-F6C0-9738-073C04F9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C6919-9C9E-161C-7E6D-A16840768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10677-24E7-C3BD-ADE9-068EED9B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EAD7-FD41-A40E-9D99-C08A3555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B3102-05E4-095A-2FAA-2FBA9C3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17974-0915-290D-74FD-61BB3F99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AC69A-A6FA-FE63-C6A3-639DB9D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4ED663-B5FF-3371-8B4B-8F56CEE6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9B31C-7D7A-1034-BAB3-601626DD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73EFC-0A75-6D6C-355D-93DD4C6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6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CF52-BEF3-2458-E685-F2D675A2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2AA8C-5165-FE71-DDB0-B7A46E478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6163E-AAB2-D807-B774-C5CCE7F5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76C0E-1063-B5FC-D22B-66CAAD08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36B90-8A8B-6299-B790-4E1FE2A9D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78FBA-AD1D-45DD-B3E1-11E536F0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082A-93ED-C624-1330-5CC09B96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AF125-CC1A-63E9-C774-2D45FC276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A4D48-61E3-316F-9EFA-D4A2B8936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36FC6-2D5C-8914-21C1-C06BFFE9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5CEB2-4164-28BE-3127-2A5D653F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B2D87-FDEA-0E49-93B3-7D8A073D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26404-42D3-CD7D-6C1E-3FCEC50B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CDC00-960B-AB4D-63F8-56360FD51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BDD4-0D43-498F-33B1-F0269F4C0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F146A-5107-48F0-A20D-5F25EC59AC53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FBB9B-7B98-3221-CD1D-1355074C3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D822A-4862-DEC9-B20A-E78E68A22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760E-F00F-4D77-8156-1EC943B2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6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12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7.xml"/><Relationship Id="rId11" Type="http://schemas.openxmlformats.org/officeDocument/2006/relationships/image" Target="../media/image34.png"/><Relationship Id="rId5" Type="http://schemas.openxmlformats.org/officeDocument/2006/relationships/slide" Target="slide15.xml"/><Relationship Id="rId15" Type="http://schemas.openxmlformats.org/officeDocument/2006/relationships/slide" Target="slide14.xml"/><Relationship Id="rId10" Type="http://schemas.openxmlformats.org/officeDocument/2006/relationships/image" Target="../media/image33.gif"/><Relationship Id="rId4" Type="http://schemas.openxmlformats.org/officeDocument/2006/relationships/notesSlide" Target="../notesSlides/notesSlide9.xml"/><Relationship Id="rId9" Type="http://schemas.openxmlformats.org/officeDocument/2006/relationships/slide" Target="slide22.xml"/><Relationship Id="rId1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42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video" Target="../media/media2.wmv"/><Relationship Id="rId16" Type="http://schemas.openxmlformats.org/officeDocument/2006/relationships/image" Target="../media/image45.png"/><Relationship Id="rId1" Type="http://schemas.microsoft.com/office/2007/relationships/media" Target="../media/media2.wmv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33.gif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slide" Target="slide13.xml"/><Relationship Id="rId4" Type="http://schemas.openxmlformats.org/officeDocument/2006/relationships/image" Target="../media/image38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video" Target="../media/media2.wmv"/><Relationship Id="rId16" Type="http://schemas.openxmlformats.org/officeDocument/2006/relationships/slide" Target="slide18.xml"/><Relationship Id="rId1" Type="http://schemas.microsoft.com/office/2007/relationships/media" Target="../media/media2.wmv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70.png"/><Relationship Id="rId17" Type="http://schemas.openxmlformats.org/officeDocument/2006/relationships/slide" Target="slide20.xml"/><Relationship Id="rId2" Type="http://schemas.openxmlformats.org/officeDocument/2006/relationships/video" Target="../media/media2.wmv"/><Relationship Id="rId16" Type="http://schemas.openxmlformats.org/officeDocument/2006/relationships/image" Target="../media/image46.png"/><Relationship Id="rId1" Type="http://schemas.microsoft.com/office/2007/relationships/media" Target="../media/media2.wmv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Beat_Mua_he_-_Beat.mp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83.png"/><Relationship Id="rId2" Type="http://schemas.openxmlformats.org/officeDocument/2006/relationships/video" Target="../media/media2.wmv"/><Relationship Id="rId16" Type="http://schemas.openxmlformats.org/officeDocument/2006/relationships/slide" Target="slide23.xml"/><Relationship Id="rId1" Type="http://schemas.microsoft.com/office/2007/relationships/media" Target="../media/media2.wmv"/><Relationship Id="rId6" Type="http://schemas.openxmlformats.org/officeDocument/2006/relationships/audio" Target="../media/audio3.wav"/><Relationship Id="rId11" Type="http://schemas.openxmlformats.org/officeDocument/2006/relationships/image" Target="../media/image82.png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8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w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1.wmf"/><Relationship Id="rId7" Type="http://schemas.openxmlformats.org/officeDocument/2006/relationships/image" Target="../media/image4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wmf"/><Relationship Id="rId5" Type="http://schemas.openxmlformats.org/officeDocument/2006/relationships/slide" Target="slide3.xml"/><Relationship Id="rId15" Type="http://schemas.openxmlformats.org/officeDocument/2006/relationships/image" Target="../media/image8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0.wmf"/><Relationship Id="rId4" Type="http://schemas.openxmlformats.org/officeDocument/2006/relationships/image" Target="../media/image12.png"/><Relationship Id="rId9" Type="http://schemas.openxmlformats.org/officeDocument/2006/relationships/image" Target="../media/image5.wmf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7.png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1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0.wmf"/><Relationship Id="rId5" Type="http://schemas.openxmlformats.org/officeDocument/2006/relationships/slide" Target="slide3.xml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2.png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6.wmf"/><Relationship Id="rId5" Type="http://schemas.openxmlformats.org/officeDocument/2006/relationships/slide" Target="slide3.xml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7.png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818964" y="1273037"/>
            <a:ext cx="5070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537228" y="2231573"/>
            <a:ext cx="3634088" cy="363408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34F5D-4A94-4DE9-A02A-B4719D92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599321" y="3298595"/>
            <a:ext cx="1938440" cy="193844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5BD0F90-3493-4ADB-83D8-00D6B59B8022}"/>
              </a:ext>
            </a:extLst>
          </p:cNvPr>
          <p:cNvSpPr/>
          <p:nvPr/>
        </p:nvSpPr>
        <p:spPr>
          <a:xfrm>
            <a:off x="7207782" y="2042478"/>
            <a:ext cx="3003018" cy="2006139"/>
          </a:xfrm>
          <a:prstGeom prst="cloudCallout">
            <a:avLst>
              <a:gd name="adj1" fmla="val -49191"/>
              <a:gd name="adj2" fmla="val 4540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 "/>
              </a:rPr>
              <a:t>HOẠT ĐỘNG CÁ NHÂN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E901ED-A3CC-4F1F-B133-3E81434C0F02}"/>
              </a:ext>
            </a:extLst>
          </p:cNvPr>
          <p:cNvSpPr/>
          <p:nvPr/>
        </p:nvSpPr>
        <p:spPr>
          <a:xfrm>
            <a:off x="2289827" y="2588347"/>
            <a:ext cx="245833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4094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322025" y="58944"/>
            <a:ext cx="1253816" cy="1253816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1925516" y="268941"/>
            <a:ext cx="521235" cy="66442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2482754" y="261258"/>
            <a:ext cx="448700" cy="672110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2954736" y="268942"/>
            <a:ext cx="527758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4185144" y="268942"/>
            <a:ext cx="488229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4709376" y="268937"/>
            <a:ext cx="825791" cy="664425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4" name="Rectangle 3"/>
          <p:cNvSpPr/>
          <p:nvPr/>
        </p:nvSpPr>
        <p:spPr>
          <a:xfrm>
            <a:off x="5906448" y="-6895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0" name="Flowchart: Process 19"/>
          <p:cNvSpPr/>
          <p:nvPr/>
        </p:nvSpPr>
        <p:spPr>
          <a:xfrm>
            <a:off x="3673633" y="268939"/>
            <a:ext cx="488229" cy="66442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98F60-0FAA-4CA5-9973-201B7DADC7D2}"/>
              </a:ext>
            </a:extLst>
          </p:cNvPr>
          <p:cNvSpPr/>
          <p:nvPr/>
        </p:nvSpPr>
        <p:spPr>
          <a:xfrm>
            <a:off x="0" y="4180114"/>
            <a:ext cx="2237014" cy="24089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BFDD6B-10F6-4B22-807C-09340743667E}"/>
              </a:ext>
            </a:extLst>
          </p:cNvPr>
          <p:cNvSpPr/>
          <p:nvPr/>
        </p:nvSpPr>
        <p:spPr>
          <a:xfrm>
            <a:off x="481564" y="967822"/>
            <a:ext cx="1146736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LỒNG TÂM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nạt có thể xảy ra ở những tình huống nào? Trong lớp học, sân trường, hay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mạng?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một bạn bị bắt nạt, cảm giác của bạn ấy như thế nào? Ai có thể chia sẻ suy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 của mình?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nghĩ hành động bắt nạt ảnh hưởng như thế nào đến tinh thần và học tập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bạn bị bắt nạt?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cách nào chúng ta có thể làm để xây dựng một môi trường học tập an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toàn và thân thiện hơn?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/>
              <a:t>một môi trường học đường an toàn, thân thiện và tích cực, nơi mọi học sinh đều cảm thấy được tôn trọng và bảo vệ.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18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164" y="8296"/>
            <a:ext cx="980589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J)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nặng1kg 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(m/s)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9441" y="1568754"/>
            <a:ext cx="103588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4m/s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0174" y="2307417"/>
            <a:ext cx="118961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32J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36607" y="5909448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20135"/>
              </p:ext>
            </p:extLst>
          </p:nvPr>
        </p:nvGraphicFramePr>
        <p:xfrm>
          <a:off x="5307106" y="855903"/>
          <a:ext cx="1390237" cy="53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3" imgW="634725" imgH="228501" progId="Equation.DSMT4">
                  <p:embed/>
                </p:oleObj>
              </mc:Choice>
              <mc:Fallback>
                <p:oleObj name="Equation" r:id="rId3" imgW="634725" imgH="228501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106" y="855903"/>
                        <a:ext cx="1390237" cy="539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602717"/>
              </p:ext>
            </p:extLst>
          </p:nvPr>
        </p:nvGraphicFramePr>
        <p:xfrm>
          <a:off x="720669" y="4958549"/>
          <a:ext cx="2885653" cy="98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5" imgW="1231366" imgH="418918" progId="Equation.DSMT4">
                  <p:embed/>
                </p:oleObj>
              </mc:Choice>
              <mc:Fallback>
                <p:oleObj name="Equation" r:id="rId5" imgW="1231366" imgH="418918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669" y="4958549"/>
                        <a:ext cx="2885653" cy="9842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352164" y="2774560"/>
            <a:ext cx="1165415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4m/s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K=0,5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59441" y="4034589"/>
            <a:ext cx="112581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32J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K=0,5v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899963" y="5133682"/>
            <a:ext cx="2744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307106" y="53194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53565"/>
              </p:ext>
            </p:extLst>
          </p:nvPr>
        </p:nvGraphicFramePr>
        <p:xfrm>
          <a:off x="654423" y="6087789"/>
          <a:ext cx="2556688" cy="59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7" imgW="1104421" imgH="266584" progId="Equation.DSMT4">
                  <p:embed/>
                </p:oleObj>
              </mc:Choice>
              <mc:Fallback>
                <p:oleObj name="Equation" r:id="rId7" imgW="1104421" imgH="266584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23" y="6087789"/>
                        <a:ext cx="2556688" cy="590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724807" y="24562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290411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788327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537833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035751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155" y="535734"/>
            <a:ext cx="60565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2EFA4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grpSp>
        <p:nvGrpSpPr>
          <p:cNvPr id="13" name="vong quay"/>
          <p:cNvGrpSpPr/>
          <p:nvPr/>
        </p:nvGrpSpPr>
        <p:grpSpPr>
          <a:xfrm>
            <a:off x="5825984" y="478515"/>
            <a:ext cx="5042125" cy="5036855"/>
            <a:chOff x="5425622" y="292790"/>
            <a:chExt cx="5834378" cy="58282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4949661">
              <a:off x="6674685" y="1055600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7590276">
              <a:off x="8006075" y="1180233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9501114">
              <a:off x="5697322" y="356027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6703311">
              <a:off x="6689915" y="449232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829829">
              <a:off x="8019635" y="4286550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quay dung"/>
          <p:cNvSpPr/>
          <p:nvPr/>
        </p:nvSpPr>
        <p:spPr>
          <a:xfrm>
            <a:off x="9287691" y="587853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QUAY- DỪNG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98" y="478514"/>
            <a:ext cx="714375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78" y="2441715"/>
            <a:ext cx="1354215" cy="1155064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8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Heart 56">
            <a:hlinkClick r:id="" action="ppaction://noaction"/>
          </p:cNvPr>
          <p:cNvSpPr/>
          <p:nvPr/>
        </p:nvSpPr>
        <p:spPr>
          <a:xfrm rot="5400000">
            <a:off x="11351622" y="2586573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quay dung">
            <a:hlinkClick r:id="rId15" action="ppaction://hlinksldjump"/>
            <a:extLst>
              <a:ext uri="{FF2B5EF4-FFF2-40B4-BE49-F238E27FC236}">
                <a16:creationId xmlns:a16="http://schemas.microsoft.com/office/drawing/2014/main" id="{206A6DAB-1B38-4056-9D53-4969C027C9B0}"/>
              </a:ext>
            </a:extLst>
          </p:cNvPr>
          <p:cNvSpPr/>
          <p:nvPr/>
        </p:nvSpPr>
        <p:spPr>
          <a:xfrm>
            <a:off x="1320801" y="5765800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</a:t>
            </a:r>
            <a:r>
              <a: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0BE0E2B3-B358-4472-9815-DBFD0DEC1560}"/>
              </a:ext>
            </a:extLst>
          </p:cNvPr>
          <p:cNvSpPr/>
          <p:nvPr/>
        </p:nvSpPr>
        <p:spPr>
          <a:xfrm>
            <a:off x="200298" y="6070600"/>
            <a:ext cx="815703" cy="544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589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930400" y="-25400"/>
            <a:ext cx="92456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Ô SỐ MAY MẮN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685800"/>
            <a:ext cx="12192000" cy="612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defTabSz="914377">
              <a:lnSpc>
                <a:spcPct val="150000"/>
              </a:lnSpc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ô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ô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ô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ĐÚNG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SAI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Left Arrow 57">
            <a:hlinkClick r:id="rId3" action="ppaction://hlinksldjump"/>
            <a:extLst>
              <a:ext uri="{FF2B5EF4-FFF2-40B4-BE49-F238E27FC236}">
                <a16:creationId xmlns:a16="http://schemas.microsoft.com/office/drawing/2014/main" id="{91F1E4BE-9E36-4089-B82F-C377F8931FA0}"/>
              </a:ext>
            </a:extLst>
          </p:cNvPr>
          <p:cNvSpPr/>
          <p:nvPr/>
        </p:nvSpPr>
        <p:spPr>
          <a:xfrm>
            <a:off x="11024824" y="62374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3593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142A-53D0-4A83-A7D3-F17B6DB15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5" y="820131"/>
            <a:ext cx="495300" cy="438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D3B70-4950-44F5-BC4E-F8CC32127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27" y="1182073"/>
            <a:ext cx="495300" cy="438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462E9-ECF3-4B5F-BD3F-FAE2CC1CA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654878"/>
            <a:ext cx="495300" cy="438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73769-22ED-4FFB-8253-9102DD143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09" y="1182073"/>
            <a:ext cx="495300" cy="438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00128-2AA1-4D5C-9FA8-BCF0DE804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11" y="896341"/>
            <a:ext cx="495300" cy="438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8B1AB7-6C1B-4D36-BE6C-EA93D11F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4F0150-BAA3-43E8-A49A-E943354BDE61}"/>
                  </a:ext>
                </a:extLst>
              </p:cNvPr>
              <p:cNvSpPr/>
              <p:nvPr/>
            </p:nvSpPr>
            <p:spPr>
              <a:xfrm>
                <a:off x="752588" y="311385"/>
                <a:ext cx="9042400" cy="204138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7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1. 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Điểm nào sau đây thuộc đồ thị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hàm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𝒚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42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42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4F0150-BAA3-43E8-A49A-E943354BD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88" y="311385"/>
                <a:ext cx="9042400" cy="2041385"/>
              </a:xfrm>
              <a:prstGeom prst="snip2DiagRect">
                <a:avLst/>
              </a:prstGeom>
              <a:blipFill>
                <a:blip r:embed="rId10"/>
                <a:stretch>
                  <a:fillRect l="-741" r="-67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2D0D8F-FAB3-49A0-8172-4F30162D07E3}"/>
                  </a:ext>
                </a:extLst>
              </p:cNvPr>
              <p:cNvSpPr/>
              <p:nvPr/>
            </p:nvSpPr>
            <p:spPr>
              <a:xfrm>
                <a:off x="650986" y="26162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2D0D8F-FAB3-49A0-8172-4F30162D07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86" y="2616200"/>
                <a:ext cx="5283201" cy="1036523"/>
              </a:xfrm>
              <a:prstGeom prst="rect">
                <a:avLst/>
              </a:prstGeom>
              <a:blipFill>
                <a:blip r:embed="rId11"/>
                <a:stretch>
                  <a:fillRect b="-1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337592-01A4-422D-8F54-9CBBC12257F6}"/>
                  </a:ext>
                </a:extLst>
              </p:cNvPr>
              <p:cNvSpPr/>
              <p:nvPr/>
            </p:nvSpPr>
            <p:spPr>
              <a:xfrm>
                <a:off x="6316873" y="26185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5337592-01A4-422D-8F54-9CBBC12257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73" y="2618502"/>
                <a:ext cx="5179916" cy="1085023"/>
              </a:xfrm>
              <a:prstGeom prst="rect">
                <a:avLst/>
              </a:prstGeom>
              <a:blipFill>
                <a:blip r:embed="rId12"/>
                <a:stretch>
                  <a:fillRect b="-1011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CB8B3E-2DFB-417F-A23B-313418ED0F2D}"/>
                  </a:ext>
                </a:extLst>
              </p:cNvPr>
              <p:cNvSpPr/>
              <p:nvPr/>
            </p:nvSpPr>
            <p:spPr>
              <a:xfrm>
                <a:off x="665681" y="4051529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CB8B3E-2DFB-417F-A23B-313418ED0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81" y="4051529"/>
                <a:ext cx="5268507" cy="1011603"/>
              </a:xfrm>
              <a:prstGeom prst="rect">
                <a:avLst/>
              </a:prstGeom>
              <a:blipFill>
                <a:blip r:embed="rId13"/>
                <a:stretch>
                  <a:fillRect b="-132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A1000F-46EA-405B-8432-5C7F5224C158}"/>
                  </a:ext>
                </a:extLst>
              </p:cNvPr>
              <p:cNvSpPr/>
              <p:nvPr/>
            </p:nvSpPr>
            <p:spPr>
              <a:xfrm>
                <a:off x="6316873" y="4038601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267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 </m:t>
                        </m:r>
                        <m:f>
                          <m:fPr>
                            <m:ctrlPr>
                              <a:rPr lang="en-US" sz="4267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267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67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A1000F-46EA-405B-8432-5C7F5224C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73" y="4038601"/>
                <a:ext cx="5165223" cy="1075332"/>
              </a:xfrm>
              <a:prstGeom prst="rect">
                <a:avLst/>
              </a:prstGeom>
              <a:blipFill>
                <a:blip r:embed="rId14"/>
                <a:stretch>
                  <a:fillRect b="-1079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5CC4FF-CA25-4AB6-A87A-544662CA30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0" y="2797065"/>
            <a:ext cx="805723" cy="708059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8318B6-A1D7-43D5-8E0D-571E84D171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1" y="4203650"/>
            <a:ext cx="732404" cy="643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FDFA3D-5DC6-45B8-9D5F-83B01B9158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89" y="4293609"/>
            <a:ext cx="804743" cy="643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90DF1-CAC6-4D4E-AE61-35AD8C4623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88" y="2874222"/>
            <a:ext cx="732592" cy="643793"/>
          </a:xfrm>
          <a:prstGeom prst="rect">
            <a:avLst/>
          </a:prstGeom>
        </p:spPr>
      </p:pic>
      <p:pic>
        <p:nvPicPr>
          <p:cNvPr id="19" name="Đồng-hồ-đếm-ngược-30-giây">
            <a:hlinkClick r:id="" action="ppaction://media"/>
            <a:extLst>
              <a:ext uri="{FF2B5EF4-FFF2-40B4-BE49-F238E27FC236}">
                <a16:creationId xmlns:a16="http://schemas.microsoft.com/office/drawing/2014/main" id="{92E8F0BB-6F36-4C17-82DA-BE774B41F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02989" y="457200"/>
            <a:ext cx="1216943" cy="684531"/>
          </a:xfrm>
          <a:prstGeom prst="rect">
            <a:avLst/>
          </a:prstGeom>
        </p:spPr>
      </p:pic>
      <p:sp>
        <p:nvSpPr>
          <p:cNvPr id="23" name="Rectangle: Folded Corner 26">
            <a:hlinkClick r:id="rId18" action="ppaction://hlinksldjump"/>
            <a:extLst>
              <a:ext uri="{FF2B5EF4-FFF2-40B4-BE49-F238E27FC236}">
                <a16:creationId xmlns:a16="http://schemas.microsoft.com/office/drawing/2014/main" id="{494E3750-514F-4C27-AE90-E133D578F99C}"/>
              </a:ext>
            </a:extLst>
          </p:cNvPr>
          <p:cNvSpPr/>
          <p:nvPr/>
        </p:nvSpPr>
        <p:spPr>
          <a:xfrm>
            <a:off x="8385634" y="5461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142A-53D0-4A83-A7D3-F17B6DB15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5" y="820131"/>
            <a:ext cx="495300" cy="438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D3B70-4950-44F5-BC4E-F8CC3212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27" y="1182073"/>
            <a:ext cx="495300" cy="438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462E9-ECF3-4B5F-BD3F-FAE2CC1CA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654878"/>
            <a:ext cx="495300" cy="438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73769-22ED-4FFB-8253-9102DD14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09" y="1182073"/>
            <a:ext cx="495300" cy="438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00128-2AA1-4D5C-9FA8-BCF0DE804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11" y="896341"/>
            <a:ext cx="495300" cy="438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8B1AB7-6C1B-4D36-BE6C-EA93D11FE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4F0150-BAA3-43E8-A49A-E943354BDE61}"/>
                  </a:ext>
                </a:extLst>
              </p:cNvPr>
              <p:cNvSpPr/>
              <p:nvPr/>
            </p:nvSpPr>
            <p:spPr>
              <a:xfrm>
                <a:off x="406401" y="248032"/>
                <a:ext cx="11379199" cy="934041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467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1. </a:t>
                </a:r>
                <a:r>
                  <a:rPr lang="en-US" sz="34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Điểm nào sau đây thuộc đồ thị </a:t>
                </a:r>
                <a:r>
                  <a:rPr lang="en-US" sz="34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hàm</a:t>
                </a:r>
                <a:r>
                  <a:rPr lang="en-US" sz="34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4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34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𝒚</m:t>
                    </m:r>
                    <m:r>
                      <a:rPr lang="en-US" sz="34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4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4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34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467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4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0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4F0150-BAA3-43E8-A49A-E943354BD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248032"/>
                <a:ext cx="11379199" cy="934041"/>
              </a:xfrm>
              <a:prstGeom prst="snip2DiagRect">
                <a:avLst/>
              </a:prstGeom>
              <a:blipFill>
                <a:blip r:embed="rId5"/>
                <a:stretch>
                  <a:fillRect l="-857" b="-588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85192AF-81B4-4A89-9F24-4B1C6DE62DF3}"/>
              </a:ext>
            </a:extLst>
          </p:cNvPr>
          <p:cNvSpPr txBox="1"/>
          <p:nvPr/>
        </p:nvSpPr>
        <p:spPr>
          <a:xfrm>
            <a:off x="4970469" y="1092200"/>
            <a:ext cx="244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21CCDF-2056-4075-9FB6-240A185663B8}"/>
                  </a:ext>
                </a:extLst>
              </p:cNvPr>
              <p:cNvSpPr txBox="1"/>
              <p:nvPr/>
            </p:nvSpPr>
            <p:spPr>
              <a:xfrm>
                <a:off x="406400" y="1418022"/>
                <a:ext cx="11277600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221CCDF-2056-4075-9FB6-240A18566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418022"/>
                <a:ext cx="11277600" cy="1483098"/>
              </a:xfrm>
              <a:prstGeom prst="rect">
                <a:avLst/>
              </a:prstGeom>
              <a:blipFill>
                <a:blip r:embed="rId6"/>
                <a:stretch>
                  <a:fillRect l="-1405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B397873-CD09-4075-821C-ACF7FCC22991}"/>
                  </a:ext>
                </a:extLst>
              </p:cNvPr>
              <p:cNvSpPr txBox="1"/>
              <p:nvPr/>
            </p:nvSpPr>
            <p:spPr>
              <a:xfrm>
                <a:off x="406400" y="2637222"/>
                <a:ext cx="11277600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1=2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B397873-CD09-4075-821C-ACF7FCC22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2637222"/>
                <a:ext cx="11277600" cy="1483098"/>
              </a:xfrm>
              <a:prstGeom prst="rect">
                <a:avLst/>
              </a:prstGeom>
              <a:blipFill>
                <a:blip r:embed="rId7"/>
                <a:stretch>
                  <a:fillRect l="-1405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DDA36B1-68FB-4857-A11A-EDF31828749E}"/>
                  </a:ext>
                </a:extLst>
              </p:cNvPr>
              <p:cNvSpPr txBox="1"/>
              <p:nvPr/>
            </p:nvSpPr>
            <p:spPr>
              <a:xfrm>
                <a:off x="406400" y="3862758"/>
                <a:ext cx="11422293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(vô lí)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DDA36B1-68FB-4857-A11A-EDF318287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862758"/>
                <a:ext cx="11422293" cy="1483098"/>
              </a:xfrm>
              <a:prstGeom prst="rect">
                <a:avLst/>
              </a:prstGeom>
              <a:blipFill>
                <a:blip r:embed="rId8"/>
                <a:stretch>
                  <a:fillRect l="-1388" r="-1228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F48EACC-E032-4770-A748-47732873CA34}"/>
                  </a:ext>
                </a:extLst>
              </p:cNvPr>
              <p:cNvSpPr txBox="1"/>
              <p:nvPr/>
            </p:nvSpPr>
            <p:spPr>
              <a:xfrm>
                <a:off x="406400" y="5027058"/>
                <a:ext cx="11422293" cy="148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Thay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=−1;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hàm số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(luôn đúng)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F48EACC-E032-4770-A748-47732873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5027058"/>
                <a:ext cx="11422293" cy="1483098"/>
              </a:xfrm>
              <a:prstGeom prst="rect">
                <a:avLst/>
              </a:prstGeom>
              <a:blipFill>
                <a:blip r:embed="rId9"/>
                <a:stretch>
                  <a:fillRect l="-1388" r="-1602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0E3254A6-4AA5-405D-BB6D-35B101FB2C79}"/>
              </a:ext>
            </a:extLst>
          </p:cNvPr>
          <p:cNvSpPr txBox="1"/>
          <p:nvPr/>
        </p:nvSpPr>
        <p:spPr>
          <a:xfrm>
            <a:off x="7531896" y="5892429"/>
            <a:ext cx="380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</a:p>
        </p:txBody>
      </p:sp>
      <p:sp>
        <p:nvSpPr>
          <p:cNvPr id="59" name="Left Arrow 57">
            <a:hlinkClick r:id="rId10" action="ppaction://hlinksldjump"/>
            <a:extLst>
              <a:ext uri="{FF2B5EF4-FFF2-40B4-BE49-F238E27FC236}">
                <a16:creationId xmlns:a16="http://schemas.microsoft.com/office/drawing/2014/main" id="{13859977-282B-4FCA-91C9-AC3B075D1505}"/>
              </a:ext>
            </a:extLst>
          </p:cNvPr>
          <p:cNvSpPr/>
          <p:nvPr/>
        </p:nvSpPr>
        <p:spPr>
          <a:xfrm>
            <a:off x="10891692" y="59690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70BBAC1-2525-4363-A956-DD7889A80007}"/>
                  </a:ext>
                </a:extLst>
              </p:cNvPr>
              <p:cNvSpPr/>
              <p:nvPr/>
            </p:nvSpPr>
            <p:spPr>
              <a:xfrm>
                <a:off x="406400" y="1492647"/>
                <a:ext cx="37417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70BBAC1-2525-4363-A956-DD7889A80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492647"/>
                <a:ext cx="3741794" cy="584775"/>
              </a:xfrm>
              <a:prstGeom prst="rect">
                <a:avLst/>
              </a:prstGeom>
              <a:blipFill>
                <a:blip r:embed="rId11"/>
                <a:stretch>
                  <a:fillRect l="-4241" t="-15625" r="-3263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DDBBA-6311-43A4-8BEC-6CEA3982EC7D}"/>
                  </a:ext>
                </a:extLst>
              </p:cNvPr>
              <p:cNvSpPr/>
              <p:nvPr/>
            </p:nvSpPr>
            <p:spPr>
              <a:xfrm>
                <a:off x="406401" y="2753890"/>
                <a:ext cx="37584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2;1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DDBBA-6311-43A4-8BEC-6CEA3982E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2753890"/>
                <a:ext cx="3758401" cy="584775"/>
              </a:xfrm>
              <a:prstGeom prst="rect">
                <a:avLst/>
              </a:prstGeom>
              <a:blipFill>
                <a:blip r:embed="rId12"/>
                <a:stretch>
                  <a:fillRect l="-4221" t="-15625" r="-3247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F193A37-8B65-4BC3-AB3F-3756283BD304}"/>
                  </a:ext>
                </a:extLst>
              </p:cNvPr>
              <p:cNvSpPr/>
              <p:nvPr/>
            </p:nvSpPr>
            <p:spPr>
              <a:xfrm>
                <a:off x="406400" y="3959073"/>
                <a:ext cx="41501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−1;2</m:t>
                        </m:r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F193A37-8B65-4BC3-AB3F-3756283BD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959073"/>
                <a:ext cx="4150110" cy="584775"/>
              </a:xfrm>
              <a:prstGeom prst="rect">
                <a:avLst/>
              </a:prstGeom>
              <a:blipFill>
                <a:blip r:embed="rId13"/>
                <a:stretch>
                  <a:fillRect l="-3824" t="-15625" r="-2941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4DE2C6-9733-4100-84A1-AB9F27B20134}"/>
                  </a:ext>
                </a:extLst>
              </p:cNvPr>
              <p:cNvSpPr/>
              <p:nvPr/>
            </p:nvSpPr>
            <p:spPr>
              <a:xfrm>
                <a:off x="406401" y="5083676"/>
                <a:ext cx="4258345" cy="829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Với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−1;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en-US" sz="320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4DE2C6-9733-4100-84A1-AB9F27B20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5083676"/>
                <a:ext cx="4258345" cy="829330"/>
              </a:xfrm>
              <a:prstGeom prst="rect">
                <a:avLst/>
              </a:prstGeom>
              <a:blipFill>
                <a:blip r:embed="rId14"/>
                <a:stretch>
                  <a:fillRect l="-3725" r="-2722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9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  <p:bldP spid="53" grpId="0"/>
      <p:bldP spid="54" grpId="0"/>
      <p:bldP spid="55" grpId="0"/>
      <p:bldP spid="56" grpId="0"/>
      <p:bldP spid="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403BC-BDDE-4021-B395-72D2EECB3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p:sp>
        <p:nvSpPr>
          <p:cNvPr id="4" name="Snip Diagonal Corner Rectangle 1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EA4A5B-BB28-4430-B2EF-96ADD4B1B315}"/>
              </a:ext>
            </a:extLst>
          </p:cNvPr>
          <p:cNvSpPr/>
          <p:nvPr/>
        </p:nvSpPr>
        <p:spPr>
          <a:xfrm>
            <a:off x="609600" y="279400"/>
            <a:ext cx="6908800" cy="27686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2.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6.11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parabol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phẳng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tọa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Oxy.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Khẳng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định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6FB9C9-BC76-4690-8754-B36407905D3A}"/>
                  </a:ext>
                </a:extLst>
              </p:cNvPr>
              <p:cNvSpPr/>
              <p:nvPr/>
            </p:nvSpPr>
            <p:spPr>
              <a:xfrm>
                <a:off x="711198" y="33274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6FB9C9-BC76-4690-8754-B36407905D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3327400"/>
                <a:ext cx="5283201" cy="1036523"/>
              </a:xfrm>
              <a:prstGeom prst="rect">
                <a:avLst/>
              </a:prstGeom>
              <a:blipFill>
                <a:blip r:embed="rId8"/>
                <a:stretch>
                  <a:fillRect b="-1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445E2C-614A-44A4-88B4-1638A32F2D75}"/>
                  </a:ext>
                </a:extLst>
              </p:cNvPr>
              <p:cNvSpPr/>
              <p:nvPr/>
            </p:nvSpPr>
            <p:spPr>
              <a:xfrm>
                <a:off x="6377085" y="3329702"/>
                <a:ext cx="5179916" cy="981036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445E2C-614A-44A4-88B4-1638A32F2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329702"/>
                <a:ext cx="5179916" cy="981036"/>
              </a:xfrm>
              <a:prstGeom prst="rect">
                <a:avLst/>
              </a:prstGeom>
              <a:blipFill>
                <a:blip r:embed="rId9"/>
                <a:stretch>
                  <a:fillRect b="-1677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D05337-F30A-4E6C-860A-2455B592BEF6}"/>
                  </a:ext>
                </a:extLst>
              </p:cNvPr>
              <p:cNvSpPr/>
              <p:nvPr/>
            </p:nvSpPr>
            <p:spPr>
              <a:xfrm>
                <a:off x="725893" y="4500197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D05337-F30A-4E6C-860A-2455B592B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4500197"/>
                <a:ext cx="5268507" cy="1011603"/>
              </a:xfrm>
              <a:prstGeom prst="rect">
                <a:avLst/>
              </a:prstGeom>
              <a:blipFill>
                <a:blip r:embed="rId10"/>
                <a:stretch>
                  <a:fillRect b="-1385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629A9C-CDCE-451B-A585-BB2A11400FF4}"/>
                  </a:ext>
                </a:extLst>
              </p:cNvPr>
              <p:cNvSpPr/>
              <p:nvPr/>
            </p:nvSpPr>
            <p:spPr>
              <a:xfrm>
                <a:off x="6377085" y="4487269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629A9C-CDCE-451B-A585-BB2A11400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4487269"/>
                <a:ext cx="5165223" cy="1075332"/>
              </a:xfrm>
              <a:prstGeom prst="rect">
                <a:avLst/>
              </a:prstGeom>
              <a:blipFill>
                <a:blip r:embed="rId11"/>
                <a:stretch>
                  <a:fillRect b="-96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163587-CEE5-4B03-9C9F-C397E0AB78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2" y="3508265"/>
            <a:ext cx="805723" cy="708059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B51767-1F89-40D7-A16F-2EDE50BC51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3" y="4652318"/>
            <a:ext cx="732404" cy="643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B5DBC7-89A0-4B43-876D-30FE44FDF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1" y="4742277"/>
            <a:ext cx="804743" cy="643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827C2-D56E-4C94-AE83-144A50044C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3585422"/>
            <a:ext cx="732592" cy="643793"/>
          </a:xfrm>
          <a:prstGeom prst="rect">
            <a:avLst/>
          </a:prstGeom>
        </p:spPr>
      </p:pic>
      <p:pic>
        <p:nvPicPr>
          <p:cNvPr id="13" name="Đồng-hồ-đếm-ngược-30-giây">
            <a:hlinkClick r:id="" action="ppaction://media"/>
            <a:extLst>
              <a:ext uri="{FF2B5EF4-FFF2-40B4-BE49-F238E27FC236}">
                <a16:creationId xmlns:a16="http://schemas.microsoft.com/office/drawing/2014/main" id="{8D88BFA6-A024-4151-87FC-EDF8A7EEF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6401" y="381000"/>
            <a:ext cx="1216943" cy="684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18F4AF-367D-42E7-9F85-33FC12FA77D6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7823200" y="279400"/>
            <a:ext cx="2641600" cy="2768600"/>
          </a:xfrm>
          <a:prstGeom prst="rect">
            <a:avLst/>
          </a:prstGeom>
        </p:spPr>
      </p:pic>
      <p:sp>
        <p:nvSpPr>
          <p:cNvPr id="17" name="Rectangle: Folded Corner 26">
            <a:hlinkClick r:id="rId16" action="ppaction://hlinksldjump"/>
            <a:extLst>
              <a:ext uri="{FF2B5EF4-FFF2-40B4-BE49-F238E27FC236}">
                <a16:creationId xmlns:a16="http://schemas.microsoft.com/office/drawing/2014/main" id="{4CBC9824-7277-4507-8DA2-B0116CDC611E}"/>
              </a:ext>
            </a:extLst>
          </p:cNvPr>
          <p:cNvSpPr/>
          <p:nvPr/>
        </p:nvSpPr>
        <p:spPr>
          <a:xfrm>
            <a:off x="8385634" y="5612624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403BC-BDDE-4021-B395-72D2EECB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6" y="-74705"/>
            <a:ext cx="12071575" cy="6858000"/>
          </a:xfrm>
          <a:prstGeom prst="rect">
            <a:avLst/>
          </a:prstGeom>
        </p:spPr>
      </p:pic>
      <p:sp>
        <p:nvSpPr>
          <p:cNvPr id="4" name="Snip Diagonal Corner Rectangle 1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EA4A5B-BB28-4430-B2EF-96ADD4B1B315}"/>
              </a:ext>
            </a:extLst>
          </p:cNvPr>
          <p:cNvSpPr/>
          <p:nvPr/>
        </p:nvSpPr>
        <p:spPr>
          <a:xfrm>
            <a:off x="609600" y="195316"/>
            <a:ext cx="8636000" cy="188266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6.11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parabol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tọa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Oxy.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6FB9C9-BC76-4690-8754-B36407905D3A}"/>
                  </a:ext>
                </a:extLst>
              </p:cNvPr>
              <p:cNvSpPr/>
              <p:nvPr/>
            </p:nvSpPr>
            <p:spPr>
              <a:xfrm>
                <a:off x="711198" y="2167758"/>
                <a:ext cx="5283201" cy="63154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6FB9C9-BC76-4690-8754-B36407905D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167758"/>
                <a:ext cx="5283201" cy="631545"/>
              </a:xfrm>
              <a:prstGeom prst="rect">
                <a:avLst/>
              </a:prstGeom>
              <a:blipFill>
                <a:blip r:embed="rId3"/>
                <a:stretch>
                  <a:fillRect t="-19417" b="-4077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445E2C-614A-44A4-88B4-1638A32F2D75}"/>
                  </a:ext>
                </a:extLst>
              </p:cNvPr>
              <p:cNvSpPr/>
              <p:nvPr/>
            </p:nvSpPr>
            <p:spPr>
              <a:xfrm>
                <a:off x="6377085" y="2170060"/>
                <a:ext cx="5179916" cy="61631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445E2C-614A-44A4-88B4-1638A32F2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170060"/>
                <a:ext cx="5179916" cy="616315"/>
              </a:xfrm>
              <a:prstGeom prst="rect">
                <a:avLst/>
              </a:prstGeom>
              <a:blipFill>
                <a:blip r:embed="rId4"/>
                <a:stretch>
                  <a:fillRect t="-20792" b="-4257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D05337-F30A-4E6C-860A-2455B592BEF6}"/>
                  </a:ext>
                </a:extLst>
              </p:cNvPr>
              <p:cNvSpPr/>
              <p:nvPr/>
            </p:nvSpPr>
            <p:spPr>
              <a:xfrm>
                <a:off x="725893" y="2874372"/>
                <a:ext cx="5268507" cy="631545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3733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D05337-F30A-4E6C-860A-2455B592BE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2874372"/>
                <a:ext cx="5268507" cy="631545"/>
              </a:xfrm>
              <a:prstGeom prst="rect">
                <a:avLst/>
              </a:prstGeom>
              <a:blipFill>
                <a:blip r:embed="rId5"/>
                <a:stretch>
                  <a:fillRect t="-21359" b="-3883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629A9C-CDCE-451B-A585-BB2A11400FF4}"/>
                  </a:ext>
                </a:extLst>
              </p:cNvPr>
              <p:cNvSpPr/>
              <p:nvPr/>
            </p:nvSpPr>
            <p:spPr>
              <a:xfrm>
                <a:off x="6377085" y="2861443"/>
                <a:ext cx="5165223" cy="671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3733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629A9C-CDCE-451B-A585-BB2A11400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861443"/>
                <a:ext cx="5165223" cy="671332"/>
              </a:xfrm>
              <a:prstGeom prst="rect">
                <a:avLst/>
              </a:prstGeom>
              <a:blipFill>
                <a:blip r:embed="rId6"/>
                <a:stretch>
                  <a:fillRect t="-16216" b="-324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D18F4AF-367D-42E7-9F85-33FC12FA77D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448800" y="195316"/>
            <a:ext cx="2336800" cy="1882665"/>
          </a:xfrm>
          <a:prstGeom prst="rect">
            <a:avLst/>
          </a:prstGeom>
        </p:spPr>
      </p:pic>
      <p:sp>
        <p:nvSpPr>
          <p:cNvPr id="15" name="Left Arrow 57">
            <a:hlinkClick r:id="rId8" action="ppaction://hlinksldjump"/>
            <a:extLst>
              <a:ext uri="{FF2B5EF4-FFF2-40B4-BE49-F238E27FC236}">
                <a16:creationId xmlns:a16="http://schemas.microsoft.com/office/drawing/2014/main" id="{C540D12A-9794-4A28-B041-D8C6C1271364}"/>
              </a:ext>
            </a:extLst>
          </p:cNvPr>
          <p:cNvSpPr/>
          <p:nvPr/>
        </p:nvSpPr>
        <p:spPr>
          <a:xfrm>
            <a:off x="10720024" y="60342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208395-BB73-4419-9D41-15ABC560F96D}"/>
              </a:ext>
            </a:extLst>
          </p:cNvPr>
          <p:cNvSpPr txBox="1"/>
          <p:nvPr/>
        </p:nvSpPr>
        <p:spPr>
          <a:xfrm>
            <a:off x="6299200" y="5664201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B4F71F1-85A0-4E4F-812B-48D803EB5C26}"/>
                  </a:ext>
                </a:extLst>
              </p:cNvPr>
              <p:cNvSpPr txBox="1"/>
              <p:nvPr/>
            </p:nvSpPr>
            <p:spPr>
              <a:xfrm>
                <a:off x="609600" y="4140200"/>
                <a:ext cx="11277600" cy="2160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thị hàm số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nằm phía trên trục hoành nếu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đồ thị hàm số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phía dưới trục hoành nếu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B4F71F1-85A0-4E4F-812B-48D803EB5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40200"/>
                <a:ext cx="11277600" cy="2160400"/>
              </a:xfrm>
              <a:prstGeom prst="rect">
                <a:avLst/>
              </a:prstGeom>
              <a:blipFill>
                <a:blip r:embed="rId9"/>
                <a:stretch>
                  <a:fillRect l="-1730" t="-2254" r="-1730" b="-7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Folded Corner 26">
            <a:extLst>
              <a:ext uri="{FF2B5EF4-FFF2-40B4-BE49-F238E27FC236}">
                <a16:creationId xmlns:a16="http://schemas.microsoft.com/office/drawing/2014/main" id="{6FA433A4-71C0-4C5B-B547-7283143C11A5}"/>
              </a:ext>
            </a:extLst>
          </p:cNvPr>
          <p:cNvSpPr/>
          <p:nvPr/>
        </p:nvSpPr>
        <p:spPr>
          <a:xfrm>
            <a:off x="4775200" y="3646218"/>
            <a:ext cx="3048000" cy="6163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DCC74-73A6-490F-840F-EF98884B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26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C0DD0A-C76C-4B34-BB56-552CE30381C2}"/>
                  </a:ext>
                </a:extLst>
              </p:cNvPr>
              <p:cNvSpPr/>
              <p:nvPr/>
            </p:nvSpPr>
            <p:spPr>
              <a:xfrm>
                <a:off x="609600" y="381001"/>
                <a:ext cx="9753600" cy="204138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7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3.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Các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nghiệm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của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phương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trình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𝟕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𝟏𝟐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en-US" sz="4267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C0DD0A-C76C-4B34-BB56-552CE3038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1"/>
                <a:ext cx="9753600" cy="2041385"/>
              </a:xfrm>
              <a:prstGeom prst="snip2DiagRect">
                <a:avLst/>
              </a:prstGeom>
              <a:blipFill>
                <a:blip r:embed="rId8"/>
                <a:stretch>
                  <a:fillRect l="-688" r="-68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477FF9-4CE9-41F4-8778-A30E9B770731}"/>
                  </a:ext>
                </a:extLst>
              </p:cNvPr>
              <p:cNvSpPr/>
              <p:nvPr/>
            </p:nvSpPr>
            <p:spPr>
              <a:xfrm>
                <a:off x="609600" y="2717800"/>
                <a:ext cx="5384800" cy="112893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m:rPr>
                        <m:nor/>
                      </m:rPr>
                      <a:rPr lang="en-US" sz="37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4.</m:t>
                    </m:r>
                  </m:oMath>
                </a14:m>
                <a:r>
                  <a:rPr lang="en-US" sz="3733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r>
                  <a:rPr lang="vi-VN" sz="3733" b="1" i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477FF9-4CE9-41F4-8778-A30E9B770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717800"/>
                <a:ext cx="5384800" cy="1128933"/>
              </a:xfrm>
              <a:prstGeom prst="rect">
                <a:avLst/>
              </a:prstGeom>
              <a:blipFill>
                <a:blip r:embed="rId9"/>
                <a:stretch>
                  <a:fillRect l="-362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68A334-B607-4BDD-85B8-EB75280ADC75}"/>
                  </a:ext>
                </a:extLst>
              </p:cNvPr>
              <p:cNvSpPr/>
              <p:nvPr/>
            </p:nvSpPr>
            <p:spPr>
              <a:xfrm>
                <a:off x="6299200" y="2717800"/>
                <a:ext cx="5384800" cy="112893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733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en-US" sz="3733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68A334-B607-4BDD-85B8-EB75280AD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2717800"/>
                <a:ext cx="5384800" cy="1128933"/>
              </a:xfrm>
              <a:prstGeom prst="rect">
                <a:avLst/>
              </a:prstGeom>
              <a:blipFill>
                <a:blip r:embed="rId10"/>
                <a:stretch>
                  <a:fillRect l="-362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2591B0-495D-47FF-B943-13F855935E3D}"/>
                  </a:ext>
                </a:extLst>
              </p:cNvPr>
              <p:cNvSpPr/>
              <p:nvPr/>
            </p:nvSpPr>
            <p:spPr>
              <a:xfrm>
                <a:off x="609600" y="4167810"/>
                <a:ext cx="5384800" cy="999721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3733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2591B0-495D-47FF-B943-13F855935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67810"/>
                <a:ext cx="5384800" cy="999721"/>
              </a:xfrm>
              <a:prstGeom prst="rect">
                <a:avLst/>
              </a:prstGeom>
              <a:blipFill>
                <a:blip r:embed="rId11"/>
                <a:stretch>
                  <a:fillRect l="-3624" b="-731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08184A-B510-4A24-B275-AB82BDB62AB8}"/>
                  </a:ext>
                </a:extLst>
              </p:cNvPr>
              <p:cNvSpPr/>
              <p:nvPr/>
            </p:nvSpPr>
            <p:spPr>
              <a:xfrm>
                <a:off x="6299200" y="4134159"/>
                <a:ext cx="5384800" cy="103337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733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733" b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733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733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733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08184A-B510-4A24-B275-AB82BDB62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4134159"/>
                <a:ext cx="5384800" cy="1033373"/>
              </a:xfrm>
              <a:prstGeom prst="rect">
                <a:avLst/>
              </a:prstGeom>
              <a:blipFill>
                <a:blip r:embed="rId12"/>
                <a:stretch>
                  <a:fillRect l="-3620" b="-411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28347C-122B-441A-9CD1-DA575375E1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79" y="3019045"/>
            <a:ext cx="805723" cy="70805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BE7132-04DD-43FC-A028-5D41E34B172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88264" y="4463443"/>
            <a:ext cx="804536" cy="704088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2B2010-4550-4C78-9344-A5C71289C1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44" y="4281620"/>
            <a:ext cx="907257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062F4-A42D-4DC1-A4C5-2FB3F86E45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44" y="3066950"/>
            <a:ext cx="907257" cy="643793"/>
          </a:xfrm>
          <a:prstGeom prst="rect">
            <a:avLst/>
          </a:prstGeom>
        </p:spPr>
      </p:pic>
      <p:pic>
        <p:nvPicPr>
          <p:cNvPr id="12" name="Đồng-hồ-đếm-ngược-30-giây">
            <a:hlinkClick r:id="" action="ppaction://media"/>
            <a:extLst>
              <a:ext uri="{FF2B5EF4-FFF2-40B4-BE49-F238E27FC236}">
                <a16:creationId xmlns:a16="http://schemas.microsoft.com/office/drawing/2014/main" id="{6A3B2406-ED21-4616-8E20-573723203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68658" y="381000"/>
            <a:ext cx="1216943" cy="684531"/>
          </a:xfrm>
          <a:prstGeom prst="rect">
            <a:avLst/>
          </a:prstGeom>
        </p:spPr>
      </p:pic>
      <p:sp>
        <p:nvSpPr>
          <p:cNvPr id="14" name="Rectangle: Folded Corner 26">
            <a:hlinkClick r:id="rId17" action="ppaction://hlinksldjump"/>
            <a:extLst>
              <a:ext uri="{FF2B5EF4-FFF2-40B4-BE49-F238E27FC236}">
                <a16:creationId xmlns:a16="http://schemas.microsoft.com/office/drawing/2014/main" id="{FB0310E5-848C-47B0-9B99-5BC231686387}"/>
              </a:ext>
            </a:extLst>
          </p:cNvPr>
          <p:cNvSpPr/>
          <p:nvPr/>
        </p:nvSpPr>
        <p:spPr>
          <a:xfrm>
            <a:off x="8385634" y="5461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8393" y="1696233"/>
            <a:ext cx="1069521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600" b="1" dirty="0">
                <a:latin typeface="VNI-Allegie" pitchFamily="2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</a:rPr>
              <a:t> 1 ô </a:t>
            </a:r>
            <a:r>
              <a:rPr lang="en-US" sz="3200" dirty="0" err="1">
                <a:latin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</a:rPr>
              <a:t> ra.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</a:rPr>
              <a:t> 6 ô </a:t>
            </a:r>
            <a:r>
              <a:rPr lang="en-US" sz="3200" dirty="0" err="1">
                <a:latin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</a:rPr>
              <a:t>.        	</a:t>
            </a:r>
            <a:r>
              <a:rPr lang="en-US" sz="3200" dirty="0" err="1">
                <a:latin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25381" y="1006783"/>
            <a:ext cx="50706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36871" name="AutoShape 7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2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DCC74-73A6-490F-840F-EF98884B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6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C0DD0A-C76C-4B34-BB56-552CE30381C2}"/>
                  </a:ext>
                </a:extLst>
              </p:cNvPr>
              <p:cNvSpPr/>
              <p:nvPr/>
            </p:nvSpPr>
            <p:spPr>
              <a:xfrm>
                <a:off x="609600" y="381002"/>
                <a:ext cx="11074400" cy="1128933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3.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Các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nghiệm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phương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trình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𝟏𝟐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3" name="Snip Diagonal Corner Rectangle 2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C0DD0A-C76C-4B34-BB56-552CE30381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2"/>
                <a:ext cx="11074400" cy="1128933"/>
              </a:xfrm>
              <a:prstGeom prst="snip2DiagRect">
                <a:avLst/>
              </a:prstGeom>
              <a:blipFill>
                <a:blip r:embed="rId3"/>
                <a:stretch>
                  <a:fillRect l="-55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477FF9-4CE9-41F4-8778-A30E9B770731}"/>
                  </a:ext>
                </a:extLst>
              </p:cNvPr>
              <p:cNvSpPr/>
              <p:nvPr/>
            </p:nvSpPr>
            <p:spPr>
              <a:xfrm>
                <a:off x="609600" y="1690469"/>
                <a:ext cx="5384800" cy="8241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4.</m:t>
                    </m:r>
                  </m:oMath>
                </a14:m>
                <a:r>
                  <a:rPr lang="en-US" sz="3200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r>
                  <a:rPr lang="vi-VN" sz="3200" b="1" i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0477FF9-4CE9-41F4-8778-A30E9B770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90469"/>
                <a:ext cx="5384800" cy="824132"/>
              </a:xfrm>
              <a:prstGeom prst="rect">
                <a:avLst/>
              </a:prstGeom>
              <a:blipFill>
                <a:blip r:embed="rId4"/>
                <a:stretch>
                  <a:fillRect l="-2831" b="-73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68A334-B607-4BDD-85B8-EB75280ADC75}"/>
                  </a:ext>
                </a:extLst>
              </p:cNvPr>
              <p:cNvSpPr/>
              <p:nvPr/>
            </p:nvSpPr>
            <p:spPr>
              <a:xfrm>
                <a:off x="6299200" y="1690469"/>
                <a:ext cx="5384800" cy="8241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68A334-B607-4BDD-85B8-EB75280AD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1690469"/>
                <a:ext cx="5384800" cy="824132"/>
              </a:xfrm>
              <a:prstGeom prst="rect">
                <a:avLst/>
              </a:prstGeom>
              <a:blipFill>
                <a:blip r:embed="rId5"/>
                <a:stretch>
                  <a:fillRect l="-2828" b="-73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2591B0-495D-47FF-B943-13F855935E3D}"/>
                  </a:ext>
                </a:extLst>
              </p:cNvPr>
              <p:cNvSpPr/>
              <p:nvPr/>
            </p:nvSpPr>
            <p:spPr>
              <a:xfrm>
                <a:off x="609600" y="2688388"/>
                <a:ext cx="5384800" cy="82100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endParaRPr lang="vi-V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2591B0-495D-47FF-B943-13F855935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88388"/>
                <a:ext cx="5384800" cy="821008"/>
              </a:xfrm>
              <a:prstGeom prst="rect">
                <a:avLst/>
              </a:prstGeom>
              <a:blipFill>
                <a:blip r:embed="rId6"/>
                <a:stretch>
                  <a:fillRect l="-2831" b="-888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08184A-B510-4A24-B275-AB82BDB62AB8}"/>
                  </a:ext>
                </a:extLst>
              </p:cNvPr>
              <p:cNvSpPr/>
              <p:nvPr/>
            </p:nvSpPr>
            <p:spPr>
              <a:xfrm>
                <a:off x="6299200" y="2654736"/>
                <a:ext cx="5384800" cy="82100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3200" b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308184A-B510-4A24-B275-AB82BDB62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200" y="2654736"/>
                <a:ext cx="5384800" cy="821008"/>
              </a:xfrm>
              <a:prstGeom prst="rect">
                <a:avLst/>
              </a:prstGeom>
              <a:blipFill>
                <a:blip r:embed="rId7"/>
                <a:stretch>
                  <a:fillRect l="-2828" b="-814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Arrow 57">
            <a:hlinkClick r:id="rId8" action="ppaction://hlinksldjump"/>
            <a:extLst>
              <a:ext uri="{FF2B5EF4-FFF2-40B4-BE49-F238E27FC236}">
                <a16:creationId xmlns:a16="http://schemas.microsoft.com/office/drawing/2014/main" id="{56D97963-C5BE-4FAF-BE9E-015783964D74}"/>
              </a:ext>
            </a:extLst>
          </p:cNvPr>
          <p:cNvSpPr/>
          <p:nvPr/>
        </p:nvSpPr>
        <p:spPr>
          <a:xfrm>
            <a:off x="10473226" y="59690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09C9A6-5728-4730-AF59-E8AA015C675B}"/>
              </a:ext>
            </a:extLst>
          </p:cNvPr>
          <p:cNvSpPr txBox="1"/>
          <p:nvPr/>
        </p:nvSpPr>
        <p:spPr>
          <a:xfrm>
            <a:off x="4064000" y="5837573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268EA4-3AF8-4030-8A9E-346DBA6C5C1B}"/>
                  </a:ext>
                </a:extLst>
              </p:cNvPr>
              <p:cNvSpPr txBox="1"/>
              <p:nvPr/>
            </p:nvSpPr>
            <p:spPr>
              <a:xfrm>
                <a:off x="609600" y="4091863"/>
                <a:ext cx="11176000" cy="181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=</m:t>
                    </m:r>
                    <m:sSup>
                      <m:s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−4.1.12=1&gt;0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phương trình có hai nghiệm phân biệt: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268EA4-3AF8-4030-8A9E-346DBA6C5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091863"/>
                <a:ext cx="11176000" cy="1815753"/>
              </a:xfrm>
              <a:prstGeom prst="rect">
                <a:avLst/>
              </a:prstGeom>
              <a:blipFill>
                <a:blip r:embed="rId9"/>
                <a:stretch>
                  <a:fillRect l="-1746" r="-1746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6EE943-F940-48BF-BD6A-4650BAEC1109}"/>
                  </a:ext>
                </a:extLst>
              </p:cNvPr>
              <p:cNvSpPr txBox="1"/>
              <p:nvPr/>
            </p:nvSpPr>
            <p:spPr>
              <a:xfrm>
                <a:off x="4165600" y="4588109"/>
                <a:ext cx="7620000" cy="146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−7+</m:t>
                        </m:r>
                        <m:rad>
                          <m:radPr>
                            <m:degHide m:val="on"/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</m:den>
                    </m:f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=−3;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−7−</m:t>
                        </m:r>
                        <m:rad>
                          <m:radPr>
                            <m:degHide m:val="on"/>
                            <m:ctrlP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733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rad>
                      </m:num>
                      <m:den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</m:den>
                    </m:f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 </m:t>
                    </m:r>
                  </m:oMath>
                </a14:m>
                <a:endParaRPr lang="en-US" sz="3733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6EE943-F940-48BF-BD6A-4650BAEC1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0" y="4588109"/>
                <a:ext cx="7620000" cy="14650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Folded Corner 26">
            <a:extLst>
              <a:ext uri="{FF2B5EF4-FFF2-40B4-BE49-F238E27FC236}">
                <a16:creationId xmlns:a16="http://schemas.microsoft.com/office/drawing/2014/main" id="{D3D89479-B6B4-45D1-BD3D-C8D7F4B7DEAA}"/>
              </a:ext>
            </a:extLst>
          </p:cNvPr>
          <p:cNvSpPr/>
          <p:nvPr/>
        </p:nvSpPr>
        <p:spPr>
          <a:xfrm>
            <a:off x="4829634" y="3580624"/>
            <a:ext cx="3196767" cy="6846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6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89CC4-2BCB-4226-968C-8514B6FE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p:sp>
        <p:nvSpPr>
          <p:cNvPr id="3" name="Snip Diagonal Corner Rectangle 1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B34F14-976D-49AD-83FE-09A4B178C4CA}"/>
              </a:ext>
            </a:extLst>
          </p:cNvPr>
          <p:cNvSpPr/>
          <p:nvPr/>
        </p:nvSpPr>
        <p:spPr>
          <a:xfrm>
            <a:off x="1524000" y="2717800"/>
            <a:ext cx="899858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Ô </a:t>
            </a: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may </a:t>
            </a: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mắn</a:t>
            </a:r>
            <a:endParaRPr lang="en-US" sz="4267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Left Arrow 57">
            <a:hlinkClick r:id="rId3" action="ppaction://hlinksldjump"/>
            <a:extLst>
              <a:ext uri="{FF2B5EF4-FFF2-40B4-BE49-F238E27FC236}">
                <a16:creationId xmlns:a16="http://schemas.microsoft.com/office/drawing/2014/main" id="{258EDF6F-1E1E-417D-8461-EBE849543232}"/>
              </a:ext>
            </a:extLst>
          </p:cNvPr>
          <p:cNvSpPr/>
          <p:nvPr/>
        </p:nvSpPr>
        <p:spPr>
          <a:xfrm>
            <a:off x="711201" y="5867400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35842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BC29D-9FDA-4AC7-96F6-0480D2484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4D3B78-11AB-4CBE-87D2-468A028DAC26}"/>
                  </a:ext>
                </a:extLst>
              </p:cNvPr>
              <p:cNvSpPr/>
              <p:nvPr/>
            </p:nvSpPr>
            <p:spPr>
              <a:xfrm>
                <a:off x="609600" y="381000"/>
                <a:ext cx="10261601" cy="162560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267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5.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Phương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trình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𝟔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−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𝟓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𝟎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có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biệt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thức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</m:oMath>
                </a14:m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bằng</a:t>
                </a:r>
              </a:p>
            </p:txBody>
          </p:sp>
        </mc:Choice>
        <mc:Fallback xmlns="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4D3B78-11AB-4CBE-87D2-468A028DA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0"/>
                <a:ext cx="10261601" cy="1625600"/>
              </a:xfrm>
              <a:prstGeom prst="snip2DiagRect">
                <a:avLst/>
              </a:prstGeom>
              <a:blipFill>
                <a:blip r:embed="rId8"/>
                <a:stretch>
                  <a:fillRect l="-1010" r="-1010" b="-1090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40FA46-65C1-404D-8200-A17FB8DBE26A}"/>
                  </a:ext>
                </a:extLst>
              </p:cNvPr>
              <p:cNvSpPr/>
              <p:nvPr/>
            </p:nvSpPr>
            <p:spPr>
              <a:xfrm>
                <a:off x="711198" y="24130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𝟑𝟏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40FA46-65C1-404D-8200-A17FB8DBE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413000"/>
                <a:ext cx="5283201" cy="1036523"/>
              </a:xfrm>
              <a:prstGeom prst="rect">
                <a:avLst/>
              </a:prstGeom>
              <a:blipFill>
                <a:blip r:embed="rId9"/>
                <a:stretch>
                  <a:fillRect b="-1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B43FBA-244A-4727-888A-765A9F10F6D9}"/>
                  </a:ext>
                </a:extLst>
              </p:cNvPr>
              <p:cNvSpPr/>
              <p:nvPr/>
            </p:nvSpPr>
            <p:spPr>
              <a:xfrm>
                <a:off x="6377085" y="24153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B43FBA-244A-4727-888A-765A9F10F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415302"/>
                <a:ext cx="5179916" cy="1085023"/>
              </a:xfrm>
              <a:prstGeom prst="rect">
                <a:avLst/>
              </a:prstGeom>
              <a:blipFill>
                <a:blip r:embed="rId10"/>
                <a:stretch>
                  <a:fillRect b="-1067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F1DD02-6F69-4C22-A16B-67FA34C78344}"/>
                  </a:ext>
                </a:extLst>
              </p:cNvPr>
              <p:cNvSpPr/>
              <p:nvPr/>
            </p:nvSpPr>
            <p:spPr>
              <a:xfrm>
                <a:off x="725893" y="3890597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F1DD02-6F69-4C22-A16B-67FA34C78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3890597"/>
                <a:ext cx="5268507" cy="1011603"/>
              </a:xfrm>
              <a:prstGeom prst="rect">
                <a:avLst/>
              </a:prstGeom>
              <a:blipFill>
                <a:blip r:embed="rId11"/>
                <a:stretch>
                  <a:fillRect b="-1385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3692D8-EB07-4DBF-89A4-DEDDD8156319}"/>
                  </a:ext>
                </a:extLst>
              </p:cNvPr>
              <p:cNvSpPr/>
              <p:nvPr/>
            </p:nvSpPr>
            <p:spPr>
              <a:xfrm>
                <a:off x="6377085" y="3877669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3692D8-EB07-4DBF-89A4-DEDDD8156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877669"/>
                <a:ext cx="5165223" cy="1075332"/>
              </a:xfrm>
              <a:prstGeom prst="rect">
                <a:avLst/>
              </a:prstGeom>
              <a:blipFill>
                <a:blip r:embed="rId12"/>
                <a:stretch>
                  <a:fillRect b="-96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D7FEDF-1034-46ED-AFE6-BD694848FD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2" y="2593865"/>
            <a:ext cx="805723" cy="70805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8.118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E4C307-5C0C-4656-9C22-9927F765C3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3" y="4042718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EF7A80-90A0-43A2-B051-A23093C1CB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1" y="4132677"/>
            <a:ext cx="804743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6CDF9D-E539-4108-80B4-E4C4CCF46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2671022"/>
            <a:ext cx="732592" cy="643793"/>
          </a:xfrm>
          <a:prstGeom prst="rect">
            <a:avLst/>
          </a:prstGeom>
        </p:spPr>
      </p:pic>
      <p:pic>
        <p:nvPicPr>
          <p:cNvPr id="12" name="Đồng-hồ-đếm-ngược-30-giây">
            <a:hlinkClick r:id="" action="ppaction://media"/>
            <a:extLst>
              <a:ext uri="{FF2B5EF4-FFF2-40B4-BE49-F238E27FC236}">
                <a16:creationId xmlns:a16="http://schemas.microsoft.com/office/drawing/2014/main" id="{54F99EB1-DC4B-48BB-8B34-C75D657EB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9600" y="381000"/>
            <a:ext cx="1016000" cy="684531"/>
          </a:xfrm>
          <a:prstGeom prst="rect">
            <a:avLst/>
          </a:prstGeom>
        </p:spPr>
      </p:pic>
      <p:sp>
        <p:nvSpPr>
          <p:cNvPr id="14" name="Rectangle: Folded Corner 26">
            <a:hlinkClick r:id="rId16" action="ppaction://hlinksldjump"/>
            <a:extLst>
              <a:ext uri="{FF2B5EF4-FFF2-40B4-BE49-F238E27FC236}">
                <a16:creationId xmlns:a16="http://schemas.microsoft.com/office/drawing/2014/main" id="{437272AE-C522-4B57-B4B9-5D24F683ADD4}"/>
              </a:ext>
            </a:extLst>
          </p:cNvPr>
          <p:cNvSpPr/>
          <p:nvPr/>
        </p:nvSpPr>
        <p:spPr>
          <a:xfrm>
            <a:off x="8385634" y="53594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BC29D-9FDA-4AC7-96F6-0480D248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" y="0"/>
            <a:ext cx="12071575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4D3B78-11AB-4CBE-87D2-468A028DAC26}"/>
                  </a:ext>
                </a:extLst>
              </p:cNvPr>
              <p:cNvSpPr/>
              <p:nvPr/>
            </p:nvSpPr>
            <p:spPr>
              <a:xfrm>
                <a:off x="1015999" y="381000"/>
                <a:ext cx="9775604" cy="162560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r>
                  <a:rPr lang="en-US" sz="4267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5.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Phương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trình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267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+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𝟔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−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𝟓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𝟎</m:t>
                    </m:r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4267" b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có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biệt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4267" b="1" dirty="0" err="1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thức</a:t>
                </a:r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</m:oMath>
                </a14:m>
                <a:r>
                  <a:rPr lang="en-US" sz="4267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bằng</a:t>
                </a:r>
              </a:p>
            </p:txBody>
          </p:sp>
        </mc:Choice>
        <mc:Fallback xmlns="">
          <p:sp>
            <p:nvSpPr>
              <p:cNvPr id="3" name="Snip Diagonal Corner Rectangle 1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4D3B78-11AB-4CBE-87D2-468A028DA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381000"/>
                <a:ext cx="9775604" cy="1625600"/>
              </a:xfrm>
              <a:prstGeom prst="snip2DiagRect">
                <a:avLst/>
              </a:prstGeom>
              <a:blipFill>
                <a:blip r:embed="rId3"/>
                <a:stretch>
                  <a:fillRect l="-1061" t="-4511" b="-1466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40FA46-65C1-404D-8200-A17FB8DBE26A}"/>
                  </a:ext>
                </a:extLst>
              </p:cNvPr>
              <p:cNvSpPr/>
              <p:nvPr/>
            </p:nvSpPr>
            <p:spPr>
              <a:xfrm>
                <a:off x="711198" y="2108200"/>
                <a:ext cx="5283201" cy="10365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𝟑𝟏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40FA46-65C1-404D-8200-A17FB8DBE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98" y="2108200"/>
                <a:ext cx="5283201" cy="1036523"/>
              </a:xfrm>
              <a:prstGeom prst="rect">
                <a:avLst/>
              </a:prstGeom>
              <a:blipFill>
                <a:blip r:embed="rId4"/>
                <a:stretch>
                  <a:fillRect b="-1352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B43FBA-244A-4727-888A-765A9F10F6D9}"/>
                  </a:ext>
                </a:extLst>
              </p:cNvPr>
              <p:cNvSpPr/>
              <p:nvPr/>
            </p:nvSpPr>
            <p:spPr>
              <a:xfrm>
                <a:off x="6377085" y="2110502"/>
                <a:ext cx="5179916" cy="108502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B.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B43FBA-244A-4727-888A-765A9F10F6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2110502"/>
                <a:ext cx="5179916" cy="1085023"/>
              </a:xfrm>
              <a:prstGeom prst="rect">
                <a:avLst/>
              </a:prstGeom>
              <a:blipFill>
                <a:blip r:embed="rId5"/>
                <a:stretch>
                  <a:fillRect b="-1067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F1DD02-6F69-4C22-A16B-67FA34C78344}"/>
                  </a:ext>
                </a:extLst>
              </p:cNvPr>
              <p:cNvSpPr/>
              <p:nvPr/>
            </p:nvSpPr>
            <p:spPr>
              <a:xfrm>
                <a:off x="725893" y="3340329"/>
                <a:ext cx="5268507" cy="1011603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AF1DD02-6F69-4C22-A16B-67FA34C78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93" y="3340329"/>
                <a:ext cx="5268507" cy="1011603"/>
              </a:xfrm>
              <a:prstGeom prst="rect">
                <a:avLst/>
              </a:prstGeom>
              <a:blipFill>
                <a:blip r:embed="rId6"/>
                <a:stretch>
                  <a:fillRect b="-1385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3692D8-EB07-4DBF-89A4-DEDDD8156319}"/>
                  </a:ext>
                </a:extLst>
              </p:cNvPr>
              <p:cNvSpPr/>
              <p:nvPr/>
            </p:nvSpPr>
            <p:spPr>
              <a:xfrm>
                <a:off x="6377085" y="3327401"/>
                <a:ext cx="5165223" cy="1075332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D.</a:t>
                </a:r>
                <a:r>
                  <a:rPr lang="en-US" sz="4267" b="1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67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r>
                  <a:rPr lang="en-US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b="1" i="1" dirty="0">
                    <a:solidFill>
                      <a:schemeClr val="bg1"/>
                    </a:solidFill>
                    <a:latin typeface="Calibri Light"/>
                  </a:rPr>
                  <a:t> </a:t>
                </a:r>
                <a:endParaRPr lang="vi-VN" sz="4267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8.118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3692D8-EB07-4DBF-89A4-DEDDD8156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085" y="3327401"/>
                <a:ext cx="5165223" cy="1075332"/>
              </a:xfrm>
              <a:prstGeom prst="rect">
                <a:avLst/>
              </a:prstGeom>
              <a:blipFill>
                <a:blip r:embed="rId7"/>
                <a:stretch>
                  <a:fillRect b="-1022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Arrow 57">
            <a:hlinkClick r:id="rId8" action="ppaction://hlinksldjump"/>
            <a:extLst>
              <a:ext uri="{FF2B5EF4-FFF2-40B4-BE49-F238E27FC236}">
                <a16:creationId xmlns:a16="http://schemas.microsoft.com/office/drawing/2014/main" id="{3EF19106-0F29-4444-8943-09F44E82C3B7}"/>
              </a:ext>
            </a:extLst>
          </p:cNvPr>
          <p:cNvSpPr/>
          <p:nvPr/>
        </p:nvSpPr>
        <p:spPr>
          <a:xfrm>
            <a:off x="10791604" y="5932669"/>
            <a:ext cx="963977" cy="5443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ACA849-4E38-40F9-ADA7-1742532D1537}"/>
                  </a:ext>
                </a:extLst>
              </p:cNvPr>
              <p:cNvSpPr txBox="1"/>
              <p:nvPr/>
            </p:nvSpPr>
            <p:spPr>
              <a:xfrm>
                <a:off x="2518979" y="5271373"/>
                <a:ext cx="8352221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=</m:t>
                    </m:r>
                    <m:sSup>
                      <m:sSup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−4.2.</m:t>
                    </m:r>
                    <m:d>
                      <m:dPr>
                        <m:ctrlP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733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733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=76</m:t>
                    </m:r>
                  </m:oMath>
                </a14:m>
                <a:r>
                  <a:rPr lang="en-US" sz="3733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ACA849-4E38-40F9-ADA7-1742532D1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979" y="5271373"/>
                <a:ext cx="8352221" cy="666786"/>
              </a:xfrm>
              <a:prstGeom prst="rect">
                <a:avLst/>
              </a:prstGeom>
              <a:blipFill>
                <a:blip r:embed="rId9"/>
                <a:stretch>
                  <a:fillRect l="-2336" t="-16514" b="-35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D3E5782-C11B-4AFC-AF62-A20C1893C4EF}"/>
              </a:ext>
            </a:extLst>
          </p:cNvPr>
          <p:cNvSpPr txBox="1"/>
          <p:nvPr/>
        </p:nvSpPr>
        <p:spPr>
          <a:xfrm>
            <a:off x="4165600" y="5779374"/>
            <a:ext cx="4215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 là D.</a:t>
            </a:r>
          </a:p>
        </p:txBody>
      </p:sp>
      <p:sp>
        <p:nvSpPr>
          <p:cNvPr id="17" name="Rectangle: Folded Corner 26">
            <a:extLst>
              <a:ext uri="{FF2B5EF4-FFF2-40B4-BE49-F238E27FC236}">
                <a16:creationId xmlns:a16="http://schemas.microsoft.com/office/drawing/2014/main" id="{F9B7D8B6-6539-439D-9C87-265DD0BA6350}"/>
              </a:ext>
            </a:extLst>
          </p:cNvPr>
          <p:cNvSpPr/>
          <p:nvPr/>
        </p:nvSpPr>
        <p:spPr>
          <a:xfrm>
            <a:off x="4829634" y="4445001"/>
            <a:ext cx="3196767" cy="86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5" tIns="60916" rIns="121835" bIns="60916"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Hướng dẫn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7744" y="186997"/>
                <a:ext cx="11576304" cy="6534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Hướng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dẫn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nhà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phút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Ôn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thống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kiến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chương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VII.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1; 2; 11 (SGKTr66,67)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1: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rơi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125m so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s(m)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phụ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t(s)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s=5t</a:t>
                </a:r>
                <a:r>
                  <a:rPr lang="en-US" sz="28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4x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5x +2=0		b) 3x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/>
                        </m:ctrlPr>
                      </m:radPr>
                      <m:deg/>
                      <m:e>
                        <m:r>
                          <a:rPr lang="en-US" sz="2800" i="1"/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+1=0			c) -3x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+ 4x -4 =0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m để  đồ thị  hàm số  y= (m+3)x</a:t>
                </a:r>
                <a:r>
                  <a:rPr lang="nl-NL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 qua điểm A(2;8).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/>
                        </m:ctrlPr>
                      </m:fPr>
                      <m:num>
                        <m:sSup>
                          <m:sSupPr>
                            <m:ctrlPr>
                              <a:rPr lang="en-US" sz="2800" i="1"/>
                            </m:ctrlPr>
                          </m:sSupPr>
                          <m:e>
                            <m:r>
                              <a:rPr lang="en-US" sz="2800" i="1"/>
                              <m:t>𝑥</m:t>
                            </m:r>
                          </m:e>
                          <m:sup>
                            <m:r>
                              <a:rPr lang="en-US" sz="2800" i="1"/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i="1"/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44" y="186997"/>
                <a:ext cx="11576304" cy="6534481"/>
              </a:xfrm>
              <a:prstGeom prst="rect">
                <a:avLst/>
              </a:prstGeom>
              <a:blipFill>
                <a:blip r:embed="rId2"/>
                <a:stretch>
                  <a:fillRect l="-1053" r="-1053" b="-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86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19636" y="132407"/>
            <a:ext cx="1938440" cy="1938440"/>
          </a:xfrm>
          <a:prstGeom prst="rect">
            <a:avLst/>
          </a:prstGeom>
        </p:spPr>
      </p:pic>
      <p:sp>
        <p:nvSpPr>
          <p:cNvPr id="2" name="Hexagon 1">
            <a:hlinkClick r:id="rId3" action="ppaction://hlinksldjump"/>
          </p:cNvPr>
          <p:cNvSpPr/>
          <p:nvPr/>
        </p:nvSpPr>
        <p:spPr>
          <a:xfrm>
            <a:off x="3595890" y="1264025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Hexagon 7">
            <a:hlinkClick r:id="rId4" action="ppaction://hlinksldjump"/>
          </p:cNvPr>
          <p:cNvSpPr/>
          <p:nvPr/>
        </p:nvSpPr>
        <p:spPr>
          <a:xfrm>
            <a:off x="5733973" y="129091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9" name="Hexagon 8">
            <a:hlinkClick r:id="rId5" action="ppaction://hlinksldjump"/>
          </p:cNvPr>
          <p:cNvSpPr/>
          <p:nvPr/>
        </p:nvSpPr>
        <p:spPr>
          <a:xfrm>
            <a:off x="7912397" y="129091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0" name="Hexagon 9">
            <a:hlinkClick r:id="rId6" action="ppaction://hlinksldjump"/>
          </p:cNvPr>
          <p:cNvSpPr/>
          <p:nvPr/>
        </p:nvSpPr>
        <p:spPr>
          <a:xfrm>
            <a:off x="3596304" y="2115091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1" name="Hexagon 10">
            <a:hlinkClick r:id="rId7" action="ppaction://hlinksldjump"/>
          </p:cNvPr>
          <p:cNvSpPr/>
          <p:nvPr/>
        </p:nvSpPr>
        <p:spPr>
          <a:xfrm>
            <a:off x="5735700" y="2144587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7912397" y="2144587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BD036F3-FAE2-491C-9C4C-0BA75BBEC775}"/>
              </a:ext>
            </a:extLst>
          </p:cNvPr>
          <p:cNvSpPr/>
          <p:nvPr/>
        </p:nvSpPr>
        <p:spPr>
          <a:xfrm>
            <a:off x="326470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BED1DC7-B2ED-4574-A596-DEB21E3FB3F2}"/>
              </a:ext>
            </a:extLst>
          </p:cNvPr>
          <p:cNvSpPr/>
          <p:nvPr/>
        </p:nvSpPr>
        <p:spPr>
          <a:xfrm>
            <a:off x="5414508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6B1CA905-BDA8-4033-BEB0-A85499EEFD12}"/>
              </a:ext>
            </a:extLst>
          </p:cNvPr>
          <p:cNvSpPr/>
          <p:nvPr/>
        </p:nvSpPr>
        <p:spPr>
          <a:xfrm>
            <a:off x="434460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1DA465A9-2C09-4279-87D5-73F2E6CA2560}"/>
              </a:ext>
            </a:extLst>
          </p:cNvPr>
          <p:cNvSpPr/>
          <p:nvPr/>
        </p:nvSpPr>
        <p:spPr>
          <a:xfrm>
            <a:off x="6482684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2BB65BC7-F418-4C2E-90FB-3E094B6B6B74}"/>
              </a:ext>
            </a:extLst>
          </p:cNvPr>
          <p:cNvSpPr/>
          <p:nvPr/>
        </p:nvSpPr>
        <p:spPr>
          <a:xfrm>
            <a:off x="7585347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94B3BBC-D83A-4A6F-BE23-BAE63C0F10CB}"/>
              </a:ext>
            </a:extLst>
          </p:cNvPr>
          <p:cNvSpPr/>
          <p:nvPr/>
        </p:nvSpPr>
        <p:spPr>
          <a:xfrm>
            <a:off x="8661108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2AEE57F6-9998-4B87-840B-147AF832E796}"/>
              </a:ext>
            </a:extLst>
          </p:cNvPr>
          <p:cNvSpPr/>
          <p:nvPr/>
        </p:nvSpPr>
        <p:spPr>
          <a:xfrm>
            <a:off x="3271163" y="292451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53E13207-D457-4066-A895-9F77FA402238}"/>
              </a:ext>
            </a:extLst>
          </p:cNvPr>
          <p:cNvSpPr/>
          <p:nvPr/>
        </p:nvSpPr>
        <p:spPr>
          <a:xfrm>
            <a:off x="4344603" y="2924515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03D0E891-2DDC-45A1-895E-06D2E4A94B47}"/>
              </a:ext>
            </a:extLst>
          </p:cNvPr>
          <p:cNvSpPr/>
          <p:nvPr/>
        </p:nvSpPr>
        <p:spPr>
          <a:xfrm>
            <a:off x="5422092" y="2966157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CD754829-03AC-41D3-A7F0-D30103BB4D6C}"/>
              </a:ext>
            </a:extLst>
          </p:cNvPr>
          <p:cNvSpPr/>
          <p:nvPr/>
        </p:nvSpPr>
        <p:spPr>
          <a:xfrm>
            <a:off x="6488531" y="297265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D8B5633B-CA1B-47DB-B2E3-6207E4BBC666}"/>
              </a:ext>
            </a:extLst>
          </p:cNvPr>
          <p:cNvSpPr/>
          <p:nvPr/>
        </p:nvSpPr>
        <p:spPr>
          <a:xfrm>
            <a:off x="7568972" y="2924514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4C583A4-7FE4-47EA-8932-72442A211621}"/>
              </a:ext>
            </a:extLst>
          </p:cNvPr>
          <p:cNvSpPr/>
          <p:nvPr/>
        </p:nvSpPr>
        <p:spPr>
          <a:xfrm>
            <a:off x="8673396" y="2924513"/>
            <a:ext cx="976459" cy="1035423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ction Button: Go Forward or Next 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4DD71C1-02B2-4F63-AEF1-297FC707E036}"/>
              </a:ext>
            </a:extLst>
          </p:cNvPr>
          <p:cNvSpPr/>
          <p:nvPr/>
        </p:nvSpPr>
        <p:spPr>
          <a:xfrm>
            <a:off x="10530348" y="5796116"/>
            <a:ext cx="1661652" cy="10618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3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997395" y="9739"/>
            <a:ext cx="1556407" cy="1177561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37502" y="14567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916" y="1151609"/>
            <a:ext cx="1093085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Cho đồ thị của các hàm số sau:</a:t>
            </a:r>
            <a:r>
              <a:rPr lang="en-US" sz="3200" dirty="0"/>
              <a:t>                                                       </a:t>
            </a:r>
          </a:p>
          <a:p>
            <a:endParaRPr lang="en-US" sz="1100" dirty="0"/>
          </a:p>
          <a:p>
            <a:r>
              <a:rPr lang="vi-VN" sz="3200" dirty="0"/>
              <a:t>Hỏi có bao nhiêu đồ thị nằm phía dưới trục hoành?</a:t>
            </a:r>
            <a:endParaRPr lang="en-US" sz="3200" dirty="0"/>
          </a:p>
          <a:p>
            <a:endParaRPr lang="en-US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45" y="2889022"/>
            <a:ext cx="9695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ction Button: Home 5">
            <a:hlinkClick r:id="rId5" action="ppaction://hlinksldjump"/>
          </p:cNvPr>
          <p:cNvSpPr/>
          <p:nvPr/>
        </p:nvSpPr>
        <p:spPr>
          <a:xfrm>
            <a:off x="37502" y="5982494"/>
            <a:ext cx="1249032" cy="802370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26212"/>
              </p:ext>
            </p:extLst>
          </p:nvPr>
        </p:nvGraphicFramePr>
        <p:xfrm>
          <a:off x="6109727" y="1095857"/>
          <a:ext cx="143192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09727" y="1095857"/>
                        <a:ext cx="1431925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3558176"/>
            <a:ext cx="12192000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</a:rPr>
              <a:t>thích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  <a:p>
            <a:r>
              <a:rPr lang="vi-VN" sz="2800" dirty="0">
                <a:solidFill>
                  <a:srgbClr val="FF3300"/>
                </a:solidFill>
              </a:rPr>
              <a:t>Đồ thị hàm số có dạng</a:t>
            </a:r>
            <a:r>
              <a:rPr lang="en-US" sz="2800" dirty="0">
                <a:solidFill>
                  <a:srgbClr val="FF3300"/>
                </a:solidFill>
              </a:rPr>
              <a:t>              </a:t>
            </a:r>
            <a:r>
              <a:rPr lang="vi-VN" sz="2800" dirty="0">
                <a:solidFill>
                  <a:srgbClr val="FF3300"/>
                </a:solidFill>
              </a:rPr>
              <a:t>nằm phía dưới trục hoành khi hệ số </a:t>
            </a:r>
            <a:r>
              <a:rPr lang="en-US" sz="2800" dirty="0">
                <a:solidFill>
                  <a:srgbClr val="FF3300"/>
                </a:solidFill>
              </a:rPr>
              <a:t>a&lt;0.</a:t>
            </a:r>
          </a:p>
          <a:p>
            <a:endParaRPr lang="en-US" sz="1200" dirty="0">
              <a:solidFill>
                <a:srgbClr val="FF3300"/>
              </a:solidFill>
            </a:endParaRPr>
          </a:p>
          <a:p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vi-VN" sz="3200" dirty="0">
                <a:solidFill>
                  <a:srgbClr val="FF3300"/>
                </a:solidFill>
              </a:rPr>
              <a:t>Vậy có </a:t>
            </a:r>
            <a:r>
              <a:rPr lang="en-US" sz="3200" dirty="0">
                <a:solidFill>
                  <a:srgbClr val="FF3300"/>
                </a:solidFill>
              </a:rPr>
              <a:t>3 </a:t>
            </a:r>
            <a:r>
              <a:rPr lang="vi-VN" sz="3200" dirty="0">
                <a:solidFill>
                  <a:srgbClr val="FF3300"/>
                </a:solidFill>
              </a:rPr>
              <a:t>hàm số có đồ thị nằm phía dưới trục hoành là:</a:t>
            </a:r>
            <a:endParaRPr lang="en-US" sz="3200" dirty="0">
              <a:solidFill>
                <a:srgbClr val="FF3300"/>
              </a:solidFill>
            </a:endParaRPr>
          </a:p>
          <a:p>
            <a:r>
              <a:rPr lang="vi-VN" sz="3200" dirty="0">
                <a:solidFill>
                  <a:srgbClr val="FF3300"/>
                </a:solidFill>
              </a:rPr>
              <a:t> 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2229B55-3F46-4749-B59B-D3E25D7AA4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060607"/>
              </p:ext>
            </p:extLst>
          </p:nvPr>
        </p:nvGraphicFramePr>
        <p:xfrm>
          <a:off x="7541652" y="953776"/>
          <a:ext cx="13462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8" imgW="583920" imgH="393480" progId="Equation.DSMT4">
                  <p:embed/>
                </p:oleObj>
              </mc:Choice>
              <mc:Fallback>
                <p:oleObj name="Equation" r:id="rId8" imgW="58392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2229B55-3F46-4749-B59B-D3E25D7AA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41652" y="953776"/>
                        <a:ext cx="1346200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0B149A8-3D24-43BD-98D6-1C1A32CF8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918884"/>
              </p:ext>
            </p:extLst>
          </p:nvPr>
        </p:nvGraphicFramePr>
        <p:xfrm>
          <a:off x="10333382" y="1052435"/>
          <a:ext cx="14033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10" imgW="609480" imgH="228600" progId="Equation.DSMT4">
                  <p:embed/>
                </p:oleObj>
              </mc:Choice>
              <mc:Fallback>
                <p:oleObj name="Equation" r:id="rId10" imgW="60948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0B149A8-3D24-43BD-98D6-1C1A32CF8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33382" y="1052435"/>
                        <a:ext cx="140335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DA7A5AF8-07DA-4729-9A8E-AB863FDA6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713334"/>
              </p:ext>
            </p:extLst>
          </p:nvPr>
        </p:nvGraphicFramePr>
        <p:xfrm>
          <a:off x="9001960" y="1080982"/>
          <a:ext cx="12858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12" imgW="558720" imgH="228600" progId="Equation.DSMT4">
                  <p:embed/>
                </p:oleObj>
              </mc:Choice>
              <mc:Fallback>
                <p:oleObj name="Equation" r:id="rId12" imgW="558720" imgH="2286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DA7A5AF8-07DA-4729-9A8E-AB863FDA6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01960" y="1080982"/>
                        <a:ext cx="12858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3DB367A-5AED-4B7D-BF0D-79410C7BD3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192733"/>
              </p:ext>
            </p:extLst>
          </p:nvPr>
        </p:nvGraphicFramePr>
        <p:xfrm>
          <a:off x="3668843" y="3920918"/>
          <a:ext cx="111125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14" imgW="482400" imgH="228600" progId="Equation.DSMT4">
                  <p:embed/>
                </p:oleObj>
              </mc:Choice>
              <mc:Fallback>
                <p:oleObj name="Equation" r:id="rId14" imgW="482400" imgH="2286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33DB367A-5AED-4B7D-BF0D-79410C7BD3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68843" y="3920918"/>
                        <a:ext cx="1111250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ACDC38A-6278-4599-BB59-1E21DC474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735578"/>
              </p:ext>
            </p:extLst>
          </p:nvPr>
        </p:nvGraphicFramePr>
        <p:xfrm>
          <a:off x="8574879" y="5160704"/>
          <a:ext cx="143192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16" imgW="622080" imgH="228600" progId="Equation.DSMT4">
                  <p:embed/>
                </p:oleObj>
              </mc:Choice>
              <mc:Fallback>
                <p:oleObj name="Equation" r:id="rId16" imgW="622080" imgH="228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ACDC38A-6278-4599-BB59-1E21DC474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574879" y="5160704"/>
                        <a:ext cx="1431925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1B2B55C-DB65-4526-BD01-33133FF70D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25754"/>
              </p:ext>
            </p:extLst>
          </p:nvPr>
        </p:nvGraphicFramePr>
        <p:xfrm>
          <a:off x="10200172" y="4635242"/>
          <a:ext cx="12858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18" imgW="558720" imgH="228600" progId="Equation.DSMT4">
                  <p:embed/>
                </p:oleObj>
              </mc:Choice>
              <mc:Fallback>
                <p:oleObj name="Equation" r:id="rId18" imgW="558720" imgH="228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1B2B55C-DB65-4526-BD01-33133FF70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200172" y="4635242"/>
                        <a:ext cx="12858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6EFC58D-7228-43B4-9CC0-5DB5BDA24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142664"/>
              </p:ext>
            </p:extLst>
          </p:nvPr>
        </p:nvGraphicFramePr>
        <p:xfrm>
          <a:off x="10150681" y="5160704"/>
          <a:ext cx="1621906" cy="60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20" imgW="609480" imgH="228600" progId="Equation.DSMT4">
                  <p:embed/>
                </p:oleObj>
              </mc:Choice>
              <mc:Fallback>
                <p:oleObj name="Equation" r:id="rId20" imgW="609480" imgH="2286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6EFC58D-7228-43B4-9CC0-5DB5BDA24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150681" y="5160704"/>
                        <a:ext cx="1621906" cy="607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5945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62293" y="0"/>
            <a:ext cx="1282009" cy="1091959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96727" y="274628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727" y="872077"/>
            <a:ext cx="11762462" cy="382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50" dirty="0"/>
              <a:t>Kết luận nào sau đây </a:t>
            </a:r>
            <a:r>
              <a:rPr lang="en-US" sz="2850" b="1" u="sng" dirty="0"/>
              <a:t>S</a:t>
            </a:r>
            <a:r>
              <a:rPr lang="vi-VN" sz="2850" b="1" u="sng" dirty="0"/>
              <a:t>ai</a:t>
            </a:r>
            <a:r>
              <a:rPr lang="vi-VN" sz="2850" dirty="0"/>
              <a:t> khi nói về hàm số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A.</a:t>
            </a:r>
            <a:r>
              <a:rPr lang="vi-VN" sz="2850" dirty="0"/>
              <a:t> Đồ thị hàm số nhận trục tung làm trục đối xứng.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B.</a:t>
            </a:r>
            <a:r>
              <a:rPr lang="vi-VN" sz="2850" dirty="0"/>
              <a:t> Với </a:t>
            </a:r>
            <a:r>
              <a:rPr lang="en-US" sz="2850" dirty="0"/>
              <a:t>a&gt;0</a:t>
            </a:r>
            <a:r>
              <a:rPr lang="vi-VN" sz="2850" dirty="0"/>
              <a:t> đồ thị nằm phía trên trục hoành và </a:t>
            </a:r>
            <a:r>
              <a:rPr lang="en-US" sz="2850" dirty="0"/>
              <a:t>O</a:t>
            </a:r>
            <a:r>
              <a:rPr lang="vi-VN" sz="2850" dirty="0"/>
              <a:t> là điểm cao nhất của đồ thị.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C.</a:t>
            </a:r>
            <a:r>
              <a:rPr lang="vi-VN" sz="2850" dirty="0"/>
              <a:t> Với </a:t>
            </a:r>
            <a:r>
              <a:rPr lang="en-US" sz="2850" dirty="0"/>
              <a:t>a&lt;0</a:t>
            </a:r>
            <a:r>
              <a:rPr lang="vi-VN" sz="2850" dirty="0"/>
              <a:t> đồ thị nằm phía dưới trục hoành và </a:t>
            </a:r>
            <a:r>
              <a:rPr lang="en-US" sz="2850" dirty="0"/>
              <a:t>O</a:t>
            </a:r>
            <a:r>
              <a:rPr lang="vi-VN" sz="2850" dirty="0"/>
              <a:t> là điểm cao nhất của đồ thị.</a:t>
            </a:r>
            <a:endParaRPr lang="en-US" sz="2850" dirty="0"/>
          </a:p>
          <a:p>
            <a:pPr>
              <a:lnSpc>
                <a:spcPct val="150000"/>
              </a:lnSpc>
            </a:pPr>
            <a:r>
              <a:rPr lang="vi-VN" sz="2850" b="1" dirty="0"/>
              <a:t>D.</a:t>
            </a:r>
            <a:r>
              <a:rPr lang="vi-VN" sz="2850" dirty="0"/>
              <a:t> Với </a:t>
            </a:r>
            <a:r>
              <a:rPr lang="en-US" sz="2850" dirty="0"/>
              <a:t>a&gt;0</a:t>
            </a:r>
            <a:r>
              <a:rPr lang="vi-VN" sz="2850" dirty="0"/>
              <a:t> đồ thị nằm phía trên trục hoành và </a:t>
            </a:r>
            <a:r>
              <a:rPr lang="en-US" sz="2850" dirty="0"/>
              <a:t>O</a:t>
            </a:r>
            <a:r>
              <a:rPr lang="vi-VN" sz="2850" dirty="0"/>
              <a:t> là điểm thấp nhất của đồ thị.</a:t>
            </a:r>
            <a:endParaRPr lang="en-US" sz="2850" dirty="0"/>
          </a:p>
          <a:p>
            <a:r>
              <a:rPr lang="vi-VN" sz="2850" dirty="0"/>
              <a:t> </a:t>
            </a:r>
            <a:endParaRPr lang="en-US" sz="285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ction Button: Home 8">
            <a:hlinkClick r:id="rId4" action="ppaction://hlinksldjump"/>
          </p:cNvPr>
          <p:cNvSpPr/>
          <p:nvPr/>
        </p:nvSpPr>
        <p:spPr>
          <a:xfrm>
            <a:off x="214769" y="5912397"/>
            <a:ext cx="1042555" cy="87451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958" y="4058011"/>
            <a:ext cx="12192000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31775" indent="-61913"/>
            <a:r>
              <a:rPr lang="en-US" sz="3000" dirty="0"/>
              <a:t>  </a:t>
            </a:r>
            <a:r>
              <a:rPr lang="en-US" sz="3000" b="1" u="sng" dirty="0" err="1">
                <a:solidFill>
                  <a:srgbClr val="FF0000"/>
                </a:solidFill>
              </a:rPr>
              <a:t>Giải</a:t>
            </a:r>
            <a:r>
              <a:rPr lang="en-US" sz="3000" b="1" u="sng" dirty="0">
                <a:solidFill>
                  <a:srgbClr val="FF0000"/>
                </a:solidFill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</a:rPr>
              <a:t>thích</a:t>
            </a:r>
            <a:endParaRPr lang="en-US" sz="3000" b="1" u="sng" dirty="0">
              <a:solidFill>
                <a:srgbClr val="FF0000"/>
              </a:solidFill>
            </a:endParaRPr>
          </a:p>
          <a:p>
            <a:pPr marL="231775" indent="-61913"/>
            <a:r>
              <a:rPr lang="vi-VN" sz="3000" dirty="0"/>
              <a:t>Sai</a:t>
            </a:r>
            <a:r>
              <a:rPr lang="en-US" sz="3000" dirty="0"/>
              <a:t>.</a:t>
            </a:r>
            <a:r>
              <a:rPr lang="vi-VN" sz="3000" dirty="0"/>
              <a:t> </a:t>
            </a:r>
            <a:r>
              <a:rPr lang="en-US" sz="3000" dirty="0"/>
              <a:t>V</a:t>
            </a:r>
            <a:r>
              <a:rPr lang="vi-VN" sz="3000" dirty="0"/>
              <a:t>ì </a:t>
            </a:r>
            <a:r>
              <a:rPr lang="en-US" sz="3000" dirty="0"/>
              <a:t>v</a:t>
            </a:r>
            <a:r>
              <a:rPr lang="vi-VN" sz="3000" dirty="0"/>
              <a:t>ới </a:t>
            </a:r>
            <a:r>
              <a:rPr lang="en-US" sz="3000" dirty="0"/>
              <a:t>a&gt;0</a:t>
            </a:r>
            <a:r>
              <a:rPr lang="vi-VN" sz="3000" dirty="0"/>
              <a:t> đồ thị nằm phía trên trục hoành và </a:t>
            </a:r>
            <a:r>
              <a:rPr lang="en-US" sz="3000" dirty="0"/>
              <a:t>O</a:t>
            </a:r>
            <a:r>
              <a:rPr lang="vi-VN" sz="3000" dirty="0"/>
              <a:t> là điểm thấp nhất </a:t>
            </a:r>
            <a:r>
              <a:rPr lang="vi-VN" sz="3000" dirty="0" smtClean="0"/>
              <a:t>của</a:t>
            </a:r>
            <a:r>
              <a:rPr lang="en-US" sz="3000" dirty="0" smtClean="0"/>
              <a:t> </a:t>
            </a:r>
            <a:r>
              <a:rPr lang="vi-VN" sz="3000" dirty="0" smtClean="0"/>
              <a:t>đồ </a:t>
            </a:r>
            <a:r>
              <a:rPr lang="vi-VN" sz="3000" dirty="0"/>
              <a:t>thị.</a:t>
            </a:r>
            <a:endParaRPr lang="en-US" sz="3000" dirty="0"/>
          </a:p>
          <a:p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4627BF-F98B-44F0-A4CB-D42C517BAAA6}"/>
              </a:ext>
            </a:extLst>
          </p:cNvPr>
          <p:cNvSpPr/>
          <p:nvPr/>
        </p:nvSpPr>
        <p:spPr>
          <a:xfrm>
            <a:off x="236242" y="2268889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6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86258" y="21483"/>
            <a:ext cx="1551000" cy="15510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120741" y="240782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011" y="1110932"/>
            <a:ext cx="1145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Trong các phương trình sau, phương trình nào vô nghiệm ?</a:t>
            </a:r>
            <a:endParaRPr lang="en-US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287463" y="1835150"/>
          <a:ext cx="80502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5" imgW="3441600" imgH="482400" progId="Equation.DSMT4">
                  <p:embed/>
                </p:oleObj>
              </mc:Choice>
              <mc:Fallback>
                <p:oleObj name="Equation" r:id="rId5" imgW="3441600" imgH="482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7463" y="1835150"/>
                        <a:ext cx="8050212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ction Button: Home 7">
            <a:hlinkClick r:id="rId7" action="ppaction://hlinksldjump"/>
          </p:cNvPr>
          <p:cNvSpPr/>
          <p:nvPr/>
        </p:nvSpPr>
        <p:spPr>
          <a:xfrm>
            <a:off x="73721" y="5820477"/>
            <a:ext cx="1190039" cy="95722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4092533"/>
            <a:ext cx="12192001" cy="172354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r>
              <a:rPr lang="en-US" sz="1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66393" y="4655807"/>
          <a:ext cx="22764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8" imgW="977760" imgH="203040" progId="Equation.DSMT4">
                  <p:embed/>
                </p:oleObj>
              </mc:Choice>
              <mc:Fallback>
                <p:oleObj name="Equation" r:id="rId8" imgW="97776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66393" y="4655807"/>
                        <a:ext cx="2276475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856772" y="4607438"/>
          <a:ext cx="55213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10" imgW="2222280" imgH="279360" progId="Equation.DSMT4">
                  <p:embed/>
                </p:oleObj>
              </mc:Choice>
              <mc:Fallback>
                <p:oleObj name="Equation" r:id="rId10" imgW="2222280" imgH="2793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56772" y="4607438"/>
                        <a:ext cx="5521325" cy="69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4C04EB8C-7153-43AD-B31B-979542BCAC50}"/>
              </a:ext>
            </a:extLst>
          </p:cNvPr>
          <p:cNvSpPr/>
          <p:nvPr/>
        </p:nvSpPr>
        <p:spPr>
          <a:xfrm>
            <a:off x="6465130" y="2428608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09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39125" y="0"/>
            <a:ext cx="1535502" cy="1535502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129492" y="564013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758" y="1379155"/>
            <a:ext cx="11903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vi-VN" sz="3200" dirty="0"/>
              <a:t>Tổng hai nghiệm của phương trình</a:t>
            </a:r>
            <a:r>
              <a:rPr lang="en-US" sz="3200" dirty="0"/>
              <a:t> </a:t>
            </a:r>
            <a:r>
              <a:rPr lang="vi-VN" sz="3200" dirty="0"/>
              <a:t> </a:t>
            </a:r>
            <a:r>
              <a:rPr lang="en-US" sz="3200" dirty="0"/>
              <a:t>                       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endParaRPr lang="en-US" sz="1600" dirty="0"/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A. -3                B. 3                  C. 4                              D. -4</a:t>
            </a:r>
          </a:p>
        </p:txBody>
      </p:sp>
      <p:sp>
        <p:nvSpPr>
          <p:cNvPr id="8" name="Action Button: Home 7">
            <a:hlinkClick r:id="rId5" action="ppaction://hlinksldjump"/>
          </p:cNvPr>
          <p:cNvSpPr/>
          <p:nvPr/>
        </p:nvSpPr>
        <p:spPr>
          <a:xfrm>
            <a:off x="98886" y="5837817"/>
            <a:ext cx="1175290" cy="912339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BBDED8F9-E71E-4072-A7FA-2588D7772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282" y="13018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2060A2-4E43-4A54-99B0-CBDDCE039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07381"/>
              </p:ext>
            </p:extLst>
          </p:nvPr>
        </p:nvGraphicFramePr>
        <p:xfrm>
          <a:off x="6860406" y="1405678"/>
          <a:ext cx="2165684" cy="48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6" imgW="1002960" imgH="203040" progId="Equation.DSMT4">
                  <p:embed/>
                </p:oleObj>
              </mc:Choice>
              <mc:Fallback>
                <p:oleObj name="Equation" r:id="rId6" imgW="1002960" imgH="203040" progId="Equation.DSMT4">
                  <p:embed/>
                  <p:pic>
                    <p:nvPicPr>
                      <p:cNvPr id="9" name="Object 8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9A2060A2-4E43-4A54-99B0-CBDDCE0394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406" y="1405678"/>
                        <a:ext cx="2165684" cy="4842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5BF142BC-595F-487E-88A0-237FD4E0D3BA}"/>
              </a:ext>
            </a:extLst>
          </p:cNvPr>
          <p:cNvSpPr/>
          <p:nvPr/>
        </p:nvSpPr>
        <p:spPr>
          <a:xfrm>
            <a:off x="1033423" y="2113420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25A8F-087B-4CAE-AC46-D3B197F2E4F5}"/>
              </a:ext>
            </a:extLst>
          </p:cNvPr>
          <p:cNvSpPr txBox="1"/>
          <p:nvPr/>
        </p:nvSpPr>
        <p:spPr>
          <a:xfrm>
            <a:off x="0" y="3232076"/>
            <a:ext cx="12192000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</a:p>
          <a:p>
            <a:r>
              <a:rPr lang="en-US" sz="1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dirty="0">
                <a:solidFill>
                  <a:srgbClr val="FF3300"/>
                </a:solidFill>
              </a:rPr>
              <a:t>Theo hệ thức Viète ta có</a:t>
            </a:r>
            <a:endParaRPr lang="en-US" sz="3200" dirty="0">
              <a:solidFill>
                <a:srgbClr val="FF3300"/>
              </a:solidFill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DFE4B176-450D-4C53-81A9-290BFC48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66397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F91440-A51D-43AB-B018-70426616E95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79051" y="3696843"/>
          <a:ext cx="3047259" cy="702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8" imgW="1346040" imgH="253800" progId="Equation.DSMT4">
                  <p:embed/>
                </p:oleObj>
              </mc:Choice>
              <mc:Fallback>
                <p:oleObj name="Equation" r:id="rId8" imgW="1346040" imgH="253800" progId="Equation.DSMT4">
                  <p:embed/>
                  <p:pic>
                    <p:nvPicPr>
                      <p:cNvPr id="14" name="Object 13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76F91440-A51D-43AB-B018-70426616E9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051" y="3696843"/>
                        <a:ext cx="3047259" cy="702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1">
            <a:extLst>
              <a:ext uri="{FF2B5EF4-FFF2-40B4-BE49-F238E27FC236}">
                <a16:creationId xmlns:a16="http://schemas.microsoft.com/office/drawing/2014/main" id="{95AF5FD7-4463-4D2C-8925-AEBA7A13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FA1A93-B942-4E35-895D-9D8D1F374E0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912869" y="3696842"/>
          <a:ext cx="928468" cy="588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10" imgW="368280" imgH="228600" progId="Equation.DSMT4">
                  <p:embed/>
                </p:oleObj>
              </mc:Choice>
              <mc:Fallback>
                <p:oleObj name="Equation" r:id="rId10" imgW="368280" imgH="228600" progId="Equation.DSMT4">
                  <p:embed/>
                  <p:pic>
                    <p:nvPicPr>
                      <p:cNvPr id="18" name="Object 17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AAFA1A93-B942-4E35-895D-9D8D1F374E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2869" y="3696842"/>
                        <a:ext cx="928468" cy="5887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2">
            <a:extLst>
              <a:ext uri="{FF2B5EF4-FFF2-40B4-BE49-F238E27FC236}">
                <a16:creationId xmlns:a16="http://schemas.microsoft.com/office/drawing/2014/main" id="{78914A51-3509-4714-9B38-352C64A2D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762" y="4597513"/>
            <a:ext cx="155650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7FC18D-2E2D-4C41-A4AC-0A5EAEEE0CE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4762" y="4285627"/>
          <a:ext cx="3952141" cy="119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12" imgW="1688760" imgH="431640" progId="Equation.DSMT4">
                  <p:embed/>
                </p:oleObj>
              </mc:Choice>
              <mc:Fallback>
                <p:oleObj name="Equation" r:id="rId12" imgW="1688760" imgH="431640" progId="Equation.DSMT4">
                  <p:embed/>
                  <p:pic>
                    <p:nvPicPr>
                      <p:cNvPr id="20" name="Object 19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627FC18D-2E2D-4C41-A4AC-0A5EAEEE0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62" y="4285627"/>
                        <a:ext cx="3952141" cy="11932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389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338389" y="0"/>
            <a:ext cx="1134964" cy="1134964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22738" y="177518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098" y="993061"/>
            <a:ext cx="112963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 "/>
              </a:rPr>
              <a:t>Hai dung dịch muối có khối lượng tổng cộng bằng </a:t>
            </a:r>
            <a:r>
              <a:rPr lang="en-US" sz="2800" dirty="0">
                <a:latin typeface="Times New Roman "/>
              </a:rPr>
              <a:t>800 g</a:t>
            </a:r>
            <a:r>
              <a:rPr lang="vi-VN" sz="2800" dirty="0">
                <a:latin typeface="Times New Roman "/>
              </a:rPr>
              <a:t>. Lượng muối trong dung dịch </a:t>
            </a:r>
            <a:r>
              <a:rPr lang="en-US" sz="2800" dirty="0">
                <a:latin typeface="Times New Roman "/>
              </a:rPr>
              <a:t>I</a:t>
            </a:r>
            <a:r>
              <a:rPr lang="vi-VN" sz="2800" dirty="0">
                <a:latin typeface="Times New Roman "/>
              </a:rPr>
              <a:t> là </a:t>
            </a:r>
            <a:r>
              <a:rPr lang="en-US" sz="2800" dirty="0">
                <a:latin typeface="Times New Roman "/>
              </a:rPr>
              <a:t>20 g</a:t>
            </a:r>
            <a:r>
              <a:rPr lang="vi-VN" sz="2800" dirty="0">
                <a:latin typeface="Times New Roman "/>
              </a:rPr>
              <a:t>, lượng muối trong dung dịch </a:t>
            </a:r>
            <a:r>
              <a:rPr lang="en-US" sz="2800" dirty="0">
                <a:latin typeface="Times New Roman "/>
              </a:rPr>
              <a:t>II</a:t>
            </a:r>
            <a:r>
              <a:rPr lang="vi-VN" sz="2800" dirty="0">
                <a:latin typeface="Times New Roman "/>
              </a:rPr>
              <a:t> là </a:t>
            </a:r>
            <a:r>
              <a:rPr lang="en-US" sz="2800" dirty="0">
                <a:latin typeface="Times New Roman "/>
              </a:rPr>
              <a:t>18 g</a:t>
            </a:r>
            <a:r>
              <a:rPr lang="vi-VN" sz="2800" dirty="0">
                <a:latin typeface="Times New Roman "/>
              </a:rPr>
              <a:t>. Biết nồng độ muối trong dung dịch </a:t>
            </a:r>
            <a:r>
              <a:rPr lang="en-US" sz="2800" dirty="0">
                <a:latin typeface="Times New Roman "/>
              </a:rPr>
              <a:t>I</a:t>
            </a:r>
            <a:r>
              <a:rPr lang="vi-VN" sz="2800" dirty="0">
                <a:latin typeface="Times New Roman "/>
              </a:rPr>
              <a:t> nhiều hơn nồng độ muối trong dung dịch </a:t>
            </a:r>
            <a:r>
              <a:rPr lang="en-US" sz="2800" dirty="0">
                <a:latin typeface="Times New Roman "/>
              </a:rPr>
              <a:t>II</a:t>
            </a:r>
            <a:r>
              <a:rPr lang="vi-VN" sz="2800" dirty="0">
                <a:latin typeface="Times New Roman "/>
              </a:rPr>
              <a:t> là </a:t>
            </a:r>
            <a:r>
              <a:rPr lang="en-US" sz="2800" dirty="0">
                <a:latin typeface="Times New Roman "/>
              </a:rPr>
              <a:t>2,5%</a:t>
            </a:r>
            <a:r>
              <a:rPr lang="vi-VN" sz="2800" dirty="0">
                <a:latin typeface="Times New Roman "/>
              </a:rPr>
              <a:t>. Nếu gọi khối lượng của dung dịch </a:t>
            </a:r>
            <a:r>
              <a:rPr lang="en-US" sz="2800" dirty="0">
                <a:latin typeface="Times New Roman "/>
              </a:rPr>
              <a:t>I</a:t>
            </a:r>
            <a:r>
              <a:rPr lang="vi-VN" sz="2800" dirty="0">
                <a:latin typeface="Times New Roman "/>
              </a:rPr>
              <a:t> là </a:t>
            </a:r>
            <a:r>
              <a:rPr lang="en-US" sz="2800" dirty="0">
                <a:latin typeface="Times New Roman "/>
              </a:rPr>
              <a:t>x (g) </a:t>
            </a:r>
            <a:r>
              <a:rPr lang="vi-VN" sz="2800" dirty="0">
                <a:latin typeface="Times New Roman "/>
              </a:rPr>
              <a:t>thì khối lượng của dung dịch </a:t>
            </a:r>
            <a:r>
              <a:rPr lang="en-US" sz="2800" dirty="0">
                <a:latin typeface="Times New Roman "/>
              </a:rPr>
              <a:t>II</a:t>
            </a:r>
            <a:r>
              <a:rPr lang="vi-VN" sz="2800" dirty="0">
                <a:latin typeface="Times New Roman "/>
              </a:rPr>
              <a:t> là</a:t>
            </a:r>
            <a:endParaRPr lang="en-US" sz="2800" dirty="0">
              <a:latin typeface="Times New Roman "/>
            </a:endParaRPr>
          </a:p>
          <a:p>
            <a:pPr algn="just"/>
            <a:endParaRPr lang="en-US" sz="800" dirty="0"/>
          </a:p>
          <a:p>
            <a:pPr algn="just"/>
            <a:r>
              <a:rPr lang="vi-VN" sz="2800" b="1" dirty="0">
                <a:latin typeface="Times New Roman "/>
              </a:rPr>
              <a:t>A. </a:t>
            </a:r>
            <a:r>
              <a:rPr lang="en-US" sz="2800" dirty="0">
                <a:latin typeface="Times New Roman "/>
              </a:rPr>
              <a:t>18-x (g)</a:t>
            </a:r>
            <a:r>
              <a:rPr lang="vi-VN" sz="2800" dirty="0">
                <a:latin typeface="Times New Roman "/>
              </a:rPr>
              <a:t>.		</a:t>
            </a:r>
            <a:r>
              <a:rPr lang="vi-VN" sz="2800" b="1" dirty="0">
                <a:latin typeface="Times New Roman "/>
              </a:rPr>
              <a:t>B. </a:t>
            </a:r>
            <a:r>
              <a:rPr lang="en-US" sz="2800" dirty="0">
                <a:latin typeface="Times New Roman "/>
              </a:rPr>
              <a:t>20-x (g)</a:t>
            </a:r>
            <a:r>
              <a:rPr lang="vi-VN" sz="2800" dirty="0">
                <a:latin typeface="Times New Roman "/>
              </a:rPr>
              <a:t>.			</a:t>
            </a:r>
            <a:r>
              <a:rPr lang="vi-VN" sz="2800" b="1" dirty="0">
                <a:latin typeface="Times New Roman "/>
              </a:rPr>
              <a:t>C. </a:t>
            </a:r>
            <a:r>
              <a:rPr lang="en-US" sz="2800" dirty="0">
                <a:latin typeface="Times New Roman "/>
              </a:rPr>
              <a:t>800+x (g)</a:t>
            </a:r>
            <a:r>
              <a:rPr lang="vi-VN" sz="2800" dirty="0">
                <a:latin typeface="Times New Roman "/>
              </a:rPr>
              <a:t>.	</a:t>
            </a:r>
            <a:r>
              <a:rPr lang="vi-VN" sz="2800" b="1" dirty="0">
                <a:latin typeface="Times New Roman "/>
              </a:rPr>
              <a:t>D. </a:t>
            </a:r>
            <a:r>
              <a:rPr lang="en-US" sz="2800" dirty="0">
                <a:latin typeface="Times New Roman "/>
              </a:rPr>
              <a:t>800-x (g)</a:t>
            </a:r>
            <a:r>
              <a:rPr lang="vi-VN" sz="2800" dirty="0">
                <a:latin typeface="Times New Roman "/>
              </a:rPr>
              <a:t>.</a:t>
            </a:r>
            <a:endParaRPr lang="en-US" sz="2800" dirty="0">
              <a:latin typeface="Times New Roman "/>
            </a:endParaRPr>
          </a:p>
        </p:txBody>
      </p:sp>
      <p:sp>
        <p:nvSpPr>
          <p:cNvPr id="9" name="Action Button: Home 8">
            <a:hlinkClick r:id="rId4" action="ppaction://hlinksldjump"/>
          </p:cNvPr>
          <p:cNvSpPr/>
          <p:nvPr/>
        </p:nvSpPr>
        <p:spPr>
          <a:xfrm>
            <a:off x="0" y="5780783"/>
            <a:ext cx="1426013" cy="1077217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F0F0A5-5619-4CDE-875E-ED230F50CECE}"/>
              </a:ext>
            </a:extLst>
          </p:cNvPr>
          <p:cNvSpPr txBox="1"/>
          <p:nvPr/>
        </p:nvSpPr>
        <p:spPr>
          <a:xfrm>
            <a:off x="0" y="3552806"/>
            <a:ext cx="12192000" cy="250530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Gọi khối lượng của dung dịch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 (g)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Vì tổng khối lượng của hai dung dịch bằng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800 (g)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nên khối lượng của dung dịch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r>
              <a:rPr lang="vi-VN" sz="28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800-x (g)</a:t>
            </a:r>
            <a:r>
              <a:rPr lang="vi-VN" sz="28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012020-0389-44E6-AD7C-1F5D3EAD9088}"/>
              </a:ext>
            </a:extLst>
          </p:cNvPr>
          <p:cNvSpPr/>
          <p:nvPr/>
        </p:nvSpPr>
        <p:spPr>
          <a:xfrm>
            <a:off x="9458966" y="2839826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7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47615" y="0"/>
            <a:ext cx="1254283" cy="1254283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0" y="37739"/>
            <a:ext cx="1556407" cy="77992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8" name="Action Button: Home 7">
            <a:hlinkClick r:id="rId5" action="ppaction://hlinksldjump"/>
          </p:cNvPr>
          <p:cNvSpPr/>
          <p:nvPr/>
        </p:nvSpPr>
        <p:spPr>
          <a:xfrm>
            <a:off x="0" y="5893173"/>
            <a:ext cx="1322774" cy="927088"/>
          </a:xfrm>
          <a:prstGeom prst="actionButtonHom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354163-6FB7-4612-8C15-258788C46F55}"/>
              </a:ext>
            </a:extLst>
          </p:cNvPr>
          <p:cNvSpPr/>
          <p:nvPr/>
        </p:nvSpPr>
        <p:spPr>
          <a:xfrm>
            <a:off x="197725" y="1068610"/>
            <a:ext cx="1179654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ea typeface="Times New Roman" panose="02020603050405020304" pitchFamily="18" charset="0"/>
              </a:rPr>
              <a:t>Cho phương trình</a:t>
            </a:r>
            <a:r>
              <a:rPr lang="en-US" sz="3200" dirty="0">
                <a:ea typeface="Times New Roman" panose="02020603050405020304" pitchFamily="18" charset="0"/>
              </a:rPr>
              <a:t>                            </a:t>
            </a:r>
            <a:r>
              <a:rPr lang="vi-VN" sz="3200" dirty="0"/>
              <a:t>( với </a:t>
            </a:r>
            <a:r>
              <a:rPr lang="en-US" sz="3200" i="1" dirty="0"/>
              <a:t>m</a:t>
            </a:r>
            <a:r>
              <a:rPr lang="en-US" sz="3200" dirty="0"/>
              <a:t> </a:t>
            </a:r>
            <a:r>
              <a:rPr lang="vi-VN" sz="3200" dirty="0"/>
              <a:t>là tham số) có một nghiệm </a:t>
            </a:r>
            <a:r>
              <a:rPr lang="en-US" sz="3200" i="1" dirty="0">
                <a:latin typeface="Times New Roman "/>
              </a:rPr>
              <a:t>x</a:t>
            </a:r>
            <a:r>
              <a:rPr lang="en-US" sz="3200" dirty="0">
                <a:latin typeface="Times New Roman "/>
              </a:rPr>
              <a:t>=1</a:t>
            </a:r>
            <a:r>
              <a:rPr lang="en-US" sz="3200" dirty="0"/>
              <a:t>,</a:t>
            </a:r>
            <a:r>
              <a:rPr lang="vi-VN" sz="3200" dirty="0"/>
              <a:t> nghiệm còn lại của phương trình là:</a:t>
            </a:r>
            <a:endParaRPr lang="en-US" sz="3200" dirty="0"/>
          </a:p>
          <a:p>
            <a:endParaRPr lang="en-US" sz="800" dirty="0"/>
          </a:p>
          <a:p>
            <a:r>
              <a:rPr lang="en-US" sz="3200" dirty="0">
                <a:latin typeface="Times New Roman "/>
              </a:rPr>
              <a:t>A. 0                          B. -1                  C. 1                          D.   2</a:t>
            </a:r>
          </a:p>
          <a:p>
            <a:r>
              <a:rPr lang="en-US" sz="3200" dirty="0">
                <a:ea typeface="Times New Roman" panose="02020603050405020304" pitchFamily="18" charset="0"/>
              </a:rPr>
              <a:t>   </a:t>
            </a:r>
            <a:r>
              <a:rPr lang="vi-VN" sz="3200" dirty="0"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60832031-669A-4EC5-8B27-A0A4C6FD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67237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E9D447-26D0-4C0E-A167-507A1103C6C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29372" y="981317"/>
          <a:ext cx="2521699" cy="60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6" imgW="876300" imgH="203200" progId="Equation.DSMT4">
                  <p:embed/>
                </p:oleObj>
              </mc:Choice>
              <mc:Fallback>
                <p:oleObj name="Equation" r:id="rId6" imgW="876300" imgH="203200" progId="Equation.DSMT4">
                  <p:embed/>
                  <p:pic>
                    <p:nvPicPr>
                      <p:cNvPr id="11" name="Object 10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76E9D447-26D0-4C0E-A167-507A1103C6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372" y="981317"/>
                        <a:ext cx="2521699" cy="604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3CDF43F-7124-4037-98E5-4B51E32C4777}"/>
              </a:ext>
            </a:extLst>
          </p:cNvPr>
          <p:cNvSpPr txBox="1"/>
          <p:nvPr/>
        </p:nvSpPr>
        <p:spPr>
          <a:xfrm>
            <a:off x="0" y="3220944"/>
            <a:ext cx="12192000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thích</a:t>
            </a:r>
            <a:endParaRPr lang="en-US" sz="3200" b="1" u="sng" dirty="0">
              <a:solidFill>
                <a:srgbClr val="FF0000"/>
              </a:solidFill>
            </a:endParaRPr>
          </a:p>
          <a:p>
            <a:endParaRPr lang="en-US" sz="3200" b="1" u="sng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3300"/>
                </a:solidFill>
              </a:rPr>
              <a:t>Ta </a:t>
            </a:r>
            <a:r>
              <a:rPr lang="en-US" sz="3200" dirty="0" err="1">
                <a:solidFill>
                  <a:srgbClr val="FF3300"/>
                </a:solidFill>
              </a:rPr>
              <a:t>có</a:t>
            </a:r>
            <a:r>
              <a:rPr lang="en-US" sz="3200" dirty="0">
                <a:solidFill>
                  <a:srgbClr val="FF3300"/>
                </a:solidFill>
              </a:rPr>
              <a:t>                                  </a:t>
            </a:r>
            <a:r>
              <a:rPr lang="en-US" sz="3200" dirty="0" err="1">
                <a:solidFill>
                  <a:srgbClr val="FF3300"/>
                </a:solidFill>
              </a:rPr>
              <a:t>mà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</a:p>
          <a:p>
            <a:endParaRPr lang="en-US" sz="3200" dirty="0">
              <a:solidFill>
                <a:srgbClr val="FF3300"/>
              </a:solidFill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FBD3FBE6-7BFB-4C97-8C7B-8D8F9EF6D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B1A11E-97E4-4B8B-AFA3-9A03217AD2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08487" y="3863950"/>
          <a:ext cx="3004458" cy="111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8" imgW="1193760" imgH="393480" progId="Equation.DSMT4">
                  <p:embed/>
                </p:oleObj>
              </mc:Choice>
              <mc:Fallback>
                <p:oleObj name="Equation" r:id="rId8" imgW="1193760" imgH="393480" progId="Equation.DSMT4">
                  <p:embed/>
                  <p:pic>
                    <p:nvPicPr>
                      <p:cNvPr id="15" name="Object 14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6DB1A11E-97E4-4B8B-AFA3-9A03217AD2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487" y="3863950"/>
                        <a:ext cx="3004458" cy="1110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2">
            <a:extLst>
              <a:ext uri="{FF2B5EF4-FFF2-40B4-BE49-F238E27FC236}">
                <a16:creationId xmlns:a16="http://schemas.microsoft.com/office/drawing/2014/main" id="{B978C8C5-821D-4292-889B-DFEE06C7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38531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 descr="OPL20U25GSXzBJYl68kk8uQGfFKzs7yb1M4KJWUiLk6ZEvGF+qCIPSnY57AbBFCvTWID 04 2024 TBY T9 10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9D3387-EA0D-4081-A985-1668300F3F1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26701" y="4173405"/>
          <a:ext cx="6827271" cy="688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10" imgW="2120760" imgH="228600" progId="Equation.DSMT4">
                  <p:embed/>
                </p:oleObj>
              </mc:Choice>
              <mc:Fallback>
                <p:oleObj name="Equation" r:id="rId10" imgW="2120760" imgH="228600" progId="Equation.DSMT4">
                  <p:embed/>
                  <p:pic>
                    <p:nvPicPr>
                      <p:cNvPr id="17" name="Object 16" descr="OPL20U25GSXzBJYl68kk8uQGfFKzs7yb1M4KJWUiLk6ZEvGF+qCIPSnY57AbBFCvTWID 04 2024 TBY T9 104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879D3387-EA0D-4081-A985-1668300F3F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701" y="4173405"/>
                        <a:ext cx="6827271" cy="6887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84F07D6A-D58C-4BED-8A8E-E9231A60A29A}"/>
              </a:ext>
            </a:extLst>
          </p:cNvPr>
          <p:cNvSpPr/>
          <p:nvPr/>
        </p:nvSpPr>
        <p:spPr>
          <a:xfrm>
            <a:off x="175358" y="2108691"/>
            <a:ext cx="586676" cy="58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93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2239</Words>
  <Application>Microsoft Office PowerPoint</Application>
  <PresentationFormat>Widescreen</PresentationFormat>
  <Paragraphs>208</Paragraphs>
  <Slides>24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Tahoma</vt:lpstr>
      <vt:lpstr>Times New Roman</vt:lpstr>
      <vt:lpstr>Times New Roman </vt:lpstr>
      <vt:lpstr>VNI-Allegie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BTA</dc:creator>
  <cp:lastModifiedBy>HANGA</cp:lastModifiedBy>
  <cp:revision>268</cp:revision>
  <dcterms:created xsi:type="dcterms:W3CDTF">2024-03-07T08:53:31Z</dcterms:created>
  <dcterms:modified xsi:type="dcterms:W3CDTF">2024-08-04T07:42:40Z</dcterms:modified>
</cp:coreProperties>
</file>