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60" r:id="rId2"/>
    <p:sldId id="256" r:id="rId3"/>
    <p:sldId id="257" r:id="rId4"/>
    <p:sldId id="270" r:id="rId5"/>
    <p:sldId id="258" r:id="rId6"/>
    <p:sldId id="259" r:id="rId7"/>
    <p:sldId id="298" r:id="rId8"/>
    <p:sldId id="299" r:id="rId9"/>
    <p:sldId id="300" r:id="rId10"/>
    <p:sldId id="301" r:id="rId11"/>
    <p:sldId id="302" r:id="rId12"/>
    <p:sldId id="303" r:id="rId13"/>
    <p:sldId id="304" r:id="rId14"/>
    <p:sldId id="305" r:id="rId15"/>
    <p:sldId id="311" r:id="rId16"/>
    <p:sldId id="312" r:id="rId17"/>
    <p:sldId id="306" r:id="rId18"/>
    <p:sldId id="307" r:id="rId19"/>
    <p:sldId id="315" r:id="rId20"/>
    <p:sldId id="314" r:id="rId21"/>
    <p:sldId id="318" r:id="rId22"/>
    <p:sldId id="320" r:id="rId23"/>
    <p:sldId id="321" r:id="rId24"/>
    <p:sldId id="319" r:id="rId25"/>
    <p:sldId id="313" r:id="rId26"/>
    <p:sldId id="322" r:id="rId27"/>
    <p:sldId id="323" r:id="rId28"/>
    <p:sldId id="324" r:id="rId29"/>
    <p:sldId id="328" r:id="rId30"/>
    <p:sldId id="325" r:id="rId31"/>
    <p:sldId id="329" r:id="rId32"/>
    <p:sldId id="331" r:id="rId33"/>
    <p:sldId id="332" r:id="rId34"/>
    <p:sldId id="326" r:id="rId35"/>
    <p:sldId id="333" r:id="rId36"/>
    <p:sldId id="330" r:id="rId37"/>
    <p:sldId id="337" r:id="rId38"/>
    <p:sldId id="334" r:id="rId39"/>
    <p:sldId id="335" r:id="rId40"/>
    <p:sldId id="29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autoAdjust="0"/>
  </p:normalViewPr>
  <p:slideViewPr>
    <p:cSldViewPr snapToGrid="0">
      <p:cViewPr varScale="1">
        <p:scale>
          <a:sx n="73" d="100"/>
          <a:sy n="73" d="100"/>
        </p:scale>
        <p:origin x="618"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5E455D-8EB4-4F6A-9E4C-C2D13EB2E301}" type="datetimeFigureOut">
              <a:rPr lang="en-US" smtClean="0"/>
              <a:t>30/12/2024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BAF8B1-82EF-4F70-9029-55018AF3E985}" type="slidenum">
              <a:rPr lang="en-US" smtClean="0"/>
              <a:t>‹#›</a:t>
            </a:fld>
            <a:endParaRPr lang="en-US"/>
          </a:p>
        </p:txBody>
      </p:sp>
    </p:spTree>
    <p:extLst>
      <p:ext uri="{BB962C8B-B14F-4D97-AF65-F5344CB8AC3E}">
        <p14:creationId xmlns:p14="http://schemas.microsoft.com/office/powerpoint/2010/main" val="2691379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83E69D8-B908-4072-8F4C-9FB1A7EA58D5}" type="slidenum">
              <a:rPr lang="zh-CN" altLang="en-US" smtClean="0"/>
              <a:t>1</a:t>
            </a:fld>
            <a:endParaRPr lang="zh-CN" altLang="en-US"/>
          </a:p>
        </p:txBody>
      </p:sp>
    </p:spTree>
    <p:extLst>
      <p:ext uri="{BB962C8B-B14F-4D97-AF65-F5344CB8AC3E}">
        <p14:creationId xmlns:p14="http://schemas.microsoft.com/office/powerpoint/2010/main" val="3827675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83E69D8-B908-4072-8F4C-9FB1A7EA58D5}" type="slidenum">
              <a:rPr lang="zh-CN" altLang="en-US" smtClean="0"/>
              <a:t>4</a:t>
            </a:fld>
            <a:endParaRPr lang="zh-CN" altLang="en-US"/>
          </a:p>
        </p:txBody>
      </p:sp>
    </p:spTree>
    <p:extLst>
      <p:ext uri="{BB962C8B-B14F-4D97-AF65-F5344CB8AC3E}">
        <p14:creationId xmlns:p14="http://schemas.microsoft.com/office/powerpoint/2010/main" val="1134090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83E69D8-B908-4072-8F4C-9FB1A7EA58D5}" type="slidenum">
              <a:rPr lang="zh-CN" altLang="en-US" smtClean="0"/>
              <a:t>40</a:t>
            </a:fld>
            <a:endParaRPr lang="zh-CN" altLang="en-US"/>
          </a:p>
        </p:txBody>
      </p:sp>
    </p:spTree>
    <p:extLst>
      <p:ext uri="{BB962C8B-B14F-4D97-AF65-F5344CB8AC3E}">
        <p14:creationId xmlns:p14="http://schemas.microsoft.com/office/powerpoint/2010/main" val="3623892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56CF27-D09A-4C6A-8CF5-F2F2D2ED9E88}" type="datetimeFigureOut">
              <a:rPr lang="en-US" smtClean="0"/>
              <a:t>30/12/2024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F2A001-2DF0-4664-92BC-26554D01A110}" type="slidenum">
              <a:rPr lang="en-US" smtClean="0"/>
              <a:t>‹#›</a:t>
            </a:fld>
            <a:endParaRPr lang="en-US"/>
          </a:p>
        </p:txBody>
      </p:sp>
    </p:spTree>
    <p:extLst>
      <p:ext uri="{BB962C8B-B14F-4D97-AF65-F5344CB8AC3E}">
        <p14:creationId xmlns:p14="http://schemas.microsoft.com/office/powerpoint/2010/main" val="1634009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56CF27-D09A-4C6A-8CF5-F2F2D2ED9E88}" type="datetimeFigureOut">
              <a:rPr lang="en-US" smtClean="0"/>
              <a:t>30/12/2024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F2A001-2DF0-4664-92BC-26554D01A110}" type="slidenum">
              <a:rPr lang="en-US" smtClean="0"/>
              <a:t>‹#›</a:t>
            </a:fld>
            <a:endParaRPr lang="en-US"/>
          </a:p>
        </p:txBody>
      </p:sp>
    </p:spTree>
    <p:extLst>
      <p:ext uri="{BB962C8B-B14F-4D97-AF65-F5344CB8AC3E}">
        <p14:creationId xmlns:p14="http://schemas.microsoft.com/office/powerpoint/2010/main" val="3187439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56CF27-D09A-4C6A-8CF5-F2F2D2ED9E88}" type="datetimeFigureOut">
              <a:rPr lang="en-US" smtClean="0"/>
              <a:t>30/12/2024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F2A001-2DF0-4664-92BC-26554D01A110}" type="slidenum">
              <a:rPr lang="en-US" smtClean="0"/>
              <a:t>‹#›</a:t>
            </a:fld>
            <a:endParaRPr lang="en-US"/>
          </a:p>
        </p:txBody>
      </p:sp>
    </p:spTree>
    <p:extLst>
      <p:ext uri="{BB962C8B-B14F-4D97-AF65-F5344CB8AC3E}">
        <p14:creationId xmlns:p14="http://schemas.microsoft.com/office/powerpoint/2010/main" val="632465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1828979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56CF27-D09A-4C6A-8CF5-F2F2D2ED9E88}" type="datetimeFigureOut">
              <a:rPr lang="en-US" smtClean="0"/>
              <a:t>30/12/2024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F2A001-2DF0-4664-92BC-26554D01A110}" type="slidenum">
              <a:rPr lang="en-US" smtClean="0"/>
              <a:t>‹#›</a:t>
            </a:fld>
            <a:endParaRPr lang="en-US"/>
          </a:p>
        </p:txBody>
      </p:sp>
    </p:spTree>
    <p:extLst>
      <p:ext uri="{BB962C8B-B14F-4D97-AF65-F5344CB8AC3E}">
        <p14:creationId xmlns:p14="http://schemas.microsoft.com/office/powerpoint/2010/main" val="1180662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056CF27-D09A-4C6A-8CF5-F2F2D2ED9E88}" type="datetimeFigureOut">
              <a:rPr lang="en-US" smtClean="0"/>
              <a:t>30/12/2024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F2A001-2DF0-4664-92BC-26554D01A110}" type="slidenum">
              <a:rPr lang="en-US" smtClean="0"/>
              <a:t>‹#›</a:t>
            </a:fld>
            <a:endParaRPr lang="en-US"/>
          </a:p>
        </p:txBody>
      </p:sp>
    </p:spTree>
    <p:extLst>
      <p:ext uri="{BB962C8B-B14F-4D97-AF65-F5344CB8AC3E}">
        <p14:creationId xmlns:p14="http://schemas.microsoft.com/office/powerpoint/2010/main" val="835277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56CF27-D09A-4C6A-8CF5-F2F2D2ED9E88}" type="datetimeFigureOut">
              <a:rPr lang="en-US" smtClean="0"/>
              <a:t>30/12/2024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F2A001-2DF0-4664-92BC-26554D01A110}" type="slidenum">
              <a:rPr lang="en-US" smtClean="0"/>
              <a:t>‹#›</a:t>
            </a:fld>
            <a:endParaRPr lang="en-US"/>
          </a:p>
        </p:txBody>
      </p:sp>
    </p:spTree>
    <p:extLst>
      <p:ext uri="{BB962C8B-B14F-4D97-AF65-F5344CB8AC3E}">
        <p14:creationId xmlns:p14="http://schemas.microsoft.com/office/powerpoint/2010/main" val="823393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56CF27-D09A-4C6A-8CF5-F2F2D2ED9E88}" type="datetimeFigureOut">
              <a:rPr lang="en-US" smtClean="0"/>
              <a:t>30/12/2024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F2A001-2DF0-4664-92BC-26554D01A110}" type="slidenum">
              <a:rPr lang="en-US" smtClean="0"/>
              <a:t>‹#›</a:t>
            </a:fld>
            <a:endParaRPr lang="en-US"/>
          </a:p>
        </p:txBody>
      </p:sp>
    </p:spTree>
    <p:extLst>
      <p:ext uri="{BB962C8B-B14F-4D97-AF65-F5344CB8AC3E}">
        <p14:creationId xmlns:p14="http://schemas.microsoft.com/office/powerpoint/2010/main" val="15204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56CF27-D09A-4C6A-8CF5-F2F2D2ED9E88}" type="datetimeFigureOut">
              <a:rPr lang="en-US" smtClean="0"/>
              <a:t>30/12/2024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F2A001-2DF0-4664-92BC-26554D01A110}" type="slidenum">
              <a:rPr lang="en-US" smtClean="0"/>
              <a:t>‹#›</a:t>
            </a:fld>
            <a:endParaRPr lang="en-US"/>
          </a:p>
        </p:txBody>
      </p:sp>
    </p:spTree>
    <p:extLst>
      <p:ext uri="{BB962C8B-B14F-4D97-AF65-F5344CB8AC3E}">
        <p14:creationId xmlns:p14="http://schemas.microsoft.com/office/powerpoint/2010/main" val="4110047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56CF27-D09A-4C6A-8CF5-F2F2D2ED9E88}" type="datetimeFigureOut">
              <a:rPr lang="en-US" smtClean="0"/>
              <a:t>30/12/2024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F2A001-2DF0-4664-92BC-26554D01A110}" type="slidenum">
              <a:rPr lang="en-US" smtClean="0"/>
              <a:t>‹#›</a:t>
            </a:fld>
            <a:endParaRPr lang="en-US"/>
          </a:p>
        </p:txBody>
      </p:sp>
    </p:spTree>
    <p:extLst>
      <p:ext uri="{BB962C8B-B14F-4D97-AF65-F5344CB8AC3E}">
        <p14:creationId xmlns:p14="http://schemas.microsoft.com/office/powerpoint/2010/main" val="3333938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056CF27-D09A-4C6A-8CF5-F2F2D2ED9E88}" type="datetimeFigureOut">
              <a:rPr lang="en-US" smtClean="0"/>
              <a:t>30/12/2024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F2A001-2DF0-4664-92BC-26554D01A110}" type="slidenum">
              <a:rPr lang="en-US" smtClean="0"/>
              <a:t>‹#›</a:t>
            </a:fld>
            <a:endParaRPr lang="en-US"/>
          </a:p>
        </p:txBody>
      </p:sp>
    </p:spTree>
    <p:extLst>
      <p:ext uri="{BB962C8B-B14F-4D97-AF65-F5344CB8AC3E}">
        <p14:creationId xmlns:p14="http://schemas.microsoft.com/office/powerpoint/2010/main" val="852980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056CF27-D09A-4C6A-8CF5-F2F2D2ED9E88}" type="datetimeFigureOut">
              <a:rPr lang="en-US" smtClean="0"/>
              <a:t>30/12/2024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F2A001-2DF0-4664-92BC-26554D01A110}" type="slidenum">
              <a:rPr lang="en-US" smtClean="0"/>
              <a:t>‹#›</a:t>
            </a:fld>
            <a:endParaRPr lang="en-US"/>
          </a:p>
        </p:txBody>
      </p:sp>
    </p:spTree>
    <p:extLst>
      <p:ext uri="{BB962C8B-B14F-4D97-AF65-F5344CB8AC3E}">
        <p14:creationId xmlns:p14="http://schemas.microsoft.com/office/powerpoint/2010/main" val="1040340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56CF27-D09A-4C6A-8CF5-F2F2D2ED9E88}" type="datetimeFigureOut">
              <a:rPr lang="en-US" smtClean="0"/>
              <a:t>30/12/2024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F2A001-2DF0-4664-92BC-26554D01A110}" type="slidenum">
              <a:rPr lang="en-US" smtClean="0"/>
              <a:t>‹#›</a:t>
            </a:fld>
            <a:endParaRPr lang="en-US"/>
          </a:p>
        </p:txBody>
      </p:sp>
    </p:spTree>
    <p:extLst>
      <p:ext uri="{BB962C8B-B14F-4D97-AF65-F5344CB8AC3E}">
        <p14:creationId xmlns:p14="http://schemas.microsoft.com/office/powerpoint/2010/main" val="3709995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10.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3.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7" Type="http://schemas.openxmlformats.org/officeDocument/2006/relationships/image" Target="../media/image58.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9.png"/><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7907" y="525410"/>
            <a:ext cx="9670311" cy="4113049"/>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6916" y="5152065"/>
            <a:ext cx="886349" cy="1394497"/>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9120" y="3091719"/>
            <a:ext cx="7253776" cy="3642847"/>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7627" y="5093225"/>
            <a:ext cx="3898381" cy="1453336"/>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5955" y="4638459"/>
            <a:ext cx="1491672" cy="1317349"/>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3943" y="4457343"/>
            <a:ext cx="1048141" cy="1650548"/>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3989" y="4185117"/>
            <a:ext cx="2901048" cy="2513979"/>
          </a:xfrm>
          <a:prstGeom prst="rect">
            <a:avLst/>
          </a:prstGeom>
        </p:spPr>
      </p:pic>
      <p:sp>
        <p:nvSpPr>
          <p:cNvPr id="17" name="文本框 16"/>
          <p:cNvSpPr txBox="1"/>
          <p:nvPr/>
        </p:nvSpPr>
        <p:spPr>
          <a:xfrm>
            <a:off x="1939880" y="1501851"/>
            <a:ext cx="8259510" cy="1200329"/>
          </a:xfrm>
          <a:prstGeom prst="rect">
            <a:avLst/>
          </a:prstGeom>
          <a:noFill/>
        </p:spPr>
        <p:txBody>
          <a:bodyPr wrap="square" rtlCol="0">
            <a:spAutoFit/>
          </a:bodyPr>
          <a:lstStyle/>
          <a:p>
            <a:pPr algn="ctr"/>
            <a:r>
              <a:rPr lang="en-US" altLang="zh-CN" sz="3600" b="1" i="1"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CHÀO MỪNG </a:t>
            </a:r>
          </a:p>
          <a:p>
            <a:pPr algn="ctr"/>
            <a:r>
              <a:rPr lang="en-US" altLang="zh-CN" sz="3600" b="1" i="1"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CÁC EM ĐẾN VỚI BÀI HỌC HÔM NAY!</a:t>
            </a:r>
            <a:endParaRPr lang="zh-CN" altLang="en-US" sz="36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14" name="文本框 13"/>
          <p:cNvSpPr txBox="1"/>
          <p:nvPr/>
        </p:nvSpPr>
        <p:spPr>
          <a:xfrm>
            <a:off x="3285942" y="3447306"/>
            <a:ext cx="6481774" cy="523220"/>
          </a:xfrm>
          <a:prstGeom prst="rect">
            <a:avLst/>
          </a:prstGeom>
          <a:noFill/>
          <a:effectLst/>
        </p:spPr>
        <p:txBody>
          <a:bodyPr wrap="none" rtlCol="0">
            <a:spAutoFit/>
          </a:bodyPr>
          <a:lstStyle/>
          <a:p>
            <a:r>
              <a:rPr lang="en-US" altLang="zh-CN" sz="2800"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LỚP: 9</a:t>
            </a:r>
            <a:r>
              <a:rPr lang="en-US" altLang="zh-CN" sz="2800" dirty="0" smtClean="0">
                <a:solidFill>
                  <a:schemeClr val="bg1"/>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		 GV: </a:t>
            </a:r>
            <a:r>
              <a:rPr lang="en-US" altLang="zh-CN" sz="2800" dirty="0" err="1" smtClean="0">
                <a:solidFill>
                  <a:schemeClr val="bg1"/>
                </a:solidFill>
                <a:latin typeface="Times New Roman" panose="02020603050405020304" pitchFamily="18" charset="0"/>
                <a:ea typeface="幼圆" panose="02010509060101010101" pitchFamily="49" charset="-122"/>
                <a:cs typeface="Times New Roman" panose="02020603050405020304" pitchFamily="18" charset="0"/>
              </a:rPr>
              <a:t>Bùi</a:t>
            </a:r>
            <a:r>
              <a:rPr lang="en-US" altLang="zh-CN" sz="2800" dirty="0" smtClean="0">
                <a:solidFill>
                  <a:schemeClr val="bg1"/>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dirty="0" err="1" smtClean="0">
                <a:solidFill>
                  <a:schemeClr val="bg1"/>
                </a:solidFill>
                <a:latin typeface="Times New Roman" panose="02020603050405020304" pitchFamily="18" charset="0"/>
                <a:ea typeface="幼圆" panose="02010509060101010101" pitchFamily="49" charset="-122"/>
                <a:cs typeface="Times New Roman" panose="02020603050405020304" pitchFamily="18" charset="0"/>
              </a:rPr>
              <a:t>Thị</a:t>
            </a:r>
            <a:r>
              <a:rPr lang="en-US" altLang="zh-CN" sz="2800" dirty="0" smtClean="0">
                <a:solidFill>
                  <a:schemeClr val="bg1"/>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dirty="0" err="1" smtClean="0">
                <a:solidFill>
                  <a:schemeClr val="bg1"/>
                </a:solidFill>
                <a:latin typeface="Times New Roman" panose="02020603050405020304" pitchFamily="18" charset="0"/>
                <a:ea typeface="幼圆" panose="02010509060101010101" pitchFamily="49" charset="-122"/>
                <a:cs typeface="Times New Roman" panose="02020603050405020304" pitchFamily="18" charset="0"/>
              </a:rPr>
              <a:t>Mỹ</a:t>
            </a:r>
            <a:r>
              <a:rPr lang="en-US" altLang="zh-CN" sz="2800" dirty="0" smtClean="0">
                <a:solidFill>
                  <a:schemeClr val="bg1"/>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dirty="0" err="1" smtClean="0">
                <a:solidFill>
                  <a:schemeClr val="bg1"/>
                </a:solidFill>
                <a:latin typeface="Times New Roman" panose="02020603050405020304" pitchFamily="18" charset="0"/>
                <a:ea typeface="幼圆" panose="02010509060101010101" pitchFamily="49" charset="-122"/>
                <a:cs typeface="Times New Roman" panose="02020603050405020304" pitchFamily="18" charset="0"/>
              </a:rPr>
              <a:t>Nhung</a:t>
            </a:r>
            <a:endParaRPr lang="zh-CN" altLang="en-US" sz="2800"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9"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828262" y="-1060848"/>
            <a:ext cx="609600" cy="609600"/>
          </a:xfrm>
          <a:prstGeom prst="rect">
            <a:avLst/>
          </a:prstGeom>
        </p:spPr>
      </p:pic>
    </p:spTree>
    <p:extLst>
      <p:ext uri="{BB962C8B-B14F-4D97-AF65-F5344CB8AC3E}">
        <p14:creationId xmlns:p14="http://schemas.microsoft.com/office/powerpoint/2010/main" val="18260204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4"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500"/>
                                        <p:tgtEl>
                                          <p:spTgt spid="2"/>
                                        </p:tgtEl>
                                      </p:cBhvr>
                                    </p:animEffect>
                                  </p:childTnLst>
                                  <p:subTnLst>
                                    <p:cmd type="evt" cmd="onstopaudio">
                                      <p:cBhvr>
                                        <p:cTn display="0" masterRel="sameClick">
                                          <p:stCondLst>
                                            <p:cond evt="begin" delay="0">
                                              <p:tn val="7"/>
                                            </p:cond>
                                          </p:stCondLst>
                                        </p:cTn>
                                        <p:tgtEl>
                                          <p:sldTgt/>
                                        </p:tgtEl>
                                      </p:cBhvr>
                                    </p:cmd>
                                  </p:sub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outVertical)">
                                      <p:cBhvr>
                                        <p:cTn id="13" dur="500"/>
                                        <p:tgtEl>
                                          <p:spTgt spid="17"/>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750"/>
                                        <p:tgtEl>
                                          <p:spTgt spid="3"/>
                                        </p:tgtEl>
                                      </p:cBhvr>
                                    </p:animEffect>
                                  </p:childTnLst>
                                </p:cTn>
                              </p:par>
                              <p:par>
                                <p:cTn id="24" presetID="10"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750"/>
                                        <p:tgtEl>
                                          <p:spTgt spid="7"/>
                                        </p:tgtEl>
                                      </p:cBhvr>
                                    </p:animEffect>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par>
                                <p:cTn id="33" presetID="10" presetClass="entr" presetSubtype="0" fill="hold" nodeType="withEffect">
                                  <p:stCondLst>
                                    <p:cond delay="25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750"/>
                                        <p:tgtEl>
                                          <p:spTgt spid="8"/>
                                        </p:tgtEl>
                                      </p:cBhvr>
                                    </p:animEffect>
                                  </p:childTnLst>
                                </p:cTn>
                              </p:par>
                              <p:par>
                                <p:cTn id="36" presetID="10" presetClass="entr" presetSubtype="0" fill="hold" nodeType="withEffect">
                                  <p:stCondLst>
                                    <p:cond delay="50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750"/>
                                        <p:tgtEl>
                                          <p:spTgt spid="4"/>
                                        </p:tgtEl>
                                      </p:cBhvr>
                                    </p:animEffect>
                                  </p:childTnLst>
                                </p:cTn>
                              </p:par>
                            </p:childTnLst>
                          </p:cTn>
                        </p:par>
                        <p:par>
                          <p:cTn id="39" fill="hold">
                            <p:stCondLst>
                              <p:cond delay="4250"/>
                            </p:stCondLst>
                            <p:childTnLst>
                              <p:par>
                                <p:cTn id="40" presetID="2" presetClass="entr" presetSubtype="2"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1000" fill="hold"/>
                                        <p:tgtEl>
                                          <p:spTgt spid="5"/>
                                        </p:tgtEl>
                                        <p:attrNameLst>
                                          <p:attrName>ppt_x</p:attrName>
                                        </p:attrNameLst>
                                      </p:cBhvr>
                                      <p:tavLst>
                                        <p:tav tm="0">
                                          <p:val>
                                            <p:strVal val="1+#ppt_w/2"/>
                                          </p:val>
                                        </p:tav>
                                        <p:tav tm="100000">
                                          <p:val>
                                            <p:strVal val="#ppt_x"/>
                                          </p:val>
                                        </p:tav>
                                      </p:tavLst>
                                    </p:anim>
                                    <p:anim calcmode="lin" valueType="num">
                                      <p:cBhvr additive="base">
                                        <p:cTn id="43"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4" repeatCount="indefinite" fill="hold" display="0">
                  <p:stCondLst>
                    <p:cond delay="indefinite"/>
                  </p:stCondLst>
                  <p:endCondLst>
                    <p:cond evt="onStopAudio" delay="0">
                      <p:tgtEl>
                        <p:sldTgt/>
                      </p:tgtEl>
                    </p:cond>
                  </p:endCondLst>
                </p:cTn>
                <p:tgtEl>
                  <p:spTgt spid="9"/>
                </p:tgtEl>
              </p:cMediaNode>
            </p:audio>
          </p:childTnLst>
        </p:cTn>
      </p:par>
    </p:tnLst>
    <p:bldLst>
      <p:bldP spid="17"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12819" y="788048"/>
            <a:ext cx="7292962" cy="391886"/>
            <a:chOff x="653140" y="2116185"/>
            <a:chExt cx="4595950" cy="391886"/>
          </a:xfrm>
        </p:grpSpPr>
        <p:sp>
          <p:nvSpPr>
            <p:cNvPr id="8" name="Rectangle 7"/>
            <p:cNvSpPr/>
            <p:nvPr/>
          </p:nvSpPr>
          <p:spPr>
            <a:xfrm>
              <a:off x="1183425" y="2116185"/>
              <a:ext cx="4065665"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9" name="Heptagon 8"/>
            <p:cNvSpPr/>
            <p:nvPr/>
          </p:nvSpPr>
          <p:spPr>
            <a:xfrm>
              <a:off x="653140" y="2116185"/>
              <a:ext cx="389708" cy="39188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10" name="Rectangle 9"/>
          <p:cNvSpPr/>
          <p:nvPr/>
        </p:nvSpPr>
        <p:spPr>
          <a:xfrm>
            <a:off x="1317654" y="815811"/>
            <a:ext cx="5937203" cy="369332"/>
          </a:xfrm>
          <a:prstGeom prst="rect">
            <a:avLst/>
          </a:prstGeom>
        </p:spPr>
        <p:txBody>
          <a:bodyPr wrap="none">
            <a:spAutoFit/>
          </a:bodyPr>
          <a:lstStyle/>
          <a:p>
            <a:r>
              <a:rPr lang="en-US" b="1" smtClean="0"/>
              <a:t>BIỂU </a:t>
            </a:r>
            <a:r>
              <a:rPr lang="en-US" b="1"/>
              <a:t>DIỄN DỮ LIỆU TRÊN BẢNG THỐNG KÊ, BIỂU ĐỒ </a:t>
            </a:r>
            <a:r>
              <a:rPr lang="en-US" b="1" smtClean="0"/>
              <a:t>TRANH</a:t>
            </a:r>
            <a:endParaRPr lang="en-US"/>
          </a:p>
        </p:txBody>
      </p:sp>
      <p:sp>
        <p:nvSpPr>
          <p:cNvPr id="11" name="Rectangle 10"/>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pic>
        <p:nvPicPr>
          <p:cNvPr id="1127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733" y="2176530"/>
            <a:ext cx="2782667" cy="364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831217" y="1378039"/>
            <a:ext cx="2092287" cy="400110"/>
          </a:xfrm>
          <a:prstGeom prst="rect">
            <a:avLst/>
          </a:prstGeom>
          <a:noFill/>
        </p:spPr>
        <p:txBody>
          <a:bodyPr wrap="square" rtlCol="0">
            <a:spAutoFit/>
          </a:bodyPr>
          <a:lstStyle/>
          <a:p>
            <a:r>
              <a:rPr lang="en-US" sz="2000" smtClean="0"/>
              <a:t>Vận dụng: </a:t>
            </a:r>
            <a:endParaRPr lang="en-US" sz="2000"/>
          </a:p>
        </p:txBody>
      </p:sp>
      <p:sp>
        <p:nvSpPr>
          <p:cNvPr id="13" name="Right Arrow 12"/>
          <p:cNvSpPr/>
          <p:nvPr/>
        </p:nvSpPr>
        <p:spPr>
          <a:xfrm>
            <a:off x="4052095" y="3554569"/>
            <a:ext cx="751725" cy="5666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4374" y="2820088"/>
            <a:ext cx="5556460" cy="2085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778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1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70"/>
                                        </p:tgtEl>
                                        <p:attrNameLst>
                                          <p:attrName>style.visibility</p:attrName>
                                        </p:attrNameLst>
                                      </p:cBhvr>
                                      <p:to>
                                        <p:strVal val="visible"/>
                                      </p:to>
                                    </p:set>
                                    <p:animEffect transition="in" filter="fade">
                                      <p:cBhvr>
                                        <p:cTn id="12" dur="1500"/>
                                        <p:tgtEl>
                                          <p:spTgt spid="112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3794"/>
                                        </p:tgtEl>
                                        <p:attrNameLst>
                                          <p:attrName>style.visibility</p:attrName>
                                        </p:attrNameLst>
                                      </p:cBhvr>
                                      <p:to>
                                        <p:strVal val="visible"/>
                                      </p:to>
                                    </p:set>
                                    <p:animEffect transition="in" filter="barn(inVertical)">
                                      <p:cBhvr>
                                        <p:cTn id="22" dur="5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2819" y="788048"/>
            <a:ext cx="7292962" cy="391886"/>
            <a:chOff x="653140" y="2116185"/>
            <a:chExt cx="4595950" cy="391886"/>
          </a:xfrm>
        </p:grpSpPr>
        <p:sp>
          <p:nvSpPr>
            <p:cNvPr id="3" name="Rectangle 2"/>
            <p:cNvSpPr/>
            <p:nvPr/>
          </p:nvSpPr>
          <p:spPr>
            <a:xfrm>
              <a:off x="1183425" y="2116185"/>
              <a:ext cx="4065665"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653140" y="2116185"/>
              <a:ext cx="389708" cy="39188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317654" y="815811"/>
            <a:ext cx="5937203" cy="369332"/>
          </a:xfrm>
          <a:prstGeom prst="rect">
            <a:avLst/>
          </a:prstGeom>
        </p:spPr>
        <p:txBody>
          <a:bodyPr wrap="none">
            <a:spAutoFit/>
          </a:bodyPr>
          <a:lstStyle/>
          <a:p>
            <a:r>
              <a:rPr lang="en-US" b="1" smtClean="0"/>
              <a:t>BIỂU </a:t>
            </a:r>
            <a:r>
              <a:rPr lang="en-US" b="1"/>
              <a:t>DIỄN DỮ LIỆU TRÊN BẢNG THỐNG KÊ, BIỂU ĐỒ </a:t>
            </a:r>
            <a:r>
              <a:rPr lang="en-US" b="1" smtClean="0"/>
              <a:t>TRANH</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sp>
        <p:nvSpPr>
          <p:cNvPr id="7" name="TextBox 6"/>
          <p:cNvSpPr txBox="1"/>
          <p:nvPr/>
        </p:nvSpPr>
        <p:spPr>
          <a:xfrm>
            <a:off x="734095" y="1481069"/>
            <a:ext cx="3208621" cy="369332"/>
          </a:xfrm>
          <a:prstGeom prst="rect">
            <a:avLst/>
          </a:prstGeom>
          <a:noFill/>
        </p:spPr>
        <p:txBody>
          <a:bodyPr wrap="square" rtlCol="0">
            <a:spAutoFit/>
          </a:bodyPr>
          <a:lstStyle/>
          <a:p>
            <a:r>
              <a:rPr lang="en-US" smtClean="0"/>
              <a:t>Ví dụ 2: Vẽ biểu đồ tranh</a:t>
            </a:r>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752" y="1994343"/>
            <a:ext cx="5327561" cy="2254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0012" y="1210662"/>
            <a:ext cx="3105982" cy="32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p:cNvSpPr/>
          <p:nvPr/>
        </p:nvSpPr>
        <p:spPr>
          <a:xfrm>
            <a:off x="6549707" y="2755711"/>
            <a:ext cx="804129" cy="3274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382" y="4466397"/>
            <a:ext cx="5720671" cy="37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8943" y="4842457"/>
            <a:ext cx="8133427" cy="515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0468" y="5346411"/>
            <a:ext cx="9032589" cy="571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0771" y="5963720"/>
            <a:ext cx="9569514" cy="61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10"/>
          <p:cNvSpPr/>
          <p:nvPr/>
        </p:nvSpPr>
        <p:spPr>
          <a:xfrm>
            <a:off x="7868992" y="1102660"/>
            <a:ext cx="1120462" cy="25420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675808" y="3490175"/>
            <a:ext cx="3090930" cy="656822"/>
          </a:xfrm>
          <a:prstGeom prst="ellipse">
            <a:avLst/>
          </a:prstGeom>
          <a:no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8989455" y="640078"/>
            <a:ext cx="1777284" cy="3004642"/>
          </a:xfrm>
          <a:prstGeom prst="ellipse">
            <a:avLst/>
          </a:pr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10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fade">
                                      <p:cBhvr>
                                        <p:cTn id="12" dur="1100"/>
                                        <p:tgtEl>
                                          <p:spTgt spid="112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3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267"/>
                                        </p:tgtEl>
                                        <p:attrNameLst>
                                          <p:attrName>style.visibility</p:attrName>
                                        </p:attrNameLst>
                                      </p:cBhvr>
                                      <p:to>
                                        <p:strVal val="visible"/>
                                      </p:to>
                                    </p:set>
                                    <p:animEffect transition="in" filter="fade">
                                      <p:cBhvr>
                                        <p:cTn id="22" dur="1500"/>
                                        <p:tgtEl>
                                          <p:spTgt spid="1126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269"/>
                                        </p:tgtEl>
                                        <p:attrNameLst>
                                          <p:attrName>style.visibility</p:attrName>
                                        </p:attrNameLst>
                                      </p:cBhvr>
                                      <p:to>
                                        <p:strVal val="visible"/>
                                      </p:to>
                                    </p:set>
                                    <p:animEffect transition="in" filter="fade">
                                      <p:cBhvr>
                                        <p:cTn id="27" dur="500"/>
                                        <p:tgtEl>
                                          <p:spTgt spid="1126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270"/>
                                        </p:tgtEl>
                                        <p:attrNameLst>
                                          <p:attrName>style.visibility</p:attrName>
                                        </p:attrNameLst>
                                      </p:cBhvr>
                                      <p:to>
                                        <p:strVal val="visible"/>
                                      </p:to>
                                    </p:set>
                                    <p:anim calcmode="lin" valueType="num">
                                      <p:cBhvr additive="base">
                                        <p:cTn id="32" dur="500" fill="hold"/>
                                        <p:tgtEl>
                                          <p:spTgt spid="11270"/>
                                        </p:tgtEl>
                                        <p:attrNameLst>
                                          <p:attrName>ppt_x</p:attrName>
                                        </p:attrNameLst>
                                      </p:cBhvr>
                                      <p:tavLst>
                                        <p:tav tm="0">
                                          <p:val>
                                            <p:strVal val="#ppt_x"/>
                                          </p:val>
                                        </p:tav>
                                        <p:tav tm="100000">
                                          <p:val>
                                            <p:strVal val="#ppt_x"/>
                                          </p:val>
                                        </p:tav>
                                      </p:tavLst>
                                    </p:anim>
                                    <p:anim calcmode="lin" valueType="num">
                                      <p:cBhvr additive="base">
                                        <p:cTn id="33" dur="500" fill="hold"/>
                                        <p:tgtEl>
                                          <p:spTgt spid="1127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1271"/>
                                        </p:tgtEl>
                                        <p:attrNameLst>
                                          <p:attrName>style.visibility</p:attrName>
                                        </p:attrNameLst>
                                      </p:cBhvr>
                                      <p:to>
                                        <p:strVal val="visible"/>
                                      </p:to>
                                    </p:set>
                                    <p:anim calcmode="lin" valueType="num">
                                      <p:cBhvr additive="base">
                                        <p:cTn id="44" dur="500" fill="hold"/>
                                        <p:tgtEl>
                                          <p:spTgt spid="11271"/>
                                        </p:tgtEl>
                                        <p:attrNameLst>
                                          <p:attrName>ppt_x</p:attrName>
                                        </p:attrNameLst>
                                      </p:cBhvr>
                                      <p:tavLst>
                                        <p:tav tm="0">
                                          <p:val>
                                            <p:strVal val="#ppt_x"/>
                                          </p:val>
                                        </p:tav>
                                        <p:tav tm="100000">
                                          <p:val>
                                            <p:strVal val="#ppt_x"/>
                                          </p:val>
                                        </p:tav>
                                      </p:tavLst>
                                    </p:anim>
                                    <p:anim calcmode="lin" valueType="num">
                                      <p:cBhvr additive="base">
                                        <p:cTn id="45" dur="500" fill="hold"/>
                                        <p:tgtEl>
                                          <p:spTgt spid="11271"/>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fill="hold"/>
                                        <p:tgtEl>
                                          <p:spTgt spid="12"/>
                                        </p:tgtEl>
                                        <p:attrNameLst>
                                          <p:attrName>ppt_x</p:attrName>
                                        </p:attrNameLst>
                                      </p:cBhvr>
                                      <p:tavLst>
                                        <p:tav tm="0">
                                          <p:val>
                                            <p:strVal val="#ppt_x"/>
                                          </p:val>
                                        </p:tav>
                                        <p:tav tm="100000">
                                          <p:val>
                                            <p:strVal val="#ppt_x"/>
                                          </p:val>
                                        </p:tav>
                                      </p:tavLst>
                                    </p:anim>
                                    <p:anim calcmode="lin" valueType="num">
                                      <p:cBhvr additive="base">
                                        <p:cTn id="5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1272"/>
                                        </p:tgtEl>
                                        <p:attrNameLst>
                                          <p:attrName>style.visibility</p:attrName>
                                        </p:attrNameLst>
                                      </p:cBhvr>
                                      <p:to>
                                        <p:strVal val="visible"/>
                                      </p:to>
                                    </p:set>
                                    <p:anim calcmode="lin" valueType="num">
                                      <p:cBhvr additive="base">
                                        <p:cTn id="56" dur="500" fill="hold"/>
                                        <p:tgtEl>
                                          <p:spTgt spid="11272"/>
                                        </p:tgtEl>
                                        <p:attrNameLst>
                                          <p:attrName>ppt_x</p:attrName>
                                        </p:attrNameLst>
                                      </p:cBhvr>
                                      <p:tavLst>
                                        <p:tav tm="0">
                                          <p:val>
                                            <p:strVal val="#ppt_x"/>
                                          </p:val>
                                        </p:tav>
                                        <p:tav tm="100000">
                                          <p:val>
                                            <p:strVal val="#ppt_x"/>
                                          </p:val>
                                        </p:tav>
                                      </p:tavLst>
                                    </p:anim>
                                    <p:anim calcmode="lin" valueType="num">
                                      <p:cBhvr additive="base">
                                        <p:cTn id="57" dur="500" fill="hold"/>
                                        <p:tgtEl>
                                          <p:spTgt spid="11272"/>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500" fill="hold"/>
                                        <p:tgtEl>
                                          <p:spTgt spid="26"/>
                                        </p:tgtEl>
                                        <p:attrNameLst>
                                          <p:attrName>ppt_x</p:attrName>
                                        </p:attrNameLst>
                                      </p:cBhvr>
                                      <p:tavLst>
                                        <p:tav tm="0">
                                          <p:val>
                                            <p:strVal val="#ppt_x"/>
                                          </p:val>
                                        </p:tav>
                                        <p:tav tm="100000">
                                          <p:val>
                                            <p:strVal val="#ppt_x"/>
                                          </p:val>
                                        </p:tav>
                                      </p:tavLst>
                                    </p:anim>
                                    <p:anim calcmode="lin" valueType="num">
                                      <p:cBhvr additive="base">
                                        <p:cTn id="6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animBg="1"/>
      <p:bldP spid="12"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12819" y="788048"/>
            <a:ext cx="7292962" cy="391886"/>
            <a:chOff x="653140" y="2116185"/>
            <a:chExt cx="4595950" cy="391886"/>
          </a:xfrm>
        </p:grpSpPr>
        <p:sp>
          <p:nvSpPr>
            <p:cNvPr id="7" name="Rectangle 6"/>
            <p:cNvSpPr/>
            <p:nvPr/>
          </p:nvSpPr>
          <p:spPr>
            <a:xfrm>
              <a:off x="1183425" y="2116185"/>
              <a:ext cx="4065665"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8" name="Heptagon 7"/>
            <p:cNvSpPr/>
            <p:nvPr/>
          </p:nvSpPr>
          <p:spPr>
            <a:xfrm>
              <a:off x="653140" y="2116185"/>
              <a:ext cx="389708" cy="39188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9" name="Rectangle 8"/>
          <p:cNvSpPr/>
          <p:nvPr/>
        </p:nvSpPr>
        <p:spPr>
          <a:xfrm>
            <a:off x="1317654" y="815811"/>
            <a:ext cx="5937203" cy="369332"/>
          </a:xfrm>
          <a:prstGeom prst="rect">
            <a:avLst/>
          </a:prstGeom>
        </p:spPr>
        <p:txBody>
          <a:bodyPr wrap="none">
            <a:spAutoFit/>
          </a:bodyPr>
          <a:lstStyle/>
          <a:p>
            <a:r>
              <a:rPr lang="en-US" b="1" smtClean="0"/>
              <a:t>BIỂU </a:t>
            </a:r>
            <a:r>
              <a:rPr lang="en-US" b="1"/>
              <a:t>DIỄN DỮ LIỆU TRÊN BẢNG THỐNG KÊ, BIỂU ĐỒ </a:t>
            </a:r>
            <a:r>
              <a:rPr lang="en-US" b="1" smtClean="0"/>
              <a:t>TRANH</a:t>
            </a:r>
            <a:endParaRPr lang="en-US"/>
          </a:p>
        </p:txBody>
      </p:sp>
      <p:sp>
        <p:nvSpPr>
          <p:cNvPr id="10" name="Rectangle 9"/>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sp>
        <p:nvSpPr>
          <p:cNvPr id="12" name="TextBox 11"/>
          <p:cNvSpPr txBox="1"/>
          <p:nvPr/>
        </p:nvSpPr>
        <p:spPr>
          <a:xfrm>
            <a:off x="1054288" y="1905000"/>
            <a:ext cx="5956112" cy="1754326"/>
          </a:xfrm>
          <a:prstGeom prst="rect">
            <a:avLst/>
          </a:prstGeom>
          <a:noFill/>
        </p:spPr>
        <p:txBody>
          <a:bodyPr wrap="square" rtlCol="0">
            <a:spAutoFit/>
          </a:bodyPr>
          <a:lstStyle/>
          <a:p>
            <a:r>
              <a:rPr lang="en-US" sz="2400" smtClean="0"/>
              <a:t>Bài tập tương tự: </a:t>
            </a:r>
          </a:p>
          <a:p>
            <a:endParaRPr lang="en-US" sz="2400" smtClean="0"/>
          </a:p>
          <a:p>
            <a:pPr marL="342900" indent="-342900">
              <a:buFont typeface="Wingdings" pitchFamily="2" charset="2"/>
              <a:buChar char="§"/>
            </a:pPr>
            <a:r>
              <a:rPr lang="en-US" sz="2400" smtClean="0"/>
              <a:t>Vẽ bảng: BT1 - Trang 14 SGK</a:t>
            </a:r>
          </a:p>
          <a:p>
            <a:pPr marL="342900" indent="-342900">
              <a:lnSpc>
                <a:spcPct val="150000"/>
              </a:lnSpc>
              <a:buFont typeface="Wingdings" pitchFamily="2" charset="2"/>
              <a:buChar char="§"/>
            </a:pPr>
            <a:r>
              <a:rPr lang="en-US" sz="2400" smtClean="0"/>
              <a:t>Vẽ biểu đồ tranh  BT2- Trang 14 SGK</a:t>
            </a:r>
            <a:endParaRPr lang="en-US" sz="2400"/>
          </a:p>
        </p:txBody>
      </p:sp>
      <p:sp>
        <p:nvSpPr>
          <p:cNvPr id="13" name="TextBox 12"/>
          <p:cNvSpPr txBox="1"/>
          <p:nvPr/>
        </p:nvSpPr>
        <p:spPr>
          <a:xfrm>
            <a:off x="2971800" y="4036604"/>
            <a:ext cx="6019800" cy="461665"/>
          </a:xfrm>
          <a:prstGeom prst="rect">
            <a:avLst/>
          </a:prstGeom>
          <a:noFill/>
        </p:spPr>
        <p:txBody>
          <a:bodyPr wrap="square" rtlCol="0">
            <a:spAutoFit/>
          </a:bodyPr>
          <a:lstStyle/>
          <a:p>
            <a:pPr marL="285750" indent="-285750">
              <a:buFont typeface="Wingdings" pitchFamily="2" charset="2"/>
              <a:buChar char="Ø"/>
            </a:pPr>
            <a:r>
              <a:rPr lang="en-US" sz="2400" smtClean="0">
                <a:solidFill>
                  <a:srgbClr val="FF0000"/>
                </a:solidFill>
              </a:rPr>
              <a:t>Về nhà</a:t>
            </a:r>
            <a:endParaRPr lang="en-US" sz="2400">
              <a:solidFill>
                <a:srgbClr val="FF0000"/>
              </a:solidFill>
            </a:endParaRPr>
          </a:p>
        </p:txBody>
      </p:sp>
    </p:spTree>
    <p:extLst>
      <p:ext uri="{BB962C8B-B14F-4D97-AF65-F5344CB8AC3E}">
        <p14:creationId xmlns:p14="http://schemas.microsoft.com/office/powerpoint/2010/main" val="7054233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5" y="906492"/>
            <a:ext cx="7371337" cy="444136"/>
            <a:chOff x="574765" y="2690959"/>
            <a:chExt cx="7587343" cy="444136"/>
          </a:xfrm>
        </p:grpSpPr>
        <p:sp>
          <p:nvSpPr>
            <p:cNvPr id="3" name="Rectangle 2"/>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5625643" cy="369332"/>
          </a:xfrm>
          <a:prstGeom prst="rect">
            <a:avLst/>
          </a:prstGeom>
        </p:spPr>
        <p:txBody>
          <a:bodyPr wrap="none">
            <a:spAutoFit/>
          </a:bodyPr>
          <a:lstStyle/>
          <a:p>
            <a:r>
              <a:rPr lang="en-US" b="1"/>
              <a:t>BIỂU DIỄN DỮ LIỆU TRÊN BIỂU ĐỒ CỘT, BIỂU </a:t>
            </a:r>
            <a:r>
              <a:rPr lang="en-US" b="1" smtClean="0"/>
              <a:t>ĐỒ </a:t>
            </a:r>
            <a:r>
              <a:rPr lang="en-US" b="1"/>
              <a:t>CỘT KÉP</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pic>
        <p:nvPicPr>
          <p:cNvPr id="7" name="Picture 6"/>
          <p:cNvPicPr/>
          <p:nvPr/>
        </p:nvPicPr>
        <p:blipFill>
          <a:blip r:embed="rId2"/>
          <a:stretch>
            <a:fillRect/>
          </a:stretch>
        </p:blipFill>
        <p:spPr>
          <a:xfrm>
            <a:off x="7447722" y="1654451"/>
            <a:ext cx="4141843" cy="3580158"/>
          </a:xfrm>
          <a:prstGeom prst="rect">
            <a:avLst/>
          </a:prstGeom>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099" y="1654450"/>
            <a:ext cx="5353214" cy="1115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404726" y="2941983"/>
            <a:ext cx="5211891" cy="707886"/>
          </a:xfrm>
          <a:prstGeom prst="rect">
            <a:avLst/>
          </a:prstGeom>
          <a:noFill/>
        </p:spPr>
        <p:txBody>
          <a:bodyPr wrap="square" rtlCol="0">
            <a:spAutoFit/>
          </a:bodyPr>
          <a:lstStyle/>
          <a:p>
            <a:r>
              <a:rPr lang="en-US" sz="2000">
                <a:latin typeface="Times New Roman" pitchFamily="18" charset="0"/>
                <a:cs typeface="Times New Roman" pitchFamily="18" charset="0"/>
              </a:rPr>
              <a:t>a) Nếu các đối tượng thống kê và cho biết các đối tượng này lần lượt được biểu diễn ở trục nào</a:t>
            </a:r>
            <a:r>
              <a:rPr lang="en-US" sz="2000" smtClean="0">
                <a:latin typeface="Times New Roman" pitchFamily="18" charset="0"/>
                <a:cs typeface="Times New Roman" pitchFamily="18" charset="0"/>
              </a:rPr>
              <a:t>.</a:t>
            </a:r>
            <a:endParaRPr lang="en-US" sz="2000">
              <a:latin typeface="Times New Roman" pitchFamily="18" charset="0"/>
              <a:cs typeface="Times New Roman" pitchFamily="18" charset="0"/>
            </a:endParaRPr>
          </a:p>
        </p:txBody>
      </p:sp>
      <p:sp>
        <p:nvSpPr>
          <p:cNvPr id="10" name="TextBox 9"/>
          <p:cNvSpPr txBox="1"/>
          <p:nvPr/>
        </p:nvSpPr>
        <p:spPr>
          <a:xfrm>
            <a:off x="1200457" y="4028661"/>
            <a:ext cx="5804452" cy="707886"/>
          </a:xfrm>
          <a:prstGeom prst="rect">
            <a:avLst/>
          </a:prstGeom>
          <a:noFill/>
        </p:spPr>
        <p:txBody>
          <a:bodyPr wrap="square" rtlCol="0">
            <a:spAutoFit/>
          </a:bodyPr>
          <a:lstStyle/>
          <a:p>
            <a:pPr marL="285750" indent="-285750">
              <a:buFont typeface="Wingdings" pitchFamily="2" charset="2"/>
              <a:buChar char="Ø"/>
            </a:pPr>
            <a:r>
              <a:rPr lang="en-US" sz="2000" smtClean="0">
                <a:solidFill>
                  <a:srgbClr val="FF0000"/>
                </a:solidFill>
              </a:rPr>
              <a:t>Đối tượng thống kê là các tháng 7, 8, 9, 10, 11, 12. </a:t>
            </a:r>
          </a:p>
          <a:p>
            <a:pPr marL="285750" indent="-285750">
              <a:buFont typeface="Wingdings" pitchFamily="2" charset="2"/>
              <a:buChar char="Ø"/>
            </a:pPr>
            <a:r>
              <a:rPr lang="en-US" sz="2000" smtClean="0">
                <a:solidFill>
                  <a:srgbClr val="FF0000"/>
                </a:solidFill>
              </a:rPr>
              <a:t>Chúng được biểu diễn trên trục ngang</a:t>
            </a:r>
            <a:endParaRPr lang="en-US" sz="2000">
              <a:solidFill>
                <a:srgbClr val="FF0000"/>
              </a:solidFill>
            </a:endParaRPr>
          </a:p>
        </p:txBody>
      </p:sp>
    </p:spTree>
    <p:extLst>
      <p:ext uri="{BB962C8B-B14F-4D97-AF65-F5344CB8AC3E}">
        <p14:creationId xmlns:p14="http://schemas.microsoft.com/office/powerpoint/2010/main" val="84606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1000"/>
                                        <p:tgtEl>
                                          <p:spTgt spid="11266"/>
                                        </p:tgtEl>
                                      </p:cBhvr>
                                    </p:animEffect>
                                    <p:anim calcmode="lin" valueType="num">
                                      <p:cBhvr>
                                        <p:cTn id="8" dur="1000" fill="hold"/>
                                        <p:tgtEl>
                                          <p:spTgt spid="11266"/>
                                        </p:tgtEl>
                                        <p:attrNameLst>
                                          <p:attrName>ppt_x</p:attrName>
                                        </p:attrNameLst>
                                      </p:cBhvr>
                                      <p:tavLst>
                                        <p:tav tm="0">
                                          <p:val>
                                            <p:strVal val="#ppt_x"/>
                                          </p:val>
                                        </p:tav>
                                        <p:tav tm="100000">
                                          <p:val>
                                            <p:strVal val="#ppt_x"/>
                                          </p:val>
                                        </p:tav>
                                      </p:tavLst>
                                    </p:anim>
                                    <p:anim calcmode="lin" valueType="num">
                                      <p:cBhvr>
                                        <p:cTn id="9"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5" y="906492"/>
            <a:ext cx="7371337" cy="444136"/>
            <a:chOff x="574765" y="2690959"/>
            <a:chExt cx="7587343" cy="444136"/>
          </a:xfrm>
        </p:grpSpPr>
        <p:sp>
          <p:nvSpPr>
            <p:cNvPr id="3" name="Rectangle 2"/>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5625643" cy="369332"/>
          </a:xfrm>
          <a:prstGeom prst="rect">
            <a:avLst/>
          </a:prstGeom>
        </p:spPr>
        <p:txBody>
          <a:bodyPr wrap="none">
            <a:spAutoFit/>
          </a:bodyPr>
          <a:lstStyle/>
          <a:p>
            <a:r>
              <a:rPr lang="en-US" b="1"/>
              <a:t>BIỂU DIỄN DỮ LIỆU TRÊN BIỂU ĐỒ CỘT, BIỂU </a:t>
            </a:r>
            <a:r>
              <a:rPr lang="en-US" b="1" smtClean="0"/>
              <a:t>ĐỒ </a:t>
            </a:r>
            <a:r>
              <a:rPr lang="en-US" b="1"/>
              <a:t>CỘT KÉP</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pic>
        <p:nvPicPr>
          <p:cNvPr id="7" name="Picture 6"/>
          <p:cNvPicPr/>
          <p:nvPr/>
        </p:nvPicPr>
        <p:blipFill>
          <a:blip r:embed="rId2"/>
          <a:stretch>
            <a:fillRect/>
          </a:stretch>
        </p:blipFill>
        <p:spPr>
          <a:xfrm>
            <a:off x="7447722" y="1654451"/>
            <a:ext cx="4141843" cy="3580158"/>
          </a:xfrm>
          <a:prstGeom prst="rect">
            <a:avLst/>
          </a:prstGeom>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099" y="1654450"/>
            <a:ext cx="5353214" cy="1115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581576" y="3061252"/>
            <a:ext cx="5625643" cy="1015663"/>
          </a:xfrm>
          <a:prstGeom prst="rect">
            <a:avLst/>
          </a:prstGeom>
          <a:noFill/>
        </p:spPr>
        <p:txBody>
          <a:bodyPr wrap="square" rtlCol="0">
            <a:spAutoFit/>
          </a:bodyPr>
          <a:lstStyle/>
          <a:p>
            <a:r>
              <a:rPr lang="en-US" sz="2000">
                <a:latin typeface="Times New Roman" pitchFamily="18" charset="0"/>
                <a:cs typeface="Times New Roman" pitchFamily="18" charset="0"/>
              </a:rPr>
              <a:t>b) Nêu tiêu chí thống kê và cho biết tiêu chí đó được biểu diễn ở trục nào.</a:t>
            </a:r>
          </a:p>
          <a:p>
            <a:endParaRPr lang="en-US" sz="2000">
              <a:latin typeface="Times New Roman" pitchFamily="18" charset="0"/>
              <a:cs typeface="Times New Roman" pitchFamily="18" charset="0"/>
            </a:endParaRPr>
          </a:p>
        </p:txBody>
      </p:sp>
      <p:sp>
        <p:nvSpPr>
          <p:cNvPr id="11" name="TextBox 10"/>
          <p:cNvSpPr txBox="1"/>
          <p:nvPr/>
        </p:nvSpPr>
        <p:spPr>
          <a:xfrm>
            <a:off x="1581576" y="4076915"/>
            <a:ext cx="5625643" cy="646331"/>
          </a:xfrm>
          <a:prstGeom prst="rect">
            <a:avLst/>
          </a:prstGeom>
          <a:noFill/>
        </p:spPr>
        <p:txBody>
          <a:bodyPr wrap="square" rtlCol="0">
            <a:spAutoFit/>
          </a:bodyPr>
          <a:lstStyle/>
          <a:p>
            <a:pPr marL="285750" indent="-285750">
              <a:buFont typeface="Wingdings" pitchFamily="2" charset="2"/>
              <a:buChar char="Ø"/>
            </a:pPr>
            <a:r>
              <a:rPr lang="en-US" smtClean="0">
                <a:solidFill>
                  <a:srgbClr val="FF0000"/>
                </a:solidFill>
              </a:rPr>
              <a:t>Tiêu chí: Lượng mưa</a:t>
            </a:r>
          </a:p>
          <a:p>
            <a:pPr marL="285750" indent="-285750">
              <a:buFont typeface="Wingdings" pitchFamily="2" charset="2"/>
              <a:buChar char="Ø"/>
            </a:pPr>
            <a:r>
              <a:rPr lang="en-US" smtClean="0">
                <a:solidFill>
                  <a:srgbClr val="FF0000"/>
                </a:solidFill>
              </a:rPr>
              <a:t>Thể hiện trên trục dọc</a:t>
            </a:r>
            <a:endParaRPr lang="en-US">
              <a:solidFill>
                <a:srgbClr val="FF0000"/>
              </a:solidFill>
            </a:endParaRPr>
          </a:p>
        </p:txBody>
      </p:sp>
    </p:spTree>
    <p:extLst>
      <p:ext uri="{BB962C8B-B14F-4D97-AF65-F5344CB8AC3E}">
        <p14:creationId xmlns:p14="http://schemas.microsoft.com/office/powerpoint/2010/main" val="420514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5" y="906492"/>
            <a:ext cx="7371337" cy="444136"/>
            <a:chOff x="574765" y="2690959"/>
            <a:chExt cx="7587343" cy="444136"/>
          </a:xfrm>
        </p:grpSpPr>
        <p:sp>
          <p:nvSpPr>
            <p:cNvPr id="3" name="Rectangle 2"/>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5625643" cy="369332"/>
          </a:xfrm>
          <a:prstGeom prst="rect">
            <a:avLst/>
          </a:prstGeom>
        </p:spPr>
        <p:txBody>
          <a:bodyPr wrap="none">
            <a:spAutoFit/>
          </a:bodyPr>
          <a:lstStyle/>
          <a:p>
            <a:r>
              <a:rPr lang="en-US" b="1"/>
              <a:t>BIỂU DIỄN DỮ LIỆU TRÊN BIỂU ĐỒ CỘT, BIỂU </a:t>
            </a:r>
            <a:r>
              <a:rPr lang="en-US" b="1" smtClean="0"/>
              <a:t>ĐỒ </a:t>
            </a:r>
            <a:r>
              <a:rPr lang="en-US" b="1"/>
              <a:t>CỘT KÉP</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pic>
        <p:nvPicPr>
          <p:cNvPr id="7" name="Picture 6"/>
          <p:cNvPicPr/>
          <p:nvPr/>
        </p:nvPicPr>
        <p:blipFill>
          <a:blip r:embed="rId2"/>
          <a:stretch>
            <a:fillRect/>
          </a:stretch>
        </p:blipFill>
        <p:spPr>
          <a:xfrm>
            <a:off x="7447722" y="1654451"/>
            <a:ext cx="4141843" cy="3580158"/>
          </a:xfrm>
          <a:prstGeom prst="rect">
            <a:avLst/>
          </a:prstGeom>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099" y="1654450"/>
            <a:ext cx="5353214" cy="1115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484243" y="2968483"/>
            <a:ext cx="5221070" cy="1015663"/>
          </a:xfrm>
          <a:prstGeom prst="rect">
            <a:avLst/>
          </a:prstGeom>
          <a:noFill/>
        </p:spPr>
        <p:txBody>
          <a:bodyPr wrap="square" rtlCol="0">
            <a:spAutoFit/>
          </a:bodyPr>
          <a:lstStyle/>
          <a:p>
            <a:r>
              <a:rPr lang="en-US" sz="2000"/>
              <a:t>c) Số liệu thống kê theo tiêu chí của mỗi đối tượng thống kê lần lượt được biểu diễn ở đâu?</a:t>
            </a:r>
          </a:p>
          <a:p>
            <a:endParaRPr lang="en-US" sz="2000"/>
          </a:p>
        </p:txBody>
      </p:sp>
      <p:sp>
        <p:nvSpPr>
          <p:cNvPr id="11" name="TextBox 10"/>
          <p:cNvSpPr txBox="1"/>
          <p:nvPr/>
        </p:nvSpPr>
        <p:spPr>
          <a:xfrm>
            <a:off x="1581576" y="3988902"/>
            <a:ext cx="5123737" cy="369332"/>
          </a:xfrm>
          <a:prstGeom prst="rect">
            <a:avLst/>
          </a:prstGeom>
          <a:noFill/>
        </p:spPr>
        <p:txBody>
          <a:bodyPr wrap="square" rtlCol="0">
            <a:spAutoFit/>
          </a:bodyPr>
          <a:lstStyle/>
          <a:p>
            <a:pPr marL="285750" indent="-285750">
              <a:buFont typeface="Wingdings" pitchFamily="2" charset="2"/>
              <a:buChar char="Ø"/>
            </a:pPr>
            <a:r>
              <a:rPr lang="en-US" smtClean="0">
                <a:solidFill>
                  <a:srgbClr val="FF0000"/>
                </a:solidFill>
              </a:rPr>
              <a:t>Số liệu thống kê thể hiện bằng độ cao của một cột</a:t>
            </a:r>
          </a:p>
        </p:txBody>
      </p:sp>
    </p:spTree>
    <p:extLst>
      <p:ext uri="{BB962C8B-B14F-4D97-AF65-F5344CB8AC3E}">
        <p14:creationId xmlns:p14="http://schemas.microsoft.com/office/powerpoint/2010/main" val="299374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5" y="906492"/>
            <a:ext cx="7371337" cy="444136"/>
            <a:chOff x="574765" y="2690959"/>
            <a:chExt cx="7587343" cy="444136"/>
          </a:xfrm>
        </p:grpSpPr>
        <p:sp>
          <p:nvSpPr>
            <p:cNvPr id="3" name="Rectangle 2"/>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5625643" cy="369332"/>
          </a:xfrm>
          <a:prstGeom prst="rect">
            <a:avLst/>
          </a:prstGeom>
        </p:spPr>
        <p:txBody>
          <a:bodyPr wrap="none">
            <a:spAutoFit/>
          </a:bodyPr>
          <a:lstStyle/>
          <a:p>
            <a:r>
              <a:rPr lang="en-US" b="1"/>
              <a:t>BIỂU DIỄN DỮ LIỆU TRÊN BIỂU ĐỒ CỘT, BIỂU </a:t>
            </a:r>
            <a:r>
              <a:rPr lang="en-US" b="1" smtClean="0"/>
              <a:t>ĐỒ </a:t>
            </a:r>
            <a:r>
              <a:rPr lang="en-US" b="1"/>
              <a:t>CỘT KÉP</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pic>
        <p:nvPicPr>
          <p:cNvPr id="7" name="Picture 6"/>
          <p:cNvPicPr/>
          <p:nvPr/>
        </p:nvPicPr>
        <p:blipFill>
          <a:blip r:embed="rId2"/>
          <a:stretch>
            <a:fillRect/>
          </a:stretch>
        </p:blipFill>
        <p:spPr>
          <a:xfrm>
            <a:off x="7447722" y="1654451"/>
            <a:ext cx="4141843" cy="3580158"/>
          </a:xfrm>
          <a:prstGeom prst="rect">
            <a:avLst/>
          </a:prstGeom>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099" y="1654450"/>
            <a:ext cx="5353214" cy="1115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293222" y="3339548"/>
            <a:ext cx="5266604" cy="707886"/>
          </a:xfrm>
          <a:prstGeom prst="rect">
            <a:avLst/>
          </a:prstGeom>
          <a:noFill/>
        </p:spPr>
        <p:txBody>
          <a:bodyPr wrap="square" rtlCol="0">
            <a:spAutoFit/>
          </a:bodyPr>
          <a:lstStyle/>
          <a:p>
            <a:r>
              <a:rPr lang="en-US" sz="2000"/>
              <a:t>d) Lập bảng thống kê biểu diễn các dữ liệu thống kê nêu trong biểu đồ cột ở </a:t>
            </a:r>
            <a:r>
              <a:rPr lang="en-US" sz="2000" i="1"/>
              <a:t>Hình 2.</a:t>
            </a:r>
            <a:r>
              <a:rPr lang="en-US" sz="2000"/>
              <a:t> </a:t>
            </a:r>
          </a:p>
        </p:txBody>
      </p:sp>
      <p:graphicFrame>
        <p:nvGraphicFramePr>
          <p:cNvPr id="11" name="Table 10"/>
          <p:cNvGraphicFramePr>
            <a:graphicFrameLocks noGrp="1"/>
          </p:cNvGraphicFramePr>
          <p:nvPr>
            <p:extLst>
              <p:ext uri="{D42A27DB-BD31-4B8C-83A1-F6EECF244321}">
                <p14:modId xmlns:p14="http://schemas.microsoft.com/office/powerpoint/2010/main" val="1300175587"/>
              </p:ext>
            </p:extLst>
          </p:nvPr>
        </p:nvGraphicFramePr>
        <p:xfrm>
          <a:off x="1269226" y="4426226"/>
          <a:ext cx="6520976" cy="1269448"/>
        </p:xfrm>
        <a:graphic>
          <a:graphicData uri="http://schemas.openxmlformats.org/drawingml/2006/table">
            <a:tbl>
              <a:tblPr firstRow="1" bandRow="1">
                <a:tableStyleId>{2D5ABB26-0587-4C30-8999-92F81FD0307C}</a:tableStyleId>
              </a:tblPr>
              <a:tblGrid>
                <a:gridCol w="931568">
                  <a:extLst>
                    <a:ext uri="{9D8B030D-6E8A-4147-A177-3AD203B41FA5}">
                      <a16:colId xmlns:a16="http://schemas.microsoft.com/office/drawing/2014/main" val="20000"/>
                    </a:ext>
                  </a:extLst>
                </a:gridCol>
                <a:gridCol w="931568">
                  <a:extLst>
                    <a:ext uri="{9D8B030D-6E8A-4147-A177-3AD203B41FA5}">
                      <a16:colId xmlns:a16="http://schemas.microsoft.com/office/drawing/2014/main" val="20001"/>
                    </a:ext>
                  </a:extLst>
                </a:gridCol>
                <a:gridCol w="931568">
                  <a:extLst>
                    <a:ext uri="{9D8B030D-6E8A-4147-A177-3AD203B41FA5}">
                      <a16:colId xmlns:a16="http://schemas.microsoft.com/office/drawing/2014/main" val="20002"/>
                    </a:ext>
                  </a:extLst>
                </a:gridCol>
                <a:gridCol w="931568">
                  <a:extLst>
                    <a:ext uri="{9D8B030D-6E8A-4147-A177-3AD203B41FA5}">
                      <a16:colId xmlns:a16="http://schemas.microsoft.com/office/drawing/2014/main" val="20003"/>
                    </a:ext>
                  </a:extLst>
                </a:gridCol>
                <a:gridCol w="931568">
                  <a:extLst>
                    <a:ext uri="{9D8B030D-6E8A-4147-A177-3AD203B41FA5}">
                      <a16:colId xmlns:a16="http://schemas.microsoft.com/office/drawing/2014/main" val="20004"/>
                    </a:ext>
                  </a:extLst>
                </a:gridCol>
                <a:gridCol w="931568">
                  <a:extLst>
                    <a:ext uri="{9D8B030D-6E8A-4147-A177-3AD203B41FA5}">
                      <a16:colId xmlns:a16="http://schemas.microsoft.com/office/drawing/2014/main" val="20005"/>
                    </a:ext>
                  </a:extLst>
                </a:gridCol>
                <a:gridCol w="931568">
                  <a:extLst>
                    <a:ext uri="{9D8B030D-6E8A-4147-A177-3AD203B41FA5}">
                      <a16:colId xmlns:a16="http://schemas.microsoft.com/office/drawing/2014/main" val="20006"/>
                    </a:ext>
                  </a:extLst>
                </a:gridCol>
              </a:tblGrid>
              <a:tr h="629368">
                <a:tc>
                  <a:txBody>
                    <a:bodyPr/>
                    <a:lstStyle/>
                    <a:p>
                      <a:r>
                        <a:rPr lang="en-US" smtClean="0"/>
                        <a:t>Tháng</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7</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8</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9</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10</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11</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12</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29368">
                <a:tc>
                  <a:txBody>
                    <a:bodyPr/>
                    <a:lstStyle/>
                    <a:p>
                      <a:r>
                        <a:rPr lang="en-US" smtClean="0"/>
                        <a:t>Lượng</a:t>
                      </a:r>
                      <a:r>
                        <a:rPr lang="en-US" baseline="0" smtClean="0"/>
                        <a:t> mưa</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95,3</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104,0</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473,4</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795,6</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580,6</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297,4</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61881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5" y="906492"/>
            <a:ext cx="7371337" cy="444136"/>
            <a:chOff x="574765" y="2690959"/>
            <a:chExt cx="7587343" cy="444136"/>
          </a:xfrm>
        </p:grpSpPr>
        <p:sp>
          <p:nvSpPr>
            <p:cNvPr id="3" name="Rectangle 2"/>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5625643" cy="369332"/>
          </a:xfrm>
          <a:prstGeom prst="rect">
            <a:avLst/>
          </a:prstGeom>
        </p:spPr>
        <p:txBody>
          <a:bodyPr wrap="none">
            <a:spAutoFit/>
          </a:bodyPr>
          <a:lstStyle/>
          <a:p>
            <a:r>
              <a:rPr lang="en-US" b="1"/>
              <a:t>BIỂU DIỄN DỮ LIỆU TRÊN BIỂU ĐỒ CỘT, BIỂU </a:t>
            </a:r>
            <a:r>
              <a:rPr lang="en-US" b="1" smtClean="0"/>
              <a:t>ĐỒ </a:t>
            </a:r>
            <a:r>
              <a:rPr lang="en-US" b="1"/>
              <a:t>CỘT KÉP</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sp>
        <p:nvSpPr>
          <p:cNvPr id="7" name="TextBox 6"/>
          <p:cNvSpPr txBox="1"/>
          <p:nvPr/>
        </p:nvSpPr>
        <p:spPr>
          <a:xfrm>
            <a:off x="748811" y="1461703"/>
            <a:ext cx="4558748" cy="369332"/>
          </a:xfrm>
          <a:prstGeom prst="rect">
            <a:avLst/>
          </a:prstGeom>
          <a:noFill/>
        </p:spPr>
        <p:txBody>
          <a:bodyPr wrap="square" rtlCol="0">
            <a:spAutoFit/>
          </a:bodyPr>
          <a:lstStyle/>
          <a:p>
            <a:r>
              <a:rPr lang="en-US" smtClean="0"/>
              <a:t>Cách vẽ biểu đồ cột:</a:t>
            </a:r>
            <a:endParaRPr lang="en-US"/>
          </a:p>
        </p:txBody>
      </p:sp>
      <p:sp>
        <p:nvSpPr>
          <p:cNvPr id="8" name="TextBox 7"/>
          <p:cNvSpPr txBox="1"/>
          <p:nvPr/>
        </p:nvSpPr>
        <p:spPr>
          <a:xfrm>
            <a:off x="788257" y="3444941"/>
            <a:ext cx="6759561" cy="1200329"/>
          </a:xfrm>
          <a:prstGeom prst="rect">
            <a:avLst/>
          </a:prstGeom>
          <a:noFill/>
        </p:spPr>
        <p:txBody>
          <a:bodyPr wrap="square" rtlCol="0">
            <a:spAutoFit/>
          </a:bodyPr>
          <a:lstStyle/>
          <a:p>
            <a:r>
              <a:rPr lang="en-US" i="1"/>
              <a:t>Bước 1.</a:t>
            </a:r>
            <a:r>
              <a:rPr lang="en-US"/>
              <a:t>Vẽ hai trục vuông góc với nhau</a:t>
            </a:r>
          </a:p>
          <a:p>
            <a:r>
              <a:rPr lang="en-US"/>
              <a:t>- Trên trục nằm ngang: biểu diễn các đối tượng thống kê</a:t>
            </a:r>
          </a:p>
          <a:p>
            <a:r>
              <a:rPr lang="en-US"/>
              <a:t>- Trên trục thẳng đứng: xác định độ dài đơn vị để biểu diễn số liệu thống kê và cần chọn độ dài đơn vị </a:t>
            </a:r>
            <a:r>
              <a:rPr lang="en-US" i="1"/>
              <a:t>thích hợp với số liệu</a:t>
            </a:r>
            <a:endParaRPr lang="en-US"/>
          </a:p>
        </p:txBody>
      </p:sp>
      <p:sp>
        <p:nvSpPr>
          <p:cNvPr id="9" name="TextBox 8"/>
          <p:cNvSpPr txBox="1"/>
          <p:nvPr/>
        </p:nvSpPr>
        <p:spPr>
          <a:xfrm>
            <a:off x="950049" y="4765305"/>
            <a:ext cx="6164733" cy="1200329"/>
          </a:xfrm>
          <a:prstGeom prst="rect">
            <a:avLst/>
          </a:prstGeom>
          <a:noFill/>
        </p:spPr>
        <p:txBody>
          <a:bodyPr wrap="square" rtlCol="0">
            <a:spAutoFit/>
          </a:bodyPr>
          <a:lstStyle/>
          <a:p>
            <a:r>
              <a:rPr lang="en-US" i="1" smtClean="0"/>
              <a:t>Bước</a:t>
            </a:r>
            <a:r>
              <a:rPr lang="en-US" smtClean="0"/>
              <a:t> </a:t>
            </a:r>
            <a:r>
              <a:rPr lang="en-US"/>
              <a:t>2. Tại vị trí các đối tượng thống kê trên trục nằm ngang, vẽ những cột hình chữ nhật: cách đều nhau; có cùng chiều rộng; có chiều cao thể hiện số liệu thống kê theo tiêu chí của mỗi đối tượng thống kê</a:t>
            </a:r>
          </a:p>
        </p:txBody>
      </p:sp>
      <p:sp>
        <p:nvSpPr>
          <p:cNvPr id="10" name="TextBox 9"/>
          <p:cNvSpPr txBox="1"/>
          <p:nvPr/>
        </p:nvSpPr>
        <p:spPr>
          <a:xfrm>
            <a:off x="1189660" y="6018643"/>
            <a:ext cx="5791200" cy="923330"/>
          </a:xfrm>
          <a:prstGeom prst="rect">
            <a:avLst/>
          </a:prstGeom>
          <a:noFill/>
        </p:spPr>
        <p:txBody>
          <a:bodyPr wrap="square" rtlCol="0">
            <a:spAutoFit/>
          </a:bodyPr>
          <a:lstStyle/>
          <a:p>
            <a:r>
              <a:rPr lang="en-US" i="1"/>
              <a:t>Bước 3.</a:t>
            </a:r>
            <a:r>
              <a:rPr lang="en-US"/>
              <a:t> Hoàn thiện hiểu đồ: ghi tên các trục và ghi số liệu tương ứng trên mỗi cột (nếu cần).</a:t>
            </a:r>
          </a:p>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0621" y="4370111"/>
            <a:ext cx="3038475" cy="8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9183" y="2049501"/>
            <a:ext cx="14287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0146" y="4487162"/>
            <a:ext cx="302895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1" name="Table 20"/>
          <p:cNvGraphicFramePr>
            <a:graphicFrameLocks noGrp="1"/>
          </p:cNvGraphicFramePr>
          <p:nvPr>
            <p:extLst>
              <p:ext uri="{D42A27DB-BD31-4B8C-83A1-F6EECF244321}">
                <p14:modId xmlns:p14="http://schemas.microsoft.com/office/powerpoint/2010/main" val="1347667935"/>
              </p:ext>
            </p:extLst>
          </p:nvPr>
        </p:nvGraphicFramePr>
        <p:xfrm>
          <a:off x="1581576" y="1855962"/>
          <a:ext cx="5497569" cy="1130790"/>
        </p:xfrm>
        <a:graphic>
          <a:graphicData uri="http://schemas.openxmlformats.org/drawingml/2006/table">
            <a:tbl>
              <a:tblPr firstRow="1" bandRow="1">
                <a:tableStyleId>{2D5ABB26-0587-4C30-8999-92F81FD0307C}</a:tableStyleId>
              </a:tblPr>
              <a:tblGrid>
                <a:gridCol w="785367">
                  <a:extLst>
                    <a:ext uri="{9D8B030D-6E8A-4147-A177-3AD203B41FA5}">
                      <a16:colId xmlns:a16="http://schemas.microsoft.com/office/drawing/2014/main" val="20000"/>
                    </a:ext>
                  </a:extLst>
                </a:gridCol>
                <a:gridCol w="785367">
                  <a:extLst>
                    <a:ext uri="{9D8B030D-6E8A-4147-A177-3AD203B41FA5}">
                      <a16:colId xmlns:a16="http://schemas.microsoft.com/office/drawing/2014/main" val="20001"/>
                    </a:ext>
                  </a:extLst>
                </a:gridCol>
                <a:gridCol w="785367">
                  <a:extLst>
                    <a:ext uri="{9D8B030D-6E8A-4147-A177-3AD203B41FA5}">
                      <a16:colId xmlns:a16="http://schemas.microsoft.com/office/drawing/2014/main" val="20002"/>
                    </a:ext>
                  </a:extLst>
                </a:gridCol>
                <a:gridCol w="785367">
                  <a:extLst>
                    <a:ext uri="{9D8B030D-6E8A-4147-A177-3AD203B41FA5}">
                      <a16:colId xmlns:a16="http://schemas.microsoft.com/office/drawing/2014/main" val="20003"/>
                    </a:ext>
                  </a:extLst>
                </a:gridCol>
                <a:gridCol w="785367">
                  <a:extLst>
                    <a:ext uri="{9D8B030D-6E8A-4147-A177-3AD203B41FA5}">
                      <a16:colId xmlns:a16="http://schemas.microsoft.com/office/drawing/2014/main" val="20004"/>
                    </a:ext>
                  </a:extLst>
                </a:gridCol>
                <a:gridCol w="785367">
                  <a:extLst>
                    <a:ext uri="{9D8B030D-6E8A-4147-A177-3AD203B41FA5}">
                      <a16:colId xmlns:a16="http://schemas.microsoft.com/office/drawing/2014/main" val="20005"/>
                    </a:ext>
                  </a:extLst>
                </a:gridCol>
                <a:gridCol w="785367">
                  <a:extLst>
                    <a:ext uri="{9D8B030D-6E8A-4147-A177-3AD203B41FA5}">
                      <a16:colId xmlns:a16="http://schemas.microsoft.com/office/drawing/2014/main" val="20006"/>
                    </a:ext>
                  </a:extLst>
                </a:gridCol>
              </a:tblGrid>
              <a:tr h="490710">
                <a:tc>
                  <a:txBody>
                    <a:bodyPr/>
                    <a:lstStyle/>
                    <a:p>
                      <a:r>
                        <a:rPr lang="en-US" smtClean="0"/>
                        <a:t>Tháng</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7</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8</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9</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10</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11</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12</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03216">
                <a:tc>
                  <a:txBody>
                    <a:bodyPr/>
                    <a:lstStyle/>
                    <a:p>
                      <a:r>
                        <a:rPr lang="en-US" smtClean="0"/>
                        <a:t>Lượng</a:t>
                      </a:r>
                      <a:r>
                        <a:rPr lang="en-US" baseline="0" smtClean="0"/>
                        <a:t> mưa</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95,3</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104,0</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473,4</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795,6</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580,6</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mtClean="0"/>
                        <a:t>297,4</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8133" y="2010545"/>
            <a:ext cx="781050"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8" name="Group 27"/>
          <p:cNvGrpSpPr/>
          <p:nvPr/>
        </p:nvGrpSpPr>
        <p:grpSpPr>
          <a:xfrm>
            <a:off x="2228971" y="2372806"/>
            <a:ext cx="1287424" cy="1124706"/>
            <a:chOff x="7207219" y="5671930"/>
            <a:chExt cx="1287424" cy="1124706"/>
          </a:xfrm>
        </p:grpSpPr>
        <p:sp>
          <p:nvSpPr>
            <p:cNvPr id="19" name="Oval 18"/>
            <p:cNvSpPr/>
            <p:nvPr/>
          </p:nvSpPr>
          <p:spPr>
            <a:xfrm>
              <a:off x="7288133" y="5671930"/>
              <a:ext cx="781050" cy="4240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flipH="1">
              <a:off x="7540487" y="6096000"/>
              <a:ext cx="138171" cy="3313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207219" y="6427304"/>
              <a:ext cx="1287424" cy="369332"/>
            </a:xfrm>
            <a:prstGeom prst="rect">
              <a:avLst/>
            </a:prstGeom>
            <a:noFill/>
          </p:spPr>
          <p:txBody>
            <a:bodyPr wrap="square" rtlCol="0">
              <a:spAutoFit/>
            </a:bodyPr>
            <a:lstStyle/>
            <a:p>
              <a:r>
                <a:rPr lang="en-US" smtClean="0"/>
                <a:t>Nhỏ nhất </a:t>
              </a:r>
              <a:endParaRPr lang="en-US"/>
            </a:p>
          </p:txBody>
        </p:sp>
      </p:grpSp>
      <p:grpSp>
        <p:nvGrpSpPr>
          <p:cNvPr id="29" name="Group 28"/>
          <p:cNvGrpSpPr/>
          <p:nvPr/>
        </p:nvGrpSpPr>
        <p:grpSpPr>
          <a:xfrm>
            <a:off x="4686373" y="2372806"/>
            <a:ext cx="1917779" cy="1124706"/>
            <a:chOff x="9664621" y="5671930"/>
            <a:chExt cx="1917779" cy="1124706"/>
          </a:xfrm>
        </p:grpSpPr>
        <p:sp>
          <p:nvSpPr>
            <p:cNvPr id="20" name="Oval 19"/>
            <p:cNvSpPr/>
            <p:nvPr/>
          </p:nvSpPr>
          <p:spPr>
            <a:xfrm>
              <a:off x="9664621" y="5671930"/>
              <a:ext cx="857605" cy="4240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a:off x="10093423" y="6096000"/>
              <a:ext cx="269777" cy="3313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0228311" y="6427304"/>
              <a:ext cx="1354089" cy="369332"/>
            </a:xfrm>
            <a:prstGeom prst="rect">
              <a:avLst/>
            </a:prstGeom>
            <a:noFill/>
          </p:spPr>
          <p:txBody>
            <a:bodyPr wrap="square" rtlCol="0">
              <a:spAutoFit/>
            </a:bodyPr>
            <a:lstStyle/>
            <a:p>
              <a:r>
                <a:rPr lang="en-US" smtClean="0"/>
                <a:t>Lớn nhất</a:t>
              </a:r>
              <a:endParaRPr lang="en-US"/>
            </a:p>
          </p:txBody>
        </p:sp>
      </p:grpSp>
      <p:pic>
        <p:nvPicPr>
          <p:cNvPr id="1229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4823" y="2466146"/>
            <a:ext cx="2390775" cy="193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462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290"/>
                                        </p:tgtEl>
                                        <p:attrNameLst>
                                          <p:attrName>style.visibility</p:attrName>
                                        </p:attrNameLst>
                                      </p:cBhvr>
                                      <p:to>
                                        <p:strVal val="visible"/>
                                      </p:to>
                                    </p:set>
                                    <p:animEffect transition="in" filter="fade">
                                      <p:cBhvr>
                                        <p:cTn id="24" dur="500"/>
                                        <p:tgtEl>
                                          <p:spTgt spid="1229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291"/>
                                        </p:tgtEl>
                                        <p:attrNameLst>
                                          <p:attrName>style.visibility</p:attrName>
                                        </p:attrNameLst>
                                      </p:cBhvr>
                                      <p:to>
                                        <p:strVal val="visible"/>
                                      </p:to>
                                    </p:set>
                                    <p:animEffect transition="in" filter="fade">
                                      <p:cBhvr>
                                        <p:cTn id="29" dur="500"/>
                                        <p:tgtEl>
                                          <p:spTgt spid="1229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2292"/>
                                        </p:tgtEl>
                                        <p:attrNameLst>
                                          <p:attrName>style.visibility</p:attrName>
                                        </p:attrNameLst>
                                      </p:cBhvr>
                                      <p:to>
                                        <p:strVal val="visible"/>
                                      </p:to>
                                    </p:set>
                                    <p:animEffect transition="in" filter="barn(inVertical)">
                                      <p:cBhvr>
                                        <p:cTn id="34" dur="500"/>
                                        <p:tgtEl>
                                          <p:spTgt spid="1229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barn(inVertical)">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down)">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2293"/>
                                        </p:tgtEl>
                                        <p:attrNameLst>
                                          <p:attrName>style.visibility</p:attrName>
                                        </p:attrNameLst>
                                      </p:cBhvr>
                                      <p:to>
                                        <p:strVal val="visible"/>
                                      </p:to>
                                    </p:set>
                                    <p:animEffect transition="in" filter="wipe(down)">
                                      <p:cBhvr>
                                        <p:cTn id="49" dur="500"/>
                                        <p:tgtEl>
                                          <p:spTgt spid="12293"/>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additive="base">
                                        <p:cTn id="54" dur="500" fill="hold"/>
                                        <p:tgtEl>
                                          <p:spTgt spid="9"/>
                                        </p:tgtEl>
                                        <p:attrNameLst>
                                          <p:attrName>ppt_x</p:attrName>
                                        </p:attrNameLst>
                                      </p:cBhvr>
                                      <p:tavLst>
                                        <p:tav tm="0">
                                          <p:val>
                                            <p:strVal val="#ppt_x"/>
                                          </p:val>
                                        </p:tav>
                                        <p:tav tm="100000">
                                          <p:val>
                                            <p:strVal val="#ppt_x"/>
                                          </p:val>
                                        </p:tav>
                                      </p:tavLst>
                                    </p:anim>
                                    <p:anim calcmode="lin" valueType="num">
                                      <p:cBhvr additive="base">
                                        <p:cTn id="5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12294"/>
                                        </p:tgtEl>
                                        <p:attrNameLst>
                                          <p:attrName>style.visibility</p:attrName>
                                        </p:attrNameLst>
                                      </p:cBhvr>
                                      <p:to>
                                        <p:strVal val="visible"/>
                                      </p:to>
                                    </p:set>
                                    <p:animEffect transition="in" filter="wipe(down)">
                                      <p:cBhvr>
                                        <p:cTn id="60" dur="500"/>
                                        <p:tgtEl>
                                          <p:spTgt spid="12294"/>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additive="base">
                                        <p:cTn id="65" dur="500" fill="hold"/>
                                        <p:tgtEl>
                                          <p:spTgt spid="10"/>
                                        </p:tgtEl>
                                        <p:attrNameLst>
                                          <p:attrName>ppt_x</p:attrName>
                                        </p:attrNameLst>
                                      </p:cBhvr>
                                      <p:tavLst>
                                        <p:tav tm="0">
                                          <p:val>
                                            <p:strVal val="#ppt_x"/>
                                          </p:val>
                                        </p:tav>
                                        <p:tav tm="100000">
                                          <p:val>
                                            <p:strVal val="#ppt_x"/>
                                          </p:val>
                                        </p:tav>
                                      </p:tavLst>
                                    </p:anim>
                                    <p:anim calcmode="lin" valueType="num">
                                      <p:cBhvr additive="base">
                                        <p:cTn id="6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5" y="906492"/>
            <a:ext cx="7371337" cy="444136"/>
            <a:chOff x="574765" y="2690959"/>
            <a:chExt cx="7587343" cy="444136"/>
          </a:xfrm>
        </p:grpSpPr>
        <p:sp>
          <p:nvSpPr>
            <p:cNvPr id="3" name="Rectangle 2"/>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5625643" cy="369332"/>
          </a:xfrm>
          <a:prstGeom prst="rect">
            <a:avLst/>
          </a:prstGeom>
        </p:spPr>
        <p:txBody>
          <a:bodyPr wrap="none">
            <a:spAutoFit/>
          </a:bodyPr>
          <a:lstStyle/>
          <a:p>
            <a:r>
              <a:rPr lang="en-US" b="1"/>
              <a:t>BIỂU DIỄN DỮ LIỆU TRÊN BIỂU ĐỒ CỘT, BIỂU </a:t>
            </a:r>
            <a:r>
              <a:rPr lang="en-US" b="1" smtClean="0"/>
              <a:t>ĐỒ </a:t>
            </a:r>
            <a:r>
              <a:rPr lang="en-US" b="1"/>
              <a:t>CỘT KÉP</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861" y="1484243"/>
            <a:ext cx="7556744" cy="1258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686" y="2621717"/>
            <a:ext cx="6987610" cy="701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4174" y="3287803"/>
            <a:ext cx="7503465" cy="941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ight Arrow 11"/>
          <p:cNvSpPr/>
          <p:nvPr/>
        </p:nvSpPr>
        <p:spPr>
          <a:xfrm>
            <a:off x="1197735" y="3503054"/>
            <a:ext cx="643944" cy="21434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467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barn(inVertical)">
                                      <p:cBhvr>
                                        <p:cTn id="7" dur="500"/>
                                        <p:tgtEl>
                                          <p:spTgt spid="1126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268"/>
                                        </p:tgtEl>
                                        <p:attrNameLst>
                                          <p:attrName>style.visibility</p:attrName>
                                        </p:attrNameLst>
                                      </p:cBhvr>
                                      <p:to>
                                        <p:strVal val="visible"/>
                                      </p:to>
                                    </p:set>
                                    <p:anim calcmode="lin" valueType="num">
                                      <p:cBhvr additive="base">
                                        <p:cTn id="12" dur="500" fill="hold"/>
                                        <p:tgtEl>
                                          <p:spTgt spid="11268"/>
                                        </p:tgtEl>
                                        <p:attrNameLst>
                                          <p:attrName>ppt_x</p:attrName>
                                        </p:attrNameLst>
                                      </p:cBhvr>
                                      <p:tavLst>
                                        <p:tav tm="0">
                                          <p:val>
                                            <p:strVal val="0-#ppt_w/2"/>
                                          </p:val>
                                        </p:tav>
                                        <p:tav tm="100000">
                                          <p:val>
                                            <p:strVal val="#ppt_x"/>
                                          </p:val>
                                        </p:tav>
                                      </p:tavLst>
                                    </p:anim>
                                    <p:anim calcmode="lin" valueType="num">
                                      <p:cBhvr additive="base">
                                        <p:cTn id="13" dur="500" fill="hold"/>
                                        <p:tgtEl>
                                          <p:spTgt spid="1126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269"/>
                                        </p:tgtEl>
                                        <p:attrNameLst>
                                          <p:attrName>style.visibility</p:attrName>
                                        </p:attrNameLst>
                                      </p:cBhvr>
                                      <p:to>
                                        <p:strVal val="visible"/>
                                      </p:to>
                                    </p:set>
                                    <p:animEffect transition="in" filter="barn(inVertical)">
                                      <p:cBhvr>
                                        <p:cTn id="24"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5" y="906492"/>
            <a:ext cx="7371337" cy="444136"/>
            <a:chOff x="574765" y="2690959"/>
            <a:chExt cx="7587343" cy="444136"/>
          </a:xfrm>
        </p:grpSpPr>
        <p:sp>
          <p:nvSpPr>
            <p:cNvPr id="3" name="Rectangle 2"/>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5625643" cy="369332"/>
          </a:xfrm>
          <a:prstGeom prst="rect">
            <a:avLst/>
          </a:prstGeom>
        </p:spPr>
        <p:txBody>
          <a:bodyPr wrap="none">
            <a:spAutoFit/>
          </a:bodyPr>
          <a:lstStyle/>
          <a:p>
            <a:r>
              <a:rPr lang="en-US" b="1"/>
              <a:t>BIỂU DIỄN DỮ LIỆU TRÊN BIỂU ĐỒ CỘT, BIỂU </a:t>
            </a:r>
            <a:r>
              <a:rPr lang="en-US" b="1" smtClean="0"/>
              <a:t>ĐỒ </a:t>
            </a:r>
            <a:r>
              <a:rPr lang="en-US" b="1"/>
              <a:t>CỘT KÉP</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861" y="1484243"/>
            <a:ext cx="7556744" cy="1258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641" y="2649660"/>
            <a:ext cx="7861568" cy="740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2099" y="3748266"/>
            <a:ext cx="6440556" cy="2866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ight Arrow 10"/>
          <p:cNvSpPr/>
          <p:nvPr/>
        </p:nvSpPr>
        <p:spPr>
          <a:xfrm>
            <a:off x="266811" y="4452729"/>
            <a:ext cx="856823" cy="34455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0777" y="3530250"/>
            <a:ext cx="4255391" cy="3016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658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2290"/>
                                        </p:tgtEl>
                                        <p:attrNameLst>
                                          <p:attrName>style.visibility</p:attrName>
                                        </p:attrNameLst>
                                      </p:cBhvr>
                                      <p:to>
                                        <p:strVal val="visible"/>
                                      </p:to>
                                    </p:set>
                                    <p:animEffect transition="in" filter="wheel(1)">
                                      <p:cBhvr>
                                        <p:cTn id="25" dur="2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0971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5" y="906492"/>
            <a:ext cx="7371337" cy="444136"/>
            <a:chOff x="574765" y="2690959"/>
            <a:chExt cx="7587343" cy="444136"/>
          </a:xfrm>
        </p:grpSpPr>
        <p:sp>
          <p:nvSpPr>
            <p:cNvPr id="3" name="Rectangle 2"/>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5625643" cy="369332"/>
          </a:xfrm>
          <a:prstGeom prst="rect">
            <a:avLst/>
          </a:prstGeom>
        </p:spPr>
        <p:txBody>
          <a:bodyPr wrap="none">
            <a:spAutoFit/>
          </a:bodyPr>
          <a:lstStyle/>
          <a:p>
            <a:r>
              <a:rPr lang="en-US" b="1"/>
              <a:t>BIỂU DIỄN DỮ LIỆU TRÊN BIỂU ĐỒ CỘT, BIỂU </a:t>
            </a:r>
            <a:r>
              <a:rPr lang="en-US" b="1" smtClean="0"/>
              <a:t>ĐỒ </a:t>
            </a:r>
            <a:r>
              <a:rPr lang="en-US" b="1"/>
              <a:t>CỘT KÉP</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342" y="1816062"/>
            <a:ext cx="7134875" cy="4081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7566991" y="1816062"/>
            <a:ext cx="3869448" cy="1200329"/>
          </a:xfrm>
          <a:prstGeom prst="rect">
            <a:avLst/>
          </a:prstGeom>
          <a:noFill/>
        </p:spPr>
        <p:txBody>
          <a:bodyPr wrap="square" rtlCol="0">
            <a:spAutoFit/>
          </a:bodyPr>
          <a:lstStyle/>
          <a:p>
            <a:r>
              <a:rPr lang="en-US">
                <a:solidFill>
                  <a:srgbClr val="FF0000"/>
                </a:solidFill>
              </a:rPr>
              <a:t>a) Nếu các đối tượng thống kê và cho biết các đối tượng  này lần lượt được biểu diễn ở trục nào.</a:t>
            </a:r>
          </a:p>
          <a:p>
            <a:endParaRPr lang="en-US">
              <a:solidFill>
                <a:srgbClr val="FF0000"/>
              </a:solidFill>
            </a:endParaRPr>
          </a:p>
        </p:txBody>
      </p:sp>
      <p:sp>
        <p:nvSpPr>
          <p:cNvPr id="10" name="TextBox 9"/>
          <p:cNvSpPr txBox="1"/>
          <p:nvPr/>
        </p:nvSpPr>
        <p:spPr>
          <a:xfrm>
            <a:off x="7686261" y="3127513"/>
            <a:ext cx="4359965" cy="646331"/>
          </a:xfrm>
          <a:prstGeom prst="rect">
            <a:avLst/>
          </a:prstGeom>
          <a:noFill/>
        </p:spPr>
        <p:txBody>
          <a:bodyPr wrap="square" rtlCol="0">
            <a:spAutoFit/>
          </a:bodyPr>
          <a:lstStyle/>
          <a:p>
            <a:pPr marL="285750" indent="-285750">
              <a:buFont typeface="Wingdings" pitchFamily="2" charset="2"/>
              <a:buChar char="Ø"/>
            </a:pPr>
            <a:r>
              <a:rPr lang="en-US" smtClean="0"/>
              <a:t>Các đối tượng thống kê: </a:t>
            </a:r>
          </a:p>
          <a:p>
            <a:r>
              <a:rPr lang="en-US" smtClean="0"/>
              <a:t>Năm 2016, 2017, 2018, 2019</a:t>
            </a:r>
            <a:endParaRPr lang="en-US"/>
          </a:p>
        </p:txBody>
      </p:sp>
      <p:sp>
        <p:nvSpPr>
          <p:cNvPr id="11" name="TextBox 10"/>
          <p:cNvSpPr txBox="1"/>
          <p:nvPr/>
        </p:nvSpPr>
        <p:spPr>
          <a:xfrm>
            <a:off x="7710690" y="4002157"/>
            <a:ext cx="3646237" cy="646331"/>
          </a:xfrm>
          <a:prstGeom prst="rect">
            <a:avLst/>
          </a:prstGeom>
          <a:noFill/>
        </p:spPr>
        <p:txBody>
          <a:bodyPr wrap="square" rtlCol="0">
            <a:spAutoFit/>
          </a:bodyPr>
          <a:lstStyle/>
          <a:p>
            <a:pPr marL="285750" indent="-285750">
              <a:buFont typeface="Wingdings" pitchFamily="2" charset="2"/>
              <a:buChar char="Ø"/>
            </a:pPr>
            <a:r>
              <a:rPr lang="en-US" smtClean="0"/>
              <a:t>Các đối tượng thống kê được biểu diễn ở trục ngang</a:t>
            </a:r>
            <a:endParaRPr lang="en-US"/>
          </a:p>
        </p:txBody>
      </p:sp>
    </p:spTree>
    <p:extLst>
      <p:ext uri="{BB962C8B-B14F-4D97-AF65-F5344CB8AC3E}">
        <p14:creationId xmlns:p14="http://schemas.microsoft.com/office/powerpoint/2010/main" val="397401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5" y="906492"/>
            <a:ext cx="7371337" cy="444136"/>
            <a:chOff x="574765" y="2690959"/>
            <a:chExt cx="7587343" cy="444136"/>
          </a:xfrm>
        </p:grpSpPr>
        <p:sp>
          <p:nvSpPr>
            <p:cNvPr id="3" name="Rectangle 2"/>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5625643" cy="369332"/>
          </a:xfrm>
          <a:prstGeom prst="rect">
            <a:avLst/>
          </a:prstGeom>
        </p:spPr>
        <p:txBody>
          <a:bodyPr wrap="none">
            <a:spAutoFit/>
          </a:bodyPr>
          <a:lstStyle/>
          <a:p>
            <a:r>
              <a:rPr lang="en-US" b="1"/>
              <a:t>BIỂU DIỄN DỮ LIỆU TRÊN BIỂU ĐỒ CỘT, BIỂU </a:t>
            </a:r>
            <a:r>
              <a:rPr lang="en-US" b="1" smtClean="0"/>
              <a:t>ĐỒ </a:t>
            </a:r>
            <a:r>
              <a:rPr lang="en-US" b="1"/>
              <a:t>CỘT KÉP</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342" y="1816062"/>
            <a:ext cx="7134875" cy="4081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7686261" y="3127513"/>
            <a:ext cx="4359965" cy="1477328"/>
          </a:xfrm>
          <a:prstGeom prst="rect">
            <a:avLst/>
          </a:prstGeom>
          <a:noFill/>
        </p:spPr>
        <p:txBody>
          <a:bodyPr wrap="square" rtlCol="0">
            <a:spAutoFit/>
          </a:bodyPr>
          <a:lstStyle/>
          <a:p>
            <a:pPr marL="285750" indent="-285750">
              <a:buFont typeface="Wingdings" pitchFamily="2" charset="2"/>
              <a:buChar char="Ø"/>
            </a:pPr>
            <a:r>
              <a:rPr lang="en-US" smtClean="0"/>
              <a:t>Các tiêu chí: </a:t>
            </a:r>
          </a:p>
          <a:p>
            <a:r>
              <a:rPr lang="en-US" smtClean="0"/>
              <a:t>- Tổng sản phẩm trong nước theo giá hiện hành của Việt Nam</a:t>
            </a:r>
          </a:p>
          <a:p>
            <a:r>
              <a:rPr lang="en-US" smtClean="0"/>
              <a:t>- </a:t>
            </a:r>
            <a:r>
              <a:rPr lang="en-US"/>
              <a:t>Tổng sản phẩm trong nước theo giá hiện hành của </a:t>
            </a:r>
            <a:r>
              <a:rPr lang="en-US" smtClean="0"/>
              <a:t>Singapore</a:t>
            </a:r>
            <a:endParaRPr lang="en-US"/>
          </a:p>
        </p:txBody>
      </p:sp>
      <p:sp>
        <p:nvSpPr>
          <p:cNvPr id="7" name="TextBox 6"/>
          <p:cNvSpPr txBox="1"/>
          <p:nvPr/>
        </p:nvSpPr>
        <p:spPr>
          <a:xfrm>
            <a:off x="7421217" y="2093843"/>
            <a:ext cx="3644348" cy="1200329"/>
          </a:xfrm>
          <a:prstGeom prst="rect">
            <a:avLst/>
          </a:prstGeom>
          <a:noFill/>
        </p:spPr>
        <p:txBody>
          <a:bodyPr wrap="square" rtlCol="0">
            <a:spAutoFit/>
          </a:bodyPr>
          <a:lstStyle/>
          <a:p>
            <a:r>
              <a:rPr lang="en-US">
                <a:solidFill>
                  <a:srgbClr val="FF0000"/>
                </a:solidFill>
              </a:rPr>
              <a:t>b) Nếu tiêu chí thống kê và cho biết tiêu chí đó được biểu diễn ở trục nào.</a:t>
            </a:r>
          </a:p>
          <a:p>
            <a:endParaRPr lang="en-US">
              <a:solidFill>
                <a:srgbClr val="FF0000"/>
              </a:solidFill>
            </a:endParaRPr>
          </a:p>
        </p:txBody>
      </p:sp>
      <p:sp>
        <p:nvSpPr>
          <p:cNvPr id="10" name="TextBox 9"/>
          <p:cNvSpPr txBox="1"/>
          <p:nvPr/>
        </p:nvSpPr>
        <p:spPr>
          <a:xfrm>
            <a:off x="7686261" y="4823791"/>
            <a:ext cx="3591339" cy="646331"/>
          </a:xfrm>
          <a:prstGeom prst="rect">
            <a:avLst/>
          </a:prstGeom>
          <a:noFill/>
        </p:spPr>
        <p:txBody>
          <a:bodyPr wrap="square" rtlCol="0">
            <a:spAutoFit/>
          </a:bodyPr>
          <a:lstStyle/>
          <a:p>
            <a:pPr marL="285750" indent="-285750">
              <a:buFont typeface="Wingdings" pitchFamily="2" charset="2"/>
              <a:buChar char="Ø"/>
            </a:pPr>
            <a:r>
              <a:rPr lang="en-US" smtClean="0"/>
              <a:t>Các tiêu chí được biểu diễn ở trục đứng.</a:t>
            </a:r>
            <a:endParaRPr lang="en-US"/>
          </a:p>
        </p:txBody>
      </p:sp>
    </p:spTree>
    <p:extLst>
      <p:ext uri="{BB962C8B-B14F-4D97-AF65-F5344CB8AC3E}">
        <p14:creationId xmlns:p14="http://schemas.microsoft.com/office/powerpoint/2010/main" val="379738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5" y="906492"/>
            <a:ext cx="7371337" cy="444136"/>
            <a:chOff x="574765" y="2690959"/>
            <a:chExt cx="7587343" cy="444136"/>
          </a:xfrm>
        </p:grpSpPr>
        <p:sp>
          <p:nvSpPr>
            <p:cNvPr id="3" name="Rectangle 2"/>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5625643" cy="369332"/>
          </a:xfrm>
          <a:prstGeom prst="rect">
            <a:avLst/>
          </a:prstGeom>
        </p:spPr>
        <p:txBody>
          <a:bodyPr wrap="none">
            <a:spAutoFit/>
          </a:bodyPr>
          <a:lstStyle/>
          <a:p>
            <a:r>
              <a:rPr lang="en-US" b="1"/>
              <a:t>BIỂU DIỄN DỮ LIỆU TRÊN BIỂU ĐỒ CỘT, BIỂU </a:t>
            </a:r>
            <a:r>
              <a:rPr lang="en-US" b="1" smtClean="0"/>
              <a:t>ĐỒ </a:t>
            </a:r>
            <a:r>
              <a:rPr lang="en-US" b="1"/>
              <a:t>CỘT KÉP</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342" y="1816062"/>
            <a:ext cx="7134875" cy="4081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421217" y="1816062"/>
            <a:ext cx="4386470" cy="1200329"/>
          </a:xfrm>
          <a:prstGeom prst="rect">
            <a:avLst/>
          </a:prstGeom>
          <a:noFill/>
        </p:spPr>
        <p:txBody>
          <a:bodyPr wrap="square" rtlCol="0">
            <a:spAutoFit/>
          </a:bodyPr>
          <a:lstStyle/>
          <a:p>
            <a:r>
              <a:rPr lang="en-US">
                <a:solidFill>
                  <a:srgbClr val="FF0000"/>
                </a:solidFill>
              </a:rPr>
              <a:t>c) Số liệu thống kê theo tiêu chí của mỗi đối tượng thống kê lần lượt được biểu diễn ở đâu?</a:t>
            </a:r>
          </a:p>
          <a:p>
            <a:endParaRPr lang="en-US">
              <a:solidFill>
                <a:srgbClr val="FF0000"/>
              </a:solidFill>
            </a:endParaRPr>
          </a:p>
        </p:txBody>
      </p:sp>
      <p:sp>
        <p:nvSpPr>
          <p:cNvPr id="9" name="TextBox 8"/>
          <p:cNvSpPr txBox="1"/>
          <p:nvPr/>
        </p:nvSpPr>
        <p:spPr>
          <a:xfrm>
            <a:off x="7620000" y="3114261"/>
            <a:ext cx="3816439" cy="646331"/>
          </a:xfrm>
          <a:prstGeom prst="rect">
            <a:avLst/>
          </a:prstGeom>
          <a:noFill/>
        </p:spPr>
        <p:txBody>
          <a:bodyPr wrap="square" rtlCol="0">
            <a:spAutoFit/>
          </a:bodyPr>
          <a:lstStyle/>
          <a:p>
            <a:pPr marL="285750" indent="-285750">
              <a:buFont typeface="Wingdings" pitchFamily="2" charset="2"/>
              <a:buChar char="Ø"/>
            </a:pPr>
            <a:r>
              <a:rPr lang="en-US" smtClean="0"/>
              <a:t> Số liệu thống kê được thể hiện bằng chiều cao của các cột</a:t>
            </a:r>
            <a:endParaRPr lang="en-US"/>
          </a:p>
        </p:txBody>
      </p:sp>
      <p:sp>
        <p:nvSpPr>
          <p:cNvPr id="10" name="TextBox 9"/>
          <p:cNvSpPr txBox="1"/>
          <p:nvPr/>
        </p:nvSpPr>
        <p:spPr>
          <a:xfrm>
            <a:off x="7620000" y="4015409"/>
            <a:ext cx="3087757" cy="646331"/>
          </a:xfrm>
          <a:prstGeom prst="rect">
            <a:avLst/>
          </a:prstGeom>
          <a:noFill/>
        </p:spPr>
        <p:txBody>
          <a:bodyPr wrap="square" rtlCol="0">
            <a:spAutoFit/>
          </a:bodyPr>
          <a:lstStyle/>
          <a:p>
            <a:pPr marL="285750" indent="-285750">
              <a:buFont typeface="Wingdings" pitchFamily="2" charset="2"/>
              <a:buChar char="Ø"/>
            </a:pPr>
            <a:r>
              <a:rPr lang="en-US" smtClean="0"/>
              <a:t>Thường được ghi trên đầu mỗi cột.</a:t>
            </a:r>
            <a:endParaRPr lang="en-US"/>
          </a:p>
        </p:txBody>
      </p:sp>
    </p:spTree>
    <p:extLst>
      <p:ext uri="{BB962C8B-B14F-4D97-AF65-F5344CB8AC3E}">
        <p14:creationId xmlns:p14="http://schemas.microsoft.com/office/powerpoint/2010/main" val="86896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1000"/>
                                        <p:tgtEl>
                                          <p:spTgt spid="9">
                                            <p:txEl>
                                              <p:pRg st="0" end="0"/>
                                            </p:txEl>
                                          </p:spTgt>
                                        </p:tgtEl>
                                      </p:cBhvr>
                                    </p:animEffect>
                                    <p:anim calcmode="lin" valueType="num">
                                      <p:cBhvr>
                                        <p:cTn id="1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5" y="906492"/>
            <a:ext cx="7371337" cy="444136"/>
            <a:chOff x="574765" y="2690959"/>
            <a:chExt cx="7587343" cy="444136"/>
          </a:xfrm>
        </p:grpSpPr>
        <p:sp>
          <p:nvSpPr>
            <p:cNvPr id="3" name="Rectangle 2"/>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5625643" cy="369332"/>
          </a:xfrm>
          <a:prstGeom prst="rect">
            <a:avLst/>
          </a:prstGeom>
        </p:spPr>
        <p:txBody>
          <a:bodyPr wrap="none">
            <a:spAutoFit/>
          </a:bodyPr>
          <a:lstStyle/>
          <a:p>
            <a:r>
              <a:rPr lang="en-US" b="1"/>
              <a:t>BIỂU DIỄN DỮ LIỆU TRÊN BIỂU ĐỒ CỘT, BIỂU </a:t>
            </a:r>
            <a:r>
              <a:rPr lang="en-US" b="1" smtClean="0"/>
              <a:t>ĐỒ </a:t>
            </a:r>
            <a:r>
              <a:rPr lang="en-US" b="1"/>
              <a:t>CỘT KÉP</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342" y="1816062"/>
            <a:ext cx="7134875" cy="4081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790201" y="1816062"/>
            <a:ext cx="3818703" cy="923330"/>
          </a:xfrm>
          <a:prstGeom prst="rect">
            <a:avLst/>
          </a:prstGeom>
          <a:noFill/>
        </p:spPr>
        <p:txBody>
          <a:bodyPr wrap="square" rtlCol="0">
            <a:spAutoFit/>
          </a:bodyPr>
          <a:lstStyle/>
          <a:p>
            <a:r>
              <a:rPr lang="en-US">
                <a:solidFill>
                  <a:srgbClr val="FF0000"/>
                </a:solidFill>
              </a:rPr>
              <a:t>d) Lập bảng thống kê biểu diễn các dữ liệu thống nêu trong biểu đồ cột kép ở Hình 4.</a:t>
            </a:r>
          </a:p>
        </p:txBody>
      </p:sp>
      <p:graphicFrame>
        <p:nvGraphicFramePr>
          <p:cNvPr id="9" name="Table 8"/>
          <p:cNvGraphicFramePr>
            <a:graphicFrameLocks noGrp="1"/>
          </p:cNvGraphicFramePr>
          <p:nvPr>
            <p:extLst>
              <p:ext uri="{D42A27DB-BD31-4B8C-83A1-F6EECF244321}">
                <p14:modId xmlns:p14="http://schemas.microsoft.com/office/powerpoint/2010/main" val="3782479984"/>
              </p:ext>
            </p:extLst>
          </p:nvPr>
        </p:nvGraphicFramePr>
        <p:xfrm>
          <a:off x="6745355" y="3185707"/>
          <a:ext cx="5314122" cy="2062154"/>
        </p:xfrm>
        <a:graphic>
          <a:graphicData uri="http://schemas.openxmlformats.org/drawingml/2006/table">
            <a:tbl>
              <a:tblPr firstRow="1" firstCol="1" bandRow="1"/>
              <a:tblGrid>
                <a:gridCol w="2094945">
                  <a:extLst>
                    <a:ext uri="{9D8B030D-6E8A-4147-A177-3AD203B41FA5}">
                      <a16:colId xmlns:a16="http://schemas.microsoft.com/office/drawing/2014/main" val="20000"/>
                    </a:ext>
                  </a:extLst>
                </a:gridCol>
                <a:gridCol w="880634">
                  <a:extLst>
                    <a:ext uri="{9D8B030D-6E8A-4147-A177-3AD203B41FA5}">
                      <a16:colId xmlns:a16="http://schemas.microsoft.com/office/drawing/2014/main" val="20001"/>
                    </a:ext>
                  </a:extLst>
                </a:gridCol>
                <a:gridCol w="838839">
                  <a:extLst>
                    <a:ext uri="{9D8B030D-6E8A-4147-A177-3AD203B41FA5}">
                      <a16:colId xmlns:a16="http://schemas.microsoft.com/office/drawing/2014/main" val="20002"/>
                    </a:ext>
                  </a:extLst>
                </a:gridCol>
                <a:gridCol w="736430">
                  <a:extLst>
                    <a:ext uri="{9D8B030D-6E8A-4147-A177-3AD203B41FA5}">
                      <a16:colId xmlns:a16="http://schemas.microsoft.com/office/drawing/2014/main" val="20003"/>
                    </a:ext>
                  </a:extLst>
                </a:gridCol>
                <a:gridCol w="763274">
                  <a:extLst>
                    <a:ext uri="{9D8B030D-6E8A-4147-A177-3AD203B41FA5}">
                      <a16:colId xmlns:a16="http://schemas.microsoft.com/office/drawing/2014/main" val="20004"/>
                    </a:ext>
                  </a:extLst>
                </a:gridCol>
              </a:tblGrid>
              <a:tr h="688528">
                <a:tc>
                  <a:txBody>
                    <a:bodyPr/>
                    <a:lstStyle/>
                    <a:p>
                      <a:pPr algn="r">
                        <a:lnSpc>
                          <a:spcPct val="115000"/>
                        </a:lnSpc>
                        <a:spcBef>
                          <a:spcPts val="300"/>
                        </a:spcBef>
                        <a:spcAft>
                          <a:spcPts val="300"/>
                        </a:spcAft>
                      </a:pPr>
                      <a:r>
                        <a:rPr lang="en-US" sz="1600">
                          <a:effectLst/>
                          <a:latin typeface="Times New Roman"/>
                          <a:ea typeface="Calibri"/>
                          <a:cs typeface="Times New Roman"/>
                        </a:rPr>
                        <a:t>Năm</a:t>
                      </a:r>
                      <a:endParaRPr lang="en-US" sz="1600">
                        <a:effectLst/>
                        <a:latin typeface="Calibri"/>
                        <a:ea typeface="Calibri"/>
                        <a:cs typeface="Times New Roman"/>
                      </a:endParaRPr>
                    </a:p>
                    <a:p>
                      <a:pPr>
                        <a:lnSpc>
                          <a:spcPct val="115000"/>
                        </a:lnSpc>
                        <a:spcBef>
                          <a:spcPts val="300"/>
                        </a:spcBef>
                        <a:spcAft>
                          <a:spcPts val="300"/>
                        </a:spcAft>
                      </a:pPr>
                      <a:r>
                        <a:rPr lang="en-US" sz="1600">
                          <a:effectLst/>
                          <a:latin typeface="Times New Roman"/>
                          <a:ea typeface="Calibri"/>
                          <a:cs typeface="Times New Roman"/>
                        </a:rPr>
                        <a:t>GDP</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lgn="ctr">
                        <a:lnSpc>
                          <a:spcPct val="115000"/>
                        </a:lnSpc>
                        <a:spcBef>
                          <a:spcPts val="300"/>
                        </a:spcBef>
                        <a:spcAft>
                          <a:spcPts val="300"/>
                        </a:spcAft>
                      </a:pPr>
                      <a:r>
                        <a:rPr lang="en-US" sz="1600">
                          <a:effectLst/>
                          <a:latin typeface="Times New Roman"/>
                          <a:ea typeface="Calibri"/>
                          <a:cs typeface="Times New Roman"/>
                        </a:rPr>
                        <a:t>2016</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1600">
                          <a:effectLst/>
                          <a:latin typeface="Times New Roman"/>
                          <a:ea typeface="Calibri"/>
                          <a:cs typeface="Times New Roman"/>
                        </a:rPr>
                        <a:t>2017</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1600">
                          <a:effectLst/>
                          <a:latin typeface="Times New Roman"/>
                          <a:ea typeface="Calibri"/>
                          <a:cs typeface="Times New Roman"/>
                        </a:rPr>
                        <a:t>2018</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1600">
                          <a:effectLst/>
                          <a:latin typeface="Times New Roman"/>
                          <a:ea typeface="Calibri"/>
                          <a:cs typeface="Times New Roman"/>
                        </a:rPr>
                        <a:t>2019</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93759">
                <a:tc>
                  <a:txBody>
                    <a:bodyPr/>
                    <a:lstStyle/>
                    <a:p>
                      <a:pPr algn="ctr">
                        <a:lnSpc>
                          <a:spcPct val="115000"/>
                        </a:lnSpc>
                        <a:spcBef>
                          <a:spcPts val="300"/>
                        </a:spcBef>
                        <a:spcAft>
                          <a:spcPts val="300"/>
                        </a:spcAft>
                      </a:pPr>
                      <a:r>
                        <a:rPr lang="en-US" sz="1600">
                          <a:effectLst/>
                          <a:latin typeface="Times New Roman"/>
                          <a:ea typeface="Calibri"/>
                          <a:cs typeface="Times New Roman"/>
                        </a:rPr>
                        <a:t>GDP của Việt Nam</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1600">
                          <a:effectLst/>
                          <a:latin typeface="Times New Roman"/>
                          <a:ea typeface="Calibri"/>
                          <a:cs typeface="Times New Roman"/>
                        </a:rPr>
                        <a:t>205,3</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1600">
                          <a:effectLst/>
                          <a:latin typeface="Times New Roman"/>
                          <a:ea typeface="Calibri"/>
                          <a:cs typeface="Times New Roman"/>
                        </a:rPr>
                        <a:t>223,7</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1600">
                          <a:effectLst/>
                          <a:latin typeface="Times New Roman"/>
                          <a:ea typeface="Calibri"/>
                          <a:cs typeface="Times New Roman"/>
                        </a:rPr>
                        <a:t>245,2</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1600">
                          <a:effectLst/>
                          <a:latin typeface="Times New Roman"/>
                          <a:ea typeface="Calibri"/>
                          <a:cs typeface="Times New Roman"/>
                        </a:rPr>
                        <a:t>261,9</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79867">
                <a:tc>
                  <a:txBody>
                    <a:bodyPr/>
                    <a:lstStyle/>
                    <a:p>
                      <a:pPr algn="ctr">
                        <a:lnSpc>
                          <a:spcPct val="115000"/>
                        </a:lnSpc>
                        <a:spcBef>
                          <a:spcPts val="300"/>
                        </a:spcBef>
                        <a:spcAft>
                          <a:spcPts val="300"/>
                        </a:spcAft>
                      </a:pPr>
                      <a:r>
                        <a:rPr lang="en-US" sz="1600">
                          <a:effectLst/>
                          <a:latin typeface="Times New Roman"/>
                          <a:ea typeface="Calibri"/>
                          <a:cs typeface="Times New Roman"/>
                        </a:rPr>
                        <a:t>GDP của Singapore</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1600">
                          <a:effectLst/>
                          <a:latin typeface="Times New Roman"/>
                          <a:ea typeface="Calibri"/>
                          <a:cs typeface="Times New Roman"/>
                        </a:rPr>
                        <a:t>318,7</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1600">
                          <a:effectLst/>
                          <a:latin typeface="Times New Roman"/>
                          <a:ea typeface="Calibri"/>
                          <a:cs typeface="Times New Roman"/>
                        </a:rPr>
                        <a:t>341,9</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1600">
                          <a:effectLst/>
                          <a:latin typeface="Times New Roman"/>
                          <a:ea typeface="Calibri"/>
                          <a:cs typeface="Times New Roman"/>
                        </a:rPr>
                        <a:t>373,2</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1600">
                          <a:effectLst/>
                          <a:latin typeface="Times New Roman"/>
                          <a:ea typeface="Calibri"/>
                          <a:cs typeface="Times New Roman"/>
                        </a:rPr>
                        <a:t>372,1</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83217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5" y="906492"/>
            <a:ext cx="7371337" cy="444136"/>
            <a:chOff x="574765" y="2690959"/>
            <a:chExt cx="7587343" cy="444136"/>
          </a:xfrm>
        </p:grpSpPr>
        <p:sp>
          <p:nvSpPr>
            <p:cNvPr id="3" name="Rectangle 2"/>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5625643" cy="369332"/>
          </a:xfrm>
          <a:prstGeom prst="rect">
            <a:avLst/>
          </a:prstGeom>
        </p:spPr>
        <p:txBody>
          <a:bodyPr wrap="none">
            <a:spAutoFit/>
          </a:bodyPr>
          <a:lstStyle/>
          <a:p>
            <a:r>
              <a:rPr lang="en-US" b="1"/>
              <a:t>BIỂU DIỄN DỮ LIỆU TRÊN BIỂU ĐỒ CỘT, BIỂU </a:t>
            </a:r>
            <a:r>
              <a:rPr lang="en-US" b="1" smtClean="0"/>
              <a:t>ĐỒ </a:t>
            </a:r>
            <a:r>
              <a:rPr lang="en-US" b="1"/>
              <a:t>CỘT KÉP</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342" y="1816062"/>
            <a:ext cx="7134875" cy="4081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540487" y="1683032"/>
            <a:ext cx="4041913" cy="2800767"/>
          </a:xfrm>
          <a:prstGeom prst="rect">
            <a:avLst/>
          </a:prstGeom>
          <a:noFill/>
        </p:spPr>
        <p:txBody>
          <a:bodyPr wrap="square" rtlCol="0">
            <a:spAutoFit/>
          </a:bodyPr>
          <a:lstStyle/>
          <a:p>
            <a:r>
              <a:rPr lang="en-US" sz="1600" b="1" i="1">
                <a:solidFill>
                  <a:srgbClr val="FF0000"/>
                </a:solidFill>
                <a:cs typeface="Times New Roman" pitchFamily="18" charset="0"/>
              </a:rPr>
              <a:t>Nhận xét</a:t>
            </a:r>
            <a:endParaRPr lang="en-US" sz="1600">
              <a:solidFill>
                <a:srgbClr val="FF0000"/>
              </a:solidFill>
              <a:cs typeface="Times New Roman" pitchFamily="18" charset="0"/>
            </a:endParaRPr>
          </a:p>
          <a:p>
            <a:pPr marL="285750" indent="-285750">
              <a:buFont typeface="Wingdings" pitchFamily="2" charset="2"/>
              <a:buChar char="ü"/>
            </a:pPr>
            <a:r>
              <a:rPr lang="en-US" sz="1600">
                <a:solidFill>
                  <a:srgbClr val="FF0000"/>
                </a:solidFill>
                <a:cs typeface="Times New Roman" pitchFamily="18" charset="0"/>
              </a:rPr>
              <a:t>Cách vẽ biểu đồ cột kép tương tự như cách vẽ biểu đồ cột</a:t>
            </a:r>
            <a:r>
              <a:rPr lang="en-US" sz="1600" smtClean="0">
                <a:solidFill>
                  <a:srgbClr val="FF0000"/>
                </a:solidFill>
                <a:cs typeface="Times New Roman" pitchFamily="18" charset="0"/>
              </a:rPr>
              <a:t>.</a:t>
            </a:r>
          </a:p>
          <a:p>
            <a:pPr marL="285750" indent="-285750">
              <a:buFont typeface="Wingdings" pitchFamily="2" charset="2"/>
              <a:buChar char="ü"/>
            </a:pPr>
            <a:r>
              <a:rPr lang="en-US" sz="1600" smtClean="0">
                <a:solidFill>
                  <a:srgbClr val="FF0000"/>
                </a:solidFill>
                <a:cs typeface="Times New Roman" pitchFamily="18" charset="0"/>
              </a:rPr>
              <a:t> </a:t>
            </a:r>
            <a:r>
              <a:rPr lang="en-US" sz="1600">
                <a:solidFill>
                  <a:srgbClr val="FF0000"/>
                </a:solidFill>
                <a:cs typeface="Times New Roman" pitchFamily="18" charset="0"/>
              </a:rPr>
              <a:t>Nhưng tại vị trí ghi mỗi đối tượng trên trục ngang, ta vẽ hai cột sát nhau thể hiện hai loại số liệu của đối tượng đó</a:t>
            </a:r>
            <a:r>
              <a:rPr lang="en-US" sz="1600" smtClean="0">
                <a:solidFill>
                  <a:srgbClr val="FF0000"/>
                </a:solidFill>
                <a:cs typeface="Times New Roman" pitchFamily="18" charset="0"/>
              </a:rPr>
              <a:t>.</a:t>
            </a:r>
          </a:p>
          <a:p>
            <a:pPr marL="285750" indent="-285750">
              <a:buFont typeface="Wingdings" pitchFamily="2" charset="2"/>
              <a:buChar char="ü"/>
            </a:pPr>
            <a:r>
              <a:rPr lang="en-US" sz="1600" smtClean="0">
                <a:solidFill>
                  <a:srgbClr val="FF0000"/>
                </a:solidFill>
                <a:cs typeface="Times New Roman" pitchFamily="18" charset="0"/>
              </a:rPr>
              <a:t> </a:t>
            </a:r>
            <a:r>
              <a:rPr lang="en-US" sz="1600">
                <a:solidFill>
                  <a:srgbClr val="FF0000"/>
                </a:solidFill>
                <a:cs typeface="Times New Roman" pitchFamily="18" charset="0"/>
              </a:rPr>
              <a:t>Các cột thể hiện số liệu theo cùng một tiêu chí thống kê của các đối tượng hường được tô cùng màu để thuận tiện cho việc đọc biểu đồ.</a:t>
            </a:r>
          </a:p>
          <a:p>
            <a:endParaRPr lang="en-US" sz="1600">
              <a:solidFill>
                <a:srgbClr val="FF0000"/>
              </a:solidFill>
              <a:cs typeface="Times New Roman" pitchFamily="18" charset="0"/>
            </a:endParaRPr>
          </a:p>
        </p:txBody>
      </p:sp>
      <p:sp>
        <p:nvSpPr>
          <p:cNvPr id="9" name="Oval 8"/>
          <p:cNvSpPr/>
          <p:nvPr/>
        </p:nvSpPr>
        <p:spPr>
          <a:xfrm>
            <a:off x="1581576" y="4611757"/>
            <a:ext cx="4068417" cy="609600"/>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Bent Arrow 9"/>
          <p:cNvSpPr/>
          <p:nvPr/>
        </p:nvSpPr>
        <p:spPr>
          <a:xfrm>
            <a:off x="5367130" y="4611757"/>
            <a:ext cx="649357" cy="12523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6135757" y="4482070"/>
            <a:ext cx="1285460" cy="369332"/>
          </a:xfrm>
          <a:prstGeom prst="rect">
            <a:avLst/>
          </a:prstGeom>
          <a:noFill/>
        </p:spPr>
        <p:txBody>
          <a:bodyPr wrap="square" rtlCol="0">
            <a:spAutoFit/>
          </a:bodyPr>
          <a:lstStyle/>
          <a:p>
            <a:r>
              <a:rPr lang="en-US" smtClean="0">
                <a:solidFill>
                  <a:srgbClr val="FF0000"/>
                </a:solidFill>
              </a:rPr>
              <a:t>Đối tượng</a:t>
            </a:r>
            <a:endParaRPr lang="en-US">
              <a:solidFill>
                <a:srgbClr val="FF0000"/>
              </a:solidFill>
            </a:endParaRPr>
          </a:p>
        </p:txBody>
      </p:sp>
      <p:sp>
        <p:nvSpPr>
          <p:cNvPr id="12" name="Oval 11"/>
          <p:cNvSpPr/>
          <p:nvPr/>
        </p:nvSpPr>
        <p:spPr>
          <a:xfrm>
            <a:off x="1581576" y="2425148"/>
            <a:ext cx="525520" cy="2796209"/>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Curved Connector 13"/>
          <p:cNvCxnSpPr/>
          <p:nvPr/>
        </p:nvCxnSpPr>
        <p:spPr>
          <a:xfrm rot="5400000">
            <a:off x="817294" y="3237872"/>
            <a:ext cx="808383" cy="720187"/>
          </a:xfrm>
          <a:prstGeom prst="curvedConnector3">
            <a:avLst/>
          </a:prstGeom>
          <a:ln w="2222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04804" y="3564830"/>
            <a:ext cx="670370" cy="646331"/>
          </a:xfrm>
          <a:prstGeom prst="rect">
            <a:avLst/>
          </a:prstGeom>
          <a:noFill/>
        </p:spPr>
        <p:txBody>
          <a:bodyPr wrap="square" rtlCol="0">
            <a:spAutoFit/>
          </a:bodyPr>
          <a:lstStyle/>
          <a:p>
            <a:r>
              <a:rPr lang="en-US" smtClean="0">
                <a:solidFill>
                  <a:srgbClr val="FFC000"/>
                </a:solidFill>
              </a:rPr>
              <a:t>Tiêu chí</a:t>
            </a:r>
            <a:endParaRPr lang="en-US">
              <a:solidFill>
                <a:srgbClr val="FFC000"/>
              </a:solidFill>
            </a:endParaRPr>
          </a:p>
        </p:txBody>
      </p:sp>
    </p:spTree>
    <p:extLst>
      <p:ext uri="{BB962C8B-B14F-4D97-AF65-F5344CB8AC3E}">
        <p14:creationId xmlns:p14="http://schemas.microsoft.com/office/powerpoint/2010/main" val="275447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p:bldP spid="12" grpId="0" animBg="1"/>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5" y="906492"/>
            <a:ext cx="7371337" cy="444136"/>
            <a:chOff x="574765" y="2690959"/>
            <a:chExt cx="7587343" cy="444136"/>
          </a:xfrm>
        </p:grpSpPr>
        <p:sp>
          <p:nvSpPr>
            <p:cNvPr id="3" name="Rectangle 2"/>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5625643" cy="369332"/>
          </a:xfrm>
          <a:prstGeom prst="rect">
            <a:avLst/>
          </a:prstGeom>
        </p:spPr>
        <p:txBody>
          <a:bodyPr wrap="none">
            <a:spAutoFit/>
          </a:bodyPr>
          <a:lstStyle/>
          <a:p>
            <a:r>
              <a:rPr lang="en-US" b="1"/>
              <a:t>BIỂU DIỄN DỮ LIỆU TRÊN BIỂU ĐỒ CỘT, BIỂU </a:t>
            </a:r>
            <a:r>
              <a:rPr lang="en-US" b="1" smtClean="0"/>
              <a:t>ĐỒ </a:t>
            </a:r>
            <a:r>
              <a:rPr lang="en-US" b="1"/>
              <a:t>CỘT KÉP</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865" y="1538079"/>
            <a:ext cx="8489838" cy="675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030641" y="2425148"/>
            <a:ext cx="4535272" cy="369332"/>
          </a:xfrm>
          <a:prstGeom prst="rect">
            <a:avLst/>
          </a:prstGeom>
          <a:noFill/>
        </p:spPr>
        <p:txBody>
          <a:bodyPr wrap="square" rtlCol="0">
            <a:spAutoFit/>
          </a:bodyPr>
          <a:lstStyle/>
          <a:p>
            <a:r>
              <a:rPr lang="en-US"/>
              <a:t>a) Lập bảng thống kê biểu diễn các số liệu đó</a:t>
            </a:r>
            <a:r>
              <a:rPr lang="en-US" smtClean="0"/>
              <a:t>.</a:t>
            </a:r>
            <a:endParaRPr lang="en-US"/>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118" y="2962068"/>
            <a:ext cx="8998533" cy="280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636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435"/>
                                        </p:tgtEl>
                                        <p:attrNameLst>
                                          <p:attrName>style.visibility</p:attrName>
                                        </p:attrNameLst>
                                      </p:cBhvr>
                                      <p:to>
                                        <p:strVal val="visible"/>
                                      </p:to>
                                    </p:set>
                                    <p:animEffect transition="in" filter="barn(inVertical)">
                                      <p:cBhvr>
                                        <p:cTn id="14" dur="5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5" y="906492"/>
            <a:ext cx="7371337" cy="444136"/>
            <a:chOff x="574765" y="2690959"/>
            <a:chExt cx="7587343" cy="444136"/>
          </a:xfrm>
        </p:grpSpPr>
        <p:sp>
          <p:nvSpPr>
            <p:cNvPr id="3" name="Rectangle 2"/>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5625643" cy="369332"/>
          </a:xfrm>
          <a:prstGeom prst="rect">
            <a:avLst/>
          </a:prstGeom>
        </p:spPr>
        <p:txBody>
          <a:bodyPr wrap="none">
            <a:spAutoFit/>
          </a:bodyPr>
          <a:lstStyle/>
          <a:p>
            <a:r>
              <a:rPr lang="en-US" b="1"/>
              <a:t>BIỂU DIỄN DỮ LIỆU TRÊN BIỂU ĐỒ CỘT, BIỂU </a:t>
            </a:r>
            <a:r>
              <a:rPr lang="en-US" b="1" smtClean="0"/>
              <a:t>ĐỒ </a:t>
            </a:r>
            <a:r>
              <a:rPr lang="en-US" b="1"/>
              <a:t>CỘT KÉP</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865" y="1538079"/>
            <a:ext cx="8489838" cy="675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86525" y="2435951"/>
            <a:ext cx="4472378" cy="369332"/>
          </a:xfrm>
          <a:prstGeom prst="rect">
            <a:avLst/>
          </a:prstGeom>
        </p:spPr>
        <p:txBody>
          <a:bodyPr wrap="none">
            <a:spAutoFit/>
          </a:bodyPr>
          <a:lstStyle/>
          <a:p>
            <a:r>
              <a:rPr lang="en-US"/>
              <a:t>b) Vẽ biểu đồ cột kép biểu diễn các số liệu đó.</a:t>
            </a:r>
          </a:p>
        </p:txBody>
      </p:sp>
      <p:sp>
        <p:nvSpPr>
          <p:cNvPr id="8" name="TextBox 7"/>
          <p:cNvSpPr txBox="1"/>
          <p:nvPr/>
        </p:nvSpPr>
        <p:spPr>
          <a:xfrm>
            <a:off x="6109252" y="2213112"/>
            <a:ext cx="5605670" cy="4247317"/>
          </a:xfrm>
          <a:prstGeom prst="rect">
            <a:avLst/>
          </a:prstGeom>
          <a:noFill/>
        </p:spPr>
        <p:txBody>
          <a:bodyPr wrap="square" rtlCol="0">
            <a:spAutoFit/>
          </a:bodyPr>
          <a:lstStyle/>
          <a:p>
            <a:r>
              <a:rPr lang="en-US" b="1" i="1">
                <a:solidFill>
                  <a:srgbClr val="FF0000"/>
                </a:solidFill>
              </a:rPr>
              <a:t>Nhận xét</a:t>
            </a:r>
            <a:endParaRPr lang="en-US">
              <a:solidFill>
                <a:srgbClr val="FF0000"/>
              </a:solidFill>
            </a:endParaRPr>
          </a:p>
          <a:p>
            <a:pPr marL="285750" lvl="0" indent="-285750">
              <a:buFont typeface="Wingdings" pitchFamily="2" charset="2"/>
              <a:buChar char="q"/>
            </a:pPr>
            <a:r>
              <a:rPr lang="en-US">
                <a:solidFill>
                  <a:srgbClr val="FF0000"/>
                </a:solidFill>
              </a:rPr>
              <a:t>Khi số lượng đối tượng thống kê ít, ta có thể dùng bảng thống kê hoặc biểu đồ cột để biểu diễn dữ liệu. Biểu đồ cột là cách biểu diễn trực quan các số liệu thống kê, vì thế biểu đồ cột thuận lợi hơn bảng thông kê trong việc nhận biết đặc điểm của các số liệu thống kê. Tuy nhiên, khi số lượng đối tượng thống kê nhiều, ta nên dùng bảng thống kê để biểu diễn dữ liệu.</a:t>
            </a:r>
          </a:p>
          <a:p>
            <a:pPr lvl="0"/>
            <a:endParaRPr lang="en-US" smtClean="0">
              <a:solidFill>
                <a:srgbClr val="FF0000"/>
              </a:solidFill>
            </a:endParaRPr>
          </a:p>
          <a:p>
            <a:pPr marL="285750" lvl="0" indent="-285750">
              <a:buFont typeface="Wingdings" pitchFamily="2" charset="2"/>
              <a:buChar char="q"/>
            </a:pPr>
            <a:r>
              <a:rPr lang="en-US" smtClean="0">
                <a:solidFill>
                  <a:srgbClr val="FF0000"/>
                </a:solidFill>
              </a:rPr>
              <a:t>Nếu </a:t>
            </a:r>
            <a:r>
              <a:rPr lang="en-US">
                <a:solidFill>
                  <a:srgbClr val="FF0000"/>
                </a:solidFill>
              </a:rPr>
              <a:t>mỗi đối tượng thống kê đều có hai số liệu thống kê theo hai tiêu chí khác nhau thì ta nên dùng biểu đồ cột kép để biểu diễn dữ liệu. Ngoài ra, khi muốn so sánh hai tập dữ liệu với nhau, ta cũng dùng biểu đố cột kép.</a:t>
            </a:r>
          </a:p>
          <a:p>
            <a:endParaRPr lang="en-US">
              <a:solidFill>
                <a:srgbClr val="FF0000"/>
              </a:solidFill>
            </a:endParaRPr>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865" y="2967452"/>
            <a:ext cx="4827655" cy="3327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176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459"/>
                                        </p:tgtEl>
                                        <p:attrNameLst>
                                          <p:attrName>style.visibility</p:attrName>
                                        </p:attrNameLst>
                                      </p:cBhvr>
                                      <p:to>
                                        <p:strVal val="visible"/>
                                      </p:to>
                                    </p:set>
                                    <p:animEffect transition="in" filter="barn(inVertical)">
                                      <p:cBhvr>
                                        <p:cTn id="14" dur="500"/>
                                        <p:tgtEl>
                                          <p:spTgt spid="19459"/>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80">
                                          <p:stCondLst>
                                            <p:cond delay="0"/>
                                          </p:stCondLst>
                                        </p:cTn>
                                        <p:tgtEl>
                                          <p:spTgt spid="8"/>
                                        </p:tgtEl>
                                      </p:cBhvr>
                                    </p:animEffect>
                                    <p:anim calcmode="lin" valueType="num">
                                      <p:cBhvr>
                                        <p:cTn id="2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5" dur="26">
                                          <p:stCondLst>
                                            <p:cond delay="650"/>
                                          </p:stCondLst>
                                        </p:cTn>
                                        <p:tgtEl>
                                          <p:spTgt spid="8"/>
                                        </p:tgtEl>
                                      </p:cBhvr>
                                      <p:to x="100000" y="60000"/>
                                    </p:animScale>
                                    <p:animScale>
                                      <p:cBhvr>
                                        <p:cTn id="26" dur="166" decel="50000">
                                          <p:stCondLst>
                                            <p:cond delay="676"/>
                                          </p:stCondLst>
                                        </p:cTn>
                                        <p:tgtEl>
                                          <p:spTgt spid="8"/>
                                        </p:tgtEl>
                                      </p:cBhvr>
                                      <p:to x="100000" y="100000"/>
                                    </p:animScale>
                                    <p:animScale>
                                      <p:cBhvr>
                                        <p:cTn id="27" dur="26">
                                          <p:stCondLst>
                                            <p:cond delay="1312"/>
                                          </p:stCondLst>
                                        </p:cTn>
                                        <p:tgtEl>
                                          <p:spTgt spid="8"/>
                                        </p:tgtEl>
                                      </p:cBhvr>
                                      <p:to x="100000" y="80000"/>
                                    </p:animScale>
                                    <p:animScale>
                                      <p:cBhvr>
                                        <p:cTn id="28" dur="166" decel="50000">
                                          <p:stCondLst>
                                            <p:cond delay="1338"/>
                                          </p:stCondLst>
                                        </p:cTn>
                                        <p:tgtEl>
                                          <p:spTgt spid="8"/>
                                        </p:tgtEl>
                                      </p:cBhvr>
                                      <p:to x="100000" y="100000"/>
                                    </p:animScale>
                                    <p:animScale>
                                      <p:cBhvr>
                                        <p:cTn id="29" dur="26">
                                          <p:stCondLst>
                                            <p:cond delay="1642"/>
                                          </p:stCondLst>
                                        </p:cTn>
                                        <p:tgtEl>
                                          <p:spTgt spid="8"/>
                                        </p:tgtEl>
                                      </p:cBhvr>
                                      <p:to x="100000" y="90000"/>
                                    </p:animScale>
                                    <p:animScale>
                                      <p:cBhvr>
                                        <p:cTn id="30" dur="166" decel="50000">
                                          <p:stCondLst>
                                            <p:cond delay="1668"/>
                                          </p:stCondLst>
                                        </p:cTn>
                                        <p:tgtEl>
                                          <p:spTgt spid="8"/>
                                        </p:tgtEl>
                                      </p:cBhvr>
                                      <p:to x="100000" y="100000"/>
                                    </p:animScale>
                                    <p:animScale>
                                      <p:cBhvr>
                                        <p:cTn id="31" dur="26">
                                          <p:stCondLst>
                                            <p:cond delay="1808"/>
                                          </p:stCondLst>
                                        </p:cTn>
                                        <p:tgtEl>
                                          <p:spTgt spid="8"/>
                                        </p:tgtEl>
                                      </p:cBhvr>
                                      <p:to x="100000" y="95000"/>
                                    </p:animScale>
                                    <p:animScale>
                                      <p:cBhvr>
                                        <p:cTn id="32"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4" y="906492"/>
            <a:ext cx="6299988" cy="444136"/>
            <a:chOff x="574764" y="2690959"/>
            <a:chExt cx="6484600" cy="444136"/>
          </a:xfrm>
        </p:grpSpPr>
        <p:sp>
          <p:nvSpPr>
            <p:cNvPr id="3" name="Rectangle 2"/>
            <p:cNvSpPr/>
            <p:nvPr/>
          </p:nvSpPr>
          <p:spPr>
            <a:xfrm>
              <a:off x="1535346" y="2743209"/>
              <a:ext cx="5524018"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4" y="2690959"/>
              <a:ext cx="796507" cy="44413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4892750" cy="369332"/>
          </a:xfrm>
          <a:prstGeom prst="rect">
            <a:avLst/>
          </a:prstGeom>
        </p:spPr>
        <p:txBody>
          <a:bodyPr wrap="none">
            <a:spAutoFit/>
          </a:bodyPr>
          <a:lstStyle/>
          <a:p>
            <a:r>
              <a:rPr lang="en-US" b="1" smtClean="0"/>
              <a:t>BIỂU </a:t>
            </a:r>
            <a:r>
              <a:rPr lang="en-US" b="1"/>
              <a:t>DIỄN DỮ LIỆU TRÊN BIỂU ĐỒ ĐOẠN THẲNG</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pic>
        <p:nvPicPr>
          <p:cNvPr id="9" name="Picture 8"/>
          <p:cNvPicPr/>
          <p:nvPr/>
        </p:nvPicPr>
        <p:blipFill>
          <a:blip r:embed="rId2"/>
          <a:stretch>
            <a:fillRect/>
          </a:stretch>
        </p:blipFill>
        <p:spPr>
          <a:xfrm>
            <a:off x="418863" y="2597433"/>
            <a:ext cx="3212233" cy="3074498"/>
          </a:xfrm>
          <a:prstGeom prst="rect">
            <a:avLst/>
          </a:prstGeom>
        </p:spPr>
      </p:pic>
      <p:sp>
        <p:nvSpPr>
          <p:cNvPr id="8" name="TextBox 7"/>
          <p:cNvSpPr txBox="1"/>
          <p:nvPr/>
        </p:nvSpPr>
        <p:spPr>
          <a:xfrm>
            <a:off x="574639" y="1441381"/>
            <a:ext cx="5070787" cy="923330"/>
          </a:xfrm>
          <a:prstGeom prst="rect">
            <a:avLst/>
          </a:prstGeom>
          <a:noFill/>
        </p:spPr>
        <p:txBody>
          <a:bodyPr wrap="square" rtlCol="0">
            <a:spAutoFit/>
          </a:bodyPr>
          <a:lstStyle/>
          <a:p>
            <a:r>
              <a:rPr lang="en-US" smtClean="0"/>
              <a:t>        </a:t>
            </a:r>
            <a:r>
              <a:rPr lang="en-US"/>
              <a:t>Biểu đồ đoạn thẳng ở Hình 6 biểu diễn lượng mưa trung bình sáu tháng cuối năm </a:t>
            </a:r>
            <a:r>
              <a:rPr lang="en-US" smtClean="0"/>
              <a:t>tại </a:t>
            </a:r>
            <a:r>
              <a:rPr lang="en-US"/>
              <a:t>Thành phố Hồ Chí Minh.</a:t>
            </a:r>
          </a:p>
        </p:txBody>
      </p:sp>
      <p:pic>
        <p:nvPicPr>
          <p:cNvPr id="12" name="Picture 11"/>
          <p:cNvPicPr/>
          <p:nvPr/>
        </p:nvPicPr>
        <p:blipFill>
          <a:blip r:embed="rId3">
            <a:extLst>
              <a:ext uri="{28A0092B-C50C-407E-A947-70E740481C1C}">
                <a14:useLocalDpi xmlns:a14="http://schemas.microsoft.com/office/drawing/2010/main" val="0"/>
              </a:ext>
            </a:extLst>
          </a:blip>
          <a:stretch>
            <a:fillRect/>
          </a:stretch>
        </p:blipFill>
        <p:spPr>
          <a:xfrm>
            <a:off x="574639" y="1441381"/>
            <a:ext cx="462280" cy="379280"/>
          </a:xfrm>
          <a:prstGeom prst="rect">
            <a:avLst/>
          </a:prstGeom>
        </p:spPr>
      </p:pic>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2695" y="2464904"/>
            <a:ext cx="3752058" cy="3644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p:nvPr/>
        </p:nvPicPr>
        <p:blipFill>
          <a:blip r:embed="rId5">
            <a:extLst>
              <a:ext uri="{28A0092B-C50C-407E-A947-70E740481C1C}">
                <a14:useLocalDpi xmlns:a14="http://schemas.microsoft.com/office/drawing/2010/main" val="0"/>
              </a:ext>
            </a:extLst>
          </a:blip>
          <a:stretch>
            <a:fillRect/>
          </a:stretch>
        </p:blipFill>
        <p:spPr>
          <a:xfrm>
            <a:off x="2911252" y="2464904"/>
            <a:ext cx="961771" cy="892424"/>
          </a:xfrm>
          <a:prstGeom prst="rect">
            <a:avLst/>
          </a:prstGeom>
        </p:spPr>
      </p:pic>
      <p:sp>
        <p:nvSpPr>
          <p:cNvPr id="11" name="TextBox 10"/>
          <p:cNvSpPr txBox="1"/>
          <p:nvPr/>
        </p:nvSpPr>
        <p:spPr>
          <a:xfrm>
            <a:off x="8044063" y="2464904"/>
            <a:ext cx="3604591" cy="646331"/>
          </a:xfrm>
          <a:prstGeom prst="rect">
            <a:avLst/>
          </a:prstGeom>
          <a:noFill/>
        </p:spPr>
        <p:txBody>
          <a:bodyPr wrap="square" rtlCol="0">
            <a:spAutoFit/>
          </a:bodyPr>
          <a:lstStyle/>
          <a:p>
            <a:pPr marL="285750" indent="-285750">
              <a:buFont typeface="Wingdings" pitchFamily="2" charset="2"/>
              <a:buChar char="Ø"/>
            </a:pPr>
            <a:r>
              <a:rPr lang="en-US" smtClean="0">
                <a:solidFill>
                  <a:srgbClr val="FF0000"/>
                </a:solidFill>
              </a:rPr>
              <a:t>Đối tượng: các tháng</a:t>
            </a:r>
          </a:p>
          <a:p>
            <a:pPr marL="285750" indent="-285750">
              <a:buFont typeface="Wingdings" pitchFamily="2" charset="2"/>
              <a:buChar char="Ø"/>
            </a:pPr>
            <a:r>
              <a:rPr lang="en-US" smtClean="0">
                <a:solidFill>
                  <a:srgbClr val="FF0000"/>
                </a:solidFill>
              </a:rPr>
              <a:t>Biểu diễn trên trục ngang</a:t>
            </a:r>
            <a:endParaRPr lang="en-US">
              <a:solidFill>
                <a:srgbClr val="FF0000"/>
              </a:solidFill>
            </a:endParaRPr>
          </a:p>
        </p:txBody>
      </p:sp>
      <p:sp>
        <p:nvSpPr>
          <p:cNvPr id="13" name="TextBox 12"/>
          <p:cNvSpPr txBox="1"/>
          <p:nvPr/>
        </p:nvSpPr>
        <p:spPr>
          <a:xfrm>
            <a:off x="8030811" y="3419062"/>
            <a:ext cx="2769704" cy="646331"/>
          </a:xfrm>
          <a:prstGeom prst="rect">
            <a:avLst/>
          </a:prstGeom>
          <a:noFill/>
        </p:spPr>
        <p:txBody>
          <a:bodyPr wrap="square" rtlCol="0">
            <a:spAutoFit/>
          </a:bodyPr>
          <a:lstStyle/>
          <a:p>
            <a:pPr marL="285750" indent="-285750">
              <a:buFont typeface="Wingdings" pitchFamily="2" charset="2"/>
              <a:buChar char="Ø"/>
            </a:pPr>
            <a:r>
              <a:rPr lang="en-US" smtClean="0">
                <a:solidFill>
                  <a:srgbClr val="FF0000"/>
                </a:solidFill>
              </a:rPr>
              <a:t>Tiêu chí: Lượng mưa</a:t>
            </a:r>
          </a:p>
          <a:p>
            <a:pPr marL="285750" indent="-285750">
              <a:buFont typeface="Wingdings" pitchFamily="2" charset="2"/>
              <a:buChar char="Ø"/>
            </a:pPr>
            <a:r>
              <a:rPr lang="en-US" smtClean="0">
                <a:solidFill>
                  <a:srgbClr val="FF0000"/>
                </a:solidFill>
              </a:rPr>
              <a:t>Biểu diễn trên trục đứng</a:t>
            </a:r>
            <a:endParaRPr lang="en-US">
              <a:solidFill>
                <a:srgbClr val="FF0000"/>
              </a:solidFill>
            </a:endParaRPr>
          </a:p>
        </p:txBody>
      </p:sp>
      <p:sp>
        <p:nvSpPr>
          <p:cNvPr id="15" name="TextBox 14"/>
          <p:cNvSpPr txBox="1"/>
          <p:nvPr/>
        </p:nvSpPr>
        <p:spPr>
          <a:xfrm>
            <a:off x="8030810" y="4187689"/>
            <a:ext cx="4002163" cy="923330"/>
          </a:xfrm>
          <a:prstGeom prst="rect">
            <a:avLst/>
          </a:prstGeom>
          <a:noFill/>
        </p:spPr>
        <p:txBody>
          <a:bodyPr wrap="square" rtlCol="0">
            <a:spAutoFit/>
          </a:bodyPr>
          <a:lstStyle/>
          <a:p>
            <a:pPr marL="285750" indent="-285750">
              <a:buFont typeface="Wingdings" pitchFamily="2" charset="2"/>
              <a:buChar char="Ø"/>
            </a:pPr>
            <a:r>
              <a:rPr lang="en-US" smtClean="0">
                <a:solidFill>
                  <a:srgbClr val="FF0000"/>
                </a:solidFill>
              </a:rPr>
              <a:t>Số liệu: biểu diễn tại giao điểm các đường vuông góc với trụn đứng và trục ngang.</a:t>
            </a:r>
            <a:endParaRPr lang="en-US">
              <a:solidFill>
                <a:srgbClr val="FF0000"/>
              </a:solidFill>
            </a:endParaRPr>
          </a:p>
        </p:txBody>
      </p:sp>
      <p:pic>
        <p:nvPicPr>
          <p:cNvPr id="2048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0686" y="2282813"/>
            <a:ext cx="4241314" cy="354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06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14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482"/>
                                        </p:tgtEl>
                                        <p:attrNameLst>
                                          <p:attrName>style.visibility</p:attrName>
                                        </p:attrNameLst>
                                      </p:cBhvr>
                                      <p:to>
                                        <p:strVal val="visible"/>
                                      </p:to>
                                    </p:set>
                                    <p:animEffect transition="in" filter="barn(inVertical)">
                                      <p:cBhvr>
                                        <p:cTn id="12" dur="500"/>
                                        <p:tgtEl>
                                          <p:spTgt spid="2048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barn(inVertical)">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0483"/>
                                        </p:tgtEl>
                                        <p:attrNameLst>
                                          <p:attrName>style.visibility</p:attrName>
                                        </p:attrNameLst>
                                      </p:cBhvr>
                                      <p:to>
                                        <p:strVal val="visible"/>
                                      </p:to>
                                    </p:set>
                                    <p:animEffect transition="in" filter="circle(in)">
                                      <p:cBhvr>
                                        <p:cTn id="32" dur="20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4" y="906492"/>
            <a:ext cx="6299988" cy="444136"/>
            <a:chOff x="574764" y="2690959"/>
            <a:chExt cx="6484600" cy="444136"/>
          </a:xfrm>
        </p:grpSpPr>
        <p:sp>
          <p:nvSpPr>
            <p:cNvPr id="3" name="Rectangle 2"/>
            <p:cNvSpPr/>
            <p:nvPr/>
          </p:nvSpPr>
          <p:spPr>
            <a:xfrm>
              <a:off x="1535346" y="2743209"/>
              <a:ext cx="5524018"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4" y="2690959"/>
              <a:ext cx="796507" cy="44413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4892750" cy="369332"/>
          </a:xfrm>
          <a:prstGeom prst="rect">
            <a:avLst/>
          </a:prstGeom>
        </p:spPr>
        <p:txBody>
          <a:bodyPr wrap="none">
            <a:spAutoFit/>
          </a:bodyPr>
          <a:lstStyle/>
          <a:p>
            <a:r>
              <a:rPr lang="en-US" b="1" smtClean="0"/>
              <a:t>BIỂU </a:t>
            </a:r>
            <a:r>
              <a:rPr lang="en-US" b="1"/>
              <a:t>DIỄN DỮ LIỆU TRÊN BIỂU ĐỒ ĐOẠN THẲNG</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sp>
        <p:nvSpPr>
          <p:cNvPr id="7" name="TextBox 6"/>
          <p:cNvSpPr txBox="1"/>
          <p:nvPr/>
        </p:nvSpPr>
        <p:spPr>
          <a:xfrm>
            <a:off x="805779" y="1696278"/>
            <a:ext cx="10339299" cy="4524315"/>
          </a:xfrm>
          <a:prstGeom prst="rect">
            <a:avLst/>
          </a:prstGeom>
          <a:noFill/>
        </p:spPr>
        <p:txBody>
          <a:bodyPr wrap="square" rtlCol="0">
            <a:spAutoFit/>
          </a:bodyPr>
          <a:lstStyle/>
          <a:p>
            <a:r>
              <a:rPr lang="en-US"/>
              <a:t>Để biểu diễn dữ liệu trên biểu đồ đoạn thẳng, ta có thể làm như sau:</a:t>
            </a:r>
          </a:p>
          <a:p>
            <a:pPr marL="285750" indent="-285750">
              <a:buFont typeface="Wingdings" pitchFamily="2" charset="2"/>
              <a:buChar char="q"/>
            </a:pPr>
            <a:r>
              <a:rPr lang="en-US" i="1"/>
              <a:t>Bước 1.</a:t>
            </a:r>
            <a:r>
              <a:rPr lang="en-US"/>
              <a:t> Vẽ hai trục vuông góc với nhau tại điểm </a:t>
            </a:r>
          </a:p>
          <a:p>
            <a:r>
              <a:rPr lang="en-US"/>
              <a:t>- Trên trục nằm ngang: mỗi đối tượng thống kê được đánh dấu bằng một điểm và các điểm này thường được vẽ cách đều nhau</a:t>
            </a:r>
          </a:p>
          <a:p>
            <a:r>
              <a:rPr lang="en-US"/>
              <a:t>- Trên trục thẳng đứng: xác định độ dài đơn vị để biểu hiện số liệu thống kê và cần chọn độ dài đơn vị thích hợp với số liệu, đánh dấu điểm theo tiêu chí của đối tượng thống kê tương ứng</a:t>
            </a:r>
          </a:p>
          <a:p>
            <a:pPr marL="285750" indent="-285750">
              <a:buFont typeface="Wingdings" pitchFamily="2" charset="2"/>
              <a:buChar char="q"/>
            </a:pPr>
            <a:r>
              <a:rPr lang="en-US" i="1"/>
              <a:t>Bước 2.</a:t>
            </a:r>
            <a:r>
              <a:rPr lang="en-US"/>
              <a:t> Với mỗi đối tượng thống kê, ta tiếp tục:</a:t>
            </a:r>
          </a:p>
          <a:p>
            <a:r>
              <a:rPr lang="en-US"/>
              <a:t>- Xác định điểm  đánh dấu số liệu thống kê trên trục thẳng đứng của đối tượng thống kê đó</a:t>
            </a:r>
          </a:p>
          <a:p>
            <a:r>
              <a:rPr lang="en-US"/>
              <a:t>- Kẻ bằng nét đứt một đoạn thẳng có độ dài bằng , vuống góc với trục nằm ngang và đi qua điểm đánh dấu đối tượng thống kê đó trên trục nằm ngang. Đầu mút trên của đoạn thẳng đó là điểm mốc của đối tượng thống kê</a:t>
            </a:r>
          </a:p>
          <a:p>
            <a:pPr marL="285750" indent="-285750">
              <a:buFont typeface="Wingdings" pitchFamily="2" charset="2"/>
              <a:buChar char="q"/>
            </a:pPr>
            <a:r>
              <a:rPr lang="en-US" i="1"/>
              <a:t>Bước 3.</a:t>
            </a:r>
            <a:r>
              <a:rPr lang="en-US"/>
              <a:t> Vẽ đường gấp khúc gồm các đoạn thẳng nối liên tiếp các điểm mốc</a:t>
            </a:r>
          </a:p>
          <a:p>
            <a:r>
              <a:rPr lang="en-US" i="1"/>
              <a:t>Bước 4.</a:t>
            </a:r>
            <a:r>
              <a:rPr lang="en-US"/>
              <a:t> Hoàn thiện biểu đồ: ghi tên các trục và ghi số liệu tương ứng trên mỗi điểm mốc (nếu cần).</a:t>
            </a:r>
          </a:p>
          <a:p>
            <a:r>
              <a:rPr lang="en-US"/>
              <a:t>Như vậy, mỗi điểm mốc được xác định bởi hai “tọa độ”, trong đó”hoành độ” là điềm đánh dầu đối tượng thống kê, “tung độ” là số liệu thống kê theo tiêu chí của đối tượng đó.</a:t>
            </a:r>
          </a:p>
          <a:p>
            <a:endParaRPr lang="en-US"/>
          </a:p>
        </p:txBody>
      </p:sp>
    </p:spTree>
    <p:extLst>
      <p:ext uri="{BB962C8B-B14F-4D97-AF65-F5344CB8AC3E}">
        <p14:creationId xmlns:p14="http://schemas.microsoft.com/office/powerpoint/2010/main" val="37055639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4" y="906492"/>
            <a:ext cx="6299988" cy="444136"/>
            <a:chOff x="574764" y="2690959"/>
            <a:chExt cx="6484600" cy="444136"/>
          </a:xfrm>
        </p:grpSpPr>
        <p:sp>
          <p:nvSpPr>
            <p:cNvPr id="3" name="Rectangle 2"/>
            <p:cNvSpPr/>
            <p:nvPr/>
          </p:nvSpPr>
          <p:spPr>
            <a:xfrm>
              <a:off x="1535346" y="2743209"/>
              <a:ext cx="5524018"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4" y="2690959"/>
              <a:ext cx="796507" cy="44413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4892750" cy="369332"/>
          </a:xfrm>
          <a:prstGeom prst="rect">
            <a:avLst/>
          </a:prstGeom>
        </p:spPr>
        <p:txBody>
          <a:bodyPr wrap="none">
            <a:spAutoFit/>
          </a:bodyPr>
          <a:lstStyle/>
          <a:p>
            <a:r>
              <a:rPr lang="en-US" b="1" smtClean="0"/>
              <a:t>BIỂU </a:t>
            </a:r>
            <a:r>
              <a:rPr lang="en-US" b="1"/>
              <a:t>DIỄN DỮ LIỆU TRÊN BIỂU ĐỒ ĐOẠN THẲNG</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sp>
        <p:nvSpPr>
          <p:cNvPr id="7" name="Rectangle 6"/>
          <p:cNvSpPr/>
          <p:nvPr/>
        </p:nvSpPr>
        <p:spPr>
          <a:xfrm>
            <a:off x="418864" y="1880657"/>
            <a:ext cx="6096000" cy="923330"/>
          </a:xfrm>
          <a:prstGeom prst="rect">
            <a:avLst/>
          </a:prstGeom>
        </p:spPr>
        <p:txBody>
          <a:bodyPr>
            <a:spAutoFit/>
          </a:bodyPr>
          <a:lstStyle/>
          <a:p>
            <a:r>
              <a:rPr lang="en-US" b="1" i="1"/>
              <a:t>Ví dụ 5: </a:t>
            </a:r>
            <a:r>
              <a:rPr lang="en-US"/>
              <a:t> </a:t>
            </a:r>
            <a:r>
              <a:rPr lang="en-US" i="1"/>
              <a:t>Bảng 6</a:t>
            </a:r>
            <a:r>
              <a:rPr lang="en-US"/>
              <a:t> thống kê số lượng xi măng bán được (đơn vị: tấn) của một của hàng kinh doanh vật liệu xây dựng trong bốn tháng đầu năm:</a:t>
            </a:r>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9471" y="2803988"/>
            <a:ext cx="5919781" cy="1134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470" y="3854083"/>
            <a:ext cx="4462786" cy="462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9253" y="2690192"/>
            <a:ext cx="5702878" cy="3942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335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531"/>
                                        </p:tgtEl>
                                        <p:attrNameLst>
                                          <p:attrName>style.visibility</p:attrName>
                                        </p:attrNameLst>
                                      </p:cBhvr>
                                      <p:to>
                                        <p:strVal val="visible"/>
                                      </p:to>
                                    </p:set>
                                    <p:animEffect transition="in" filter="wipe(down)">
                                      <p:cBhvr>
                                        <p:cTn id="12" dur="5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Terminator 8"/>
          <p:cNvSpPr/>
          <p:nvPr/>
        </p:nvSpPr>
        <p:spPr>
          <a:xfrm>
            <a:off x="4044645" y="237960"/>
            <a:ext cx="4263332" cy="666206"/>
          </a:xfrm>
          <a:prstGeom prst="flowChartTerminator">
            <a:avLst/>
          </a:prstGeom>
          <a:solidFill>
            <a:srgbClr val="FFC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smtClean="0">
                <a:latin typeface="Times New Roman" panose="02020603050405020304" pitchFamily="18" charset="0"/>
                <a:cs typeface="Times New Roman" panose="02020603050405020304" pitchFamily="18" charset="0"/>
              </a:rPr>
              <a:t>TÌNH </a:t>
            </a:r>
            <a:r>
              <a:rPr lang="en-US" sz="2400" b="1" dirty="0" smtClean="0">
                <a:latin typeface="Times New Roman" panose="02020603050405020304" pitchFamily="18" charset="0"/>
                <a:cs typeface="Times New Roman" panose="02020603050405020304" pitchFamily="18" charset="0"/>
              </a:rPr>
              <a:t>HUỐNG</a:t>
            </a:r>
            <a:endParaRPr lang="en-US" sz="24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007532" y="1352281"/>
            <a:ext cx="9269809" cy="1200329"/>
          </a:xfrm>
          <a:prstGeom prst="rect">
            <a:avLst/>
          </a:prstGeom>
          <a:noFill/>
        </p:spPr>
        <p:txBody>
          <a:bodyPr wrap="square" rtlCol="0">
            <a:spAutoFit/>
          </a:bodyPr>
          <a:lstStyle/>
          <a:p>
            <a:r>
              <a:rPr lang="en-US" sz="2400" smtClean="0">
                <a:latin typeface="Times New Roman" pitchFamily="18" charset="0"/>
                <a:cs typeface="Times New Roman" pitchFamily="18" charset="0"/>
              </a:rPr>
              <a:t>- </a:t>
            </a:r>
            <a:r>
              <a:rPr lang="en-US" sz="2400" smtClean="0">
                <a:solidFill>
                  <a:srgbClr val="92D050"/>
                </a:solidFill>
                <a:latin typeface="Times New Roman" pitchFamily="18" charset="0"/>
                <a:cs typeface="Times New Roman" pitchFamily="18" charset="0"/>
              </a:rPr>
              <a:t>Ở lớp dưới</a:t>
            </a:r>
            <a:r>
              <a:rPr lang="en-US" sz="2400" smtClean="0">
                <a:latin typeface="Times New Roman" pitchFamily="18" charset="0"/>
                <a:cs typeface="Times New Roman" pitchFamily="18" charset="0"/>
              </a:rPr>
              <a:t>, ta làm quen với việc mô tả và biểu diễn dữ liệu ở các bảng, biểu đồ bằng cách </a:t>
            </a:r>
            <a:r>
              <a:rPr lang="en-US" sz="2400" u="sng" smtClean="0">
                <a:solidFill>
                  <a:srgbClr val="92D050"/>
                </a:solidFill>
                <a:latin typeface="Times New Roman" pitchFamily="18" charset="0"/>
                <a:cs typeface="Times New Roman" pitchFamily="18" charset="0"/>
              </a:rPr>
              <a:t>quan sát và điền dữ liệu đơn giản </a:t>
            </a:r>
            <a:r>
              <a:rPr lang="en-US" sz="2400" smtClean="0">
                <a:latin typeface="Times New Roman" pitchFamily="18" charset="0"/>
                <a:cs typeface="Times New Roman" pitchFamily="18" charset="0"/>
              </a:rPr>
              <a:t>từ bảng sang biểu đồ hoặc ngược lại. </a:t>
            </a:r>
          </a:p>
        </p:txBody>
      </p:sp>
      <p:pic>
        <p:nvPicPr>
          <p:cNvPr id="8" name="Picture 7"/>
          <p:cNvPicPr/>
          <p:nvPr/>
        </p:nvPicPr>
        <p:blipFill>
          <a:blip r:embed="rId2">
            <a:extLst>
              <a:ext uri="{28A0092B-C50C-407E-A947-70E740481C1C}">
                <a14:useLocalDpi xmlns:a14="http://schemas.microsoft.com/office/drawing/2010/main" val="0"/>
              </a:ext>
            </a:extLst>
          </a:blip>
          <a:stretch>
            <a:fillRect/>
          </a:stretch>
        </p:blipFill>
        <p:spPr>
          <a:xfrm>
            <a:off x="9898903" y="3192479"/>
            <a:ext cx="1923542" cy="2571182"/>
          </a:xfrm>
          <a:prstGeom prst="rect">
            <a:avLst/>
          </a:prstGeom>
        </p:spPr>
      </p:pic>
      <p:grpSp>
        <p:nvGrpSpPr>
          <p:cNvPr id="5" name="Group 4"/>
          <p:cNvGrpSpPr/>
          <p:nvPr/>
        </p:nvGrpSpPr>
        <p:grpSpPr>
          <a:xfrm>
            <a:off x="1385968" y="3653382"/>
            <a:ext cx="8512935" cy="2110279"/>
            <a:chOff x="1385968" y="3653382"/>
            <a:chExt cx="8512935" cy="2110279"/>
          </a:xfrm>
        </p:grpSpPr>
        <p:sp>
          <p:nvSpPr>
            <p:cNvPr id="12" name="Cloud 11"/>
            <p:cNvSpPr/>
            <p:nvPr/>
          </p:nvSpPr>
          <p:spPr>
            <a:xfrm>
              <a:off x="1385968" y="3653382"/>
              <a:ext cx="8512935" cy="2110279"/>
            </a:xfrm>
            <a:prstGeom prst="cloud">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mtClean="0"/>
            </a:p>
            <a:p>
              <a:endParaRPr lang="en-US"/>
            </a:p>
          </p:txBody>
        </p:sp>
        <p:sp>
          <p:nvSpPr>
            <p:cNvPr id="13" name="Text Box 2"/>
            <p:cNvSpPr txBox="1"/>
            <p:nvPr/>
          </p:nvSpPr>
          <p:spPr>
            <a:xfrm>
              <a:off x="2435596" y="4254026"/>
              <a:ext cx="6413680" cy="908989"/>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US" sz="2400">
                  <a:effectLst/>
                  <a:latin typeface="Times New Roman"/>
                  <a:ea typeface="Calibri"/>
                  <a:cs typeface="Times New Roman"/>
                </a:rPr>
                <a:t>Làm thế nào để mô tả và biểu </a:t>
              </a:r>
              <a:r>
                <a:rPr lang="en-US" sz="2400" smtClean="0">
                  <a:effectLst/>
                  <a:latin typeface="Times New Roman"/>
                  <a:ea typeface="Calibri"/>
                  <a:cs typeface="Times New Roman"/>
                </a:rPr>
                <a:t>diễn </a:t>
              </a:r>
              <a:r>
                <a:rPr lang="en-US" sz="2400">
                  <a:effectLst/>
                  <a:latin typeface="Times New Roman"/>
                  <a:ea typeface="Calibri"/>
                  <a:cs typeface="Times New Roman"/>
                </a:rPr>
                <a:t>dữ liệu trên các bảng, biểu </a:t>
              </a:r>
              <a:r>
                <a:rPr lang="en-US" sz="2400" smtClean="0">
                  <a:effectLst/>
                  <a:latin typeface="Times New Roman"/>
                  <a:ea typeface="Calibri"/>
                  <a:cs typeface="Times New Roman"/>
                </a:rPr>
                <a:t>đồ?</a:t>
              </a:r>
              <a:endParaRPr lang="en-US" sz="2400">
                <a:effectLst/>
                <a:latin typeface="Times New Roman"/>
                <a:ea typeface="Calibri"/>
                <a:cs typeface="Times New Roman"/>
              </a:endParaRPr>
            </a:p>
          </p:txBody>
        </p:sp>
      </p:grpSp>
      <p:grpSp>
        <p:nvGrpSpPr>
          <p:cNvPr id="3" name="Group 2"/>
          <p:cNvGrpSpPr/>
          <p:nvPr/>
        </p:nvGrpSpPr>
        <p:grpSpPr>
          <a:xfrm>
            <a:off x="244699" y="3026535"/>
            <a:ext cx="9903853" cy="830997"/>
            <a:chOff x="244699" y="3026535"/>
            <a:chExt cx="9903853" cy="830997"/>
          </a:xfrm>
        </p:grpSpPr>
        <p:sp>
          <p:nvSpPr>
            <p:cNvPr id="4" name="TextBox 3"/>
            <p:cNvSpPr txBox="1"/>
            <p:nvPr/>
          </p:nvSpPr>
          <p:spPr>
            <a:xfrm>
              <a:off x="1007532" y="3026535"/>
              <a:ext cx="9141020" cy="830997"/>
            </a:xfrm>
            <a:prstGeom prst="rect">
              <a:avLst/>
            </a:prstGeom>
            <a:noFill/>
          </p:spPr>
          <p:txBody>
            <a:bodyPr wrap="square" rtlCol="0">
              <a:spAutoFit/>
            </a:bodyPr>
            <a:lstStyle/>
            <a:p>
              <a:r>
                <a:rPr lang="en-US" sz="2400" smtClean="0">
                  <a:latin typeface="Times New Roman" pitchFamily="18" charset="0"/>
                  <a:cs typeface="Times New Roman" pitchFamily="18" charset="0"/>
                </a:rPr>
                <a:t> </a:t>
              </a:r>
              <a:r>
                <a:rPr lang="en-US" sz="2400">
                  <a:solidFill>
                    <a:srgbClr val="FF0000"/>
                  </a:solidFill>
                  <a:latin typeface="Times New Roman" pitchFamily="18" charset="0"/>
                  <a:cs typeface="Times New Roman" pitchFamily="18" charset="0"/>
                </a:rPr>
                <a:t>Lớp 9</a:t>
              </a:r>
              <a:r>
                <a:rPr lang="en-US" sz="2400">
                  <a:latin typeface="Times New Roman" pitchFamily="18" charset="0"/>
                  <a:cs typeface="Times New Roman" pitchFamily="18" charset="0"/>
                </a:rPr>
                <a:t> chúng ta sẽ đi sâu hơn: </a:t>
              </a:r>
              <a:r>
                <a:rPr lang="en-US" sz="2400" u="sng">
                  <a:solidFill>
                    <a:srgbClr val="FF0000"/>
                  </a:solidFill>
                  <a:latin typeface="Times New Roman" pitchFamily="18" charset="0"/>
                  <a:cs typeface="Times New Roman" pitchFamily="18" charset="0"/>
                </a:rPr>
                <a:t>Trực tiếp vẽ bảng và biểu đồ hoàn chỉnh</a:t>
              </a:r>
              <a:r>
                <a:rPr lang="en-US" sz="2400">
                  <a:latin typeface="Times New Roman" pitchFamily="18" charset="0"/>
                  <a:cs typeface="Times New Roman" pitchFamily="18" charset="0"/>
                </a:rPr>
                <a:t>.  </a:t>
              </a:r>
            </a:p>
            <a:p>
              <a:endParaRPr lang="en-US" sz="2400"/>
            </a:p>
          </p:txBody>
        </p:sp>
        <p:sp>
          <p:nvSpPr>
            <p:cNvPr id="14" name="Right Arrow 13"/>
            <p:cNvSpPr/>
            <p:nvPr/>
          </p:nvSpPr>
          <p:spPr>
            <a:xfrm>
              <a:off x="244699" y="3206839"/>
              <a:ext cx="762833" cy="2351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5746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14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4" y="906492"/>
            <a:ext cx="6299988" cy="444136"/>
            <a:chOff x="574764" y="2690959"/>
            <a:chExt cx="6484600" cy="444136"/>
          </a:xfrm>
        </p:grpSpPr>
        <p:sp>
          <p:nvSpPr>
            <p:cNvPr id="3" name="Rectangle 2"/>
            <p:cNvSpPr/>
            <p:nvPr/>
          </p:nvSpPr>
          <p:spPr>
            <a:xfrm>
              <a:off x="1535346" y="2743209"/>
              <a:ext cx="5524018"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4" y="2690959"/>
              <a:ext cx="796507" cy="44413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4892750" cy="369332"/>
          </a:xfrm>
          <a:prstGeom prst="rect">
            <a:avLst/>
          </a:prstGeom>
        </p:spPr>
        <p:txBody>
          <a:bodyPr wrap="none">
            <a:spAutoFit/>
          </a:bodyPr>
          <a:lstStyle/>
          <a:p>
            <a:r>
              <a:rPr lang="en-US" b="1" smtClean="0"/>
              <a:t>BIỂU </a:t>
            </a:r>
            <a:r>
              <a:rPr lang="en-US" b="1"/>
              <a:t>DIỄN DỮ LIỆU TRÊN BIỂU ĐỒ ĐOẠN THẲNG</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sp>
        <p:nvSpPr>
          <p:cNvPr id="7" name="Rectangle 6"/>
          <p:cNvSpPr/>
          <p:nvPr/>
        </p:nvSpPr>
        <p:spPr>
          <a:xfrm>
            <a:off x="418864" y="1880657"/>
            <a:ext cx="6096000" cy="923330"/>
          </a:xfrm>
          <a:prstGeom prst="rect">
            <a:avLst/>
          </a:prstGeom>
        </p:spPr>
        <p:txBody>
          <a:bodyPr>
            <a:spAutoFit/>
          </a:bodyPr>
          <a:lstStyle/>
          <a:p>
            <a:r>
              <a:rPr lang="en-US" b="1" i="1"/>
              <a:t>Ví dụ 5: </a:t>
            </a:r>
            <a:r>
              <a:rPr lang="en-US"/>
              <a:t> </a:t>
            </a:r>
            <a:r>
              <a:rPr lang="en-US" i="1"/>
              <a:t>Bảng 6</a:t>
            </a:r>
            <a:r>
              <a:rPr lang="en-US"/>
              <a:t> thống kê số lượng xi măng bán được (đơn vị: tấn) của một của hàng kinh doanh vật liệu xây dựng trong bốn tháng đầu năm:</a:t>
            </a:r>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9471" y="2803987"/>
            <a:ext cx="6887190" cy="1281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07198" y="3900916"/>
            <a:ext cx="5958682" cy="369332"/>
          </a:xfrm>
          <a:prstGeom prst="rect">
            <a:avLst/>
          </a:prstGeom>
        </p:spPr>
        <p:txBody>
          <a:bodyPr wrap="none">
            <a:spAutoFit/>
          </a:bodyPr>
          <a:lstStyle/>
          <a:p>
            <a:r>
              <a:rPr lang="en-US"/>
              <a:t>b) Vẽ biểu đồ đoạn thẳng biểu diễn các dữu liệu thống  kê đó.</a:t>
            </a:r>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833" y="2803987"/>
            <a:ext cx="4616606" cy="3379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93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1507"/>
                                        </p:tgtEl>
                                        <p:attrNameLst>
                                          <p:attrName>style.visibility</p:attrName>
                                        </p:attrNameLst>
                                      </p:cBhvr>
                                      <p:to>
                                        <p:strVal val="visible"/>
                                      </p:to>
                                    </p:set>
                                    <p:animEffect transition="in" filter="wipe(down)">
                                      <p:cBhvr>
                                        <p:cTn id="14" dur="5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4" y="906492"/>
            <a:ext cx="6299988" cy="444136"/>
            <a:chOff x="574764" y="2690959"/>
            <a:chExt cx="6484600" cy="444136"/>
          </a:xfrm>
        </p:grpSpPr>
        <p:sp>
          <p:nvSpPr>
            <p:cNvPr id="3" name="Rectangle 2"/>
            <p:cNvSpPr/>
            <p:nvPr/>
          </p:nvSpPr>
          <p:spPr>
            <a:xfrm>
              <a:off x="1535346" y="2743209"/>
              <a:ext cx="5524018"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4" y="2690959"/>
              <a:ext cx="796507" cy="44413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4892750" cy="369332"/>
          </a:xfrm>
          <a:prstGeom prst="rect">
            <a:avLst/>
          </a:prstGeom>
        </p:spPr>
        <p:txBody>
          <a:bodyPr wrap="none">
            <a:spAutoFit/>
          </a:bodyPr>
          <a:lstStyle/>
          <a:p>
            <a:r>
              <a:rPr lang="en-US" b="1" smtClean="0"/>
              <a:t>BIỂU </a:t>
            </a:r>
            <a:r>
              <a:rPr lang="en-US" b="1"/>
              <a:t>DIỄN DỮ LIỆU TRÊN BIỂU ĐỒ ĐOẠN THẲNG</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sp>
        <p:nvSpPr>
          <p:cNvPr id="7" name="Rectangle 6"/>
          <p:cNvSpPr/>
          <p:nvPr/>
        </p:nvSpPr>
        <p:spPr>
          <a:xfrm>
            <a:off x="418864" y="1880657"/>
            <a:ext cx="6096000" cy="923330"/>
          </a:xfrm>
          <a:prstGeom prst="rect">
            <a:avLst/>
          </a:prstGeom>
        </p:spPr>
        <p:txBody>
          <a:bodyPr>
            <a:spAutoFit/>
          </a:bodyPr>
          <a:lstStyle/>
          <a:p>
            <a:r>
              <a:rPr lang="en-US" b="1" i="1"/>
              <a:t>Ví dụ 5: </a:t>
            </a:r>
            <a:r>
              <a:rPr lang="en-US"/>
              <a:t> </a:t>
            </a:r>
            <a:r>
              <a:rPr lang="en-US" i="1"/>
              <a:t>Bảng 6</a:t>
            </a:r>
            <a:r>
              <a:rPr lang="en-US"/>
              <a:t> thống kê số lượng xi măng bán được (đơn vị: tấn) của một của hàng kinh doanh vật liệu xây dựng trong bốn tháng đầu năm:</a:t>
            </a:r>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9471" y="2803987"/>
            <a:ext cx="6887190" cy="1281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69843" y="3829878"/>
            <a:ext cx="9753600" cy="923330"/>
          </a:xfrm>
          <a:prstGeom prst="rect">
            <a:avLst/>
          </a:prstGeom>
          <a:noFill/>
        </p:spPr>
        <p:txBody>
          <a:bodyPr wrap="square" rtlCol="0">
            <a:spAutoFit/>
          </a:bodyPr>
          <a:lstStyle/>
          <a:p>
            <a:r>
              <a:rPr lang="en-US"/>
              <a:t>c) Một người đưa ra nhận định: Số xi măng bán được trong tháng  nhiều hơn </a:t>
            </a:r>
            <a:r>
              <a:rPr lang="en-US" smtClean="0"/>
              <a:t>30% số </a:t>
            </a:r>
            <a:r>
              <a:rPr lang="en-US"/>
              <a:t>xi măng bán được trong cả bốn tháng. Hỏi nhận định của người đó là đúng hay sai?</a:t>
            </a:r>
          </a:p>
          <a:p>
            <a:endParaRPr lang="en-US"/>
          </a:p>
        </p:txBody>
      </p:sp>
      <p:pic>
        <p:nvPicPr>
          <p:cNvPr id="2355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3843" y="4508682"/>
            <a:ext cx="8905461" cy="1805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ight Arrow 16"/>
          <p:cNvSpPr/>
          <p:nvPr/>
        </p:nvSpPr>
        <p:spPr>
          <a:xfrm>
            <a:off x="418864" y="5088835"/>
            <a:ext cx="773831" cy="4785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18052" y="6202017"/>
            <a:ext cx="10977046" cy="923330"/>
          </a:xfrm>
          <a:prstGeom prst="rect">
            <a:avLst/>
          </a:prstGeom>
          <a:noFill/>
        </p:spPr>
        <p:txBody>
          <a:bodyPr wrap="square" rtlCol="0">
            <a:spAutoFit/>
          </a:bodyPr>
          <a:lstStyle/>
          <a:p>
            <a:r>
              <a:rPr lang="en-US" b="1" i="1">
                <a:solidFill>
                  <a:srgbClr val="FF0000"/>
                </a:solidFill>
              </a:rPr>
              <a:t>Nhận xét:</a:t>
            </a:r>
            <a:r>
              <a:rPr lang="en-US">
                <a:solidFill>
                  <a:srgbClr val="FF0000"/>
                </a:solidFill>
              </a:rPr>
              <a:t> Để biểu diễn sự thay đổi số liệu của các đối tượng thống kê theo thừoi gian, ta thường dùng biểu đồ đoạn thẳng.</a:t>
            </a:r>
          </a:p>
          <a:p>
            <a:endParaRPr lang="en-US">
              <a:solidFill>
                <a:srgbClr val="FF0000"/>
              </a:solidFill>
            </a:endParaRPr>
          </a:p>
        </p:txBody>
      </p:sp>
    </p:spTree>
    <p:extLst>
      <p:ext uri="{BB962C8B-B14F-4D97-AF65-F5344CB8AC3E}">
        <p14:creationId xmlns:p14="http://schemas.microsoft.com/office/powerpoint/2010/main" val="302772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558"/>
                                        </p:tgtEl>
                                        <p:attrNameLst>
                                          <p:attrName>style.visibility</p:attrName>
                                        </p:attrNameLst>
                                      </p:cBhvr>
                                      <p:to>
                                        <p:strVal val="visible"/>
                                      </p:to>
                                    </p:set>
                                    <p:anim calcmode="lin" valueType="num">
                                      <p:cBhvr additive="base">
                                        <p:cTn id="19" dur="500" fill="hold"/>
                                        <p:tgtEl>
                                          <p:spTgt spid="23558"/>
                                        </p:tgtEl>
                                        <p:attrNameLst>
                                          <p:attrName>ppt_x</p:attrName>
                                        </p:attrNameLst>
                                      </p:cBhvr>
                                      <p:tavLst>
                                        <p:tav tm="0">
                                          <p:val>
                                            <p:strVal val="#ppt_x"/>
                                          </p:val>
                                        </p:tav>
                                        <p:tav tm="100000">
                                          <p:val>
                                            <p:strVal val="#ppt_x"/>
                                          </p:val>
                                        </p:tav>
                                      </p:tavLst>
                                    </p:anim>
                                    <p:anim calcmode="lin" valueType="num">
                                      <p:cBhvr additive="base">
                                        <p:cTn id="20" dur="500" fill="hold"/>
                                        <p:tgtEl>
                                          <p:spTgt spid="2355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heel(1)">
                                      <p:cBhvr>
                                        <p:cTn id="2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4" y="906492"/>
            <a:ext cx="6299988" cy="444136"/>
            <a:chOff x="574764" y="2690959"/>
            <a:chExt cx="6484600" cy="444136"/>
          </a:xfrm>
        </p:grpSpPr>
        <p:sp>
          <p:nvSpPr>
            <p:cNvPr id="3" name="Rectangle 2"/>
            <p:cNvSpPr/>
            <p:nvPr/>
          </p:nvSpPr>
          <p:spPr>
            <a:xfrm>
              <a:off x="1535346" y="2743209"/>
              <a:ext cx="5524018"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4" y="2690959"/>
              <a:ext cx="796507" cy="44413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IV</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4628960" cy="369332"/>
          </a:xfrm>
          <a:prstGeom prst="rect">
            <a:avLst/>
          </a:prstGeom>
        </p:spPr>
        <p:txBody>
          <a:bodyPr wrap="none">
            <a:spAutoFit/>
          </a:bodyPr>
          <a:lstStyle/>
          <a:p>
            <a:r>
              <a:rPr lang="en-US" b="1" smtClean="0"/>
              <a:t>BIỂU </a:t>
            </a:r>
            <a:r>
              <a:rPr lang="en-US" b="1"/>
              <a:t>DIỄN DỮ LIỆU TRÊN BIỂU ĐỒ </a:t>
            </a:r>
            <a:r>
              <a:rPr lang="en-US" b="1" smtClean="0"/>
              <a:t>QUẠT TRÒN</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920" y="1556716"/>
            <a:ext cx="8048204" cy="233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142" y="3896139"/>
            <a:ext cx="5104336" cy="781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293222" y="4890052"/>
            <a:ext cx="7386952" cy="923330"/>
          </a:xfrm>
          <a:prstGeom prst="rect">
            <a:avLst/>
          </a:prstGeom>
          <a:noFill/>
        </p:spPr>
        <p:txBody>
          <a:bodyPr wrap="square" rtlCol="0">
            <a:spAutoFit/>
          </a:bodyPr>
          <a:lstStyle/>
          <a:p>
            <a:pPr marL="285750" indent="-285750">
              <a:buFont typeface="Wingdings" pitchFamily="2" charset="2"/>
              <a:buChar char="Ø"/>
            </a:pPr>
            <a:r>
              <a:rPr lang="en-US" smtClean="0">
                <a:solidFill>
                  <a:srgbClr val="FF0000"/>
                </a:solidFill>
              </a:rPr>
              <a:t>Đối tượng thống kê: Số lượng học sinh ưa thích các môn thể thao.</a:t>
            </a:r>
          </a:p>
          <a:p>
            <a:pPr marL="285750" indent="-285750">
              <a:buFont typeface="Wingdings" pitchFamily="2" charset="2"/>
              <a:buChar char="Ø"/>
            </a:pPr>
            <a:r>
              <a:rPr lang="en-US" smtClean="0">
                <a:solidFill>
                  <a:srgbClr val="FF0000"/>
                </a:solidFill>
              </a:rPr>
              <a:t>Các đối tượng được biểu diễn bằng các hình quạt tròn và tất cả tạo thành một hình tròn.</a:t>
            </a:r>
            <a:endParaRPr lang="en-US">
              <a:solidFill>
                <a:srgbClr val="FF0000"/>
              </a:solidFill>
            </a:endParaRPr>
          </a:p>
        </p:txBody>
      </p:sp>
    </p:spTree>
    <p:extLst>
      <p:ext uri="{BB962C8B-B14F-4D97-AF65-F5344CB8AC3E}">
        <p14:creationId xmlns:p14="http://schemas.microsoft.com/office/powerpoint/2010/main" val="263184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651"/>
                                        </p:tgtEl>
                                        <p:attrNameLst>
                                          <p:attrName>style.visibility</p:attrName>
                                        </p:attrNameLst>
                                      </p:cBhvr>
                                      <p:to>
                                        <p:strVal val="visible"/>
                                      </p:to>
                                    </p:set>
                                    <p:anim calcmode="lin" valueType="num">
                                      <p:cBhvr additive="base">
                                        <p:cTn id="7" dur="500" fill="hold"/>
                                        <p:tgtEl>
                                          <p:spTgt spid="27651"/>
                                        </p:tgtEl>
                                        <p:attrNameLst>
                                          <p:attrName>ppt_x</p:attrName>
                                        </p:attrNameLst>
                                      </p:cBhvr>
                                      <p:tavLst>
                                        <p:tav tm="0">
                                          <p:val>
                                            <p:strVal val="#ppt_x"/>
                                          </p:val>
                                        </p:tav>
                                        <p:tav tm="100000">
                                          <p:val>
                                            <p:strVal val="#ppt_x"/>
                                          </p:val>
                                        </p:tav>
                                      </p:tavLst>
                                    </p:anim>
                                    <p:anim calcmode="lin" valueType="num">
                                      <p:cBhvr additive="base">
                                        <p:cTn id="8" dur="500" fill="hold"/>
                                        <p:tgtEl>
                                          <p:spTgt spid="276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4" y="906492"/>
            <a:ext cx="6299988" cy="444136"/>
            <a:chOff x="574764" y="2690959"/>
            <a:chExt cx="6484600" cy="444136"/>
          </a:xfrm>
        </p:grpSpPr>
        <p:sp>
          <p:nvSpPr>
            <p:cNvPr id="3" name="Rectangle 2"/>
            <p:cNvSpPr/>
            <p:nvPr/>
          </p:nvSpPr>
          <p:spPr>
            <a:xfrm>
              <a:off x="1535346" y="2743209"/>
              <a:ext cx="5524018"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4" y="2690959"/>
              <a:ext cx="796507" cy="44413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IV</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4628960" cy="369332"/>
          </a:xfrm>
          <a:prstGeom prst="rect">
            <a:avLst/>
          </a:prstGeom>
        </p:spPr>
        <p:txBody>
          <a:bodyPr wrap="none">
            <a:spAutoFit/>
          </a:bodyPr>
          <a:lstStyle/>
          <a:p>
            <a:r>
              <a:rPr lang="en-US" b="1" smtClean="0"/>
              <a:t>BIỂU </a:t>
            </a:r>
            <a:r>
              <a:rPr lang="en-US" b="1"/>
              <a:t>DIỄN DỮ LIỆU TRÊN BIỂU ĐỒ </a:t>
            </a:r>
            <a:r>
              <a:rPr lang="en-US" b="1" smtClean="0"/>
              <a:t>QUẠT TRÒN</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920" y="1556716"/>
            <a:ext cx="8048204" cy="233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656" y="4052060"/>
            <a:ext cx="8464910" cy="357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192695" y="4664765"/>
            <a:ext cx="5172135" cy="369332"/>
          </a:xfrm>
          <a:prstGeom prst="rect">
            <a:avLst/>
          </a:prstGeom>
          <a:noFill/>
        </p:spPr>
        <p:txBody>
          <a:bodyPr wrap="square" rtlCol="0">
            <a:spAutoFit/>
          </a:bodyPr>
          <a:lstStyle/>
          <a:p>
            <a:pPr marL="285750" indent="-285750">
              <a:buFont typeface="Wingdings" pitchFamily="2" charset="2"/>
              <a:buChar char="Ø"/>
            </a:pPr>
            <a:r>
              <a:rPr lang="en-US" smtClean="0">
                <a:solidFill>
                  <a:srgbClr val="FF0000"/>
                </a:solidFill>
              </a:rPr>
              <a:t>Số liệu được biểu diễn trên mỗi hình quạt</a:t>
            </a:r>
            <a:endParaRPr lang="en-US">
              <a:solidFill>
                <a:srgbClr val="FF0000"/>
              </a:solidFill>
            </a:endParaRPr>
          </a:p>
        </p:txBody>
      </p:sp>
    </p:spTree>
    <p:extLst>
      <p:ext uri="{BB962C8B-B14F-4D97-AF65-F5344CB8AC3E}">
        <p14:creationId xmlns:p14="http://schemas.microsoft.com/office/powerpoint/2010/main" val="188657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additive="base">
                                        <p:cTn id="7" dur="500" fill="hold"/>
                                        <p:tgtEl>
                                          <p:spTgt spid="28674"/>
                                        </p:tgtEl>
                                        <p:attrNameLst>
                                          <p:attrName>ppt_x</p:attrName>
                                        </p:attrNameLst>
                                      </p:cBhvr>
                                      <p:tavLst>
                                        <p:tav tm="0">
                                          <p:val>
                                            <p:strVal val="#ppt_x"/>
                                          </p:val>
                                        </p:tav>
                                        <p:tav tm="100000">
                                          <p:val>
                                            <p:strVal val="#ppt_x"/>
                                          </p:val>
                                        </p:tav>
                                      </p:tavLst>
                                    </p:anim>
                                    <p:anim calcmode="lin" valueType="num">
                                      <p:cBhvr additive="base">
                                        <p:cTn id="8" dur="500" fill="hold"/>
                                        <p:tgtEl>
                                          <p:spTgt spid="286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4" y="906492"/>
            <a:ext cx="6299988" cy="444136"/>
            <a:chOff x="574764" y="2690959"/>
            <a:chExt cx="6484600" cy="444136"/>
          </a:xfrm>
        </p:grpSpPr>
        <p:sp>
          <p:nvSpPr>
            <p:cNvPr id="3" name="Rectangle 2"/>
            <p:cNvSpPr/>
            <p:nvPr/>
          </p:nvSpPr>
          <p:spPr>
            <a:xfrm>
              <a:off x="1535346" y="2743209"/>
              <a:ext cx="5524018"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4" y="2690959"/>
              <a:ext cx="796507" cy="44413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IV</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4628960" cy="369332"/>
          </a:xfrm>
          <a:prstGeom prst="rect">
            <a:avLst/>
          </a:prstGeom>
        </p:spPr>
        <p:txBody>
          <a:bodyPr wrap="none">
            <a:spAutoFit/>
          </a:bodyPr>
          <a:lstStyle/>
          <a:p>
            <a:r>
              <a:rPr lang="en-US" b="1" smtClean="0"/>
              <a:t>BIỂU </a:t>
            </a:r>
            <a:r>
              <a:rPr lang="en-US" b="1"/>
              <a:t>DIỄN DỮ LIỆU TRÊN BIỂU ĐỒ </a:t>
            </a:r>
            <a:r>
              <a:rPr lang="en-US" b="1" smtClean="0"/>
              <a:t>QUẠT TRÒN</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pic>
        <p:nvPicPr>
          <p:cNvPr id="25601"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1576" y="1495977"/>
            <a:ext cx="8234500" cy="526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83237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4" y="906492"/>
            <a:ext cx="6299988" cy="444136"/>
            <a:chOff x="574764" y="2690959"/>
            <a:chExt cx="6484600" cy="444136"/>
          </a:xfrm>
        </p:grpSpPr>
        <p:sp>
          <p:nvSpPr>
            <p:cNvPr id="3" name="Rectangle 2"/>
            <p:cNvSpPr/>
            <p:nvPr/>
          </p:nvSpPr>
          <p:spPr>
            <a:xfrm>
              <a:off x="1535346" y="2743209"/>
              <a:ext cx="5524018"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4" y="2690959"/>
              <a:ext cx="796507" cy="44413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IV</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4628960" cy="369332"/>
          </a:xfrm>
          <a:prstGeom prst="rect">
            <a:avLst/>
          </a:prstGeom>
        </p:spPr>
        <p:txBody>
          <a:bodyPr wrap="none">
            <a:spAutoFit/>
          </a:bodyPr>
          <a:lstStyle/>
          <a:p>
            <a:r>
              <a:rPr lang="en-US" b="1" smtClean="0"/>
              <a:t>BIỂU </a:t>
            </a:r>
            <a:r>
              <a:rPr lang="en-US" b="1"/>
              <a:t>DIỄN DỮ LIỆU TRÊN BIỂU ĐỒ </a:t>
            </a:r>
            <a:r>
              <a:rPr lang="en-US" b="1" smtClean="0"/>
              <a:t>QUẠT TRÒN</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864" y="1577010"/>
            <a:ext cx="7770979" cy="1914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765" y="3491044"/>
            <a:ext cx="8321035" cy="3106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978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fade">
                                      <p:cBhvr>
                                        <p:cTn id="7" dur="500"/>
                                        <p:tgtEl>
                                          <p:spTgt spid="296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699"/>
                                        </p:tgtEl>
                                        <p:attrNameLst>
                                          <p:attrName>style.visibility</p:attrName>
                                        </p:attrNameLst>
                                      </p:cBhvr>
                                      <p:to>
                                        <p:strVal val="visible"/>
                                      </p:to>
                                    </p:set>
                                    <p:animEffect transition="in" filter="barn(inVertical)">
                                      <p:cBhvr>
                                        <p:cTn id="12" dur="500"/>
                                        <p:tgtEl>
                                          <p:spTgt spid="29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4" y="906492"/>
            <a:ext cx="6299988" cy="444136"/>
            <a:chOff x="574764" y="2690959"/>
            <a:chExt cx="6484600" cy="444136"/>
          </a:xfrm>
        </p:grpSpPr>
        <p:sp>
          <p:nvSpPr>
            <p:cNvPr id="3" name="Rectangle 2"/>
            <p:cNvSpPr/>
            <p:nvPr/>
          </p:nvSpPr>
          <p:spPr>
            <a:xfrm>
              <a:off x="1535346" y="2743209"/>
              <a:ext cx="5524018"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4" y="2690959"/>
              <a:ext cx="796507" cy="44413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IV</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4628960" cy="369332"/>
          </a:xfrm>
          <a:prstGeom prst="rect">
            <a:avLst/>
          </a:prstGeom>
        </p:spPr>
        <p:txBody>
          <a:bodyPr wrap="none">
            <a:spAutoFit/>
          </a:bodyPr>
          <a:lstStyle/>
          <a:p>
            <a:r>
              <a:rPr lang="en-US" b="1" smtClean="0"/>
              <a:t>BIỂU </a:t>
            </a:r>
            <a:r>
              <a:rPr lang="en-US" b="1"/>
              <a:t>DIỄN DỮ LIỆU TRÊN BIỂU ĐỒ </a:t>
            </a:r>
            <a:r>
              <a:rPr lang="en-US" b="1" smtClean="0"/>
              <a:t>QUẠT TRÒN</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779" y="1580322"/>
            <a:ext cx="6999751" cy="2968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36" y="4586550"/>
            <a:ext cx="8189926" cy="780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118" y="5323237"/>
            <a:ext cx="6782835" cy="150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46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23"/>
                                        </p:tgtEl>
                                        <p:attrNameLst>
                                          <p:attrName>style.visibility</p:attrName>
                                        </p:attrNameLst>
                                      </p:cBhvr>
                                      <p:to>
                                        <p:strVal val="visible"/>
                                      </p:to>
                                    </p:set>
                                    <p:anim calcmode="lin" valueType="num">
                                      <p:cBhvr additive="base">
                                        <p:cTn id="7" dur="500" fill="hold"/>
                                        <p:tgtEl>
                                          <p:spTgt spid="30723"/>
                                        </p:tgtEl>
                                        <p:attrNameLst>
                                          <p:attrName>ppt_x</p:attrName>
                                        </p:attrNameLst>
                                      </p:cBhvr>
                                      <p:tavLst>
                                        <p:tav tm="0">
                                          <p:val>
                                            <p:strVal val="#ppt_x"/>
                                          </p:val>
                                        </p:tav>
                                        <p:tav tm="100000">
                                          <p:val>
                                            <p:strVal val="#ppt_x"/>
                                          </p:val>
                                        </p:tav>
                                      </p:tavLst>
                                    </p:anim>
                                    <p:anim calcmode="lin" valueType="num">
                                      <p:cBhvr additive="base">
                                        <p:cTn id="8" dur="500" fill="hold"/>
                                        <p:tgtEl>
                                          <p:spTgt spid="307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0724"/>
                                        </p:tgtEl>
                                        <p:attrNameLst>
                                          <p:attrName>style.visibility</p:attrName>
                                        </p:attrNameLst>
                                      </p:cBhvr>
                                      <p:to>
                                        <p:strVal val="visible"/>
                                      </p:to>
                                    </p:set>
                                    <p:animEffect transition="in" filter="barn(inVertical)">
                                      <p:cBhvr>
                                        <p:cTn id="13" dur="5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4" y="906492"/>
            <a:ext cx="6299988" cy="444136"/>
            <a:chOff x="574764" y="2690959"/>
            <a:chExt cx="6484600" cy="444136"/>
          </a:xfrm>
        </p:grpSpPr>
        <p:sp>
          <p:nvSpPr>
            <p:cNvPr id="3" name="Rectangle 2"/>
            <p:cNvSpPr/>
            <p:nvPr/>
          </p:nvSpPr>
          <p:spPr>
            <a:xfrm>
              <a:off x="1535346" y="2743209"/>
              <a:ext cx="5524018"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4" y="2690959"/>
              <a:ext cx="796507" cy="44413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IV</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4628960" cy="369332"/>
          </a:xfrm>
          <a:prstGeom prst="rect">
            <a:avLst/>
          </a:prstGeom>
        </p:spPr>
        <p:txBody>
          <a:bodyPr wrap="none">
            <a:spAutoFit/>
          </a:bodyPr>
          <a:lstStyle/>
          <a:p>
            <a:r>
              <a:rPr lang="en-US" b="1" smtClean="0"/>
              <a:t>BIỂU </a:t>
            </a:r>
            <a:r>
              <a:rPr lang="en-US" b="1"/>
              <a:t>DIỄN DỮ LIỆU TRÊN BIỂU ĐỒ </a:t>
            </a:r>
            <a:r>
              <a:rPr lang="en-US" b="1" smtClean="0"/>
              <a:t>QUẠT TRÒN</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779" y="1580322"/>
            <a:ext cx="6999751" cy="2968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805779" y="4664767"/>
            <a:ext cx="4640864" cy="830997"/>
          </a:xfrm>
          <a:prstGeom prst="rect">
            <a:avLst/>
          </a:prstGeom>
          <a:noFill/>
        </p:spPr>
        <p:txBody>
          <a:bodyPr wrap="square" rtlCol="0">
            <a:spAutoFit/>
          </a:bodyPr>
          <a:lstStyle/>
          <a:p>
            <a:r>
              <a:rPr lang="en-US" sz="1600"/>
              <a:t>b) Vẽ biểu đồ hình quạt tròn biểu diễn những dữ liệu thống kê trong biểu đồ cột ở </a:t>
            </a:r>
            <a:r>
              <a:rPr lang="en-US" sz="1600" i="1"/>
              <a:t>Hình 11</a:t>
            </a:r>
            <a:r>
              <a:rPr lang="en-US" sz="1600"/>
              <a:t>.</a:t>
            </a:r>
          </a:p>
          <a:p>
            <a:endParaRPr lang="en-US" sz="1600"/>
          </a:p>
        </p:txBody>
      </p:sp>
      <p:cxnSp>
        <p:nvCxnSpPr>
          <p:cNvPr id="12" name="Straight Connector 11"/>
          <p:cNvCxnSpPr/>
          <p:nvPr/>
        </p:nvCxnSpPr>
        <p:spPr>
          <a:xfrm>
            <a:off x="7580243" y="1128560"/>
            <a:ext cx="0" cy="5431266"/>
          </a:xfrm>
          <a:prstGeom prst="line">
            <a:avLst/>
          </a:prstGeom>
          <a:ln w="22225"/>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7673010" y="1098840"/>
            <a:ext cx="4448224" cy="5706152"/>
            <a:chOff x="7673010" y="1098840"/>
            <a:chExt cx="4448224" cy="5706152"/>
          </a:xfrm>
        </p:grpSpPr>
        <p:sp>
          <p:nvSpPr>
            <p:cNvPr id="7" name="TextBox 6"/>
            <p:cNvSpPr txBox="1"/>
            <p:nvPr/>
          </p:nvSpPr>
          <p:spPr>
            <a:xfrm>
              <a:off x="7673010" y="1098840"/>
              <a:ext cx="4147931" cy="830997"/>
            </a:xfrm>
            <a:prstGeom prst="rect">
              <a:avLst/>
            </a:prstGeom>
            <a:noFill/>
          </p:spPr>
          <p:txBody>
            <a:bodyPr wrap="square" rtlCol="0">
              <a:spAutoFit/>
            </a:bodyPr>
            <a:lstStyle/>
            <a:p>
              <a:r>
                <a:rPr lang="en-US" sz="1600"/>
                <a:t>b) Từ biểu đồ cột ở </a:t>
              </a:r>
              <a:r>
                <a:rPr lang="en-US" sz="1600" i="1"/>
                <a:t>Hình 11</a:t>
              </a:r>
              <a:r>
                <a:rPr lang="en-US" sz="1600"/>
                <a:t>, ta có bảng thống kê kết quả phỏng vấn  người về số lần đi du lịch trong một năm như sau</a:t>
              </a:r>
              <a:r>
                <a:rPr lang="en-US" sz="1600" smtClean="0"/>
                <a:t>:</a:t>
              </a:r>
              <a:endParaRPr lang="en-US" sz="1600"/>
            </a:p>
          </p:txBody>
        </p:sp>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079" y="1888344"/>
              <a:ext cx="4446155" cy="49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17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1977" y="2078967"/>
            <a:ext cx="1971676" cy="2332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235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1748"/>
                                        </p:tgtEl>
                                        <p:attrNameLst>
                                          <p:attrName>style.visibility</p:attrName>
                                        </p:attrNameLst>
                                      </p:cBhvr>
                                      <p:to>
                                        <p:strVal val="visible"/>
                                      </p:to>
                                    </p:set>
                                    <p:animEffect transition="in" filter="circle(in)">
                                      <p:cBhvr>
                                        <p:cTn id="23" dur="2000"/>
                                        <p:tgtEl>
                                          <p:spTgt spid="31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4" y="906492"/>
            <a:ext cx="6299988" cy="444136"/>
            <a:chOff x="574764" y="2690959"/>
            <a:chExt cx="6484600" cy="444136"/>
          </a:xfrm>
        </p:grpSpPr>
        <p:sp>
          <p:nvSpPr>
            <p:cNvPr id="3" name="Rectangle 2"/>
            <p:cNvSpPr/>
            <p:nvPr/>
          </p:nvSpPr>
          <p:spPr>
            <a:xfrm>
              <a:off x="1535346" y="2743209"/>
              <a:ext cx="5524018"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4" y="2690959"/>
              <a:ext cx="796507" cy="44413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IV</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4628960" cy="369332"/>
          </a:xfrm>
          <a:prstGeom prst="rect">
            <a:avLst/>
          </a:prstGeom>
        </p:spPr>
        <p:txBody>
          <a:bodyPr wrap="none">
            <a:spAutoFit/>
          </a:bodyPr>
          <a:lstStyle/>
          <a:p>
            <a:r>
              <a:rPr lang="en-US" b="1" smtClean="0"/>
              <a:t>BIỂU </a:t>
            </a:r>
            <a:r>
              <a:rPr lang="en-US" b="1"/>
              <a:t>DIỄN DỮ LIỆU TRÊN BIỂU ĐỒ </a:t>
            </a:r>
            <a:r>
              <a:rPr lang="en-US" b="1" smtClean="0"/>
              <a:t>QUẠT TRÒN</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sp>
        <p:nvSpPr>
          <p:cNvPr id="7" name="Rectangle 6"/>
          <p:cNvSpPr/>
          <p:nvPr/>
        </p:nvSpPr>
        <p:spPr>
          <a:xfrm>
            <a:off x="2292625" y="2031619"/>
            <a:ext cx="7394713" cy="3139321"/>
          </a:xfrm>
          <a:prstGeom prst="rect">
            <a:avLst/>
          </a:prstGeom>
        </p:spPr>
        <p:txBody>
          <a:bodyPr wrap="square">
            <a:spAutoFit/>
          </a:bodyPr>
          <a:lstStyle/>
          <a:p>
            <a:r>
              <a:rPr lang="en-US" b="1" i="1">
                <a:solidFill>
                  <a:srgbClr val="FF0000"/>
                </a:solidFill>
              </a:rPr>
              <a:t>Nhận xét</a:t>
            </a:r>
            <a:endParaRPr lang="en-US">
              <a:solidFill>
                <a:srgbClr val="FF0000"/>
              </a:solidFill>
            </a:endParaRPr>
          </a:p>
          <a:p>
            <a:pPr marL="285750" lvl="0" indent="-285750">
              <a:buFont typeface="Wingdings" pitchFamily="2" charset="2"/>
              <a:buChar char="q"/>
            </a:pPr>
            <a:r>
              <a:rPr lang="en-US"/>
              <a:t>Biểu đồ hình quạt tròn cho phép nhận biết nhanh chóng mỗi đối tượn thống kê chiếm bao nhiêu phần trăm trong tổng thống kê</a:t>
            </a:r>
            <a:r>
              <a:rPr lang="en-US" smtClean="0"/>
              <a:t>.</a:t>
            </a:r>
          </a:p>
          <a:p>
            <a:pPr lvl="0"/>
            <a:endParaRPr lang="en-US"/>
          </a:p>
          <a:p>
            <a:pPr marL="285750" lvl="0" indent="-285750">
              <a:buFont typeface="Wingdings" pitchFamily="2" charset="2"/>
              <a:buChar char="q"/>
            </a:pPr>
            <a:r>
              <a:rPr lang="en-US"/>
              <a:t>Bảng thống kê hoặc biểu đồ cột cho phép nhận biết nhanh chóng số liệu thống kê (theo tiêu chí) của mỗi đối tượng thống kê và so sánh các số liệu đó</a:t>
            </a:r>
            <a:r>
              <a:rPr lang="en-US" smtClean="0"/>
              <a:t>.</a:t>
            </a:r>
          </a:p>
          <a:p>
            <a:pPr lvl="0"/>
            <a:endParaRPr lang="en-US"/>
          </a:p>
          <a:p>
            <a:pPr marL="285750" lvl="0" indent="-285750">
              <a:buFont typeface="Wingdings" pitchFamily="2" charset="2"/>
              <a:buChar char="q"/>
            </a:pPr>
            <a:r>
              <a:rPr lang="en-US"/>
              <a:t>Để vẽ biểu đồ hình quạt tròn từ bảng thống kê (hoặc từ biểu đồ), trước hết từ các số liệu ở bảng đó (hoặc ở biểu đồ cột đó) cần xác định các số đo cung tương ứng với các đối tượng thống kê.</a:t>
            </a:r>
          </a:p>
        </p:txBody>
      </p:sp>
    </p:spTree>
    <p:extLst>
      <p:ext uri="{BB962C8B-B14F-4D97-AF65-F5344CB8AC3E}">
        <p14:creationId xmlns:p14="http://schemas.microsoft.com/office/powerpoint/2010/main" val="2399895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sp>
        <p:nvSpPr>
          <p:cNvPr id="7" name="TextBox 6"/>
          <p:cNvSpPr txBox="1"/>
          <p:nvPr/>
        </p:nvSpPr>
        <p:spPr>
          <a:xfrm>
            <a:off x="6364830" y="2310633"/>
            <a:ext cx="5393634" cy="1015663"/>
          </a:xfrm>
          <a:prstGeom prst="rect">
            <a:avLst/>
          </a:prstGeom>
          <a:noFill/>
        </p:spPr>
        <p:txBody>
          <a:bodyPr wrap="square" rtlCol="0">
            <a:spAutoFit/>
          </a:bodyPr>
          <a:lstStyle/>
          <a:p>
            <a:r>
              <a:rPr lang="en-US" sz="6000" smtClean="0">
                <a:solidFill>
                  <a:srgbClr val="FF0000"/>
                </a:solidFill>
              </a:rPr>
              <a:t>BT Về nhà:</a:t>
            </a:r>
            <a:endParaRPr lang="en-US" sz="6000">
              <a:solidFill>
                <a:srgbClr val="FF0000"/>
              </a:solidFill>
            </a:endParaRPr>
          </a:p>
        </p:txBody>
      </p:sp>
      <p:sp>
        <p:nvSpPr>
          <p:cNvPr id="8" name="TextBox 7"/>
          <p:cNvSpPr txBox="1"/>
          <p:nvPr/>
        </p:nvSpPr>
        <p:spPr>
          <a:xfrm>
            <a:off x="6364830" y="3326296"/>
            <a:ext cx="3470935" cy="646331"/>
          </a:xfrm>
          <a:prstGeom prst="rect">
            <a:avLst/>
          </a:prstGeom>
          <a:noFill/>
        </p:spPr>
        <p:txBody>
          <a:bodyPr wrap="square" rtlCol="0">
            <a:spAutoFit/>
          </a:bodyPr>
          <a:lstStyle/>
          <a:p>
            <a:r>
              <a:rPr lang="en-US" sz="3600" smtClean="0">
                <a:solidFill>
                  <a:srgbClr val="00B050"/>
                </a:solidFill>
              </a:rPr>
              <a:t>Bài: 4, 5, 6, 7</a:t>
            </a:r>
            <a:endParaRPr lang="en-US" sz="3600">
              <a:solidFill>
                <a:srgbClr val="00B050"/>
              </a:solidFill>
            </a:endParaRPr>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363" y="1117461"/>
            <a:ext cx="5485467" cy="3653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88881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7907" y="525410"/>
            <a:ext cx="9670311" cy="4113049"/>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6916" y="5152065"/>
            <a:ext cx="886349" cy="1394497"/>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9120" y="3091719"/>
            <a:ext cx="7253776" cy="3642847"/>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7627" y="5093225"/>
            <a:ext cx="3898381" cy="1453336"/>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5955" y="4609424"/>
            <a:ext cx="1491672" cy="1317349"/>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3943" y="4457343"/>
            <a:ext cx="1048141" cy="1650548"/>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3989" y="4185117"/>
            <a:ext cx="2901048" cy="2513979"/>
          </a:xfrm>
          <a:prstGeom prst="rect">
            <a:avLst/>
          </a:prstGeom>
        </p:spPr>
      </p:pic>
      <p:sp>
        <p:nvSpPr>
          <p:cNvPr id="17" name="文本框 16"/>
          <p:cNvSpPr txBox="1"/>
          <p:nvPr/>
        </p:nvSpPr>
        <p:spPr>
          <a:xfrm>
            <a:off x="1939880" y="1445406"/>
            <a:ext cx="8259510" cy="2308324"/>
          </a:xfrm>
          <a:prstGeom prst="rect">
            <a:avLst/>
          </a:prstGeom>
          <a:noFill/>
        </p:spPr>
        <p:txBody>
          <a:bodyPr wrap="square" rtlCol="0">
            <a:spAutoFit/>
          </a:bodyPr>
          <a:lstStyle/>
          <a:p>
            <a:pPr algn="ctr"/>
            <a:r>
              <a:rPr lang="en-US" altLang="zh-CN" sz="3600" b="1" i="1"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Chương</a:t>
            </a:r>
            <a:r>
              <a:rPr lang="en-US" altLang="zh-CN" sz="3600" b="1" i="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6:</a:t>
            </a:r>
          </a:p>
          <a:p>
            <a:pPr algn="ctr"/>
            <a:r>
              <a:rPr lang="en-US" altLang="zh-CN" sz="3600" b="1" i="1"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altLang="zh-CN" sz="3600" b="1" i="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 </a:t>
            </a:r>
            <a:r>
              <a:rPr lang="en-US" sz="3600" b="1">
                <a:solidFill>
                  <a:schemeClr val="bg1"/>
                </a:solidFill>
              </a:rPr>
              <a:t>MÔ TẢ VÀ BIỂU DIỄN DỮ LIỆU TRÊN </a:t>
            </a:r>
            <a:endParaRPr lang="en-US" sz="3600">
              <a:solidFill>
                <a:schemeClr val="bg1"/>
              </a:solidFill>
            </a:endParaRPr>
          </a:p>
          <a:p>
            <a:pPr algn="ctr"/>
            <a:r>
              <a:rPr lang="en-US" sz="3600" b="1">
                <a:solidFill>
                  <a:schemeClr val="bg1"/>
                </a:solidFill>
              </a:rPr>
              <a:t>CÁC BẢNG, BIỂU ĐỒ</a:t>
            </a:r>
            <a:endParaRPr lang="en-US" sz="3600">
              <a:solidFill>
                <a:schemeClr val="bg1"/>
              </a:solidFill>
            </a:endParaRPr>
          </a:p>
          <a:p>
            <a:pPr algn="ctr"/>
            <a:r>
              <a:rPr lang="en-US" altLang="zh-CN" sz="3600" b="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9"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828262" y="-1060848"/>
            <a:ext cx="609600" cy="609600"/>
          </a:xfrm>
          <a:prstGeom prst="rect">
            <a:avLst/>
          </a:prstGeom>
        </p:spPr>
      </p:pic>
    </p:spTree>
    <p:extLst>
      <p:ext uri="{BB962C8B-B14F-4D97-AF65-F5344CB8AC3E}">
        <p14:creationId xmlns:p14="http://schemas.microsoft.com/office/powerpoint/2010/main" val="28440524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4"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500"/>
                                        <p:tgtEl>
                                          <p:spTgt spid="2"/>
                                        </p:tgtEl>
                                      </p:cBhvr>
                                    </p:animEffect>
                                  </p:childTnLst>
                                  <p:subTnLst>
                                    <p:cmd type="evt" cmd="onstopaudio">
                                      <p:cBhvr>
                                        <p:cTn display="0" masterRel="sameClick">
                                          <p:stCondLst>
                                            <p:cond evt="begin" delay="0">
                                              <p:tn val="7"/>
                                            </p:cond>
                                          </p:stCondLst>
                                        </p:cTn>
                                        <p:tgtEl>
                                          <p:sldTgt/>
                                        </p:tgtEl>
                                      </p:cBhvr>
                                    </p:cmd>
                                  </p:sub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outVertical)">
                                      <p:cBhvr>
                                        <p:cTn id="13" dur="500"/>
                                        <p:tgtEl>
                                          <p:spTgt spid="17"/>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750"/>
                                        <p:tgtEl>
                                          <p:spTgt spid="3"/>
                                        </p:tgtEl>
                                      </p:cBhvr>
                                    </p:animEffect>
                                  </p:childTnLst>
                                </p:cTn>
                              </p:par>
                              <p:par>
                                <p:cTn id="18" presetID="10" presetClass="entr" presetSubtype="0" fill="hold" nodeType="withEffect">
                                  <p:stCondLst>
                                    <p:cond delay="25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750"/>
                                        <p:tgtEl>
                                          <p:spTgt spid="7"/>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25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750"/>
                                        <p:tgtEl>
                                          <p:spTgt spid="8"/>
                                        </p:tgtEl>
                                      </p:cBhvr>
                                    </p:animEffect>
                                  </p:childTnLst>
                                </p:cTn>
                              </p:par>
                              <p:par>
                                <p:cTn id="30" presetID="10" presetClass="entr" presetSubtype="0" fill="hold" nodeType="withEffect">
                                  <p:stCondLst>
                                    <p:cond delay="50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750"/>
                                        <p:tgtEl>
                                          <p:spTgt spid="4"/>
                                        </p:tgtEl>
                                      </p:cBhvr>
                                    </p:animEffect>
                                  </p:childTnLst>
                                </p:cTn>
                              </p:par>
                            </p:childTnLst>
                          </p:cTn>
                        </p:par>
                        <p:par>
                          <p:cTn id="33" fill="hold">
                            <p:stCondLst>
                              <p:cond delay="3250"/>
                            </p:stCondLst>
                            <p:childTnLst>
                              <p:par>
                                <p:cTn id="34" presetID="2" presetClass="entr" presetSubtype="2"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1000" fill="hold"/>
                                        <p:tgtEl>
                                          <p:spTgt spid="5"/>
                                        </p:tgtEl>
                                        <p:attrNameLst>
                                          <p:attrName>ppt_x</p:attrName>
                                        </p:attrNameLst>
                                      </p:cBhvr>
                                      <p:tavLst>
                                        <p:tav tm="0">
                                          <p:val>
                                            <p:strVal val="1+#ppt_w/2"/>
                                          </p:val>
                                        </p:tav>
                                        <p:tav tm="100000">
                                          <p:val>
                                            <p:strVal val="#ppt_x"/>
                                          </p:val>
                                        </p:tav>
                                      </p:tavLst>
                                    </p:anim>
                                    <p:anim calcmode="lin" valueType="num">
                                      <p:cBhvr additive="base">
                                        <p:cTn id="37"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8" repeatCount="indefinite" fill="hold" display="0">
                  <p:stCondLst>
                    <p:cond delay="indefinite"/>
                  </p:stCondLst>
                  <p:endCondLst>
                    <p:cond evt="onStopAudio" delay="0">
                      <p:tgtEl>
                        <p:sldTgt/>
                      </p:tgtEl>
                    </p:cond>
                  </p:endCondLst>
                </p:cTn>
                <p:tgtEl>
                  <p:spTgt spid="9"/>
                </p:tgtEl>
              </p:cMediaNode>
            </p:audio>
          </p:childTnLst>
        </p:cTn>
      </p:par>
    </p:tnLst>
    <p:bldLst>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7907" y="525410"/>
            <a:ext cx="9670311" cy="4113049"/>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6916" y="5152065"/>
            <a:ext cx="886349" cy="1394497"/>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9120" y="3091719"/>
            <a:ext cx="7253776" cy="3642847"/>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7627" y="5093225"/>
            <a:ext cx="3898381" cy="1453336"/>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5955" y="4609424"/>
            <a:ext cx="1491672" cy="1317349"/>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3943" y="4457343"/>
            <a:ext cx="1048141" cy="1650548"/>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3989" y="4185117"/>
            <a:ext cx="2901048" cy="2513979"/>
          </a:xfrm>
          <a:prstGeom prst="rect">
            <a:avLst/>
          </a:prstGeom>
        </p:spPr>
      </p:pic>
      <p:sp>
        <p:nvSpPr>
          <p:cNvPr id="17" name="文本框 16"/>
          <p:cNvSpPr txBox="1"/>
          <p:nvPr/>
        </p:nvSpPr>
        <p:spPr>
          <a:xfrm>
            <a:off x="2013755" y="2188585"/>
            <a:ext cx="8259510" cy="646331"/>
          </a:xfrm>
          <a:prstGeom prst="rect">
            <a:avLst/>
          </a:prstGeom>
          <a:noFill/>
        </p:spPr>
        <p:txBody>
          <a:bodyPr wrap="square" rtlCol="0">
            <a:spAutoFit/>
          </a:bodyPr>
          <a:lstStyle/>
          <a:p>
            <a:pPr algn="ctr"/>
            <a:r>
              <a:rPr lang="en-US" altLang="zh-CN" sz="3600" b="1" i="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CẢM ƠN CÁC EM ĐÃ LẮNG NGHE!</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9"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828262" y="-1060848"/>
            <a:ext cx="609600" cy="609600"/>
          </a:xfrm>
          <a:prstGeom prst="rect">
            <a:avLst/>
          </a:prstGeom>
        </p:spPr>
      </p:pic>
    </p:spTree>
    <p:extLst>
      <p:ext uri="{BB962C8B-B14F-4D97-AF65-F5344CB8AC3E}">
        <p14:creationId xmlns:p14="http://schemas.microsoft.com/office/powerpoint/2010/main" val="40466380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4"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500"/>
                                        <p:tgtEl>
                                          <p:spTgt spid="2"/>
                                        </p:tgtEl>
                                      </p:cBhvr>
                                    </p:animEffect>
                                  </p:childTnLst>
                                  <p:subTnLst>
                                    <p:cmd type="evt" cmd="onstopaudio">
                                      <p:cBhvr>
                                        <p:cTn display="0" masterRel="sameClick">
                                          <p:stCondLst>
                                            <p:cond evt="begin" delay="0">
                                              <p:tn val="7"/>
                                            </p:cond>
                                          </p:stCondLst>
                                        </p:cTn>
                                        <p:tgtEl>
                                          <p:sldTgt/>
                                        </p:tgtEl>
                                      </p:cBhvr>
                                    </p:cmd>
                                  </p:sub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outVertical)">
                                      <p:cBhvr>
                                        <p:cTn id="13" dur="500"/>
                                        <p:tgtEl>
                                          <p:spTgt spid="17"/>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750"/>
                                        <p:tgtEl>
                                          <p:spTgt spid="3"/>
                                        </p:tgtEl>
                                      </p:cBhvr>
                                    </p:animEffect>
                                  </p:childTnLst>
                                </p:cTn>
                              </p:par>
                              <p:par>
                                <p:cTn id="18" presetID="10" presetClass="entr" presetSubtype="0" fill="hold" nodeType="withEffect">
                                  <p:stCondLst>
                                    <p:cond delay="25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750"/>
                                        <p:tgtEl>
                                          <p:spTgt spid="7"/>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25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750"/>
                                        <p:tgtEl>
                                          <p:spTgt spid="8"/>
                                        </p:tgtEl>
                                      </p:cBhvr>
                                    </p:animEffect>
                                  </p:childTnLst>
                                </p:cTn>
                              </p:par>
                              <p:par>
                                <p:cTn id="30" presetID="10" presetClass="entr" presetSubtype="0" fill="hold" nodeType="withEffect">
                                  <p:stCondLst>
                                    <p:cond delay="50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750"/>
                                        <p:tgtEl>
                                          <p:spTgt spid="4"/>
                                        </p:tgtEl>
                                      </p:cBhvr>
                                    </p:animEffect>
                                  </p:childTnLst>
                                </p:cTn>
                              </p:par>
                            </p:childTnLst>
                          </p:cTn>
                        </p:par>
                        <p:par>
                          <p:cTn id="33" fill="hold">
                            <p:stCondLst>
                              <p:cond delay="3250"/>
                            </p:stCondLst>
                            <p:childTnLst>
                              <p:par>
                                <p:cTn id="34" presetID="2" presetClass="entr" presetSubtype="2"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1000" fill="hold"/>
                                        <p:tgtEl>
                                          <p:spTgt spid="5"/>
                                        </p:tgtEl>
                                        <p:attrNameLst>
                                          <p:attrName>ppt_x</p:attrName>
                                        </p:attrNameLst>
                                      </p:cBhvr>
                                      <p:tavLst>
                                        <p:tav tm="0">
                                          <p:val>
                                            <p:strVal val="1+#ppt_w/2"/>
                                          </p:val>
                                        </p:tav>
                                        <p:tav tm="100000">
                                          <p:val>
                                            <p:strVal val="#ppt_x"/>
                                          </p:val>
                                        </p:tav>
                                      </p:tavLst>
                                    </p:anim>
                                    <p:anim calcmode="lin" valueType="num">
                                      <p:cBhvr additive="base">
                                        <p:cTn id="37"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8" repeatCount="indefinite" fill="hold" display="0">
                  <p:stCondLst>
                    <p:cond delay="indefinite"/>
                  </p:stCondLst>
                  <p:endCondLst>
                    <p:cond evt="onStopAudio" delay="0">
                      <p:tgtEl>
                        <p:sldTgt/>
                      </p:tgtEl>
                    </p:cond>
                  </p:endCondLst>
                </p:cTn>
                <p:tgtEl>
                  <p:spTgt spid="9"/>
                </p:tgtEl>
              </p:cMediaNode>
            </p:audio>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sp>
        <p:nvSpPr>
          <p:cNvPr id="6" name="Rectangle 5"/>
          <p:cNvSpPr/>
          <p:nvPr/>
        </p:nvSpPr>
        <p:spPr>
          <a:xfrm>
            <a:off x="3631474" y="1137572"/>
            <a:ext cx="4336869" cy="52251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NỘI DUNG BÀI HỌC</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15" name="Group 14"/>
          <p:cNvGrpSpPr/>
          <p:nvPr/>
        </p:nvGrpSpPr>
        <p:grpSpPr>
          <a:xfrm>
            <a:off x="1487840" y="1947158"/>
            <a:ext cx="7292962" cy="391886"/>
            <a:chOff x="653140" y="2116185"/>
            <a:chExt cx="4595950" cy="391886"/>
          </a:xfrm>
        </p:grpSpPr>
        <p:sp>
          <p:nvSpPr>
            <p:cNvPr id="5" name="Rectangle 4"/>
            <p:cNvSpPr/>
            <p:nvPr/>
          </p:nvSpPr>
          <p:spPr>
            <a:xfrm>
              <a:off x="1183425" y="2116185"/>
              <a:ext cx="4065665"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11" name="Heptagon 10"/>
            <p:cNvSpPr/>
            <p:nvPr/>
          </p:nvSpPr>
          <p:spPr>
            <a:xfrm>
              <a:off x="653140" y="2116185"/>
              <a:ext cx="389708" cy="39188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1409465" y="2521932"/>
            <a:ext cx="7371337" cy="444136"/>
            <a:chOff x="574765" y="2690959"/>
            <a:chExt cx="7587343" cy="444136"/>
          </a:xfrm>
        </p:grpSpPr>
        <p:sp>
          <p:nvSpPr>
            <p:cNvPr id="7" name="Rectangle 6"/>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12" name="Heptagon 11"/>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1318027" y="3137169"/>
            <a:ext cx="7462776" cy="567738"/>
            <a:chOff x="483326" y="3396348"/>
            <a:chExt cx="10713719" cy="744595"/>
          </a:xfrm>
        </p:grpSpPr>
        <p:sp>
          <p:nvSpPr>
            <p:cNvPr id="8" name="Rectangle 7"/>
            <p:cNvSpPr/>
            <p:nvPr/>
          </p:nvSpPr>
          <p:spPr>
            <a:xfrm>
              <a:off x="1954368" y="3396348"/>
              <a:ext cx="9242677" cy="74459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14" name="Heptagon 13"/>
            <p:cNvSpPr/>
            <p:nvPr/>
          </p:nvSpPr>
          <p:spPr>
            <a:xfrm>
              <a:off x="483326" y="3396348"/>
              <a:ext cx="1009549" cy="74459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pic>
        <p:nvPicPr>
          <p:cNvPr id="13"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1968" y="519905"/>
            <a:ext cx="1347569" cy="2199296"/>
          </a:xfrm>
          <a:prstGeom prst="rect">
            <a:avLst/>
          </a:prstGeom>
        </p:spPr>
      </p:pic>
      <p:pic>
        <p:nvPicPr>
          <p:cNvPr id="18" name="Picture 17"/>
          <p:cNvPicPr>
            <a:picLocks noChangeAspect="1"/>
          </p:cNvPicPr>
          <p:nvPr/>
        </p:nvPicPr>
        <p:blipFill>
          <a:blip r:embed="rId8"/>
          <a:stretch>
            <a:fillRect/>
          </a:stretch>
        </p:blipFill>
        <p:spPr>
          <a:xfrm>
            <a:off x="3200400" y="4056857"/>
            <a:ext cx="5580402" cy="2801143"/>
          </a:xfrm>
          <a:prstGeom prst="rect">
            <a:avLst/>
          </a:prstGeom>
        </p:spPr>
      </p:pic>
      <p:sp>
        <p:nvSpPr>
          <p:cNvPr id="19" name="Rectangle 18"/>
          <p:cNvSpPr/>
          <p:nvPr/>
        </p:nvSpPr>
        <p:spPr>
          <a:xfrm>
            <a:off x="2592675" y="1974921"/>
            <a:ext cx="5937203" cy="369332"/>
          </a:xfrm>
          <a:prstGeom prst="rect">
            <a:avLst/>
          </a:prstGeom>
        </p:spPr>
        <p:txBody>
          <a:bodyPr wrap="none">
            <a:spAutoFit/>
          </a:bodyPr>
          <a:lstStyle/>
          <a:p>
            <a:r>
              <a:rPr lang="en-US" b="1" smtClean="0"/>
              <a:t>BIỂU </a:t>
            </a:r>
            <a:r>
              <a:rPr lang="en-US" b="1"/>
              <a:t>DIỄN DỮ LIỆU TRÊN BẢNG THỐNG KÊ, BIỂU ĐỒ </a:t>
            </a:r>
            <a:r>
              <a:rPr lang="en-US" b="1" smtClean="0"/>
              <a:t>TRANH</a:t>
            </a:r>
            <a:endParaRPr lang="en-US"/>
          </a:p>
        </p:txBody>
      </p:sp>
      <p:grpSp>
        <p:nvGrpSpPr>
          <p:cNvPr id="20" name="Group 19"/>
          <p:cNvGrpSpPr/>
          <p:nvPr/>
        </p:nvGrpSpPr>
        <p:grpSpPr>
          <a:xfrm>
            <a:off x="1293222" y="3920626"/>
            <a:ext cx="7487581" cy="548344"/>
            <a:chOff x="876504" y="3396348"/>
            <a:chExt cx="10320541" cy="744595"/>
          </a:xfrm>
        </p:grpSpPr>
        <p:sp>
          <p:nvSpPr>
            <p:cNvPr id="21" name="Rectangle 20"/>
            <p:cNvSpPr/>
            <p:nvPr/>
          </p:nvSpPr>
          <p:spPr>
            <a:xfrm>
              <a:off x="2304599" y="3396348"/>
              <a:ext cx="8892446" cy="74459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22" name="Heptagon 21"/>
            <p:cNvSpPr/>
            <p:nvPr/>
          </p:nvSpPr>
          <p:spPr>
            <a:xfrm>
              <a:off x="876504" y="3396348"/>
              <a:ext cx="912008" cy="74459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IV</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23" name="Rectangle 22"/>
          <p:cNvSpPr/>
          <p:nvPr/>
        </p:nvSpPr>
        <p:spPr>
          <a:xfrm>
            <a:off x="2572176" y="2585091"/>
            <a:ext cx="5625643" cy="369332"/>
          </a:xfrm>
          <a:prstGeom prst="rect">
            <a:avLst/>
          </a:prstGeom>
        </p:spPr>
        <p:txBody>
          <a:bodyPr wrap="none">
            <a:spAutoFit/>
          </a:bodyPr>
          <a:lstStyle/>
          <a:p>
            <a:r>
              <a:rPr lang="en-US" b="1"/>
              <a:t>BIỂU DIỄN DỮ LIỆU TRÊN BIỂU ĐỒ CỘT, BIỂU </a:t>
            </a:r>
            <a:r>
              <a:rPr lang="en-US" b="1" smtClean="0"/>
              <a:t>ĐỒ </a:t>
            </a:r>
            <a:r>
              <a:rPr lang="en-US" b="1"/>
              <a:t>CỘT KÉP</a:t>
            </a:r>
            <a:endParaRPr lang="en-US"/>
          </a:p>
        </p:txBody>
      </p:sp>
      <p:sp>
        <p:nvSpPr>
          <p:cNvPr id="25" name="Rectangle 24"/>
          <p:cNvSpPr/>
          <p:nvPr/>
        </p:nvSpPr>
        <p:spPr>
          <a:xfrm>
            <a:off x="2559297" y="3335574"/>
            <a:ext cx="4831836" cy="369332"/>
          </a:xfrm>
          <a:prstGeom prst="rect">
            <a:avLst/>
          </a:prstGeom>
        </p:spPr>
        <p:txBody>
          <a:bodyPr wrap="none">
            <a:spAutoFit/>
          </a:bodyPr>
          <a:lstStyle/>
          <a:p>
            <a:r>
              <a:rPr lang="en-US" b="1"/>
              <a:t>BIỂU DIỄN DỮ LIỆU TRÊN BIỂU ĐỒ ĐOẠN THẲNG</a:t>
            </a:r>
            <a:endParaRPr lang="en-US"/>
          </a:p>
        </p:txBody>
      </p:sp>
      <p:sp>
        <p:nvSpPr>
          <p:cNvPr id="27" name="Rectangle 26"/>
          <p:cNvSpPr/>
          <p:nvPr/>
        </p:nvSpPr>
        <p:spPr>
          <a:xfrm>
            <a:off x="2559297" y="4010132"/>
            <a:ext cx="5239704" cy="369332"/>
          </a:xfrm>
          <a:prstGeom prst="rect">
            <a:avLst/>
          </a:prstGeom>
        </p:spPr>
        <p:txBody>
          <a:bodyPr wrap="none">
            <a:spAutoFit/>
          </a:bodyPr>
          <a:lstStyle/>
          <a:p>
            <a:r>
              <a:rPr lang="en-US" b="1"/>
              <a:t>BIỂU DIỄN DỮ LIỆU TRÊN  BIỂU ĐỒ HÌNH QUẠT TRÒN</a:t>
            </a:r>
            <a:endParaRPr lang="en-US"/>
          </a:p>
        </p:txBody>
      </p:sp>
    </p:spTree>
    <p:extLst>
      <p:ext uri="{BB962C8B-B14F-4D97-AF65-F5344CB8AC3E}">
        <p14:creationId xmlns:p14="http://schemas.microsoft.com/office/powerpoint/2010/main" val="29129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heckerboard(across)">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heckerboard(across)">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heckerboard(across)">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3222" y="104501"/>
            <a:ext cx="9496697" cy="53557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3: TẦN SỐ GHÉP NHÓM. TẦN SỐ TƯƠNG ĐỐI GHÉP NHÓM</a:t>
            </a:r>
            <a:endParaRPr lang="en-US" sz="2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2"/>
          <a:stretch>
            <a:fillRect/>
          </a:stretch>
        </p:blipFill>
        <p:spPr>
          <a:xfrm>
            <a:off x="202764" y="2520854"/>
            <a:ext cx="1396575" cy="1006401"/>
          </a:xfrm>
          <a:prstGeom prst="rect">
            <a:avLst/>
          </a:prstGeom>
        </p:spPr>
      </p:pic>
      <p:sp>
        <p:nvSpPr>
          <p:cNvPr id="17" name="Rectangle 16"/>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grpSp>
        <p:nvGrpSpPr>
          <p:cNvPr id="2" name="Group 1"/>
          <p:cNvGrpSpPr/>
          <p:nvPr/>
        </p:nvGrpSpPr>
        <p:grpSpPr>
          <a:xfrm>
            <a:off x="189663" y="815811"/>
            <a:ext cx="7292962" cy="397095"/>
            <a:chOff x="212819" y="788048"/>
            <a:chExt cx="7292962" cy="397095"/>
          </a:xfrm>
        </p:grpSpPr>
        <p:grpSp>
          <p:nvGrpSpPr>
            <p:cNvPr id="21" name="Group 20"/>
            <p:cNvGrpSpPr/>
            <p:nvPr/>
          </p:nvGrpSpPr>
          <p:grpSpPr>
            <a:xfrm>
              <a:off x="212819" y="788048"/>
              <a:ext cx="7292962" cy="391886"/>
              <a:chOff x="653140" y="2116185"/>
              <a:chExt cx="4595950" cy="391886"/>
            </a:xfrm>
          </p:grpSpPr>
          <p:sp>
            <p:nvSpPr>
              <p:cNvPr id="22" name="Rectangle 21"/>
              <p:cNvSpPr/>
              <p:nvPr/>
            </p:nvSpPr>
            <p:spPr>
              <a:xfrm>
                <a:off x="1183425" y="2116185"/>
                <a:ext cx="4065665"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23" name="Heptagon 22"/>
              <p:cNvSpPr/>
              <p:nvPr/>
            </p:nvSpPr>
            <p:spPr>
              <a:xfrm>
                <a:off x="653140" y="2116185"/>
                <a:ext cx="389708" cy="39188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24" name="Rectangle 23"/>
            <p:cNvSpPr/>
            <p:nvPr/>
          </p:nvSpPr>
          <p:spPr>
            <a:xfrm>
              <a:off x="1317654" y="815811"/>
              <a:ext cx="5937203" cy="369332"/>
            </a:xfrm>
            <a:prstGeom prst="rect">
              <a:avLst/>
            </a:prstGeom>
          </p:spPr>
          <p:txBody>
            <a:bodyPr wrap="none">
              <a:spAutoFit/>
            </a:bodyPr>
            <a:lstStyle/>
            <a:p>
              <a:r>
                <a:rPr lang="en-US" b="1" smtClean="0"/>
                <a:t>BIỂU </a:t>
              </a:r>
              <a:r>
                <a:rPr lang="en-US" b="1"/>
                <a:t>DIỄN DỮ LIỆU TRÊN BẢNG THỐNG KÊ, BIỂU ĐỒ </a:t>
              </a:r>
              <a:r>
                <a:rPr lang="en-US" b="1" smtClean="0"/>
                <a:t>TRANH</a:t>
              </a:r>
              <a:endParaRPr lang="en-US"/>
            </a:p>
          </p:txBody>
        </p:sp>
      </p:grpSp>
      <p:sp>
        <p:nvSpPr>
          <p:cNvPr id="3" name="TextBox 2"/>
          <p:cNvSpPr txBox="1"/>
          <p:nvPr/>
        </p:nvSpPr>
        <p:spPr>
          <a:xfrm>
            <a:off x="489388" y="4870057"/>
            <a:ext cx="4688305" cy="369332"/>
          </a:xfrm>
          <a:prstGeom prst="rect">
            <a:avLst/>
          </a:prstGeom>
          <a:noFill/>
        </p:spPr>
        <p:txBody>
          <a:bodyPr wrap="square" rtlCol="0">
            <a:spAutoFit/>
          </a:bodyPr>
          <a:lstStyle/>
          <a:p>
            <a:r>
              <a:rPr lang="en-US"/>
              <a:t>a) </a:t>
            </a:r>
            <a:r>
              <a:rPr lang="en-US" i="1"/>
              <a:t>Bảng 1</a:t>
            </a:r>
            <a:r>
              <a:rPr lang="en-US"/>
              <a:t> có bao nhiêu dòng và bao nhiêu cột;</a:t>
            </a:r>
          </a:p>
        </p:txBody>
      </p:sp>
      <p:sp>
        <p:nvSpPr>
          <p:cNvPr id="7" name="TextBox 6"/>
          <p:cNvSpPr txBox="1"/>
          <p:nvPr/>
        </p:nvSpPr>
        <p:spPr>
          <a:xfrm>
            <a:off x="489388" y="5293212"/>
            <a:ext cx="7456878" cy="369332"/>
          </a:xfrm>
          <a:prstGeom prst="rect">
            <a:avLst/>
          </a:prstGeom>
          <a:noFill/>
        </p:spPr>
        <p:txBody>
          <a:bodyPr wrap="square" rtlCol="0">
            <a:spAutoFit/>
          </a:bodyPr>
          <a:lstStyle/>
          <a:p>
            <a:r>
              <a:rPr lang="en-US"/>
              <a:t>b) Cột đầu tiên, dòng đầu tiên lần lượt cho biết những dữ liệu thống kê nào;</a:t>
            </a:r>
          </a:p>
        </p:txBody>
      </p:sp>
      <p:sp>
        <p:nvSpPr>
          <p:cNvPr id="9" name="TextBox 8"/>
          <p:cNvSpPr txBox="1"/>
          <p:nvPr/>
        </p:nvSpPr>
        <p:spPr>
          <a:xfrm>
            <a:off x="493398" y="5958761"/>
            <a:ext cx="6074827" cy="369332"/>
          </a:xfrm>
          <a:prstGeom prst="rect">
            <a:avLst/>
          </a:prstGeom>
          <a:noFill/>
        </p:spPr>
        <p:txBody>
          <a:bodyPr wrap="square" rtlCol="0">
            <a:spAutoFit/>
          </a:bodyPr>
          <a:lstStyle/>
          <a:p>
            <a:r>
              <a:rPr lang="en-US"/>
              <a:t>c) Các cột còn lại lần lượt cho biết những dữ liệu thống kê nào</a:t>
            </a:r>
            <a:r>
              <a:rPr lang="en-US" smtClean="0"/>
              <a:t>.</a:t>
            </a:r>
            <a:endParaRPr lang="en-US"/>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0468" y="1179933"/>
            <a:ext cx="8371267" cy="3644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5615189" y="4870057"/>
            <a:ext cx="3734873" cy="369332"/>
          </a:xfrm>
          <a:prstGeom prst="rect">
            <a:avLst/>
          </a:prstGeom>
          <a:noFill/>
        </p:spPr>
        <p:txBody>
          <a:bodyPr wrap="square" rtlCol="0">
            <a:spAutoFit/>
          </a:bodyPr>
          <a:lstStyle/>
          <a:p>
            <a:pPr marL="285750" indent="-285750">
              <a:buFont typeface="Wingdings" pitchFamily="2" charset="2"/>
              <a:buChar char="Ø"/>
            </a:pPr>
            <a:r>
              <a:rPr lang="en-US" smtClean="0">
                <a:solidFill>
                  <a:srgbClr val="FF0000"/>
                </a:solidFill>
              </a:rPr>
              <a:t>5 dòng, 4 cột</a:t>
            </a:r>
            <a:endParaRPr lang="en-US">
              <a:solidFill>
                <a:srgbClr val="FF0000"/>
              </a:solidFill>
            </a:endParaRPr>
          </a:p>
        </p:txBody>
      </p:sp>
      <p:sp>
        <p:nvSpPr>
          <p:cNvPr id="27" name="TextBox 26"/>
          <p:cNvSpPr txBox="1"/>
          <p:nvPr/>
        </p:nvSpPr>
        <p:spPr>
          <a:xfrm>
            <a:off x="7830355" y="5366323"/>
            <a:ext cx="4245734" cy="646331"/>
          </a:xfrm>
          <a:prstGeom prst="rect">
            <a:avLst/>
          </a:prstGeom>
          <a:noFill/>
        </p:spPr>
        <p:txBody>
          <a:bodyPr wrap="square" rtlCol="0">
            <a:spAutoFit/>
          </a:bodyPr>
          <a:lstStyle/>
          <a:p>
            <a:pPr marL="342900" indent="-342900">
              <a:buFont typeface="Wingdings" pitchFamily="2" charset="2"/>
              <a:buChar char="Ø"/>
            </a:pPr>
            <a:r>
              <a:rPr lang="en-US" smtClean="0">
                <a:solidFill>
                  <a:srgbClr val="FF0000"/>
                </a:solidFill>
              </a:rPr>
              <a:t>Cột đầu tiên: Tên các lớp 9A,9B, 9C, 9D</a:t>
            </a:r>
          </a:p>
          <a:p>
            <a:pPr marL="342900" indent="-342900">
              <a:buFont typeface="Wingdings" pitchFamily="2" charset="2"/>
              <a:buChar char="Ø"/>
            </a:pPr>
            <a:r>
              <a:rPr lang="en-US" smtClean="0">
                <a:solidFill>
                  <a:srgbClr val="FF0000"/>
                </a:solidFill>
              </a:rPr>
              <a:t>Dòng đầu tiên: Tên các câu lạc bộ</a:t>
            </a:r>
            <a:endParaRPr lang="en-US">
              <a:solidFill>
                <a:srgbClr val="FF0000"/>
              </a:solidFill>
            </a:endParaRPr>
          </a:p>
        </p:txBody>
      </p:sp>
      <p:sp>
        <p:nvSpPr>
          <p:cNvPr id="28" name="TextBox 27"/>
          <p:cNvSpPr txBox="1"/>
          <p:nvPr/>
        </p:nvSpPr>
        <p:spPr>
          <a:xfrm>
            <a:off x="6784589" y="6012654"/>
            <a:ext cx="4432910" cy="369332"/>
          </a:xfrm>
          <a:prstGeom prst="rect">
            <a:avLst/>
          </a:prstGeom>
          <a:noFill/>
        </p:spPr>
        <p:txBody>
          <a:bodyPr wrap="square" rtlCol="0">
            <a:spAutoFit/>
          </a:bodyPr>
          <a:lstStyle/>
          <a:p>
            <a:pPr marL="285750" indent="-285750">
              <a:buFont typeface="Wingdings" pitchFamily="2" charset="2"/>
              <a:buChar char="Ø"/>
            </a:pPr>
            <a:r>
              <a:rPr lang="en-US" smtClean="0">
                <a:solidFill>
                  <a:srgbClr val="FF0000"/>
                </a:solidFill>
              </a:rPr>
              <a:t>Số học sinh của từng lớp theo mỗi CLB</a:t>
            </a:r>
            <a:endParaRPr lang="en-US">
              <a:solidFill>
                <a:srgbClr val="FF0000"/>
              </a:solidFill>
            </a:endParaRPr>
          </a:p>
        </p:txBody>
      </p:sp>
    </p:spTree>
    <p:extLst>
      <p:ext uri="{BB962C8B-B14F-4D97-AF65-F5344CB8AC3E}">
        <p14:creationId xmlns:p14="http://schemas.microsoft.com/office/powerpoint/2010/main" val="282084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barn(inVertical)">
                                      <p:cBhvr>
                                        <p:cTn id="12" dur="500"/>
                                        <p:tgtEl>
                                          <p:spTgt spid="102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1000"/>
                                        <p:tgtEl>
                                          <p:spTgt spid="27"/>
                                        </p:tgtEl>
                                      </p:cBhvr>
                                    </p:animEffect>
                                    <p:anim calcmode="lin" valueType="num">
                                      <p:cBhvr>
                                        <p:cTn id="42" dur="1000" fill="hold"/>
                                        <p:tgtEl>
                                          <p:spTgt spid="27"/>
                                        </p:tgtEl>
                                        <p:attrNameLst>
                                          <p:attrName>ppt_x</p:attrName>
                                        </p:attrNameLst>
                                      </p:cBhvr>
                                      <p:tavLst>
                                        <p:tav tm="0">
                                          <p:val>
                                            <p:strVal val="#ppt_x"/>
                                          </p:val>
                                        </p:tav>
                                        <p:tav tm="100000">
                                          <p:val>
                                            <p:strVal val="#ppt_x"/>
                                          </p:val>
                                        </p:tav>
                                      </p:tavLst>
                                    </p:anim>
                                    <p:anim calcmode="lin" valueType="num">
                                      <p:cBhvr>
                                        <p:cTn id="4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1000"/>
                                        <p:tgtEl>
                                          <p:spTgt spid="28"/>
                                        </p:tgtEl>
                                      </p:cBhvr>
                                    </p:animEffect>
                                    <p:anim calcmode="lin" valueType="num">
                                      <p:cBhvr>
                                        <p:cTn id="54" dur="1000" fill="hold"/>
                                        <p:tgtEl>
                                          <p:spTgt spid="28"/>
                                        </p:tgtEl>
                                        <p:attrNameLst>
                                          <p:attrName>ppt_x</p:attrName>
                                        </p:attrNameLst>
                                      </p:cBhvr>
                                      <p:tavLst>
                                        <p:tav tm="0">
                                          <p:val>
                                            <p:strVal val="#ppt_x"/>
                                          </p:val>
                                        </p:tav>
                                        <p:tav tm="100000">
                                          <p:val>
                                            <p:strVal val="#ppt_x"/>
                                          </p:val>
                                        </p:tav>
                                      </p:tavLst>
                                    </p:anim>
                                    <p:anim calcmode="lin" valueType="num">
                                      <p:cBhvr>
                                        <p:cTn id="5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26" grpId="0"/>
      <p:bldP spid="27"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grpSp>
        <p:nvGrpSpPr>
          <p:cNvPr id="5" name="Group 4"/>
          <p:cNvGrpSpPr/>
          <p:nvPr/>
        </p:nvGrpSpPr>
        <p:grpSpPr>
          <a:xfrm>
            <a:off x="212819" y="788048"/>
            <a:ext cx="7292962" cy="391886"/>
            <a:chOff x="653140" y="2116185"/>
            <a:chExt cx="4595950" cy="391886"/>
          </a:xfrm>
        </p:grpSpPr>
        <p:sp>
          <p:nvSpPr>
            <p:cNvPr id="6" name="Rectangle 5"/>
            <p:cNvSpPr/>
            <p:nvPr/>
          </p:nvSpPr>
          <p:spPr>
            <a:xfrm>
              <a:off x="1183425" y="2116185"/>
              <a:ext cx="4065665"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7" name="Heptagon 6"/>
            <p:cNvSpPr/>
            <p:nvPr/>
          </p:nvSpPr>
          <p:spPr>
            <a:xfrm>
              <a:off x="653140" y="2116185"/>
              <a:ext cx="389708" cy="39188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8" name="Rectangle 7"/>
          <p:cNvSpPr/>
          <p:nvPr/>
        </p:nvSpPr>
        <p:spPr>
          <a:xfrm>
            <a:off x="1317654" y="815811"/>
            <a:ext cx="5937203" cy="369332"/>
          </a:xfrm>
          <a:prstGeom prst="rect">
            <a:avLst/>
          </a:prstGeom>
        </p:spPr>
        <p:txBody>
          <a:bodyPr wrap="none">
            <a:spAutoFit/>
          </a:bodyPr>
          <a:lstStyle/>
          <a:p>
            <a:r>
              <a:rPr lang="en-US" b="1" smtClean="0"/>
              <a:t>BIỂU </a:t>
            </a:r>
            <a:r>
              <a:rPr lang="en-US" b="1"/>
              <a:t>DIỄN DỮ LIỆU TRÊN BẢNG THỐNG KÊ, BIỂU ĐỒ </a:t>
            </a:r>
            <a:r>
              <a:rPr lang="en-US" b="1" smtClean="0"/>
              <a:t>TRANH</a:t>
            </a:r>
            <a:endParaRPr lang="en-US"/>
          </a:p>
        </p:txBody>
      </p:sp>
      <p:sp>
        <p:nvSpPr>
          <p:cNvPr id="11" name="TextBox 10"/>
          <p:cNvSpPr txBox="1"/>
          <p:nvPr/>
        </p:nvSpPr>
        <p:spPr>
          <a:xfrm>
            <a:off x="847063" y="2640169"/>
            <a:ext cx="4606190" cy="1323439"/>
          </a:xfrm>
          <a:prstGeom prst="rect">
            <a:avLst/>
          </a:prstGeom>
          <a:noFill/>
        </p:spPr>
        <p:txBody>
          <a:bodyPr wrap="square" rtlCol="0">
            <a:spAutoFit/>
          </a:bodyPr>
          <a:lstStyle/>
          <a:p>
            <a:pPr marL="285750" indent="-285750">
              <a:buFont typeface="Wingdings" pitchFamily="2" charset="2"/>
              <a:buChar char="q"/>
            </a:pPr>
            <a:r>
              <a:rPr lang="en-US" sz="2000" i="1">
                <a:solidFill>
                  <a:srgbClr val="00B0F0"/>
                </a:solidFill>
                <a:latin typeface="Times New Roman" pitchFamily="18" charset="0"/>
                <a:cs typeface="Times New Roman" pitchFamily="18" charset="0"/>
              </a:rPr>
              <a:t>Bước 1.</a:t>
            </a:r>
            <a:r>
              <a:rPr lang="en-US" sz="2000">
                <a:solidFill>
                  <a:srgbClr val="00B0F0"/>
                </a:solidFill>
                <a:latin typeface="Times New Roman" pitchFamily="18" charset="0"/>
                <a:cs typeface="Times New Roman" pitchFamily="18" charset="0"/>
              </a:rPr>
              <a:t> Các đối tượng thống kê lần lượt được biểu diễn ở cột đầu tiên, </a:t>
            </a:r>
            <a:r>
              <a:rPr lang="en-US" sz="2000" smtClean="0">
                <a:solidFill>
                  <a:srgbClr val="00B0F0"/>
                </a:solidFill>
                <a:latin typeface="Times New Roman" pitchFamily="18" charset="0"/>
                <a:cs typeface="Times New Roman" pitchFamily="18" charset="0"/>
              </a:rPr>
              <a:t>trong </a:t>
            </a:r>
            <a:r>
              <a:rPr lang="en-US" sz="2000">
                <a:solidFill>
                  <a:srgbClr val="00B0F0"/>
                </a:solidFill>
                <a:latin typeface="Times New Roman" pitchFamily="18" charset="0"/>
                <a:cs typeface="Times New Roman" pitchFamily="18" charset="0"/>
              </a:rPr>
              <a:t>khi các tiêu chí thống kê lần lượt được biểu diễn ở dòng đầu </a:t>
            </a:r>
            <a:r>
              <a:rPr lang="en-US" sz="2000" smtClean="0">
                <a:solidFill>
                  <a:srgbClr val="00B0F0"/>
                </a:solidFill>
                <a:latin typeface="Times New Roman" pitchFamily="18" charset="0"/>
                <a:cs typeface="Times New Roman" pitchFamily="18" charset="0"/>
              </a:rPr>
              <a:t>tiên </a:t>
            </a:r>
            <a:r>
              <a:rPr lang="en-US" sz="2000">
                <a:solidFill>
                  <a:srgbClr val="00B0F0"/>
                </a:solidFill>
                <a:latin typeface="Times New Roman" pitchFamily="18" charset="0"/>
                <a:cs typeface="Times New Roman" pitchFamily="18" charset="0"/>
              </a:rPr>
              <a:t>hoặc ngược </a:t>
            </a:r>
            <a:r>
              <a:rPr lang="en-US" sz="2000" smtClean="0">
                <a:solidFill>
                  <a:srgbClr val="00B0F0"/>
                </a:solidFill>
                <a:latin typeface="Times New Roman" pitchFamily="18" charset="0"/>
                <a:cs typeface="Times New Roman" pitchFamily="18" charset="0"/>
              </a:rPr>
              <a:t>lại</a:t>
            </a:r>
            <a:endParaRPr lang="en-US" sz="2000">
              <a:solidFill>
                <a:srgbClr val="00B0F0"/>
              </a:solidFill>
              <a:latin typeface="Times New Roman" pitchFamily="18" charset="0"/>
              <a:cs typeface="Times New Roman" pitchFamily="18" charset="0"/>
            </a:endParaRPr>
          </a:p>
        </p:txBody>
      </p:sp>
      <p:sp>
        <p:nvSpPr>
          <p:cNvPr id="12" name="TextBox 11"/>
          <p:cNvSpPr txBox="1"/>
          <p:nvPr/>
        </p:nvSpPr>
        <p:spPr>
          <a:xfrm>
            <a:off x="847064" y="4687913"/>
            <a:ext cx="4606190" cy="1631216"/>
          </a:xfrm>
          <a:prstGeom prst="rect">
            <a:avLst/>
          </a:prstGeom>
          <a:noFill/>
        </p:spPr>
        <p:txBody>
          <a:bodyPr wrap="square" rtlCol="0">
            <a:spAutoFit/>
          </a:bodyPr>
          <a:lstStyle/>
          <a:p>
            <a:pPr marL="285750" indent="-285750">
              <a:buFont typeface="Wingdings" pitchFamily="2" charset="2"/>
              <a:buChar char="q"/>
            </a:pPr>
            <a:r>
              <a:rPr lang="en-US" sz="2000" i="1">
                <a:solidFill>
                  <a:srgbClr val="00B0F0"/>
                </a:solidFill>
                <a:latin typeface="Times New Roman" pitchFamily="18" charset="0"/>
                <a:cs typeface="Times New Roman" pitchFamily="18" charset="0"/>
              </a:rPr>
              <a:t>Bước 2.</a:t>
            </a:r>
            <a:r>
              <a:rPr lang="en-US" sz="2000">
                <a:solidFill>
                  <a:srgbClr val="00B0F0"/>
                </a:solidFill>
                <a:latin typeface="Times New Roman" pitchFamily="18" charset="0"/>
                <a:cs typeface="Times New Roman" pitchFamily="18" charset="0"/>
              </a:rPr>
              <a:t> Các số liệu thống kê theo tiêu chí của mỗi đối tượng thống kê lần lượt được </a:t>
            </a:r>
            <a:r>
              <a:rPr lang="en-US" sz="2000" smtClean="0">
                <a:solidFill>
                  <a:srgbClr val="00B0F0"/>
                </a:solidFill>
                <a:latin typeface="Times New Roman" pitchFamily="18" charset="0"/>
                <a:cs typeface="Times New Roman" pitchFamily="18" charset="0"/>
              </a:rPr>
              <a:t>biểu </a:t>
            </a:r>
            <a:r>
              <a:rPr lang="en-US" sz="2000">
                <a:solidFill>
                  <a:srgbClr val="00B0F0"/>
                </a:solidFill>
                <a:latin typeface="Times New Roman" pitchFamily="18" charset="0"/>
                <a:cs typeface="Times New Roman" pitchFamily="18" charset="0"/>
              </a:rPr>
              <a:t>diễn ở dòng (hoặc cột) tương ứng.</a:t>
            </a:r>
          </a:p>
          <a:p>
            <a:endParaRPr lang="en-US" sz="2000">
              <a:solidFill>
                <a:srgbClr val="00B0F0"/>
              </a:solidFill>
            </a:endParaRPr>
          </a:p>
        </p:txBody>
      </p:sp>
      <p:grpSp>
        <p:nvGrpSpPr>
          <p:cNvPr id="2" name="Group 1"/>
          <p:cNvGrpSpPr/>
          <p:nvPr/>
        </p:nvGrpSpPr>
        <p:grpSpPr>
          <a:xfrm>
            <a:off x="478022" y="1412046"/>
            <a:ext cx="9528863" cy="906149"/>
            <a:chOff x="478022" y="1412046"/>
            <a:chExt cx="9528863" cy="906149"/>
          </a:xfrm>
        </p:grpSpPr>
        <p:sp>
          <p:nvSpPr>
            <p:cNvPr id="9" name="TextBox 8"/>
            <p:cNvSpPr txBox="1"/>
            <p:nvPr/>
          </p:nvSpPr>
          <p:spPr>
            <a:xfrm>
              <a:off x="1260352" y="1584100"/>
              <a:ext cx="8746533" cy="400110"/>
            </a:xfrm>
            <a:prstGeom prst="rect">
              <a:avLst/>
            </a:prstGeom>
            <a:noFill/>
          </p:spPr>
          <p:txBody>
            <a:bodyPr wrap="square" rtlCol="0">
              <a:spAutoFit/>
            </a:bodyPr>
            <a:lstStyle/>
            <a:p>
              <a:r>
                <a:rPr lang="en-US" sz="2000">
                  <a:solidFill>
                    <a:srgbClr val="00B0F0"/>
                  </a:solidFill>
                  <a:latin typeface="Times New Roman" pitchFamily="18" charset="0"/>
                  <a:cs typeface="Times New Roman" pitchFamily="18" charset="0"/>
                </a:rPr>
                <a:t>Để biểu diễn dữ liệu trên bảng thống kê, ta có thể làm như sau</a:t>
              </a:r>
              <a:r>
                <a:rPr lang="en-US" sz="2000" smtClean="0">
                  <a:solidFill>
                    <a:srgbClr val="00B0F0"/>
                  </a:solidFill>
                  <a:latin typeface="Times New Roman" pitchFamily="18" charset="0"/>
                  <a:cs typeface="Times New Roman" pitchFamily="18" charset="0"/>
                </a:rPr>
                <a:t>:</a:t>
              </a:r>
              <a:endParaRPr lang="en-US" sz="2000">
                <a:solidFill>
                  <a:srgbClr val="00B0F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022" y="1412046"/>
              <a:ext cx="738082" cy="906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3253" y="2640169"/>
            <a:ext cx="5782783" cy="2527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6885708" y="2978336"/>
            <a:ext cx="5323122" cy="830997"/>
            <a:chOff x="6885708" y="2978336"/>
            <a:chExt cx="5323122" cy="830997"/>
          </a:xfrm>
        </p:grpSpPr>
        <p:sp>
          <p:nvSpPr>
            <p:cNvPr id="14" name="Right Arrow 13"/>
            <p:cNvSpPr/>
            <p:nvPr/>
          </p:nvSpPr>
          <p:spPr>
            <a:xfrm>
              <a:off x="6885708" y="3297493"/>
              <a:ext cx="4637321" cy="1227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1523030" y="2978336"/>
              <a:ext cx="685800" cy="830997"/>
            </a:xfrm>
            <a:prstGeom prst="rect">
              <a:avLst/>
            </a:prstGeom>
            <a:noFill/>
          </p:spPr>
          <p:txBody>
            <a:bodyPr wrap="square" rtlCol="0">
              <a:spAutoFit/>
            </a:bodyPr>
            <a:lstStyle/>
            <a:p>
              <a:r>
                <a:rPr lang="en-US" sz="1600" b="1" smtClean="0">
                  <a:solidFill>
                    <a:srgbClr val="00B0F0"/>
                  </a:solidFill>
                </a:rPr>
                <a:t>các tiêu chí</a:t>
              </a:r>
              <a:endParaRPr lang="en-US" sz="1600" b="1">
                <a:solidFill>
                  <a:srgbClr val="00B0F0"/>
                </a:solidFill>
              </a:endParaRPr>
            </a:p>
          </p:txBody>
        </p:sp>
      </p:grpSp>
      <p:grpSp>
        <p:nvGrpSpPr>
          <p:cNvPr id="3" name="Group 2"/>
          <p:cNvGrpSpPr/>
          <p:nvPr/>
        </p:nvGrpSpPr>
        <p:grpSpPr>
          <a:xfrm>
            <a:off x="6364830" y="3393834"/>
            <a:ext cx="1753934" cy="2940577"/>
            <a:chOff x="6364830" y="3393834"/>
            <a:chExt cx="1753934" cy="2940577"/>
          </a:xfrm>
        </p:grpSpPr>
        <p:sp>
          <p:nvSpPr>
            <p:cNvPr id="17" name="Down Arrow 16"/>
            <p:cNvSpPr/>
            <p:nvPr/>
          </p:nvSpPr>
          <p:spPr>
            <a:xfrm>
              <a:off x="6580908" y="3393834"/>
              <a:ext cx="101113" cy="23558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364830" y="5749636"/>
              <a:ext cx="1753934" cy="584775"/>
            </a:xfrm>
            <a:prstGeom prst="rect">
              <a:avLst/>
            </a:prstGeom>
            <a:noFill/>
          </p:spPr>
          <p:txBody>
            <a:bodyPr wrap="square" rtlCol="0">
              <a:spAutoFit/>
            </a:bodyPr>
            <a:lstStyle/>
            <a:p>
              <a:r>
                <a:rPr lang="en-US" sz="1600" b="1">
                  <a:solidFill>
                    <a:srgbClr val="00B0F0"/>
                  </a:solidFill>
                </a:rPr>
                <a:t>C</a:t>
              </a:r>
              <a:r>
                <a:rPr lang="en-US" sz="1600" b="1" smtClean="0">
                  <a:solidFill>
                    <a:srgbClr val="00B0F0"/>
                  </a:solidFill>
                </a:rPr>
                <a:t>ác đối tượng thống kê</a:t>
              </a:r>
              <a:endParaRPr lang="en-US" sz="1600" b="1">
                <a:solidFill>
                  <a:srgbClr val="00B0F0"/>
                </a:solidFill>
              </a:endParaRPr>
            </a:p>
          </p:txBody>
        </p:sp>
      </p:grpSp>
    </p:spTree>
    <p:extLst>
      <p:ext uri="{BB962C8B-B14F-4D97-AF65-F5344CB8AC3E}">
        <p14:creationId xmlns:p14="http://schemas.microsoft.com/office/powerpoint/2010/main" val="304476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5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2819" y="788048"/>
            <a:ext cx="7292962" cy="391886"/>
            <a:chOff x="653140" y="2116185"/>
            <a:chExt cx="4595950" cy="391886"/>
          </a:xfrm>
        </p:grpSpPr>
        <p:sp>
          <p:nvSpPr>
            <p:cNvPr id="3" name="Rectangle 2"/>
            <p:cNvSpPr/>
            <p:nvPr/>
          </p:nvSpPr>
          <p:spPr>
            <a:xfrm>
              <a:off x="1183425" y="2116185"/>
              <a:ext cx="4065665"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653140" y="2116185"/>
              <a:ext cx="389708" cy="39188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317654" y="815811"/>
            <a:ext cx="5937203" cy="369332"/>
          </a:xfrm>
          <a:prstGeom prst="rect">
            <a:avLst/>
          </a:prstGeom>
        </p:spPr>
        <p:txBody>
          <a:bodyPr wrap="none">
            <a:spAutoFit/>
          </a:bodyPr>
          <a:lstStyle/>
          <a:p>
            <a:r>
              <a:rPr lang="en-US" b="1" smtClean="0"/>
              <a:t>BIỂU </a:t>
            </a:r>
            <a:r>
              <a:rPr lang="en-US" b="1"/>
              <a:t>DIỄN DỮ LIỆU TRÊN BẢNG THỐNG KÊ, BIỂU ĐỒ </a:t>
            </a:r>
            <a:r>
              <a:rPr lang="en-US" b="1" smtClean="0"/>
              <a:t>TRANH</a:t>
            </a:r>
            <a:endParaRPr lang="en-US"/>
          </a:p>
        </p:txBody>
      </p:sp>
      <p:sp>
        <p:nvSpPr>
          <p:cNvPr id="10" name="Rectangle 9"/>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grpSp>
        <p:nvGrpSpPr>
          <p:cNvPr id="7" name="Group 6"/>
          <p:cNvGrpSpPr/>
          <p:nvPr/>
        </p:nvGrpSpPr>
        <p:grpSpPr>
          <a:xfrm>
            <a:off x="315735" y="1474244"/>
            <a:ext cx="6265369" cy="3493360"/>
            <a:chOff x="315735" y="1474244"/>
            <a:chExt cx="6265369" cy="3493360"/>
          </a:xfrm>
        </p:grpSpPr>
        <p:pic>
          <p:nvPicPr>
            <p:cNvPr id="3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735" y="1773597"/>
              <a:ext cx="5350969" cy="2579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ight Arrow 36"/>
            <p:cNvSpPr/>
            <p:nvPr/>
          </p:nvSpPr>
          <p:spPr>
            <a:xfrm>
              <a:off x="1519835" y="2132449"/>
              <a:ext cx="4304751" cy="578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flipH="1">
              <a:off x="5810780" y="1474244"/>
              <a:ext cx="770324" cy="830997"/>
            </a:xfrm>
            <a:prstGeom prst="rect">
              <a:avLst/>
            </a:prstGeom>
            <a:noFill/>
          </p:spPr>
          <p:txBody>
            <a:bodyPr wrap="square" rtlCol="0">
              <a:spAutoFit/>
            </a:bodyPr>
            <a:lstStyle/>
            <a:p>
              <a:r>
                <a:rPr lang="en-US" sz="1600" b="1" smtClean="0">
                  <a:solidFill>
                    <a:srgbClr val="00B0F0"/>
                  </a:solidFill>
                </a:rPr>
                <a:t>các tiêu chí</a:t>
              </a:r>
              <a:endParaRPr lang="en-US" sz="1600" b="1">
                <a:solidFill>
                  <a:srgbClr val="00B0F0"/>
                </a:solidFill>
              </a:endParaRPr>
            </a:p>
          </p:txBody>
        </p:sp>
        <p:sp>
          <p:nvSpPr>
            <p:cNvPr id="39" name="Down Arrow 38"/>
            <p:cNvSpPr/>
            <p:nvPr/>
          </p:nvSpPr>
          <p:spPr>
            <a:xfrm>
              <a:off x="1366118" y="2567524"/>
              <a:ext cx="45719" cy="19051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831217" y="4382829"/>
              <a:ext cx="1757437" cy="584775"/>
            </a:xfrm>
            <a:prstGeom prst="rect">
              <a:avLst/>
            </a:prstGeom>
            <a:noFill/>
          </p:spPr>
          <p:txBody>
            <a:bodyPr wrap="square" rtlCol="0">
              <a:spAutoFit/>
            </a:bodyPr>
            <a:lstStyle/>
            <a:p>
              <a:r>
                <a:rPr lang="en-US" sz="1600" b="1">
                  <a:solidFill>
                    <a:srgbClr val="00B0F0"/>
                  </a:solidFill>
                </a:rPr>
                <a:t>C</a:t>
              </a:r>
              <a:r>
                <a:rPr lang="en-US" sz="1600" b="1" smtClean="0">
                  <a:solidFill>
                    <a:srgbClr val="00B0F0"/>
                  </a:solidFill>
                </a:rPr>
                <a:t>ác đối tượng thống kê</a:t>
              </a:r>
              <a:endParaRPr lang="en-US" sz="1600" b="1">
                <a:solidFill>
                  <a:srgbClr val="00B0F0"/>
                </a:solidFill>
              </a:endParaRPr>
            </a:p>
          </p:txBody>
        </p:sp>
      </p:grpSp>
      <p:sp>
        <p:nvSpPr>
          <p:cNvPr id="46" name="TextBox 45"/>
          <p:cNvSpPr txBox="1"/>
          <p:nvPr/>
        </p:nvSpPr>
        <p:spPr>
          <a:xfrm>
            <a:off x="301930" y="5358015"/>
            <a:ext cx="5508850" cy="830997"/>
          </a:xfrm>
          <a:prstGeom prst="rect">
            <a:avLst/>
          </a:prstGeom>
          <a:noFill/>
        </p:spPr>
        <p:txBody>
          <a:bodyPr wrap="square" rtlCol="0">
            <a:spAutoFit/>
          </a:bodyPr>
          <a:lstStyle/>
          <a:p>
            <a:pPr marL="285750" indent="-285750">
              <a:buFont typeface="Wingdings" pitchFamily="2" charset="2"/>
              <a:buChar char="q"/>
            </a:pPr>
            <a:r>
              <a:rPr lang="en-US" sz="1600" i="1">
                <a:solidFill>
                  <a:srgbClr val="FF0000"/>
                </a:solidFill>
                <a:latin typeface="Times New Roman" pitchFamily="18" charset="0"/>
                <a:cs typeface="Times New Roman" pitchFamily="18" charset="0"/>
              </a:rPr>
              <a:t>Bước 1.</a:t>
            </a:r>
            <a:r>
              <a:rPr lang="en-US" sz="1600">
                <a:solidFill>
                  <a:srgbClr val="FF0000"/>
                </a:solidFill>
                <a:latin typeface="Times New Roman" pitchFamily="18" charset="0"/>
                <a:cs typeface="Times New Roman" pitchFamily="18" charset="0"/>
              </a:rPr>
              <a:t> Các đối </a:t>
            </a:r>
            <a:r>
              <a:rPr lang="en-US" sz="1600" smtClean="0">
                <a:solidFill>
                  <a:srgbClr val="FF0000"/>
                </a:solidFill>
                <a:latin typeface="Times New Roman" pitchFamily="18" charset="0"/>
                <a:cs typeface="Times New Roman" pitchFamily="18" charset="0"/>
              </a:rPr>
              <a:t>tượng -------ở </a:t>
            </a:r>
            <a:r>
              <a:rPr lang="en-US" sz="1600">
                <a:solidFill>
                  <a:srgbClr val="FF0000"/>
                </a:solidFill>
                <a:latin typeface="Times New Roman" pitchFamily="18" charset="0"/>
                <a:cs typeface="Times New Roman" pitchFamily="18" charset="0"/>
              </a:rPr>
              <a:t>cột đầu tiên, </a:t>
            </a:r>
            <a:endParaRPr lang="en-US" sz="1600" smtClean="0">
              <a:solidFill>
                <a:srgbClr val="FF0000"/>
              </a:solidFill>
              <a:latin typeface="Times New Roman" pitchFamily="18" charset="0"/>
              <a:cs typeface="Times New Roman" pitchFamily="18" charset="0"/>
            </a:endParaRPr>
          </a:p>
          <a:p>
            <a:r>
              <a:rPr lang="en-US" sz="1600">
                <a:solidFill>
                  <a:srgbClr val="FF0000"/>
                </a:solidFill>
                <a:latin typeface="Times New Roman" pitchFamily="18" charset="0"/>
                <a:cs typeface="Times New Roman" pitchFamily="18" charset="0"/>
              </a:rPr>
              <a:t> </a:t>
            </a:r>
            <a:r>
              <a:rPr lang="en-US" sz="1600" smtClean="0">
                <a:solidFill>
                  <a:srgbClr val="FF0000"/>
                </a:solidFill>
                <a:latin typeface="Times New Roman" pitchFamily="18" charset="0"/>
                <a:cs typeface="Times New Roman" pitchFamily="18" charset="0"/>
              </a:rPr>
              <a:t>                  Các tiêu chí -----ở </a:t>
            </a:r>
            <a:r>
              <a:rPr lang="en-US" sz="1600">
                <a:solidFill>
                  <a:srgbClr val="FF0000"/>
                </a:solidFill>
                <a:latin typeface="Times New Roman" pitchFamily="18" charset="0"/>
                <a:cs typeface="Times New Roman" pitchFamily="18" charset="0"/>
              </a:rPr>
              <a:t>dòng đầu </a:t>
            </a:r>
            <a:r>
              <a:rPr lang="en-US" sz="1600" smtClean="0">
                <a:solidFill>
                  <a:srgbClr val="FF0000"/>
                </a:solidFill>
                <a:latin typeface="Times New Roman" pitchFamily="18" charset="0"/>
                <a:cs typeface="Times New Roman" pitchFamily="18" charset="0"/>
              </a:rPr>
              <a:t>tiên</a:t>
            </a:r>
          </a:p>
          <a:p>
            <a:r>
              <a:rPr lang="en-US" sz="1600" smtClean="0">
                <a:solidFill>
                  <a:srgbClr val="FF0000"/>
                </a:solidFill>
                <a:latin typeface="Times New Roman" pitchFamily="18" charset="0"/>
                <a:cs typeface="Times New Roman" pitchFamily="18" charset="0"/>
              </a:rPr>
              <a:t> </a:t>
            </a:r>
            <a:r>
              <a:rPr lang="en-US" sz="1600" smtClean="0">
                <a:solidFill>
                  <a:srgbClr val="00B0F0"/>
                </a:solidFill>
                <a:latin typeface="Times New Roman" pitchFamily="18" charset="0"/>
                <a:cs typeface="Times New Roman" pitchFamily="18" charset="0"/>
              </a:rPr>
              <a:t>(Hoặc ngược lại)</a:t>
            </a:r>
            <a:endParaRPr lang="en-US" sz="1600">
              <a:solidFill>
                <a:srgbClr val="00B0F0"/>
              </a:solidFill>
              <a:latin typeface="Times New Roman" pitchFamily="18" charset="0"/>
              <a:cs typeface="Times New Roman" pitchFamily="18" charset="0"/>
            </a:endParaRPr>
          </a:p>
        </p:txBody>
      </p:sp>
      <p:sp>
        <p:nvSpPr>
          <p:cNvPr id="47" name="TextBox 46"/>
          <p:cNvSpPr txBox="1"/>
          <p:nvPr/>
        </p:nvSpPr>
        <p:spPr>
          <a:xfrm>
            <a:off x="4532158" y="5412835"/>
            <a:ext cx="4097891" cy="1077218"/>
          </a:xfrm>
          <a:prstGeom prst="rect">
            <a:avLst/>
          </a:prstGeom>
          <a:noFill/>
        </p:spPr>
        <p:txBody>
          <a:bodyPr wrap="square" rtlCol="0">
            <a:spAutoFit/>
          </a:bodyPr>
          <a:lstStyle/>
          <a:p>
            <a:pPr marL="285750" indent="-285750">
              <a:buFont typeface="Wingdings" pitchFamily="2" charset="2"/>
              <a:buChar char="q"/>
            </a:pPr>
            <a:r>
              <a:rPr lang="en-US" sz="1600" i="1">
                <a:solidFill>
                  <a:srgbClr val="FF0000"/>
                </a:solidFill>
                <a:latin typeface="Times New Roman" pitchFamily="18" charset="0"/>
                <a:cs typeface="Times New Roman" pitchFamily="18" charset="0"/>
              </a:rPr>
              <a:t>Bước 2.</a:t>
            </a:r>
            <a:r>
              <a:rPr lang="en-US" sz="1600">
                <a:solidFill>
                  <a:srgbClr val="FF0000"/>
                </a:solidFill>
                <a:latin typeface="Times New Roman" pitchFamily="18" charset="0"/>
                <a:cs typeface="Times New Roman" pitchFamily="18" charset="0"/>
              </a:rPr>
              <a:t> </a:t>
            </a:r>
            <a:r>
              <a:rPr lang="en-US" sz="1600" smtClean="0">
                <a:solidFill>
                  <a:srgbClr val="FF0000"/>
                </a:solidFill>
                <a:latin typeface="Times New Roman" pitchFamily="18" charset="0"/>
                <a:cs typeface="Times New Roman" pitchFamily="18" charset="0"/>
              </a:rPr>
              <a:t>Xét mỗi đối - </a:t>
            </a:r>
            <a:r>
              <a:rPr lang="en-US" sz="1600">
                <a:solidFill>
                  <a:srgbClr val="FF0000"/>
                </a:solidFill>
                <a:latin typeface="Times New Roman" pitchFamily="18" charset="0"/>
                <a:cs typeface="Times New Roman" pitchFamily="18" charset="0"/>
              </a:rPr>
              <a:t>số </a:t>
            </a:r>
            <a:r>
              <a:rPr lang="en-US" sz="1600" smtClean="0">
                <a:solidFill>
                  <a:srgbClr val="FF0000"/>
                </a:solidFill>
                <a:latin typeface="Times New Roman" pitchFamily="18" charset="0"/>
                <a:cs typeface="Times New Roman" pitchFamily="18" charset="0"/>
              </a:rPr>
              <a:t>liệu theo </a:t>
            </a:r>
            <a:r>
              <a:rPr lang="en-US" sz="1600">
                <a:solidFill>
                  <a:srgbClr val="FF0000"/>
                </a:solidFill>
                <a:latin typeface="Times New Roman" pitchFamily="18" charset="0"/>
                <a:cs typeface="Times New Roman" pitchFamily="18" charset="0"/>
              </a:rPr>
              <a:t>tiêu chí</a:t>
            </a:r>
            <a:r>
              <a:rPr lang="en-US" sz="1600" smtClean="0">
                <a:solidFill>
                  <a:srgbClr val="FF0000"/>
                </a:solidFill>
                <a:latin typeface="Times New Roman" pitchFamily="18" charset="0"/>
                <a:cs typeface="Times New Roman" pitchFamily="18" charset="0"/>
              </a:rPr>
              <a:t> -  lần </a:t>
            </a:r>
            <a:r>
              <a:rPr lang="en-US" sz="1600">
                <a:solidFill>
                  <a:srgbClr val="FF0000"/>
                </a:solidFill>
                <a:latin typeface="Times New Roman" pitchFamily="18" charset="0"/>
                <a:cs typeface="Times New Roman" pitchFamily="18" charset="0"/>
              </a:rPr>
              <a:t>lượt được </a:t>
            </a:r>
            <a:r>
              <a:rPr lang="en-US" sz="1600" smtClean="0">
                <a:solidFill>
                  <a:srgbClr val="FF0000"/>
                </a:solidFill>
                <a:latin typeface="Times New Roman" pitchFamily="18" charset="0"/>
                <a:cs typeface="Times New Roman" pitchFamily="18" charset="0"/>
              </a:rPr>
              <a:t>biểu </a:t>
            </a:r>
            <a:r>
              <a:rPr lang="en-US" sz="1600">
                <a:solidFill>
                  <a:srgbClr val="FF0000"/>
                </a:solidFill>
                <a:latin typeface="Times New Roman" pitchFamily="18" charset="0"/>
                <a:cs typeface="Times New Roman" pitchFamily="18" charset="0"/>
              </a:rPr>
              <a:t>diễn ở dòng </a:t>
            </a:r>
            <a:r>
              <a:rPr lang="en-US" sz="1600">
                <a:solidFill>
                  <a:srgbClr val="00B0F0"/>
                </a:solidFill>
                <a:latin typeface="Times New Roman" pitchFamily="18" charset="0"/>
                <a:cs typeface="Times New Roman" pitchFamily="18" charset="0"/>
              </a:rPr>
              <a:t>(hoặc cột) </a:t>
            </a:r>
            <a:r>
              <a:rPr lang="en-US" sz="1600">
                <a:solidFill>
                  <a:srgbClr val="FF0000"/>
                </a:solidFill>
                <a:latin typeface="Times New Roman" pitchFamily="18" charset="0"/>
                <a:cs typeface="Times New Roman" pitchFamily="18" charset="0"/>
              </a:rPr>
              <a:t>tương ứng.</a:t>
            </a:r>
          </a:p>
          <a:p>
            <a:endParaRPr lang="en-US" sz="1600">
              <a:solidFill>
                <a:srgbClr val="FF0000"/>
              </a:solidFill>
            </a:endParaRPr>
          </a:p>
        </p:txBody>
      </p:sp>
      <p:sp>
        <p:nvSpPr>
          <p:cNvPr id="6" name="TextBox 5"/>
          <p:cNvSpPr txBox="1"/>
          <p:nvPr/>
        </p:nvSpPr>
        <p:spPr>
          <a:xfrm>
            <a:off x="315735" y="1341120"/>
            <a:ext cx="1894065" cy="369332"/>
          </a:xfrm>
          <a:prstGeom prst="rect">
            <a:avLst/>
          </a:prstGeom>
          <a:noFill/>
        </p:spPr>
        <p:txBody>
          <a:bodyPr wrap="square" rtlCol="0">
            <a:spAutoFit/>
          </a:bodyPr>
          <a:lstStyle/>
          <a:p>
            <a:r>
              <a:rPr lang="en-US" smtClean="0">
                <a:solidFill>
                  <a:srgbClr val="FF0000"/>
                </a:solidFill>
              </a:rPr>
              <a:t>Nhớ ngắn gọn:</a:t>
            </a:r>
            <a:endParaRPr lang="en-US">
              <a:solidFill>
                <a:srgbClr val="FF0000"/>
              </a:solidFill>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4831" y="1618660"/>
            <a:ext cx="5552850" cy="328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851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ppt_x"/>
                                          </p:val>
                                        </p:tav>
                                        <p:tav tm="100000">
                                          <p:val>
                                            <p:strVal val="#ppt_x"/>
                                          </p:val>
                                        </p:tav>
                                      </p:tavLst>
                                    </p:anim>
                                    <p:anim calcmode="lin" valueType="num">
                                      <p:cBhvr additive="base">
                                        <p:cTn id="1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additive="base">
                                        <p:cTn id="23" dur="500" fill="hold"/>
                                        <p:tgtEl>
                                          <p:spTgt spid="47"/>
                                        </p:tgtEl>
                                        <p:attrNameLst>
                                          <p:attrName>ppt_x</p:attrName>
                                        </p:attrNameLst>
                                      </p:cBhvr>
                                      <p:tavLst>
                                        <p:tav tm="0">
                                          <p:val>
                                            <p:strVal val="#ppt_x"/>
                                          </p:val>
                                        </p:tav>
                                        <p:tav tm="100000">
                                          <p:val>
                                            <p:strVal val="#ppt_x"/>
                                          </p:val>
                                        </p:tav>
                                      </p:tavLst>
                                    </p:anim>
                                    <p:anim calcmode="lin" valueType="num">
                                      <p:cBhvr additive="base">
                                        <p:cTn id="2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290"/>
                                        </p:tgtEl>
                                        <p:attrNameLst>
                                          <p:attrName>style.visibility</p:attrName>
                                        </p:attrNameLst>
                                      </p:cBhvr>
                                      <p:to>
                                        <p:strVal val="visible"/>
                                      </p:to>
                                    </p:set>
                                    <p:animEffect transition="in" filter="wipe(down)">
                                      <p:cBhvr>
                                        <p:cTn id="29"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2819" y="788048"/>
            <a:ext cx="7292962" cy="391886"/>
            <a:chOff x="653140" y="2116185"/>
            <a:chExt cx="4595950" cy="391886"/>
          </a:xfrm>
        </p:grpSpPr>
        <p:sp>
          <p:nvSpPr>
            <p:cNvPr id="3" name="Rectangle 2"/>
            <p:cNvSpPr/>
            <p:nvPr/>
          </p:nvSpPr>
          <p:spPr>
            <a:xfrm>
              <a:off x="1183425" y="2116185"/>
              <a:ext cx="4065665"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653140" y="2116185"/>
              <a:ext cx="389708" cy="39188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317654" y="815811"/>
            <a:ext cx="5937203" cy="369332"/>
          </a:xfrm>
          <a:prstGeom prst="rect">
            <a:avLst/>
          </a:prstGeom>
        </p:spPr>
        <p:txBody>
          <a:bodyPr wrap="none">
            <a:spAutoFit/>
          </a:bodyPr>
          <a:lstStyle/>
          <a:p>
            <a:r>
              <a:rPr lang="en-US" b="1" smtClean="0"/>
              <a:t>BIỂU </a:t>
            </a:r>
            <a:r>
              <a:rPr lang="en-US" b="1"/>
              <a:t>DIỄN DỮ LIỆU TRÊN BẢNG THỐNG KÊ, BIỂU ĐỒ </a:t>
            </a:r>
            <a:r>
              <a:rPr lang="en-US" b="1" smtClean="0"/>
              <a:t>TRANH</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a:t>
            </a:r>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 TẢ VÀ BIỂU DIỄN DỮ LIỆU TRÊN CÁC BẢNG, BIỂU ĐỒ</a:t>
            </a:r>
          </a:p>
        </p:txBody>
      </p:sp>
      <p:grpSp>
        <p:nvGrpSpPr>
          <p:cNvPr id="8" name="Group 7"/>
          <p:cNvGrpSpPr/>
          <p:nvPr/>
        </p:nvGrpSpPr>
        <p:grpSpPr>
          <a:xfrm>
            <a:off x="721217" y="1687132"/>
            <a:ext cx="10525903" cy="1002889"/>
            <a:chOff x="721217" y="1687132"/>
            <a:chExt cx="10525903" cy="1002889"/>
          </a:xfrm>
        </p:grpSpPr>
        <p:sp>
          <p:nvSpPr>
            <p:cNvPr id="7" name="TextBox 6"/>
            <p:cNvSpPr txBox="1"/>
            <p:nvPr/>
          </p:nvSpPr>
          <p:spPr>
            <a:xfrm>
              <a:off x="721217" y="1687132"/>
              <a:ext cx="10525903" cy="923330"/>
            </a:xfrm>
            <a:prstGeom prst="rect">
              <a:avLst/>
            </a:prstGeom>
            <a:noFill/>
          </p:spPr>
          <p:txBody>
            <a:bodyPr wrap="square" rtlCol="0">
              <a:spAutoFit/>
            </a:bodyPr>
            <a:lstStyle/>
            <a:p>
              <a:r>
                <a:rPr lang="en-US" b="1" i="1"/>
                <a:t>Ví dụ 1:</a:t>
              </a:r>
              <a:r>
                <a:rPr lang="en-US"/>
                <a:t>  Trị giá xuất khẩu hải sản (đơn vị: nghìn đô là Mỹ) của Việt Nam sang Cộng đồng các nước châu Âu (EU) trong các tháng   của năm 2022 lần lượt như sau: </a:t>
              </a:r>
            </a:p>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2475737885"/>
                </p:ext>
              </p:extLst>
            </p:nvPr>
          </p:nvGraphicFramePr>
          <p:xfrm>
            <a:off x="831217" y="2408349"/>
            <a:ext cx="2633200" cy="281672"/>
          </p:xfrm>
          <a:graphic>
            <a:graphicData uri="http://schemas.openxmlformats.org/presentationml/2006/ole">
              <mc:AlternateContent xmlns:mc="http://schemas.openxmlformats.org/markup-compatibility/2006">
                <mc:Choice xmlns:v="urn:schemas-microsoft-com:vml" Requires="v">
                  <p:oleObj spid="_x0000_s10278" name="Equation" r:id="rId3" imgW="1958448" imgH="209730" progId="Equation.DSMT4">
                    <p:embed/>
                  </p:oleObj>
                </mc:Choice>
                <mc:Fallback>
                  <p:oleObj name="Equation" r:id="rId3" imgW="1958448" imgH="209730" progId="Equation.DSMT4">
                    <p:embed/>
                    <p:pic>
                      <p:nvPicPr>
                        <p:cNvPr id="0" name=""/>
                        <p:cNvPicPr/>
                        <p:nvPr/>
                      </p:nvPicPr>
                      <p:blipFill>
                        <a:blip r:embed="rId4"/>
                        <a:stretch>
                          <a:fillRect/>
                        </a:stretch>
                      </p:blipFill>
                      <p:spPr>
                        <a:xfrm>
                          <a:off x="831217" y="2408349"/>
                          <a:ext cx="2633200" cy="281672"/>
                        </a:xfrm>
                        <a:prstGeom prst="rect">
                          <a:avLst/>
                        </a:prstGeom>
                      </p:spPr>
                    </p:pic>
                  </p:oleObj>
                </mc:Fallback>
              </mc:AlternateContent>
            </a:graphicData>
          </a:graphic>
        </p:graphicFrame>
      </p:grpSp>
      <p:sp>
        <p:nvSpPr>
          <p:cNvPr id="10" name="Rectangle 9"/>
          <p:cNvSpPr/>
          <p:nvPr/>
        </p:nvSpPr>
        <p:spPr>
          <a:xfrm>
            <a:off x="831217" y="3118842"/>
            <a:ext cx="4149149" cy="369332"/>
          </a:xfrm>
          <a:prstGeom prst="rect">
            <a:avLst/>
          </a:prstGeom>
        </p:spPr>
        <p:txBody>
          <a:bodyPr wrap="none">
            <a:spAutoFit/>
          </a:bodyPr>
          <a:lstStyle/>
          <a:p>
            <a:r>
              <a:rPr lang="en-US"/>
              <a:t>Lập bảng thống kê biểu diễn các số liệu đó</a:t>
            </a:r>
          </a:p>
        </p:txBody>
      </p:sp>
      <p:sp>
        <p:nvSpPr>
          <p:cNvPr id="11" name="TextBox 10"/>
          <p:cNvSpPr txBox="1"/>
          <p:nvPr/>
        </p:nvSpPr>
        <p:spPr>
          <a:xfrm>
            <a:off x="1493949" y="3387144"/>
            <a:ext cx="1411842" cy="369332"/>
          </a:xfrm>
          <a:prstGeom prst="rect">
            <a:avLst/>
          </a:prstGeom>
          <a:noFill/>
        </p:spPr>
        <p:txBody>
          <a:bodyPr wrap="square" rtlCol="0">
            <a:spAutoFit/>
          </a:bodyPr>
          <a:lstStyle/>
          <a:p>
            <a:r>
              <a:rPr lang="en-US" b="1" i="1" smtClean="0"/>
              <a:t>Giải</a:t>
            </a:r>
            <a:endParaRPr lang="en-US"/>
          </a:p>
        </p:txBody>
      </p:sp>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4857" y="3905303"/>
            <a:ext cx="5734526" cy="2562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206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43"/>
                                        </p:tgtEl>
                                        <p:attrNameLst>
                                          <p:attrName>style.visibility</p:attrName>
                                        </p:attrNameLst>
                                      </p:cBhvr>
                                      <p:to>
                                        <p:strVal val="visible"/>
                                      </p:to>
                                    </p:set>
                                    <p:animEffect transition="in" filter="barn(inVertical)">
                                      <p:cBhvr>
                                        <p:cTn id="24"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1340</TotalTime>
  <Words>3007</Words>
  <Application>Microsoft Office PowerPoint</Application>
  <PresentationFormat>Widescreen</PresentationFormat>
  <Paragraphs>276</Paragraphs>
  <Slides>40</Slides>
  <Notes>3</Notes>
  <HiddenSlides>0</HiddenSlides>
  <MMClips>3</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9" baseType="lpstr">
      <vt:lpstr>Arial</vt:lpstr>
      <vt:lpstr>Calibri</vt:lpstr>
      <vt:lpstr>Calibri Light</vt:lpstr>
      <vt:lpstr>等线</vt:lpstr>
      <vt:lpstr>Times New Roman</vt:lpstr>
      <vt:lpstr>Wingdings</vt:lpstr>
      <vt:lpstr>幼圆</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169</cp:revision>
  <dcterms:created xsi:type="dcterms:W3CDTF">2024-06-13T13:47:58Z</dcterms:created>
  <dcterms:modified xsi:type="dcterms:W3CDTF">2024-12-30T01:45:41Z</dcterms:modified>
</cp:coreProperties>
</file>