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12/21/2024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ransition>
    <p:pull di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60000"/>
                <a:lumOff val="40000"/>
              </a:schemeClr>
            </a:gs>
            <a:gs pos="50000">
              <a:schemeClr val="accent1">
                <a:tint val="44500"/>
                <a:satMod val="160000"/>
              </a:schemeClr>
            </a:gs>
            <a:gs pos="100000">
              <a:schemeClr val="accent1">
                <a:tint val="23500"/>
                <a:satMod val="160000"/>
              </a:schemeClr>
            </a:gs>
          </a:gsLst>
          <a:lin ang="60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Giáo</a:t>
            </a:r>
            <a:r>
              <a:rPr lang="en-US" dirty="0" smtClean="0"/>
              <a:t> </a:t>
            </a:r>
            <a:r>
              <a:rPr lang="en-US" dirty="0" err="1" smtClean="0"/>
              <a:t>án</a:t>
            </a:r>
            <a:r>
              <a:rPr lang="en-US" dirty="0" smtClean="0"/>
              <a:t> power point</a:t>
            </a:r>
            <a:endParaRPr lang="en-US" dirty="0"/>
          </a:p>
        </p:txBody>
      </p:sp>
      <p:sp>
        <p:nvSpPr>
          <p:cNvPr id="5" name="Content Placeholder 4"/>
          <p:cNvSpPr>
            <a:spLocks noGrp="1"/>
          </p:cNvSpPr>
          <p:nvPr>
            <p:ph idx="1"/>
          </p:nvPr>
        </p:nvSpPr>
        <p:spPr/>
        <p:txBody>
          <a:bodyPr/>
          <a:lstStyle/>
          <a:p>
            <a:r>
              <a:rPr lang="en-US" dirty="0" err="1" smtClean="0"/>
              <a:t>Giáo</a:t>
            </a:r>
            <a:r>
              <a:rPr lang="en-US" dirty="0" smtClean="0"/>
              <a:t> </a:t>
            </a:r>
            <a:r>
              <a:rPr lang="en-US" dirty="0" err="1" smtClean="0"/>
              <a:t>viên</a:t>
            </a:r>
            <a:r>
              <a:rPr lang="en-US" dirty="0" smtClean="0"/>
              <a:t>: </a:t>
            </a:r>
            <a:r>
              <a:rPr lang="en-US" dirty="0" err="1" smtClean="0"/>
              <a:t>Nguyễn</a:t>
            </a:r>
            <a:r>
              <a:rPr lang="en-US" dirty="0" smtClean="0"/>
              <a:t> </a:t>
            </a:r>
            <a:r>
              <a:rPr lang="en-US" dirty="0" err="1" smtClean="0"/>
              <a:t>Thị</a:t>
            </a:r>
            <a:r>
              <a:rPr lang="en-US" dirty="0" smtClean="0"/>
              <a:t> </a:t>
            </a:r>
            <a:r>
              <a:rPr lang="en-US" dirty="0" err="1" smtClean="0"/>
              <a:t>Hồng</a:t>
            </a:r>
            <a:r>
              <a:rPr lang="en-US" dirty="0" smtClean="0"/>
              <a:t> Mai</a:t>
            </a:r>
            <a:endParaRPr lang="en-US" dirty="0" smtClean="0"/>
          </a:p>
          <a:p>
            <a:r>
              <a:rPr lang="en-US" dirty="0" smtClean="0"/>
              <a:t>TRƯỜNG THCS </a:t>
            </a:r>
            <a:r>
              <a:rPr lang="en-US" dirty="0" smtClean="0"/>
              <a:t>ĐÔNG SƠN.</a:t>
            </a:r>
            <a:endParaRPr lang="en-US" dirty="0"/>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715962"/>
          </a:xfrm>
        </p:spPr>
        <p:txBody>
          <a:bodyPr>
            <a:normAutofit fontScale="90000"/>
          </a:bodyPr>
          <a:lstStyle/>
          <a:p>
            <a:r>
              <a:rPr lang="nl-NL" b="1" dirty="0" smtClean="0"/>
              <a:t> Kĩ thuật đánh cầu thấp tay bên phải</a:t>
            </a:r>
            <a:endParaRPr lang="en-US" dirty="0"/>
          </a:p>
        </p:txBody>
      </p:sp>
      <p:pic>
        <p:nvPicPr>
          <p:cNvPr id="4" name="Content Placeholder 3" descr="ky-thuat-danh-cau-long-thap-tay-3.jpg"/>
          <p:cNvPicPr>
            <a:picLocks noGrp="1" noChangeAspect="1"/>
          </p:cNvPicPr>
          <p:nvPr>
            <p:ph idx="1"/>
          </p:nvPr>
        </p:nvPicPr>
        <p:blipFill>
          <a:blip r:embed="rId2"/>
          <a:stretch>
            <a:fillRect/>
          </a:stretch>
        </p:blipFill>
        <p:spPr>
          <a:xfrm>
            <a:off x="457200" y="1219200"/>
            <a:ext cx="4876800" cy="5151437"/>
          </a:xfrm>
        </p:spPr>
      </p:pic>
      <p:pic>
        <p:nvPicPr>
          <p:cNvPr id="5" name="Content Placeholder 3" descr="choi-cau-long-giup-tang-chieu-cao-dang-ke.jpg"/>
          <p:cNvPicPr>
            <a:picLocks noChangeAspect="1"/>
          </p:cNvPicPr>
          <p:nvPr/>
        </p:nvPicPr>
        <p:blipFill>
          <a:blip r:embed="rId3"/>
          <a:stretch>
            <a:fillRect/>
          </a:stretch>
        </p:blipFill>
        <p:spPr>
          <a:xfrm>
            <a:off x="5257800" y="1295400"/>
            <a:ext cx="3200400" cy="5029200"/>
          </a:xfrm>
          <a:prstGeom prst="rect">
            <a:avLst/>
          </a:prstGeom>
        </p:spPr>
      </p:pic>
    </p:spTree>
  </p:cSld>
  <p:clrMapOvr>
    <a:masterClrMapping/>
  </p:clrMapOvr>
  <p:transition spd="med">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792162"/>
          </a:xfrm>
        </p:spPr>
        <p:txBody>
          <a:bodyPr>
            <a:normAutofit fontScale="90000"/>
          </a:bodyPr>
          <a:lstStyle/>
          <a:p>
            <a:r>
              <a:rPr lang="nl-NL" b="1" dirty="0" smtClean="0"/>
              <a:t>Kĩ thuật đánh cầu thấp tay bên phải</a:t>
            </a:r>
            <a:endParaRPr lang="en-US" dirty="0"/>
          </a:p>
        </p:txBody>
      </p:sp>
      <p:sp>
        <p:nvSpPr>
          <p:cNvPr id="6" name="Content Placeholder 5"/>
          <p:cNvSpPr>
            <a:spLocks noGrp="1"/>
          </p:cNvSpPr>
          <p:nvPr>
            <p:ph idx="1"/>
          </p:nvPr>
        </p:nvSpPr>
        <p:spPr/>
        <p:txBody>
          <a:bodyPr/>
          <a:lstStyle/>
          <a:p>
            <a:endParaRPr lang="en-US" dirty="0"/>
          </a:p>
        </p:txBody>
      </p:sp>
      <p:pic>
        <p:nvPicPr>
          <p:cNvPr id="1026" name="Picture 2" descr="https://shopvnb.com/img/full/content/images/uploaded/News/ky-thuat-danh-cau-long-thap-tay.jpg"/>
          <p:cNvPicPr>
            <a:picLocks noChangeAspect="1" noChangeArrowheads="1"/>
          </p:cNvPicPr>
          <p:nvPr/>
        </p:nvPicPr>
        <p:blipFill>
          <a:blip r:embed="rId3"/>
          <a:srcRect/>
          <a:stretch>
            <a:fillRect/>
          </a:stretch>
        </p:blipFill>
        <p:spPr bwMode="auto">
          <a:xfrm>
            <a:off x="533400" y="1371600"/>
            <a:ext cx="7696200" cy="5181600"/>
          </a:xfrm>
          <a:prstGeom prst="rect">
            <a:avLst/>
          </a:prstGeom>
          <a:noFill/>
        </p:spPr>
      </p:pic>
    </p:spTree>
  </p:cSld>
  <p:clrMapOvr>
    <a:masterClrMapping/>
  </p:clrMapOvr>
  <p:transition spd="med">
    <p:pull dir="d"/>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err="1" smtClean="0"/>
              <a:t>Hoạt</a:t>
            </a:r>
            <a:r>
              <a:rPr lang="en-US" dirty="0" smtClean="0"/>
              <a:t> </a:t>
            </a:r>
            <a:r>
              <a:rPr lang="en-US" dirty="0" err="1" smtClean="0"/>
              <a:t>động</a:t>
            </a:r>
            <a:r>
              <a:rPr lang="en-US" dirty="0" smtClean="0"/>
              <a:t> 3: </a:t>
            </a:r>
            <a:r>
              <a:rPr lang="en-US" dirty="0" err="1" smtClean="0"/>
              <a:t>Luyện</a:t>
            </a:r>
            <a:r>
              <a:rPr lang="en-US" dirty="0" smtClean="0"/>
              <a:t> </a:t>
            </a:r>
            <a:r>
              <a:rPr lang="en-US" dirty="0" err="1" smtClean="0"/>
              <a:t>tập</a:t>
            </a:r>
            <a:endParaRPr lang="en-US" dirty="0"/>
          </a:p>
        </p:txBody>
      </p:sp>
      <p:sp>
        <p:nvSpPr>
          <p:cNvPr id="3" name="Content Placeholder 2"/>
          <p:cNvSpPr>
            <a:spLocks noGrp="1"/>
          </p:cNvSpPr>
          <p:nvPr>
            <p:ph idx="1"/>
          </p:nvPr>
        </p:nvSpPr>
        <p:spPr>
          <a:xfrm>
            <a:off x="457200" y="1066800"/>
            <a:ext cx="8001000" cy="1295400"/>
          </a:xfrm>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en-US" dirty="0" err="1" smtClean="0"/>
              <a:t>Tập</a:t>
            </a:r>
            <a:r>
              <a:rPr lang="en-US" dirty="0" smtClean="0"/>
              <a:t> </a:t>
            </a:r>
            <a:r>
              <a:rPr lang="en-US" dirty="0" err="1" smtClean="0"/>
              <a:t>mô</a:t>
            </a:r>
            <a:r>
              <a:rPr lang="en-US" dirty="0" smtClean="0"/>
              <a:t> </a:t>
            </a:r>
            <a:r>
              <a:rPr lang="en-US" dirty="0" err="1" smtClean="0"/>
              <a:t>phỏng</a:t>
            </a:r>
            <a:r>
              <a:rPr lang="en-US" dirty="0" smtClean="0"/>
              <a:t> </a:t>
            </a:r>
            <a:r>
              <a:rPr lang="en-US" dirty="0" err="1" smtClean="0"/>
              <a:t>động</a:t>
            </a:r>
            <a:r>
              <a:rPr lang="en-US" dirty="0" smtClean="0"/>
              <a:t> </a:t>
            </a:r>
            <a:r>
              <a:rPr lang="en-US" dirty="0" err="1" smtClean="0"/>
              <a:t>tác</a:t>
            </a:r>
            <a:r>
              <a:rPr lang="en-US" dirty="0" smtClean="0"/>
              <a:t> </a:t>
            </a:r>
            <a:r>
              <a:rPr lang="en-US" dirty="0" err="1" smtClean="0"/>
              <a:t>đánh</a:t>
            </a:r>
            <a:r>
              <a:rPr lang="en-US" dirty="0" smtClean="0"/>
              <a:t> </a:t>
            </a:r>
            <a:r>
              <a:rPr lang="en-US" dirty="0" err="1" smtClean="0"/>
              <a:t>cầu</a:t>
            </a:r>
            <a:r>
              <a:rPr lang="en-US" dirty="0" smtClean="0"/>
              <a:t> </a:t>
            </a:r>
            <a:r>
              <a:rPr lang="en-US" dirty="0" err="1" smtClean="0"/>
              <a:t>thấp</a:t>
            </a:r>
            <a:r>
              <a:rPr lang="en-US" dirty="0" smtClean="0"/>
              <a:t> </a:t>
            </a:r>
            <a:r>
              <a:rPr lang="en-US" dirty="0" err="1" smtClean="0"/>
              <a:t>tay</a:t>
            </a:r>
            <a:r>
              <a:rPr lang="en-US" dirty="0" smtClean="0"/>
              <a:t> </a:t>
            </a:r>
            <a:r>
              <a:rPr lang="en-US" dirty="0" err="1" smtClean="0"/>
              <a:t>bên</a:t>
            </a:r>
            <a:r>
              <a:rPr lang="en-US" dirty="0" smtClean="0"/>
              <a:t> </a:t>
            </a:r>
            <a:r>
              <a:rPr lang="en-US" dirty="0" err="1" smtClean="0"/>
              <a:t>phải</a:t>
            </a:r>
            <a:r>
              <a:rPr lang="en-US" dirty="0" smtClean="0"/>
              <a:t> </a:t>
            </a:r>
            <a:r>
              <a:rPr lang="en-US" dirty="0" err="1" smtClean="0"/>
              <a:t>không</a:t>
            </a:r>
            <a:r>
              <a:rPr lang="en-US" dirty="0" smtClean="0"/>
              <a:t> </a:t>
            </a:r>
            <a:r>
              <a:rPr lang="en-US" dirty="0" err="1" smtClean="0"/>
              <a:t>cầu</a:t>
            </a:r>
            <a:r>
              <a:rPr lang="en-US" dirty="0" smtClean="0"/>
              <a:t> 3-5 </a:t>
            </a:r>
            <a:r>
              <a:rPr lang="en-US" dirty="0" err="1" smtClean="0"/>
              <a:t>lần</a:t>
            </a:r>
            <a:r>
              <a:rPr lang="en-US" dirty="0" smtClean="0"/>
              <a:t>( </a:t>
            </a:r>
            <a:r>
              <a:rPr lang="en-US" dirty="0" err="1" smtClean="0"/>
              <a:t>chú</a:t>
            </a:r>
            <a:r>
              <a:rPr lang="en-US" dirty="0" smtClean="0"/>
              <a:t> ý: </a:t>
            </a:r>
            <a:r>
              <a:rPr lang="en-US" dirty="0" err="1" smtClean="0"/>
              <a:t>ta</a:t>
            </a:r>
            <a:r>
              <a:rPr lang="en-US" dirty="0" smtClean="0"/>
              <a:t> </a:t>
            </a:r>
            <a:r>
              <a:rPr lang="en-US" dirty="0" err="1" smtClean="0"/>
              <a:t>cần</a:t>
            </a:r>
            <a:r>
              <a:rPr lang="en-US" dirty="0" smtClean="0"/>
              <a:t> </a:t>
            </a:r>
            <a:r>
              <a:rPr lang="en-US" dirty="0" err="1" smtClean="0"/>
              <a:t>phải</a:t>
            </a:r>
            <a:r>
              <a:rPr lang="en-US" dirty="0" smtClean="0"/>
              <a:t> </a:t>
            </a:r>
            <a:r>
              <a:rPr lang="en-US" dirty="0" err="1" smtClean="0"/>
              <a:t>dùng</a:t>
            </a:r>
            <a:r>
              <a:rPr lang="en-US" dirty="0" smtClean="0"/>
              <a:t> </a:t>
            </a:r>
            <a:r>
              <a:rPr lang="en-US" dirty="0" err="1" smtClean="0"/>
              <a:t>lực</a:t>
            </a:r>
            <a:r>
              <a:rPr lang="en-US" dirty="0" smtClean="0"/>
              <a:t> </a:t>
            </a:r>
            <a:r>
              <a:rPr lang="en-US" dirty="0" err="1" smtClean="0"/>
              <a:t>của</a:t>
            </a:r>
            <a:r>
              <a:rPr lang="en-US" dirty="0" smtClean="0"/>
              <a:t> </a:t>
            </a:r>
            <a:r>
              <a:rPr lang="en-US" dirty="0" err="1" smtClean="0"/>
              <a:t>toàn</a:t>
            </a:r>
            <a:r>
              <a:rPr lang="en-US" dirty="0" smtClean="0"/>
              <a:t> </a:t>
            </a:r>
            <a:r>
              <a:rPr lang="en-US" dirty="0" err="1" smtClean="0"/>
              <a:t>thân</a:t>
            </a:r>
            <a:r>
              <a:rPr lang="en-US" dirty="0" smtClean="0"/>
              <a:t>, </a:t>
            </a:r>
            <a:r>
              <a:rPr lang="en-US" dirty="0" err="1" smtClean="0"/>
              <a:t>cánh</a:t>
            </a:r>
            <a:r>
              <a:rPr lang="en-US" dirty="0" smtClean="0"/>
              <a:t> </a:t>
            </a:r>
            <a:r>
              <a:rPr lang="en-US" dirty="0" err="1" smtClean="0"/>
              <a:t>tay</a:t>
            </a:r>
            <a:r>
              <a:rPr lang="en-US" dirty="0" smtClean="0"/>
              <a:t> </a:t>
            </a:r>
            <a:r>
              <a:rPr lang="en-US" dirty="0" err="1" smtClean="0"/>
              <a:t>và</a:t>
            </a:r>
            <a:r>
              <a:rPr lang="en-US" dirty="0" smtClean="0"/>
              <a:t> </a:t>
            </a:r>
            <a:r>
              <a:rPr lang="en-US" dirty="0" err="1" smtClean="0"/>
              <a:t>cổ</a:t>
            </a:r>
            <a:r>
              <a:rPr lang="en-US" dirty="0" smtClean="0"/>
              <a:t> </a:t>
            </a:r>
            <a:r>
              <a:rPr lang="en-US" dirty="0" err="1" smtClean="0"/>
              <a:t>tay</a:t>
            </a:r>
            <a:r>
              <a:rPr lang="en-US" dirty="0" smtClean="0"/>
              <a:t> </a:t>
            </a:r>
            <a:r>
              <a:rPr lang="en-US" dirty="0" err="1" smtClean="0"/>
              <a:t>để</a:t>
            </a:r>
            <a:r>
              <a:rPr lang="en-US" dirty="0" smtClean="0"/>
              <a:t> </a:t>
            </a:r>
            <a:r>
              <a:rPr lang="en-US" dirty="0" err="1" smtClean="0"/>
              <a:t>đánh</a:t>
            </a:r>
            <a:r>
              <a:rPr lang="en-US" dirty="0" smtClean="0"/>
              <a:t> )</a:t>
            </a:r>
          </a:p>
          <a:p>
            <a:endParaRPr lang="en-US" dirty="0"/>
          </a:p>
        </p:txBody>
      </p:sp>
      <p:sp>
        <p:nvSpPr>
          <p:cNvPr id="4" name="TextBox 3"/>
          <p:cNvSpPr txBox="1"/>
          <p:nvPr/>
        </p:nvSpPr>
        <p:spPr>
          <a:xfrm>
            <a:off x="685800" y="2819400"/>
            <a:ext cx="7848600" cy="4031873"/>
          </a:xfrm>
          <a:prstGeom prst="rect">
            <a:avLst/>
          </a:prstGeom>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sz="3200" dirty="0" smtClean="0">
                <a:latin typeface="Times New Roman" pitchFamily="18" charset="0"/>
                <a:cs typeface="Times New Roman" pitchFamily="18" charset="0"/>
              </a:rPr>
              <a:t>Treo </a:t>
            </a:r>
            <a:r>
              <a:rPr lang="en-US" sz="3200" dirty="0" err="1" smtClean="0">
                <a:latin typeface="Times New Roman" pitchFamily="18" charset="0"/>
                <a:cs typeface="Times New Roman" pitchFamily="18" charset="0"/>
              </a:rPr>
              <a:t>quả</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rồi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hiện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thấp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phải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chú</a:t>
            </a:r>
            <a:r>
              <a:rPr lang="en-US" sz="3200" dirty="0" smtClean="0">
                <a:latin typeface="Times New Roman" pitchFamily="18" charset="0"/>
                <a:cs typeface="Times New Roman" pitchFamily="18" charset="0"/>
              </a:rPr>
              <a:t> ý: </a:t>
            </a:r>
            <a:r>
              <a:rPr lang="nl-NL" sz="3200" dirty="0" smtClean="0">
                <a:latin typeface="Times New Roman" pitchFamily="18" charset="0"/>
                <a:cs typeface="Times New Roman" pitchFamily="18" charset="0"/>
              </a:rPr>
              <a:t>Vợt tiếp xúc với cầu ở trước chân phải, ngang tầm với đầu gối.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Lúc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này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phải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dùng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toàn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hoạt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đổi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góc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vợt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làm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đổi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hướng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tâm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của</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cầu</a:t>
            </a:r>
            <a:r>
              <a:rPr lang="en-US" sz="3200" dirty="0" smtClean="0">
                <a:latin typeface="Times New Roman" pitchFamily="18" charset="0"/>
                <a:cs typeface="Times New Roman" pitchFamily="18" charset="0"/>
              </a:rPr>
              <a:t>.</a:t>
            </a:r>
            <a:r>
              <a:rPr lang="nl-NL" sz="3200" dirty="0" smtClean="0">
                <a:latin typeface="Times New Roman" pitchFamily="18" charset="0"/>
                <a:cs typeface="Times New Roman" pitchFamily="18" charset="0"/>
              </a:rPr>
              <a:t> Sau đó thu tay về TTCB).</a:t>
            </a:r>
            <a:endParaRPr lang="en-US" sz="3200" dirty="0">
              <a:latin typeface="Times New Roman" pitchFamily="18" charset="0"/>
              <a:cs typeface="Times New Roman" pitchFamily="18" charset="0"/>
            </a:endParaRPr>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err="1" smtClean="0"/>
              <a:t>Hoạt</a:t>
            </a:r>
            <a:r>
              <a:rPr lang="en-US" dirty="0" smtClean="0"/>
              <a:t> </a:t>
            </a:r>
            <a:r>
              <a:rPr lang="en-US" dirty="0" err="1" smtClean="0"/>
              <a:t>động</a:t>
            </a:r>
            <a:r>
              <a:rPr lang="en-US" dirty="0" smtClean="0"/>
              <a:t> 4: </a:t>
            </a:r>
            <a:r>
              <a:rPr lang="en-US" dirty="0" err="1" smtClean="0"/>
              <a:t>vận</a:t>
            </a:r>
            <a:r>
              <a:rPr lang="en-US" dirty="0" smtClean="0"/>
              <a:t> </a:t>
            </a:r>
            <a:r>
              <a:rPr lang="en-US" dirty="0" err="1" smtClean="0"/>
              <a:t>dụng</a:t>
            </a:r>
            <a:endParaRPr lang="en-US" dirty="0"/>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a:bodyPr>
          <a:lstStyle/>
          <a:p>
            <a:r>
              <a:rPr lang="vi-VN" dirty="0" smtClean="0"/>
              <a:t>Góc giữa vợt và cầu khi tiếp xúc sẽ quyết định hướng đi của cầu. Vì thế bạn cần linh hoạt cổ tay để biến đổi đa dạng những đường cầu của mình. Có thể tận dụng điểm yếu hay sở hở của đối thủ để đánh cầu vào những vị trí này.</a:t>
            </a:r>
          </a:p>
          <a:p>
            <a:r>
              <a:rPr lang="vi-VN" dirty="0" smtClean="0"/>
              <a:t>Độ nghiêng của mặt vợt ít hay nhiều khi tiếp xúc cầu sẽ tạo độ xoáy ít hay nhiều của trái cầu. Từ đó, bạn có thể ra những lần đánh cầu hiểm, khó với đối thủ.</a:t>
            </a:r>
          </a:p>
          <a:p>
            <a:endParaRPr lang="en-US" dirty="0"/>
          </a:p>
        </p:txBody>
      </p:sp>
    </p:spTree>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8001000" cy="685800"/>
          </a:xfrm>
        </p:spPr>
        <p:txBody>
          <a:bodyPr>
            <a:noAutofit/>
          </a:bodyPr>
          <a:lstStyle/>
          <a:p>
            <a:r>
              <a:rPr lang="en-US" sz="4400" dirty="0" err="1" smtClean="0"/>
              <a:t>Bài</a:t>
            </a:r>
            <a:r>
              <a:rPr lang="en-US" sz="4400" dirty="0" smtClean="0"/>
              <a:t> </a:t>
            </a:r>
            <a:r>
              <a:rPr lang="en-US" sz="4400" dirty="0" err="1" smtClean="0"/>
              <a:t>tập</a:t>
            </a:r>
            <a:r>
              <a:rPr lang="en-US" sz="4400" dirty="0" smtClean="0"/>
              <a:t> </a:t>
            </a:r>
            <a:r>
              <a:rPr lang="en-US" sz="4400" dirty="0" err="1" smtClean="0"/>
              <a:t>về</a:t>
            </a:r>
            <a:r>
              <a:rPr lang="en-US" sz="4400" dirty="0" smtClean="0"/>
              <a:t> </a:t>
            </a:r>
            <a:r>
              <a:rPr lang="en-US" sz="4400" dirty="0" err="1" smtClean="0"/>
              <a:t>nhà</a:t>
            </a:r>
            <a:endParaRPr lang="en-US" sz="4400" dirty="0" smtClean="0"/>
          </a:p>
          <a:p>
            <a:r>
              <a:rPr lang="en-US" sz="4400" dirty="0" err="1" smtClean="0"/>
              <a:t>Thả</a:t>
            </a:r>
            <a:r>
              <a:rPr lang="en-US" sz="4400" dirty="0" smtClean="0"/>
              <a:t> </a:t>
            </a:r>
            <a:r>
              <a:rPr lang="en-US" sz="4400" dirty="0" err="1" smtClean="0"/>
              <a:t>lỏng</a:t>
            </a:r>
            <a:endParaRPr lang="en-US" sz="4400" dirty="0"/>
          </a:p>
        </p:txBody>
      </p:sp>
    </p:spTree>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Rectangle 3"/>
          <p:cNvSpPr/>
          <p:nvPr/>
        </p:nvSpPr>
        <p:spPr>
          <a:xfrm>
            <a:off x="762000" y="685800"/>
            <a:ext cx="7620000" cy="2308324"/>
          </a:xfrm>
          <a:prstGeom prst="rect">
            <a:avLst/>
          </a:prstGeom>
        </p:spPr>
        <p:txBody>
          <a:bodyPr wrap="square">
            <a:spAutoFit/>
          </a:bodyPr>
          <a:lstStyle/>
          <a:p>
            <a:pPr marL="342900" indent="-342900" algn="ctr"/>
            <a:r>
              <a:rPr lang="en-US" sz="2400" b="1" dirty="0" smtClean="0"/>
              <a:t>BÀI 2: KĨ THUẬT ĐÁNH CẦU THẤP TAY BÊN PHẢI, BÊN TRÁI</a:t>
            </a:r>
            <a:r>
              <a:rPr lang="en-US" sz="2400" dirty="0" smtClean="0"/>
              <a:t/>
            </a:r>
            <a:br>
              <a:rPr lang="en-US" sz="2400" dirty="0" smtClean="0"/>
            </a:br>
            <a:r>
              <a:rPr lang="en-US" sz="2400" b="1" dirty="0" smtClean="0"/>
              <a:t>(</a:t>
            </a:r>
            <a:r>
              <a:rPr lang="en-US" sz="2400" b="1" dirty="0" err="1" smtClean="0"/>
              <a:t>Thời</a:t>
            </a:r>
            <a:r>
              <a:rPr lang="en-US" sz="2400" b="1" dirty="0" smtClean="0"/>
              <a:t> </a:t>
            </a:r>
            <a:r>
              <a:rPr lang="en-US" sz="2400" b="1" dirty="0" err="1" smtClean="0"/>
              <a:t>lượng</a:t>
            </a:r>
            <a:r>
              <a:rPr lang="en-US" sz="2400" b="1" dirty="0" smtClean="0"/>
              <a:t>: 10 </a:t>
            </a:r>
            <a:r>
              <a:rPr lang="en-US" sz="2400" b="1" dirty="0" err="1" smtClean="0"/>
              <a:t>tiết</a:t>
            </a:r>
            <a:r>
              <a:rPr lang="en-US" sz="2400" b="1" dirty="0" smtClean="0"/>
              <a:t>)</a:t>
            </a:r>
            <a:r>
              <a:rPr lang="en-US" sz="2400" dirty="0" smtClean="0"/>
              <a:t/>
            </a:r>
            <a:br>
              <a:rPr lang="en-US" sz="2400" dirty="0" smtClean="0"/>
            </a:br>
            <a:r>
              <a:rPr lang="pt-BR" sz="2400" b="1" dirty="0" smtClean="0"/>
              <a:t>Tiết 8: - Kĩ thuật đánh cầu thấp tay bên phải</a:t>
            </a:r>
            <a:r>
              <a:rPr lang="en-US" sz="2400" b="1" dirty="0" smtClean="0">
                <a:solidFill>
                  <a:srgbClr val="00B050"/>
                </a:solidFill>
                <a:latin typeface="Calibri" pitchFamily="34" charset="0"/>
                <a:cs typeface="Calibri" pitchFamily="34" charset="0"/>
              </a:rPr>
              <a:t>.</a:t>
            </a:r>
          </a:p>
          <a:p>
            <a:pPr marL="342900" indent="-342900" algn="ctr"/>
            <a:r>
              <a:rPr lang="en-US" sz="2400" b="1" dirty="0" err="1" smtClean="0">
                <a:solidFill>
                  <a:srgbClr val="00B050"/>
                </a:solidFill>
                <a:latin typeface="Calibri" pitchFamily="34" charset="0"/>
                <a:cs typeface="Calibri" pitchFamily="34" charset="0"/>
              </a:rPr>
              <a:t>Môn</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Giáo</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dục</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thể</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chất</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Lớp</a:t>
            </a:r>
            <a:r>
              <a:rPr lang="en-US" sz="2400" b="1" dirty="0" smtClean="0">
                <a:solidFill>
                  <a:srgbClr val="00B050"/>
                </a:solidFill>
                <a:latin typeface="Calibri" pitchFamily="34" charset="0"/>
                <a:cs typeface="Calibri" pitchFamily="34" charset="0"/>
              </a:rPr>
              <a:t> 6</a:t>
            </a:r>
          </a:p>
          <a:p>
            <a:pPr marL="342900" indent="-342900" algn="ctr"/>
            <a:r>
              <a:rPr lang="en-US" sz="2400" b="1" dirty="0" smtClean="0">
                <a:solidFill>
                  <a:srgbClr val="00B050"/>
                </a:solidFill>
                <a:latin typeface="Calibri" pitchFamily="34" charset="0"/>
                <a:cs typeface="Calibri" pitchFamily="34" charset="0"/>
              </a:rPr>
              <a:t>(</a:t>
            </a:r>
            <a:r>
              <a:rPr lang="en-US" sz="2400" b="1" dirty="0" err="1" smtClean="0">
                <a:solidFill>
                  <a:srgbClr val="00B050"/>
                </a:solidFill>
                <a:latin typeface="Calibri" pitchFamily="34" charset="0"/>
                <a:cs typeface="Calibri" pitchFamily="34" charset="0"/>
              </a:rPr>
              <a:t>Thời</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gian</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thực</a:t>
            </a:r>
            <a:r>
              <a:rPr lang="en-US" sz="2400" b="1" dirty="0" smtClean="0">
                <a:solidFill>
                  <a:srgbClr val="00B050"/>
                </a:solidFill>
                <a:latin typeface="Calibri" pitchFamily="34" charset="0"/>
                <a:cs typeface="Calibri" pitchFamily="34" charset="0"/>
              </a:rPr>
              <a:t> </a:t>
            </a:r>
            <a:r>
              <a:rPr lang="en-US" sz="2400" b="1" dirty="0" err="1" smtClean="0">
                <a:solidFill>
                  <a:srgbClr val="00B050"/>
                </a:solidFill>
                <a:latin typeface="Calibri" pitchFamily="34" charset="0"/>
                <a:cs typeface="Calibri" pitchFamily="34" charset="0"/>
              </a:rPr>
              <a:t>hiện</a:t>
            </a:r>
            <a:r>
              <a:rPr lang="en-US" sz="2400" b="1" dirty="0" smtClean="0">
                <a:solidFill>
                  <a:srgbClr val="00B050"/>
                </a:solidFill>
                <a:latin typeface="Calibri" pitchFamily="34" charset="0"/>
                <a:cs typeface="Calibri" pitchFamily="34" charset="0"/>
              </a:rPr>
              <a:t> 1 </a:t>
            </a:r>
            <a:r>
              <a:rPr lang="en-US" sz="2400" b="1" dirty="0" err="1" smtClean="0">
                <a:solidFill>
                  <a:srgbClr val="00B050"/>
                </a:solidFill>
                <a:latin typeface="Calibri" pitchFamily="34" charset="0"/>
                <a:cs typeface="Calibri" pitchFamily="34" charset="0"/>
              </a:rPr>
              <a:t>tiết</a:t>
            </a:r>
            <a:r>
              <a:rPr lang="en-US" sz="2400" b="1" dirty="0" smtClean="0">
                <a:solidFill>
                  <a:srgbClr val="00B050"/>
                </a:solidFill>
                <a:latin typeface="Calibri" pitchFamily="34" charset="0"/>
                <a:cs typeface="Calibri" pitchFamily="34" charset="0"/>
              </a:rPr>
              <a:t>)</a:t>
            </a:r>
            <a:endParaRPr lang="en-US" sz="2400" b="1" dirty="0">
              <a:solidFill>
                <a:srgbClr val="00B050"/>
              </a:solidFill>
              <a:latin typeface="Calibri" pitchFamily="34" charset="0"/>
              <a:cs typeface="Calibri" pitchFamily="34" charset="0"/>
            </a:endParaRPr>
          </a:p>
        </p:txBody>
      </p:sp>
      <p:sp>
        <p:nvSpPr>
          <p:cNvPr id="5" name="TextBox 4"/>
          <p:cNvSpPr txBox="1"/>
          <p:nvPr/>
        </p:nvSpPr>
        <p:spPr>
          <a:xfrm>
            <a:off x="304800" y="3886200"/>
            <a:ext cx="8305800" cy="2246769"/>
          </a:xfrm>
          <a:prstGeom prst="rect">
            <a:avLst/>
          </a:prstGeom>
          <a:noFill/>
        </p:spPr>
        <p:txBody>
          <a:bodyPr wrap="square" rtlCol="0">
            <a:spAutoFit/>
          </a:bodyPr>
          <a:lstStyle/>
          <a:p>
            <a:r>
              <a:rPr lang="en-US" sz="2800" b="1" dirty="0" smtClean="0"/>
              <a:t>1. </a:t>
            </a:r>
            <a:r>
              <a:rPr lang="en-US" sz="2800" b="1" dirty="0" err="1" smtClean="0"/>
              <a:t>Mục</a:t>
            </a:r>
            <a:r>
              <a:rPr lang="en-US" sz="2800" b="1" dirty="0" smtClean="0"/>
              <a:t> </a:t>
            </a:r>
            <a:r>
              <a:rPr lang="en-US" sz="2800" b="1" dirty="0" err="1" smtClean="0"/>
              <a:t>tiêu</a:t>
            </a:r>
            <a:r>
              <a:rPr lang="en-US" sz="2800" b="1" dirty="0" smtClean="0"/>
              <a:t>:</a:t>
            </a:r>
            <a:endParaRPr lang="en-US" sz="2800" dirty="0" smtClean="0"/>
          </a:p>
          <a:p>
            <a:r>
              <a:rPr lang="en-US" sz="2800" b="1" dirty="0" smtClean="0"/>
              <a:t>1</a:t>
            </a:r>
            <a:r>
              <a:rPr lang="vi-VN" sz="2800" b="1" dirty="0" smtClean="0"/>
              <a:t>. Kiến thức</a:t>
            </a:r>
            <a:endParaRPr lang="en-US" sz="2800" dirty="0" smtClean="0"/>
          </a:p>
          <a:p>
            <a:r>
              <a:rPr lang="en-US" sz="2800" dirty="0" smtClean="0"/>
              <a:t>- </a:t>
            </a:r>
            <a:r>
              <a:rPr lang="en-US" sz="2800" dirty="0" err="1" smtClean="0"/>
              <a:t>Rèn</a:t>
            </a:r>
            <a:r>
              <a:rPr lang="en-US" sz="2800" dirty="0" smtClean="0"/>
              <a:t> </a:t>
            </a:r>
            <a:r>
              <a:rPr lang="en-US" sz="2800" dirty="0" err="1" smtClean="0"/>
              <a:t>luyện</a:t>
            </a:r>
            <a:r>
              <a:rPr lang="en-US" sz="2800" dirty="0" smtClean="0"/>
              <a:t> </a:t>
            </a:r>
            <a:r>
              <a:rPr lang="en-US" sz="2800" dirty="0" err="1" smtClean="0"/>
              <a:t>kĩ</a:t>
            </a:r>
            <a:r>
              <a:rPr lang="en-US" sz="2800" dirty="0" smtClean="0"/>
              <a:t> </a:t>
            </a:r>
            <a:r>
              <a:rPr lang="en-US" sz="2800" dirty="0" err="1" smtClean="0"/>
              <a:t>thuật</a:t>
            </a:r>
            <a:r>
              <a:rPr lang="en-US" sz="2800" dirty="0" smtClean="0"/>
              <a:t> </a:t>
            </a:r>
            <a:r>
              <a:rPr lang="en-US" sz="2800" dirty="0" err="1" smtClean="0"/>
              <a:t>đánh</a:t>
            </a:r>
            <a:r>
              <a:rPr lang="en-US" sz="2800" dirty="0" smtClean="0"/>
              <a:t> </a:t>
            </a:r>
            <a:r>
              <a:rPr lang="en-US" sz="2800" dirty="0" err="1" smtClean="0"/>
              <a:t>cầu</a:t>
            </a:r>
            <a:r>
              <a:rPr lang="en-US" sz="2800" dirty="0" smtClean="0"/>
              <a:t> </a:t>
            </a:r>
            <a:r>
              <a:rPr lang="en-US" sz="2800" dirty="0" err="1" smtClean="0"/>
              <a:t>thấp</a:t>
            </a:r>
            <a:r>
              <a:rPr lang="en-US" sz="2800" dirty="0" smtClean="0"/>
              <a:t> </a:t>
            </a:r>
            <a:r>
              <a:rPr lang="en-US" sz="2800" dirty="0" err="1" smtClean="0"/>
              <a:t>tay</a:t>
            </a:r>
            <a:r>
              <a:rPr lang="en-US" sz="2800" dirty="0" smtClean="0"/>
              <a:t> </a:t>
            </a:r>
            <a:r>
              <a:rPr lang="en-US" sz="2800" dirty="0" err="1" smtClean="0"/>
              <a:t>bên</a:t>
            </a:r>
            <a:r>
              <a:rPr lang="en-US" sz="2800" dirty="0" smtClean="0"/>
              <a:t> </a:t>
            </a:r>
            <a:r>
              <a:rPr lang="en-US" sz="2800" dirty="0" err="1" smtClean="0"/>
              <a:t>phải</a:t>
            </a:r>
            <a:endParaRPr lang="en-US" sz="2800" dirty="0" smtClean="0"/>
          </a:p>
          <a:p>
            <a:r>
              <a:rPr lang="es-ES" sz="2800" dirty="0" smtClean="0"/>
              <a:t>- </a:t>
            </a:r>
            <a:r>
              <a:rPr lang="es-ES" sz="2800" dirty="0" err="1" smtClean="0"/>
              <a:t>Nắm</a:t>
            </a:r>
            <a:r>
              <a:rPr lang="es-ES" sz="2800" dirty="0" smtClean="0"/>
              <a:t> </a:t>
            </a:r>
            <a:r>
              <a:rPr lang="es-ES" sz="2800" dirty="0" err="1" smtClean="0"/>
              <a:t>được</a:t>
            </a:r>
            <a:r>
              <a:rPr lang="es-ES" sz="2800" dirty="0" smtClean="0"/>
              <a:t> </a:t>
            </a:r>
            <a:r>
              <a:rPr lang="es-ES" sz="2800" dirty="0" err="1" smtClean="0"/>
              <a:t>một</a:t>
            </a:r>
            <a:r>
              <a:rPr lang="es-ES" sz="2800" dirty="0" smtClean="0"/>
              <a:t> </a:t>
            </a:r>
            <a:r>
              <a:rPr lang="es-ES" sz="2800" dirty="0" err="1" smtClean="0"/>
              <a:t>số</a:t>
            </a:r>
            <a:r>
              <a:rPr lang="es-ES" sz="2800" dirty="0" smtClean="0"/>
              <a:t> </a:t>
            </a:r>
            <a:r>
              <a:rPr lang="es-ES" sz="2800" dirty="0" err="1" smtClean="0"/>
              <a:t>điều</a:t>
            </a:r>
            <a:r>
              <a:rPr lang="es-ES" sz="2800" dirty="0" smtClean="0"/>
              <a:t> </a:t>
            </a:r>
            <a:r>
              <a:rPr lang="es-ES" sz="2800" dirty="0" err="1" smtClean="0"/>
              <a:t>luật</a:t>
            </a:r>
            <a:r>
              <a:rPr lang="es-ES" sz="2800" dirty="0" smtClean="0"/>
              <a:t> </a:t>
            </a:r>
            <a:r>
              <a:rPr lang="es-ES" sz="2800" dirty="0" err="1" smtClean="0"/>
              <a:t>môn</a:t>
            </a:r>
            <a:r>
              <a:rPr lang="es-ES" sz="2800" dirty="0" smtClean="0"/>
              <a:t> </a:t>
            </a:r>
            <a:r>
              <a:rPr lang="es-ES" sz="2800" dirty="0" err="1" smtClean="0"/>
              <a:t>cầu</a:t>
            </a:r>
            <a:r>
              <a:rPr lang="es-ES" sz="2800" dirty="0" smtClean="0"/>
              <a:t> </a:t>
            </a:r>
            <a:r>
              <a:rPr lang="es-ES" sz="2800" dirty="0" err="1" smtClean="0"/>
              <a:t>lông</a:t>
            </a:r>
            <a:r>
              <a:rPr lang="es-ES" sz="2800" dirty="0" smtClean="0"/>
              <a:t>, </a:t>
            </a:r>
            <a:r>
              <a:rPr lang="es-ES" sz="2800" dirty="0" err="1" smtClean="0"/>
              <a:t>áp</a:t>
            </a:r>
            <a:r>
              <a:rPr lang="es-ES" sz="2800" dirty="0" smtClean="0"/>
              <a:t> </a:t>
            </a:r>
            <a:r>
              <a:rPr lang="es-ES" sz="2800" dirty="0" err="1" smtClean="0"/>
              <a:t>dụng</a:t>
            </a:r>
            <a:r>
              <a:rPr lang="es-ES" sz="2800" dirty="0" smtClean="0"/>
              <a:t> </a:t>
            </a:r>
            <a:r>
              <a:rPr lang="es-ES" sz="2800" dirty="0" err="1" smtClean="0"/>
              <a:t>vào</a:t>
            </a:r>
            <a:r>
              <a:rPr lang="es-ES" sz="2800" dirty="0" smtClean="0"/>
              <a:t> </a:t>
            </a:r>
            <a:r>
              <a:rPr lang="es-ES" sz="2800" dirty="0" err="1" smtClean="0"/>
              <a:t>tập</a:t>
            </a:r>
            <a:r>
              <a:rPr lang="es-ES" sz="2800" dirty="0" smtClean="0"/>
              <a:t> </a:t>
            </a:r>
            <a:r>
              <a:rPr lang="es-ES" sz="2800" dirty="0" err="1" smtClean="0"/>
              <a:t>luyện</a:t>
            </a:r>
            <a:r>
              <a:rPr lang="es-ES" sz="2800" dirty="0" smtClean="0"/>
              <a:t> </a:t>
            </a:r>
            <a:r>
              <a:rPr lang="es-ES" sz="2800" dirty="0" err="1" smtClean="0"/>
              <a:t>và</a:t>
            </a:r>
            <a:r>
              <a:rPr lang="es-ES" sz="2800" dirty="0" smtClean="0"/>
              <a:t> </a:t>
            </a:r>
            <a:r>
              <a:rPr lang="es-ES" sz="2800" dirty="0" err="1" smtClean="0"/>
              <a:t>đấu</a:t>
            </a:r>
            <a:r>
              <a:rPr lang="es-ES" sz="2800" dirty="0" smtClean="0"/>
              <a:t> </a:t>
            </a:r>
            <a:r>
              <a:rPr lang="es-ES" sz="2800" dirty="0" err="1" smtClean="0"/>
              <a:t>tập</a:t>
            </a:r>
            <a:r>
              <a:rPr lang="es-ES" sz="2800" dirty="0" smtClean="0"/>
              <a:t>, </a:t>
            </a:r>
            <a:r>
              <a:rPr lang="es-ES" sz="2800" dirty="0" err="1" smtClean="0"/>
              <a:t>thi</a:t>
            </a:r>
            <a:r>
              <a:rPr lang="es-ES" sz="2800" dirty="0" smtClean="0"/>
              <a:t> </a:t>
            </a:r>
            <a:r>
              <a:rPr lang="es-ES" sz="2800" dirty="0" err="1" smtClean="0"/>
              <a:t>đấu</a:t>
            </a:r>
            <a:r>
              <a:rPr lang="es-ES" sz="2800" dirty="0" smtClean="0"/>
              <a:t> </a:t>
            </a:r>
            <a:r>
              <a:rPr lang="es-ES" sz="2800" dirty="0" err="1" smtClean="0"/>
              <a:t>sau</a:t>
            </a:r>
            <a:r>
              <a:rPr lang="es-ES" sz="2800" dirty="0" smtClean="0"/>
              <a:t> </a:t>
            </a:r>
            <a:r>
              <a:rPr lang="es-ES" sz="2800" dirty="0" err="1" smtClean="0"/>
              <a:t>này</a:t>
            </a:r>
            <a:r>
              <a:rPr lang="es-ES" sz="2800" dirty="0" smtClean="0"/>
              <a:t>.</a:t>
            </a:r>
            <a:endParaRPr lang="en-US" sz="2800" dirty="0" smtClean="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extBox 1"/>
          <p:cNvSpPr txBox="1"/>
          <p:nvPr/>
        </p:nvSpPr>
        <p:spPr>
          <a:xfrm>
            <a:off x="533400" y="533400"/>
            <a:ext cx="8077200" cy="523220"/>
          </a:xfrm>
          <a:prstGeom prst="rect">
            <a:avLst/>
          </a:prstGeom>
          <a:noFill/>
        </p:spPr>
        <p:txBody>
          <a:bodyPr wrap="square" rtlCol="0">
            <a:spAutoFit/>
          </a:bodyPr>
          <a:lstStyle/>
          <a:p>
            <a:pPr algn="ctr"/>
            <a:r>
              <a:rPr lang="en-US" sz="2800" dirty="0" smtClean="0">
                <a:latin typeface="Times New Roman" pitchFamily="18" charset="0"/>
                <a:cs typeface="Times New Roman" pitchFamily="18" charset="0"/>
              </a:rPr>
              <a:t>I. </a:t>
            </a:r>
            <a:r>
              <a:rPr lang="en-US" sz="2800" dirty="0" err="1" smtClean="0">
                <a:latin typeface="Times New Roman" pitchFamily="18" charset="0"/>
                <a:cs typeface="Times New Roman" pitchFamily="18" charset="0"/>
              </a:rPr>
              <a:t>Mục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tiêu</a:t>
            </a:r>
            <a:endParaRPr lang="en-US" sz="2800" dirty="0"/>
          </a:p>
        </p:txBody>
      </p:sp>
      <p:sp>
        <p:nvSpPr>
          <p:cNvPr id="3" name="TextBox 2"/>
          <p:cNvSpPr txBox="1"/>
          <p:nvPr/>
        </p:nvSpPr>
        <p:spPr>
          <a:xfrm>
            <a:off x="762000" y="1371600"/>
            <a:ext cx="7848600" cy="5355312"/>
          </a:xfrm>
          <a:prstGeom prst="rect">
            <a:avLst/>
          </a:prstGeom>
          <a:noFill/>
        </p:spPr>
        <p:txBody>
          <a:bodyPr wrap="square" rtlCol="0">
            <a:spAutoFit/>
          </a:bodyPr>
          <a:lstStyle/>
          <a:p>
            <a:pPr lvl="0" indent="457200" algn="just" fontAlgn="base">
              <a:spcBef>
                <a:spcPct val="0"/>
              </a:spcBef>
              <a:spcAft>
                <a:spcPct val="0"/>
              </a:spcAft>
            </a:pPr>
            <a:r>
              <a:rPr lang="en-US" b="1" u="sng" dirty="0" smtClean="0">
                <a:latin typeface="Times New Roman" pitchFamily="18" charset="0"/>
                <a:ea typeface="Times New Roman" pitchFamily="18" charset="0"/>
                <a:cs typeface="Times New Roman" pitchFamily="18" charset="0"/>
              </a:rPr>
              <a:t>2</a:t>
            </a:r>
            <a:r>
              <a:rPr lang="vi-VN" b="1" u="sng" dirty="0" smtClean="0">
                <a:latin typeface="Times New Roman" pitchFamily="18" charset="0"/>
                <a:ea typeface="Times New Roman" pitchFamily="18" charset="0"/>
                <a:cs typeface="Times New Roman" pitchFamily="18" charset="0"/>
              </a:rPr>
              <a:t>. Về năng lực:</a:t>
            </a:r>
            <a:r>
              <a:rPr lang="vi-VN" dirty="0" smtClean="0">
                <a:latin typeface="Times New Roman" pitchFamily="18" charset="0"/>
                <a:ea typeface="Times New Roman" pitchFamily="18" charset="0"/>
                <a:cs typeface="Times New Roman" pitchFamily="18" charset="0"/>
              </a:rPr>
              <a:t>  Bài học nhằm góp phần hình thành, phát triển các năng lực sau đây:</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b="1" dirty="0" smtClean="0">
                <a:latin typeface="Times New Roman" pitchFamily="18" charset="0"/>
                <a:ea typeface="Times New Roman" pitchFamily="18" charset="0"/>
                <a:cs typeface="Times New Roman" pitchFamily="18" charset="0"/>
              </a:rPr>
              <a:t>2</a:t>
            </a:r>
            <a:r>
              <a:rPr lang="vi-VN" b="1" dirty="0" smtClean="0">
                <a:latin typeface="Times New Roman" pitchFamily="18" charset="0"/>
                <a:ea typeface="Times New Roman" pitchFamily="18" charset="0"/>
                <a:cs typeface="Times New Roman" pitchFamily="18" charset="0"/>
              </a:rPr>
              <a:t>.1. Năng lực chung </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s-ES" b="1" dirty="0" smtClean="0">
                <a:latin typeface="Times New Roman" pitchFamily="18" charset="0"/>
                <a:ea typeface="Times New Roman" pitchFamily="18" charset="0"/>
                <a:cs typeface="Times New Roman" pitchFamily="18" charset="0"/>
              </a:rPr>
              <a:t>- </a:t>
            </a:r>
            <a:r>
              <a:rPr lang="en-US" dirty="0" smtClean="0">
                <a:solidFill>
                  <a:srgbClr val="000000"/>
                </a:solidFill>
                <a:latin typeface="Times New Roman" pitchFamily="18" charset="0"/>
                <a:ea typeface="Calibri" pitchFamily="34" charset="0"/>
                <a:cs typeface="Times New Roman" pitchFamily="18" charset="0"/>
              </a:rPr>
              <a:t>NL  </a:t>
            </a:r>
            <a:r>
              <a:rPr lang="en-US" dirty="0" err="1" smtClean="0">
                <a:solidFill>
                  <a:srgbClr val="000000"/>
                </a:solidFill>
                <a:latin typeface="Times New Roman" pitchFamily="18" charset="0"/>
                <a:ea typeface="Calibri" pitchFamily="34" charset="0"/>
                <a:cs typeface="Times New Roman" pitchFamily="18" charset="0"/>
              </a:rPr>
              <a:t>giao</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tiếp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hợp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tác</a:t>
            </a:r>
            <a:r>
              <a:rPr lang="en-US" b="1" dirty="0" smtClean="0">
                <a:solidFill>
                  <a:srgbClr val="000000"/>
                </a:solidFill>
                <a:latin typeface="Times New Roman" pitchFamily="18" charset="0"/>
                <a:ea typeface="Calibri" pitchFamily="34" charset="0"/>
                <a:cs typeface="Times New Roman" pitchFamily="18" charset="0"/>
              </a:rPr>
              <a:t>: </a:t>
            </a:r>
            <a:r>
              <a:rPr lang="es-ES" dirty="0" err="1" smtClean="0">
                <a:latin typeface="Times New Roman" pitchFamily="18" charset="0"/>
                <a:ea typeface="Times New Roman" pitchFamily="18" charset="0"/>
                <a:cs typeface="Times New Roman" pitchFamily="18" charset="0"/>
              </a:rPr>
              <a:t>giữa</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học</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sinh</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với</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học</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sinh</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học</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sinh</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với</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giáo</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viên</a:t>
            </a:r>
            <a:r>
              <a:rPr lang="es-ES" dirty="0" smtClean="0">
                <a:latin typeface="Times New Roman" pitchFamily="18" charset="0"/>
                <a:ea typeface="Times New Roman" pitchFamily="18" charset="0"/>
                <a:cs typeface="Times New Roman" pitchFamily="18" charset="0"/>
              </a:rPr>
              <a:t>, b</a:t>
            </a:r>
            <a:r>
              <a:rPr lang="en-US" dirty="0" err="1" smtClean="0">
                <a:solidFill>
                  <a:srgbClr val="000000"/>
                </a:solidFill>
                <a:latin typeface="Times New Roman" pitchFamily="18" charset="0"/>
                <a:ea typeface="Calibri" pitchFamily="34" charset="0"/>
                <a:cs typeface="Times New Roman" pitchFamily="18" charset="0"/>
              </a:rPr>
              <a:t>iết</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phân</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công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hợp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tác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khi</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tập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cặp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đôi</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nhóm</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để</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hoàn</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thành</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các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bài</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tập</a:t>
            </a:r>
            <a:r>
              <a:rPr lang="en-US" dirty="0" smtClean="0">
                <a:solidFill>
                  <a:srgbClr val="000000"/>
                </a:solidFill>
                <a:latin typeface="Times New Roman" pitchFamily="18" charset="0"/>
                <a:ea typeface="Calibri" pitchFamily="34" charset="0"/>
                <a:cs typeface="Times New Roman" pitchFamily="18" charset="0"/>
              </a:rPr>
              <a:t>.</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s-ES" b="1"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Năng</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lực</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tự</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chủ</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tự</a:t>
            </a:r>
            <a:r>
              <a:rPr lang="es-ES" dirty="0" smtClean="0">
                <a:latin typeface="Times New Roman" pitchFamily="18" charset="0"/>
                <a:ea typeface="Times New Roman" pitchFamily="18" charset="0"/>
                <a:cs typeface="Times New Roman" pitchFamily="18" charset="0"/>
              </a:rPr>
              <a:t> </a:t>
            </a:r>
            <a:r>
              <a:rPr lang="es-ES" dirty="0" err="1" smtClean="0">
                <a:latin typeface="Times New Roman" pitchFamily="18" charset="0"/>
                <a:ea typeface="Times New Roman" pitchFamily="18" charset="0"/>
                <a:cs typeface="Times New Roman" pitchFamily="18" charset="0"/>
              </a:rPr>
              <a:t>học</a:t>
            </a:r>
            <a:r>
              <a:rPr lang="es-ES" dirty="0" smtClean="0">
                <a:latin typeface="Times New Roman" pitchFamily="18" charset="0"/>
                <a:ea typeface="Times New Roman" pitchFamily="18" charset="0"/>
                <a:cs typeface="Times New Roman" pitchFamily="18" charset="0"/>
              </a:rPr>
              <a:t>:</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dirty="0" smtClean="0">
                <a:solidFill>
                  <a:srgbClr val="000000"/>
                </a:solidFill>
                <a:latin typeface="Times New Roman" pitchFamily="18" charset="0"/>
                <a:ea typeface="Calibri" pitchFamily="34" charset="0"/>
                <a:cs typeface="Times New Roman" pitchFamily="18" charset="0"/>
              </a:rPr>
              <a:t>+ HS </a:t>
            </a:r>
            <a:r>
              <a:rPr lang="en-US" dirty="0" err="1" smtClean="0">
                <a:solidFill>
                  <a:srgbClr val="000000"/>
                </a:solidFill>
                <a:latin typeface="Times New Roman" pitchFamily="18" charset="0"/>
                <a:ea typeface="Calibri" pitchFamily="34" charset="0"/>
                <a:cs typeface="Times New Roman" pitchFamily="18" charset="0"/>
              </a:rPr>
              <a:t>có</a:t>
            </a:r>
            <a:r>
              <a:rPr lang="en-US" dirty="0" smtClean="0">
                <a:solidFill>
                  <a:srgbClr val="000000"/>
                </a:solidFill>
                <a:latin typeface="Times New Roman" pitchFamily="18" charset="0"/>
                <a:ea typeface="Calibri" pitchFamily="34" charset="0"/>
                <a:cs typeface="Times New Roman" pitchFamily="18" charset="0"/>
              </a:rPr>
              <a:t> ý </a:t>
            </a:r>
            <a:r>
              <a:rPr lang="en-US" dirty="0" err="1" smtClean="0">
                <a:solidFill>
                  <a:srgbClr val="000000"/>
                </a:solidFill>
                <a:latin typeface="Times New Roman" pitchFamily="18" charset="0"/>
                <a:ea typeface="Calibri" pitchFamily="34" charset="0"/>
                <a:cs typeface="Times New Roman" pitchFamily="18" charset="0"/>
              </a:rPr>
              <a:t>thức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tập</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luyện</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cá</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nhân</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phát</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huy</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năng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lực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tự</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học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khi</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hoạt</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động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nhóm</a:t>
            </a:r>
            <a:r>
              <a:rPr lang="en-US" dirty="0" smtClean="0">
                <a:solidFill>
                  <a:srgbClr val="000000"/>
                </a:solidFill>
                <a:latin typeface="Times New Roman" pitchFamily="18" charset="0"/>
                <a:ea typeface="Calibri" pitchFamily="34" charset="0"/>
                <a:cs typeface="Times New Roman" pitchFamily="18" charset="0"/>
              </a:rPr>
              <a:t>.</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Biết</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quan</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sát</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động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tác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trong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tranh</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ảnh</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động</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tác</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mẫu</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của</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giáo</a:t>
            </a:r>
            <a:r>
              <a:rPr lang="en-US" dirty="0" smtClean="0">
                <a:solidFill>
                  <a:srgbClr val="000000"/>
                </a:solidFill>
                <a:latin typeface="Times New Roman" pitchFamily="18" charset="0"/>
                <a:ea typeface="Calibri" pitchFamily="34" charset="0"/>
                <a:cs typeface="Times New Roman" pitchFamily="18" charset="0"/>
              </a:rPr>
              <a:t> </a:t>
            </a:r>
            <a:r>
              <a:rPr lang="en-US" dirty="0" err="1" smtClean="0">
                <a:solidFill>
                  <a:srgbClr val="000000"/>
                </a:solidFill>
                <a:latin typeface="Times New Roman" pitchFamily="18" charset="0"/>
                <a:ea typeface="Calibri" pitchFamily="34" charset="0"/>
                <a:cs typeface="Times New Roman" pitchFamily="18" charset="0"/>
              </a:rPr>
              <a:t>viên</a:t>
            </a:r>
            <a:r>
              <a:rPr lang="en-US" dirty="0" smtClean="0">
                <a:solidFill>
                  <a:srgbClr val="000000"/>
                </a:solidFill>
                <a:latin typeface="Times New Roman" pitchFamily="18" charset="0"/>
                <a:ea typeface="Calibri" pitchFamily="34" charset="0"/>
                <a:cs typeface="Times New Roman" pitchFamily="18" charset="0"/>
              </a:rPr>
              <a:t>.</a:t>
            </a:r>
            <a:endParaRPr lang="en-US" dirty="0" smtClean="0">
              <a:latin typeface="Times New Roman" pitchFamily="18" charset="0"/>
              <a:cs typeface="Times New Roman" pitchFamily="18" charset="0"/>
            </a:endParaRPr>
          </a:p>
          <a:p>
            <a:pPr lvl="0" indent="457200" algn="just" eaLnBrk="0" fontAlgn="base" hangingPunct="0">
              <a:spcBef>
                <a:spcPct val="0"/>
              </a:spcBef>
              <a:spcAft>
                <a:spcPct val="0"/>
              </a:spcAft>
            </a:pPr>
            <a:r>
              <a:rPr lang="en-US" dirty="0" smtClean="0">
                <a:latin typeface="Times New Roman" pitchFamily="18" charset="0"/>
                <a:cs typeface="Times New Roman" pitchFamily="18" charset="0"/>
              </a:rPr>
              <a:t> </a:t>
            </a:r>
            <a:r>
              <a:rPr lang="vi-VN" dirty="0" smtClean="0">
                <a:latin typeface="Times New Roman" pitchFamily="18" charset="0"/>
                <a:cs typeface="Times New Roman" pitchFamily="18" charset="0"/>
              </a:rPr>
              <a:t>- Năng lực giải quyết vấn đề : Đề cao tính tích cực, chủ động trong học tập cũng như tập luyện </a:t>
            </a:r>
            <a:endParaRPr lang="en-US" dirty="0" smtClean="0">
              <a:latin typeface="Times New Roman" pitchFamily="18" charset="0"/>
              <a:cs typeface="Times New Roman" pitchFamily="18" charset="0"/>
            </a:endParaRPr>
          </a:p>
          <a:p>
            <a:r>
              <a:rPr lang="en-US" b="1" dirty="0" smtClean="0">
                <a:latin typeface="Times New Roman" pitchFamily="18" charset="0"/>
                <a:ea typeface="Times New Roman" pitchFamily="18" charset="0"/>
                <a:cs typeface="Times New Roman" pitchFamily="18" charset="0"/>
              </a:rPr>
              <a:t>         2</a:t>
            </a:r>
            <a:r>
              <a:rPr lang="vi-VN" b="1" dirty="0" smtClean="0">
                <a:latin typeface="Times New Roman" pitchFamily="18" charset="0"/>
                <a:ea typeface="Times New Roman" pitchFamily="18" charset="0"/>
                <a:cs typeface="Times New Roman" pitchFamily="18" charset="0"/>
              </a:rPr>
              <a:t>.2. Năng lực đặc thù </a:t>
            </a:r>
            <a:endParaRPr lang="en-US" b="1" dirty="0" smtClean="0">
              <a:latin typeface="Times New Roman" pitchFamily="18" charset="0"/>
              <a:ea typeface="Times New Roman" pitchFamily="18" charset="0"/>
              <a:cs typeface="Times New Roman" pitchFamily="18" charset="0"/>
            </a:endParaRPr>
          </a:p>
          <a:p>
            <a:r>
              <a:rPr lang="vi-VN" dirty="0" smtClean="0">
                <a:latin typeface="Times New Roman" pitchFamily="18" charset="0"/>
                <a:cs typeface="Times New Roman" pitchFamily="18" charset="0"/>
              </a:rPr>
              <a:t> - Nhận biết được các yếu tố dinh dưỡng cơ bản có ảnh hưởng trong tập luyện và phát triển thể chất. Tự sửa được động tác thông qua nghe, quan sát và tập luyện ở mức cơ bản.</a:t>
            </a:r>
            <a:endParaRPr lang="en-US" dirty="0" smtClean="0">
              <a:latin typeface="Times New Roman" pitchFamily="18" charset="0"/>
              <a:cs typeface="Times New Roman" pitchFamily="18" charset="0"/>
            </a:endParaRPr>
          </a:p>
          <a:p>
            <a:r>
              <a:rPr lang="vi-VN" dirty="0" smtClean="0">
                <a:latin typeface="Times New Roman" pitchFamily="18" charset="0"/>
                <a:cs typeface="Times New Roman" pitchFamily="18" charset="0"/>
              </a:rPr>
              <a:t>- Bước đầu biết cách tự đánh giá và đánh giá lẫn nhau trong tập luyện.</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NL </a:t>
            </a:r>
            <a:r>
              <a:rPr lang="en-US" dirty="0" err="1" smtClean="0">
                <a:latin typeface="Times New Roman" pitchFamily="18" charset="0"/>
                <a:cs typeface="Times New Roman" pitchFamily="18" charset="0"/>
              </a:rPr>
              <a:t>vận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động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cơ</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bản</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đánh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cầu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thấp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phải</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HS </a:t>
            </a:r>
            <a:r>
              <a:rPr lang="en-US" dirty="0" err="1" smtClean="0">
                <a:latin typeface="Times New Roman" pitchFamily="18" charset="0"/>
                <a:cs typeface="Times New Roman" pitchFamily="18" charset="0"/>
              </a:rPr>
              <a:t>thực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được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bài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tập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bổ</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kĩ</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thuật</a:t>
            </a:r>
            <a:r>
              <a:rPr lang="en-US" dirty="0" smtClean="0">
                <a:latin typeface="Times New Roman" pitchFamily="18" charset="0"/>
                <a:cs typeface="Times New Roman" pitchFamily="18" charset="0"/>
              </a:rPr>
              <a:t>. </a:t>
            </a:r>
            <a:endParaRPr lang="en-US" dirty="0"/>
          </a:p>
        </p:txBody>
      </p:sp>
    </p:spTree>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sz="3200" dirty="0" smtClean="0">
                <a:latin typeface="Times New Roman" pitchFamily="18" charset="0"/>
                <a:cs typeface="Times New Roman" pitchFamily="18" charset="0"/>
              </a:rPr>
              <a:t>I. </a:t>
            </a:r>
            <a:r>
              <a:rPr lang="en-US" sz="3200" dirty="0" err="1" smtClean="0">
                <a:latin typeface="Times New Roman" pitchFamily="18" charset="0"/>
                <a:cs typeface="Times New Roman" pitchFamily="18" charset="0"/>
              </a:rPr>
              <a:t>Mục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tiêu</a:t>
            </a:r>
            <a:r>
              <a:rPr lang="en-US" sz="3200"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a:xfrm>
            <a:off x="457200" y="1143000"/>
            <a:ext cx="7467600" cy="5330952"/>
          </a:xfrm>
        </p:spPr>
        <p:txBody>
          <a:bodyPr/>
          <a:lstStyle/>
          <a:p>
            <a:pPr marL="0" indent="0">
              <a:buNone/>
            </a:pPr>
            <a:r>
              <a:rPr lang="en-US" sz="4000" dirty="0" smtClean="0">
                <a:latin typeface="Times New Roman" pitchFamily="18" charset="0"/>
                <a:cs typeface="Times New Roman" pitchFamily="18" charset="0"/>
              </a:rPr>
              <a:t>3. </a:t>
            </a:r>
            <a:r>
              <a:rPr lang="en-US" sz="4000" dirty="0" err="1" smtClean="0">
                <a:latin typeface="Times New Roman" pitchFamily="18" charset="0"/>
                <a:cs typeface="Times New Roman" pitchFamily="18" charset="0"/>
              </a:rPr>
              <a:t>Phẩm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chất</a:t>
            </a: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Thái</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độ</a:t>
            </a:r>
            <a:r>
              <a:rPr lang="en-US" sz="4000" dirty="0" smtClean="0">
                <a:latin typeface="Times New Roman" pitchFamily="18" charset="0"/>
                <a:cs typeface="Times New Roman" pitchFamily="18" charset="0"/>
              </a:rPr>
              <a:t>: </a:t>
            </a:r>
            <a:r>
              <a:rPr lang="vi-VN" sz="4000" dirty="0" smtClean="0">
                <a:latin typeface="Times New Roman" pitchFamily="18" charset="0"/>
                <a:cs typeface="Times New Roman" pitchFamily="18" charset="0"/>
              </a:rPr>
              <a:t>Học sinh nghiêm túc, nhiệt tình, tự giác tích cực trong tập luyện. Rèn luyện tính tổ chức, kỷ luật</a:t>
            </a:r>
            <a:r>
              <a:rPr lang="en-US" sz="4000" dirty="0" smtClean="0">
                <a:latin typeface="Times New Roman" pitchFamily="18" charset="0"/>
                <a:cs typeface="Times New Roman" pitchFamily="18" charset="0"/>
              </a:rPr>
              <a:t>.</a:t>
            </a:r>
          </a:p>
          <a:p>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Chăm</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chỉ</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tập</a:t>
            </a:r>
            <a:r>
              <a:rPr lang="en-US" sz="4000" dirty="0" smtClean="0">
                <a:latin typeface="Times New Roman" pitchFamily="18" charset="0"/>
                <a:cs typeface="Times New Roman" pitchFamily="18" charset="0"/>
              </a:rPr>
              <a:t> </a:t>
            </a:r>
            <a:r>
              <a:rPr lang="en-US" sz="4000" dirty="0" err="1" smtClean="0">
                <a:latin typeface="Times New Roman" pitchFamily="18" charset="0"/>
                <a:cs typeface="Times New Roman" pitchFamily="18" charset="0"/>
              </a:rPr>
              <a:t>luyện</a:t>
            </a:r>
            <a:r>
              <a:rPr lang="en-US" dirty="0" smtClean="0">
                <a:latin typeface="Times New Roman" pitchFamily="18" charset="0"/>
                <a:cs typeface="Times New Roman" pitchFamily="18" charset="0"/>
              </a:rPr>
              <a:t>.</a:t>
            </a:r>
          </a:p>
          <a:p>
            <a:endParaRPr lang="en-US" dirty="0"/>
          </a:p>
        </p:txBody>
      </p:sp>
    </p:spTree>
  </p:cSld>
  <p:clrMapOvr>
    <a:masterClrMapping/>
  </p:clrMapOvr>
  <p:transition>
    <p:pull dir="d"/>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Times New Roman" pitchFamily="18" charset="0"/>
                <a:cs typeface="Times New Roman" pitchFamily="18" charset="0"/>
              </a:rPr>
              <a:t>II. </a:t>
            </a:r>
            <a:r>
              <a:rPr lang="en-US" sz="3200" dirty="0" err="1" smtClean="0">
                <a:latin typeface="Times New Roman" pitchFamily="18" charset="0"/>
                <a:cs typeface="Times New Roman" pitchFamily="18" charset="0"/>
              </a:rPr>
              <a:t>Thiết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bị</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dạy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và</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liệu</a:t>
            </a:r>
            <a:r>
              <a:rPr lang="en-US" sz="3200" dirty="0" smtClean="0">
                <a:latin typeface="Times New Roman" pitchFamily="18" charset="0"/>
                <a:cs typeface="Times New Roman" pitchFamily="18" charset="0"/>
              </a:rPr>
              <a:t>:</a:t>
            </a:r>
            <a:endParaRPr lang="en-US" dirty="0"/>
          </a:p>
        </p:txBody>
      </p:sp>
      <p:sp>
        <p:nvSpPr>
          <p:cNvPr id="3" name="Content Placeholder 2"/>
          <p:cNvSpPr>
            <a:spLocks noGrp="1"/>
          </p:cNvSpPr>
          <p:nvPr>
            <p:ph idx="1"/>
          </p:nvPr>
        </p:nvSpPr>
        <p:spPr/>
        <p:txBody>
          <a:bodyPr>
            <a:normAutofit fontScale="92500"/>
          </a:bodyPr>
          <a:lstStyle/>
          <a:p>
            <a:r>
              <a:rPr lang="vi-VN" dirty="0" smtClean="0">
                <a:solidFill>
                  <a:srgbClr val="00B050"/>
                </a:solidFill>
                <a:latin typeface="Calibri" pitchFamily="34" charset="0"/>
                <a:cs typeface="Calibri" pitchFamily="34" charset="0"/>
              </a:rPr>
              <a:t>– HS sử dụng tài khoản Microsoft Teams (zoom,…) được nhà trường cung cấp. </a:t>
            </a:r>
            <a:endParaRPr lang="en-US" dirty="0" smtClean="0">
              <a:solidFill>
                <a:srgbClr val="00B050"/>
              </a:solidFill>
              <a:latin typeface="Calibri" pitchFamily="34" charset="0"/>
              <a:cs typeface="Calibri" pitchFamily="34" charset="0"/>
            </a:endParaRPr>
          </a:p>
          <a:p>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Máy</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tính</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điện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thoại</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thông</a:t>
            </a:r>
            <a:r>
              <a:rPr lang="en-US" dirty="0" smtClean="0">
                <a:solidFill>
                  <a:srgbClr val="00B050"/>
                </a:solidFill>
                <a:latin typeface="Times New Roman" pitchFamily="18" charset="0"/>
                <a:cs typeface="Times New Roman" pitchFamily="18" charset="0"/>
              </a:rPr>
              <a:t> minh… (</a:t>
            </a:r>
            <a:r>
              <a:rPr lang="en-US" dirty="0" err="1" smtClean="0">
                <a:solidFill>
                  <a:srgbClr val="00B050"/>
                </a:solidFill>
                <a:latin typeface="Times New Roman" pitchFamily="18" charset="0"/>
                <a:cs typeface="Times New Roman" pitchFamily="18" charset="0"/>
              </a:rPr>
              <a:t>được</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kết</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nối</a:t>
            </a:r>
            <a:r>
              <a:rPr lang="en-US" dirty="0" smtClean="0">
                <a:solidFill>
                  <a:srgbClr val="00B050"/>
                </a:solidFill>
                <a:latin typeface="Times New Roman" pitchFamily="18" charset="0"/>
                <a:cs typeface="Times New Roman" pitchFamily="18" charset="0"/>
              </a:rPr>
              <a:t> internet)</a:t>
            </a:r>
          </a:p>
          <a:p>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Phần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mềm</a:t>
            </a:r>
            <a:r>
              <a:rPr lang="en-US" dirty="0" smtClean="0">
                <a:solidFill>
                  <a:srgbClr val="00B050"/>
                </a:solidFill>
                <a:latin typeface="Times New Roman" pitchFamily="18" charset="0"/>
                <a:cs typeface="Times New Roman" pitchFamily="18" charset="0"/>
              </a:rPr>
              <a:t> zoom, </a:t>
            </a:r>
            <a:r>
              <a:rPr lang="en-US" dirty="0" err="1" smtClean="0">
                <a:solidFill>
                  <a:srgbClr val="00B050"/>
                </a:solidFill>
                <a:latin typeface="Times New Roman" pitchFamily="18" charset="0"/>
                <a:cs typeface="Times New Roman" pitchFamily="18" charset="0"/>
              </a:rPr>
              <a:t>google</a:t>
            </a:r>
            <a:r>
              <a:rPr lang="en-US" dirty="0" smtClean="0">
                <a:solidFill>
                  <a:srgbClr val="00B050"/>
                </a:solidFill>
                <a:latin typeface="Times New Roman" pitchFamily="18" charset="0"/>
                <a:cs typeface="Times New Roman" pitchFamily="18" charset="0"/>
              </a:rPr>
              <a:t> meet, MS Teams </a:t>
            </a:r>
            <a:r>
              <a:rPr lang="en-US" dirty="0" err="1" smtClean="0">
                <a:solidFill>
                  <a:srgbClr val="00B050"/>
                </a:solidFill>
                <a:latin typeface="Times New Roman" pitchFamily="18" charset="0"/>
                <a:cs typeface="Times New Roman" pitchFamily="18" charset="0"/>
              </a:rPr>
              <a:t>để</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dạy</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trực</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tuyến</a:t>
            </a:r>
            <a:r>
              <a:rPr lang="en-US" dirty="0" smtClean="0">
                <a:solidFill>
                  <a:srgbClr val="00B050"/>
                </a:solidFill>
                <a:latin typeface="Times New Roman" pitchFamily="18" charset="0"/>
                <a:cs typeface="Times New Roman" pitchFamily="18" charset="0"/>
              </a:rPr>
              <a:t>.</a:t>
            </a:r>
          </a:p>
          <a:p>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Hình</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ảnh</a:t>
            </a:r>
            <a:r>
              <a:rPr lang="en-US" dirty="0" smtClean="0">
                <a:solidFill>
                  <a:srgbClr val="00B050"/>
                </a:solidFill>
                <a:latin typeface="Times New Roman" pitchFamily="18" charset="0"/>
                <a:cs typeface="Times New Roman" pitchFamily="18" charset="0"/>
              </a:rPr>
              <a:t>, video </a:t>
            </a:r>
            <a:r>
              <a:rPr lang="en-US" dirty="0" err="1" smtClean="0">
                <a:solidFill>
                  <a:srgbClr val="00B050"/>
                </a:solidFill>
                <a:latin typeface="Times New Roman" pitchFamily="18" charset="0"/>
                <a:cs typeface="Times New Roman" pitchFamily="18" charset="0"/>
              </a:rPr>
              <a:t>động</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tác</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đánh</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cầu</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thấp</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tay</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bên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phải</a:t>
            </a:r>
            <a:endParaRPr lang="en-US" dirty="0" smtClean="0">
              <a:solidFill>
                <a:srgbClr val="00B050"/>
              </a:solidFill>
              <a:latin typeface="Times New Roman" pitchFamily="18" charset="0"/>
              <a:cs typeface="Times New Roman" pitchFamily="18" charset="0"/>
            </a:endParaRPr>
          </a:p>
          <a:p>
            <a:pPr algn="just"/>
            <a:r>
              <a:rPr lang="en-US" dirty="0" err="1" smtClean="0">
                <a:solidFill>
                  <a:srgbClr val="00B050"/>
                </a:solidFill>
                <a:latin typeface="Times New Roman" pitchFamily="18" charset="0"/>
                <a:cs typeface="Times New Roman" pitchFamily="18" charset="0"/>
              </a:rPr>
              <a:t>Học</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sinh</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cần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chuẩn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bị</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vợt</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và</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có</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không</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gian</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thoáng</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đãng</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đảm</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bảo</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cho</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việc</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tập</a:t>
            </a:r>
            <a:r>
              <a:rPr lang="en-US" dirty="0" smtClean="0">
                <a:solidFill>
                  <a:srgbClr val="00B050"/>
                </a:solidFill>
                <a:latin typeface="Times New Roman" pitchFamily="18" charset="0"/>
                <a:cs typeface="Times New Roman" pitchFamily="18" charset="0"/>
              </a:rPr>
              <a:t> </a:t>
            </a:r>
            <a:r>
              <a:rPr lang="en-US" dirty="0" err="1" smtClean="0">
                <a:solidFill>
                  <a:srgbClr val="00B050"/>
                </a:solidFill>
                <a:latin typeface="Times New Roman" pitchFamily="18" charset="0"/>
                <a:cs typeface="Times New Roman" pitchFamily="18" charset="0"/>
              </a:rPr>
              <a:t>luyện</a:t>
            </a:r>
            <a:r>
              <a:rPr lang="en-US" dirty="0" smtClean="0">
                <a:solidFill>
                  <a:srgbClr val="00B050"/>
                </a:solidFill>
                <a:latin typeface="Times New Roman" pitchFamily="18" charset="0"/>
                <a:cs typeface="Times New Roman" pitchFamily="18" charset="0"/>
              </a:rPr>
              <a:t>.</a:t>
            </a:r>
            <a:r>
              <a:rPr lang="vi-VN" dirty="0" smtClean="0">
                <a:solidFill>
                  <a:srgbClr val="00B050"/>
                </a:solidFill>
                <a:latin typeface="Calibri" pitchFamily="34" charset="0"/>
                <a:cs typeface="Calibri" pitchFamily="34" charset="0"/>
              </a:rPr>
              <a:t> </a:t>
            </a:r>
          </a:p>
          <a:p>
            <a:pPr algn="just"/>
            <a:r>
              <a:rPr lang="vi-VN" dirty="0" smtClean="0">
                <a:solidFill>
                  <a:srgbClr val="00B050"/>
                </a:solidFill>
                <a:latin typeface="Calibri" pitchFamily="34" charset="0"/>
                <a:cs typeface="Calibri" pitchFamily="34" charset="0"/>
              </a:rPr>
              <a:t>– SGK Giáo dục thể chất 6 (Bộ kết nối tri thức với cuộc sống – NXBGDVN)</a:t>
            </a:r>
            <a:endParaRPr lang="en-US" dirty="0"/>
          </a:p>
        </p:txBody>
      </p:sp>
    </p:spTree>
  </p:cSld>
  <p:clrMapOvr>
    <a:masterClrMapping/>
  </p:clrMapOvr>
  <p:transition>
    <p:pull dir="d"/>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60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Times New Roman" pitchFamily="18" charset="0"/>
                <a:cs typeface="Times New Roman" pitchFamily="18" charset="0"/>
              </a:rPr>
              <a:t>III. TIẾN TRÌNH DẠY HỌC</a:t>
            </a:r>
            <a:endParaRPr lang="en-US" sz="4400" dirty="0"/>
          </a:p>
        </p:txBody>
      </p:sp>
      <p:sp>
        <p:nvSpPr>
          <p:cNvPr id="3" name="Content Placeholder 2"/>
          <p:cNvSpPr>
            <a:spLocks noGrp="1"/>
          </p:cNvSpPr>
          <p:nvPr>
            <p:ph idx="1"/>
          </p:nvPr>
        </p:nvSpPr>
        <p:spPr>
          <a:xfrm>
            <a:off x="457200" y="1600200"/>
            <a:ext cx="8305800" cy="4873752"/>
          </a:xfrm>
        </p:spPr>
        <p:txBody>
          <a:bodyPr/>
          <a:lstStyle/>
          <a:p>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Kĩ</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Thuật</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đánh</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cầu</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thấp</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tay</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bên</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phải</a:t>
            </a:r>
            <a:endParaRPr lang="en-US" sz="7200" dirty="0" smtClean="0">
              <a:latin typeface="Times New Roman" pitchFamily="18" charset="0"/>
              <a:cs typeface="Times New Roman" pitchFamily="18" charset="0"/>
            </a:endParaRPr>
          </a:p>
          <a:p>
            <a:endParaRPr lang="en-US"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50000">
              <a:schemeClr val="accent1">
                <a:tint val="44500"/>
                <a:satMod val="160000"/>
              </a:schemeClr>
            </a:gs>
            <a:gs pos="100000">
              <a:schemeClr val="accent1">
                <a:tint val="23500"/>
                <a:satMod val="160000"/>
              </a:schemeClr>
            </a:gs>
          </a:gsLst>
          <a:lin ang="60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a:bodyPr>
          <a:lstStyle/>
          <a:p>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1: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khởi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endParaRPr lang="en-US" sz="3600" dirty="0"/>
          </a:p>
        </p:txBody>
      </p:sp>
      <p:sp>
        <p:nvSpPr>
          <p:cNvPr id="3" name="Content Placeholder 2"/>
          <p:cNvSpPr>
            <a:spLocks noGrp="1"/>
          </p:cNvSpPr>
          <p:nvPr>
            <p:ph idx="1"/>
          </p:nvPr>
        </p:nvSpPr>
        <p:spPr>
          <a:xfrm>
            <a:off x="457200" y="1219200"/>
            <a:ext cx="7467600" cy="4873752"/>
          </a:xfrm>
        </p:spPr>
        <p:txBody>
          <a:bodyPr>
            <a:normAutofit lnSpcReduction="10000"/>
          </a:bodyPr>
          <a:lstStyle/>
          <a:p>
            <a:pPr>
              <a:buNone/>
            </a:pPr>
            <a:r>
              <a:rPr lang="en-US" sz="3200" dirty="0" smtClean="0">
                <a:latin typeface="Times New Roman" pitchFamily="18" charset="0"/>
                <a:cs typeface="Times New Roman" pitchFamily="18" charset="0"/>
              </a:rPr>
              <a:t>1.Lớp </a:t>
            </a:r>
            <a:r>
              <a:rPr lang="en-US" sz="3200" dirty="0" err="1" smtClean="0">
                <a:latin typeface="Times New Roman" pitchFamily="18" charset="0"/>
                <a:cs typeface="Times New Roman" pitchFamily="18" charset="0"/>
              </a:rPr>
              <a:t>trưởng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điểm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danh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sĩ</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số</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sau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đó</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lại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giáo</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viên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thông</a:t>
            </a:r>
            <a:r>
              <a:rPr lang="en-US" sz="3200" dirty="0" smtClean="0">
                <a:latin typeface="Times New Roman" pitchFamily="18" charset="0"/>
                <a:cs typeface="Times New Roman" pitchFamily="18" charset="0"/>
              </a:rPr>
              <a:t> qua </a:t>
            </a:r>
            <a:r>
              <a:rPr lang="en-US" sz="3200" dirty="0" err="1" smtClean="0">
                <a:latin typeface="Times New Roman" pitchFamily="18" charset="0"/>
                <a:cs typeface="Times New Roman" pitchFamily="18" charset="0"/>
              </a:rPr>
              <a:t>các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mềm</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trực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tuyến</a:t>
            </a:r>
            <a:r>
              <a:rPr lang="en-US" sz="3200" dirty="0" smtClean="0">
                <a:latin typeface="Times New Roman" pitchFamily="18" charset="0"/>
                <a:cs typeface="Times New Roman" pitchFamily="18" charset="0"/>
              </a:rPr>
              <a:t>.</a:t>
            </a:r>
          </a:p>
          <a:p>
            <a:pPr marL="514350" indent="-514350">
              <a:buNone/>
            </a:pPr>
            <a:r>
              <a:rPr lang="en-US" sz="3200" dirty="0" smtClean="0">
                <a:latin typeface="Times New Roman" pitchFamily="18" charset="0"/>
                <a:cs typeface="Times New Roman" pitchFamily="18" charset="0"/>
              </a:rPr>
              <a:t>2. </a:t>
            </a:r>
            <a:r>
              <a:rPr lang="en-US" sz="3200" dirty="0" err="1" smtClean="0">
                <a:latin typeface="Times New Roman" pitchFamily="18" charset="0"/>
                <a:cs typeface="Times New Roman" pitchFamily="18" charset="0"/>
              </a:rPr>
              <a:t>Khởi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a:t>
            </a:r>
          </a:p>
          <a:p>
            <a:pPr marL="0" indent="0">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Học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sinh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tự</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khởi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bài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thể</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không</a:t>
            </a:r>
            <a:r>
              <a:rPr lang="en-US" sz="3200" dirty="0" smtClean="0">
                <a:latin typeface="Times New Roman" pitchFamily="18" charset="0"/>
                <a:cs typeface="Times New Roman" pitchFamily="18" charset="0"/>
              </a:rPr>
              <a:t> 7 </a:t>
            </a:r>
            <a:r>
              <a:rPr lang="en-US" sz="3200" dirty="0" err="1" smtClean="0">
                <a:latin typeface="Times New Roman" pitchFamily="18" charset="0"/>
                <a:cs typeface="Times New Roman" pitchFamily="18" charset="0"/>
              </a:rPr>
              <a:t>động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tác</a:t>
            </a:r>
            <a:r>
              <a:rPr lang="en-US" sz="3200" dirty="0" smtClean="0">
                <a:latin typeface="Times New Roman" pitchFamily="18" charset="0"/>
                <a:cs typeface="Times New Roman" pitchFamily="18" charset="0"/>
              </a:rPr>
              <a:t>: ĐT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ngực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vặn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mình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nghiêng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lườn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đá</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lăng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gập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phối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hợp</a:t>
            </a:r>
            <a:r>
              <a:rPr lang="en-US" sz="3200" dirty="0" smtClean="0">
                <a:latin typeface="Times New Roman" pitchFamily="18" charset="0"/>
                <a:cs typeface="Times New Roman" pitchFamily="18" charset="0"/>
              </a:rPr>
              <a:t>.</a:t>
            </a:r>
          </a:p>
          <a:p>
            <a:pPr marL="0" indent="0">
              <a:buNone/>
            </a:pP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Xoay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các</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khớp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tay</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cổ</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chân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khớp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vai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hông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đầu</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gối</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ép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ngang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ép</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dọc</a:t>
            </a:r>
            <a:r>
              <a:rPr lang="en-US" sz="3200" dirty="0" smtClean="0">
                <a:latin typeface="Times New Roman" pitchFamily="18" charset="0"/>
                <a:cs typeface="Times New Roman" pitchFamily="18" charset="0"/>
              </a:rPr>
              <a:t>.</a:t>
            </a:r>
          </a:p>
          <a:p>
            <a:endParaRPr lang="en-US"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3"/>
            </a:gs>
            <a:gs pos="50000">
              <a:schemeClr val="accent1">
                <a:tint val="44500"/>
                <a:satMod val="160000"/>
              </a:schemeClr>
            </a:gs>
            <a:gs pos="100000">
              <a:schemeClr val="accent1">
                <a:tint val="23500"/>
                <a:satMod val="160000"/>
              </a:schemeClr>
            </a:gs>
          </a:gsLst>
          <a:lin ang="60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a:bodyPr>
          <a:lstStyle/>
          <a:p>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động</a:t>
            </a:r>
            <a:r>
              <a:rPr lang="en-US" sz="3600" dirty="0" smtClean="0">
                <a:latin typeface="Times New Roman" pitchFamily="18" charset="0"/>
                <a:cs typeface="Times New Roman" pitchFamily="18" charset="0"/>
              </a:rPr>
              <a:t> 2: </a:t>
            </a:r>
            <a:r>
              <a:rPr lang="en-US" sz="3600" dirty="0" err="1" smtClean="0">
                <a:latin typeface="Times New Roman" pitchFamily="18" charset="0"/>
                <a:cs typeface="Times New Roman" pitchFamily="18" charset="0"/>
              </a:rPr>
              <a:t>Hình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kiến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thức</a:t>
            </a:r>
            <a:endParaRPr lang="en-US" sz="3600" dirty="0"/>
          </a:p>
        </p:txBody>
      </p:sp>
      <p:sp>
        <p:nvSpPr>
          <p:cNvPr id="3" name="Content Placeholder 2"/>
          <p:cNvSpPr>
            <a:spLocks noGrp="1"/>
          </p:cNvSpPr>
          <p:nvPr>
            <p:ph idx="1"/>
          </p:nvPr>
        </p:nvSpPr>
        <p:spPr>
          <a:xfrm>
            <a:off x="457200" y="1524000"/>
            <a:ext cx="8458200" cy="4873752"/>
          </a:xfrm>
        </p:spPr>
        <p:txBody>
          <a:bodyPr>
            <a:normAutofit lnSpcReduction="10000"/>
          </a:bodyPr>
          <a:lstStyle/>
          <a:p>
            <a:r>
              <a:rPr lang="nl-NL" b="1" dirty="0" smtClean="0"/>
              <a:t>1. Kĩ thuật đánh cầu thấp tay bên phải</a:t>
            </a:r>
            <a:endParaRPr lang="en-US" dirty="0" smtClean="0"/>
          </a:p>
          <a:p>
            <a:r>
              <a:rPr lang="nl-NL" dirty="0" smtClean="0"/>
              <a:t>- TTCB: Hai chân đứng rộng bằng vai, gối khuỵu, tay phải cầm vợt ở phía trước.</a:t>
            </a:r>
            <a:endParaRPr lang="en-US" dirty="0" smtClean="0"/>
          </a:p>
          <a:p>
            <a:r>
              <a:rPr lang="nl-NL" dirty="0" smtClean="0"/>
              <a:t>- Thực hiện: Chân phải bước ra trước chếch sang phải một bước (về hướng cầu rơi). Tay phải đưa vợt từ trước sang phải ra sau lên cao. Khi đánh cầu, đưa vợt từ trên xuống dưới ra trước (hình 1). Vợt tiếp xúc với cầu ở trước chân phải, ngang tầm với đầu gối.</a:t>
            </a:r>
            <a:r>
              <a:rPr lang="en-US" dirty="0" smtClean="0"/>
              <a:t> </a:t>
            </a:r>
            <a:r>
              <a:rPr lang="en-US" dirty="0" err="1" smtClean="0"/>
              <a:t>Lúc</a:t>
            </a:r>
            <a:r>
              <a:rPr lang="en-US" dirty="0" smtClean="0"/>
              <a:t> </a:t>
            </a:r>
            <a:r>
              <a:rPr lang="en-US" dirty="0" err="1" smtClean="0"/>
              <a:t>này</a:t>
            </a:r>
            <a:r>
              <a:rPr lang="en-US" dirty="0" smtClean="0"/>
              <a:t> </a:t>
            </a:r>
            <a:r>
              <a:rPr lang="en-US" dirty="0" err="1" smtClean="0"/>
              <a:t>ta</a:t>
            </a:r>
            <a:r>
              <a:rPr lang="en-US" dirty="0" smtClean="0"/>
              <a:t> </a:t>
            </a:r>
            <a:r>
              <a:rPr lang="en-US" dirty="0" err="1" smtClean="0"/>
              <a:t>cần</a:t>
            </a:r>
            <a:r>
              <a:rPr lang="en-US" dirty="0" smtClean="0"/>
              <a:t> </a:t>
            </a:r>
            <a:r>
              <a:rPr lang="en-US" dirty="0" err="1" smtClean="0"/>
              <a:t>phải</a:t>
            </a:r>
            <a:r>
              <a:rPr lang="en-US" dirty="0" smtClean="0"/>
              <a:t> </a:t>
            </a:r>
            <a:r>
              <a:rPr lang="en-US" dirty="0" err="1" smtClean="0"/>
              <a:t>dùng</a:t>
            </a:r>
            <a:r>
              <a:rPr lang="en-US" dirty="0" smtClean="0"/>
              <a:t> </a:t>
            </a:r>
            <a:r>
              <a:rPr lang="en-US" dirty="0" err="1" smtClean="0"/>
              <a:t>lực</a:t>
            </a:r>
            <a:r>
              <a:rPr lang="en-US" dirty="0" smtClean="0"/>
              <a:t> </a:t>
            </a:r>
            <a:r>
              <a:rPr lang="en-US" dirty="0" err="1" smtClean="0"/>
              <a:t>của</a:t>
            </a:r>
            <a:r>
              <a:rPr lang="en-US" dirty="0" smtClean="0"/>
              <a:t> </a:t>
            </a:r>
            <a:r>
              <a:rPr lang="en-US" dirty="0" err="1" smtClean="0"/>
              <a:t>toàn</a:t>
            </a:r>
            <a:r>
              <a:rPr lang="en-US" dirty="0" smtClean="0"/>
              <a:t> </a:t>
            </a:r>
            <a:r>
              <a:rPr lang="en-US" dirty="0" err="1" smtClean="0"/>
              <a:t>thân</a:t>
            </a:r>
            <a:r>
              <a:rPr lang="en-US" dirty="0" smtClean="0"/>
              <a:t>, </a:t>
            </a:r>
            <a:r>
              <a:rPr lang="en-US" dirty="0" err="1" smtClean="0"/>
              <a:t>cánh</a:t>
            </a:r>
            <a:r>
              <a:rPr lang="en-US" dirty="0" smtClean="0"/>
              <a:t> </a:t>
            </a:r>
            <a:r>
              <a:rPr lang="en-US" dirty="0" err="1" smtClean="0"/>
              <a:t>tay</a:t>
            </a:r>
            <a:r>
              <a:rPr lang="en-US" dirty="0" smtClean="0"/>
              <a:t> </a:t>
            </a:r>
            <a:r>
              <a:rPr lang="en-US" dirty="0" err="1" smtClean="0"/>
              <a:t>và</a:t>
            </a:r>
            <a:r>
              <a:rPr lang="en-US" dirty="0" smtClean="0"/>
              <a:t> </a:t>
            </a:r>
            <a:r>
              <a:rPr lang="en-US" dirty="0" err="1" smtClean="0"/>
              <a:t>cổ</a:t>
            </a:r>
            <a:r>
              <a:rPr lang="en-US" dirty="0" smtClean="0"/>
              <a:t> </a:t>
            </a:r>
            <a:r>
              <a:rPr lang="en-US" dirty="0" err="1" smtClean="0"/>
              <a:t>tay</a:t>
            </a:r>
            <a:r>
              <a:rPr lang="en-US" dirty="0" smtClean="0"/>
              <a:t> </a:t>
            </a:r>
            <a:r>
              <a:rPr lang="en-US" dirty="0" err="1" smtClean="0"/>
              <a:t>để</a:t>
            </a:r>
            <a:r>
              <a:rPr lang="en-US" dirty="0" smtClean="0"/>
              <a:t> </a:t>
            </a:r>
            <a:r>
              <a:rPr lang="en-US" dirty="0" err="1" smtClean="0"/>
              <a:t>đánh</a:t>
            </a:r>
            <a:r>
              <a:rPr lang="en-US" dirty="0" smtClean="0"/>
              <a:t> </a:t>
            </a:r>
            <a:r>
              <a:rPr lang="en-US" dirty="0" err="1" smtClean="0"/>
              <a:t>cầu</a:t>
            </a:r>
            <a:r>
              <a:rPr lang="en-US" dirty="0" smtClean="0"/>
              <a:t> </a:t>
            </a:r>
            <a:r>
              <a:rPr lang="en-US" dirty="0" err="1" smtClean="0"/>
              <a:t>đi</a:t>
            </a:r>
            <a:r>
              <a:rPr lang="en-US" dirty="0" smtClean="0"/>
              <a:t>. </a:t>
            </a:r>
            <a:r>
              <a:rPr lang="en-US" dirty="0" err="1" smtClean="0"/>
              <a:t>Cần</a:t>
            </a:r>
            <a:r>
              <a:rPr lang="en-US" dirty="0" smtClean="0"/>
              <a:t> </a:t>
            </a:r>
            <a:r>
              <a:rPr lang="en-US" dirty="0" err="1" smtClean="0"/>
              <a:t>sử</a:t>
            </a:r>
            <a:r>
              <a:rPr lang="en-US" dirty="0" smtClean="0"/>
              <a:t> </a:t>
            </a:r>
            <a:r>
              <a:rPr lang="en-US" dirty="0" err="1" smtClean="0"/>
              <a:t>dụng</a:t>
            </a:r>
            <a:r>
              <a:rPr lang="en-US" dirty="0" smtClean="0"/>
              <a:t> </a:t>
            </a:r>
            <a:r>
              <a:rPr lang="en-US" dirty="0" err="1" smtClean="0"/>
              <a:t>sự</a:t>
            </a:r>
            <a:r>
              <a:rPr lang="en-US" dirty="0" smtClean="0"/>
              <a:t> </a:t>
            </a:r>
            <a:r>
              <a:rPr lang="en-US" dirty="0" err="1" smtClean="0"/>
              <a:t>linh</a:t>
            </a:r>
            <a:r>
              <a:rPr lang="en-US" dirty="0" smtClean="0"/>
              <a:t> </a:t>
            </a:r>
            <a:r>
              <a:rPr lang="en-US" dirty="0" err="1" smtClean="0"/>
              <a:t>hoạt</a:t>
            </a:r>
            <a:r>
              <a:rPr lang="en-US" dirty="0" smtClean="0"/>
              <a:t> </a:t>
            </a:r>
            <a:r>
              <a:rPr lang="en-US" dirty="0" err="1" smtClean="0"/>
              <a:t>của</a:t>
            </a:r>
            <a:r>
              <a:rPr lang="en-US" dirty="0" smtClean="0"/>
              <a:t> </a:t>
            </a:r>
            <a:r>
              <a:rPr lang="en-US" dirty="0" err="1" smtClean="0"/>
              <a:t>cổ</a:t>
            </a:r>
            <a:r>
              <a:rPr lang="en-US" dirty="0" smtClean="0"/>
              <a:t> </a:t>
            </a:r>
            <a:r>
              <a:rPr lang="en-US" dirty="0" err="1" smtClean="0"/>
              <a:t>tay</a:t>
            </a:r>
            <a:r>
              <a:rPr lang="en-US" dirty="0" smtClean="0"/>
              <a:t> </a:t>
            </a:r>
            <a:r>
              <a:rPr lang="en-US" dirty="0" err="1" smtClean="0"/>
              <a:t>để</a:t>
            </a:r>
            <a:r>
              <a:rPr lang="en-US" dirty="0" smtClean="0"/>
              <a:t> </a:t>
            </a:r>
            <a:r>
              <a:rPr lang="en-US" dirty="0" err="1" smtClean="0"/>
              <a:t>thay</a:t>
            </a:r>
            <a:r>
              <a:rPr lang="en-US" dirty="0" smtClean="0"/>
              <a:t> </a:t>
            </a:r>
            <a:r>
              <a:rPr lang="en-US" dirty="0" err="1" smtClean="0"/>
              <a:t>đổi</a:t>
            </a:r>
            <a:r>
              <a:rPr lang="en-US" dirty="0" smtClean="0"/>
              <a:t> </a:t>
            </a:r>
            <a:r>
              <a:rPr lang="en-US" dirty="0" err="1" smtClean="0"/>
              <a:t>góc</a:t>
            </a:r>
            <a:r>
              <a:rPr lang="en-US" dirty="0" smtClean="0"/>
              <a:t> </a:t>
            </a:r>
            <a:r>
              <a:rPr lang="en-US" dirty="0" err="1" smtClean="0"/>
              <a:t>độ</a:t>
            </a:r>
            <a:r>
              <a:rPr lang="en-US" dirty="0" smtClean="0"/>
              <a:t> </a:t>
            </a:r>
            <a:r>
              <a:rPr lang="en-US" dirty="0" err="1" smtClean="0"/>
              <a:t>vợt</a:t>
            </a:r>
            <a:r>
              <a:rPr lang="en-US" dirty="0" smtClean="0"/>
              <a:t> </a:t>
            </a:r>
            <a:r>
              <a:rPr lang="en-US" dirty="0" err="1" smtClean="0"/>
              <a:t>làm</a:t>
            </a:r>
            <a:r>
              <a:rPr lang="en-US" dirty="0" smtClean="0"/>
              <a:t> </a:t>
            </a:r>
            <a:r>
              <a:rPr lang="en-US" dirty="0" err="1" smtClean="0"/>
              <a:t>thay</a:t>
            </a:r>
            <a:r>
              <a:rPr lang="en-US" dirty="0" smtClean="0"/>
              <a:t> </a:t>
            </a:r>
            <a:r>
              <a:rPr lang="en-US" dirty="0" err="1" smtClean="0"/>
              <a:t>đổi</a:t>
            </a:r>
            <a:r>
              <a:rPr lang="en-US" dirty="0" smtClean="0"/>
              <a:t> </a:t>
            </a:r>
            <a:r>
              <a:rPr lang="en-US" dirty="0" err="1" smtClean="0"/>
              <a:t>hướng</a:t>
            </a:r>
            <a:r>
              <a:rPr lang="en-US" dirty="0" smtClean="0"/>
              <a:t> </a:t>
            </a:r>
            <a:r>
              <a:rPr lang="en-US" dirty="0" err="1" smtClean="0"/>
              <a:t>và</a:t>
            </a:r>
            <a:r>
              <a:rPr lang="en-US" dirty="0" smtClean="0"/>
              <a:t> </a:t>
            </a:r>
            <a:r>
              <a:rPr lang="en-US" dirty="0" err="1" smtClean="0"/>
              <a:t>tâm</a:t>
            </a:r>
            <a:r>
              <a:rPr lang="en-US" dirty="0" smtClean="0"/>
              <a:t> </a:t>
            </a:r>
            <a:r>
              <a:rPr lang="en-US" dirty="0" err="1" smtClean="0"/>
              <a:t>đi</a:t>
            </a:r>
            <a:r>
              <a:rPr lang="en-US" dirty="0" smtClean="0"/>
              <a:t> </a:t>
            </a:r>
            <a:r>
              <a:rPr lang="en-US" dirty="0" err="1" smtClean="0"/>
              <a:t>của</a:t>
            </a:r>
            <a:r>
              <a:rPr lang="en-US" dirty="0" smtClean="0"/>
              <a:t> </a:t>
            </a:r>
            <a:r>
              <a:rPr lang="en-US" dirty="0" err="1" smtClean="0"/>
              <a:t>cầu</a:t>
            </a:r>
            <a:r>
              <a:rPr lang="en-US" dirty="0" smtClean="0"/>
              <a:t>.</a:t>
            </a:r>
            <a:r>
              <a:rPr lang="nl-NL" dirty="0" smtClean="0"/>
              <a:t> Sau đó thu tay về TTCB.</a:t>
            </a:r>
            <a:endParaRPr lang="en-US" dirty="0" smtClean="0"/>
          </a:p>
          <a:p>
            <a:endParaRPr lang="en-US" dirty="0"/>
          </a:p>
        </p:txBody>
      </p:sp>
    </p:spTree>
  </p:cSld>
  <p:clrMapOvr>
    <a:masterClrMapping/>
  </p:clrMapOvr>
  <p:transition spd="med">
    <p:wedge/>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nl-NL" b="1" dirty="0" smtClean="0"/>
              <a:t>Kĩ thuật đánh cầu thấp tay bên phải</a:t>
            </a:r>
            <a:endParaRPr lang="en-US" dirty="0"/>
          </a:p>
        </p:txBody>
      </p:sp>
      <p:pic>
        <p:nvPicPr>
          <p:cNvPr id="4" name="Content Placeholder 3"/>
          <p:cNvPicPr>
            <a:picLocks noGrp="1"/>
          </p:cNvPicPr>
          <p:nvPr>
            <p:ph idx="1"/>
          </p:nvPr>
        </p:nvPicPr>
        <p:blipFill>
          <a:blip r:embed="rId3" cstate="print"/>
          <a:stretch>
            <a:fillRect/>
          </a:stretch>
        </p:blipFill>
        <p:spPr>
          <a:xfrm>
            <a:off x="533400" y="1371600"/>
            <a:ext cx="7924800" cy="5105400"/>
          </a:xfrm>
          <a:prstGeom prst="rect">
            <a:avLst/>
          </a:prstGeom>
        </p:spPr>
      </p:pic>
    </p:spTree>
  </p:cSld>
  <p:clrMapOvr>
    <a:masterClrMapping/>
  </p:clrMapOvr>
  <p:transition spd="med">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195</TotalTime>
  <Words>918</Words>
  <Application>Microsoft Office PowerPoint</Application>
  <PresentationFormat>On-screen Show (4:3)</PresentationFormat>
  <Paragraphs>57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Book Antiqua</vt:lpstr>
      <vt:lpstr>Calibri</vt:lpstr>
      <vt:lpstr>Lucida Sans</vt:lpstr>
      <vt:lpstr>Times New Roman</vt:lpstr>
      <vt:lpstr>Wingdings 2</vt:lpstr>
      <vt:lpstr>Flow</vt:lpstr>
      <vt:lpstr>Giáo án power point</vt:lpstr>
      <vt:lpstr>PowerPoint Presentation</vt:lpstr>
      <vt:lpstr>PowerPoint Presentation</vt:lpstr>
      <vt:lpstr>I. Mục tiêu:</vt:lpstr>
      <vt:lpstr>II. Thiết bị dạy học và học liệu:</vt:lpstr>
      <vt:lpstr>III. TIẾN TRÌNH DẠY HỌC</vt:lpstr>
      <vt:lpstr>Hoạt động 1: Hoạt động khởi động</vt:lpstr>
      <vt:lpstr>Hoạt động 2: Hình thành kiến thức</vt:lpstr>
      <vt:lpstr>Kĩ thuật đánh cầu thấp tay bên phải</vt:lpstr>
      <vt:lpstr> Kĩ thuật đánh cầu thấp tay bên phải</vt:lpstr>
      <vt:lpstr>Kĩ thuật đánh cầu thấp tay bên phải</vt:lpstr>
      <vt:lpstr>Hoạt động 3: Luyện tập</vt:lpstr>
      <vt:lpstr>Hoạt động 4: vận dụng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Giáo án power point</dc:title>
  <dc:creator>Administrator</dc:creator>
  <cp:lastModifiedBy>Admin</cp:lastModifiedBy>
  <cp:revision>30</cp:revision>
  <dcterms:created xsi:type="dcterms:W3CDTF">2006-08-16T00:00:00Z</dcterms:created>
  <dcterms:modified xsi:type="dcterms:W3CDTF">2024-12-21T14:40:31Z</dcterms:modified>
</cp:coreProperties>
</file>