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75" r:id="rId2"/>
    <p:sldId id="256" r:id="rId3"/>
    <p:sldId id="257" r:id="rId4"/>
    <p:sldId id="258" r:id="rId5"/>
    <p:sldId id="259" r:id="rId6"/>
    <p:sldId id="262" r:id="rId7"/>
    <p:sldId id="261"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9" r:id="rId21"/>
    <p:sldId id="276" r:id="rId22"/>
    <p:sldId id="280" r:id="rId23"/>
    <p:sldId id="282" r:id="rId24"/>
    <p:sldId id="284"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6237" autoAdjust="0"/>
  </p:normalViewPr>
  <p:slideViewPr>
    <p:cSldViewPr>
      <p:cViewPr>
        <p:scale>
          <a:sx n="87" d="100"/>
          <a:sy n="87" d="100"/>
        </p:scale>
        <p:origin x="-876" y="282"/>
      </p:cViewPr>
      <p:guideLst>
        <p:guide orient="horz" pos="2160"/>
        <p:guide pos="2880"/>
      </p:guideLst>
    </p:cSldViewPr>
  </p:slideViewPr>
  <p:outlineViewPr>
    <p:cViewPr>
      <p:scale>
        <a:sx n="33" d="100"/>
        <a:sy n="33" d="100"/>
      </p:scale>
      <p:origin x="0" y="6696"/>
    </p:cViewPr>
  </p:outlineViewPr>
  <p:notesTextViewPr>
    <p:cViewPr>
      <p:scale>
        <a:sx n="1" d="1"/>
        <a:sy n="1" d="1"/>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CEF19D-7628-43F4-A663-71170096435C}" type="datetimeFigureOut">
              <a:rPr lang="en-US" smtClean="0"/>
              <a:pPr/>
              <a:t>10/9/2021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33168-B593-4006-BC17-440F12C536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833168-B593-4006-BC17-440F12C536AA}"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833168-B593-4006-BC17-440F12C536A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91F10E3-3968-4913-A803-219C936CBC73}" type="datetimeFigureOut">
              <a:rPr lang="en-US" smtClean="0"/>
              <a:pPr/>
              <a:t>10/9/2021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B94DB-F36A-4A34-933E-97BF01C6F66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F10E3-3968-4913-A803-219C936CBC73}"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94DB-F36A-4A34-933E-97BF01C6F6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06B94DB-F36A-4A34-933E-97BF01C6F66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1F10E3-3968-4913-A803-219C936CBC73}"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1F10E3-3968-4913-A803-219C936CBC73}"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6B94DB-F36A-4A34-933E-97BF01C6F66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91F10E3-3968-4913-A803-219C936CBC73}" type="datetimeFigureOut">
              <a:rPr lang="en-US" smtClean="0"/>
              <a:pPr/>
              <a:t>10/9/2021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B94DB-F36A-4A34-933E-97BF01C6F66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91F10E3-3968-4913-A803-219C936CBC73}"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B94DB-F36A-4A34-933E-97BF01C6F66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1F10E3-3968-4913-A803-219C936CBC73}" type="datetimeFigureOut">
              <a:rPr lang="en-US" smtClean="0"/>
              <a:pPr/>
              <a:t>10/9/2021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6B94DB-F36A-4A34-933E-97BF01C6F66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1F10E3-3968-4913-A803-219C936CBC73}"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6B94DB-F36A-4A34-933E-97BF01C6F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91F10E3-3968-4913-A803-219C936CBC73}"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6B94DB-F36A-4A34-933E-97BF01C6F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6B94DB-F36A-4A34-933E-97BF01C6F66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91F10E3-3968-4913-A803-219C936CBC73}" type="datetimeFigureOut">
              <a:rPr lang="en-US" smtClean="0"/>
              <a:pPr/>
              <a:t>10/9/2021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06B94DB-F36A-4A34-933E-97BF01C6F66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91F10E3-3968-4913-A803-219C936CBC73}" type="datetimeFigureOut">
              <a:rPr lang="en-US" smtClean="0"/>
              <a:pPr/>
              <a:t>10/9/2021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1F10E3-3968-4913-A803-219C936CBC73}" type="datetimeFigureOut">
              <a:rPr lang="en-US" smtClean="0"/>
              <a:pPr/>
              <a:t>10/9/2021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6B94DB-F36A-4A34-933E-97BF01C6F66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304800"/>
            <a:ext cx="8686800"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62400" y="2438400"/>
            <a:ext cx="4953000" cy="388620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52399" y="2438400"/>
            <a:ext cx="4583953" cy="3962400"/>
          </a:xfrm>
          <a:prstGeom prst="rect">
            <a:avLst/>
          </a:prstGeom>
          <a:noFill/>
          <a:ln w="9525">
            <a:noFill/>
            <a:miter lim="800000"/>
            <a:headEnd/>
            <a:tailEnd/>
          </a:ln>
          <a:effectLst/>
        </p:spPr>
      </p:pic>
    </p:spTree>
    <p:extLst>
      <p:ext uri="{BB962C8B-B14F-4D97-AF65-F5344CB8AC3E}">
        <p14:creationId xmlns:p14="http://schemas.microsoft.com/office/powerpoint/2010/main" xmlns="" val="2573206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1.1.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vợt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tay</a:t>
            </a:r>
            <a:r>
              <a:rPr lang="en-US" sz="4000" dirty="0">
                <a:latin typeface="Times New Roman" pitchFamily="18" charset="0"/>
                <a:cs typeface="Times New Roman" pitchFamily="18" charset="0"/>
              </a:rPr>
              <a:t>: </a:t>
            </a:r>
          </a:p>
        </p:txBody>
      </p:sp>
      <p:pic>
        <p:nvPicPr>
          <p:cNvPr id="2050" name="Picture 2"/>
          <p:cNvPicPr>
            <a:picLocks noGrp="1" noChangeAspect="1" noChangeArrowheads="1"/>
          </p:cNvPicPr>
          <p:nvPr>
            <p:ph sz="quarter" idx="1"/>
          </p:nvPr>
        </p:nvPicPr>
        <p:blipFill>
          <a:blip r:embed="rId2"/>
          <a:srcRect/>
          <a:stretch>
            <a:fillRect/>
          </a:stretch>
        </p:blipFill>
        <p:spPr bwMode="auto">
          <a:xfrm>
            <a:off x="914400" y="1371600"/>
            <a:ext cx="7315200" cy="5486400"/>
          </a:xfrm>
          <a:prstGeom prst="rect">
            <a:avLst/>
          </a:prstGeom>
          <a:noFill/>
          <a:ln w="9525">
            <a:noFill/>
            <a:miter lim="800000"/>
            <a:headEnd/>
            <a:tailEnd/>
          </a:ln>
          <a:effectLst/>
        </p:spPr>
      </p:pic>
    </p:spTree>
    <p:extLst>
      <p:ext uri="{BB962C8B-B14F-4D97-AF65-F5344CB8AC3E}">
        <p14:creationId xmlns:p14="http://schemas.microsoft.com/office/powerpoint/2010/main" xmlns="" val="99312878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latin typeface="Times New Roman" pitchFamily="18" charset="0"/>
                <a:cs typeface="Times New Roman" pitchFamily="18" charset="0"/>
              </a:rPr>
              <a:t>1.1. </a:t>
            </a:r>
            <a:r>
              <a:rPr lang="en-US" sz="4200" dirty="0" err="1">
                <a:latin typeface="Times New Roman" pitchFamily="18" charset="0"/>
                <a:cs typeface="Times New Roman" pitchFamily="18" charset="0"/>
              </a:rPr>
              <a:t>Cách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cầm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vợt</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đánh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cầu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thuận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tay</a:t>
            </a:r>
            <a:r>
              <a:rPr lang="en-US" sz="4200" dirty="0">
                <a:latin typeface="Times New Roman" pitchFamily="18" charset="0"/>
                <a:cs typeface="Times New Roman" pitchFamily="18" charset="0"/>
              </a:rPr>
              <a:t>: </a:t>
            </a:r>
            <a:endParaRPr lang="en-US" sz="42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52400" y="1447800"/>
            <a:ext cx="4572000" cy="51816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1447800"/>
            <a:ext cx="3886199" cy="5181600"/>
          </a:xfrm>
          <a:prstGeom prst="rect">
            <a:avLst/>
          </a:prstGeom>
        </p:spPr>
      </p:pic>
    </p:spTree>
    <p:extLst>
      <p:ext uri="{BB962C8B-B14F-4D97-AF65-F5344CB8AC3E}">
        <p14:creationId xmlns:p14="http://schemas.microsoft.com/office/powerpoint/2010/main" xmlns="" val="390669550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latin typeface="Times New Roman" pitchFamily="18" charset="0"/>
                <a:cs typeface="Times New Roman" pitchFamily="18" charset="0"/>
              </a:rPr>
              <a:t>1.2. </a:t>
            </a:r>
            <a:r>
              <a:rPr lang="en-US" sz="4200" dirty="0" err="1">
                <a:latin typeface="Times New Roman" pitchFamily="18" charset="0"/>
                <a:cs typeface="Times New Roman" pitchFamily="18" charset="0"/>
              </a:rPr>
              <a:t>Cách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cầm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vợt</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đánh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cầu</a:t>
            </a:r>
            <a:r>
              <a:rPr lang="en-US" sz="4200" dirty="0">
                <a:latin typeface="Times New Roman" pitchFamily="18" charset="0"/>
                <a:cs typeface="Times New Roman" pitchFamily="18" charset="0"/>
              </a:rPr>
              <a:t> </a:t>
            </a:r>
            <a:r>
              <a:rPr lang="en-US" sz="4200" dirty="0" err="1" smtClean="0">
                <a:latin typeface="Times New Roman" pitchFamily="18" charset="0"/>
                <a:cs typeface="Times New Roman" pitchFamily="18" charset="0"/>
              </a:rPr>
              <a:t>trái</a:t>
            </a:r>
            <a:r>
              <a:rPr lang="en-US" sz="4200" dirty="0" smtClean="0">
                <a:latin typeface="Times New Roman" pitchFamily="18" charset="0"/>
                <a:cs typeface="Times New Roman" pitchFamily="18" charset="0"/>
              </a:rPr>
              <a:t> </a:t>
            </a:r>
            <a:r>
              <a:rPr lang="en-US" sz="4200" dirty="0" err="1">
                <a:latin typeface="Times New Roman" pitchFamily="18" charset="0"/>
                <a:cs typeface="Times New Roman" pitchFamily="18" charset="0"/>
              </a:rPr>
              <a:t>tay</a:t>
            </a:r>
            <a:r>
              <a:rPr lang="en-US" sz="4200" dirty="0">
                <a:latin typeface="Times New Roman" pitchFamily="18" charset="0"/>
                <a:cs typeface="Times New Roman" pitchFamily="18" charset="0"/>
              </a:rPr>
              <a:t>: </a:t>
            </a:r>
            <a:endParaRPr lang="en-US" sz="4200" dirty="0"/>
          </a:p>
        </p:txBody>
      </p:sp>
      <p:sp>
        <p:nvSpPr>
          <p:cNvPr id="3" name="Content Placeholder 2"/>
          <p:cNvSpPr>
            <a:spLocks noGrp="1"/>
          </p:cNvSpPr>
          <p:nvPr>
            <p:ph sz="quarter" idx="1"/>
          </p:nvPr>
        </p:nvSpPr>
        <p:spPr/>
        <p:txBody>
          <a:bodyPr>
            <a:noAutofit/>
          </a:bodyPr>
          <a:lstStyle/>
          <a:p>
            <a:r>
              <a:rPr lang="pt-BR" sz="3200" dirty="0" smtClean="0"/>
              <a:t>Hướng đầu vợt sang trái, lên trên , ngón tay cái đặt trên mặt phẳng phía trong của cán vợt, ngón tay trỏ nắm vòng qua mặt phẳng phía ngoài của cán vợt, ba ngón tay còn lại nắm tự nhiên vào phía cuối cán vợt.</a:t>
            </a:r>
            <a:endParaRPr lang="en-US" sz="3200" dirty="0" smtClean="0"/>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57200" y="4114800"/>
            <a:ext cx="6477000" cy="2533107"/>
          </a:xfrm>
          <a:prstGeom prst="rect">
            <a:avLst/>
          </a:prstGeom>
          <a:noFill/>
          <a:ln w="9525">
            <a:noFill/>
            <a:miter lim="800000"/>
            <a:headEnd/>
            <a:tailEnd/>
          </a:ln>
          <a:effectLst/>
        </p:spPr>
      </p:pic>
    </p:spTree>
    <p:extLst>
      <p:ext uri="{BB962C8B-B14F-4D97-AF65-F5344CB8AC3E}">
        <p14:creationId xmlns:p14="http://schemas.microsoft.com/office/powerpoint/2010/main" xmlns="" val="3461598315"/>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1.2. </a:t>
            </a:r>
            <a:r>
              <a:rPr lang="en-US" sz="4000" dirty="0" err="1">
                <a:latin typeface="Times New Roman" pitchFamily="18" charset="0"/>
                <a:cs typeface="Times New Roman" pitchFamily="18" charset="0"/>
              </a:rPr>
              <a:t>Cách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vợt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cầu</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trái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tay</a:t>
            </a:r>
            <a:r>
              <a:rPr lang="en-US" sz="4000" dirty="0">
                <a:latin typeface="Times New Roman" pitchFamily="18" charset="0"/>
                <a:cs typeface="Times New Roman" pitchFamily="18" charset="0"/>
              </a:rPr>
              <a:t>: </a:t>
            </a:r>
            <a:endParaRPr lang="en-US" sz="40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0" y="1371600"/>
            <a:ext cx="4191000" cy="54864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67200" y="1447800"/>
            <a:ext cx="4419600" cy="5410200"/>
          </a:xfrm>
          <a:prstGeom prst="rect">
            <a:avLst/>
          </a:prstGeom>
        </p:spPr>
      </p:pic>
    </p:spTree>
    <p:extLst>
      <p:ext uri="{BB962C8B-B14F-4D97-AF65-F5344CB8AC3E}">
        <p14:creationId xmlns:p14="http://schemas.microsoft.com/office/powerpoint/2010/main" xmlns="" val="108919573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Times New Roman" pitchFamily="18" charset="0"/>
                <a:cs typeface="Times New Roman" pitchFamily="18" charset="0"/>
              </a:rPr>
              <a:t>2. </a:t>
            </a:r>
            <a:r>
              <a:rPr lang="en-US" sz="4400" dirty="0" err="1" smtClean="0">
                <a:latin typeface="Times New Roman" pitchFamily="18" charset="0"/>
                <a:cs typeface="Times New Roman" pitchFamily="18" charset="0"/>
              </a:rPr>
              <a:t>Cách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cầm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cầu</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pt-BR" u="sng" dirty="0" smtClean="0"/>
              <a:t>a. Cầm ở đầu cánh cầu</a:t>
            </a:r>
            <a:r>
              <a:rPr lang="pt-BR" dirty="0" smtClean="0"/>
              <a:t>: Dùng ngón tay trỏ và ngón tay cái cầm ở đầu một hoặc hai cánh cầu.</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09800" y="2971800"/>
            <a:ext cx="5334000" cy="3048000"/>
          </a:xfrm>
          <a:prstGeom prst="rect">
            <a:avLst/>
          </a:prstGeom>
        </p:spPr>
      </p:pic>
    </p:spTree>
    <p:extLst>
      <p:ext uri="{BB962C8B-B14F-4D97-AF65-F5344CB8AC3E}">
        <p14:creationId xmlns:p14="http://schemas.microsoft.com/office/powerpoint/2010/main" xmlns="" val="356610810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imes New Roman" pitchFamily="18" charset="0"/>
                <a:cs typeface="Times New Roman" pitchFamily="18" charset="0"/>
              </a:rPr>
              <a:t>2. </a:t>
            </a:r>
            <a:r>
              <a:rPr lang="en-US" sz="4400" dirty="0" err="1">
                <a:latin typeface="Times New Roman" pitchFamily="18" charset="0"/>
                <a:cs typeface="Times New Roman" pitchFamily="18" charset="0"/>
              </a:rPr>
              <a:t>Cách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cầm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cầu</a:t>
            </a:r>
            <a:r>
              <a:rPr lang="en-US" sz="4400" dirty="0">
                <a:latin typeface="Times New Roman" pitchFamily="18" charset="0"/>
                <a:cs typeface="Times New Roman" pitchFamily="18" charset="0"/>
              </a:rPr>
              <a:t>:</a:t>
            </a:r>
            <a:endParaRPr lang="en-US" sz="4400" dirty="0"/>
          </a:p>
        </p:txBody>
      </p:sp>
      <p:sp>
        <p:nvSpPr>
          <p:cNvPr id="3" name="Content Placeholder 2"/>
          <p:cNvSpPr>
            <a:spLocks noGrp="1"/>
          </p:cNvSpPr>
          <p:nvPr>
            <p:ph sz="quarter" idx="1"/>
          </p:nvPr>
        </p:nvSpPr>
        <p:spPr/>
        <p:txBody>
          <a:bodyPr/>
          <a:lstStyle/>
          <a:p>
            <a:pPr>
              <a:buNone/>
            </a:pPr>
            <a:r>
              <a:rPr lang="pt-BR" u="sng" dirty="0" smtClean="0"/>
              <a:t>B. Cầm ở thân cánh cầu</a:t>
            </a:r>
            <a:r>
              <a:rPr lang="pt-BR" dirty="0" smtClean="0"/>
              <a:t>: Dùng đầu ngón trỏ và ngón cái cầm ở thân cánh cầu.</a:t>
            </a:r>
            <a:endParaRPr lang="en-US" dirty="0" smtClean="0"/>
          </a:p>
          <a:p>
            <a:pPr>
              <a:buNone/>
            </a:pP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295400" y="2438400"/>
            <a:ext cx="5715000" cy="4419600"/>
          </a:xfrm>
          <a:prstGeom prst="rect">
            <a:avLst/>
          </a:prstGeom>
          <a:noFill/>
          <a:ln w="9525">
            <a:noFill/>
            <a:miter lim="800000"/>
            <a:headEnd/>
            <a:tailEnd/>
          </a:ln>
        </p:spPr>
      </p:pic>
    </p:spTree>
    <p:extLst>
      <p:ext uri="{BB962C8B-B14F-4D97-AF65-F5344CB8AC3E}">
        <p14:creationId xmlns:p14="http://schemas.microsoft.com/office/powerpoint/2010/main" xmlns="" val="75661173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Times New Roman" pitchFamily="18" charset="0"/>
                <a:cs typeface="Times New Roman" pitchFamily="18" charset="0"/>
              </a:rPr>
              <a:t>2. </a:t>
            </a:r>
            <a:r>
              <a:rPr lang="en-US" sz="4400" dirty="0" err="1" smtClean="0">
                <a:latin typeface="Times New Roman" pitchFamily="18" charset="0"/>
                <a:cs typeface="Times New Roman" pitchFamily="18" charset="0"/>
              </a:rPr>
              <a:t>Cách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cầm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cầu</a:t>
            </a:r>
            <a:r>
              <a:rPr lang="en-US" sz="440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pt-BR" u="sng" dirty="0" smtClean="0"/>
              <a:t>C. Cầm ở đế cầu</a:t>
            </a:r>
            <a:r>
              <a:rPr lang="pt-BR" dirty="0" smtClean="0"/>
              <a:t>: Dùng đầu ngón tay trỏ và ngón tay cái cầm đế cầu.</a:t>
            </a:r>
          </a:p>
          <a:p>
            <a:endParaRPr lang="en-US" dirty="0" smtClean="0"/>
          </a:p>
        </p:txBody>
      </p:sp>
      <p:pic>
        <p:nvPicPr>
          <p:cNvPr id="5122" name="Picture 2"/>
          <p:cNvPicPr>
            <a:picLocks noChangeAspect="1" noChangeArrowheads="1"/>
          </p:cNvPicPr>
          <p:nvPr/>
        </p:nvPicPr>
        <p:blipFill>
          <a:blip r:embed="rId2"/>
          <a:srcRect/>
          <a:stretch>
            <a:fillRect/>
          </a:stretch>
        </p:blipFill>
        <p:spPr bwMode="auto">
          <a:xfrm>
            <a:off x="685800" y="2362200"/>
            <a:ext cx="7848600" cy="4495800"/>
          </a:xfrm>
          <a:prstGeom prst="rect">
            <a:avLst/>
          </a:prstGeom>
          <a:noFill/>
          <a:ln w="9525">
            <a:noFill/>
            <a:miter lim="800000"/>
            <a:headEnd/>
            <a:tailEnd/>
          </a:ln>
          <a:effectLst/>
        </p:spPr>
      </p:pic>
    </p:spTree>
    <p:extLst>
      <p:ext uri="{BB962C8B-B14F-4D97-AF65-F5344CB8AC3E}">
        <p14:creationId xmlns:p14="http://schemas.microsoft.com/office/powerpoint/2010/main" xmlns="" val="242599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noAutofit/>
          </a:bodyPr>
          <a:lstStyle/>
          <a:p>
            <a:r>
              <a:rPr lang="en-US" sz="4800" dirty="0">
                <a:latin typeface="Times New Roman" pitchFamily="18" charset="0"/>
                <a:cs typeface="Times New Roman" pitchFamily="18" charset="0"/>
              </a:rPr>
              <a:t>3. </a:t>
            </a:r>
            <a:r>
              <a:rPr lang="en-US" sz="4800" dirty="0" err="1">
                <a:latin typeface="Times New Roman" pitchFamily="18" charset="0"/>
                <a:cs typeface="Times New Roman" pitchFamily="18" charset="0"/>
              </a:rPr>
              <a:t>Các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tư</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thế</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chuẩn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bị</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bản</a:t>
            </a:r>
            <a:r>
              <a:rPr lang="en-US" sz="4800" dirty="0">
                <a:latin typeface="Times New Roman" pitchFamily="18" charset="0"/>
                <a:cs typeface="Times New Roman" pitchFamily="18" charset="0"/>
              </a:rPr>
              <a:t>:</a:t>
            </a:r>
            <a:endParaRPr lang="en-US" sz="4800" dirty="0"/>
          </a:p>
        </p:txBody>
      </p:sp>
      <p:pic>
        <p:nvPicPr>
          <p:cNvPr id="7170" name="Picture 2"/>
          <p:cNvPicPr>
            <a:picLocks noChangeAspect="1" noChangeArrowheads="1"/>
          </p:cNvPicPr>
          <p:nvPr/>
        </p:nvPicPr>
        <p:blipFill>
          <a:blip r:embed="rId2"/>
          <a:srcRect/>
          <a:stretch>
            <a:fillRect/>
          </a:stretch>
        </p:blipFill>
        <p:spPr bwMode="auto">
          <a:xfrm>
            <a:off x="838200" y="1371600"/>
            <a:ext cx="6934200" cy="4343400"/>
          </a:xfrm>
          <a:prstGeom prst="rect">
            <a:avLst/>
          </a:prstGeom>
          <a:noFill/>
          <a:ln w="9525">
            <a:noFill/>
            <a:miter lim="800000"/>
            <a:headEnd/>
            <a:tailEnd/>
          </a:ln>
          <a:effectLst/>
        </p:spPr>
      </p:pic>
    </p:spTree>
    <p:extLst>
      <p:ext uri="{BB962C8B-B14F-4D97-AF65-F5344CB8AC3E}">
        <p14:creationId xmlns:p14="http://schemas.microsoft.com/office/powerpoint/2010/main" xmlns="" val="6372485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imes New Roman" pitchFamily="18" charset="0"/>
                <a:cs typeface="Times New Roman" pitchFamily="18" charset="0"/>
              </a:rPr>
              <a:t>3.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thế</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chuẩn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bị</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bản</a:t>
            </a:r>
            <a:r>
              <a:rPr lang="en-US" sz="4400" dirty="0">
                <a:latin typeface="Times New Roman" pitchFamily="18" charset="0"/>
                <a:cs typeface="Times New Roman" pitchFamily="18" charset="0"/>
              </a:rPr>
              <a:t>:</a:t>
            </a:r>
            <a:endParaRPr lang="en-US" sz="4400" dirty="0"/>
          </a:p>
        </p:txBody>
      </p:sp>
      <p:sp>
        <p:nvSpPr>
          <p:cNvPr id="3" name="Content Placeholder 2"/>
          <p:cNvSpPr>
            <a:spLocks noGrp="1"/>
          </p:cNvSpPr>
          <p:nvPr>
            <p:ph sz="quarter" idx="1"/>
          </p:nvPr>
        </p:nvSpPr>
        <p:spPr>
          <a:xfrm>
            <a:off x="301752" y="1527048"/>
            <a:ext cx="8503920" cy="3806952"/>
          </a:xfrm>
        </p:spPr>
        <p:txBody>
          <a:bodyPr>
            <a:normAutofit/>
          </a:bodyPr>
          <a:lstStyle/>
          <a:p>
            <a:r>
              <a:rPr lang="pt-BR" sz="1600" u="sng" dirty="0" smtClean="0"/>
              <a:t>a. Tư thế 2 chân rộng bằng vai</a:t>
            </a:r>
            <a:r>
              <a:rPr lang="pt-BR" sz="1600" dirty="0" smtClean="0"/>
              <a:t>: Gối hơi khuỵu, trọng tâm cơ thể dồn đều vào hai chân, thân trên hơi ngả về trước, tay phải cầm vợt ở phía trước, đầu vợt cao hơn trán mắt quan sát cầu.</a:t>
            </a:r>
            <a:endParaRPr lang="en-US" sz="1600" dirty="0" smtClean="0"/>
          </a:p>
          <a:p>
            <a:endParaRPr lang="en-US" sz="1600"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srcRect/>
          <a:stretch>
            <a:fillRect/>
          </a:stretch>
        </p:blipFill>
        <p:spPr bwMode="auto">
          <a:xfrm>
            <a:off x="838200" y="2514600"/>
            <a:ext cx="6934200" cy="4191000"/>
          </a:xfrm>
          <a:prstGeom prst="rect">
            <a:avLst/>
          </a:prstGeom>
          <a:noFill/>
          <a:ln w="9525">
            <a:noFill/>
            <a:miter lim="800000"/>
            <a:headEnd/>
            <a:tailEnd/>
          </a:ln>
          <a:effectLst/>
        </p:spPr>
      </p:pic>
    </p:spTree>
    <p:extLst>
      <p:ext uri="{BB962C8B-B14F-4D97-AF65-F5344CB8AC3E}">
        <p14:creationId xmlns:p14="http://schemas.microsoft.com/office/powerpoint/2010/main" xmlns="" val="1711229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smtClean="0">
                <a:latin typeface="Times New Roman" pitchFamily="18" charset="0"/>
                <a:cs typeface="Times New Roman" pitchFamily="18" charset="0"/>
              </a:rPr>
              <a:t>3. Các tư thế chuẩn bị cơ bản:</a:t>
            </a:r>
            <a:endParaRPr lang="en-US" sz="48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533400" y="1676400"/>
            <a:ext cx="8458200" cy="4876799"/>
          </a:xfrm>
        </p:spPr>
      </p:pic>
    </p:spTree>
    <p:extLst>
      <p:ext uri="{BB962C8B-B14F-4D97-AF65-F5344CB8AC3E}">
        <p14:creationId xmlns:p14="http://schemas.microsoft.com/office/powerpoint/2010/main" xmlns="" val="29107890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600" dirty="0" err="1" smtClean="0">
                <a:latin typeface="Times New Roman" pitchFamily="18" charset="0"/>
                <a:cs typeface="Times New Roman" pitchFamily="18" charset="0"/>
              </a:rPr>
              <a:t>Tiết</a:t>
            </a:r>
            <a:r>
              <a:rPr lang="en-US" sz="2600" dirty="0" smtClean="0">
                <a:latin typeface="Times New Roman" pitchFamily="18" charset="0"/>
                <a:cs typeface="Times New Roman" pitchFamily="18" charset="0"/>
              </a:rPr>
              <a:t> 1: </a:t>
            </a:r>
            <a:r>
              <a:rPr lang="en-US" sz="2600" dirty="0" err="1" smtClean="0">
                <a:latin typeface="Times New Roman" pitchFamily="18" charset="0"/>
                <a:cs typeface="Times New Roman" pitchFamily="18" charset="0"/>
              </a:rPr>
              <a:t>Cách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vợt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chuẩn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bản</a:t>
            </a:r>
            <a:endParaRPr lang="en-US" sz="2600" dirty="0">
              <a:latin typeface="Times New Roman" pitchFamily="18" charset="0"/>
              <a:cs typeface="Times New Roman" pitchFamily="18" charset="0"/>
            </a:endParaRPr>
          </a:p>
        </p:txBody>
      </p:sp>
      <p:sp>
        <p:nvSpPr>
          <p:cNvPr id="2" name="Title 1"/>
          <p:cNvSpPr>
            <a:spLocks noGrp="1"/>
          </p:cNvSpPr>
          <p:nvPr>
            <p:ph type="ctrTitle"/>
          </p:nvPr>
        </p:nvSpPr>
        <p:spPr>
          <a:xfrm>
            <a:off x="685800" y="304800"/>
            <a:ext cx="7772400" cy="1752600"/>
          </a:xfrm>
        </p:spPr>
        <p:txBody>
          <a:bodyPr>
            <a:normAutofit/>
          </a:bodyPr>
          <a:lstStyle/>
          <a:p>
            <a:r>
              <a:rPr lang="en-US" sz="5000" dirty="0" err="1" smtClean="0">
                <a:solidFill>
                  <a:srgbClr val="FF0000"/>
                </a:solidFill>
                <a:latin typeface="Times New Roman" pitchFamily="18" charset="0"/>
                <a:cs typeface="Times New Roman" pitchFamily="18" charset="0"/>
              </a:rPr>
              <a:t>Chuyên</a:t>
            </a:r>
            <a:r>
              <a:rPr lang="en-US" sz="5000" dirty="0" smtClean="0">
                <a:solidFill>
                  <a:srgbClr val="FF0000"/>
                </a:solidFill>
                <a:latin typeface="Times New Roman" pitchFamily="18" charset="0"/>
                <a:cs typeface="Times New Roman" pitchFamily="18" charset="0"/>
              </a:rPr>
              <a:t> </a:t>
            </a:r>
            <a:r>
              <a:rPr lang="en-US" sz="5000" dirty="0" err="1" smtClean="0">
                <a:solidFill>
                  <a:srgbClr val="FF0000"/>
                </a:solidFill>
                <a:latin typeface="Times New Roman" pitchFamily="18" charset="0"/>
                <a:cs typeface="Times New Roman" pitchFamily="18" charset="0"/>
              </a:rPr>
              <a:t>đề</a:t>
            </a:r>
            <a:r>
              <a:rPr lang="en-US" sz="5000" dirty="0" smtClean="0">
                <a:solidFill>
                  <a:srgbClr val="FF0000"/>
                </a:solidFill>
                <a:latin typeface="Times New Roman" pitchFamily="18" charset="0"/>
                <a:cs typeface="Times New Roman" pitchFamily="18" charset="0"/>
              </a:rPr>
              <a:t> </a:t>
            </a:r>
            <a:r>
              <a:rPr lang="en-US" sz="5000" dirty="0" err="1" smtClean="0">
                <a:solidFill>
                  <a:srgbClr val="FF0000"/>
                </a:solidFill>
                <a:latin typeface="Times New Roman" pitchFamily="18" charset="0"/>
                <a:cs typeface="Times New Roman" pitchFamily="18" charset="0"/>
              </a:rPr>
              <a:t>cầu</a:t>
            </a:r>
            <a:r>
              <a:rPr lang="en-US" sz="5000" dirty="0" smtClean="0">
                <a:solidFill>
                  <a:srgbClr val="FF0000"/>
                </a:solidFill>
                <a:latin typeface="Times New Roman" pitchFamily="18" charset="0"/>
                <a:cs typeface="Times New Roman" pitchFamily="18" charset="0"/>
              </a:rPr>
              <a:t> </a:t>
            </a:r>
            <a:r>
              <a:rPr lang="en-US" sz="5000" dirty="0" err="1" smtClean="0">
                <a:solidFill>
                  <a:srgbClr val="FF0000"/>
                </a:solidFill>
                <a:latin typeface="Times New Roman" pitchFamily="18" charset="0"/>
                <a:cs typeface="Times New Roman" pitchFamily="18" charset="0"/>
              </a:rPr>
              <a:t>lông</a:t>
            </a:r>
            <a:endParaRPr lang="en-US" sz="5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56970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pt-BR" sz="3600" u="sng" dirty="0" smtClean="0"/>
              <a:t>B:Tư thế đứng chân trước chân sau</a:t>
            </a:r>
            <a:r>
              <a:rPr lang="pt-BR" sz="3600" dirty="0" smtClean="0"/>
              <a:t>:</a:t>
            </a:r>
            <a:endParaRPr lang="en-US" sz="3600" dirty="0"/>
          </a:p>
        </p:txBody>
      </p:sp>
      <p:sp>
        <p:nvSpPr>
          <p:cNvPr id="5" name="Subtitle 4"/>
          <p:cNvSpPr>
            <a:spLocks noGrp="1"/>
          </p:cNvSpPr>
          <p:nvPr>
            <p:ph type="subTitle" idx="4294967295"/>
          </p:nvPr>
        </p:nvSpPr>
        <p:spPr>
          <a:xfrm>
            <a:off x="838200" y="1524000"/>
            <a:ext cx="8077200" cy="4800600"/>
          </a:xfrm>
        </p:spPr>
        <p:txBody>
          <a:bodyPr>
            <a:normAutofit/>
          </a:bodyPr>
          <a:lstStyle/>
          <a:p>
            <a:r>
              <a:rPr lang="pt-BR" sz="1600" dirty="0" smtClean="0">
                <a:latin typeface="+mj-lt"/>
              </a:rPr>
              <a:t>Chân trái( </a:t>
            </a:r>
            <a:r>
              <a:rPr lang="pt-BR" sz="1600" i="1" dirty="0" smtClean="0">
                <a:latin typeface="+mj-lt"/>
              </a:rPr>
              <a:t>chân khác bên tay cầm vợt</a:t>
            </a:r>
            <a:r>
              <a:rPr lang="pt-BR" sz="1600" dirty="0" smtClean="0">
                <a:latin typeface="+mj-lt"/>
              </a:rPr>
              <a:t>) ở trước, trọng tâm cơ thể dồn lên chân trước, chân còn lại ở phía sau, chạm đất bằng nửa trước bàn chân, thân trên hơi ngả ra trước, tay phải cầm vợt ở phía trước, đầu vợt cao hơn trán.</a:t>
            </a:r>
            <a:endParaRPr lang="vi-VN" sz="1600" dirty="0" smtClean="0">
              <a:latin typeface="+mj-lt"/>
            </a:endParaRPr>
          </a:p>
          <a:p>
            <a:pPr>
              <a:buNone/>
            </a:pPr>
            <a:endParaRPr lang="en-US" dirty="0"/>
          </a:p>
        </p:txBody>
      </p:sp>
      <p:pic>
        <p:nvPicPr>
          <p:cNvPr id="2050" name="Picture 2"/>
          <p:cNvPicPr>
            <a:picLocks noChangeAspect="1" noChangeArrowheads="1"/>
          </p:cNvPicPr>
          <p:nvPr/>
        </p:nvPicPr>
        <p:blipFill>
          <a:blip r:embed="rId2"/>
          <a:srcRect/>
          <a:stretch>
            <a:fillRect/>
          </a:stretch>
        </p:blipFill>
        <p:spPr bwMode="auto">
          <a:xfrm>
            <a:off x="914400" y="2438400"/>
            <a:ext cx="7391400" cy="4419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81000"/>
            <a:ext cx="7772400" cy="1143000"/>
          </a:xfrm>
        </p:spPr>
        <p:txBody>
          <a:bodyPr/>
          <a:lstStyle/>
          <a:p>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luyện</a:t>
            </a:r>
            <a:endParaRPr lang="en-US" dirty="0"/>
          </a:p>
        </p:txBody>
      </p:sp>
      <p:sp>
        <p:nvSpPr>
          <p:cNvPr id="5" name="Subtitle 4"/>
          <p:cNvSpPr>
            <a:spLocks noGrp="1"/>
          </p:cNvSpPr>
          <p:nvPr>
            <p:ph type="subTitle" idx="1"/>
          </p:nvPr>
        </p:nvSpPr>
        <p:spPr>
          <a:xfrm>
            <a:off x="0" y="1676400"/>
            <a:ext cx="9144000" cy="5029200"/>
          </a:xfrm>
        </p:spPr>
        <p:txBody>
          <a:bodyPr>
            <a:noAutofit/>
          </a:bodyPr>
          <a:lstStyle/>
          <a:p>
            <a:pPr marL="342900" indent="-342900" algn="l"/>
            <a:r>
              <a:rPr lang="vi-VN" sz="1400" dirty="0" smtClean="0">
                <a:solidFill>
                  <a:srgbClr val="00B0F0"/>
                </a:solidFill>
                <a:cs typeface="Calibri" pitchFamily="34" charset="0"/>
              </a:rPr>
              <a:t>3. Hoạt động luyện tập</a:t>
            </a:r>
          </a:p>
          <a:p>
            <a:pPr marL="342900" indent="-342900" algn="l">
              <a:buAutoNum type="alphaLcPeriod"/>
            </a:pPr>
            <a:r>
              <a:rPr lang="vi-VN" sz="1400" i="1" dirty="0" smtClean="0">
                <a:solidFill>
                  <a:srgbClr val="00B0F0"/>
                </a:solidFill>
                <a:cs typeface="Calibri" pitchFamily="34" charset="0"/>
              </a:rPr>
              <a:t>Mục tiêu</a:t>
            </a:r>
            <a:endParaRPr lang="en-US" sz="1400" i="1" dirty="0" smtClean="0">
              <a:solidFill>
                <a:srgbClr val="00B0F0"/>
              </a:solidFill>
              <a:cs typeface="Calibri" pitchFamily="34" charset="0"/>
            </a:endParaRPr>
          </a:p>
          <a:p>
            <a:pPr marL="342900" indent="-342900" algn="l"/>
            <a:r>
              <a:rPr lang="nl-NL" sz="1400" i="1" dirty="0" smtClean="0">
                <a:solidFill>
                  <a:srgbClr val="FF0000"/>
                </a:solidFill>
                <a:cs typeface="Times New Roman" pitchFamily="18" charset="0"/>
              </a:rPr>
              <a:t>Bước 1: GV chuyển giao nhiệm vụ học tập</a:t>
            </a:r>
            <a:endParaRPr lang="en-US" sz="1400" i="1" dirty="0" smtClean="0">
              <a:solidFill>
                <a:srgbClr val="FF0000"/>
              </a:solidFill>
              <a:cs typeface="Times New Roman" pitchFamily="18" charset="0"/>
            </a:endParaRPr>
          </a:p>
          <a:p>
            <a:pPr algn="l"/>
            <a:r>
              <a:rPr lang="nl-NL" sz="1400" dirty="0" smtClean="0">
                <a:latin typeface="+mj-lt"/>
                <a:cs typeface="Times New Roman" pitchFamily="18" charset="0"/>
              </a:rPr>
              <a:t>- GV sử dụng hình ảnh trực quan, động tác mẫu giới thiệu cấu trúc, yêu cầu và cách thức thực hiện động tác đánh cầu thấp tay bên phải( </a:t>
            </a:r>
            <a:r>
              <a:rPr lang="nl-NL" sz="1400" dirty="0" smtClean="0">
                <a:solidFill>
                  <a:schemeClr val="tx1">
                    <a:lumMod val="95000"/>
                    <a:lumOff val="5000"/>
                  </a:schemeClr>
                </a:solidFill>
                <a:latin typeface="+mj-lt"/>
                <a:cs typeface="Times New Roman" pitchFamily="18" charset="0"/>
              </a:rPr>
              <a:t>GV Sử dụng hình ảnh hoạt động </a:t>
            </a:r>
            <a:r>
              <a:rPr lang="nl-NL" sz="1400" dirty="0" smtClean="0">
                <a:latin typeface="+mj-lt"/>
                <a:cs typeface="Times New Roman" pitchFamily="18" charset="0"/>
              </a:rPr>
              <a:t>1).</a:t>
            </a:r>
            <a:endParaRPr lang="en-US" sz="1400" dirty="0" smtClean="0">
              <a:latin typeface="+mj-lt"/>
              <a:cs typeface="Times New Roman" pitchFamily="18" charset="0"/>
            </a:endParaRPr>
          </a:p>
          <a:p>
            <a:pPr algn="l"/>
            <a:r>
              <a:rPr lang="nl-NL" sz="1400" dirty="0" smtClean="0">
                <a:latin typeface="+mj-lt"/>
                <a:cs typeface="Times New Roman" pitchFamily="18" charset="0"/>
              </a:rPr>
              <a:t>- GV hướng dẫn đồng loạt HS thực hiện các động tác bổ trợ theo động tác mẫu của GV. </a:t>
            </a:r>
            <a:endParaRPr lang="en-US" sz="1400" dirty="0" smtClean="0">
              <a:latin typeface="+mj-lt"/>
              <a:cs typeface="Times New Roman" pitchFamily="18" charset="0"/>
            </a:endParaRPr>
          </a:p>
          <a:p>
            <a:pPr algn="l">
              <a:buFontTx/>
              <a:buChar char="-"/>
            </a:pPr>
            <a:r>
              <a:rPr lang="nl-NL" sz="1400" dirty="0" smtClean="0">
                <a:latin typeface="+mj-lt"/>
                <a:cs typeface="Times New Roman" pitchFamily="18" charset="0"/>
              </a:rPr>
              <a:t>GV chỉ dẫn một số sai sót đơn giản thường gặp trong luyện tập.</a:t>
            </a:r>
          </a:p>
          <a:p>
            <a:pPr algn="l">
              <a:buFontTx/>
              <a:buChar char="-"/>
            </a:pPr>
            <a:r>
              <a:rPr lang="nl-NL" sz="1400" dirty="0" smtClean="0">
                <a:solidFill>
                  <a:srgbClr val="FF0000"/>
                </a:solidFill>
                <a:cs typeface="Times New Roman" pitchFamily="18" charset="0"/>
              </a:rPr>
              <a:t>Bước 2: HS thực hiện nhiệm vụ học tập</a:t>
            </a:r>
            <a:endParaRPr lang="en-US" sz="1400" dirty="0" smtClean="0">
              <a:solidFill>
                <a:srgbClr val="FF0000"/>
              </a:solidFill>
              <a:cs typeface="Times New Roman" pitchFamily="18" charset="0"/>
            </a:endParaRPr>
          </a:p>
          <a:p>
            <a:pPr algn="l"/>
            <a:r>
              <a:rPr lang="nl-NL" sz="1400" dirty="0" smtClean="0">
                <a:cs typeface="Times New Roman" pitchFamily="18" charset="0"/>
              </a:rPr>
              <a:t>- HS lắng nghe hướng dẫn của GV về động tác. </a:t>
            </a:r>
            <a:endParaRPr lang="en-US" sz="1400" dirty="0" smtClean="0">
              <a:cs typeface="Times New Roman" pitchFamily="18" charset="0"/>
            </a:endParaRPr>
          </a:p>
          <a:p>
            <a:pPr algn="l"/>
            <a:r>
              <a:rPr lang="nl-NL" sz="1400" dirty="0" smtClean="0">
                <a:cs typeface="Times New Roman" pitchFamily="18" charset="0"/>
              </a:rPr>
              <a:t>- HS thực hiện động tác theo hiệu lệnh của GV.</a:t>
            </a:r>
            <a:endParaRPr lang="en-US" sz="1400" dirty="0" smtClean="0">
              <a:cs typeface="Times New Roman" pitchFamily="18" charset="0"/>
            </a:endParaRPr>
          </a:p>
          <a:p>
            <a:pPr algn="l"/>
            <a:r>
              <a:rPr lang="nl-NL" sz="1400" dirty="0" smtClean="0">
                <a:solidFill>
                  <a:srgbClr val="FF0000"/>
                </a:solidFill>
                <a:cs typeface="Times New Roman" pitchFamily="18" charset="0"/>
              </a:rPr>
              <a:t>Bước 3: Báo cáo kết quả hoạt động và thảo luận</a:t>
            </a:r>
            <a:endParaRPr lang="en-US" sz="1400" dirty="0" smtClean="0">
              <a:solidFill>
                <a:srgbClr val="FF0000"/>
              </a:solidFill>
              <a:cs typeface="Times New Roman" pitchFamily="18" charset="0"/>
            </a:endParaRPr>
          </a:p>
          <a:p>
            <a:pPr algn="l"/>
            <a:r>
              <a:rPr lang="nl-NL" sz="1400" dirty="0" smtClean="0">
                <a:cs typeface="Times New Roman" pitchFamily="18" charset="0"/>
              </a:rPr>
              <a:t>- GV yêu cầu đồng loạt HS thực hiện động tác.</a:t>
            </a:r>
            <a:endParaRPr lang="en-US" sz="1400" dirty="0" smtClean="0">
              <a:cs typeface="Times New Roman" pitchFamily="18" charset="0"/>
            </a:endParaRPr>
          </a:p>
          <a:p>
            <a:pPr algn="l"/>
            <a:r>
              <a:rPr lang="nl-NL" sz="1400" dirty="0" smtClean="0">
                <a:cs typeface="Times New Roman" pitchFamily="18" charset="0"/>
              </a:rPr>
              <a:t>- GV gọi 1-2 HS tập mẫu để HS trong lớp theo dõi, tập theo. </a:t>
            </a:r>
            <a:endParaRPr lang="en-US" sz="1400" dirty="0" smtClean="0">
              <a:cs typeface="Times New Roman" pitchFamily="18" charset="0"/>
            </a:endParaRPr>
          </a:p>
          <a:p>
            <a:pPr algn="l"/>
            <a:r>
              <a:rPr lang="nl-NL" sz="1400" dirty="0" smtClean="0">
                <a:solidFill>
                  <a:srgbClr val="FF0000"/>
                </a:solidFill>
                <a:cs typeface="Times New Roman" pitchFamily="18" charset="0"/>
              </a:rPr>
              <a:t>Bước 4: Đánh giá kết quả, thực hiện nhiệm vụ học tập</a:t>
            </a:r>
            <a:endParaRPr lang="en-US" sz="1400" dirty="0" smtClean="0">
              <a:solidFill>
                <a:srgbClr val="FF0000"/>
              </a:solidFill>
              <a:cs typeface="Times New Roman" pitchFamily="18" charset="0"/>
            </a:endParaRPr>
          </a:p>
          <a:p>
            <a:pPr algn="l"/>
            <a:r>
              <a:rPr lang="nl-NL" sz="1400" dirty="0" smtClean="0">
                <a:cs typeface="Times New Roman" pitchFamily="18" charset="0"/>
              </a:rPr>
              <a:t>GV đánh giá, nhận xét, chuẩn kiến thức, chuyển sang nội dung mới.</a:t>
            </a:r>
            <a:endParaRPr lang="vi-VN" sz="1400" dirty="0" smtClean="0">
              <a:solidFill>
                <a:srgbClr val="00B050"/>
              </a:solidFill>
              <a:cs typeface="Times New Roman" pitchFamily="18" charset="0"/>
            </a:endParaRPr>
          </a:p>
          <a:p>
            <a:endParaRPr lang="en-US" sz="1400" dirty="0"/>
          </a:p>
        </p:txBody>
      </p:sp>
    </p:spTree>
    <p:extLst>
      <p:ext uri="{BB962C8B-B14F-4D97-AF65-F5344CB8AC3E}">
        <p14:creationId xmlns:p14="http://schemas.microsoft.com/office/powerpoint/2010/main" xmlns="" val="124881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590800"/>
            <a:ext cx="9144000" cy="4267200"/>
          </a:xfrm>
          <a:solidFill>
            <a:schemeClr val="bg1"/>
          </a:solidFill>
        </p:spPr>
        <p:txBody>
          <a:bodyPr>
            <a:normAutofit/>
          </a:bodyPr>
          <a:lstStyle/>
          <a:p>
            <a:pPr marL="457200" lvl="0" indent="-457200" algn="l" fontAlgn="base">
              <a:spcBef>
                <a:spcPct val="0"/>
              </a:spcBef>
              <a:spcAft>
                <a:spcPct val="0"/>
              </a:spcAft>
            </a:pPr>
            <a:r>
              <a:rPr lang="nl-NL" dirty="0" smtClean="0">
                <a:solidFill>
                  <a:srgbClr val="000000"/>
                </a:solidFill>
                <a:latin typeface="Times New Roman" pitchFamily="18" charset="0"/>
                <a:ea typeface="Times New Roman" pitchFamily="18" charset="0"/>
                <a:cs typeface="Times New Roman" pitchFamily="18" charset="0"/>
              </a:rPr>
              <a:t>A. Mục tiêu: </a:t>
            </a:r>
          </a:p>
          <a:p>
            <a:pPr marL="457200" lvl="0" indent="-457200" algn="l" fontAlgn="base">
              <a:spcBef>
                <a:spcPct val="0"/>
              </a:spcBef>
              <a:spcAft>
                <a:spcPct val="0"/>
              </a:spcAft>
            </a:pPr>
            <a:r>
              <a:rPr lang="nl-NL" dirty="0" smtClean="0">
                <a:solidFill>
                  <a:srgbClr val="000000"/>
                </a:solidFill>
                <a:latin typeface="Times New Roman" pitchFamily="18" charset="0"/>
                <a:ea typeface="Times New Roman" pitchFamily="18" charset="0"/>
                <a:cs typeface="Times New Roman" pitchFamily="18" charset="0"/>
              </a:rPr>
              <a:t>- Củng cố lại kiến thức đã học thông qua bài tập </a:t>
            </a:r>
            <a:endParaRPr lang="en-US" dirty="0" smtClean="0">
              <a:latin typeface="Times New Roman" pitchFamily="18" charset="0"/>
              <a:cs typeface="Times New Roman" pitchFamily="18" charset="0"/>
            </a:endParaRPr>
          </a:p>
          <a:p>
            <a:pPr lvl="0" algn="l" eaLnBrk="0" fontAlgn="base" hangingPunct="0">
              <a:spcBef>
                <a:spcPct val="0"/>
              </a:spcBef>
              <a:spcAft>
                <a:spcPct val="0"/>
              </a:spcAft>
            </a:pPr>
            <a:r>
              <a:rPr lang="nl-NL" dirty="0" smtClean="0">
                <a:latin typeface="Times New Roman" pitchFamily="18" charset="0"/>
                <a:ea typeface="Times New Roman" pitchFamily="18" charset="0"/>
                <a:cs typeface="Times New Roman" pitchFamily="18" charset="0"/>
              </a:rPr>
              <a:t>b. Nội dung: </a:t>
            </a:r>
          </a:p>
          <a:p>
            <a:pPr lvl="0" algn="l" eaLnBrk="0" fontAlgn="base" hangingPunct="0">
              <a:spcBef>
                <a:spcPct val="0"/>
              </a:spcBef>
              <a:spcAft>
                <a:spcPct val="0"/>
              </a:spcAft>
            </a:pPr>
            <a:r>
              <a:rPr lang="nl-NL" dirty="0" smtClean="0">
                <a:latin typeface="Times New Roman" pitchFamily="18" charset="0"/>
                <a:ea typeface="Times New Roman" pitchFamily="18" charset="0"/>
                <a:cs typeface="Times New Roman" pitchFamily="18" charset="0"/>
              </a:rPr>
              <a:t> - Nghe giáo viên hướng dẫn, học sinh thực hiện.</a:t>
            </a:r>
            <a:endParaRPr lang="en-US" dirty="0" smtClean="0">
              <a:latin typeface="Times New Roman" pitchFamily="18" charset="0"/>
              <a:cs typeface="Times New Roman" pitchFamily="18" charset="0"/>
            </a:endParaRPr>
          </a:p>
          <a:p>
            <a:pPr lvl="0" algn="l" fontAlgn="base">
              <a:spcBef>
                <a:spcPct val="0"/>
              </a:spcBef>
              <a:spcAft>
                <a:spcPct val="0"/>
              </a:spcAft>
            </a:pPr>
            <a:r>
              <a:rPr lang="nl-NL" dirty="0" smtClean="0">
                <a:solidFill>
                  <a:srgbClr val="000000"/>
                </a:solidFill>
                <a:latin typeface="Times New Roman" pitchFamily="18" charset="0"/>
                <a:ea typeface="Times New Roman" pitchFamily="18" charset="0"/>
                <a:cs typeface="Times New Roman" pitchFamily="18" charset="0"/>
              </a:rPr>
              <a:t>c. Sản phẩm học tập: </a:t>
            </a:r>
          </a:p>
          <a:p>
            <a:pPr lvl="0" algn="l" fontAlgn="base">
              <a:spcBef>
                <a:spcPct val="0"/>
              </a:spcBef>
              <a:spcAft>
                <a:spcPct val="0"/>
              </a:spcAft>
            </a:pPr>
            <a:r>
              <a:rPr lang="nl-NL" dirty="0" smtClean="0">
                <a:solidFill>
                  <a:srgbClr val="000000"/>
                </a:solidFill>
                <a:latin typeface="Times New Roman" pitchFamily="18" charset="0"/>
                <a:ea typeface="Times New Roman" pitchFamily="18" charset="0"/>
                <a:cs typeface="Times New Roman" pitchFamily="18" charset="0"/>
              </a:rPr>
              <a:t>- HS thực hiện đúng động tác</a:t>
            </a:r>
            <a:endParaRPr lang="en-US" dirty="0" smtClean="0">
              <a:latin typeface="Times New Roman" pitchFamily="18" charset="0"/>
              <a:cs typeface="Times New Roman" pitchFamily="18" charset="0"/>
            </a:endParaRPr>
          </a:p>
          <a:p>
            <a:pPr lvl="0" algn="l" eaLnBrk="0" fontAlgn="base" hangingPunct="0">
              <a:spcBef>
                <a:spcPct val="0"/>
              </a:spcBef>
              <a:spcAft>
                <a:spcPct val="0"/>
              </a:spcAft>
            </a:pPr>
            <a:r>
              <a:rPr lang="nl-NL" dirty="0" smtClean="0">
                <a:solidFill>
                  <a:srgbClr val="000000"/>
                </a:solidFill>
                <a:latin typeface="Times New Roman" pitchFamily="18" charset="0"/>
                <a:ea typeface="Times New Roman" pitchFamily="18" charset="0"/>
                <a:cs typeface="Times New Roman" pitchFamily="18" charset="0"/>
              </a:rPr>
              <a:t>d. Tổ chức thực hiện:</a:t>
            </a:r>
            <a:endParaRPr lang="nl-NL" dirty="0" smtClean="0">
              <a:latin typeface="Times New Roman" pitchFamily="18" charset="0"/>
              <a:cs typeface="Times New Roman" pitchFamily="18" charset="0"/>
            </a:endParaRPr>
          </a:p>
          <a:p>
            <a:endParaRPr lang="en-US" dirty="0"/>
          </a:p>
        </p:txBody>
      </p:sp>
      <p:sp>
        <p:nvSpPr>
          <p:cNvPr id="4" name="Title 3"/>
          <p:cNvSpPr>
            <a:spLocks noGrp="1"/>
          </p:cNvSpPr>
          <p:nvPr>
            <p:ph type="ctrTitle"/>
          </p:nvPr>
        </p:nvSpPr>
        <p:spPr/>
        <p:txBody>
          <a:bodyPr/>
          <a:lstStyle/>
          <a:p>
            <a:r>
              <a:rPr lang="vi-VN" sz="4400" b="1" dirty="0" smtClean="0">
                <a:solidFill>
                  <a:srgbClr val="00B0F0"/>
                </a:solidFill>
                <a:latin typeface="Calibri" pitchFamily="34" charset="0"/>
                <a:cs typeface="Calibri" pitchFamily="34" charset="0"/>
              </a:rPr>
              <a:t>4. Hoạt động vận dụng</a:t>
            </a:r>
            <a:r>
              <a:rPr lang="en-US" sz="4400" b="1" dirty="0" smtClean="0">
                <a:solidFill>
                  <a:srgbClr val="00B0F0"/>
                </a:solidFill>
                <a:latin typeface="Calibri" pitchFamily="34" charset="0"/>
                <a:cs typeface="Calibri" pitchFamily="34" charset="0"/>
              </a:rPr>
              <a:t/>
            </a:r>
            <a:br>
              <a:rPr lang="en-US" sz="4400" b="1" dirty="0" smtClean="0">
                <a:solidFill>
                  <a:srgbClr val="00B0F0"/>
                </a:solidFill>
                <a:latin typeface="Calibri" pitchFamily="34" charset="0"/>
                <a:cs typeface="Calibri" pitchFamily="34" charset="0"/>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bg1"/>
          </a:solidFill>
        </p:spPr>
        <p:txBody>
          <a:bodyPr>
            <a:normAutofit/>
          </a:bodyPr>
          <a:lstStyle/>
          <a:p>
            <a:r>
              <a:rPr lang="en-US" dirty="0" err="1" smtClean="0">
                <a:latin typeface="+mj-lt"/>
              </a:rPr>
              <a:t>GVhướng</a:t>
            </a:r>
            <a:r>
              <a:rPr lang="en-US" dirty="0" smtClean="0">
                <a:latin typeface="+mj-lt"/>
              </a:rPr>
              <a:t> </a:t>
            </a:r>
            <a:r>
              <a:rPr lang="en-US" dirty="0" err="1" smtClean="0">
                <a:latin typeface="+mj-lt"/>
              </a:rPr>
              <a:t>dẫn</a:t>
            </a:r>
            <a:r>
              <a:rPr lang="en-US" dirty="0" smtClean="0">
                <a:latin typeface="+mj-lt"/>
              </a:rPr>
              <a:t> </a:t>
            </a:r>
            <a:r>
              <a:rPr lang="en-US" dirty="0" err="1" smtClean="0">
                <a:latin typeface="+mj-lt"/>
              </a:rPr>
              <a:t>trình</a:t>
            </a:r>
            <a:r>
              <a:rPr lang="en-US" dirty="0" smtClean="0">
                <a:latin typeface="+mj-lt"/>
              </a:rPr>
              <a:t> </a:t>
            </a:r>
            <a:r>
              <a:rPr lang="en-US" dirty="0" err="1" smtClean="0">
                <a:latin typeface="+mj-lt"/>
              </a:rPr>
              <a:t>tự</a:t>
            </a:r>
            <a:r>
              <a:rPr lang="en-US" dirty="0" smtClean="0">
                <a:latin typeface="+mj-lt"/>
              </a:rPr>
              <a:t> </a:t>
            </a:r>
            <a:r>
              <a:rPr lang="en-US" dirty="0" err="1" smtClean="0">
                <a:latin typeface="+mj-lt"/>
              </a:rPr>
              <a:t>tập</a:t>
            </a:r>
            <a:r>
              <a:rPr lang="en-US" dirty="0" smtClean="0">
                <a:latin typeface="+mj-lt"/>
              </a:rPr>
              <a:t> </a:t>
            </a:r>
            <a:r>
              <a:rPr lang="en-US" dirty="0" err="1" smtClean="0">
                <a:latin typeface="+mj-lt"/>
              </a:rPr>
              <a:t>luyện</a:t>
            </a:r>
            <a:r>
              <a:rPr lang="en-US" dirty="0" smtClean="0">
                <a:latin typeface="+mj-lt"/>
              </a:rPr>
              <a:t>( </a:t>
            </a:r>
            <a:r>
              <a:rPr lang="en-US" dirty="0" err="1" smtClean="0">
                <a:latin typeface="+mj-lt"/>
              </a:rPr>
              <a:t>làm</a:t>
            </a:r>
            <a:r>
              <a:rPr lang="en-US" dirty="0" smtClean="0">
                <a:latin typeface="+mj-lt"/>
              </a:rPr>
              <a:t> </a:t>
            </a:r>
            <a:r>
              <a:rPr lang="en-US" dirty="0" err="1" smtClean="0">
                <a:latin typeface="+mj-lt"/>
              </a:rPr>
              <a:t>quen</a:t>
            </a:r>
            <a:r>
              <a:rPr lang="en-US" dirty="0" smtClean="0">
                <a:latin typeface="+mj-lt"/>
              </a:rPr>
              <a:t> </a:t>
            </a:r>
            <a:r>
              <a:rPr lang="en-US" dirty="0" err="1" smtClean="0">
                <a:latin typeface="+mj-lt"/>
              </a:rPr>
              <a:t>với</a:t>
            </a:r>
            <a:r>
              <a:rPr lang="en-US" dirty="0" smtClean="0">
                <a:latin typeface="+mj-lt"/>
              </a:rPr>
              <a:t> </a:t>
            </a:r>
            <a:r>
              <a:rPr lang="en-US" dirty="0" err="1" smtClean="0">
                <a:latin typeface="+mj-lt"/>
              </a:rPr>
              <a:t>vợt</a:t>
            </a:r>
            <a:r>
              <a:rPr lang="en-US" dirty="0" smtClean="0">
                <a:latin typeface="+mj-lt"/>
              </a:rPr>
              <a:t>, </a:t>
            </a:r>
            <a:r>
              <a:rPr lang="en-US" dirty="0" err="1" smtClean="0">
                <a:latin typeface="+mj-lt"/>
              </a:rPr>
              <a:t>cầu</a:t>
            </a:r>
            <a:r>
              <a:rPr lang="en-US" dirty="0" smtClean="0">
                <a:latin typeface="+mj-lt"/>
              </a:rPr>
              <a:t>: </a:t>
            </a:r>
            <a:r>
              <a:rPr lang="en-US" dirty="0" err="1" smtClean="0">
                <a:latin typeface="+mj-lt"/>
              </a:rPr>
              <a:t>cách</a:t>
            </a:r>
            <a:r>
              <a:rPr lang="en-US" dirty="0" smtClean="0">
                <a:latin typeface="+mj-lt"/>
              </a:rPr>
              <a:t> </a:t>
            </a:r>
            <a:r>
              <a:rPr lang="en-US" dirty="0" err="1" smtClean="0">
                <a:latin typeface="+mj-lt"/>
              </a:rPr>
              <a:t>cầm</a:t>
            </a:r>
            <a:r>
              <a:rPr lang="en-US" dirty="0" smtClean="0">
                <a:latin typeface="+mj-lt"/>
              </a:rPr>
              <a:t> </a:t>
            </a:r>
            <a:r>
              <a:rPr lang="en-US" dirty="0" err="1" smtClean="0">
                <a:latin typeface="+mj-lt"/>
              </a:rPr>
              <a:t>vợt</a:t>
            </a:r>
            <a:r>
              <a:rPr lang="en-US" dirty="0" smtClean="0">
                <a:latin typeface="+mj-lt"/>
              </a:rPr>
              <a:t>, </a:t>
            </a:r>
            <a:r>
              <a:rPr lang="en-US" dirty="0" err="1" smtClean="0">
                <a:latin typeface="+mj-lt"/>
              </a:rPr>
              <a:t>cầu</a:t>
            </a:r>
            <a:r>
              <a:rPr lang="en-US" dirty="0" smtClean="0">
                <a:latin typeface="+mj-lt"/>
              </a:rPr>
              <a:t>, </a:t>
            </a:r>
            <a:r>
              <a:rPr lang="en-US" dirty="0" err="1" smtClean="0">
                <a:latin typeface="+mj-lt"/>
              </a:rPr>
              <a:t>tư</a:t>
            </a:r>
            <a:r>
              <a:rPr lang="en-US" dirty="0" smtClean="0">
                <a:latin typeface="+mj-lt"/>
              </a:rPr>
              <a:t> </a:t>
            </a:r>
            <a:r>
              <a:rPr lang="en-US" dirty="0" err="1" smtClean="0">
                <a:latin typeface="+mj-lt"/>
              </a:rPr>
              <a:t>thế</a:t>
            </a:r>
            <a:r>
              <a:rPr lang="en-US" dirty="0" smtClean="0">
                <a:latin typeface="+mj-lt"/>
              </a:rPr>
              <a:t> </a:t>
            </a:r>
            <a:r>
              <a:rPr lang="en-US" dirty="0" err="1" smtClean="0">
                <a:latin typeface="+mj-lt"/>
              </a:rPr>
              <a:t>chuẩn</a:t>
            </a:r>
            <a:r>
              <a:rPr lang="en-US" dirty="0" smtClean="0">
                <a:latin typeface="+mj-lt"/>
              </a:rPr>
              <a:t> </a:t>
            </a:r>
            <a:r>
              <a:rPr lang="en-US" dirty="0" err="1" smtClean="0">
                <a:latin typeface="+mj-lt"/>
              </a:rPr>
              <a:t>bị</a:t>
            </a:r>
            <a:r>
              <a:rPr lang="en-US" dirty="0" smtClean="0">
                <a:latin typeface="+mj-lt"/>
              </a:rPr>
              <a:t>.( </a:t>
            </a:r>
            <a:r>
              <a:rPr lang="en-US" dirty="0" err="1" smtClean="0">
                <a:latin typeface="+mj-lt"/>
              </a:rPr>
              <a:t>Như</a:t>
            </a:r>
            <a:r>
              <a:rPr lang="en-US" dirty="0" smtClean="0">
                <a:latin typeface="+mj-lt"/>
              </a:rPr>
              <a:t> HĐ 2)</a:t>
            </a:r>
            <a:endParaRPr lang="en-US" dirty="0">
              <a:latin typeface="+mj-lt"/>
            </a:endParaRPr>
          </a:p>
        </p:txBody>
      </p:sp>
      <p:sp>
        <p:nvSpPr>
          <p:cNvPr id="2" name="Title 1"/>
          <p:cNvSpPr>
            <a:spLocks noGrp="1"/>
          </p:cNvSpPr>
          <p:nvPr>
            <p:ph type="ctrTitle"/>
          </p:nvPr>
        </p:nvSpPr>
        <p:spPr/>
        <p:txBody>
          <a:bodyPr>
            <a:normAutofit fontScale="90000"/>
          </a:bodyPr>
          <a:lstStyle/>
          <a:p>
            <a:r>
              <a:rPr lang="en-US" sz="3200" i="1" dirty="0" smtClean="0">
                <a:solidFill>
                  <a:srgbClr val="00B0F0"/>
                </a:solidFill>
                <a:latin typeface="Calibri" pitchFamily="34" charset="0"/>
                <a:cs typeface="Calibri" pitchFamily="34" charset="0"/>
              </a:rPr>
              <a:t/>
            </a:r>
            <a:br>
              <a:rPr lang="en-US" sz="3200" i="1" dirty="0" smtClean="0">
                <a:solidFill>
                  <a:srgbClr val="00B0F0"/>
                </a:solidFill>
                <a:latin typeface="Calibri" pitchFamily="34" charset="0"/>
                <a:cs typeface="Calibri" pitchFamily="34" charset="0"/>
              </a:rPr>
            </a:br>
            <a:r>
              <a:rPr lang="en-US" sz="3200" i="1" dirty="0" smtClean="0">
                <a:solidFill>
                  <a:srgbClr val="00B0F0"/>
                </a:solidFill>
                <a:latin typeface="Calibri" pitchFamily="34" charset="0"/>
                <a:cs typeface="Calibri" pitchFamily="34" charset="0"/>
              </a:rPr>
              <a:t/>
            </a:r>
            <a:br>
              <a:rPr lang="en-US" sz="3200" i="1" dirty="0" smtClean="0">
                <a:solidFill>
                  <a:srgbClr val="00B0F0"/>
                </a:solidFill>
                <a:latin typeface="Calibri" pitchFamily="34" charset="0"/>
                <a:cs typeface="Calibri" pitchFamily="34" charset="0"/>
              </a:rPr>
            </a:br>
            <a:r>
              <a:rPr lang="en-US" sz="3200" i="1" dirty="0" smtClean="0">
                <a:solidFill>
                  <a:srgbClr val="00B0F0"/>
                </a:solidFill>
                <a:latin typeface="Calibri" pitchFamily="34" charset="0"/>
                <a:cs typeface="Calibri" pitchFamily="34" charset="0"/>
              </a:rPr>
              <a:t/>
            </a:r>
            <a:br>
              <a:rPr lang="en-US" sz="3200" i="1" dirty="0" smtClean="0">
                <a:solidFill>
                  <a:srgbClr val="00B0F0"/>
                </a:solidFill>
                <a:latin typeface="Calibri" pitchFamily="34" charset="0"/>
                <a:cs typeface="Calibri" pitchFamily="34" charset="0"/>
              </a:rPr>
            </a:br>
            <a:r>
              <a:rPr lang="vi-VN" sz="3200" i="1" dirty="0" smtClean="0">
                <a:solidFill>
                  <a:srgbClr val="00B0F0"/>
                </a:solidFill>
                <a:latin typeface="Calibri" pitchFamily="34" charset="0"/>
                <a:cs typeface="Calibri" pitchFamily="34" charset="0"/>
              </a:rPr>
              <a:t>Nội dung và tổ chức </a:t>
            </a:r>
            <a:r>
              <a:rPr lang="vi-VN" sz="3200" b="1" i="1" dirty="0" smtClean="0">
                <a:solidFill>
                  <a:srgbClr val="00B0F0"/>
                </a:solidFill>
                <a:latin typeface="Calibri" pitchFamily="34" charset="0"/>
                <a:cs typeface="Calibri" pitchFamily="34" charset="0"/>
              </a:rPr>
              <a:t>thực hiện</a:t>
            </a:r>
            <a:r>
              <a:rPr lang="vi-VN" sz="3200" i="1" dirty="0" smtClean="0">
                <a:solidFill>
                  <a:srgbClr val="00B0F0"/>
                </a:solidFill>
                <a:latin typeface="Calibri" pitchFamily="34" charset="0"/>
                <a:cs typeface="Calibri" pitchFamily="34" charset="0"/>
              </a:rPr>
              <a:t/>
            </a:r>
            <a:br>
              <a:rPr lang="vi-VN" sz="3200" i="1" dirty="0" smtClean="0">
                <a:solidFill>
                  <a:srgbClr val="00B0F0"/>
                </a:solidFill>
                <a:latin typeface="Calibri" pitchFamily="34" charset="0"/>
                <a:cs typeface="Calibri" pitchFamily="34" charset="0"/>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2819400"/>
            <a:ext cx="8534400" cy="3810000"/>
          </a:xfrm>
          <a:solidFill>
            <a:schemeClr val="bg1"/>
          </a:solidFill>
        </p:spPr>
        <p:txBody>
          <a:bodyPr>
            <a:normAutofit/>
          </a:bodyPr>
          <a:lstStyle/>
          <a:p>
            <a:pPr marL="342900" indent="-342900" algn="just"/>
            <a:r>
              <a:rPr lang="vi-VN" dirty="0" smtClean="0">
                <a:solidFill>
                  <a:srgbClr val="00B0F0"/>
                </a:solidFill>
                <a:latin typeface="Calibri" pitchFamily="34" charset="0"/>
                <a:cs typeface="Calibri" pitchFamily="34" charset="0"/>
              </a:rPr>
              <a:t>5. Hoạt động kết thúc</a:t>
            </a:r>
            <a:endParaRPr lang="en-US" dirty="0" smtClean="0">
              <a:solidFill>
                <a:srgbClr val="00B0F0"/>
              </a:solidFill>
              <a:latin typeface="Calibri" pitchFamily="34" charset="0"/>
              <a:cs typeface="Calibri" pitchFamily="34" charset="0"/>
            </a:endParaRPr>
          </a:p>
          <a:p>
            <a:pPr algn="l"/>
            <a:r>
              <a:rPr lang="nl-NL" dirty="0" smtClean="0">
                <a:latin typeface="Times New Roman" pitchFamily="18" charset="0"/>
                <a:cs typeface="Times New Roman" pitchFamily="18" charset="0"/>
              </a:rPr>
              <a:t>- HS tiếp nhận nhiệm vụ, đưa ra câu trả lời:</a:t>
            </a:r>
          </a:p>
          <a:p>
            <a:pPr algn="l"/>
            <a:r>
              <a:rPr lang="nl-NL" dirty="0" smtClean="0">
                <a:latin typeface="Times New Roman" pitchFamily="18" charset="0"/>
                <a:cs typeface="Times New Roman" pitchFamily="18" charset="0"/>
              </a:rPr>
              <a:t>- HS thực hiện theo yêu cầu </a:t>
            </a:r>
            <a:endParaRPr lang="en-US" dirty="0" smtClean="0">
              <a:latin typeface="Times New Roman" pitchFamily="18" charset="0"/>
              <a:cs typeface="Times New Roman" pitchFamily="18" charset="0"/>
            </a:endParaRPr>
          </a:p>
          <a:p>
            <a:pPr algn="l"/>
            <a:r>
              <a:rPr lang="nl-NL" dirty="0" smtClean="0">
                <a:latin typeface="Times New Roman" pitchFamily="18" charset="0"/>
                <a:cs typeface="Times New Roman" pitchFamily="18" charset="0"/>
              </a:rPr>
              <a:t>-GV nhận xét, đánh giá và chuẩn kiến thức.</a:t>
            </a:r>
          </a:p>
          <a:p>
            <a:pPr marL="342900" indent="-342900" algn="just"/>
            <a:r>
              <a:rPr lang="vi-VN" dirty="0" smtClean="0">
                <a:solidFill>
                  <a:srgbClr val="FF0000"/>
                </a:solidFill>
                <a:latin typeface="Times New Roman" pitchFamily="18" charset="0"/>
                <a:cs typeface="Times New Roman" pitchFamily="18" charset="0"/>
              </a:rPr>
              <a:t>Ưu điểm:</a:t>
            </a:r>
          </a:p>
          <a:p>
            <a:pPr marL="342900" indent="-342900" algn="just"/>
            <a:r>
              <a:rPr lang="vi-VN" dirty="0" smtClean="0">
                <a:latin typeface="Times New Roman" pitchFamily="18" charset="0"/>
                <a:cs typeface="Times New Roman" pitchFamily="18" charset="0"/>
              </a:rPr>
              <a:t>- Giáo viên quan sát được HS luyện tập</a:t>
            </a:r>
          </a:p>
          <a:p>
            <a:pPr marL="342900" indent="-342900" algn="just"/>
            <a:r>
              <a:rPr lang="vi-VN" dirty="0" smtClean="0">
                <a:latin typeface="Times New Roman" pitchFamily="18" charset="0"/>
                <a:cs typeface="Times New Roman" pitchFamily="18" charset="0"/>
              </a:rPr>
              <a:t>- Giáo viên quản lí được HS (bật cam hay không; Luyện tập hay không; ra vào lớp</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a:t>
            </a:r>
          </a:p>
          <a:p>
            <a:pPr marL="342900" indent="-342900" algn="just">
              <a:buFontTx/>
              <a:buChar char="-"/>
            </a:pPr>
            <a:r>
              <a:rPr lang="vi-VN" dirty="0" smtClean="0">
                <a:latin typeface="Times New Roman" pitchFamily="18" charset="0"/>
                <a:cs typeface="Times New Roman" pitchFamily="18" charset="0"/>
              </a:rPr>
              <a:t>Quan sát và sửa sai được cho HS trong quá trình luyện tập</a:t>
            </a:r>
            <a:r>
              <a:rPr lang="en-US" dirty="0" smtClean="0">
                <a:latin typeface="Times New Roman" pitchFamily="18" charset="0"/>
                <a:cs typeface="Times New Roman" pitchFamily="18" charset="0"/>
              </a:rPr>
              <a:t>.</a:t>
            </a:r>
          </a:p>
          <a:p>
            <a:pPr marL="342900" indent="-342900" algn="just"/>
            <a:r>
              <a:rPr lang="vi-VN" dirty="0" smtClean="0">
                <a:solidFill>
                  <a:srgbClr val="00B050"/>
                </a:solidFill>
                <a:latin typeface="Calibri" pitchFamily="34" charset="0"/>
                <a:cs typeface="Calibri" pitchFamily="34" charset="0"/>
              </a:rPr>
              <a:t>- Giao được bài tập về nhà. (Quản lý được thời gian nộp bài).</a:t>
            </a:r>
          </a:p>
          <a:p>
            <a:pPr marL="342900" indent="-342900" algn="just"/>
            <a:r>
              <a:rPr lang="vi-VN" dirty="0" smtClean="0">
                <a:solidFill>
                  <a:srgbClr val="00B050"/>
                </a:solidFill>
                <a:latin typeface="Calibri" pitchFamily="34" charset="0"/>
                <a:cs typeface="Calibri" pitchFamily="34" charset="0"/>
              </a:rPr>
              <a:t>- Nhận bài học, đánh giá chính xác được HS qua bài HS gửi.</a:t>
            </a:r>
          </a:p>
          <a:p>
            <a:pPr marL="342900" indent="-342900" algn="just"/>
            <a:r>
              <a:rPr lang="vi-VN" dirty="0" smtClean="0">
                <a:solidFill>
                  <a:srgbClr val="00B050"/>
                </a:solidFill>
                <a:latin typeface="Calibri" pitchFamily="34" charset="0"/>
                <a:cs typeface="Calibri" pitchFamily="34" charset="0"/>
              </a:rPr>
              <a:t>- Đánh giá được chính xác năng lực của HS.</a:t>
            </a:r>
            <a:endParaRPr lang="vi-VN" dirty="0" smtClean="0">
              <a:latin typeface="Times New Roman" pitchFamily="18" charset="0"/>
              <a:cs typeface="Times New Roman" pitchFamily="18" charset="0"/>
            </a:endParaRPr>
          </a:p>
          <a:p>
            <a:pPr algn="l"/>
            <a:endParaRPr lang="en-US" dirty="0" smtClean="0">
              <a:latin typeface="Times New Roman" pitchFamily="18" charset="0"/>
              <a:cs typeface="Times New Roman" pitchFamily="18" charset="0"/>
            </a:endParaRPr>
          </a:p>
          <a:p>
            <a:endParaRPr lang="en-US" dirty="0"/>
          </a:p>
        </p:txBody>
      </p:sp>
      <p:sp>
        <p:nvSpPr>
          <p:cNvPr id="3" name="Title 2"/>
          <p:cNvSpPr>
            <a:spLocks noGrp="1"/>
          </p:cNvSpPr>
          <p:nvPr>
            <p:ph type="ctrTitle"/>
          </p:nvPr>
        </p:nvSpPr>
        <p:spPr/>
        <p:txBody>
          <a:bodyPr/>
          <a:lstStyle/>
          <a:p>
            <a:r>
              <a:rPr lang="vi-VN" dirty="0" smtClean="0">
                <a:solidFill>
                  <a:srgbClr val="00B0F0"/>
                </a:solidFill>
                <a:latin typeface="Calibri" pitchFamily="34" charset="0"/>
                <a:cs typeface="Calibri" pitchFamily="34" charset="0"/>
              </a:rPr>
              <a:t>5. Hoạt động kết thúc</a:t>
            </a:r>
            <a:r>
              <a:rPr lang="en-US" dirty="0" smtClean="0">
                <a:solidFill>
                  <a:srgbClr val="00B0F0"/>
                </a:solidFill>
                <a:latin typeface="Calibri" pitchFamily="34" charset="0"/>
                <a:cs typeface="Calibri" pitchFamily="34" charset="0"/>
              </a:rPr>
              <a:t/>
            </a:r>
            <a:br>
              <a:rPr lang="en-US" dirty="0" smtClean="0">
                <a:solidFill>
                  <a:srgbClr val="00B0F0"/>
                </a:solidFill>
                <a:latin typeface="Calibri" pitchFamily="34" charset="0"/>
                <a:cs typeface="Calibri" pitchFamily="34" charset="0"/>
              </a:rPr>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152400"/>
            <a:ext cx="8763000" cy="6553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latin typeface="Times New Roman" pitchFamily="18" charset="0"/>
                <a:cs typeface="Times New Roman" pitchFamily="18" charset="0"/>
              </a:rPr>
              <a:t>I. </a:t>
            </a:r>
            <a:r>
              <a:rPr lang="en-US" sz="5400" dirty="0" err="1" smtClean="0">
                <a:latin typeface="Times New Roman" pitchFamily="18" charset="0"/>
                <a:cs typeface="Times New Roman" pitchFamily="18" charset="0"/>
              </a:rPr>
              <a:t>Mục</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tiêu</a:t>
            </a:r>
            <a:endParaRPr lang="en-US" sz="5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752600"/>
            <a:ext cx="8183880" cy="4648200"/>
          </a:xfrm>
        </p:spPr>
        <p:txBody>
          <a:bodyPr>
            <a:normAutofit/>
          </a:bodyPr>
          <a:lstStyle/>
          <a:p>
            <a:r>
              <a:rPr lang="es-ES" b="1" dirty="0" smtClean="0"/>
              <a:t>I. </a:t>
            </a:r>
            <a:r>
              <a:rPr lang="es-ES" b="1" dirty="0" err="1" smtClean="0"/>
              <a:t>Mục</a:t>
            </a:r>
            <a:r>
              <a:rPr lang="es-ES" b="1" dirty="0" smtClean="0"/>
              <a:t> </a:t>
            </a:r>
            <a:r>
              <a:rPr lang="es-ES" b="1" dirty="0" err="1" smtClean="0"/>
              <a:t>tiêu</a:t>
            </a:r>
            <a:r>
              <a:rPr lang="es-ES" b="1" dirty="0" smtClean="0"/>
              <a:t>:</a:t>
            </a:r>
            <a:endParaRPr lang="en-US" dirty="0" smtClean="0"/>
          </a:p>
          <a:p>
            <a:pPr>
              <a:buNone/>
            </a:pPr>
            <a:r>
              <a:rPr lang="vi-VN" b="1" dirty="0" smtClean="0"/>
              <a:t> Kiến thức</a:t>
            </a:r>
            <a:r>
              <a:rPr lang="en-US" b="1" dirty="0" smtClean="0"/>
              <a:t>-</a:t>
            </a:r>
            <a:r>
              <a:rPr lang="es-ES" b="1" dirty="0" err="1" smtClean="0"/>
              <a:t>Yêu</a:t>
            </a:r>
            <a:r>
              <a:rPr lang="es-ES" b="1" dirty="0" smtClean="0"/>
              <a:t> </a:t>
            </a:r>
            <a:r>
              <a:rPr lang="es-ES" b="1" dirty="0" err="1" smtClean="0"/>
              <a:t>cầu</a:t>
            </a:r>
            <a:r>
              <a:rPr lang="es-ES" b="1" dirty="0" smtClean="0"/>
              <a:t> </a:t>
            </a:r>
            <a:r>
              <a:rPr lang="es-ES" b="1" dirty="0" err="1" smtClean="0"/>
              <a:t>cần</a:t>
            </a:r>
            <a:r>
              <a:rPr lang="es-ES" b="1" dirty="0" smtClean="0"/>
              <a:t> </a:t>
            </a:r>
            <a:r>
              <a:rPr lang="es-ES" b="1" dirty="0" err="1" smtClean="0"/>
              <a:t>đạt</a:t>
            </a:r>
            <a:r>
              <a:rPr lang="es-ES" b="1" dirty="0" smtClean="0"/>
              <a:t>:</a:t>
            </a:r>
            <a:endParaRPr lang="en-US" dirty="0" smtClean="0"/>
          </a:p>
          <a:p>
            <a:pPr>
              <a:buNone/>
            </a:pPr>
            <a:endParaRPr lang="en-US" dirty="0" smtClean="0"/>
          </a:p>
          <a:p>
            <a:pPr>
              <a:buNone/>
            </a:pPr>
            <a:r>
              <a:rPr lang="es-ES" dirty="0" smtClean="0"/>
              <a:t>- </a:t>
            </a:r>
            <a:r>
              <a:rPr lang="es-ES" dirty="0" err="1" smtClean="0"/>
              <a:t>Làm</a:t>
            </a:r>
            <a:r>
              <a:rPr lang="es-ES" dirty="0" smtClean="0"/>
              <a:t> </a:t>
            </a:r>
            <a:r>
              <a:rPr lang="es-ES" dirty="0" err="1" smtClean="0"/>
              <a:t>quen</a:t>
            </a:r>
            <a:r>
              <a:rPr lang="es-ES" dirty="0" smtClean="0"/>
              <a:t> </a:t>
            </a:r>
            <a:r>
              <a:rPr lang="es-ES" dirty="0" err="1" smtClean="0"/>
              <a:t>với</a:t>
            </a:r>
            <a:r>
              <a:rPr lang="es-ES" dirty="0" smtClean="0"/>
              <a:t> </a:t>
            </a:r>
            <a:r>
              <a:rPr lang="es-ES" dirty="0" err="1" smtClean="0"/>
              <a:t>cách</a:t>
            </a:r>
            <a:r>
              <a:rPr lang="es-ES" dirty="0" smtClean="0"/>
              <a:t> </a:t>
            </a:r>
            <a:r>
              <a:rPr lang="es-ES" dirty="0" err="1" smtClean="0"/>
              <a:t>cầm</a:t>
            </a:r>
            <a:r>
              <a:rPr lang="es-ES" dirty="0" smtClean="0"/>
              <a:t> </a:t>
            </a:r>
            <a:r>
              <a:rPr lang="es-ES" dirty="0" err="1" smtClean="0"/>
              <a:t>cầu</a:t>
            </a:r>
            <a:r>
              <a:rPr lang="es-ES" dirty="0" smtClean="0"/>
              <a:t>, </a:t>
            </a:r>
            <a:r>
              <a:rPr lang="es-ES" dirty="0" err="1" smtClean="0"/>
              <a:t>cầm</a:t>
            </a:r>
            <a:r>
              <a:rPr lang="es-ES" dirty="0" smtClean="0"/>
              <a:t> </a:t>
            </a:r>
            <a:r>
              <a:rPr lang="es-ES" dirty="0" err="1" smtClean="0"/>
              <a:t>vợt</a:t>
            </a:r>
            <a:r>
              <a:rPr lang="es-ES" dirty="0" smtClean="0"/>
              <a:t>, </a:t>
            </a:r>
            <a:r>
              <a:rPr lang="es-ES" dirty="0" err="1" smtClean="0"/>
              <a:t>tư</a:t>
            </a:r>
            <a:r>
              <a:rPr lang="es-ES" dirty="0" smtClean="0"/>
              <a:t> </a:t>
            </a:r>
            <a:r>
              <a:rPr lang="es-ES" dirty="0" err="1" smtClean="0"/>
              <a:t>thế</a:t>
            </a:r>
            <a:r>
              <a:rPr lang="es-ES" dirty="0" smtClean="0"/>
              <a:t> </a:t>
            </a:r>
            <a:r>
              <a:rPr lang="es-ES" dirty="0" err="1" smtClean="0"/>
              <a:t>chuẩn</a:t>
            </a:r>
            <a:r>
              <a:rPr lang="es-ES" dirty="0" smtClean="0"/>
              <a:t> </a:t>
            </a:r>
            <a:r>
              <a:rPr lang="es-ES" dirty="0" err="1" smtClean="0"/>
              <a:t>bị</a:t>
            </a:r>
            <a:r>
              <a:rPr lang="es-ES" dirty="0" smtClean="0"/>
              <a:t> </a:t>
            </a:r>
            <a:r>
              <a:rPr lang="es-ES" dirty="0" err="1" smtClean="0"/>
              <a:t>cơ</a:t>
            </a:r>
            <a:r>
              <a:rPr lang="es-ES" dirty="0" smtClean="0"/>
              <a:t> </a:t>
            </a:r>
            <a:r>
              <a:rPr lang="es-ES" dirty="0" err="1" smtClean="0"/>
              <a:t>bản</a:t>
            </a:r>
            <a:r>
              <a:rPr lang="es-ES" dirty="0" smtClean="0"/>
              <a:t>.</a:t>
            </a:r>
            <a:endParaRPr lang="en-US" dirty="0" smtClean="0"/>
          </a:p>
          <a:p>
            <a:pPr>
              <a:buNone/>
            </a:pPr>
            <a:r>
              <a:rPr lang="es-ES" dirty="0" smtClean="0"/>
              <a:t>- </a:t>
            </a:r>
            <a:r>
              <a:rPr lang="es-ES" dirty="0" err="1" smtClean="0"/>
              <a:t>Nhận</a:t>
            </a:r>
            <a:r>
              <a:rPr lang="es-ES" dirty="0" smtClean="0"/>
              <a:t> </a:t>
            </a:r>
            <a:r>
              <a:rPr lang="es-ES" dirty="0" err="1" smtClean="0"/>
              <a:t>biết</a:t>
            </a:r>
            <a:r>
              <a:rPr lang="es-ES" dirty="0" smtClean="0"/>
              <a:t> </a:t>
            </a:r>
            <a:r>
              <a:rPr lang="es-ES" dirty="0" err="1" smtClean="0"/>
              <a:t>được</a:t>
            </a:r>
            <a:r>
              <a:rPr lang="es-ES" dirty="0" smtClean="0"/>
              <a:t> </a:t>
            </a:r>
            <a:r>
              <a:rPr lang="es-ES" dirty="0" err="1" smtClean="0"/>
              <a:t>các</a:t>
            </a:r>
            <a:r>
              <a:rPr lang="es-ES" dirty="0" smtClean="0"/>
              <a:t> </a:t>
            </a:r>
            <a:r>
              <a:rPr lang="es-ES" dirty="0" err="1" smtClean="0"/>
              <a:t>hình</a:t>
            </a:r>
            <a:r>
              <a:rPr lang="es-ES" dirty="0" smtClean="0"/>
              <a:t> </a:t>
            </a:r>
            <a:r>
              <a:rPr lang="es-ES" dirty="0" err="1" smtClean="0"/>
              <a:t>thức</a:t>
            </a:r>
            <a:r>
              <a:rPr lang="es-ES" dirty="0" smtClean="0"/>
              <a:t> </a:t>
            </a:r>
            <a:r>
              <a:rPr lang="es-ES" dirty="0" err="1" smtClean="0"/>
              <a:t>làm</a:t>
            </a:r>
            <a:r>
              <a:rPr lang="es-ES" dirty="0" smtClean="0"/>
              <a:t> </a:t>
            </a:r>
            <a:r>
              <a:rPr lang="es-ES" dirty="0" err="1" smtClean="0"/>
              <a:t>quen</a:t>
            </a:r>
            <a:r>
              <a:rPr lang="es-ES" dirty="0" smtClean="0"/>
              <a:t> </a:t>
            </a:r>
            <a:r>
              <a:rPr lang="es-ES" dirty="0" err="1" smtClean="0"/>
              <a:t>với</a:t>
            </a:r>
            <a:r>
              <a:rPr lang="es-ES" dirty="0" smtClean="0"/>
              <a:t> </a:t>
            </a:r>
            <a:r>
              <a:rPr lang="es-ES" dirty="0" err="1" smtClean="0"/>
              <a:t>vợt</a:t>
            </a:r>
            <a:r>
              <a:rPr lang="es-ES" dirty="0" smtClean="0"/>
              <a:t>, </a:t>
            </a:r>
            <a:r>
              <a:rPr lang="es-ES" dirty="0" err="1" smtClean="0"/>
              <a:t>cầu</a:t>
            </a:r>
            <a:r>
              <a:rPr lang="es-ES" dirty="0" smtClean="0"/>
              <a:t>, </a:t>
            </a:r>
            <a:r>
              <a:rPr lang="es-ES" dirty="0" err="1" smtClean="0"/>
              <a:t>tư</a:t>
            </a:r>
            <a:r>
              <a:rPr lang="es-ES" dirty="0" smtClean="0"/>
              <a:t> </a:t>
            </a:r>
            <a:r>
              <a:rPr lang="es-ES" dirty="0" err="1" smtClean="0"/>
              <a:t>thế</a:t>
            </a:r>
            <a:r>
              <a:rPr lang="es-ES" dirty="0" smtClean="0"/>
              <a:t> </a:t>
            </a:r>
            <a:r>
              <a:rPr lang="es-ES" dirty="0" err="1" smtClean="0"/>
              <a:t>chuẩn</a:t>
            </a:r>
            <a:r>
              <a:rPr lang="es-ES" dirty="0" smtClean="0"/>
              <a:t> </a:t>
            </a:r>
            <a:r>
              <a:rPr lang="es-ES" dirty="0" err="1" smtClean="0"/>
              <a:t>bị</a:t>
            </a:r>
            <a:r>
              <a:rPr lang="es-ES" dirty="0" smtClean="0"/>
              <a:t> </a:t>
            </a:r>
            <a:r>
              <a:rPr lang="es-ES" dirty="0" err="1" smtClean="0"/>
              <a:t>cơ</a:t>
            </a:r>
            <a:r>
              <a:rPr lang="es-ES" dirty="0" smtClean="0"/>
              <a:t> </a:t>
            </a:r>
            <a:r>
              <a:rPr lang="es-ES" dirty="0" err="1" smtClean="0"/>
              <a:t>bản</a:t>
            </a:r>
            <a:r>
              <a:rPr lang="es-ES" dirty="0" smtClean="0"/>
              <a:t>.</a:t>
            </a:r>
            <a:endParaRPr lang="en-US" dirty="0" smtClean="0"/>
          </a:p>
          <a:p>
            <a:pPr marL="0" indent="0">
              <a:buNone/>
            </a:pP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947603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latin typeface="Times New Roman" pitchFamily="18" charset="0"/>
                <a:cs typeface="Times New Roman" pitchFamily="18" charset="0"/>
              </a:rPr>
              <a:t>I. </a:t>
            </a:r>
            <a:r>
              <a:rPr lang="en-US" sz="5400" dirty="0" err="1">
                <a:latin typeface="Times New Roman" pitchFamily="18" charset="0"/>
                <a:cs typeface="Times New Roman" pitchFamily="18" charset="0"/>
              </a:rPr>
              <a:t>Mục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tiêu</a:t>
            </a:r>
            <a:endParaRPr lang="en-US" sz="5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0000" lnSpcReduction="20000"/>
          </a:bodyPr>
          <a:lstStyle/>
          <a:p>
            <a:r>
              <a:rPr lang="en-US" b="1" i="1" dirty="0" smtClean="0">
                <a:latin typeface="Times New Roman" pitchFamily="18" charset="0"/>
                <a:cs typeface="Times New Roman" pitchFamily="18" charset="0"/>
              </a:rPr>
              <a:t>2. </a:t>
            </a:r>
            <a:r>
              <a:rPr lang="en-US" b="1" i="1" dirty="0" err="1" smtClean="0">
                <a:latin typeface="Times New Roman" pitchFamily="18" charset="0"/>
                <a:cs typeface="Times New Roman" pitchFamily="18" charset="0"/>
              </a:rPr>
              <a:t>Năng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lực</a:t>
            </a:r>
            <a:r>
              <a:rPr lang="en-US" b="1" i="1" dirty="0" smtClean="0">
                <a:latin typeface="Times New Roman" pitchFamily="18" charset="0"/>
                <a:cs typeface="Times New Roman" pitchFamily="18" charset="0"/>
              </a:rPr>
              <a:t>:</a:t>
            </a:r>
            <a:r>
              <a:rPr lang="vi-VN" b="1" dirty="0" smtClean="0"/>
              <a:t>.</a:t>
            </a:r>
            <a:endParaRPr lang="en-US" b="1" dirty="0" smtClean="0"/>
          </a:p>
          <a:p>
            <a:pPr>
              <a:buNone/>
            </a:pPr>
            <a:r>
              <a:rPr lang="en-US" b="1" dirty="0" smtClean="0"/>
              <a:t>a.</a:t>
            </a:r>
            <a:r>
              <a:rPr lang="vi-VN" b="1" dirty="0" smtClean="0"/>
              <a:t> Năng lực chung</a:t>
            </a:r>
            <a:endParaRPr lang="en-US" dirty="0" smtClean="0"/>
          </a:p>
          <a:p>
            <a:r>
              <a:rPr lang="vi-VN" dirty="0" smtClean="0"/>
              <a:t>- Năng lực tự chủ và tự học: Học sinh chủ động, thực hiện việc sưu tầm tranh ảnh phục qua SGK, sách tham khảo và qua internet… phục vụ bài học.</a:t>
            </a:r>
            <a:endParaRPr lang="en-US" dirty="0" smtClean="0"/>
          </a:p>
          <a:p>
            <a:r>
              <a:rPr lang="vi-VN" dirty="0" smtClean="0"/>
              <a:t>- Năng lực giao tiếp và hợp tác: Biết sử dụng thuật ngữ, kết hợp với hình ảnh để trình bày thông tin về động tác; biết hợp tác trong nhóm để thực hiện bài tập và các trò chơi.</a:t>
            </a:r>
            <a:endParaRPr lang="en-US" dirty="0" smtClean="0"/>
          </a:p>
          <a:p>
            <a:r>
              <a:rPr lang="vi-VN" dirty="0" smtClean="0"/>
              <a:t>- Năng lực giải quyết vấn đề : Đề cao tính tự giác, kiên trì và rèn luyện để hoàn thành nội dung bài học.</a:t>
            </a:r>
            <a:endParaRPr lang="en-US" dirty="0" smtClean="0"/>
          </a:p>
          <a:p>
            <a:pPr>
              <a:buNone/>
            </a:pPr>
            <a:r>
              <a:rPr lang="en-US" b="1" dirty="0" smtClean="0"/>
              <a:t>b.</a:t>
            </a:r>
            <a:r>
              <a:rPr lang="vi-VN" b="1" dirty="0" smtClean="0"/>
              <a:t> Năng lực đặc thù: </a:t>
            </a:r>
            <a:r>
              <a:rPr lang="vi-VN" dirty="0" smtClean="0"/>
              <a:t>Cầu lông</a:t>
            </a:r>
            <a:endParaRPr lang="en-US" dirty="0" smtClean="0"/>
          </a:p>
          <a:p>
            <a:r>
              <a:rPr lang="vi-VN" dirty="0" smtClean="0"/>
              <a:t>-  Tự sửa được động tác thông qua nghe,nhìn, quan sát và tập luyện ở mức cơ bản.</a:t>
            </a:r>
            <a:endParaRPr lang="en-US" dirty="0" smtClean="0"/>
          </a:p>
          <a:p>
            <a:r>
              <a:rPr lang="vi-VN" dirty="0" smtClean="0"/>
              <a:t>- Bước đầu biết cách tự đánh giá và đánh giá lẫn nhau trong tập luyện.</a:t>
            </a:r>
            <a:endParaRPr lang="en-US" dirty="0" smtClean="0"/>
          </a:p>
          <a:p>
            <a:r>
              <a:rPr lang="vi-VN" dirty="0" smtClean="0"/>
              <a:t>-  Biết và thực hiện được các động tác bổ trợ trong cầu lông như </a:t>
            </a:r>
            <a:r>
              <a:rPr lang="es-ES" dirty="0" err="1" smtClean="0"/>
              <a:t>cách</a:t>
            </a:r>
            <a:r>
              <a:rPr lang="es-ES" dirty="0" smtClean="0"/>
              <a:t> </a:t>
            </a:r>
            <a:r>
              <a:rPr lang="es-ES" dirty="0" err="1" smtClean="0"/>
              <a:t>cầm</a:t>
            </a:r>
            <a:r>
              <a:rPr lang="es-ES" dirty="0" smtClean="0"/>
              <a:t> </a:t>
            </a:r>
            <a:r>
              <a:rPr lang="es-ES" dirty="0" err="1" smtClean="0"/>
              <a:t>cầu</a:t>
            </a:r>
            <a:r>
              <a:rPr lang="es-ES" dirty="0" smtClean="0"/>
              <a:t>, </a:t>
            </a:r>
            <a:r>
              <a:rPr lang="es-ES" dirty="0" err="1" smtClean="0"/>
              <a:t>cầm</a:t>
            </a:r>
            <a:r>
              <a:rPr lang="es-ES" dirty="0" smtClean="0"/>
              <a:t> </a:t>
            </a:r>
            <a:r>
              <a:rPr lang="es-ES" dirty="0" err="1" smtClean="0"/>
              <a:t>vợt</a:t>
            </a:r>
            <a:r>
              <a:rPr lang="es-ES" dirty="0" smtClean="0"/>
              <a:t>, </a:t>
            </a:r>
            <a:r>
              <a:rPr lang="es-ES" dirty="0" err="1" smtClean="0"/>
              <a:t>tư</a:t>
            </a:r>
            <a:r>
              <a:rPr lang="es-ES" dirty="0" smtClean="0"/>
              <a:t> </a:t>
            </a:r>
            <a:r>
              <a:rPr lang="es-ES" dirty="0" err="1" smtClean="0"/>
              <a:t>thế</a:t>
            </a:r>
            <a:r>
              <a:rPr lang="es-ES" dirty="0" smtClean="0"/>
              <a:t> </a:t>
            </a:r>
            <a:r>
              <a:rPr lang="es-ES" dirty="0" err="1" smtClean="0"/>
              <a:t>chuẩn</a:t>
            </a:r>
            <a:r>
              <a:rPr lang="es-ES" dirty="0" smtClean="0"/>
              <a:t> </a:t>
            </a:r>
            <a:r>
              <a:rPr lang="es-ES" dirty="0" err="1" smtClean="0"/>
              <a:t>bị</a:t>
            </a:r>
            <a:r>
              <a:rPr lang="es-ES" dirty="0" smtClean="0"/>
              <a:t> </a:t>
            </a:r>
            <a:r>
              <a:rPr lang="es-ES" dirty="0" err="1" smtClean="0"/>
              <a:t>cơ</a:t>
            </a:r>
            <a:r>
              <a:rPr lang="es-ES" dirty="0" smtClean="0"/>
              <a:t> </a:t>
            </a:r>
            <a:r>
              <a:rPr lang="es-ES" dirty="0" err="1" smtClean="0"/>
              <a:t>bản</a:t>
            </a:r>
            <a:r>
              <a:rPr lang="es-ES" dirty="0" smtClean="0"/>
              <a:t>.</a:t>
            </a:r>
            <a:endParaRPr lang="en-US" dirty="0" smtClean="0"/>
          </a:p>
          <a:p>
            <a:pPr marL="0" indent="0">
              <a:buNone/>
            </a:pPr>
            <a:endParaRPr lang="en-US" b="1" i="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8976448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latin typeface="Times New Roman" pitchFamily="18" charset="0"/>
                <a:cs typeface="Times New Roman" pitchFamily="18" charset="0"/>
              </a:rPr>
              <a:t>I. </a:t>
            </a:r>
            <a:r>
              <a:rPr lang="en-US" sz="5400" dirty="0" err="1" smtClean="0">
                <a:latin typeface="Times New Roman" pitchFamily="18" charset="0"/>
                <a:cs typeface="Times New Roman" pitchFamily="18" charset="0"/>
              </a:rPr>
              <a:t>Mục</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tiêu</a:t>
            </a:r>
            <a:r>
              <a:rPr lang="en-US" sz="5400" dirty="0">
                <a:latin typeface="Times New Roman" pitchFamily="18" charset="0"/>
                <a:cs typeface="Times New Roman" pitchFamily="18" charset="0"/>
              </a:rPr>
              <a:t>:</a:t>
            </a:r>
          </a:p>
        </p:txBody>
      </p:sp>
      <p:sp>
        <p:nvSpPr>
          <p:cNvPr id="3" name="Content Placeholder 2"/>
          <p:cNvSpPr>
            <a:spLocks noGrp="1"/>
          </p:cNvSpPr>
          <p:nvPr>
            <p:ph sz="quarter" idx="1"/>
          </p:nvPr>
        </p:nvSpPr>
        <p:spPr/>
        <p:txBody>
          <a:bodyPr>
            <a:normAutofit fontScale="92500"/>
          </a:bodyPr>
          <a:lstStyle/>
          <a:p>
            <a:pPr marL="0" indent="0">
              <a:buNone/>
            </a:pPr>
            <a:r>
              <a:rPr lang="en-US" sz="4000" dirty="0" smtClean="0">
                <a:latin typeface="Times New Roman" pitchFamily="18" charset="0"/>
                <a:cs typeface="Times New Roman" pitchFamily="18" charset="0"/>
              </a:rPr>
              <a:t>3. </a:t>
            </a:r>
            <a:r>
              <a:rPr lang="en-US" sz="4000" dirty="0" err="1" smtClean="0">
                <a:latin typeface="Times New Roman" pitchFamily="18" charset="0"/>
                <a:cs typeface="Times New Roman" pitchFamily="18" charset="0"/>
              </a:rPr>
              <a:t>Phẩm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endParaRPr lang="en-US" sz="4000" dirty="0" smtClean="0">
              <a:latin typeface="Times New Roman" pitchFamily="18" charset="0"/>
              <a:cs typeface="Times New Roman" pitchFamily="18" charset="0"/>
            </a:endParaRPr>
          </a:p>
          <a:p>
            <a:r>
              <a:rPr lang="vi-VN" sz="4000" dirty="0" smtClean="0"/>
              <a:t>- Có ý thức tự giác, tích cực trong tập luyện và hoạt động tập thể</a:t>
            </a:r>
            <a:r>
              <a:rPr lang="en-US" sz="4000" dirty="0" smtClean="0"/>
              <a:t>.</a:t>
            </a:r>
          </a:p>
          <a:p>
            <a:r>
              <a:rPr lang="vi-VN" sz="4000" dirty="0" smtClean="0"/>
              <a:t>- Luôn có gắng vươn lên để đạt kết quả tốt trong tập luyện.</a:t>
            </a:r>
            <a:endParaRPr lang="en-US" sz="4000" dirty="0" smtClean="0"/>
          </a:p>
          <a:p>
            <a:r>
              <a:rPr lang="vi-VN" sz="4000" dirty="0" smtClean="0"/>
              <a:t>- Đoàn kết và giúp đỡ bạn trong tập luyện và vận dụng để rèn luyện  hằng ngày.</a:t>
            </a:r>
            <a:endParaRPr lang="en-US" sz="4000" dirty="0" smtClean="0"/>
          </a:p>
          <a:p>
            <a:endParaRPr lang="en-US" dirty="0"/>
          </a:p>
        </p:txBody>
      </p:sp>
    </p:spTree>
    <p:extLst>
      <p:ext uri="{BB962C8B-B14F-4D97-AF65-F5344CB8AC3E}">
        <p14:creationId xmlns:p14="http://schemas.microsoft.com/office/powerpoint/2010/main" xmlns="" val="333058289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Times New Roman" pitchFamily="18" charset="0"/>
                <a:cs typeface="Times New Roman" pitchFamily="18" charset="0"/>
              </a:rPr>
              <a:t>II. </a:t>
            </a:r>
            <a:r>
              <a:rPr lang="en-US" sz="4800" dirty="0" err="1" smtClean="0">
                <a:latin typeface="Times New Roman" pitchFamily="18" charset="0"/>
                <a:cs typeface="Times New Roman" pitchFamily="18" charset="0"/>
              </a:rPr>
              <a:t>Thiết</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bị</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dạy</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học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và</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học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liệu</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a:buNone/>
            </a:pPr>
            <a:r>
              <a:rPr lang="en-US" sz="3200" dirty="0" smtClean="0">
                <a:latin typeface="Times New Roman" pitchFamily="18" charset="0"/>
                <a:cs typeface="Times New Roman" pitchFamily="18" charset="0"/>
              </a:rPr>
              <a:t>1.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Gv</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minh…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internet)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mềm</a:t>
            </a:r>
            <a:r>
              <a:rPr lang="en-US" sz="3200" dirty="0">
                <a:latin typeface="Times New Roman" pitchFamily="18" charset="0"/>
                <a:cs typeface="Times New Roman" pitchFamily="18" charset="0"/>
              </a:rPr>
              <a:t> zoom, </a:t>
            </a:r>
            <a:r>
              <a:rPr lang="en-US" sz="3200" dirty="0" err="1">
                <a:latin typeface="Times New Roman" pitchFamily="18" charset="0"/>
                <a:cs typeface="Times New Roman" pitchFamily="18" charset="0"/>
              </a:rPr>
              <a:t>google</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meet, MS Teams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dạy</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tuyến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video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vợt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a:t>
            </a:r>
          </a:p>
          <a:p>
            <a:pPr>
              <a:buNone/>
            </a:pPr>
            <a:r>
              <a:rPr lang="en-US" sz="3200" dirty="0" smtClean="0">
                <a:latin typeface="Times New Roman" pitchFamily="18" charset="0"/>
                <a:cs typeface="Times New Roman" pitchFamily="18" charset="0"/>
              </a:rPr>
              <a:t>2.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vợt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thoáng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8620547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latin typeface="Times New Roman" pitchFamily="18" charset="0"/>
                <a:cs typeface="Times New Roman" pitchFamily="18" charset="0"/>
              </a:rPr>
              <a:t>IV. </a:t>
            </a:r>
            <a:r>
              <a:rPr lang="en-US" sz="5400" dirty="0" err="1" smtClean="0">
                <a:latin typeface="Times New Roman" pitchFamily="18" charset="0"/>
                <a:cs typeface="Times New Roman" pitchFamily="18" charset="0"/>
              </a:rPr>
              <a:t>Nội</a:t>
            </a:r>
            <a:r>
              <a:rPr lang="en-US" sz="5400" dirty="0" smtClean="0">
                <a:latin typeface="Times New Roman" pitchFamily="18" charset="0"/>
                <a:cs typeface="Times New Roman" pitchFamily="18" charset="0"/>
              </a:rPr>
              <a:t> dung </a:t>
            </a:r>
            <a:r>
              <a:rPr lang="en-US" sz="5400" dirty="0" err="1" smtClean="0">
                <a:latin typeface="Times New Roman" pitchFamily="18" charset="0"/>
                <a:cs typeface="Times New Roman" pitchFamily="18" charset="0"/>
              </a:rPr>
              <a:t>bài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học</a:t>
            </a:r>
            <a:endParaRPr lang="en-US" sz="5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514350" indent="-514350">
              <a:buAutoNum type="arabicPeriod"/>
            </a:pPr>
            <a:r>
              <a:rPr lang="en-US" sz="5400" dirty="0" err="1" smtClean="0">
                <a:latin typeface="Times New Roman" pitchFamily="18" charset="0"/>
                <a:cs typeface="Times New Roman" pitchFamily="18" charset="0"/>
              </a:rPr>
              <a:t>Cách</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cầm</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vợt</a:t>
            </a:r>
            <a:endParaRPr lang="en-US" sz="5400" dirty="0" smtClean="0">
              <a:latin typeface="Times New Roman" pitchFamily="18" charset="0"/>
              <a:cs typeface="Times New Roman" pitchFamily="18" charset="0"/>
            </a:endParaRPr>
          </a:p>
          <a:p>
            <a:pPr marL="514350" indent="-514350">
              <a:buAutoNum type="arabicPeriod"/>
            </a:pPr>
            <a:r>
              <a:rPr lang="en-US" sz="5400" dirty="0" err="1" smtClean="0">
                <a:latin typeface="Times New Roman" pitchFamily="18" charset="0"/>
                <a:cs typeface="Times New Roman" pitchFamily="18" charset="0"/>
              </a:rPr>
              <a:t>Cách</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cầm</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cầu</a:t>
            </a:r>
            <a:endParaRPr lang="en-US" sz="5400" dirty="0" smtClean="0">
              <a:latin typeface="Times New Roman" pitchFamily="18" charset="0"/>
              <a:cs typeface="Times New Roman" pitchFamily="18" charset="0"/>
            </a:endParaRPr>
          </a:p>
          <a:p>
            <a:pPr marL="514350" indent="-514350">
              <a:buAutoNum type="arabicPeriod"/>
            </a:pPr>
            <a:r>
              <a:rPr lang="en-US" sz="5400" dirty="0" err="1" smtClean="0">
                <a:latin typeface="Times New Roman" pitchFamily="18" charset="0"/>
                <a:cs typeface="Times New Roman" pitchFamily="18" charset="0"/>
              </a:rPr>
              <a:t>Tư</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thế</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chuẩn</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bị</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597264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smtClean="0">
                <a:latin typeface="Times New Roman" pitchFamily="18" charset="0"/>
                <a:cs typeface="Times New Roman" pitchFamily="18" charset="0"/>
              </a:rPr>
              <a:t>Hoạt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động</a:t>
            </a:r>
            <a:r>
              <a:rPr lang="en-US" sz="4400" dirty="0" smtClean="0">
                <a:latin typeface="Times New Roman" pitchFamily="18" charset="0"/>
                <a:cs typeface="Times New Roman" pitchFamily="18" charset="0"/>
              </a:rPr>
              <a:t> 1: </a:t>
            </a:r>
            <a:r>
              <a:rPr lang="en-US" sz="4400" dirty="0" err="1" smtClean="0">
                <a:latin typeface="Times New Roman" pitchFamily="18" charset="0"/>
                <a:cs typeface="Times New Roman" pitchFamily="18" charset="0"/>
              </a:rPr>
              <a:t>Hoạt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động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khởi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động</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marL="514350" indent="-514350">
              <a:buAutoNum type="arabicPeriod"/>
            </a:pP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trưởng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tuyến</a:t>
            </a:r>
            <a:r>
              <a:rPr lang="en-US" sz="3200" dirty="0" smtClean="0">
                <a:latin typeface="Times New Roman" pitchFamily="18" charset="0"/>
                <a:cs typeface="Times New Roman" pitchFamily="18" charset="0"/>
              </a:rPr>
              <a:t>.</a:t>
            </a:r>
          </a:p>
          <a:p>
            <a:pPr marL="514350" indent="-514350">
              <a:buAutoNum type="arabicPeriod"/>
            </a:pPr>
            <a:r>
              <a:rPr lang="en-US" sz="3200" dirty="0" err="1" smtClean="0">
                <a:latin typeface="Times New Roman" pitchFamily="18" charset="0"/>
                <a:cs typeface="Times New Roman" pitchFamily="18" charset="0"/>
              </a:rPr>
              <a:t>Khởi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khởi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7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ĐT </a:t>
            </a:r>
            <a:r>
              <a:rPr lang="en-US" sz="3200" dirty="0" err="1" smtClean="0">
                <a:latin typeface="Times New Roman" pitchFamily="18" charset="0"/>
                <a:cs typeface="Times New Roman" pitchFamily="18" charset="0"/>
              </a:rPr>
              <a:t>vươn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vặn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nghiêng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lườn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nhảy</a:t>
            </a:r>
            <a:r>
              <a:rPr lang="en-US" sz="3200" dirty="0" smtClean="0">
                <a:latin typeface="Times New Roman" pitchFamily="18" charset="0"/>
                <a:cs typeface="Times New Roman" pitchFamily="18" charset="0"/>
              </a:rPr>
              <a:t>.</a:t>
            </a:r>
          </a:p>
          <a:p>
            <a:pPr marL="0" indent="0">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Xoay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dọc</a:t>
            </a:r>
            <a:r>
              <a:rPr lang="en-US" sz="3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86501850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smtClean="0">
                <a:latin typeface="Times New Roman" pitchFamily="18" charset="0"/>
                <a:cs typeface="Times New Roman" pitchFamily="18" charset="0"/>
              </a:rPr>
              <a:t>Hoạt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động</a:t>
            </a:r>
            <a:r>
              <a:rPr lang="en-US" sz="4400" dirty="0" smtClean="0">
                <a:latin typeface="Times New Roman" pitchFamily="18" charset="0"/>
                <a:cs typeface="Times New Roman" pitchFamily="18" charset="0"/>
              </a:rPr>
              <a:t> 2: </a:t>
            </a:r>
            <a:r>
              <a:rPr lang="en-US" sz="4400" dirty="0" err="1" smtClean="0">
                <a:latin typeface="Times New Roman" pitchFamily="18" charset="0"/>
                <a:cs typeface="Times New Roman" pitchFamily="18" charset="0"/>
              </a:rPr>
              <a:t>Hình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thành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kiến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thức</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514350" indent="-514350">
              <a:buAutoNum type="arabicPeriod"/>
            </a:pP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vợt</a:t>
            </a:r>
            <a:r>
              <a:rPr lang="en-US" sz="3600" dirty="0" smtClean="0">
                <a:latin typeface="Times New Roman" pitchFamily="18" charset="0"/>
                <a:cs typeface="Times New Roman" pitchFamily="18" charset="0"/>
              </a:rPr>
              <a:t>:</a:t>
            </a:r>
          </a:p>
          <a:p>
            <a:pPr marL="0" indent="0">
              <a:buNone/>
            </a:pPr>
            <a:r>
              <a:rPr lang="en-US" sz="3600" dirty="0" smtClean="0">
                <a:latin typeface="Times New Roman" pitchFamily="18" charset="0"/>
                <a:cs typeface="Times New Roman" pitchFamily="18" charset="0"/>
              </a:rPr>
              <a:t>1.1.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vợt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tay</a:t>
            </a:r>
            <a:r>
              <a:rPr lang="en-US" sz="3600" dirty="0" smtClean="0">
                <a:latin typeface="Times New Roman" pitchFamily="18" charset="0"/>
                <a:cs typeface="Times New Roman" pitchFamily="18" charset="0"/>
              </a:rPr>
              <a:t>: </a:t>
            </a:r>
            <a:r>
              <a:rPr lang="pt-BR" sz="3600" dirty="0" smtClean="0"/>
              <a:t>   Hướng đầu vợt ra trước, lên trên, ngón tay trỏ và ngón tay cái nắm hai bên cán vợt( </a:t>
            </a:r>
            <a:r>
              <a:rPr lang="pt-BR" sz="3600" i="1" dirty="0" smtClean="0"/>
              <a:t>Trên 2 mặt phẳng của cán vợt</a:t>
            </a:r>
            <a:r>
              <a:rPr lang="pt-BR" sz="3600" dirty="0" smtClean="0"/>
              <a:t>), ba ngón còn lại nằm tự nhiên vào phía cuối cán vợt.</a:t>
            </a:r>
            <a:endParaRPr lang="en-US" sz="3600" dirty="0" smtClean="0"/>
          </a:p>
        </p:txBody>
      </p:sp>
    </p:spTree>
    <p:extLst>
      <p:ext uri="{BB962C8B-B14F-4D97-AF65-F5344CB8AC3E}">
        <p14:creationId xmlns:p14="http://schemas.microsoft.com/office/powerpoint/2010/main" xmlns="" val="1643202430"/>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786</TotalTime>
  <Words>1298</Words>
  <Application>Microsoft Office PowerPoint</Application>
  <PresentationFormat>On-screen Show (4:3)</PresentationFormat>
  <Paragraphs>100</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Civic</vt:lpstr>
      <vt:lpstr>Slide 1</vt:lpstr>
      <vt:lpstr>Chuyên đề cầu lông</vt:lpstr>
      <vt:lpstr>I. Mục tiêu</vt:lpstr>
      <vt:lpstr>I. Mục tiêu</vt:lpstr>
      <vt:lpstr>I. Mục tiêu:</vt:lpstr>
      <vt:lpstr>II. Thiết bị dạy học và học liệu:</vt:lpstr>
      <vt:lpstr>IV. Nội dung bài học</vt:lpstr>
      <vt:lpstr>Hoạt động 1: Hoạt động khởi động</vt:lpstr>
      <vt:lpstr>Hoạt động 2: Hình thành kiến thức</vt:lpstr>
      <vt:lpstr>1.1. Cách cầm vợt đánh cầu thuận tay: </vt:lpstr>
      <vt:lpstr>1.1. Cách cầm vợt đánh cầu thuận tay: </vt:lpstr>
      <vt:lpstr>1.2. Cách cầm vợt đánh cầu trái tay: </vt:lpstr>
      <vt:lpstr>1.2. Cách cầm vợt đánh cầu trái tay: </vt:lpstr>
      <vt:lpstr>2. Cách cầm cầu:</vt:lpstr>
      <vt:lpstr>2. Cách cầm cầu:</vt:lpstr>
      <vt:lpstr>2. Cách cầm cầu: </vt:lpstr>
      <vt:lpstr>3. Các tư thế chuẩn bị cơ bản:</vt:lpstr>
      <vt:lpstr>3. Các tư thế chuẩn bị cơ bản:</vt:lpstr>
      <vt:lpstr>3. Các tư thế chuẩn bị cơ bản:</vt:lpstr>
      <vt:lpstr>B:Tư thế đứng chân trước chân sau:</vt:lpstr>
      <vt:lpstr>Hoạt động : Tập luyện</vt:lpstr>
      <vt:lpstr>4. Hoạt động vận dụng </vt:lpstr>
      <vt:lpstr>   Nội dung và tổ chức thực hiện </vt:lpstr>
      <vt:lpstr>5. Hoạt động kết thúc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cầu lông</dc:title>
  <dc:creator>pcp</dc:creator>
  <cp:lastModifiedBy>Admin</cp:lastModifiedBy>
  <cp:revision>58</cp:revision>
  <dcterms:created xsi:type="dcterms:W3CDTF">2021-09-29T15:31:46Z</dcterms:created>
  <dcterms:modified xsi:type="dcterms:W3CDTF">2021-10-09T03:20:13Z</dcterms:modified>
</cp:coreProperties>
</file>