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313" r:id="rId3"/>
    <p:sldId id="340" r:id="rId4"/>
    <p:sldId id="341" r:id="rId5"/>
    <p:sldId id="262" r:id="rId6"/>
    <p:sldId id="369" r:id="rId7"/>
    <p:sldId id="370" r:id="rId8"/>
    <p:sldId id="371" r:id="rId9"/>
    <p:sldId id="372" r:id="rId10"/>
    <p:sldId id="373" r:id="rId11"/>
    <p:sldId id="374" r:id="rId12"/>
    <p:sldId id="368" r:id="rId13"/>
    <p:sldId id="345" r:id="rId14"/>
    <p:sldId id="346" r:id="rId15"/>
    <p:sldId id="347" r:id="rId16"/>
    <p:sldId id="348" r:id="rId17"/>
    <p:sldId id="349" r:id="rId18"/>
    <p:sldId id="352" r:id="rId19"/>
    <p:sldId id="353" r:id="rId20"/>
    <p:sldId id="354" r:id="rId21"/>
    <p:sldId id="355" r:id="rId22"/>
    <p:sldId id="356" r:id="rId23"/>
    <p:sldId id="351" r:id="rId24"/>
    <p:sldId id="35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2D"/>
    <a:srgbClr val="0D30DD"/>
    <a:srgbClr val="00FF00"/>
    <a:srgbClr val="BCFC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706" autoAdjust="0"/>
  </p:normalViewPr>
  <p:slideViewPr>
    <p:cSldViewPr>
      <p:cViewPr varScale="1">
        <p:scale>
          <a:sx n="67" d="100"/>
          <a:sy n="67" d="100"/>
        </p:scale>
        <p:origin x="644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10" Type="http://schemas.openxmlformats.org/officeDocument/2006/relationships/image" Target="../media/image17.png"/><Relationship Id="rId4" Type="http://schemas.openxmlformats.org/officeDocument/2006/relationships/image" Target="../media/image10.jpe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9050" y="-577"/>
            <a:ext cx="12149667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9502019" y="1078761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12191999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8890217" y="-1476732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4234" y="978737"/>
            <a:ext cx="7833429" cy="2052816"/>
          </a:xfrm>
        </p:spPr>
        <p:txBody>
          <a:bodyPr>
            <a:noAutofit/>
          </a:bodyPr>
          <a:lstStyle/>
          <a:p>
            <a:r>
              <a:rPr lang="en-US" sz="4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CHÀO MỪNG CÁC EM HỌC SINH </a:t>
            </a:r>
            <a:br>
              <a:rPr lang="en-US" sz="4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4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ĐẾN VỚI BÀI HỌC </a:t>
            </a:r>
            <a:br>
              <a:rPr lang="en-US" sz="4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4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LỊCH SỬ VÀ ĐỊA LÍ 7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223" y="3207675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1223" y="3558685"/>
            <a:ext cx="11555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flipV="1">
            <a:off x="26283" y="3934346"/>
            <a:ext cx="801281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395854" y="-2"/>
            <a:ext cx="4571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148200" y="0"/>
            <a:ext cx="45719" cy="430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840" y="985470"/>
            <a:ext cx="3162580" cy="316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7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00482 0.07685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7" grpId="0" animBg="1"/>
      <p:bldP spid="17" grpId="1" animBg="1"/>
      <p:bldP spid="18" grpId="0" animBg="1"/>
      <p:bldP spid="18" grpId="1" animBg="1"/>
      <p:bldP spid="2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0" y="1114618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SGK/172, 173, 174,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4, 5),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ĐÔ 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992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0125" y="2236223"/>
            <a:ext cx="5842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X-XI,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 descr="C:\Users\Admin\Pictures\Screenshots\Screenshot (590).pn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0" t="68013" r="22882" b="11504"/>
          <a:stretch/>
        </p:blipFill>
        <p:spPr bwMode="auto">
          <a:xfrm>
            <a:off x="140465" y="3821017"/>
            <a:ext cx="5858020" cy="22749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6" name="Down Arrow 35"/>
          <p:cNvSpPr/>
          <p:nvPr/>
        </p:nvSpPr>
        <p:spPr>
          <a:xfrm>
            <a:off x="7848600" y="3342603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359586"/>
              </p:ext>
            </p:extLst>
          </p:nvPr>
        </p:nvGraphicFramePr>
        <p:xfrm>
          <a:off x="6143425" y="3738712"/>
          <a:ext cx="5989150" cy="304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8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của tầng lớp thương nhân đối với các đô thị trung đại ở châu Âu: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Thúc đẩy kinh tế hàng hóa phát triển, làm tan rã dần kinh tế tự nhiên, đóng kín trong các lãnh địa trước đây.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Thúc đẩy buôn bán, giao lưu văn hóa giữa các nước ngày càng sôi động, đặc biệt là quanh vùng Địa Trung Hải.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đòi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trào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hưng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đời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086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0" y="1114618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SGK/172, 173, 174,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4, 5),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ĐÔ 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992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0125" y="2236223"/>
            <a:ext cx="5842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X-XI,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Down Arrow 35"/>
          <p:cNvSpPr/>
          <p:nvPr/>
        </p:nvSpPr>
        <p:spPr>
          <a:xfrm>
            <a:off x="7848600" y="3342603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6143425" y="3738712"/>
          <a:ext cx="5989150" cy="304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8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của tầng lớp thương nhân đối với các đô thị trung đại ở châu Âu: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Thúc đẩy kinh tế hàng hóa phát triển, làm tan rã dần kinh tế tự nhiên, đóng kín trong các lãnh địa trước đây.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Thúc đẩy buôn bán, giao lưu văn hóa giữa các nước ngày càng sôi động, đặc biệt là quanh vùng Địa Trung Hải.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đòi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trào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hưng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đời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63396" y="3425019"/>
            <a:ext cx="59354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b.Vai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0125" y="4236810"/>
            <a:ext cx="57972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thúc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đẩy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thị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2133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267200" y="228600"/>
            <a:ext cx="3660551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" name="Rectangle 4"/>
          <p:cNvSpPr/>
          <p:nvPr/>
        </p:nvSpPr>
        <p:spPr>
          <a:xfrm>
            <a:off x="1981200" y="1295400"/>
            <a:ext cx="8839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oàn thành bài tập trắc nghiệm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“AI LÀ TRIỆU PHÚ”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93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63126" y="504539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310209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524000" y="3630636"/>
            <a:ext cx="9616010" cy="548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1.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850305"/>
            <a:ext cx="5255897" cy="7154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55230" y="4752852"/>
            <a:ext cx="5315800" cy="72211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14145" y="6019703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10876" y="4855055"/>
            <a:ext cx="483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32337" y="4743140"/>
            <a:ext cx="5257188" cy="7348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25922" y="5850305"/>
            <a:ext cx="5315800" cy="71243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14145" y="4867809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96563" y="6006465"/>
            <a:ext cx="4833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2381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8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548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2.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65374" y="5071792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623538" y="5177286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19072" y="6015900"/>
            <a:ext cx="464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07860" y="510489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08186" y="5197162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560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3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3.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07860" y="5167407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66024" y="5272901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65374" y="510214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65700" y="5194412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81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4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9873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2578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69597" y="33717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782162" y="3755408"/>
            <a:ext cx="8482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4.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 TCN, Ba-bi-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46529" y="5874717"/>
            <a:ext cx="5255897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874717"/>
            <a:ext cx="5315800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546906" y="6067902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36716" y="5944792"/>
            <a:ext cx="4644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sầm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45885" y="4925971"/>
            <a:ext cx="5257188" cy="7397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07860" y="4880798"/>
            <a:ext cx="5315800" cy="78494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46906" y="5073216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36716" y="5059079"/>
            <a:ext cx="481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9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1722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41583" y="517649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32337" y="3343974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219200" y="3647429"/>
            <a:ext cx="9639456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5.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757080"/>
            <a:ext cx="5255897" cy="80872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49368" y="4745775"/>
            <a:ext cx="5315800" cy="86143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948769" y="5941367"/>
            <a:ext cx="494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15699" y="4922231"/>
            <a:ext cx="5074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92932" y="4755715"/>
            <a:ext cx="5257188" cy="8415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95033" y="5757080"/>
            <a:ext cx="5315800" cy="8056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13789" y="4945660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6366" y="5803179"/>
            <a:ext cx="4833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6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63126" y="504539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310209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524000" y="3630636"/>
            <a:ext cx="9616010" cy="548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6.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850305"/>
            <a:ext cx="5255897" cy="7154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55230" y="4752852"/>
            <a:ext cx="5315800" cy="72211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39230" y="5990304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A-ten.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32005" y="4921097"/>
            <a:ext cx="483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An.</a:t>
            </a:r>
            <a:r>
              <a:rPr lang="en-US" sz="2400" dirty="0"/>
              <a:t>	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32337" y="4743140"/>
            <a:ext cx="5257188" cy="7348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25922" y="5850305"/>
            <a:ext cx="5315800" cy="71243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14145" y="4867809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96563" y="5990304"/>
            <a:ext cx="4833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0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26094" y="3718266"/>
            <a:ext cx="9646705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7.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65374" y="5071792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623538" y="5177286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- XI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060423"/>
            <a:ext cx="464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 - XVI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07860" y="510489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08186" y="5197162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- VI.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590881" y="6006477"/>
            <a:ext cx="4560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 - XVII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4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5644" y="-21051"/>
            <a:ext cx="12197644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1780551" y="5174135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664964" y="4114499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1071713" y="76925"/>
            <a:ext cx="1007398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5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477" y="281395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0982741" y="12917"/>
            <a:ext cx="1261242" cy="94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</a:p>
          <a:p>
            <a:r>
              <a:rPr lang="en-US" sz="35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7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064265" y="650097"/>
            <a:ext cx="737783" cy="370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ĐỊA LÍ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574127" y="4105913"/>
            <a:ext cx="7404647" cy="892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ĐÔ THỊ VÀ SỰ HÌNH THÀNH CÁC NỀN VĂN MINH CỔ ĐẠI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642238" y="5189995"/>
            <a:ext cx="7404647" cy="687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CÁC ĐÔ THỊ CHÂU ÂU THỜI TRUNG ĐẠI VÀ VAI TRÒ CỦA GIỚI THƯƠNG NHÂN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2031770" y="3482974"/>
            <a:ext cx="8102831" cy="3137809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 Same Side Corner Rectangle 42"/>
          <p:cNvSpPr/>
          <p:nvPr/>
        </p:nvSpPr>
        <p:spPr>
          <a:xfrm rot="5400000">
            <a:off x="1798825" y="4170930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1561987" y="4139359"/>
            <a:ext cx="1125065" cy="760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46" name="Round Same Side Corner Rectangle 45"/>
          <p:cNvSpPr/>
          <p:nvPr/>
        </p:nvSpPr>
        <p:spPr>
          <a:xfrm rot="5400000">
            <a:off x="1912160" y="5221827"/>
            <a:ext cx="588862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1581813" y="5233976"/>
            <a:ext cx="1125065" cy="683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1600201" y="58293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62660" y="110150"/>
            <a:ext cx="4272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5" name="Rectangle 4"/>
          <p:cNvSpPr/>
          <p:nvPr/>
        </p:nvSpPr>
        <p:spPr>
          <a:xfrm>
            <a:off x="2269435" y="759209"/>
            <a:ext cx="777745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CHỦ ĐỀ CHUNG 2. </a:t>
            </a:r>
          </a:p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 THỊ: LỊCH SỬ VÀ HIỆN TẠI</a:t>
            </a:r>
            <a:endParaRPr lang="vi-VN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1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2" grpId="0" animBg="1"/>
      <p:bldP spid="27" grpId="0"/>
      <p:bldP spid="21" grpId="0"/>
      <p:bldP spid="37" grpId="0" animBg="1"/>
      <p:bldP spid="43" grpId="0" animBg="1"/>
      <p:bldP spid="45" grpId="0"/>
      <p:bldP spid="46" grpId="0" animBg="1"/>
      <p:bldP spid="47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64194" y="3713460"/>
            <a:ext cx="96848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8.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XIV,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07860" y="5167407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66024" y="5272901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65374" y="510214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65700" y="5194412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81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7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9873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2578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69597" y="33717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87529" y="3486090"/>
            <a:ext cx="9516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9.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46529" y="5874717"/>
            <a:ext cx="5255897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874717"/>
            <a:ext cx="5315800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532715" y="6042747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14945" y="6067902"/>
            <a:ext cx="464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45885" y="4925971"/>
            <a:ext cx="5257188" cy="7397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07860" y="4880798"/>
            <a:ext cx="5315800" cy="78494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46906" y="5073216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36716" y="5059079"/>
            <a:ext cx="481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/>
              <a:t>	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3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1722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41583" y="517649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32337" y="3343974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56333" y="3519114"/>
            <a:ext cx="967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10.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757080"/>
            <a:ext cx="5255897" cy="80872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227690" y="4755715"/>
            <a:ext cx="5315800" cy="86143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938007" y="5930432"/>
            <a:ext cx="5157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21938" y="4949355"/>
            <a:ext cx="523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92932" y="4755715"/>
            <a:ext cx="5257188" cy="8415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95033" y="5757080"/>
            <a:ext cx="5315800" cy="8056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38226" y="4976438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21939" y="5959852"/>
            <a:ext cx="4833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7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267200" y="228600"/>
            <a:ext cx="3660551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6400" y="1233784"/>
            <a:ext cx="9122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kiến thức vừa học hãy hoàn thành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SGK/174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pic>
        <p:nvPicPr>
          <p:cNvPr id="9" name="Picture 8" descr="C:\Users\Admin\Pictures\Screenshots\Screenshot (586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4" t="44334" r="6696" b="37505"/>
          <a:stretch/>
        </p:blipFill>
        <p:spPr bwMode="auto">
          <a:xfrm>
            <a:off x="1680990" y="1905000"/>
            <a:ext cx="9117651" cy="2057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85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035649" y="1267647"/>
            <a:ext cx="5108352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24200" y="2057400"/>
            <a:ext cx="7343677" cy="1307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06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33600" y="2286000"/>
            <a:ext cx="7848600" cy="2362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1.Đoạn video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just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2.Hãy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86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uilding a Green City in Vietna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545.0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0"/>
            <a:ext cx="121158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9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</a:p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SGK/171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2),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ĐÔ 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8769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pic>
        <p:nvPicPr>
          <p:cNvPr id="35" name="Picture 34" descr="C:\Users\Admin\Pictures\Screenshots\Screenshot (584)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3" t="11941" r="14054" b="15235"/>
          <a:stretch/>
        </p:blipFill>
        <p:spPr bwMode="auto">
          <a:xfrm>
            <a:off x="181559" y="2278587"/>
            <a:ext cx="5816926" cy="43508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766252"/>
              </p:ext>
            </p:extLst>
          </p:nvPr>
        </p:nvGraphicFramePr>
        <p:xfrm>
          <a:off x="6193971" y="3449393"/>
          <a:ext cx="5897380" cy="29284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97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Nin, Ti-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,..) 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súc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dệt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vải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Ba-bi-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(Ai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),…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" name="Down Arrow 16"/>
          <p:cNvSpPr/>
          <p:nvPr/>
        </p:nvSpPr>
        <p:spPr>
          <a:xfrm>
            <a:off x="9798514" y="3048000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82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6" grpId="0" animBg="1"/>
      <p:bldP spid="15" grpId="0"/>
      <p:bldP spid="32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</a:p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SGK/171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2),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ĐÔ 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8769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6556" y="2222365"/>
            <a:ext cx="58367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Ba-bi-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),…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737717"/>
              </p:ext>
            </p:extLst>
          </p:nvPr>
        </p:nvGraphicFramePr>
        <p:xfrm>
          <a:off x="6150005" y="4493791"/>
          <a:ext cx="5966060" cy="2194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66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Các đô thị ở phương Đông là trung tâm hành chính, quân sự, đầu mối kinh tế và giao thông của các quốc gia cổ đại.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Những đô thị cổ gắn liền với sự hưng thịnh và suy tàn của các nền văn minh đầu tiên ở phương Đông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" name="Down Arrow 24"/>
          <p:cNvSpPr/>
          <p:nvPr/>
        </p:nvSpPr>
        <p:spPr>
          <a:xfrm>
            <a:off x="9147618" y="4149689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24840" y="4530689"/>
            <a:ext cx="57685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649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</a:p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SGK/197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ĐÔ 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8769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69407" y="2196370"/>
            <a:ext cx="60308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 descr="C:\Users\Admin\Pictures\Screenshots\Screenshot (585)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3" t="28190" r="5257" b="38625"/>
          <a:stretch/>
        </p:blipFill>
        <p:spPr bwMode="auto">
          <a:xfrm>
            <a:off x="169407" y="2597196"/>
            <a:ext cx="5856425" cy="21272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788487"/>
              </p:ext>
            </p:extLst>
          </p:nvPr>
        </p:nvGraphicFramePr>
        <p:xfrm>
          <a:off x="6200225" y="3038750"/>
          <a:ext cx="5950316" cy="2865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50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 kiện địa lí và lịch sử hình thành các đô thị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Có nhiều vũng vịnh thuận lợi cho việc hình thành những hải cảng. Chính những hải cảng này đã trở thành trung tâm các đô thị.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Có nhiều mỏ khoáng sản 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buôn bán hàng hải và sản xuất thủ công nghiệp phát triển.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" name="Down Arrow 26"/>
          <p:cNvSpPr/>
          <p:nvPr/>
        </p:nvSpPr>
        <p:spPr>
          <a:xfrm>
            <a:off x="10102434" y="2654440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9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</a:p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SGK/197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ĐÔ 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8769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69407" y="2196370"/>
            <a:ext cx="60308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0193" y="2540490"/>
            <a:ext cx="57099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24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403849"/>
              </p:ext>
            </p:extLst>
          </p:nvPr>
        </p:nvGraphicFramePr>
        <p:xfrm>
          <a:off x="6164246" y="4338611"/>
          <a:ext cx="5986296" cy="2316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86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của đô thị Hy Lạp và La Mã đối với sự phát triển của các nền văn minh cổ đại ở châu Âu: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Đô thị có vai trò là trung tâm kinh tế, chính trị của nhà nước cổ đại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Đô thị đặt nền tảng cho sự hình thành và phát triển các nền văn minh.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4" name="Down Arrow 33"/>
          <p:cNvSpPr/>
          <p:nvPr/>
        </p:nvSpPr>
        <p:spPr>
          <a:xfrm>
            <a:off x="10116890" y="3817007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47622" y="4491537"/>
            <a:ext cx="5657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4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34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SGK/172, 173, 174,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4, 5),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ĐÔ 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992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pic>
        <p:nvPicPr>
          <p:cNvPr id="25" name="Picture 24" descr="C:\Users\Admin\Pictures\Screenshots\Screenshot (587).pn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2" t="19022" r="4938" b="10352"/>
          <a:stretch/>
        </p:blipFill>
        <p:spPr bwMode="auto">
          <a:xfrm>
            <a:off x="170673" y="2255307"/>
            <a:ext cx="3334527" cy="24315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6" descr="C:\Users\Admin\Pictures\Screenshots\Screenshot (588).pn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0" t="10552" r="21829" b="16714"/>
          <a:stretch/>
        </p:blipFill>
        <p:spPr bwMode="auto">
          <a:xfrm>
            <a:off x="3505200" y="2306031"/>
            <a:ext cx="2548015" cy="23928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 descr="C:\Users\Admin\Pictures\Screenshots\Screenshot (590).pn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6" t="12562" r="25315" b="33561"/>
          <a:stretch/>
        </p:blipFill>
        <p:spPr bwMode="auto">
          <a:xfrm>
            <a:off x="1638643" y="4664799"/>
            <a:ext cx="3352800" cy="19727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573703"/>
              </p:ext>
            </p:extLst>
          </p:nvPr>
        </p:nvGraphicFramePr>
        <p:xfrm>
          <a:off x="6192200" y="2604932"/>
          <a:ext cx="5937371" cy="4023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37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iều kiện dẫn đến sự ra đời các đô thị trung đại ở Tây Âu: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Thế kỉ XI, sản xuất nông nghiệp, thủ công nghiệp và thương nghiệp phát triển.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Một số thợ thủ công tìm cách trốn khỏi lãnh địa hoặc dùng tiền chuộc lại tự do.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Thợ thủ công tìm đến những nơi đông dân cư, gần nguồn nguyên liệu… lập xưởng sản xuất và buôn bán.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6163019" y="5867400"/>
            <a:ext cx="42819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đô thị được hình thành.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Down Arrow 33"/>
          <p:cNvSpPr/>
          <p:nvPr/>
        </p:nvSpPr>
        <p:spPr>
          <a:xfrm>
            <a:off x="9753600" y="2293976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6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6" grpId="0" animBg="1"/>
      <p:bldP spid="15" grpId="0"/>
      <p:bldP spid="32" grpId="0"/>
      <p:bldP spid="12" grpId="0"/>
      <p:bldP spid="3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3833</TotalTime>
  <Words>2291</Words>
  <Application>Microsoft Office PowerPoint</Application>
  <PresentationFormat>Widescreen</PresentationFormat>
  <Paragraphs>162</Paragraphs>
  <Slides>24</Slides>
  <Notes>1</Notes>
  <HiddenSlides>0</HiddenSlides>
  <MMClips>41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.VnTime</vt:lpstr>
      <vt:lpstr>Arial</vt:lpstr>
      <vt:lpstr>Calibri</vt:lpstr>
      <vt:lpstr>Cambria</vt:lpstr>
      <vt:lpstr>Tahoma</vt:lpstr>
      <vt:lpstr>Times New Roman</vt:lpstr>
      <vt:lpstr>Wingdings</vt:lpstr>
      <vt:lpstr>Office Theme</vt:lpstr>
      <vt:lpstr>CHÀO MỪNG CÁC EM HỌC SINH  ĐẾN VỚI BÀI HỌC  LỊCH SỬ VÀ ĐỊA LÍ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admin</cp:lastModifiedBy>
  <cp:revision>254</cp:revision>
  <dcterms:created xsi:type="dcterms:W3CDTF">2016-02-15T14:28:12Z</dcterms:created>
  <dcterms:modified xsi:type="dcterms:W3CDTF">2023-09-14T02:07:21Z</dcterms:modified>
</cp:coreProperties>
</file>