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1542" r:id="rId2"/>
    <p:sldId id="1543" r:id="rId3"/>
    <p:sldId id="272" r:id="rId4"/>
    <p:sldId id="277" r:id="rId5"/>
    <p:sldId id="278" r:id="rId6"/>
    <p:sldId id="279" r:id="rId7"/>
    <p:sldId id="280" r:id="rId8"/>
    <p:sldId id="1544" r:id="rId9"/>
    <p:sldId id="1545" r:id="rId10"/>
    <p:sldId id="1132" r:id="rId11"/>
    <p:sldId id="315" r:id="rId12"/>
    <p:sldId id="1547" r:id="rId13"/>
    <p:sldId id="1546" r:id="rId14"/>
    <p:sldId id="1143" r:id="rId15"/>
    <p:sldId id="1548" r:id="rId16"/>
    <p:sldId id="1145" r:id="rId17"/>
    <p:sldId id="1549" r:id="rId18"/>
    <p:sldId id="1551" r:id="rId19"/>
    <p:sldId id="1552" r:id="rId20"/>
    <p:sldId id="1553" r:id="rId21"/>
    <p:sldId id="1585" r:id="rId22"/>
    <p:sldId id="1148" r:id="rId23"/>
    <p:sldId id="1150" r:id="rId24"/>
    <p:sldId id="1152" r:id="rId25"/>
    <p:sldId id="333" r:id="rId26"/>
    <p:sldId id="586" r:id="rId27"/>
    <p:sldId id="1154" r:id="rId28"/>
    <p:sldId id="300" r:id="rId29"/>
    <p:sldId id="323" r:id="rId30"/>
    <p:sldId id="452" r:id="rId31"/>
    <p:sldId id="453" r:id="rId32"/>
    <p:sldId id="454" r:id="rId33"/>
    <p:sldId id="256" r:id="rId34"/>
    <p:sldId id="455" r:id="rId35"/>
    <p:sldId id="1521" r:id="rId36"/>
    <p:sldId id="1584" r:id="rId37"/>
    <p:sldId id="344" r:id="rId38"/>
    <p:sldId id="317" r:id="rId39"/>
    <p:sldId id="62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1AF"/>
    <a:srgbClr val="FF0066"/>
    <a:srgbClr val="FF00FF"/>
    <a:srgbClr val="DBF10D"/>
    <a:srgbClr val="FFFF9B"/>
    <a:srgbClr val="FFB989"/>
    <a:srgbClr val="D05F12"/>
    <a:srgbClr val="CA30AD"/>
    <a:srgbClr val="9B2585"/>
    <a:srgbClr val="FFFF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32" autoAdjust="0"/>
    <p:restoredTop sz="90995" autoAdjust="0"/>
  </p:normalViewPr>
  <p:slideViewPr>
    <p:cSldViewPr snapToGrid="0">
      <p:cViewPr varScale="1">
        <p:scale>
          <a:sx n="57" d="100"/>
          <a:sy n="57" d="100"/>
        </p:scale>
        <p:origin x="232" y="3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7/9/2022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25</a:t>
            </a:fld>
            <a:endParaRPr lang="en-US"/>
          </a:p>
        </p:txBody>
      </p:sp>
    </p:spTree>
    <p:extLst>
      <p:ext uri="{BB962C8B-B14F-4D97-AF65-F5344CB8AC3E}">
        <p14:creationId xmlns:p14="http://schemas.microsoft.com/office/powerpoint/2010/main" val="2208687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https://kenh14.vn/kham-pha/xem-ban-do-the-gioi-tu-co-dai-den-hien-dai-20121126090929166.chn</a:t>
            </a:r>
          </a:p>
        </p:txBody>
      </p:sp>
      <p:sp>
        <p:nvSpPr>
          <p:cNvPr id="4" name="Slide Number Placeholder 3"/>
          <p:cNvSpPr>
            <a:spLocks noGrp="1"/>
          </p:cNvSpPr>
          <p:nvPr>
            <p:ph type="sldNum" sz="quarter" idx="5"/>
          </p:nvPr>
        </p:nvSpPr>
        <p:spPr/>
        <p:txBody>
          <a:bodyPr/>
          <a:lstStyle/>
          <a:p>
            <a:fld id="{849C52CD-A8C5-484B-B00E-2101948BB170}" type="slidenum">
              <a:rPr lang="en-US" smtClean="0"/>
              <a:pPr/>
              <a:t>26</a:t>
            </a:fld>
            <a:endParaRPr lang="en-US"/>
          </a:p>
        </p:txBody>
      </p:sp>
    </p:spTree>
    <p:extLst>
      <p:ext uri="{BB962C8B-B14F-4D97-AF65-F5344CB8AC3E}">
        <p14:creationId xmlns:p14="http://schemas.microsoft.com/office/powerpoint/2010/main" val="970408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27</a:t>
            </a:fld>
            <a:endParaRPr lang="en-US"/>
          </a:p>
        </p:txBody>
      </p:sp>
    </p:spTree>
    <p:extLst>
      <p:ext uri="{BB962C8B-B14F-4D97-AF65-F5344CB8AC3E}">
        <p14:creationId xmlns:p14="http://schemas.microsoft.com/office/powerpoint/2010/main" val="2604380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HÌNH TRÒN ĐỎ ĐẾN PHẦN MỞ RỘN VẬN DỤNG</a:t>
            </a:r>
          </a:p>
        </p:txBody>
      </p:sp>
      <p:sp>
        <p:nvSpPr>
          <p:cNvPr id="4" name="Slide Number Placeholder 3"/>
          <p:cNvSpPr>
            <a:spLocks noGrp="1"/>
          </p:cNvSpPr>
          <p:nvPr>
            <p:ph type="sldNum" sz="quarter" idx="5"/>
          </p:nvPr>
        </p:nvSpPr>
        <p:spPr/>
        <p:txBody>
          <a:bodyPr/>
          <a:lstStyle/>
          <a:p>
            <a:fld id="{2D58C77D-F9E7-4FB3-B953-0922B29A5D78}" type="slidenum">
              <a:rPr lang="en-US" smtClean="0"/>
              <a:t>30</a:t>
            </a:fld>
            <a:endParaRPr lang="en-US"/>
          </a:p>
        </p:txBody>
      </p:sp>
    </p:spTree>
    <p:extLst>
      <p:ext uri="{BB962C8B-B14F-4D97-AF65-F5344CB8AC3E}">
        <p14:creationId xmlns:p14="http://schemas.microsoft.com/office/powerpoint/2010/main" val="2152181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295909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3237672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DEA73F-1772-419B-99F1-84C70CF2C4C9}"/>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F278FD71-3A2C-4239-8113-76B7C5B266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20" name="Slide Number Placeholder 3">
            <a:extLst>
              <a:ext uri="{FF2B5EF4-FFF2-40B4-BE49-F238E27FC236}">
                <a16:creationId xmlns:a16="http://schemas.microsoft.com/office/drawing/2014/main" id="{32917DE3-2045-4E8D-AE92-86C5459D0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fld id="{6DA4B416-E4D6-4A2D-B9C3-B9FAA5896823}" type="slidenum">
              <a:rPr lang="en-US" altLang="en-US" smtClean="0"/>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Rừng mưa Amazon là một khu rừng lá rộng đất ẩm ở lưu vực Amazon của Nam Mỹ. Khu vực này nằm trong lãnh thổ của 9 quốc gia: chủ yếu là Brasil (với 60% rừng mưa), Peru (13 %)</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val="451061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984634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kern="1200">
                <a:solidFill>
                  <a:schemeClr val="tx1"/>
                </a:solidFill>
                <a:effectLst/>
                <a:latin typeface="+mn-lt"/>
                <a:ea typeface="+mn-ea"/>
                <a:cs typeface="+mn-cs"/>
              </a:rPr>
              <a:t>Amazon đã hấp thụ hàng tỷ tấn khí CO2 mang lại bầu không khí trong lành cho trái đất. Chính vì vậy khu rừng này được mệnh danh là lá phổi xanh của hành tinh và là nhân tố quan trọng nhất điều tiết khí hậu toàn cầu. Bảo tồn Amazon chính là bảo vệ sự sống còn của trái đất.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13</a:t>
            </a:fld>
            <a:endParaRPr lang="en-US"/>
          </a:p>
        </p:txBody>
      </p:sp>
    </p:spTree>
    <p:extLst>
      <p:ext uri="{BB962C8B-B14F-4D97-AF65-F5344CB8AC3E}">
        <p14:creationId xmlns:p14="http://schemas.microsoft.com/office/powerpoint/2010/main" val="34397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18</a:t>
            </a:fld>
            <a:endParaRPr lang="en-US"/>
          </a:p>
        </p:txBody>
      </p:sp>
    </p:spTree>
    <p:extLst>
      <p:ext uri="{BB962C8B-B14F-4D97-AF65-F5344CB8AC3E}">
        <p14:creationId xmlns:p14="http://schemas.microsoft.com/office/powerpoint/2010/main" val="600538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0000"/>
                </a:solidFill>
                <a:latin typeface="Arial" panose="020B0604020202020204" pitchFamily="34" charset="0"/>
                <a:cs typeface="Arial" panose="020B0604020202020204" pitchFamily="34" charset="0"/>
              </a:rPr>
              <a:t>+ Các vụ cháy rừng cũng làm diện tích rừng mất đi đáng kể. </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19</a:t>
            </a:fld>
            <a:endParaRPr lang="en-US"/>
          </a:p>
        </p:txBody>
      </p:sp>
    </p:spTree>
    <p:extLst>
      <p:ext uri="{BB962C8B-B14F-4D97-AF65-F5344CB8AC3E}">
        <p14:creationId xmlns:p14="http://schemas.microsoft.com/office/powerpoint/2010/main" val="3115171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23</a:t>
            </a:fld>
            <a:endParaRPr lang="en-US"/>
          </a:p>
        </p:txBody>
      </p:sp>
    </p:spTree>
    <p:extLst>
      <p:ext uri="{BB962C8B-B14F-4D97-AF65-F5344CB8AC3E}">
        <p14:creationId xmlns:p14="http://schemas.microsoft.com/office/powerpoint/2010/main" val="155924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11" Type="http://schemas.openxmlformats.org/officeDocument/2006/relationships/image" Target="../media/image3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hyperlink" Target="https://vi.wikipedia.org/wiki/%C4%90%E1%BB%99ng_v%E1%BA%ADt_l%C6%B0%E1%BB%A1ng_c%C6%B0" TargetMode="External"/><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hyperlink" Target="https://vi.wikipedia.org/wiki/L%E1%BB%9Bp_Th%C3%BA"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hyperlink" Target="https://vi.wikipedia.org/wiki/Chim" TargetMode="External"/><Relationship Id="rId5" Type="http://schemas.openxmlformats.org/officeDocument/2006/relationships/image" Target="../media/image33.jpeg"/><Relationship Id="rId10" Type="http://schemas.openxmlformats.org/officeDocument/2006/relationships/hyperlink" Target="https://vi.wikipedia.org/wiki/Th%E1%BB%B1c_v%E1%BA%ADt" TargetMode="External"/><Relationship Id="rId4" Type="http://schemas.openxmlformats.org/officeDocument/2006/relationships/image" Target="../media/image32.jpeg"/><Relationship Id="rId9" Type="http://schemas.openxmlformats.org/officeDocument/2006/relationships/hyperlink" Target="https://vi.wikipedia.org/wiki/C%C3%B4n_tr%C3%B9ng" TargetMode="External"/><Relationship Id="rId14" Type="http://schemas.openxmlformats.org/officeDocument/2006/relationships/hyperlink" Target="https://vi.wikipedia.org/wiki/%C4%90%E1%BB%99ng_v%E1%BA%ADt_b%C3%B2_s%C3%A1t"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2.png"/><Relationship Id="rId5" Type="http://schemas.microsoft.com/office/2007/relationships/hdphoto" Target="../media/hdphoto5.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notesSlide" Target="../notesSlides/notesSlide11.xml"/><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1.png"/><Relationship Id="rId18" Type="http://schemas.openxmlformats.org/officeDocument/2006/relationships/image" Target="../media/image15.png"/><Relationship Id="rId26" Type="http://schemas.openxmlformats.org/officeDocument/2006/relationships/image" Target="../media/image20.png"/><Relationship Id="rId3" Type="http://schemas.openxmlformats.org/officeDocument/2006/relationships/audio" Target="../media/audio1.wav"/><Relationship Id="rId21" Type="http://schemas.openxmlformats.org/officeDocument/2006/relationships/image" Target="../media/image17.png"/><Relationship Id="rId7" Type="http://schemas.openxmlformats.org/officeDocument/2006/relationships/image" Target="../media/image6.gif"/><Relationship Id="rId12" Type="http://schemas.openxmlformats.org/officeDocument/2006/relationships/image" Target="../media/image10.png"/><Relationship Id="rId17" Type="http://schemas.openxmlformats.org/officeDocument/2006/relationships/slide" Target="slide4.xml"/><Relationship Id="rId25"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8.xml"/><Relationship Id="rId24" Type="http://schemas.openxmlformats.org/officeDocument/2006/relationships/image" Target="../media/image19.png"/><Relationship Id="rId5" Type="http://schemas.openxmlformats.org/officeDocument/2006/relationships/image" Target="../media/image5.gif"/><Relationship Id="rId15" Type="http://schemas.openxmlformats.org/officeDocument/2006/relationships/image" Target="../media/image13.png"/><Relationship Id="rId23" Type="http://schemas.openxmlformats.org/officeDocument/2006/relationships/image" Target="../media/image18.png"/><Relationship Id="rId10" Type="http://schemas.openxmlformats.org/officeDocument/2006/relationships/image" Target="../media/image9.gif"/><Relationship Id="rId19" Type="http://schemas.openxmlformats.org/officeDocument/2006/relationships/slide" Target="slide5.xml"/><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2.png"/><Relationship Id="rId22" Type="http://schemas.openxmlformats.org/officeDocument/2006/relationships/slide" Target="slide6.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slide" Target="slide34.xml"/><Relationship Id="rId3" Type="http://schemas.openxmlformats.org/officeDocument/2006/relationships/image" Target="../media/image61.jpeg"/><Relationship Id="rId7" Type="http://schemas.openxmlformats.org/officeDocument/2006/relationships/slide" Target="slide32.xml"/><Relationship Id="rId12" Type="http://schemas.openxmlformats.org/officeDocument/2006/relationships/image" Target="../media/image67.png"/><Relationship Id="rId17" Type="http://schemas.openxmlformats.org/officeDocument/2006/relationships/slide" Target="slide35.xml"/><Relationship Id="rId2" Type="http://schemas.openxmlformats.org/officeDocument/2006/relationships/notesSlide" Target="../notesSlides/notesSlide13.xml"/><Relationship Id="rId16" Type="http://schemas.openxmlformats.org/officeDocument/2006/relationships/image" Target="../media/image70.gif"/><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69.png"/><Relationship Id="rId10" Type="http://schemas.openxmlformats.org/officeDocument/2006/relationships/slide" Target="slide33.xml"/><Relationship Id="rId4" Type="http://schemas.openxmlformats.org/officeDocument/2006/relationships/slide" Target="slide31.xml"/><Relationship Id="rId9" Type="http://schemas.openxmlformats.org/officeDocument/2006/relationships/image" Target="../media/image65.png"/><Relationship Id="rId14"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77.gif"/><Relationship Id="rId3" Type="http://schemas.openxmlformats.org/officeDocument/2006/relationships/audio" Target="../media/audio5.wav"/><Relationship Id="rId7" Type="http://schemas.openxmlformats.org/officeDocument/2006/relationships/image" Target="../media/image72.jpeg"/><Relationship Id="rId12" Type="http://schemas.openxmlformats.org/officeDocument/2006/relationships/image" Target="../media/image76.gif"/><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75.gif"/><Relationship Id="rId5" Type="http://schemas.openxmlformats.org/officeDocument/2006/relationships/image" Target="../media/image62.png"/><Relationship Id="rId15" Type="http://schemas.openxmlformats.org/officeDocument/2006/relationships/image" Target="../media/image79.gif"/><Relationship Id="rId10" Type="http://schemas.openxmlformats.org/officeDocument/2006/relationships/image" Target="../media/image74.gif"/><Relationship Id="rId4" Type="http://schemas.openxmlformats.org/officeDocument/2006/relationships/image" Target="../media/image71.png"/><Relationship Id="rId9" Type="http://schemas.openxmlformats.org/officeDocument/2006/relationships/image" Target="../media/image73.gif"/><Relationship Id="rId14" Type="http://schemas.openxmlformats.org/officeDocument/2006/relationships/image" Target="../media/image78.gif"/></Relationships>
</file>

<file path=ppt/slides/_rels/slide32.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5.gif"/><Relationship Id="rId3" Type="http://schemas.openxmlformats.org/officeDocument/2006/relationships/audio" Target="../media/audio5.wav"/><Relationship Id="rId7" Type="http://schemas.openxmlformats.org/officeDocument/2006/relationships/image" Target="../media/image65.png"/><Relationship Id="rId12" Type="http://schemas.openxmlformats.org/officeDocument/2006/relationships/image" Target="../media/image74.gif"/><Relationship Id="rId17" Type="http://schemas.openxmlformats.org/officeDocument/2006/relationships/audio" Target="../media/audio4.wav"/><Relationship Id="rId2" Type="http://schemas.openxmlformats.org/officeDocument/2006/relationships/audio" Target="../media/audio4.wav"/><Relationship Id="rId16" Type="http://schemas.openxmlformats.org/officeDocument/2006/relationships/image" Target="../media/image78.gif"/><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73.gif"/><Relationship Id="rId5" Type="http://schemas.openxmlformats.org/officeDocument/2006/relationships/image" Target="../media/image79.gif"/><Relationship Id="rId15" Type="http://schemas.openxmlformats.org/officeDocument/2006/relationships/image" Target="../media/image77.gif"/><Relationship Id="rId10" Type="http://schemas.openxmlformats.org/officeDocument/2006/relationships/slide" Target="slide30.xml"/><Relationship Id="rId4" Type="http://schemas.openxmlformats.org/officeDocument/2006/relationships/image" Target="../media/image71.png"/><Relationship Id="rId9" Type="http://schemas.openxmlformats.org/officeDocument/2006/relationships/slide" Target="slide1.xml"/><Relationship Id="rId14" Type="http://schemas.openxmlformats.org/officeDocument/2006/relationships/image" Target="../media/image76.gif"/></Relationships>
</file>

<file path=ppt/slides/_rels/slide33.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6.gif"/><Relationship Id="rId3" Type="http://schemas.openxmlformats.org/officeDocument/2006/relationships/audio" Target="../media/audio5.wav"/><Relationship Id="rId7" Type="http://schemas.openxmlformats.org/officeDocument/2006/relationships/image" Target="../media/image67.png"/><Relationship Id="rId12" Type="http://schemas.openxmlformats.org/officeDocument/2006/relationships/image" Target="../media/image75.gif"/><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4.gif"/><Relationship Id="rId5" Type="http://schemas.openxmlformats.org/officeDocument/2006/relationships/image" Target="../media/image79.gif"/><Relationship Id="rId15" Type="http://schemas.openxmlformats.org/officeDocument/2006/relationships/image" Target="../media/image78.gif"/><Relationship Id="rId10" Type="http://schemas.openxmlformats.org/officeDocument/2006/relationships/image" Target="../media/image73.gif"/><Relationship Id="rId4" Type="http://schemas.openxmlformats.org/officeDocument/2006/relationships/image" Target="../media/image71.png"/><Relationship Id="rId9" Type="http://schemas.openxmlformats.org/officeDocument/2006/relationships/slide" Target="slide30.xml"/><Relationship Id="rId14" Type="http://schemas.openxmlformats.org/officeDocument/2006/relationships/image" Target="../media/image77.gif"/></Relationships>
</file>

<file path=ppt/slides/_rels/slide34.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6.gif"/><Relationship Id="rId3" Type="http://schemas.openxmlformats.org/officeDocument/2006/relationships/audio" Target="../media/audio5.wav"/><Relationship Id="rId7" Type="http://schemas.openxmlformats.org/officeDocument/2006/relationships/image" Target="../media/image69.png"/><Relationship Id="rId12" Type="http://schemas.openxmlformats.org/officeDocument/2006/relationships/image" Target="../media/image75.gif"/><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4.gif"/><Relationship Id="rId5" Type="http://schemas.openxmlformats.org/officeDocument/2006/relationships/image" Target="../media/image79.gif"/><Relationship Id="rId15" Type="http://schemas.openxmlformats.org/officeDocument/2006/relationships/image" Target="../media/image78.gif"/><Relationship Id="rId10" Type="http://schemas.openxmlformats.org/officeDocument/2006/relationships/image" Target="../media/image73.gif"/><Relationship Id="rId4" Type="http://schemas.openxmlformats.org/officeDocument/2006/relationships/image" Target="../media/image71.png"/><Relationship Id="rId9" Type="http://schemas.openxmlformats.org/officeDocument/2006/relationships/slide" Target="slide30.xml"/><Relationship Id="rId14" Type="http://schemas.openxmlformats.org/officeDocument/2006/relationships/image" Target="../media/image77.gif"/></Relationships>
</file>

<file path=ppt/slides/_rels/slide3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facebook.com/groups/gvthcsketnoi/"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audio" Target="../media/audio3.wav"/><Relationship Id="rId7" Type="http://schemas.openxmlformats.org/officeDocument/2006/relationships/image" Target="../media/image23.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audio" Target="../media/audio3.wav"/><Relationship Id="rId7" Type="http://schemas.openxmlformats.org/officeDocument/2006/relationships/image" Target="../media/image23.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audio" Target="../media/audio3.wav"/><Relationship Id="rId7" Type="http://schemas.openxmlformats.org/officeDocument/2006/relationships/image" Target="../media/image23.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audio" Target="../media/audio3.wav"/><Relationship Id="rId7" Type="http://schemas.openxmlformats.org/officeDocument/2006/relationships/image" Target="../media/image23.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2BF8ADD8-E88B-44F7-8A85-78F2BE17B10B}"/>
              </a:ext>
            </a:extLst>
          </p:cNvPr>
          <p:cNvSpPr/>
          <p:nvPr/>
        </p:nvSpPr>
        <p:spPr>
          <a:xfrm>
            <a:off x="1644016" y="3225034"/>
            <a:ext cx="8903969" cy="1077218"/>
          </a:xfrm>
          <a:prstGeom prst="rect">
            <a:avLst/>
          </a:prstGeom>
          <a:ln>
            <a:solidFill>
              <a:srgbClr val="0070C0"/>
            </a:solidFill>
            <a:prstDash val="sysDash"/>
          </a:ln>
        </p:spPr>
        <p:txBody>
          <a:bodyPr wrap="square">
            <a:spAutoFit/>
          </a:bodyPr>
          <a:lstStyle/>
          <a:p>
            <a:pPr algn="ctr"/>
            <a:r>
              <a:rPr lang="en-US" sz="3200">
                <a:solidFill>
                  <a:srgbClr val="FF0000"/>
                </a:solidFill>
                <a:latin typeface="Arial" panose="020B0604020202020204" pitchFamily="34" charset="0"/>
                <a:cs typeface="Arial" panose="020B0604020202020204" pitchFamily="34" charset="0"/>
              </a:rPr>
              <a:t>Đọc thông tin trong mục a, hãy nêu khái quát đặc điểm rừng A-ma-dôn.</a:t>
            </a:r>
            <a:endParaRPr lang="en-US"/>
          </a:p>
        </p:txBody>
      </p:sp>
      <p:grpSp>
        <p:nvGrpSpPr>
          <p:cNvPr id="21" name="Group 20">
            <a:extLst>
              <a:ext uri="{FF2B5EF4-FFF2-40B4-BE49-F238E27FC236}">
                <a16:creationId xmlns:a16="http://schemas.microsoft.com/office/drawing/2014/main" id="{FBC8FC00-7750-4F9E-B485-E2316CAF03EF}"/>
              </a:ext>
            </a:extLst>
          </p:cNvPr>
          <p:cNvGrpSpPr/>
          <p:nvPr/>
        </p:nvGrpSpPr>
        <p:grpSpPr>
          <a:xfrm>
            <a:off x="4113781" y="2074958"/>
            <a:ext cx="3810866" cy="827835"/>
            <a:chOff x="3222881" y="908516"/>
            <a:chExt cx="3514971" cy="682233"/>
          </a:xfrm>
        </p:grpSpPr>
        <p:sp>
          <p:nvSpPr>
            <p:cNvPr id="22" name="Rectangle: Rounded Corners 21">
              <a:extLst>
                <a:ext uri="{FF2B5EF4-FFF2-40B4-BE49-F238E27FC236}">
                  <a16:creationId xmlns:a16="http://schemas.microsoft.com/office/drawing/2014/main" id="{2DB0A050-641A-4010-8C8B-48E1AD2D8A73}"/>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3" name="TextBox 22">
              <a:extLst>
                <a:ext uri="{FF2B5EF4-FFF2-40B4-BE49-F238E27FC236}">
                  <a16:creationId xmlns:a16="http://schemas.microsoft.com/office/drawing/2014/main" id="{AE908454-73AE-4AA1-9090-776DB3B03141}"/>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24" name="Group 23">
            <a:extLst>
              <a:ext uri="{FF2B5EF4-FFF2-40B4-BE49-F238E27FC236}">
                <a16:creationId xmlns:a16="http://schemas.microsoft.com/office/drawing/2014/main" id="{5A7A3C2E-C74D-4469-BFE5-4796D58D292F}"/>
              </a:ext>
            </a:extLst>
          </p:cNvPr>
          <p:cNvGrpSpPr/>
          <p:nvPr/>
        </p:nvGrpSpPr>
        <p:grpSpPr>
          <a:xfrm>
            <a:off x="3175430" y="4452390"/>
            <a:ext cx="848449" cy="796469"/>
            <a:chOff x="3634055" y="3302115"/>
            <a:chExt cx="848449" cy="796469"/>
          </a:xfrm>
        </p:grpSpPr>
        <p:pic>
          <p:nvPicPr>
            <p:cNvPr id="25" name="Picture 24">
              <a:extLst>
                <a:ext uri="{FF2B5EF4-FFF2-40B4-BE49-F238E27FC236}">
                  <a16:creationId xmlns:a16="http://schemas.microsoft.com/office/drawing/2014/main" id="{AF7C94CC-91DD-496B-8365-0713172B67A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6" name="Picture 25">
              <a:extLst>
                <a:ext uri="{FF2B5EF4-FFF2-40B4-BE49-F238E27FC236}">
                  <a16:creationId xmlns:a16="http://schemas.microsoft.com/office/drawing/2014/main" id="{B187F54A-1D19-4DC9-8DFA-809E0A1369C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7" name="2 Minute Timer (Nho)">
            <a:hlinkClick r:id="" action="ppaction://media"/>
            <a:extLst>
              <a:ext uri="{FF2B5EF4-FFF2-40B4-BE49-F238E27FC236}">
                <a16:creationId xmlns:a16="http://schemas.microsoft.com/office/drawing/2014/main" id="{E0F1F2D5-F7B6-4123-AE5B-8BC03D36BA0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15914" y="5268730"/>
            <a:ext cx="1617466" cy="963782"/>
          </a:xfrm>
          <a:prstGeom prst="rect">
            <a:avLst/>
          </a:prstGeom>
          <a:solidFill>
            <a:schemeClr val="accent6">
              <a:lumMod val="20000"/>
              <a:lumOff val="80000"/>
            </a:schemeClr>
          </a:solidFill>
          <a:ln>
            <a:solidFill>
              <a:srgbClr val="002060"/>
            </a:solidFill>
          </a:ln>
        </p:spPr>
      </p:pic>
      <p:sp>
        <p:nvSpPr>
          <p:cNvPr id="28" name="Arrow: Pentagon 27">
            <a:extLst>
              <a:ext uri="{FF2B5EF4-FFF2-40B4-BE49-F238E27FC236}">
                <a16:creationId xmlns:a16="http://schemas.microsoft.com/office/drawing/2014/main" id="{474A7901-AA50-44B4-8DF4-35EA3D115317}"/>
              </a:ext>
            </a:extLst>
          </p:cNvPr>
          <p:cNvSpPr/>
          <p:nvPr/>
        </p:nvSpPr>
        <p:spPr>
          <a:xfrm>
            <a:off x="728076" y="78248"/>
            <a:ext cx="8549739" cy="956297"/>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TextBox 28">
            <a:extLst>
              <a:ext uri="{FF2B5EF4-FFF2-40B4-BE49-F238E27FC236}">
                <a16:creationId xmlns:a16="http://schemas.microsoft.com/office/drawing/2014/main" id="{D9E78128-B206-4682-825F-F58466308874}"/>
              </a:ext>
            </a:extLst>
          </p:cNvPr>
          <p:cNvSpPr txBox="1">
            <a:spLocks noChangeArrowheads="1"/>
          </p:cNvSpPr>
          <p:nvPr/>
        </p:nvSpPr>
        <p:spPr bwMode="auto">
          <a:xfrm>
            <a:off x="1385302" y="283632"/>
            <a:ext cx="83051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300">
                <a:solidFill>
                  <a:srgbClr val="1C11AF"/>
                </a:solidFill>
                <a:latin typeface="#9Slide05 Pattaya" panose="00000500000000000000" pitchFamily="2" charset="-34"/>
                <a:cs typeface="#9Slide05 Pattaya" panose="00000500000000000000" pitchFamily="2" charset="-34"/>
              </a:rPr>
              <a:t>Khai thác, sử dụng và bảo vệ rừng A-ma-dôn</a:t>
            </a:r>
          </a:p>
        </p:txBody>
      </p:sp>
      <p:sp>
        <p:nvSpPr>
          <p:cNvPr id="30" name="Arrow: Pentagon 29">
            <a:extLst>
              <a:ext uri="{FF2B5EF4-FFF2-40B4-BE49-F238E27FC236}">
                <a16:creationId xmlns:a16="http://schemas.microsoft.com/office/drawing/2014/main" id="{9EA2F970-762A-4759-B3C5-FD0169E0E9F9}"/>
              </a:ext>
            </a:extLst>
          </p:cNvPr>
          <p:cNvSpPr/>
          <p:nvPr/>
        </p:nvSpPr>
        <p:spPr>
          <a:xfrm>
            <a:off x="56273" y="78248"/>
            <a:ext cx="1301952" cy="95629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grpSp>
        <p:nvGrpSpPr>
          <p:cNvPr id="31" name="Group 30">
            <a:extLst>
              <a:ext uri="{FF2B5EF4-FFF2-40B4-BE49-F238E27FC236}">
                <a16:creationId xmlns:a16="http://schemas.microsoft.com/office/drawing/2014/main" id="{E3F0EE46-DEC0-487A-8AA0-2B3B57E21771}"/>
              </a:ext>
            </a:extLst>
          </p:cNvPr>
          <p:cNvGrpSpPr/>
          <p:nvPr/>
        </p:nvGrpSpPr>
        <p:grpSpPr>
          <a:xfrm>
            <a:off x="-372685" y="1106233"/>
            <a:ext cx="6089905" cy="702951"/>
            <a:chOff x="-774129" y="1337722"/>
            <a:chExt cx="6089905" cy="702951"/>
          </a:xfrm>
        </p:grpSpPr>
        <p:sp>
          <p:nvSpPr>
            <p:cNvPr id="32" name="Flowchart: Terminator 31">
              <a:extLst>
                <a:ext uri="{FF2B5EF4-FFF2-40B4-BE49-F238E27FC236}">
                  <a16:creationId xmlns:a16="http://schemas.microsoft.com/office/drawing/2014/main" id="{90A38424-8508-40BC-B5ED-C168022BA5E5}"/>
                </a:ext>
              </a:extLst>
            </p:cNvPr>
            <p:cNvSpPr/>
            <p:nvPr/>
          </p:nvSpPr>
          <p:spPr>
            <a:xfrm>
              <a:off x="136917" y="1337722"/>
              <a:ext cx="4267815" cy="702951"/>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60764DA-8DE3-4862-B808-09457D708E6C}"/>
                </a:ext>
              </a:extLst>
            </p:cNvPr>
            <p:cNvSpPr txBox="1"/>
            <p:nvPr/>
          </p:nvSpPr>
          <p:spPr>
            <a:xfrm>
              <a:off x="-774129" y="1476831"/>
              <a:ext cx="6089905" cy="424732"/>
            </a:xfrm>
            <a:prstGeom prst="rect">
              <a:avLst/>
            </a:prstGeom>
            <a:noFill/>
          </p:spPr>
          <p:txBody>
            <a:bodyPr wrap="square">
              <a:spAutoFit/>
            </a:bodyPr>
            <a:lstStyle/>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Đặc điểm r</a:t>
              </a:r>
              <a:r>
                <a:rPr lang="en-US" sz="2400" b="1">
                  <a:solidFill>
                    <a:schemeClr val="bg1"/>
                  </a:solidFill>
                  <a:latin typeface="#9Slide03 SFU Futura_12" panose="00000400000000000000" pitchFamily="2" charset="0"/>
                </a:rPr>
                <a:t>ừng </a:t>
              </a: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A-ma-d</a:t>
              </a:r>
              <a:r>
                <a:rPr lang="en-US" sz="2400" b="1">
                  <a:solidFill>
                    <a:schemeClr val="bg1"/>
                  </a:solidFill>
                  <a:latin typeface="#9Slide03 SFU Futura_12" panose="00000400000000000000" pitchFamily="2" charset="0"/>
                </a:rPr>
                <a:t>ôn</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grpSp>
      <p:sp>
        <p:nvSpPr>
          <p:cNvPr id="34" name="Isosceles Triangle 33">
            <a:extLst>
              <a:ext uri="{FF2B5EF4-FFF2-40B4-BE49-F238E27FC236}">
                <a16:creationId xmlns:a16="http://schemas.microsoft.com/office/drawing/2014/main" id="{7A24ADDE-E335-4780-AC84-BEB22835B08B}"/>
              </a:ext>
            </a:extLst>
          </p:cNvPr>
          <p:cNvSpPr/>
          <p:nvPr/>
        </p:nvSpPr>
        <p:spPr>
          <a:xfrm rot="5400000">
            <a:off x="1050454" y="437928"/>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1D9FB36-8042-4F60-B723-EF568E14AB9B}"/>
              </a:ext>
            </a:extLst>
          </p:cNvPr>
          <p:cNvSpPr/>
          <p:nvPr/>
        </p:nvSpPr>
        <p:spPr>
          <a:xfrm>
            <a:off x="4340679" y="4670335"/>
            <a:ext cx="4120231" cy="523220"/>
          </a:xfrm>
          <a:prstGeom prst="rect">
            <a:avLst/>
          </a:prstGeom>
        </p:spPr>
        <p:txBody>
          <a:bodyPr wrap="square">
            <a:spAutoFit/>
          </a:bodyPr>
          <a:lstStyle/>
          <a:p>
            <a:pPr algn="just"/>
            <a:r>
              <a:rPr lang="en-US" sz="2800" b="1" dirty="0">
                <a:solidFill>
                  <a:srgbClr val="2A08B8"/>
                </a:solidFill>
                <a:latin typeface="#9Slide03 SFU Futura_12" panose="00000400000000000000" pitchFamily="2" charset="0"/>
                <a:cs typeface="Arial" panose="020B0604020202020204" pitchFamily="34" charset="0"/>
              </a:rPr>
              <a:t>HĐ: </a:t>
            </a:r>
            <a:r>
              <a:rPr lang="en-US" sz="2800" b="1" err="1">
                <a:solidFill>
                  <a:srgbClr val="2A08B8"/>
                </a:solidFill>
                <a:latin typeface="#9Slide03 SFU Futura_12" panose="00000400000000000000" pitchFamily="2" charset="0"/>
                <a:cs typeface="Arial" panose="020B0604020202020204" pitchFamily="34" charset="0"/>
              </a:rPr>
              <a:t>theo</a:t>
            </a:r>
            <a:r>
              <a:rPr lang="en-US" sz="2800" b="1">
                <a:solidFill>
                  <a:srgbClr val="2A08B8"/>
                </a:solidFill>
                <a:latin typeface="#9Slide03 SFU Futura_12" panose="00000400000000000000" pitchFamily="2" charset="0"/>
                <a:cs typeface="Arial" panose="020B0604020202020204" pitchFamily="34" charset="0"/>
              </a:rPr>
              <a:t> cặp đôi</a:t>
            </a:r>
            <a:endParaRPr lang="en-US" sz="2800" b="1" dirty="0">
              <a:solidFill>
                <a:srgbClr val="2A08B8"/>
              </a:solidFill>
              <a:latin typeface="#9Slide03 SFU Futura_12" panose="00000400000000000000" pitchFamily="2" charset="0"/>
            </a:endParaRPr>
          </a:p>
        </p:txBody>
      </p:sp>
      <p:sp>
        <p:nvSpPr>
          <p:cNvPr id="36" name="Rectangle 35">
            <a:extLst>
              <a:ext uri="{FF2B5EF4-FFF2-40B4-BE49-F238E27FC236}">
                <a16:creationId xmlns:a16="http://schemas.microsoft.com/office/drawing/2014/main" id="{59D17EA7-5FDB-4094-AA50-252F0079611C}"/>
              </a:ext>
            </a:extLst>
          </p:cNvPr>
          <p:cNvSpPr/>
          <p:nvPr/>
        </p:nvSpPr>
        <p:spPr>
          <a:xfrm>
            <a:off x="3445350" y="5594989"/>
            <a:ext cx="3417946" cy="707886"/>
          </a:xfrm>
          <a:prstGeom prst="rect">
            <a:avLst/>
          </a:prstGeom>
        </p:spPr>
        <p:txBody>
          <a:bodyPr wrap="square">
            <a:spAutoFit/>
          </a:bodyPr>
          <a:lstStyle/>
          <a:p>
            <a:pPr algn="just"/>
            <a:r>
              <a:rPr lang="en-US" sz="2800" b="1">
                <a:solidFill>
                  <a:srgbClr val="2A08B8"/>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(2</a:t>
            </a:r>
            <a:r>
              <a:rPr lang="en-US" sz="4000" b="1">
                <a:solidFill>
                  <a:srgbClr val="FF0000"/>
                </a:solidFill>
                <a:latin typeface="#9Slide03 SFU Futura_12" panose="00000400000000000000" pitchFamily="2" charset="0"/>
                <a:cs typeface="Arial" panose="020B0604020202020204" pitchFamily="34" charset="0"/>
              </a:rPr>
              <a:t> </a:t>
            </a:r>
            <a:r>
              <a:rPr lang="en-US" sz="2800" b="1">
                <a:solidFill>
                  <a:srgbClr val="2A08B8"/>
                </a:solidFill>
                <a:latin typeface="#9Slide03 SFU Futura_12" panose="00000400000000000000" pitchFamily="2" charset="0"/>
                <a:cs typeface="Arial" panose="020B0604020202020204" pitchFamily="34" charset="0"/>
              </a:rPr>
              <a:t>phút)</a:t>
            </a:r>
            <a:r>
              <a:rPr lang="en-US" sz="2800" b="1">
                <a:solidFill>
                  <a:srgbClr val="2A08B8"/>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2A08B8"/>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37" name="Hình ảnh 4">
            <a:extLst>
              <a:ext uri="{FF2B5EF4-FFF2-40B4-BE49-F238E27FC236}">
                <a16:creationId xmlns:a16="http://schemas.microsoft.com/office/drawing/2014/main" id="{D176CD21-3AFF-4A6D-B5F9-E6FE7252173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793206" y="1796470"/>
            <a:ext cx="819062" cy="1308147"/>
          </a:xfrm>
          <a:prstGeom prst="rect">
            <a:avLst/>
          </a:prstGeom>
        </p:spPr>
      </p:pic>
      <p:pic>
        <p:nvPicPr>
          <p:cNvPr id="2" name="Picture 1">
            <a:extLst>
              <a:ext uri="{FF2B5EF4-FFF2-40B4-BE49-F238E27FC236}">
                <a16:creationId xmlns:a16="http://schemas.microsoft.com/office/drawing/2014/main" id="{76EE14C5-4DAF-4F34-8DEE-2E130E5F49BF}"/>
              </a:ext>
            </a:extLst>
          </p:cNvPr>
          <p:cNvPicPr>
            <a:picLocks noChangeAspect="1"/>
          </p:cNvPicPr>
          <p:nvPr/>
        </p:nvPicPr>
        <p:blipFill rotWithShape="1">
          <a:blip r:embed="rId11"/>
          <a:srcRect r="27678"/>
          <a:stretch/>
        </p:blipFill>
        <p:spPr>
          <a:xfrm>
            <a:off x="7844358" y="1728581"/>
            <a:ext cx="1353153" cy="1277352"/>
          </a:xfrm>
          <a:prstGeom prst="rect">
            <a:avLst/>
          </a:prstGeom>
        </p:spPr>
      </p:pic>
    </p:spTree>
    <p:extLst>
      <p:ext uri="{BB962C8B-B14F-4D97-AF65-F5344CB8AC3E}">
        <p14:creationId xmlns:p14="http://schemas.microsoft.com/office/powerpoint/2010/main" val="2795534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500"/>
                                        <p:tgtEl>
                                          <p:spTgt spid="35"/>
                                        </p:tgtEl>
                                      </p:cBhvr>
                                    </p:animEffect>
                                  </p:childTnLst>
                                </p:cTn>
                              </p:par>
                              <p:par>
                                <p:cTn id="8" presetID="22" presetClass="entr" presetSubtype="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7"/>
                </p:tgtEl>
              </p:cMediaNode>
            </p:video>
          </p:childTnLst>
        </p:cTn>
      </p:par>
    </p:tnLst>
    <p:bldLst>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7336F7B-7038-4227-BCAC-E417CC3F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gb" descr="change2">
            <a:extLst>
              <a:ext uri="{FF2B5EF4-FFF2-40B4-BE49-F238E27FC236}">
                <a16:creationId xmlns:a16="http://schemas.microsoft.com/office/drawing/2014/main" id="{4F719806-759C-48AF-9514-70E5D84C5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13" r="-3" b="-3"/>
          <a:stretch/>
        </p:blipFill>
        <p:spPr bwMode="auto">
          <a:xfrm>
            <a:off x="196731" y="175147"/>
            <a:ext cx="3792174" cy="31743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4" descr="image_record_02">
            <a:extLst>
              <a:ext uri="{FF2B5EF4-FFF2-40B4-BE49-F238E27FC236}">
                <a16:creationId xmlns:a16="http://schemas.microsoft.com/office/drawing/2014/main" id="{7518F7AA-4168-46C2-9087-795664A157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 b="11650"/>
          <a:stretch/>
        </p:blipFill>
        <p:spPr bwMode="auto">
          <a:xfrm>
            <a:off x="4209091" y="175147"/>
            <a:ext cx="3792174" cy="31743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1" descr="Ho">
            <a:extLst>
              <a:ext uri="{FF2B5EF4-FFF2-40B4-BE49-F238E27FC236}">
                <a16:creationId xmlns:a16="http://schemas.microsoft.com/office/drawing/2014/main" id="{68D67625-F127-4D98-BAB7-CD9DE24486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234" b="2"/>
          <a:stretch/>
        </p:blipFill>
        <p:spPr bwMode="auto">
          <a:xfrm>
            <a:off x="8194217" y="175147"/>
            <a:ext cx="3792174" cy="31743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3" descr="A picture containing tree, outdoor, mammal, standing&#10;&#10;Description automatically generated">
            <a:extLst>
              <a:ext uri="{FF2B5EF4-FFF2-40B4-BE49-F238E27FC236}">
                <a16:creationId xmlns:a16="http://schemas.microsoft.com/office/drawing/2014/main" id="{28CD19A9-B8EA-4082-8A0C-6F69DC0B43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14" r="15572" b="3"/>
          <a:stretch/>
        </p:blipFill>
        <p:spPr bwMode="auto">
          <a:xfrm>
            <a:off x="191088" y="3508511"/>
            <a:ext cx="3792174" cy="31714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1127071L">
            <a:extLst>
              <a:ext uri="{FF2B5EF4-FFF2-40B4-BE49-F238E27FC236}">
                <a16:creationId xmlns:a16="http://schemas.microsoft.com/office/drawing/2014/main" id="{B0F483F7-8163-4B06-8A2D-3D75AB0BD7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64" r="7317"/>
          <a:stretch/>
        </p:blipFill>
        <p:spPr bwMode="auto">
          <a:xfrm>
            <a:off x="4203448" y="3508511"/>
            <a:ext cx="3792174" cy="3171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A picture containing sky, grass, nature, outdoor&#10;&#10;Description automatically generated">
            <a:extLst>
              <a:ext uri="{FF2B5EF4-FFF2-40B4-BE49-F238E27FC236}">
                <a16:creationId xmlns:a16="http://schemas.microsoft.com/office/drawing/2014/main" id="{C0225C2C-EBFA-4756-BE74-16350588D4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54" r="12831"/>
          <a:stretch/>
        </p:blipFill>
        <p:spPr bwMode="auto">
          <a:xfrm>
            <a:off x="8188574" y="3508511"/>
            <a:ext cx="3792174" cy="31714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87F7594-4FE2-44F1-91E7-57F9631947A4}"/>
              </a:ext>
            </a:extLst>
          </p:cNvPr>
          <p:cNvSpPr/>
          <p:nvPr/>
        </p:nvSpPr>
        <p:spPr>
          <a:xfrm>
            <a:off x="4181857" y="221906"/>
            <a:ext cx="4003481" cy="3108543"/>
          </a:xfrm>
          <a:prstGeom prst="rect">
            <a:avLst/>
          </a:prstGeom>
          <a:solidFill>
            <a:schemeClr val="bg1"/>
          </a:solidFill>
        </p:spPr>
        <p:txBody>
          <a:bodyPr wrap="square">
            <a:spAutoFit/>
          </a:bodyPr>
          <a:lstStyle/>
          <a:p>
            <a:pPr algn="just"/>
            <a:r>
              <a:rPr lang="vi-VN" sz="2800">
                <a:solidFill>
                  <a:srgbClr val="1C11AF"/>
                </a:solidFill>
              </a:rPr>
              <a:t>Khí hậu nóng ẩm quanh năm nên sinh vật rất phong phú: rừng phát triển nhiều tầng; động vật đa dạng về thành phần loài.</a:t>
            </a:r>
            <a:endParaRPr lang="en-US" sz="2800">
              <a:solidFill>
                <a:srgbClr val="1C11AF"/>
              </a:solidFill>
            </a:endParaRPr>
          </a:p>
          <a:p>
            <a:pPr algn="just"/>
            <a:endParaRPr lang="vi-VN" sz="2800">
              <a:solidFill>
                <a:srgbClr val="1C11AF"/>
              </a:solidFill>
            </a:endParaRPr>
          </a:p>
        </p:txBody>
      </p:sp>
      <p:sp>
        <p:nvSpPr>
          <p:cNvPr id="11" name="Rectangle 10">
            <a:extLst>
              <a:ext uri="{FF2B5EF4-FFF2-40B4-BE49-F238E27FC236}">
                <a16:creationId xmlns:a16="http://schemas.microsoft.com/office/drawing/2014/main" id="{111EBD01-D514-44EA-BD6F-71288D366177}"/>
              </a:ext>
            </a:extLst>
          </p:cNvPr>
          <p:cNvSpPr>
            <a:spLocks noChangeArrowheads="1"/>
          </p:cNvSpPr>
          <p:nvPr/>
        </p:nvSpPr>
        <p:spPr bwMode="auto">
          <a:xfrm>
            <a:off x="4286969" y="68017"/>
            <a:ext cx="3999649" cy="3416320"/>
          </a:xfrm>
          <a:prstGeom prst="rect">
            <a:avLst/>
          </a:prstGeom>
          <a:solidFill>
            <a:schemeClr val="bg1"/>
          </a:solidFill>
          <a:ln>
            <a:noFill/>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just" eaLnBrk="1" hangingPunct="1">
              <a:buFont typeface="Wingdings 2" panose="05020102010507070707" pitchFamily="18" charset="2"/>
              <a:buNone/>
            </a:pPr>
            <a:r>
              <a:rPr lang="vi-VN" altLang="en-US" b="1">
                <a:solidFill>
                  <a:srgbClr val="1C11AF"/>
                </a:solidFill>
                <a:latin typeface="Arial" panose="020B0604020202020204" pitchFamily="34" charset="0"/>
                <a:cs typeface="Arial" panose="020B0604020202020204" pitchFamily="34" charset="0"/>
              </a:rPr>
              <a:t>Khu vực này là quê hương của khoảng 2,5 triệu loài </a:t>
            </a:r>
            <a:r>
              <a:rPr lang="vi-VN" altLang="en-US" b="1">
                <a:solidFill>
                  <a:srgbClr val="1C11AF"/>
                </a:solidFill>
                <a:latin typeface="Arial" panose="020B0604020202020204" pitchFamily="34" charset="0"/>
                <a:cs typeface="Arial" panose="020B0604020202020204" pitchFamily="34" charset="0"/>
                <a:hlinkClick r:id="rId9" tooltip="Côn trùng">
                  <a:extLst>
                    <a:ext uri="{A12FA001-AC4F-418D-AE19-62706E023703}">
                      <ahyp:hlinkClr xmlns:ahyp="http://schemas.microsoft.com/office/drawing/2018/hyperlinkcolor" val="tx"/>
                    </a:ext>
                  </a:extLst>
                </a:hlinkClick>
              </a:rPr>
              <a:t>côn trùng</a:t>
            </a:r>
            <a:r>
              <a:rPr lang="vi-VN" altLang="en-US" b="1">
                <a:solidFill>
                  <a:srgbClr val="1C11AF"/>
                </a:solidFill>
                <a:latin typeface="Arial" panose="020B0604020202020204" pitchFamily="34" charset="0"/>
                <a:cs typeface="Arial" panose="020B0604020202020204" pitchFamily="34" charset="0"/>
              </a:rPr>
              <a:t>, hàng chục nghìn loài </a:t>
            </a:r>
            <a:r>
              <a:rPr lang="vi-VN" altLang="en-US" b="1">
                <a:solidFill>
                  <a:srgbClr val="1C11AF"/>
                </a:solidFill>
                <a:latin typeface="Arial" panose="020B0604020202020204" pitchFamily="34" charset="0"/>
                <a:cs typeface="Arial" panose="020B0604020202020204" pitchFamily="34" charset="0"/>
                <a:hlinkClick r:id="rId10" tooltip="Thực vật">
                  <a:extLst>
                    <a:ext uri="{A12FA001-AC4F-418D-AE19-62706E023703}">
                      <ahyp:hlinkClr xmlns:ahyp="http://schemas.microsoft.com/office/drawing/2018/hyperlinkcolor" val="tx"/>
                    </a:ext>
                  </a:extLst>
                </a:hlinkClick>
              </a:rPr>
              <a:t>thực vật</a:t>
            </a:r>
            <a:r>
              <a:rPr lang="vi-VN" altLang="en-US" b="1">
                <a:solidFill>
                  <a:srgbClr val="1C11AF"/>
                </a:solidFill>
                <a:latin typeface="Arial" panose="020B0604020202020204" pitchFamily="34" charset="0"/>
                <a:cs typeface="Arial" panose="020B0604020202020204" pitchFamily="34" charset="0"/>
              </a:rPr>
              <a:t>, và khoảng 2.000 loài </a:t>
            </a:r>
            <a:r>
              <a:rPr lang="vi-VN" altLang="en-US" b="1">
                <a:solidFill>
                  <a:srgbClr val="1C11AF"/>
                </a:solidFill>
                <a:latin typeface="Arial" panose="020B0604020202020204" pitchFamily="34" charset="0"/>
                <a:cs typeface="Arial" panose="020B0604020202020204" pitchFamily="34" charset="0"/>
                <a:hlinkClick r:id="rId11" tooltip="Chim">
                  <a:extLst>
                    <a:ext uri="{A12FA001-AC4F-418D-AE19-62706E023703}">
                      <ahyp:hlinkClr xmlns:ahyp="http://schemas.microsoft.com/office/drawing/2018/hyperlinkcolor" val="tx"/>
                    </a:ext>
                  </a:extLst>
                </a:hlinkClick>
              </a:rPr>
              <a:t>chim</a:t>
            </a:r>
            <a:r>
              <a:rPr lang="vi-VN" altLang="en-US" b="1">
                <a:solidFill>
                  <a:srgbClr val="1C11AF"/>
                </a:solidFill>
                <a:latin typeface="Arial" panose="020B0604020202020204" pitchFamily="34" charset="0"/>
                <a:cs typeface="Arial" panose="020B0604020202020204" pitchFamily="34" charset="0"/>
              </a:rPr>
              <a:t> cùng </a:t>
            </a:r>
            <a:r>
              <a:rPr lang="vi-VN" altLang="en-US" b="1">
                <a:solidFill>
                  <a:srgbClr val="1C11AF"/>
                </a:solidFill>
                <a:latin typeface="Arial" panose="020B0604020202020204" pitchFamily="34" charset="0"/>
                <a:cs typeface="Arial" panose="020B0604020202020204" pitchFamily="34" charset="0"/>
                <a:hlinkClick r:id="rId12" tooltip="Lớp Thú">
                  <a:extLst>
                    <a:ext uri="{A12FA001-AC4F-418D-AE19-62706E023703}">
                      <ahyp:hlinkClr xmlns:ahyp="http://schemas.microsoft.com/office/drawing/2018/hyperlinkcolor" val="tx"/>
                    </a:ext>
                  </a:extLst>
                </a:hlinkClick>
              </a:rPr>
              <a:t>thú</a:t>
            </a:r>
            <a:r>
              <a:rPr lang="vi-VN" altLang="en-US" b="1">
                <a:solidFill>
                  <a:srgbClr val="1C11AF"/>
                </a:solidFill>
                <a:latin typeface="Arial" panose="020B0604020202020204" pitchFamily="34" charset="0"/>
                <a:cs typeface="Arial" panose="020B0604020202020204" pitchFamily="34" charset="0"/>
              </a:rPr>
              <a:t>. Tới nay, ít nhất khoảng 40.000 loài thực vật, 3.000 loài cá, 1.294 loài chim, 427 loài thú, 428 loài </a:t>
            </a:r>
            <a:r>
              <a:rPr lang="vi-VN" altLang="en-US" b="1">
                <a:solidFill>
                  <a:srgbClr val="1C11AF"/>
                </a:solidFill>
                <a:latin typeface="Arial" panose="020B0604020202020204" pitchFamily="34" charset="0"/>
                <a:cs typeface="Arial" panose="020B0604020202020204" pitchFamily="34" charset="0"/>
                <a:hlinkClick r:id="rId13" tooltip="Động vật lưỡng cư">
                  <a:extLst>
                    <a:ext uri="{A12FA001-AC4F-418D-AE19-62706E023703}">
                      <ahyp:hlinkClr xmlns:ahyp="http://schemas.microsoft.com/office/drawing/2018/hyperlinkcolor" val="tx"/>
                    </a:ext>
                  </a:extLst>
                </a:hlinkClick>
              </a:rPr>
              <a:t>động vật lưỡng cư</a:t>
            </a:r>
            <a:r>
              <a:rPr lang="vi-VN" altLang="en-US" b="1">
                <a:solidFill>
                  <a:srgbClr val="1C11AF"/>
                </a:solidFill>
                <a:latin typeface="Arial" panose="020B0604020202020204" pitchFamily="34" charset="0"/>
                <a:cs typeface="Arial" panose="020B0604020202020204" pitchFamily="34" charset="0"/>
              </a:rPr>
              <a:t>, và 378 loài </a:t>
            </a:r>
            <a:r>
              <a:rPr lang="vi-VN" altLang="en-US" b="1">
                <a:solidFill>
                  <a:srgbClr val="1C11AF"/>
                </a:solidFill>
                <a:latin typeface="Arial" panose="020B0604020202020204" pitchFamily="34" charset="0"/>
                <a:cs typeface="Arial" panose="020B0604020202020204" pitchFamily="34" charset="0"/>
                <a:hlinkClick r:id="rId14" tooltip="Động vật bò sát">
                  <a:extLst>
                    <a:ext uri="{A12FA001-AC4F-418D-AE19-62706E023703}">
                      <ahyp:hlinkClr xmlns:ahyp="http://schemas.microsoft.com/office/drawing/2018/hyperlinkcolor" val="tx"/>
                    </a:ext>
                  </a:extLst>
                </a:hlinkClick>
              </a:rPr>
              <a:t>bò sát</a:t>
            </a:r>
            <a:r>
              <a:rPr lang="vi-VN" altLang="en-US" b="1">
                <a:solidFill>
                  <a:srgbClr val="1C11AF"/>
                </a:solidFill>
                <a:latin typeface="Arial" panose="020B0604020202020204" pitchFamily="34" charset="0"/>
                <a:cs typeface="Arial" panose="020B0604020202020204" pitchFamily="34" charset="0"/>
              </a:rPr>
              <a:t> đã được phân loại khoa học trong khu vực này. Khoảng 20% loài chim trên thế giới sống trong các khu rừng mưa của Amazon.</a:t>
            </a:r>
            <a:endParaRPr lang="en-US" altLang="en-US" b="1">
              <a:solidFill>
                <a:srgbClr val="1C11A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56310A-7D32-4FA2-9220-ECBB0DE1C828}"/>
              </a:ext>
            </a:extLst>
          </p:cNvPr>
          <p:cNvSpPr txBox="1"/>
          <p:nvPr/>
        </p:nvSpPr>
        <p:spPr>
          <a:xfrm>
            <a:off x="255270" y="80010"/>
            <a:ext cx="10968990" cy="1815882"/>
          </a:xfrm>
          <a:prstGeom prst="rect">
            <a:avLst/>
          </a:prstGeom>
          <a:noFill/>
          <a:ln>
            <a:solidFill>
              <a:srgbClr val="0070C0"/>
            </a:solidFill>
            <a:prstDash val="sysDash"/>
          </a:ln>
        </p:spPr>
        <p:txBody>
          <a:bodyPr wrap="square" rtlCol="0">
            <a:spAutoFit/>
          </a:bodyPr>
          <a:lstStyle/>
          <a:p>
            <a:pPr algn="just"/>
            <a:r>
              <a:rPr lang="en-US" sz="2800">
                <a:solidFill>
                  <a:srgbClr val="CA30AD"/>
                </a:solidFill>
                <a:latin typeface="Arial" panose="020B0604020202020204" pitchFamily="34" charset="0"/>
                <a:cs typeface="Arial" panose="020B0604020202020204" pitchFamily="34" charset="0"/>
              </a:rPr>
              <a:t>Rừng phát triển nhiều tầng. Tầng trên là các loại cây thân gỗ cao 50-60m. Tầng tán phần lớn là các cây gỗ cao 30-45m. Tầng d</a:t>
            </a:r>
            <a:r>
              <a:rPr lang="vi-VN" sz="2800">
                <a:solidFill>
                  <a:srgbClr val="CA30AD"/>
                </a:solidFill>
                <a:latin typeface="Arial" panose="020B0604020202020204" pitchFamily="34" charset="0"/>
                <a:cs typeface="Arial" panose="020B0604020202020204" pitchFamily="34" charset="0"/>
              </a:rPr>
              <a:t>ư</a:t>
            </a:r>
            <a:r>
              <a:rPr lang="en-US" sz="2800">
                <a:solidFill>
                  <a:srgbClr val="CA30AD"/>
                </a:solidFill>
                <a:latin typeface="Arial" panose="020B0604020202020204" pitchFamily="34" charset="0"/>
                <a:cs typeface="Arial" panose="020B0604020202020204" pitchFamily="34" charset="0"/>
              </a:rPr>
              <a:t>ới tán chủ yếu là cây bụi, thảo mộc, cây gỗ nhỏ và các loại dây leo. Tầng thảm t</a:t>
            </a:r>
            <a:r>
              <a:rPr lang="vi-VN" sz="2800">
                <a:solidFill>
                  <a:srgbClr val="CA30AD"/>
                </a:solidFill>
                <a:latin typeface="Arial" panose="020B0604020202020204" pitchFamily="34" charset="0"/>
                <a:cs typeface="Arial" panose="020B0604020202020204" pitchFamily="34" charset="0"/>
              </a:rPr>
              <a:t>ư</a:t>
            </a:r>
            <a:r>
              <a:rPr lang="en-US" sz="2800">
                <a:solidFill>
                  <a:srgbClr val="CA30AD"/>
                </a:solidFill>
                <a:latin typeface="Arial" panose="020B0604020202020204" pitchFamily="34" charset="0"/>
                <a:cs typeface="Arial" panose="020B0604020202020204" pitchFamily="34" charset="0"/>
              </a:rPr>
              <a:t>ơi là n</a:t>
            </a:r>
            <a:r>
              <a:rPr lang="vi-VN" sz="2800">
                <a:solidFill>
                  <a:srgbClr val="CA30AD"/>
                </a:solidFill>
                <a:latin typeface="Arial" panose="020B0604020202020204" pitchFamily="34" charset="0"/>
                <a:cs typeface="Arial" panose="020B0604020202020204" pitchFamily="34" charset="0"/>
              </a:rPr>
              <a:t>ơ</a:t>
            </a:r>
            <a:r>
              <a:rPr lang="en-US" sz="2800">
                <a:solidFill>
                  <a:srgbClr val="CA30AD"/>
                </a:solidFill>
                <a:latin typeface="Arial" panose="020B0604020202020204" pitchFamily="34" charset="0"/>
                <a:cs typeface="Arial" panose="020B0604020202020204" pitchFamily="34" charset="0"/>
              </a:rPr>
              <a:t>i sinh sống của các loài </a:t>
            </a:r>
            <a:r>
              <a:rPr lang="vi-VN" sz="2800">
                <a:solidFill>
                  <a:srgbClr val="CA30AD"/>
                </a:solidFill>
                <a:latin typeface="Arial" panose="020B0604020202020204" pitchFamily="34" charset="0"/>
                <a:cs typeface="Arial" panose="020B0604020202020204" pitchFamily="34" charset="0"/>
              </a:rPr>
              <a:t>ư</a:t>
            </a:r>
            <a:r>
              <a:rPr lang="en-US" sz="2800">
                <a:solidFill>
                  <a:srgbClr val="CA30AD"/>
                </a:solidFill>
                <a:latin typeface="Arial" panose="020B0604020202020204" pitchFamily="34" charset="0"/>
                <a:cs typeface="Arial" panose="020B0604020202020204" pitchFamily="34" charset="0"/>
              </a:rPr>
              <a:t>a bóng tối</a:t>
            </a:r>
          </a:p>
        </p:txBody>
      </p:sp>
      <p:pic>
        <p:nvPicPr>
          <p:cNvPr id="1026" name="Picture 2" descr="Rừng Amazon. Ảnh: DW.">
            <a:extLst>
              <a:ext uri="{FF2B5EF4-FFF2-40B4-BE49-F238E27FC236}">
                <a16:creationId xmlns:a16="http://schemas.microsoft.com/office/drawing/2014/main" id="{AAFF8ED2-8B2F-4DE3-BE3A-A0D8E61D05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98"/>
          <a:stretch/>
        </p:blipFill>
        <p:spPr bwMode="auto">
          <a:xfrm>
            <a:off x="1463040" y="1988820"/>
            <a:ext cx="8930640" cy="478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56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0F9E57F2-E5C6-4516-BDEB-B9C6173A515C}"/>
              </a:ext>
            </a:extLst>
          </p:cNvPr>
          <p:cNvSpPr/>
          <p:nvPr/>
        </p:nvSpPr>
        <p:spPr>
          <a:xfrm>
            <a:off x="523881" y="374321"/>
            <a:ext cx="11144238" cy="1754326"/>
          </a:xfrm>
          <a:prstGeom prst="rect">
            <a:avLst/>
          </a:prstGeom>
        </p:spPr>
        <p:txBody>
          <a:bodyPr wrap="square">
            <a:spAutoFit/>
          </a:bodyPr>
          <a:lstStyle/>
          <a:p>
            <a:pPr algn="just"/>
            <a:r>
              <a:rPr lang="vi-VN" sz="3600">
                <a:solidFill>
                  <a:srgbClr val="1C11AF"/>
                </a:solidFill>
              </a:rPr>
              <a:t>- Rừng được xem là "lá phổi xanh" của Trái Đất, là nguồn dự trữ sinh học quý giá, giúp điều hoà khí hậu, cân bằng sinh thái toàn cầu.</a:t>
            </a:r>
            <a:endParaRPr lang="en-US" sz="3600">
              <a:solidFill>
                <a:srgbClr val="1C11AF"/>
              </a:solidFill>
            </a:endParaRPr>
          </a:p>
        </p:txBody>
      </p:sp>
      <p:pic>
        <p:nvPicPr>
          <p:cNvPr id="3" name="Picture 2">
            <a:extLst>
              <a:ext uri="{FF2B5EF4-FFF2-40B4-BE49-F238E27FC236}">
                <a16:creationId xmlns:a16="http://schemas.microsoft.com/office/drawing/2014/main" id="{11C17EFA-C37B-4244-8943-D4810B6A6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19" y="2568905"/>
            <a:ext cx="5859780" cy="3420408"/>
          </a:xfrm>
          <a:prstGeom prst="rect">
            <a:avLst/>
          </a:prstGeom>
        </p:spPr>
      </p:pic>
      <p:pic>
        <p:nvPicPr>
          <p:cNvPr id="8" name="Picture 7">
            <a:extLst>
              <a:ext uri="{FF2B5EF4-FFF2-40B4-BE49-F238E27FC236}">
                <a16:creationId xmlns:a16="http://schemas.microsoft.com/office/drawing/2014/main" id="{B07E76E3-94C2-4E76-83AB-E8FF967CFB30}"/>
              </a:ext>
            </a:extLst>
          </p:cNvPr>
          <p:cNvPicPr>
            <a:picLocks noChangeAspect="1"/>
          </p:cNvPicPr>
          <p:nvPr/>
        </p:nvPicPr>
        <p:blipFill>
          <a:blip r:embed="rId4"/>
          <a:stretch>
            <a:fillRect/>
          </a:stretch>
        </p:blipFill>
        <p:spPr>
          <a:xfrm>
            <a:off x="6521171" y="2526088"/>
            <a:ext cx="5146948" cy="3463225"/>
          </a:xfrm>
          <a:prstGeom prst="rect">
            <a:avLst/>
          </a:prstGeom>
        </p:spPr>
      </p:pic>
    </p:spTree>
    <p:extLst>
      <p:ext uri="{BB962C8B-B14F-4D97-AF65-F5344CB8AC3E}">
        <p14:creationId xmlns:p14="http://schemas.microsoft.com/office/powerpoint/2010/main" val="3306094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18" name="Picture 6" descr="book9">
            <a:extLst>
              <a:ext uri="{FF2B5EF4-FFF2-40B4-BE49-F238E27FC236}">
                <a16:creationId xmlns:a16="http://schemas.microsoft.com/office/drawing/2014/main" id="{3716DA23-EF5B-4FBA-A8CD-7828ADCB15D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07434" y="987160"/>
            <a:ext cx="1090997" cy="70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rrow: Pentagon 18">
            <a:extLst>
              <a:ext uri="{FF2B5EF4-FFF2-40B4-BE49-F238E27FC236}">
                <a16:creationId xmlns:a16="http://schemas.microsoft.com/office/drawing/2014/main" id="{5448F0DA-5432-4C9E-BAB2-4965586EB4CE}"/>
              </a:ext>
            </a:extLst>
          </p:cNvPr>
          <p:cNvSpPr/>
          <p:nvPr/>
        </p:nvSpPr>
        <p:spPr>
          <a:xfrm>
            <a:off x="728076" y="78248"/>
            <a:ext cx="8549739" cy="956297"/>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9">
            <a:extLst>
              <a:ext uri="{FF2B5EF4-FFF2-40B4-BE49-F238E27FC236}">
                <a16:creationId xmlns:a16="http://schemas.microsoft.com/office/drawing/2014/main" id="{365FD5A5-2F3A-4AB8-BF84-CF6425C6EB34}"/>
              </a:ext>
            </a:extLst>
          </p:cNvPr>
          <p:cNvSpPr txBox="1">
            <a:spLocks noChangeArrowheads="1"/>
          </p:cNvSpPr>
          <p:nvPr/>
        </p:nvSpPr>
        <p:spPr bwMode="auto">
          <a:xfrm>
            <a:off x="1385302" y="283632"/>
            <a:ext cx="83051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300">
                <a:solidFill>
                  <a:srgbClr val="1C11AF"/>
                </a:solidFill>
                <a:latin typeface="#9Slide05 Pattaya" panose="00000500000000000000" pitchFamily="2" charset="-34"/>
                <a:cs typeface="#9Slide05 Pattaya" panose="00000500000000000000" pitchFamily="2" charset="-34"/>
              </a:rPr>
              <a:t>Khai thác, sử dụng và bảo vệ rừng A-ma-dôn</a:t>
            </a:r>
          </a:p>
        </p:txBody>
      </p:sp>
      <p:sp>
        <p:nvSpPr>
          <p:cNvPr id="21" name="Arrow: Pentagon 20">
            <a:extLst>
              <a:ext uri="{FF2B5EF4-FFF2-40B4-BE49-F238E27FC236}">
                <a16:creationId xmlns:a16="http://schemas.microsoft.com/office/drawing/2014/main" id="{71E75750-6FB1-41F8-B289-718EDA4D81EC}"/>
              </a:ext>
            </a:extLst>
          </p:cNvPr>
          <p:cNvSpPr/>
          <p:nvPr/>
        </p:nvSpPr>
        <p:spPr>
          <a:xfrm>
            <a:off x="56273" y="78248"/>
            <a:ext cx="1301952" cy="95629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grpSp>
        <p:nvGrpSpPr>
          <p:cNvPr id="22" name="Group 21">
            <a:extLst>
              <a:ext uri="{FF2B5EF4-FFF2-40B4-BE49-F238E27FC236}">
                <a16:creationId xmlns:a16="http://schemas.microsoft.com/office/drawing/2014/main" id="{1BD50013-AA1D-4AF2-98D3-103F7087AA01}"/>
              </a:ext>
            </a:extLst>
          </p:cNvPr>
          <p:cNvGrpSpPr/>
          <p:nvPr/>
        </p:nvGrpSpPr>
        <p:grpSpPr>
          <a:xfrm>
            <a:off x="-372685" y="1106233"/>
            <a:ext cx="6089905" cy="702951"/>
            <a:chOff x="-774129" y="1337722"/>
            <a:chExt cx="6089905" cy="702951"/>
          </a:xfrm>
        </p:grpSpPr>
        <p:sp>
          <p:nvSpPr>
            <p:cNvPr id="23" name="Flowchart: Terminator 22">
              <a:extLst>
                <a:ext uri="{FF2B5EF4-FFF2-40B4-BE49-F238E27FC236}">
                  <a16:creationId xmlns:a16="http://schemas.microsoft.com/office/drawing/2014/main" id="{C8BE1DF2-55EF-4174-AF51-F90748019138}"/>
                </a:ext>
              </a:extLst>
            </p:cNvPr>
            <p:cNvSpPr/>
            <p:nvPr/>
          </p:nvSpPr>
          <p:spPr>
            <a:xfrm>
              <a:off x="136917" y="1337722"/>
              <a:ext cx="4267815" cy="702951"/>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4FFCBCE-919A-4CB1-8C04-5C9A15771B6A}"/>
                </a:ext>
              </a:extLst>
            </p:cNvPr>
            <p:cNvSpPr txBox="1"/>
            <p:nvPr/>
          </p:nvSpPr>
          <p:spPr>
            <a:xfrm>
              <a:off x="-774129" y="1476831"/>
              <a:ext cx="6089905" cy="424732"/>
            </a:xfrm>
            <a:prstGeom prst="rect">
              <a:avLst/>
            </a:prstGeom>
            <a:noFill/>
          </p:spPr>
          <p:txBody>
            <a:bodyPr wrap="square">
              <a:spAutoFit/>
            </a:bodyPr>
            <a:lstStyle/>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Đặc điểm r</a:t>
              </a:r>
              <a:r>
                <a:rPr lang="en-US" sz="2400" b="1">
                  <a:solidFill>
                    <a:schemeClr val="bg1"/>
                  </a:solidFill>
                  <a:latin typeface="#9Slide03 SFU Futura_12" panose="00000400000000000000" pitchFamily="2" charset="0"/>
                </a:rPr>
                <a:t>ừng </a:t>
              </a: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A-ma-d</a:t>
              </a:r>
              <a:r>
                <a:rPr lang="en-US" sz="2400" b="1">
                  <a:solidFill>
                    <a:schemeClr val="bg1"/>
                  </a:solidFill>
                  <a:latin typeface="#9Slide03 SFU Futura_12" panose="00000400000000000000" pitchFamily="2" charset="0"/>
                </a:rPr>
                <a:t>ôn</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grpSp>
      <p:sp>
        <p:nvSpPr>
          <p:cNvPr id="25" name="Isosceles Triangle 24">
            <a:extLst>
              <a:ext uri="{FF2B5EF4-FFF2-40B4-BE49-F238E27FC236}">
                <a16:creationId xmlns:a16="http://schemas.microsoft.com/office/drawing/2014/main" id="{6578D4D5-F885-4F3D-89BD-E10AA59D4F4B}"/>
              </a:ext>
            </a:extLst>
          </p:cNvPr>
          <p:cNvSpPr/>
          <p:nvPr/>
        </p:nvSpPr>
        <p:spPr>
          <a:xfrm rot="5400000">
            <a:off x="1061605" y="426777"/>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40C750-C527-456D-A368-A7965C76D4D0}"/>
              </a:ext>
            </a:extLst>
          </p:cNvPr>
          <p:cNvSpPr/>
          <p:nvPr/>
        </p:nvSpPr>
        <p:spPr>
          <a:xfrm>
            <a:off x="407938" y="2179007"/>
            <a:ext cx="11587307" cy="1200329"/>
          </a:xfrm>
          <a:prstGeom prst="rect">
            <a:avLst/>
          </a:prstGeom>
        </p:spPr>
        <p:txBody>
          <a:bodyPr wrap="square">
            <a:spAutoFit/>
          </a:bodyPr>
          <a:lstStyle/>
          <a:p>
            <a:r>
              <a:rPr lang="en-US" sz="3600">
                <a:solidFill>
                  <a:srgbClr val="1C11AF"/>
                </a:solidFill>
                <a:cs typeface="Arial" panose="020B0604020202020204" pitchFamily="34" charset="0"/>
              </a:rPr>
              <a:t>- </a:t>
            </a:r>
            <a:r>
              <a:rPr lang="vi-VN" sz="3600">
                <a:solidFill>
                  <a:srgbClr val="1C11AF"/>
                </a:solidFill>
                <a:cs typeface="Arial" panose="020B0604020202020204" pitchFamily="34" charset="0"/>
              </a:rPr>
              <a:t>Rừng nhiệt đới rộng nhất thế giới (diện tích hơn 5 triệu </a:t>
            </a:r>
            <a:r>
              <a:rPr lang="en-US" sz="3600">
                <a:solidFill>
                  <a:srgbClr val="1C11AF"/>
                </a:solidFill>
                <a:cs typeface="Arial" panose="020B0604020202020204" pitchFamily="34" charset="0"/>
              </a:rPr>
              <a:t>km</a:t>
            </a:r>
            <a:r>
              <a:rPr lang="en-US" sz="3600" baseline="30000">
                <a:solidFill>
                  <a:srgbClr val="1C11AF"/>
                </a:solidFill>
                <a:cs typeface="Arial" panose="020B0604020202020204" pitchFamily="34" charset="0"/>
              </a:rPr>
              <a:t>2</a:t>
            </a:r>
            <a:r>
              <a:rPr lang="vi-VN" sz="3600">
                <a:solidFill>
                  <a:srgbClr val="1C11AF"/>
                </a:solidFill>
                <a:cs typeface="Arial" panose="020B0604020202020204" pitchFamily="34" charset="0"/>
              </a:rPr>
              <a:t>), tập trung chủ yếu ở Bra-xin và Cô-lôm-bi-a.</a:t>
            </a:r>
            <a:endParaRPr lang="en-US" sz="3600">
              <a:solidFill>
                <a:srgbClr val="1C11AF"/>
              </a:solidFill>
              <a:cs typeface="Arial" panose="020B0604020202020204" pitchFamily="34" charset="0"/>
            </a:endParaRPr>
          </a:p>
        </p:txBody>
      </p:sp>
      <p:sp>
        <p:nvSpPr>
          <p:cNvPr id="27" name="Rectangle 26">
            <a:extLst>
              <a:ext uri="{FF2B5EF4-FFF2-40B4-BE49-F238E27FC236}">
                <a16:creationId xmlns:a16="http://schemas.microsoft.com/office/drawing/2014/main" id="{2DD834CD-7AA1-410D-968D-D49F4C5F795C}"/>
              </a:ext>
            </a:extLst>
          </p:cNvPr>
          <p:cNvSpPr/>
          <p:nvPr/>
        </p:nvSpPr>
        <p:spPr>
          <a:xfrm>
            <a:off x="321451" y="3685134"/>
            <a:ext cx="11144238" cy="1754326"/>
          </a:xfrm>
          <a:prstGeom prst="rect">
            <a:avLst/>
          </a:prstGeom>
        </p:spPr>
        <p:txBody>
          <a:bodyPr wrap="square">
            <a:spAutoFit/>
          </a:bodyPr>
          <a:lstStyle/>
          <a:p>
            <a:pPr algn="just"/>
            <a:r>
              <a:rPr lang="vi-VN" sz="3600">
                <a:solidFill>
                  <a:srgbClr val="1C11AF"/>
                </a:solidFill>
              </a:rPr>
              <a:t>- Rừng được xem là "lá phổi xanh" của Trái Đất, là nguồn dự trữ sinh học quý giá, giúp điều hoà khí hậu, cân bằng sinh thái toàn cầu.</a:t>
            </a:r>
            <a:endParaRPr lang="en-US" sz="3600">
              <a:solidFill>
                <a:srgbClr val="1C11AF"/>
              </a:solidFill>
            </a:endParaRPr>
          </a:p>
        </p:txBody>
      </p:sp>
    </p:spTree>
    <p:extLst>
      <p:ext uri="{BB962C8B-B14F-4D97-AF65-F5344CB8AC3E}">
        <p14:creationId xmlns:p14="http://schemas.microsoft.com/office/powerpoint/2010/main" val="859807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37F987-6FC7-4C86-83AB-0AA14EDAE7F4}"/>
              </a:ext>
            </a:extLst>
          </p:cNvPr>
          <p:cNvGrpSpPr/>
          <p:nvPr/>
        </p:nvGrpSpPr>
        <p:grpSpPr>
          <a:xfrm>
            <a:off x="58301" y="68580"/>
            <a:ext cx="7942699" cy="702951"/>
            <a:chOff x="136917" y="1337722"/>
            <a:chExt cx="7942699" cy="702951"/>
          </a:xfrm>
        </p:grpSpPr>
        <p:sp>
          <p:nvSpPr>
            <p:cNvPr id="3" name="Flowchart: Terminator 2">
              <a:extLst>
                <a:ext uri="{FF2B5EF4-FFF2-40B4-BE49-F238E27FC236}">
                  <a16:creationId xmlns:a16="http://schemas.microsoft.com/office/drawing/2014/main" id="{3B32711D-3B5B-4B86-AB36-31E204F74448}"/>
                </a:ext>
              </a:extLst>
            </p:cNvPr>
            <p:cNvSpPr/>
            <p:nvPr/>
          </p:nvSpPr>
          <p:spPr>
            <a:xfrm>
              <a:off x="136917" y="1337722"/>
              <a:ext cx="7942699" cy="702951"/>
            </a:xfrm>
            <a:prstGeom prst="flowChartTerminator">
              <a:avLst/>
            </a:prstGeom>
            <a:solidFill>
              <a:srgbClr val="D05F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6B8D05A-32AE-4304-8C89-D3AF58C669A9}"/>
                </a:ext>
              </a:extLst>
            </p:cNvPr>
            <p:cNvSpPr txBox="1"/>
            <p:nvPr/>
          </p:nvSpPr>
          <p:spPr>
            <a:xfrm>
              <a:off x="426021" y="1476831"/>
              <a:ext cx="7573585" cy="424732"/>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b.Vấn đề khai thác, s</a:t>
              </a:r>
              <a:r>
                <a:rPr lang="en-US" sz="2400" b="1">
                  <a:solidFill>
                    <a:schemeClr val="bg1"/>
                  </a:solidFill>
                  <a:latin typeface="#9Slide03 SFU Futura_12" panose="00000400000000000000" pitchFamily="2" charset="0"/>
                </a:rPr>
                <a:t>ử dụng và bảo vệ</a:t>
              </a: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 r</a:t>
              </a:r>
              <a:r>
                <a:rPr lang="en-US" sz="2400" b="1">
                  <a:solidFill>
                    <a:schemeClr val="bg1"/>
                  </a:solidFill>
                  <a:latin typeface="#9Slide03 SFU Futura_12" panose="00000400000000000000" pitchFamily="2" charset="0"/>
                </a:rPr>
                <a:t>ừng </a:t>
              </a: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A-ma-d</a:t>
              </a:r>
              <a:r>
                <a:rPr lang="en-US" sz="2400" b="1">
                  <a:solidFill>
                    <a:schemeClr val="bg1"/>
                  </a:solidFill>
                  <a:latin typeface="#9Slide03 SFU Futura_12" panose="00000400000000000000" pitchFamily="2" charset="0"/>
                </a:rPr>
                <a:t>ôn</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grpSp>
      <p:graphicFrame>
        <p:nvGraphicFramePr>
          <p:cNvPr id="5" name="Table 5">
            <a:extLst>
              <a:ext uri="{FF2B5EF4-FFF2-40B4-BE49-F238E27FC236}">
                <a16:creationId xmlns:a16="http://schemas.microsoft.com/office/drawing/2014/main" id="{36425399-7497-46AB-A720-14FFAA6A978D}"/>
              </a:ext>
            </a:extLst>
          </p:cNvPr>
          <p:cNvGraphicFramePr>
            <a:graphicFrameLocks noGrp="1"/>
          </p:cNvGraphicFramePr>
          <p:nvPr>
            <p:extLst>
              <p:ext uri="{D42A27DB-BD31-4B8C-83A1-F6EECF244321}">
                <p14:modId xmlns:p14="http://schemas.microsoft.com/office/powerpoint/2010/main" val="3901431449"/>
              </p:ext>
            </p:extLst>
          </p:nvPr>
        </p:nvGraphicFramePr>
        <p:xfrm>
          <a:off x="657349" y="4955315"/>
          <a:ext cx="10682544" cy="1677664"/>
        </p:xfrm>
        <a:graphic>
          <a:graphicData uri="http://schemas.openxmlformats.org/drawingml/2006/table">
            <a:tbl>
              <a:tblPr firstRow="1" bandRow="1">
                <a:tableStyleId>{5C22544A-7EE6-4342-B048-85BDC9FD1C3A}</a:tableStyleId>
              </a:tblPr>
              <a:tblGrid>
                <a:gridCol w="2681545">
                  <a:extLst>
                    <a:ext uri="{9D8B030D-6E8A-4147-A177-3AD203B41FA5}">
                      <a16:colId xmlns:a16="http://schemas.microsoft.com/office/drawing/2014/main" val="3342770364"/>
                    </a:ext>
                  </a:extLst>
                </a:gridCol>
                <a:gridCol w="1794510">
                  <a:extLst>
                    <a:ext uri="{9D8B030D-6E8A-4147-A177-3AD203B41FA5}">
                      <a16:colId xmlns:a16="http://schemas.microsoft.com/office/drawing/2014/main" val="469326541"/>
                    </a:ext>
                  </a:extLst>
                </a:gridCol>
                <a:gridCol w="1554480">
                  <a:extLst>
                    <a:ext uri="{9D8B030D-6E8A-4147-A177-3AD203B41FA5}">
                      <a16:colId xmlns:a16="http://schemas.microsoft.com/office/drawing/2014/main" val="703567478"/>
                    </a:ext>
                  </a:extLst>
                </a:gridCol>
                <a:gridCol w="1520190">
                  <a:extLst>
                    <a:ext uri="{9D8B030D-6E8A-4147-A177-3AD203B41FA5}">
                      <a16:colId xmlns:a16="http://schemas.microsoft.com/office/drawing/2014/main" val="1324869780"/>
                    </a:ext>
                  </a:extLst>
                </a:gridCol>
                <a:gridCol w="1543050">
                  <a:extLst>
                    <a:ext uri="{9D8B030D-6E8A-4147-A177-3AD203B41FA5}">
                      <a16:colId xmlns:a16="http://schemas.microsoft.com/office/drawing/2014/main" val="3929462450"/>
                    </a:ext>
                  </a:extLst>
                </a:gridCol>
                <a:gridCol w="1588769">
                  <a:extLst>
                    <a:ext uri="{9D8B030D-6E8A-4147-A177-3AD203B41FA5}">
                      <a16:colId xmlns:a16="http://schemas.microsoft.com/office/drawing/2014/main" val="3992835760"/>
                    </a:ext>
                  </a:extLst>
                </a:gridCol>
              </a:tblGrid>
              <a:tr h="838832">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extLst>
                  <a:ext uri="{0D108BD9-81ED-4DB2-BD59-A6C34878D82A}">
                    <a16:rowId xmlns:a16="http://schemas.microsoft.com/office/drawing/2014/main" val="3345590955"/>
                  </a:ext>
                </a:extLst>
              </a:tr>
              <a:tr h="838832">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extLst>
                  <a:ext uri="{0D108BD9-81ED-4DB2-BD59-A6C34878D82A}">
                    <a16:rowId xmlns:a16="http://schemas.microsoft.com/office/drawing/2014/main" val="3435381477"/>
                  </a:ext>
                </a:extLst>
              </a:tr>
            </a:tbl>
          </a:graphicData>
        </a:graphic>
      </p:graphicFrame>
      <p:grpSp>
        <p:nvGrpSpPr>
          <p:cNvPr id="20" name="Group 19">
            <a:extLst>
              <a:ext uri="{FF2B5EF4-FFF2-40B4-BE49-F238E27FC236}">
                <a16:creationId xmlns:a16="http://schemas.microsoft.com/office/drawing/2014/main" id="{F98D3282-C64B-4CB4-8555-40D7CD3CB1C3}"/>
              </a:ext>
            </a:extLst>
          </p:cNvPr>
          <p:cNvGrpSpPr/>
          <p:nvPr/>
        </p:nvGrpSpPr>
        <p:grpSpPr>
          <a:xfrm>
            <a:off x="460398" y="5170670"/>
            <a:ext cx="10747702" cy="1226091"/>
            <a:chOff x="150453" y="3428995"/>
            <a:chExt cx="10747702" cy="1226091"/>
          </a:xfrm>
        </p:grpSpPr>
        <p:sp>
          <p:nvSpPr>
            <p:cNvPr id="7" name="TextBox 6">
              <a:extLst>
                <a:ext uri="{FF2B5EF4-FFF2-40B4-BE49-F238E27FC236}">
                  <a16:creationId xmlns:a16="http://schemas.microsoft.com/office/drawing/2014/main" id="{1E489D01-8ACD-43C2-98A5-ED87219FC6DA}"/>
                </a:ext>
              </a:extLst>
            </p:cNvPr>
            <p:cNvSpPr txBox="1"/>
            <p:nvPr/>
          </p:nvSpPr>
          <p:spPr>
            <a:xfrm>
              <a:off x="627091" y="3429000"/>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Năm</a:t>
              </a:r>
            </a:p>
          </p:txBody>
        </p:sp>
        <p:sp>
          <p:nvSpPr>
            <p:cNvPr id="9" name="TextBox 8">
              <a:extLst>
                <a:ext uri="{FF2B5EF4-FFF2-40B4-BE49-F238E27FC236}">
                  <a16:creationId xmlns:a16="http://schemas.microsoft.com/office/drawing/2014/main" id="{601F31EF-1C86-44CB-BE27-7B30B9DAC459}"/>
                </a:ext>
              </a:extLst>
            </p:cNvPr>
            <p:cNvSpPr txBox="1"/>
            <p:nvPr/>
          </p:nvSpPr>
          <p:spPr>
            <a:xfrm>
              <a:off x="150453" y="4193415"/>
              <a:ext cx="3119264"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Diện tích triệu km</a:t>
              </a:r>
              <a:r>
                <a:rPr lang="en-US" sz="2200" b="1" baseline="30000">
                  <a:solidFill>
                    <a:srgbClr val="1C11AF"/>
                  </a:solidFill>
                  <a:latin typeface="Arial" panose="020B0604020202020204" pitchFamily="34" charset="0"/>
                  <a:cs typeface="Arial" panose="020B0604020202020204" pitchFamily="34" charset="0"/>
                </a:rPr>
                <a:t>2 </a:t>
              </a:r>
              <a:r>
                <a:rPr lang="en-US" sz="2200" baseline="30000">
                  <a:solidFill>
                    <a:srgbClr val="1C11AF"/>
                  </a:solidFill>
                  <a:latin typeface="Arial" panose="020B0604020202020204" pitchFamily="34" charset="0"/>
                  <a:cs typeface="Arial" panose="020B0604020202020204" pitchFamily="34" charset="0"/>
                </a:rPr>
                <a:t> </a:t>
              </a:r>
              <a:endParaRPr lang="en-US" sz="2200">
                <a:solidFill>
                  <a:srgbClr val="1C11AF"/>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F09D3E-ECD0-495E-AE3B-BEE04D4D3E49}"/>
                </a:ext>
              </a:extLst>
            </p:cNvPr>
            <p:cNvSpPr txBox="1"/>
            <p:nvPr/>
          </p:nvSpPr>
          <p:spPr>
            <a:xfrm>
              <a:off x="3505894" y="3428999"/>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1970</a:t>
              </a:r>
            </a:p>
          </p:txBody>
        </p:sp>
        <p:sp>
          <p:nvSpPr>
            <p:cNvPr id="11" name="TextBox 10">
              <a:extLst>
                <a:ext uri="{FF2B5EF4-FFF2-40B4-BE49-F238E27FC236}">
                  <a16:creationId xmlns:a16="http://schemas.microsoft.com/office/drawing/2014/main" id="{B9314EF9-6870-47CF-8BAA-0BB6787F1846}"/>
                </a:ext>
              </a:extLst>
            </p:cNvPr>
            <p:cNvSpPr txBox="1"/>
            <p:nvPr/>
          </p:nvSpPr>
          <p:spPr>
            <a:xfrm>
              <a:off x="5019242" y="3428998"/>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1990</a:t>
              </a:r>
            </a:p>
          </p:txBody>
        </p:sp>
        <p:sp>
          <p:nvSpPr>
            <p:cNvPr id="12" name="TextBox 11">
              <a:extLst>
                <a:ext uri="{FF2B5EF4-FFF2-40B4-BE49-F238E27FC236}">
                  <a16:creationId xmlns:a16="http://schemas.microsoft.com/office/drawing/2014/main" id="{04DF49D3-55D5-4411-A517-F1F27AC52321}"/>
                </a:ext>
              </a:extLst>
            </p:cNvPr>
            <p:cNvSpPr txBox="1"/>
            <p:nvPr/>
          </p:nvSpPr>
          <p:spPr>
            <a:xfrm>
              <a:off x="6532590" y="3428997"/>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2000</a:t>
              </a:r>
            </a:p>
          </p:txBody>
        </p:sp>
        <p:sp>
          <p:nvSpPr>
            <p:cNvPr id="13" name="TextBox 12">
              <a:extLst>
                <a:ext uri="{FF2B5EF4-FFF2-40B4-BE49-F238E27FC236}">
                  <a16:creationId xmlns:a16="http://schemas.microsoft.com/office/drawing/2014/main" id="{96033E0F-2406-426A-BF84-DD3C8595C782}"/>
                </a:ext>
              </a:extLst>
            </p:cNvPr>
            <p:cNvSpPr txBox="1"/>
            <p:nvPr/>
          </p:nvSpPr>
          <p:spPr>
            <a:xfrm>
              <a:off x="8045938" y="3428996"/>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2010</a:t>
              </a:r>
            </a:p>
          </p:txBody>
        </p:sp>
        <p:sp>
          <p:nvSpPr>
            <p:cNvPr id="14" name="TextBox 13">
              <a:extLst>
                <a:ext uri="{FF2B5EF4-FFF2-40B4-BE49-F238E27FC236}">
                  <a16:creationId xmlns:a16="http://schemas.microsoft.com/office/drawing/2014/main" id="{7938AE1D-6805-47B2-8C02-72235A4F46FB}"/>
                </a:ext>
              </a:extLst>
            </p:cNvPr>
            <p:cNvSpPr txBox="1"/>
            <p:nvPr/>
          </p:nvSpPr>
          <p:spPr>
            <a:xfrm>
              <a:off x="9559286" y="3428995"/>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2019</a:t>
              </a:r>
            </a:p>
          </p:txBody>
        </p:sp>
        <p:sp>
          <p:nvSpPr>
            <p:cNvPr id="15" name="TextBox 14">
              <a:extLst>
                <a:ext uri="{FF2B5EF4-FFF2-40B4-BE49-F238E27FC236}">
                  <a16:creationId xmlns:a16="http://schemas.microsoft.com/office/drawing/2014/main" id="{1C4CB6C1-3F3F-4B99-947C-83C32920B540}"/>
                </a:ext>
              </a:extLst>
            </p:cNvPr>
            <p:cNvSpPr txBox="1"/>
            <p:nvPr/>
          </p:nvSpPr>
          <p:spPr>
            <a:xfrm>
              <a:off x="3464762" y="4224199"/>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4.0</a:t>
              </a:r>
            </a:p>
          </p:txBody>
        </p:sp>
        <p:sp>
          <p:nvSpPr>
            <p:cNvPr id="16" name="TextBox 15">
              <a:extLst>
                <a:ext uri="{FF2B5EF4-FFF2-40B4-BE49-F238E27FC236}">
                  <a16:creationId xmlns:a16="http://schemas.microsoft.com/office/drawing/2014/main" id="{14406793-E339-4113-8DB5-1BC676AF12B5}"/>
                </a:ext>
              </a:extLst>
            </p:cNvPr>
            <p:cNvSpPr txBox="1"/>
            <p:nvPr/>
          </p:nvSpPr>
          <p:spPr>
            <a:xfrm>
              <a:off x="5193721" y="4193418"/>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3.79</a:t>
              </a:r>
            </a:p>
          </p:txBody>
        </p:sp>
        <p:sp>
          <p:nvSpPr>
            <p:cNvPr id="17" name="TextBox 16">
              <a:extLst>
                <a:ext uri="{FF2B5EF4-FFF2-40B4-BE49-F238E27FC236}">
                  <a16:creationId xmlns:a16="http://schemas.microsoft.com/office/drawing/2014/main" id="{E679948D-47AD-44A4-AE83-11AD8C4B4D76}"/>
                </a:ext>
              </a:extLst>
            </p:cNvPr>
            <p:cNvSpPr txBox="1"/>
            <p:nvPr/>
          </p:nvSpPr>
          <p:spPr>
            <a:xfrm>
              <a:off x="6922680" y="4162637"/>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3.6</a:t>
              </a:r>
            </a:p>
          </p:txBody>
        </p:sp>
        <p:sp>
          <p:nvSpPr>
            <p:cNvPr id="18" name="TextBox 17">
              <a:extLst>
                <a:ext uri="{FF2B5EF4-FFF2-40B4-BE49-F238E27FC236}">
                  <a16:creationId xmlns:a16="http://schemas.microsoft.com/office/drawing/2014/main" id="{B4DC97B4-7E2A-4B04-A32F-E0BCF15809FE}"/>
                </a:ext>
              </a:extLst>
            </p:cNvPr>
            <p:cNvSpPr txBox="1"/>
            <p:nvPr/>
          </p:nvSpPr>
          <p:spPr>
            <a:xfrm>
              <a:off x="8229116" y="4193416"/>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3.43</a:t>
              </a:r>
            </a:p>
          </p:txBody>
        </p:sp>
        <p:sp>
          <p:nvSpPr>
            <p:cNvPr id="19" name="TextBox 18">
              <a:extLst>
                <a:ext uri="{FF2B5EF4-FFF2-40B4-BE49-F238E27FC236}">
                  <a16:creationId xmlns:a16="http://schemas.microsoft.com/office/drawing/2014/main" id="{89B42656-365F-403A-9306-F5674AC21F83}"/>
                </a:ext>
              </a:extLst>
            </p:cNvPr>
            <p:cNvSpPr txBox="1"/>
            <p:nvPr/>
          </p:nvSpPr>
          <p:spPr>
            <a:xfrm>
              <a:off x="9535552" y="4224195"/>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3.39</a:t>
              </a:r>
            </a:p>
          </p:txBody>
        </p:sp>
      </p:grpSp>
      <p:sp>
        <p:nvSpPr>
          <p:cNvPr id="8" name="TextBox 7">
            <a:extLst>
              <a:ext uri="{FF2B5EF4-FFF2-40B4-BE49-F238E27FC236}">
                <a16:creationId xmlns:a16="http://schemas.microsoft.com/office/drawing/2014/main" id="{F4204684-9F73-4F71-87EB-AFB86944FBE0}"/>
              </a:ext>
            </a:extLst>
          </p:cNvPr>
          <p:cNvSpPr txBox="1"/>
          <p:nvPr/>
        </p:nvSpPr>
        <p:spPr>
          <a:xfrm>
            <a:off x="2175064" y="4473768"/>
            <a:ext cx="8482833"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Diện tích rừng A-ma-dôn ở Bra-xin giai đoạn 1970-2019</a:t>
            </a:r>
          </a:p>
        </p:txBody>
      </p:sp>
      <p:sp>
        <p:nvSpPr>
          <p:cNvPr id="22" name="TextBox 21">
            <a:extLst>
              <a:ext uri="{FF2B5EF4-FFF2-40B4-BE49-F238E27FC236}">
                <a16:creationId xmlns:a16="http://schemas.microsoft.com/office/drawing/2014/main" id="{7665BDC5-0F87-462B-BCCA-A2EFC41EFD30}"/>
              </a:ext>
            </a:extLst>
          </p:cNvPr>
          <p:cNvSpPr txBox="1">
            <a:spLocks noChangeArrowheads="1"/>
          </p:cNvSpPr>
          <p:nvPr/>
        </p:nvSpPr>
        <p:spPr bwMode="auto">
          <a:xfrm>
            <a:off x="895118" y="2073277"/>
            <a:ext cx="9878263" cy="2419124"/>
          </a:xfrm>
          <a:prstGeom prst="rect">
            <a:avLst/>
          </a:prstGeom>
          <a:noFill/>
          <a:ln w="9525">
            <a:solidFill>
              <a:schemeClr val="accent5"/>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cs typeface="Arial" panose="020B0604020202020204" pitchFamily="34" charset="0"/>
              </a:rPr>
              <a:t>- Xem video kết hợp bảng số liệu:</a:t>
            </a:r>
          </a:p>
          <a:p>
            <a:pPr marL="342900" indent="-342900">
              <a:spcBef>
                <a:spcPct val="0"/>
              </a:spcBef>
              <a:buFontTx/>
              <a:buChar char="-"/>
            </a:pPr>
            <a:r>
              <a:rPr lang="en-US" sz="2800">
                <a:solidFill>
                  <a:srgbClr val="FF0000"/>
                </a:solidFill>
              </a:rPr>
              <a:t>Nhận xét sự thay đổi diện tích rừng A-ma-dôn ở Bra-xin </a:t>
            </a:r>
          </a:p>
          <a:p>
            <a:pPr>
              <a:spcBef>
                <a:spcPct val="0"/>
              </a:spcBef>
              <a:buNone/>
            </a:pPr>
            <a:r>
              <a:rPr lang="en-US" sz="2800">
                <a:solidFill>
                  <a:srgbClr val="FF0000"/>
                </a:solidFill>
              </a:rPr>
              <a:t>giai đoạn 1970 – 2019. </a:t>
            </a:r>
          </a:p>
          <a:p>
            <a:pPr>
              <a:buNone/>
            </a:pPr>
            <a:r>
              <a:rPr lang="en-US" sz="2800">
                <a:solidFill>
                  <a:srgbClr val="FF0000"/>
                </a:solidFill>
              </a:rPr>
              <a:t>- Nêu nguyên nhân của việc suy giảm rừng A-ma-dôn.</a:t>
            </a:r>
          </a:p>
          <a:p>
            <a:pPr>
              <a:buNone/>
            </a:pPr>
            <a:r>
              <a:rPr lang="en-US" sz="2800">
                <a:solidFill>
                  <a:srgbClr val="FF0000"/>
                </a:solidFill>
              </a:rPr>
              <a:t>- Nêu một số biện pháp bảo vệ rừng A-ma-dôn.</a:t>
            </a:r>
            <a:endParaRPr lang="en-US" altLang="en-US" sz="2800">
              <a:solidFill>
                <a:srgbClr val="FF0000"/>
              </a:solidFill>
              <a:cs typeface="Arial" panose="020B0604020202020204" pitchFamily="34" charset="0"/>
            </a:endParaRPr>
          </a:p>
        </p:txBody>
      </p:sp>
      <p:pic>
        <p:nvPicPr>
          <p:cNvPr id="21" name="Picture 20">
            <a:extLst>
              <a:ext uri="{FF2B5EF4-FFF2-40B4-BE49-F238E27FC236}">
                <a16:creationId xmlns:a16="http://schemas.microsoft.com/office/drawing/2014/main" id="{E656D09E-D97F-4EFD-B6C9-E7B310B113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153957" y="905986"/>
            <a:ext cx="1105481" cy="705626"/>
          </a:xfrm>
          <a:prstGeom prst="rect">
            <a:avLst/>
          </a:prstGeom>
        </p:spPr>
      </p:pic>
      <p:sp>
        <p:nvSpPr>
          <p:cNvPr id="23" name="Rectangle 22">
            <a:extLst>
              <a:ext uri="{FF2B5EF4-FFF2-40B4-BE49-F238E27FC236}">
                <a16:creationId xmlns:a16="http://schemas.microsoft.com/office/drawing/2014/main" id="{E02E244B-8C44-473E-A8F5-0B1D38199ACF}"/>
              </a:ext>
            </a:extLst>
          </p:cNvPr>
          <p:cNvSpPr/>
          <p:nvPr/>
        </p:nvSpPr>
        <p:spPr>
          <a:xfrm>
            <a:off x="114948" y="1468960"/>
            <a:ext cx="4120231" cy="707886"/>
          </a:xfrm>
          <a:prstGeom prst="rect">
            <a:avLst/>
          </a:prstGeom>
        </p:spPr>
        <p:txBody>
          <a:bodyPr wrap="square">
            <a:spAutoFit/>
          </a:bodyPr>
          <a:lstStyle/>
          <a:p>
            <a:pPr algn="just"/>
            <a:r>
              <a:rPr lang="en-US" sz="2800" b="1" dirty="0">
                <a:solidFill>
                  <a:srgbClr val="2A08B8"/>
                </a:solidFill>
                <a:latin typeface="#9Slide03 SFU Futura_12" panose="00000400000000000000" pitchFamily="2" charset="0"/>
                <a:cs typeface="Arial" panose="020B0604020202020204" pitchFamily="34" charset="0"/>
              </a:rPr>
              <a:t>HĐ: </a:t>
            </a:r>
            <a:r>
              <a:rPr lang="en-US" sz="2800" b="1" dirty="0" err="1">
                <a:solidFill>
                  <a:srgbClr val="2A08B8"/>
                </a:solidFill>
                <a:latin typeface="#9Slide03 SFU Futura_12" panose="00000400000000000000" pitchFamily="2" charset="0"/>
                <a:cs typeface="Arial" panose="020B0604020202020204" pitchFamily="34" charset="0"/>
              </a:rPr>
              <a:t>theo</a:t>
            </a:r>
            <a:r>
              <a:rPr lang="en-US" sz="2800" b="1" dirty="0">
                <a:solidFill>
                  <a:srgbClr val="2A08B8"/>
                </a:solidFill>
                <a:latin typeface="#9Slide03 SFU Futura_12" panose="00000400000000000000" pitchFamily="2" charset="0"/>
                <a:cs typeface="Arial" panose="020B0604020202020204" pitchFamily="34" charset="0"/>
              </a:rPr>
              <a:t> </a:t>
            </a:r>
            <a:r>
              <a:rPr lang="en-US" sz="2800" b="1" err="1">
                <a:solidFill>
                  <a:srgbClr val="2A08B8"/>
                </a:solidFill>
                <a:latin typeface="#9Slide03 SFU Futura_12" panose="00000400000000000000" pitchFamily="2" charset="0"/>
                <a:cs typeface="Arial" panose="020B0604020202020204" pitchFamily="34" charset="0"/>
              </a:rPr>
              <a:t>nhóm</a:t>
            </a:r>
            <a:r>
              <a:rPr lang="en-US" sz="2800" b="1">
                <a:solidFill>
                  <a:srgbClr val="2A08B8"/>
                </a:solidFill>
                <a:latin typeface="#9Slide03 SFU Futura_12" panose="00000400000000000000" pitchFamily="2" charset="0"/>
                <a:cs typeface="Arial" panose="020B0604020202020204" pitchFamily="34" charset="0"/>
              </a:rPr>
              <a:t> (</a:t>
            </a:r>
            <a:r>
              <a:rPr lang="en-US" sz="4000" b="1">
                <a:solidFill>
                  <a:srgbClr val="FF0000"/>
                </a:solidFill>
                <a:latin typeface="#9Slide03 SFU Futura_12" panose="00000400000000000000" pitchFamily="2" charset="0"/>
                <a:cs typeface="Arial" panose="020B0604020202020204" pitchFamily="34" charset="0"/>
              </a:rPr>
              <a:t>4</a:t>
            </a:r>
            <a:r>
              <a:rPr lang="en-US" sz="4000" b="1">
                <a:solidFill>
                  <a:srgbClr val="2A08B8"/>
                </a:solidFill>
                <a:latin typeface="#9Slide03 SFU Futura_12" panose="00000400000000000000" pitchFamily="2" charset="0"/>
                <a:cs typeface="Arial" panose="020B0604020202020204" pitchFamily="34" charset="0"/>
              </a:rPr>
              <a:t> </a:t>
            </a:r>
            <a:r>
              <a:rPr lang="en-US" sz="2800" b="1">
                <a:solidFill>
                  <a:srgbClr val="2A08B8"/>
                </a:solidFill>
                <a:latin typeface="#9Slide03 SFU Futura_12" panose="00000400000000000000" pitchFamily="2" charset="0"/>
                <a:cs typeface="Arial" panose="020B0604020202020204" pitchFamily="34" charset="0"/>
              </a:rPr>
              <a:t>nhóm</a:t>
            </a:r>
            <a:r>
              <a:rPr lang="en-US" sz="2800" b="1" dirty="0">
                <a:solidFill>
                  <a:srgbClr val="2A08B8"/>
                </a:solidFill>
                <a:latin typeface="#9Slide03 SFU Futura_12" panose="00000400000000000000" pitchFamily="2" charset="0"/>
                <a:cs typeface="Arial" panose="020B0604020202020204" pitchFamily="34" charset="0"/>
              </a:rPr>
              <a:t>)</a:t>
            </a:r>
            <a:endParaRPr lang="en-US" sz="2800" b="1" dirty="0">
              <a:solidFill>
                <a:srgbClr val="2A08B8"/>
              </a:solidFill>
              <a:latin typeface="#9Slide03 SFU Futura_12" panose="00000400000000000000" pitchFamily="2" charset="0"/>
            </a:endParaRPr>
          </a:p>
        </p:txBody>
      </p:sp>
      <p:sp>
        <p:nvSpPr>
          <p:cNvPr id="24" name="Rectangle 23">
            <a:extLst>
              <a:ext uri="{FF2B5EF4-FFF2-40B4-BE49-F238E27FC236}">
                <a16:creationId xmlns:a16="http://schemas.microsoft.com/office/drawing/2014/main" id="{81BC400C-3136-42C4-962C-F7F4550FEF2D}"/>
              </a:ext>
            </a:extLst>
          </p:cNvPr>
          <p:cNvSpPr/>
          <p:nvPr/>
        </p:nvSpPr>
        <p:spPr>
          <a:xfrm>
            <a:off x="8497143" y="1365391"/>
            <a:ext cx="3417946" cy="707886"/>
          </a:xfrm>
          <a:prstGeom prst="rect">
            <a:avLst/>
          </a:prstGeom>
        </p:spPr>
        <p:txBody>
          <a:bodyPr wrap="square">
            <a:spAutoFit/>
          </a:bodyPr>
          <a:lstStyle/>
          <a:p>
            <a:pPr algn="just"/>
            <a:r>
              <a:rPr lang="en-US" sz="2800" b="1">
                <a:solidFill>
                  <a:srgbClr val="2A08B8"/>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a:t>
            </a:r>
            <a:r>
              <a:rPr lang="en-US" sz="4000" b="1">
                <a:solidFill>
                  <a:srgbClr val="FF0000"/>
                </a:solidFill>
                <a:latin typeface="#9Slide03 SFU Futura_12" panose="00000400000000000000" pitchFamily="2" charset="0"/>
                <a:cs typeface="Arial" panose="020B0604020202020204" pitchFamily="34" charset="0"/>
              </a:rPr>
              <a:t>3 </a:t>
            </a:r>
            <a:r>
              <a:rPr lang="en-US" sz="2800" b="1">
                <a:solidFill>
                  <a:srgbClr val="2A08B8"/>
                </a:solidFill>
                <a:latin typeface="#9Slide03 SFU Futura_12" panose="00000400000000000000" pitchFamily="2" charset="0"/>
                <a:cs typeface="Arial" panose="020B0604020202020204" pitchFamily="34" charset="0"/>
              </a:rPr>
              <a:t>phút)</a:t>
            </a:r>
            <a:r>
              <a:rPr lang="en-US" sz="2800" b="1">
                <a:solidFill>
                  <a:srgbClr val="2A08B8"/>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2A08B8"/>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5" name="3 Minute Timer (Nho)">
            <a:hlinkClick r:id="" action="ppaction://media"/>
            <a:extLst>
              <a:ext uri="{FF2B5EF4-FFF2-40B4-BE49-F238E27FC236}">
                <a16:creationId xmlns:a16="http://schemas.microsoft.com/office/drawing/2014/main" id="{C851DCF7-0602-4602-8711-28C4C2411D5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57868" y="569061"/>
            <a:ext cx="1431026" cy="791642"/>
          </a:xfrm>
          <a:prstGeom prst="rect">
            <a:avLst/>
          </a:prstGeom>
        </p:spPr>
      </p:pic>
      <p:sp>
        <p:nvSpPr>
          <p:cNvPr id="26" name="Flowchart: Terminator 25">
            <a:extLst>
              <a:ext uri="{FF2B5EF4-FFF2-40B4-BE49-F238E27FC236}">
                <a16:creationId xmlns:a16="http://schemas.microsoft.com/office/drawing/2014/main" id="{EB0C3238-B55E-4D8C-ADC9-1DCB55DE497D}"/>
              </a:ext>
            </a:extLst>
          </p:cNvPr>
          <p:cNvSpPr/>
          <p:nvPr/>
        </p:nvSpPr>
        <p:spPr>
          <a:xfrm>
            <a:off x="4438185" y="1074284"/>
            <a:ext cx="3791415" cy="75411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9Slide03 SFU Futura_12" panose="00000400000000000000" pitchFamily="2" charset="0"/>
              </a:rPr>
              <a:t>NHÓM TÀI NĂNG</a:t>
            </a:r>
            <a:endParaRPr lang="en-US" sz="2800" b="1" dirty="0">
              <a:latin typeface="#9Slide03 SFU Futura_12" panose="00000400000000000000" pitchFamily="2" charset="0"/>
            </a:endParaRPr>
          </a:p>
        </p:txBody>
      </p:sp>
    </p:spTree>
    <p:extLst>
      <p:ext uri="{BB962C8B-B14F-4D97-AF65-F5344CB8AC3E}">
        <p14:creationId xmlns:p14="http://schemas.microsoft.com/office/powerpoint/2010/main" val="367955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5118"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5"/>
                                        </p:tgtEl>
                                      </p:cBhvr>
                                    </p:cmd>
                                  </p:childTnLst>
                                </p:cTn>
                              </p:par>
                            </p:childTnLst>
                          </p:cTn>
                        </p:par>
                      </p:childTnLst>
                    </p:cTn>
                  </p:par>
                </p:childTnLst>
              </p:cTn>
              <p:nextCondLst>
                <p:cond evt="onClick" delay="0">
                  <p:tgtEl>
                    <p:spTgt spid="25"/>
                  </p:tgtEl>
                </p:cond>
              </p:nextCondLst>
            </p:seq>
            <p:video>
              <p:cMediaNode vol="80000">
                <p:cTn id="30" fill="hold" display="0">
                  <p:stCondLst>
                    <p:cond delay="indefinite"/>
                  </p:stCondLst>
                </p:cTn>
                <p:tgtEl>
                  <p:spTgt spid="25"/>
                </p:tgtEl>
              </p:cMediaNode>
            </p:video>
          </p:childTnLst>
        </p:cTn>
      </p:par>
    </p:tnLst>
    <p:bldLst>
      <p:bldP spid="22" grpId="0" animBg="1"/>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y rừng Amazon tác hại đến biến đổi khí hậu">
            <a:hlinkClick r:id="" action="ppaction://media"/>
            <a:extLst>
              <a:ext uri="{FF2B5EF4-FFF2-40B4-BE49-F238E27FC236}">
                <a16:creationId xmlns:a16="http://schemas.microsoft.com/office/drawing/2014/main" id="{3FA1F283-679E-4774-9B3A-619F9EB95B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752897"/>
          </a:xfrm>
          <a:prstGeom prst="rect">
            <a:avLst/>
          </a:prstGeom>
        </p:spPr>
      </p:pic>
    </p:spTree>
    <p:extLst>
      <p:ext uri="{BB962C8B-B14F-4D97-AF65-F5344CB8AC3E}">
        <p14:creationId xmlns:p14="http://schemas.microsoft.com/office/powerpoint/2010/main" val="6777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C07027CC-7DEF-4403-A284-BF5E4DD13E2A}"/>
              </a:ext>
            </a:extLst>
          </p:cNvPr>
          <p:cNvGraphicFramePr>
            <a:graphicFrameLocks noGrp="1"/>
          </p:cNvGraphicFramePr>
          <p:nvPr>
            <p:extLst>
              <p:ext uri="{D42A27DB-BD31-4B8C-83A1-F6EECF244321}">
                <p14:modId xmlns:p14="http://schemas.microsoft.com/office/powerpoint/2010/main" val="1552736712"/>
              </p:ext>
            </p:extLst>
          </p:nvPr>
        </p:nvGraphicFramePr>
        <p:xfrm>
          <a:off x="754728" y="780405"/>
          <a:ext cx="10682544" cy="1677664"/>
        </p:xfrm>
        <a:graphic>
          <a:graphicData uri="http://schemas.openxmlformats.org/drawingml/2006/table">
            <a:tbl>
              <a:tblPr firstRow="1" bandRow="1">
                <a:tableStyleId>{5C22544A-7EE6-4342-B048-85BDC9FD1C3A}</a:tableStyleId>
              </a:tblPr>
              <a:tblGrid>
                <a:gridCol w="2681545">
                  <a:extLst>
                    <a:ext uri="{9D8B030D-6E8A-4147-A177-3AD203B41FA5}">
                      <a16:colId xmlns:a16="http://schemas.microsoft.com/office/drawing/2014/main" val="3342770364"/>
                    </a:ext>
                  </a:extLst>
                </a:gridCol>
                <a:gridCol w="1794510">
                  <a:extLst>
                    <a:ext uri="{9D8B030D-6E8A-4147-A177-3AD203B41FA5}">
                      <a16:colId xmlns:a16="http://schemas.microsoft.com/office/drawing/2014/main" val="469326541"/>
                    </a:ext>
                  </a:extLst>
                </a:gridCol>
                <a:gridCol w="1554480">
                  <a:extLst>
                    <a:ext uri="{9D8B030D-6E8A-4147-A177-3AD203B41FA5}">
                      <a16:colId xmlns:a16="http://schemas.microsoft.com/office/drawing/2014/main" val="703567478"/>
                    </a:ext>
                  </a:extLst>
                </a:gridCol>
                <a:gridCol w="1520190">
                  <a:extLst>
                    <a:ext uri="{9D8B030D-6E8A-4147-A177-3AD203B41FA5}">
                      <a16:colId xmlns:a16="http://schemas.microsoft.com/office/drawing/2014/main" val="1324869780"/>
                    </a:ext>
                  </a:extLst>
                </a:gridCol>
                <a:gridCol w="1543050">
                  <a:extLst>
                    <a:ext uri="{9D8B030D-6E8A-4147-A177-3AD203B41FA5}">
                      <a16:colId xmlns:a16="http://schemas.microsoft.com/office/drawing/2014/main" val="3929462450"/>
                    </a:ext>
                  </a:extLst>
                </a:gridCol>
                <a:gridCol w="1588769">
                  <a:extLst>
                    <a:ext uri="{9D8B030D-6E8A-4147-A177-3AD203B41FA5}">
                      <a16:colId xmlns:a16="http://schemas.microsoft.com/office/drawing/2014/main" val="3992835760"/>
                    </a:ext>
                  </a:extLst>
                </a:gridCol>
              </a:tblGrid>
              <a:tr h="838832">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extLst>
                  <a:ext uri="{0D108BD9-81ED-4DB2-BD59-A6C34878D82A}">
                    <a16:rowId xmlns:a16="http://schemas.microsoft.com/office/drawing/2014/main" val="3345590955"/>
                  </a:ext>
                </a:extLst>
              </a:tr>
              <a:tr h="838832">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extLst>
                  <a:ext uri="{0D108BD9-81ED-4DB2-BD59-A6C34878D82A}">
                    <a16:rowId xmlns:a16="http://schemas.microsoft.com/office/drawing/2014/main" val="3435381477"/>
                  </a:ext>
                </a:extLst>
              </a:tr>
            </a:tbl>
          </a:graphicData>
        </a:graphic>
      </p:graphicFrame>
      <p:grpSp>
        <p:nvGrpSpPr>
          <p:cNvPr id="4" name="Group 3">
            <a:extLst>
              <a:ext uri="{FF2B5EF4-FFF2-40B4-BE49-F238E27FC236}">
                <a16:creationId xmlns:a16="http://schemas.microsoft.com/office/drawing/2014/main" id="{065B0BE9-6932-4B0E-99AE-03724F0E05D4}"/>
              </a:ext>
            </a:extLst>
          </p:cNvPr>
          <p:cNvGrpSpPr/>
          <p:nvPr/>
        </p:nvGrpSpPr>
        <p:grpSpPr>
          <a:xfrm>
            <a:off x="557777" y="995760"/>
            <a:ext cx="10747702" cy="1318424"/>
            <a:chOff x="150453" y="3428995"/>
            <a:chExt cx="10747702" cy="1318424"/>
          </a:xfrm>
        </p:grpSpPr>
        <p:sp>
          <p:nvSpPr>
            <p:cNvPr id="5" name="TextBox 4">
              <a:extLst>
                <a:ext uri="{FF2B5EF4-FFF2-40B4-BE49-F238E27FC236}">
                  <a16:creationId xmlns:a16="http://schemas.microsoft.com/office/drawing/2014/main" id="{4FE9D9C6-47A4-46E7-9E81-4DBAE7A39862}"/>
                </a:ext>
              </a:extLst>
            </p:cNvPr>
            <p:cNvSpPr txBox="1"/>
            <p:nvPr/>
          </p:nvSpPr>
          <p:spPr>
            <a:xfrm>
              <a:off x="627091" y="3429000"/>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Năm</a:t>
              </a:r>
            </a:p>
          </p:txBody>
        </p:sp>
        <p:sp>
          <p:nvSpPr>
            <p:cNvPr id="6" name="TextBox 5">
              <a:extLst>
                <a:ext uri="{FF2B5EF4-FFF2-40B4-BE49-F238E27FC236}">
                  <a16:creationId xmlns:a16="http://schemas.microsoft.com/office/drawing/2014/main" id="{D7DEE3BB-4FD0-41A0-BD41-70669F0BE884}"/>
                </a:ext>
              </a:extLst>
            </p:cNvPr>
            <p:cNvSpPr txBox="1"/>
            <p:nvPr/>
          </p:nvSpPr>
          <p:spPr>
            <a:xfrm>
              <a:off x="150453" y="4193415"/>
              <a:ext cx="3119264"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Diện tích triệu km</a:t>
              </a:r>
              <a:r>
                <a:rPr lang="en-US" sz="2200" b="1" baseline="30000">
                  <a:solidFill>
                    <a:srgbClr val="1C11AF"/>
                  </a:solidFill>
                  <a:latin typeface="Arial" panose="020B0604020202020204" pitchFamily="34" charset="0"/>
                  <a:cs typeface="Arial" panose="020B0604020202020204" pitchFamily="34" charset="0"/>
                </a:rPr>
                <a:t>2 </a:t>
              </a:r>
              <a:r>
                <a:rPr lang="en-US" sz="2200" baseline="30000">
                  <a:solidFill>
                    <a:srgbClr val="1C11AF"/>
                  </a:solidFill>
                  <a:latin typeface="Arial" panose="020B0604020202020204" pitchFamily="34" charset="0"/>
                  <a:cs typeface="Arial" panose="020B0604020202020204" pitchFamily="34" charset="0"/>
                </a:rPr>
                <a:t> </a:t>
              </a:r>
              <a:endParaRPr lang="en-US" sz="2200">
                <a:solidFill>
                  <a:srgbClr val="1C11A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7F4EA96-687A-417C-81CC-EF55F01B5F39}"/>
                </a:ext>
              </a:extLst>
            </p:cNvPr>
            <p:cNvSpPr txBox="1"/>
            <p:nvPr/>
          </p:nvSpPr>
          <p:spPr>
            <a:xfrm>
              <a:off x="3505894" y="3428999"/>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1970</a:t>
              </a:r>
            </a:p>
          </p:txBody>
        </p:sp>
        <p:sp>
          <p:nvSpPr>
            <p:cNvPr id="8" name="TextBox 7">
              <a:extLst>
                <a:ext uri="{FF2B5EF4-FFF2-40B4-BE49-F238E27FC236}">
                  <a16:creationId xmlns:a16="http://schemas.microsoft.com/office/drawing/2014/main" id="{A5F91437-F471-41A6-8CAD-685E7C05DF7C}"/>
                </a:ext>
              </a:extLst>
            </p:cNvPr>
            <p:cNvSpPr txBox="1"/>
            <p:nvPr/>
          </p:nvSpPr>
          <p:spPr>
            <a:xfrm>
              <a:off x="5019242" y="3428998"/>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1990</a:t>
              </a:r>
            </a:p>
          </p:txBody>
        </p:sp>
        <p:sp>
          <p:nvSpPr>
            <p:cNvPr id="9" name="TextBox 8">
              <a:extLst>
                <a:ext uri="{FF2B5EF4-FFF2-40B4-BE49-F238E27FC236}">
                  <a16:creationId xmlns:a16="http://schemas.microsoft.com/office/drawing/2014/main" id="{D434305F-B5FF-4E79-BDE8-68DC110D51E4}"/>
                </a:ext>
              </a:extLst>
            </p:cNvPr>
            <p:cNvSpPr txBox="1"/>
            <p:nvPr/>
          </p:nvSpPr>
          <p:spPr>
            <a:xfrm>
              <a:off x="6532590" y="3428997"/>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2000</a:t>
              </a:r>
            </a:p>
          </p:txBody>
        </p:sp>
        <p:sp>
          <p:nvSpPr>
            <p:cNvPr id="10" name="TextBox 9">
              <a:extLst>
                <a:ext uri="{FF2B5EF4-FFF2-40B4-BE49-F238E27FC236}">
                  <a16:creationId xmlns:a16="http://schemas.microsoft.com/office/drawing/2014/main" id="{332F85FE-8DBB-4338-BB3A-8A866959004C}"/>
                </a:ext>
              </a:extLst>
            </p:cNvPr>
            <p:cNvSpPr txBox="1"/>
            <p:nvPr/>
          </p:nvSpPr>
          <p:spPr>
            <a:xfrm>
              <a:off x="8045938" y="3428996"/>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2010</a:t>
              </a:r>
            </a:p>
          </p:txBody>
        </p:sp>
        <p:sp>
          <p:nvSpPr>
            <p:cNvPr id="11" name="TextBox 10">
              <a:extLst>
                <a:ext uri="{FF2B5EF4-FFF2-40B4-BE49-F238E27FC236}">
                  <a16:creationId xmlns:a16="http://schemas.microsoft.com/office/drawing/2014/main" id="{1F055CE4-F7C8-4B8F-9DF4-D4FC508A53AE}"/>
                </a:ext>
              </a:extLst>
            </p:cNvPr>
            <p:cNvSpPr txBox="1"/>
            <p:nvPr/>
          </p:nvSpPr>
          <p:spPr>
            <a:xfrm>
              <a:off x="9559286" y="3428995"/>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2019</a:t>
              </a:r>
            </a:p>
          </p:txBody>
        </p:sp>
        <p:sp>
          <p:nvSpPr>
            <p:cNvPr id="12" name="TextBox 11">
              <a:extLst>
                <a:ext uri="{FF2B5EF4-FFF2-40B4-BE49-F238E27FC236}">
                  <a16:creationId xmlns:a16="http://schemas.microsoft.com/office/drawing/2014/main" id="{644F5B02-E1A5-4FDE-9AF9-4E942AC9982F}"/>
                </a:ext>
              </a:extLst>
            </p:cNvPr>
            <p:cNvSpPr txBox="1"/>
            <p:nvPr/>
          </p:nvSpPr>
          <p:spPr>
            <a:xfrm>
              <a:off x="3464762" y="4224199"/>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4.0</a:t>
              </a:r>
            </a:p>
          </p:txBody>
        </p:sp>
        <p:sp>
          <p:nvSpPr>
            <p:cNvPr id="13" name="TextBox 12">
              <a:extLst>
                <a:ext uri="{FF2B5EF4-FFF2-40B4-BE49-F238E27FC236}">
                  <a16:creationId xmlns:a16="http://schemas.microsoft.com/office/drawing/2014/main" id="{9F228A33-1ADC-46F6-8E5C-F7C0019FB2AB}"/>
                </a:ext>
              </a:extLst>
            </p:cNvPr>
            <p:cNvSpPr txBox="1"/>
            <p:nvPr/>
          </p:nvSpPr>
          <p:spPr>
            <a:xfrm>
              <a:off x="5193721" y="4193418"/>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3.79</a:t>
              </a:r>
            </a:p>
          </p:txBody>
        </p:sp>
        <p:sp>
          <p:nvSpPr>
            <p:cNvPr id="14" name="TextBox 13">
              <a:extLst>
                <a:ext uri="{FF2B5EF4-FFF2-40B4-BE49-F238E27FC236}">
                  <a16:creationId xmlns:a16="http://schemas.microsoft.com/office/drawing/2014/main" id="{4574C28D-6A2D-4D73-9BA1-E71CE053DA80}"/>
                </a:ext>
              </a:extLst>
            </p:cNvPr>
            <p:cNvSpPr txBox="1"/>
            <p:nvPr/>
          </p:nvSpPr>
          <p:spPr>
            <a:xfrm>
              <a:off x="6922680" y="4162637"/>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3.6</a:t>
              </a:r>
            </a:p>
          </p:txBody>
        </p:sp>
        <p:sp>
          <p:nvSpPr>
            <p:cNvPr id="15" name="TextBox 14">
              <a:extLst>
                <a:ext uri="{FF2B5EF4-FFF2-40B4-BE49-F238E27FC236}">
                  <a16:creationId xmlns:a16="http://schemas.microsoft.com/office/drawing/2014/main" id="{E9BAAFA6-4156-434C-953B-AA0C67DF5481}"/>
                </a:ext>
              </a:extLst>
            </p:cNvPr>
            <p:cNvSpPr txBox="1"/>
            <p:nvPr/>
          </p:nvSpPr>
          <p:spPr>
            <a:xfrm>
              <a:off x="8229116" y="4193416"/>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3.43</a:t>
              </a:r>
            </a:p>
          </p:txBody>
        </p:sp>
        <p:sp>
          <p:nvSpPr>
            <p:cNvPr id="16" name="TextBox 15">
              <a:extLst>
                <a:ext uri="{FF2B5EF4-FFF2-40B4-BE49-F238E27FC236}">
                  <a16:creationId xmlns:a16="http://schemas.microsoft.com/office/drawing/2014/main" id="{1BCD3B90-3191-4F71-8024-CF82B0342DE2}"/>
                </a:ext>
              </a:extLst>
            </p:cNvPr>
            <p:cNvSpPr txBox="1"/>
            <p:nvPr/>
          </p:nvSpPr>
          <p:spPr>
            <a:xfrm>
              <a:off x="9535552" y="4224195"/>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3.39</a:t>
              </a:r>
            </a:p>
          </p:txBody>
        </p:sp>
      </p:grpSp>
      <p:sp>
        <p:nvSpPr>
          <p:cNvPr id="17" name="TextBox 16">
            <a:extLst>
              <a:ext uri="{FF2B5EF4-FFF2-40B4-BE49-F238E27FC236}">
                <a16:creationId xmlns:a16="http://schemas.microsoft.com/office/drawing/2014/main" id="{20802EC4-2FB1-4D5B-A50B-55A502E6F7B1}"/>
              </a:ext>
            </a:extLst>
          </p:cNvPr>
          <p:cNvSpPr txBox="1"/>
          <p:nvPr/>
        </p:nvSpPr>
        <p:spPr>
          <a:xfrm>
            <a:off x="1656320" y="230181"/>
            <a:ext cx="9221567"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Diện tích rừng A-ma-dôn ở Bra - xin giai đoạn 1970-2019</a:t>
            </a:r>
          </a:p>
        </p:txBody>
      </p:sp>
      <p:sp>
        <p:nvSpPr>
          <p:cNvPr id="18" name="Left Brace 17">
            <a:extLst>
              <a:ext uri="{FF2B5EF4-FFF2-40B4-BE49-F238E27FC236}">
                <a16:creationId xmlns:a16="http://schemas.microsoft.com/office/drawing/2014/main" id="{558A98BA-490F-44BA-B3B5-58746AE06CC2}"/>
              </a:ext>
            </a:extLst>
          </p:cNvPr>
          <p:cNvSpPr/>
          <p:nvPr/>
        </p:nvSpPr>
        <p:spPr>
          <a:xfrm rot="16200000">
            <a:off x="4796410" y="1780626"/>
            <a:ext cx="497052" cy="1424873"/>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oup 26">
            <a:extLst>
              <a:ext uri="{FF2B5EF4-FFF2-40B4-BE49-F238E27FC236}">
                <a16:creationId xmlns:a16="http://schemas.microsoft.com/office/drawing/2014/main" id="{8E21A0AE-ADDC-4B87-98B9-992BAE8516F5}"/>
              </a:ext>
            </a:extLst>
          </p:cNvPr>
          <p:cNvGrpSpPr/>
          <p:nvPr/>
        </p:nvGrpSpPr>
        <p:grpSpPr>
          <a:xfrm>
            <a:off x="4024313" y="2913552"/>
            <a:ext cx="2373284" cy="646331"/>
            <a:chOff x="4384890" y="2910901"/>
            <a:chExt cx="2373284" cy="646331"/>
          </a:xfrm>
        </p:grpSpPr>
        <p:sp>
          <p:nvSpPr>
            <p:cNvPr id="2" name="Rectangle 1">
              <a:extLst>
                <a:ext uri="{FF2B5EF4-FFF2-40B4-BE49-F238E27FC236}">
                  <a16:creationId xmlns:a16="http://schemas.microsoft.com/office/drawing/2014/main" id="{60BB2B00-81E3-4572-9530-1B2F69F8588B}"/>
                </a:ext>
              </a:extLst>
            </p:cNvPr>
            <p:cNvSpPr/>
            <p:nvPr/>
          </p:nvSpPr>
          <p:spPr>
            <a:xfrm>
              <a:off x="4384890" y="2910901"/>
              <a:ext cx="2373284" cy="646331"/>
            </a:xfrm>
            <a:prstGeom prst="rect">
              <a:avLst/>
            </a:prstGeom>
          </p:spPr>
          <p:txBody>
            <a:bodyPr wrap="square">
              <a:spAutoFit/>
            </a:bodyPr>
            <a:lstStyle/>
            <a:p>
              <a:pPr algn="just"/>
              <a:r>
                <a:rPr lang="en-US" sz="3600">
                  <a:solidFill>
                    <a:srgbClr val="1C11AF"/>
                  </a:solidFill>
                  <a:latin typeface="Arial" panose="020B0604020202020204" pitchFamily="34" charset="0"/>
                  <a:cs typeface="Arial" panose="020B0604020202020204" pitchFamily="34" charset="0"/>
                </a:rPr>
                <a:t>    </a:t>
              </a:r>
              <a:r>
                <a:rPr lang="en-US" sz="3600" b="1">
                  <a:solidFill>
                    <a:srgbClr val="FF0000"/>
                  </a:solidFill>
                  <a:latin typeface="Arial" panose="020B0604020202020204" pitchFamily="34" charset="0"/>
                  <a:cs typeface="Arial" panose="020B0604020202020204" pitchFamily="34" charset="0"/>
                </a:rPr>
                <a:t>0,21</a:t>
              </a:r>
            </a:p>
          </p:txBody>
        </p:sp>
        <p:sp>
          <p:nvSpPr>
            <p:cNvPr id="22" name="Arrow: Down 21">
              <a:extLst>
                <a:ext uri="{FF2B5EF4-FFF2-40B4-BE49-F238E27FC236}">
                  <a16:creationId xmlns:a16="http://schemas.microsoft.com/office/drawing/2014/main" id="{636F2B9E-4B93-4F0D-8D59-77686A2D93C7}"/>
                </a:ext>
              </a:extLst>
            </p:cNvPr>
            <p:cNvSpPr/>
            <p:nvPr/>
          </p:nvSpPr>
          <p:spPr>
            <a:xfrm>
              <a:off x="4477464" y="2995514"/>
              <a:ext cx="326548" cy="486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Left Brace 22">
            <a:extLst>
              <a:ext uri="{FF2B5EF4-FFF2-40B4-BE49-F238E27FC236}">
                <a16:creationId xmlns:a16="http://schemas.microsoft.com/office/drawing/2014/main" id="{8350A89D-98DD-4728-B385-23FE0C39AA15}"/>
              </a:ext>
            </a:extLst>
          </p:cNvPr>
          <p:cNvSpPr/>
          <p:nvPr/>
        </p:nvSpPr>
        <p:spPr>
          <a:xfrm rot="16200000">
            <a:off x="6749845" y="1673793"/>
            <a:ext cx="470173" cy="1612391"/>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a:extLst>
              <a:ext uri="{FF2B5EF4-FFF2-40B4-BE49-F238E27FC236}">
                <a16:creationId xmlns:a16="http://schemas.microsoft.com/office/drawing/2014/main" id="{D7D23DF6-604D-4D25-8E0B-600465D7A830}"/>
              </a:ext>
            </a:extLst>
          </p:cNvPr>
          <p:cNvGrpSpPr/>
          <p:nvPr/>
        </p:nvGrpSpPr>
        <p:grpSpPr>
          <a:xfrm>
            <a:off x="6096000" y="2913552"/>
            <a:ext cx="2373284" cy="646331"/>
            <a:chOff x="6249909" y="2748874"/>
            <a:chExt cx="2373284" cy="646331"/>
          </a:xfrm>
        </p:grpSpPr>
        <p:sp>
          <p:nvSpPr>
            <p:cNvPr id="25" name="Rectangle 24">
              <a:extLst>
                <a:ext uri="{FF2B5EF4-FFF2-40B4-BE49-F238E27FC236}">
                  <a16:creationId xmlns:a16="http://schemas.microsoft.com/office/drawing/2014/main" id="{A8D9F529-87CF-4368-802A-3A36E83846B9}"/>
                </a:ext>
              </a:extLst>
            </p:cNvPr>
            <p:cNvSpPr/>
            <p:nvPr/>
          </p:nvSpPr>
          <p:spPr>
            <a:xfrm>
              <a:off x="6249909" y="2748874"/>
              <a:ext cx="2373284" cy="646331"/>
            </a:xfrm>
            <a:prstGeom prst="rect">
              <a:avLst/>
            </a:prstGeom>
          </p:spPr>
          <p:txBody>
            <a:bodyPr wrap="square">
              <a:spAutoFit/>
            </a:bodyPr>
            <a:lstStyle/>
            <a:p>
              <a:pPr algn="just"/>
              <a:r>
                <a:rPr lang="en-US" sz="3600">
                  <a:solidFill>
                    <a:srgbClr val="1C11AF"/>
                  </a:solidFill>
                  <a:latin typeface="Arial" panose="020B0604020202020204" pitchFamily="34" charset="0"/>
                  <a:cs typeface="Arial" panose="020B0604020202020204" pitchFamily="34" charset="0"/>
                </a:rPr>
                <a:t>    </a:t>
              </a:r>
              <a:r>
                <a:rPr lang="en-US" sz="3600" b="1">
                  <a:solidFill>
                    <a:srgbClr val="FF0000"/>
                  </a:solidFill>
                  <a:latin typeface="Arial" panose="020B0604020202020204" pitchFamily="34" charset="0"/>
                  <a:cs typeface="Arial" panose="020B0604020202020204" pitchFamily="34" charset="0"/>
                </a:rPr>
                <a:t>0,37</a:t>
              </a:r>
            </a:p>
          </p:txBody>
        </p:sp>
        <p:sp>
          <p:nvSpPr>
            <p:cNvPr id="26" name="Arrow: Down 25">
              <a:extLst>
                <a:ext uri="{FF2B5EF4-FFF2-40B4-BE49-F238E27FC236}">
                  <a16:creationId xmlns:a16="http://schemas.microsoft.com/office/drawing/2014/main" id="{06D56C13-E498-4927-916C-7C031D198372}"/>
                </a:ext>
              </a:extLst>
            </p:cNvPr>
            <p:cNvSpPr/>
            <p:nvPr/>
          </p:nvSpPr>
          <p:spPr>
            <a:xfrm>
              <a:off x="6342483" y="2833487"/>
              <a:ext cx="326548" cy="486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Left Brace 28">
            <a:extLst>
              <a:ext uri="{FF2B5EF4-FFF2-40B4-BE49-F238E27FC236}">
                <a16:creationId xmlns:a16="http://schemas.microsoft.com/office/drawing/2014/main" id="{C263A23E-03AF-45BC-AB68-D432B1095FEA}"/>
              </a:ext>
            </a:extLst>
          </p:cNvPr>
          <p:cNvSpPr/>
          <p:nvPr/>
        </p:nvSpPr>
        <p:spPr>
          <a:xfrm rot="16200000">
            <a:off x="8461082" y="1690417"/>
            <a:ext cx="470173" cy="1612391"/>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33FBE6BC-1C13-4167-8F68-271E49D3AA23}"/>
              </a:ext>
            </a:extLst>
          </p:cNvPr>
          <p:cNvSpPr/>
          <p:nvPr/>
        </p:nvSpPr>
        <p:spPr>
          <a:xfrm>
            <a:off x="7998156" y="2913552"/>
            <a:ext cx="2373284" cy="646331"/>
          </a:xfrm>
          <a:prstGeom prst="rect">
            <a:avLst/>
          </a:prstGeom>
        </p:spPr>
        <p:txBody>
          <a:bodyPr wrap="square">
            <a:spAutoFit/>
          </a:bodyPr>
          <a:lstStyle/>
          <a:p>
            <a:pPr algn="just"/>
            <a:r>
              <a:rPr lang="en-US" sz="3600">
                <a:solidFill>
                  <a:srgbClr val="1C11AF"/>
                </a:solidFill>
                <a:latin typeface="Arial" panose="020B0604020202020204" pitchFamily="34" charset="0"/>
                <a:cs typeface="Arial" panose="020B0604020202020204" pitchFamily="34" charset="0"/>
              </a:rPr>
              <a:t>    </a:t>
            </a:r>
            <a:r>
              <a:rPr lang="en-US" sz="3600" b="1">
                <a:solidFill>
                  <a:srgbClr val="FF0000"/>
                </a:solidFill>
                <a:latin typeface="Arial" panose="020B0604020202020204" pitchFamily="34" charset="0"/>
                <a:cs typeface="Arial" panose="020B0604020202020204" pitchFamily="34" charset="0"/>
              </a:rPr>
              <a:t>0,17</a:t>
            </a:r>
          </a:p>
        </p:txBody>
      </p:sp>
      <p:sp>
        <p:nvSpPr>
          <p:cNvPr id="32" name="Arrow: Down 31">
            <a:extLst>
              <a:ext uri="{FF2B5EF4-FFF2-40B4-BE49-F238E27FC236}">
                <a16:creationId xmlns:a16="http://schemas.microsoft.com/office/drawing/2014/main" id="{021A7172-47B2-4C1E-9882-499F4B8B1DF3}"/>
              </a:ext>
            </a:extLst>
          </p:cNvPr>
          <p:cNvSpPr/>
          <p:nvPr/>
        </p:nvSpPr>
        <p:spPr>
          <a:xfrm>
            <a:off x="8090730" y="2998165"/>
            <a:ext cx="326548" cy="486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BBDCD451-A0B3-4FC7-9047-B75D98D5AE60}"/>
              </a:ext>
            </a:extLst>
          </p:cNvPr>
          <p:cNvGrpSpPr/>
          <p:nvPr/>
        </p:nvGrpSpPr>
        <p:grpSpPr>
          <a:xfrm>
            <a:off x="9792131" y="2930876"/>
            <a:ext cx="2373284" cy="646331"/>
            <a:chOff x="9937097" y="2863969"/>
            <a:chExt cx="2373284" cy="646331"/>
          </a:xfrm>
        </p:grpSpPr>
        <p:sp>
          <p:nvSpPr>
            <p:cNvPr id="35" name="Rectangle 34">
              <a:extLst>
                <a:ext uri="{FF2B5EF4-FFF2-40B4-BE49-F238E27FC236}">
                  <a16:creationId xmlns:a16="http://schemas.microsoft.com/office/drawing/2014/main" id="{1F537395-0493-4164-918F-EB8E41589B60}"/>
                </a:ext>
              </a:extLst>
            </p:cNvPr>
            <p:cNvSpPr/>
            <p:nvPr/>
          </p:nvSpPr>
          <p:spPr>
            <a:xfrm>
              <a:off x="9937097" y="2863969"/>
              <a:ext cx="2373284" cy="646331"/>
            </a:xfrm>
            <a:prstGeom prst="rect">
              <a:avLst/>
            </a:prstGeom>
          </p:spPr>
          <p:txBody>
            <a:bodyPr wrap="square">
              <a:spAutoFit/>
            </a:bodyPr>
            <a:lstStyle/>
            <a:p>
              <a:pPr algn="just"/>
              <a:r>
                <a:rPr lang="en-US" sz="3600">
                  <a:solidFill>
                    <a:srgbClr val="1C11AF"/>
                  </a:solidFill>
                  <a:latin typeface="Arial" panose="020B0604020202020204" pitchFamily="34" charset="0"/>
                  <a:cs typeface="Arial" panose="020B0604020202020204" pitchFamily="34" charset="0"/>
                </a:rPr>
                <a:t>    </a:t>
              </a:r>
              <a:r>
                <a:rPr lang="en-US" sz="3600" b="1">
                  <a:solidFill>
                    <a:srgbClr val="FF0000"/>
                  </a:solidFill>
                  <a:latin typeface="Arial" panose="020B0604020202020204" pitchFamily="34" charset="0"/>
                  <a:cs typeface="Arial" panose="020B0604020202020204" pitchFamily="34" charset="0"/>
                </a:rPr>
                <a:t>0,04</a:t>
              </a:r>
            </a:p>
          </p:txBody>
        </p:sp>
        <p:sp>
          <p:nvSpPr>
            <p:cNvPr id="36" name="Arrow: Down 35">
              <a:extLst>
                <a:ext uri="{FF2B5EF4-FFF2-40B4-BE49-F238E27FC236}">
                  <a16:creationId xmlns:a16="http://schemas.microsoft.com/office/drawing/2014/main" id="{FE310447-4E79-4532-8C63-52071A7C7920}"/>
                </a:ext>
              </a:extLst>
            </p:cNvPr>
            <p:cNvSpPr/>
            <p:nvPr/>
          </p:nvSpPr>
          <p:spPr>
            <a:xfrm>
              <a:off x="10029671" y="2948582"/>
              <a:ext cx="326548" cy="486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Left Brace 32">
            <a:extLst>
              <a:ext uri="{FF2B5EF4-FFF2-40B4-BE49-F238E27FC236}">
                <a16:creationId xmlns:a16="http://schemas.microsoft.com/office/drawing/2014/main" id="{739F6087-0603-4188-A33D-8CD92D776D06}"/>
              </a:ext>
            </a:extLst>
          </p:cNvPr>
          <p:cNvSpPr/>
          <p:nvPr/>
        </p:nvSpPr>
        <p:spPr>
          <a:xfrm rot="16200000">
            <a:off x="10106058" y="1681517"/>
            <a:ext cx="470173" cy="1612391"/>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a:extLst>
              <a:ext uri="{FF2B5EF4-FFF2-40B4-BE49-F238E27FC236}">
                <a16:creationId xmlns:a16="http://schemas.microsoft.com/office/drawing/2014/main" id="{C8918A97-CC48-470F-B4F7-B263206A2A02}"/>
              </a:ext>
            </a:extLst>
          </p:cNvPr>
          <p:cNvSpPr/>
          <p:nvPr/>
        </p:nvSpPr>
        <p:spPr>
          <a:xfrm>
            <a:off x="423394" y="3802925"/>
            <a:ext cx="11820292" cy="553998"/>
          </a:xfrm>
          <a:prstGeom prst="rect">
            <a:avLst/>
          </a:prstGeom>
        </p:spPr>
        <p:txBody>
          <a:bodyPr wrap="square">
            <a:spAutoFit/>
          </a:bodyPr>
          <a:lstStyle/>
          <a:p>
            <a:r>
              <a:rPr lang="en-US" sz="3000">
                <a:solidFill>
                  <a:srgbClr val="FF0000"/>
                </a:solidFill>
                <a:latin typeface="Arial" panose="020B0604020202020204" pitchFamily="34" charset="0"/>
                <a:cs typeface="Arial" panose="020B0604020202020204" pitchFamily="34" charset="0"/>
              </a:rPr>
              <a:t>Diện tích rừng A-ma-dôn từ năm 1970 đến năm 2019 giảm liên tục</a:t>
            </a:r>
            <a:endParaRPr lang="en-US" sz="3200">
              <a:solidFill>
                <a:srgbClr val="FF0000"/>
              </a:solidFill>
            </a:endParaRPr>
          </a:p>
        </p:txBody>
      </p:sp>
    </p:spTree>
    <p:extLst>
      <p:ext uri="{BB962C8B-B14F-4D97-AF65-F5344CB8AC3E}">
        <p14:creationId xmlns:p14="http://schemas.microsoft.com/office/powerpoint/2010/main" val="221530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barn(inVertical)">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9" grpId="0" animBg="1"/>
      <p:bldP spid="31" grpId="0"/>
      <p:bldP spid="32" grpId="0" animBg="1"/>
      <p:bldP spid="33"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gb" descr="TTVH_163230125">
            <a:extLst>
              <a:ext uri="{FF2B5EF4-FFF2-40B4-BE49-F238E27FC236}">
                <a16:creationId xmlns:a16="http://schemas.microsoft.com/office/drawing/2014/main" id="{7F8726A4-4582-4D20-9B19-0A3D37653A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54" r="-2" b="2450"/>
          <a:stretch/>
        </p:blipFill>
        <p:spPr bwMode="auto">
          <a:xfrm>
            <a:off x="133147" y="81719"/>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Khai thac go">
            <a:extLst>
              <a:ext uri="{FF2B5EF4-FFF2-40B4-BE49-F238E27FC236}">
                <a16:creationId xmlns:a16="http://schemas.microsoft.com/office/drawing/2014/main" id="{3FFC074F-89B4-4F9D-AE1C-CB1F7B6B9D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37" r="25920"/>
          <a:stretch/>
        </p:blipFill>
        <p:spPr bwMode="auto">
          <a:xfrm>
            <a:off x="6006790" y="48267"/>
            <a:ext cx="5674897" cy="59790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13CBB11-80C3-43C7-BD56-097684DF6940}"/>
              </a:ext>
            </a:extLst>
          </p:cNvPr>
          <p:cNvSpPr/>
          <p:nvPr/>
        </p:nvSpPr>
        <p:spPr>
          <a:xfrm>
            <a:off x="258444" y="6075270"/>
            <a:ext cx="11496691" cy="830997"/>
          </a:xfrm>
          <a:prstGeom prst="rect">
            <a:avLst/>
          </a:prstGeom>
        </p:spPr>
        <p:txBody>
          <a:bodyPr wrap="square">
            <a:spAutoFit/>
          </a:bodyPr>
          <a:lstStyle/>
          <a:p>
            <a:pPr algn="ctr"/>
            <a:r>
              <a:rPr lang="vi-VN" sz="2400">
                <a:solidFill>
                  <a:srgbClr val="FF0000"/>
                </a:solidFill>
                <a:latin typeface="Arial" panose="020B0604020202020204" pitchFamily="34" charset="0"/>
                <a:cs typeface="Arial" panose="020B0604020202020204" pitchFamily="34" charset="0"/>
              </a:rPr>
              <a:t>+ </a:t>
            </a:r>
            <a:r>
              <a:rPr lang="en-US" sz="2400">
                <a:solidFill>
                  <a:srgbClr val="FF0000"/>
                </a:solidFill>
                <a:latin typeface="Arial" panose="020B0604020202020204" pitchFamily="34" charset="0"/>
                <a:cs typeface="Arial" panose="020B0604020202020204" pitchFamily="34" charset="0"/>
              </a:rPr>
              <a:t>K</a:t>
            </a:r>
            <a:r>
              <a:rPr lang="vi-VN" sz="2400">
                <a:solidFill>
                  <a:srgbClr val="FF0000"/>
                </a:solidFill>
                <a:latin typeface="Arial" panose="020B0604020202020204" pitchFamily="34" charset="0"/>
                <a:cs typeface="Arial" panose="020B0604020202020204" pitchFamily="34" charset="0"/>
              </a:rPr>
              <a:t>hai phá rừng A-ma-dôn để lấy gỗ, lấy đất canh tác, khai thác khoáng sản và làm đường giao thông.</a:t>
            </a:r>
            <a:endParaRPr lang="en-US" sz="240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E127105-8A21-4CC6-8CA7-7960332391FA}"/>
              </a:ext>
            </a:extLst>
          </p:cNvPr>
          <p:cNvPicPr>
            <a:picLocks noChangeAspect="1"/>
          </p:cNvPicPr>
          <p:nvPr/>
        </p:nvPicPr>
        <p:blipFill rotWithShape="1">
          <a:blip r:embed="rId5"/>
          <a:srcRect l="1831" t="2498" r="51423" b="19531"/>
          <a:stretch/>
        </p:blipFill>
        <p:spPr>
          <a:xfrm>
            <a:off x="133146" y="3132577"/>
            <a:ext cx="5674898" cy="2927880"/>
          </a:xfrm>
          <a:prstGeom prst="rect">
            <a:avLst/>
          </a:prstGeom>
        </p:spPr>
      </p:pic>
    </p:spTree>
    <p:extLst>
      <p:ext uri="{BB962C8B-B14F-4D97-AF65-F5344CB8AC3E}">
        <p14:creationId xmlns:p14="http://schemas.microsoft.com/office/powerpoint/2010/main" val="334905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176.jpg" descr="Tháº£m há»a chÃ¡y rá»«ng Amazon: Táº¥t cáº£ nhá»¯ng gÃ¬ báº¡n cÃ³ thá» nhÃ¬n tháº¥y lÃ  cÃ¡i cháº¿t - áº¢nh 1.">
            <a:extLst>
              <a:ext uri="{FF2B5EF4-FFF2-40B4-BE49-F238E27FC236}">
                <a16:creationId xmlns:a16="http://schemas.microsoft.com/office/drawing/2014/main" id="{1E1F0B49-695B-44DB-9931-E66C7FB023F2}"/>
              </a:ext>
            </a:extLst>
          </p:cNvPr>
          <p:cNvPicPr/>
          <p:nvPr/>
        </p:nvPicPr>
        <p:blipFill rotWithShape="1">
          <a:blip r:embed="rId3"/>
          <a:srcRect t="5052" r="-2" b="-2"/>
          <a:stretch/>
        </p:blipFill>
        <p:spPr>
          <a:xfrm>
            <a:off x="321730" y="321732"/>
            <a:ext cx="5674897" cy="3017405"/>
          </a:xfrm>
          <a:prstGeom prst="rect">
            <a:avLst/>
          </a:prstGeom>
        </p:spPr>
      </p:pic>
      <p:pic>
        <p:nvPicPr>
          <p:cNvPr id="3" name="image208.jpg" descr="Tháº£m há»a chÃ¡y rá»«ng Amazon: Táº¥t cáº£ nhá»¯ng gÃ¬ báº¡n cÃ³ thá» nhÃ¬n tháº¥y lÃ  cÃ¡i cháº¿t - áº¢nh 2.">
            <a:extLst>
              <a:ext uri="{FF2B5EF4-FFF2-40B4-BE49-F238E27FC236}">
                <a16:creationId xmlns:a16="http://schemas.microsoft.com/office/drawing/2014/main" id="{CB648131-24B0-4F54-AF4F-EA7A538EA1CC}"/>
              </a:ext>
            </a:extLst>
          </p:cNvPr>
          <p:cNvPicPr/>
          <p:nvPr/>
        </p:nvPicPr>
        <p:blipFill rotWithShape="1">
          <a:blip r:embed="rId4"/>
          <a:srcRect t="5368" r="-2" b="6839"/>
          <a:stretch/>
        </p:blipFill>
        <p:spPr>
          <a:xfrm>
            <a:off x="321730" y="3510853"/>
            <a:ext cx="5674897" cy="3149254"/>
          </a:xfrm>
          <a:prstGeom prst="rect">
            <a:avLst/>
          </a:prstGeom>
        </p:spPr>
      </p:pic>
      <p:grpSp>
        <p:nvGrpSpPr>
          <p:cNvPr id="6" name="Group 5">
            <a:extLst>
              <a:ext uri="{FF2B5EF4-FFF2-40B4-BE49-F238E27FC236}">
                <a16:creationId xmlns:a16="http://schemas.microsoft.com/office/drawing/2014/main" id="{1B4BB769-B666-4A0C-956C-607B3576ED0C}"/>
              </a:ext>
            </a:extLst>
          </p:cNvPr>
          <p:cNvGrpSpPr/>
          <p:nvPr/>
        </p:nvGrpSpPr>
        <p:grpSpPr>
          <a:xfrm>
            <a:off x="6155968" y="204716"/>
            <a:ext cx="5875167" cy="4588633"/>
            <a:chOff x="6096000" y="0"/>
            <a:chExt cx="5875167" cy="4588633"/>
          </a:xfrm>
        </p:grpSpPr>
        <p:pic>
          <p:nvPicPr>
            <p:cNvPr id="5" name="Picture 4">
              <a:extLst>
                <a:ext uri="{FF2B5EF4-FFF2-40B4-BE49-F238E27FC236}">
                  <a16:creationId xmlns:a16="http://schemas.microsoft.com/office/drawing/2014/main" id="{9693CCD8-3A84-4C36-BC05-5AF94A5F34DA}"/>
                </a:ext>
              </a:extLst>
            </p:cNvPr>
            <p:cNvPicPr>
              <a:picLocks noChangeAspect="1"/>
            </p:cNvPicPr>
            <p:nvPr/>
          </p:nvPicPr>
          <p:blipFill>
            <a:blip r:embed="rId5"/>
            <a:stretch>
              <a:fillRect/>
            </a:stretch>
          </p:blipFill>
          <p:spPr>
            <a:xfrm>
              <a:off x="6096000" y="0"/>
              <a:ext cx="5875167" cy="4386470"/>
            </a:xfrm>
            <a:prstGeom prst="rect">
              <a:avLst/>
            </a:prstGeom>
          </p:spPr>
        </p:pic>
        <p:sp>
          <p:nvSpPr>
            <p:cNvPr id="7" name="Rectangle 6">
              <a:extLst>
                <a:ext uri="{FF2B5EF4-FFF2-40B4-BE49-F238E27FC236}">
                  <a16:creationId xmlns:a16="http://schemas.microsoft.com/office/drawing/2014/main" id="{6E1CACB4-11EE-48F9-8477-FD2467539C7A}"/>
                </a:ext>
              </a:extLst>
            </p:cNvPr>
            <p:cNvSpPr/>
            <p:nvPr/>
          </p:nvSpPr>
          <p:spPr>
            <a:xfrm>
              <a:off x="6400737" y="3757636"/>
              <a:ext cx="5469533" cy="830997"/>
            </a:xfrm>
            <a:prstGeom prst="rect">
              <a:avLst/>
            </a:prstGeom>
            <a:solidFill>
              <a:schemeClr val="bg1"/>
            </a:solidFill>
          </p:spPr>
          <p:txBody>
            <a:bodyPr wrap="square">
              <a:spAutoFit/>
            </a:bodyPr>
            <a:lstStyle/>
            <a:p>
              <a:pPr algn="ctr"/>
              <a:r>
                <a:rPr lang="en-US" sz="2400">
                  <a:solidFill>
                    <a:srgbClr val="1C11AF"/>
                  </a:solidFill>
                  <a:latin typeface="Arial" panose="020B0604020202020204" pitchFamily="34" charset="0"/>
                  <a:cs typeface="Arial" panose="020B0604020202020204" pitchFamily="34" charset="0"/>
                </a:rPr>
                <a:t>Hình 5. Cháy rừng A-ma-dôn ở Bra-xin năm 2020</a:t>
              </a:r>
            </a:p>
          </p:txBody>
        </p:sp>
      </p:grpSp>
      <p:sp>
        <p:nvSpPr>
          <p:cNvPr id="8" name="Rectangle 7">
            <a:extLst>
              <a:ext uri="{FF2B5EF4-FFF2-40B4-BE49-F238E27FC236}">
                <a16:creationId xmlns:a16="http://schemas.microsoft.com/office/drawing/2014/main" id="{469B98C5-5C78-4DCB-A91F-AB7F5BDFABDC}"/>
              </a:ext>
            </a:extLst>
          </p:cNvPr>
          <p:cNvSpPr/>
          <p:nvPr/>
        </p:nvSpPr>
        <p:spPr>
          <a:xfrm>
            <a:off x="6316834" y="5084902"/>
            <a:ext cx="5875166" cy="1077218"/>
          </a:xfrm>
          <a:prstGeom prst="rect">
            <a:avLst/>
          </a:prstGeom>
        </p:spPr>
        <p:txBody>
          <a:bodyPr wrap="square">
            <a:spAutoFit/>
          </a:bodyPr>
          <a:lstStyle/>
          <a:p>
            <a:pPr lvl="0" algn="just">
              <a:defRPr/>
            </a:pPr>
            <a:r>
              <a:rPr lang="en-US" sz="3200">
                <a:solidFill>
                  <a:srgbClr val="FF0000"/>
                </a:solidFill>
                <a:latin typeface="Arial" panose="020B0604020202020204" pitchFamily="34" charset="0"/>
                <a:cs typeface="Arial" panose="020B0604020202020204" pitchFamily="34" charset="0"/>
              </a:rPr>
              <a:t>Các vụ cháy rừng cũng làm diện tích rừng mất đi đáng kể. </a:t>
            </a:r>
          </a:p>
        </p:txBody>
      </p:sp>
    </p:spTree>
    <p:extLst>
      <p:ext uri="{BB962C8B-B14F-4D97-AF65-F5344CB8AC3E}">
        <p14:creationId xmlns:p14="http://schemas.microsoft.com/office/powerpoint/2010/main" val="28398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3D21D9-6956-4126-BF5F-B93089E5A99B}"/>
              </a:ext>
            </a:extLst>
          </p:cNvPr>
          <p:cNvSpPr/>
          <p:nvPr/>
        </p:nvSpPr>
        <p:spPr>
          <a:xfrm>
            <a:off x="6791714" y="1510557"/>
            <a:ext cx="5274340" cy="28891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a:solidFill>
                  <a:srgbClr val="00B050"/>
                </a:solidFill>
                <a:latin typeface="#9Slide03 Maven Pro Black" panose="00000A00000000000000" pitchFamily="2" charset="0"/>
                <a:ea typeface="+mj-ea"/>
                <a:cs typeface="+mj-cs"/>
              </a:rPr>
              <a:t>BÀI 43</a:t>
            </a:r>
          </a:p>
          <a:p>
            <a:pPr algn="ctr">
              <a:lnSpc>
                <a:spcPct val="90000"/>
              </a:lnSpc>
              <a:spcBef>
                <a:spcPct val="0"/>
              </a:spcBef>
              <a:spcAft>
                <a:spcPts val="600"/>
              </a:spcAft>
            </a:pPr>
            <a:r>
              <a:rPr lang="en-US" sz="4000" b="1">
                <a:solidFill>
                  <a:srgbClr val="00B050"/>
                </a:solidFill>
                <a:latin typeface="#9Slide03 Maven Pro Black" panose="00000A00000000000000" pitchFamily="2" charset="0"/>
                <a:ea typeface="+mj-ea"/>
                <a:cs typeface="+mj-cs"/>
              </a:rPr>
              <a:t>DÂN C</a:t>
            </a:r>
            <a:r>
              <a:rPr lang="vi-VN" sz="4000" b="1">
                <a:solidFill>
                  <a:srgbClr val="00B050"/>
                </a:solidFill>
                <a:latin typeface="#9Slide03 Maven Pro Black" panose="00000A00000000000000" pitchFamily="2" charset="0"/>
                <a:ea typeface="+mj-ea"/>
                <a:cs typeface="+mj-cs"/>
              </a:rPr>
              <a:t>Ư</a:t>
            </a:r>
            <a:r>
              <a:rPr lang="en-US" sz="4000" b="1">
                <a:solidFill>
                  <a:srgbClr val="00B050"/>
                </a:solidFill>
                <a:latin typeface="#9Slide03 Maven Pro Black" panose="00000A00000000000000" pitchFamily="2" charset="0"/>
                <a:ea typeface="+mj-ea"/>
                <a:cs typeface="+mj-cs"/>
              </a:rPr>
              <a:t>, XÃ HỘI</a:t>
            </a:r>
          </a:p>
          <a:p>
            <a:pPr algn="ctr">
              <a:lnSpc>
                <a:spcPct val="90000"/>
              </a:lnSpc>
              <a:spcBef>
                <a:spcPct val="0"/>
              </a:spcBef>
              <a:spcAft>
                <a:spcPts val="600"/>
              </a:spcAft>
            </a:pPr>
            <a:r>
              <a:rPr lang="en-US" sz="4000" b="1">
                <a:solidFill>
                  <a:srgbClr val="00B050"/>
                </a:solidFill>
                <a:latin typeface="#9Slide03 Maven Pro Black" panose="00000A00000000000000" pitchFamily="2" charset="0"/>
                <a:ea typeface="+mj-ea"/>
                <a:cs typeface="+mj-cs"/>
              </a:rPr>
              <a:t>TRUNG VÀ NAM MĨ</a:t>
            </a:r>
          </a:p>
          <a:p>
            <a:pPr algn="ctr">
              <a:lnSpc>
                <a:spcPct val="90000"/>
              </a:lnSpc>
              <a:spcBef>
                <a:spcPct val="0"/>
              </a:spcBef>
              <a:spcAft>
                <a:spcPts val="600"/>
              </a:spcAft>
            </a:pPr>
            <a:r>
              <a:rPr lang="en-US" sz="4000" b="1">
                <a:solidFill>
                  <a:srgbClr val="00B050"/>
                </a:solidFill>
                <a:latin typeface="#9Slide03 Maven Pro Black" panose="00000A00000000000000" pitchFamily="2" charset="0"/>
                <a:ea typeface="+mj-ea"/>
                <a:cs typeface="+mj-cs"/>
              </a:rPr>
              <a:t>(TT)</a:t>
            </a:r>
          </a:p>
        </p:txBody>
      </p:sp>
      <p:pic>
        <p:nvPicPr>
          <p:cNvPr id="8" name="image107.png">
            <a:extLst>
              <a:ext uri="{FF2B5EF4-FFF2-40B4-BE49-F238E27FC236}">
                <a16:creationId xmlns:a16="http://schemas.microsoft.com/office/drawing/2014/main" id="{570CA017-16D5-45CE-A0A1-D39F9F6AF137}"/>
              </a:ext>
            </a:extLst>
          </p:cNvPr>
          <p:cNvPicPr/>
          <p:nvPr/>
        </p:nvPicPr>
        <p:blipFill rotWithShape="1">
          <a:blip r:embed="rId3"/>
          <a:srcRect t="20198" r="-1" b="1003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Picture 3">
            <a:extLst>
              <a:ext uri="{FF2B5EF4-FFF2-40B4-BE49-F238E27FC236}">
                <a16:creationId xmlns:a16="http://schemas.microsoft.com/office/drawing/2014/main" id="{30E54248-CB54-4C06-8472-21F6AB4521B2}"/>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59A8D3-A45C-437E-A1EA-476C08CFD187}"/>
              </a:ext>
            </a:extLst>
          </p:cNvPr>
          <p:cNvSpPr/>
          <p:nvPr/>
        </p:nvSpPr>
        <p:spPr>
          <a:xfrm>
            <a:off x="177421" y="851427"/>
            <a:ext cx="11559653" cy="646331"/>
          </a:xfrm>
          <a:prstGeom prst="rect">
            <a:avLst/>
          </a:prstGeom>
        </p:spPr>
        <p:txBody>
          <a:bodyPr wrap="square">
            <a:spAutoFit/>
          </a:bodyPr>
          <a:lstStyle/>
          <a:p>
            <a:pPr algn="just"/>
            <a:r>
              <a:rPr lang="vi-VN" sz="3600">
                <a:solidFill>
                  <a:srgbClr val="00B050"/>
                </a:solidFill>
                <a:latin typeface="Arial" panose="020B0604020202020204" pitchFamily="34" charset="0"/>
                <a:cs typeface="Arial" panose="020B0604020202020204" pitchFamily="34" charset="0"/>
              </a:rPr>
              <a:t>+ Tăng cường giám sát hoạt động khai thác rừng.</a:t>
            </a:r>
          </a:p>
        </p:txBody>
      </p:sp>
      <p:sp>
        <p:nvSpPr>
          <p:cNvPr id="3" name="Rectangle 2">
            <a:extLst>
              <a:ext uri="{FF2B5EF4-FFF2-40B4-BE49-F238E27FC236}">
                <a16:creationId xmlns:a16="http://schemas.microsoft.com/office/drawing/2014/main" id="{AF5CB47F-0F90-4D65-8139-40B812AACA73}"/>
              </a:ext>
            </a:extLst>
          </p:cNvPr>
          <p:cNvSpPr/>
          <p:nvPr/>
        </p:nvSpPr>
        <p:spPr>
          <a:xfrm>
            <a:off x="177419" y="2532377"/>
            <a:ext cx="11559653" cy="1200329"/>
          </a:xfrm>
          <a:prstGeom prst="rect">
            <a:avLst/>
          </a:prstGeom>
        </p:spPr>
        <p:txBody>
          <a:bodyPr wrap="square">
            <a:spAutoFit/>
          </a:bodyPr>
          <a:lstStyle/>
          <a:p>
            <a:pPr algn="just"/>
            <a:r>
              <a:rPr lang="vi-VN" sz="3600">
                <a:solidFill>
                  <a:srgbClr val="00B050"/>
                </a:solidFill>
                <a:latin typeface="Arial" panose="020B0604020202020204" pitchFamily="34" charset="0"/>
                <a:cs typeface="Arial" panose="020B0604020202020204" pitchFamily="34" charset="0"/>
              </a:rPr>
              <a:t>+ Tuyên truyền và đẩy mạnh vai trò của người dân bản địa trong việc bảo vệ rừng.</a:t>
            </a:r>
            <a:endParaRPr lang="en-US" sz="3600">
              <a:solidFill>
                <a:srgbClr val="00B050"/>
              </a:solidFill>
            </a:endParaRPr>
          </a:p>
        </p:txBody>
      </p:sp>
      <p:sp>
        <p:nvSpPr>
          <p:cNvPr id="4" name="Rectangle 3">
            <a:extLst>
              <a:ext uri="{FF2B5EF4-FFF2-40B4-BE49-F238E27FC236}">
                <a16:creationId xmlns:a16="http://schemas.microsoft.com/office/drawing/2014/main" id="{68DAE785-C7DB-477B-8DE5-D04202F6300F}"/>
              </a:ext>
            </a:extLst>
          </p:cNvPr>
          <p:cNvSpPr/>
          <p:nvPr/>
        </p:nvSpPr>
        <p:spPr>
          <a:xfrm>
            <a:off x="177419" y="1702054"/>
            <a:ext cx="11559653" cy="646331"/>
          </a:xfrm>
          <a:prstGeom prst="rect">
            <a:avLst/>
          </a:prstGeom>
        </p:spPr>
        <p:txBody>
          <a:bodyPr wrap="square">
            <a:spAutoFit/>
          </a:bodyPr>
          <a:lstStyle/>
          <a:p>
            <a:pPr algn="just"/>
            <a:r>
              <a:rPr lang="vi-VN" sz="3600">
                <a:solidFill>
                  <a:srgbClr val="00B050"/>
                </a:solidFill>
                <a:latin typeface="Arial" panose="020B0604020202020204" pitchFamily="34" charset="0"/>
                <a:cs typeface="Arial" panose="020B0604020202020204" pitchFamily="34" charset="0"/>
              </a:rPr>
              <a:t>+ Trồng phục hồi rừng.</a:t>
            </a:r>
          </a:p>
        </p:txBody>
      </p:sp>
      <p:sp>
        <p:nvSpPr>
          <p:cNvPr id="5" name="TextBox 4">
            <a:extLst>
              <a:ext uri="{FF2B5EF4-FFF2-40B4-BE49-F238E27FC236}">
                <a16:creationId xmlns:a16="http://schemas.microsoft.com/office/drawing/2014/main" id="{E409A701-FDA8-4ABF-A34C-C400DB323E54}"/>
              </a:ext>
            </a:extLst>
          </p:cNvPr>
          <p:cNvSpPr txBox="1"/>
          <p:nvPr/>
        </p:nvSpPr>
        <p:spPr>
          <a:xfrm>
            <a:off x="5158853" y="62356"/>
            <a:ext cx="2210937"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Biện pháp</a:t>
            </a:r>
          </a:p>
        </p:txBody>
      </p:sp>
    </p:spTree>
    <p:extLst>
      <p:ext uri="{BB962C8B-B14F-4D97-AF65-F5344CB8AC3E}">
        <p14:creationId xmlns:p14="http://schemas.microsoft.com/office/powerpoint/2010/main" val="246550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18" name="Picture 6" descr="book9">
            <a:extLst>
              <a:ext uri="{FF2B5EF4-FFF2-40B4-BE49-F238E27FC236}">
                <a16:creationId xmlns:a16="http://schemas.microsoft.com/office/drawing/2014/main" id="{3716DA23-EF5B-4FBA-A8CD-7828ADCB15D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83299" y="1088322"/>
            <a:ext cx="1090997" cy="70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rrow: Pentagon 18">
            <a:extLst>
              <a:ext uri="{FF2B5EF4-FFF2-40B4-BE49-F238E27FC236}">
                <a16:creationId xmlns:a16="http://schemas.microsoft.com/office/drawing/2014/main" id="{5448F0DA-5432-4C9E-BAB2-4965586EB4CE}"/>
              </a:ext>
            </a:extLst>
          </p:cNvPr>
          <p:cNvSpPr/>
          <p:nvPr/>
        </p:nvSpPr>
        <p:spPr>
          <a:xfrm>
            <a:off x="728076" y="78248"/>
            <a:ext cx="8549739" cy="956297"/>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9">
            <a:extLst>
              <a:ext uri="{FF2B5EF4-FFF2-40B4-BE49-F238E27FC236}">
                <a16:creationId xmlns:a16="http://schemas.microsoft.com/office/drawing/2014/main" id="{365FD5A5-2F3A-4AB8-BF84-CF6425C6EB34}"/>
              </a:ext>
            </a:extLst>
          </p:cNvPr>
          <p:cNvSpPr txBox="1">
            <a:spLocks noChangeArrowheads="1"/>
          </p:cNvSpPr>
          <p:nvPr/>
        </p:nvSpPr>
        <p:spPr bwMode="auto">
          <a:xfrm>
            <a:off x="1385302" y="283632"/>
            <a:ext cx="83051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300">
                <a:solidFill>
                  <a:srgbClr val="1C11AF"/>
                </a:solidFill>
                <a:latin typeface="#9Slide05 Pattaya" panose="00000500000000000000" pitchFamily="2" charset="-34"/>
                <a:cs typeface="#9Slide05 Pattaya" panose="00000500000000000000" pitchFamily="2" charset="-34"/>
              </a:rPr>
              <a:t>Khai thác, sử dụng và bảo vệ rừng A-ma-dôn</a:t>
            </a:r>
          </a:p>
        </p:txBody>
      </p:sp>
      <p:sp>
        <p:nvSpPr>
          <p:cNvPr id="21" name="Arrow: Pentagon 20">
            <a:extLst>
              <a:ext uri="{FF2B5EF4-FFF2-40B4-BE49-F238E27FC236}">
                <a16:creationId xmlns:a16="http://schemas.microsoft.com/office/drawing/2014/main" id="{71E75750-6FB1-41F8-B289-718EDA4D81EC}"/>
              </a:ext>
            </a:extLst>
          </p:cNvPr>
          <p:cNvSpPr/>
          <p:nvPr/>
        </p:nvSpPr>
        <p:spPr>
          <a:xfrm>
            <a:off x="56273" y="78248"/>
            <a:ext cx="1301952" cy="95629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5" name="Isosceles Triangle 24">
            <a:extLst>
              <a:ext uri="{FF2B5EF4-FFF2-40B4-BE49-F238E27FC236}">
                <a16:creationId xmlns:a16="http://schemas.microsoft.com/office/drawing/2014/main" id="{6578D4D5-F885-4F3D-89BD-E10AA59D4F4B}"/>
              </a:ext>
            </a:extLst>
          </p:cNvPr>
          <p:cNvSpPr/>
          <p:nvPr/>
        </p:nvSpPr>
        <p:spPr>
          <a:xfrm rot="5400000">
            <a:off x="1061605" y="426777"/>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Terminator 28">
            <a:extLst>
              <a:ext uri="{FF2B5EF4-FFF2-40B4-BE49-F238E27FC236}">
                <a16:creationId xmlns:a16="http://schemas.microsoft.com/office/drawing/2014/main" id="{40DC4E38-DA82-4849-BCB2-797E686E731B}"/>
              </a:ext>
            </a:extLst>
          </p:cNvPr>
          <p:cNvSpPr/>
          <p:nvPr/>
        </p:nvSpPr>
        <p:spPr>
          <a:xfrm>
            <a:off x="56273" y="1147731"/>
            <a:ext cx="7942699" cy="702951"/>
          </a:xfrm>
          <a:prstGeom prst="flowChartTerminator">
            <a:avLst/>
          </a:prstGeom>
          <a:solidFill>
            <a:srgbClr val="D05F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4CF1A2-7E2C-4BEC-9501-94122FAA1BDB}"/>
              </a:ext>
            </a:extLst>
          </p:cNvPr>
          <p:cNvSpPr txBox="1"/>
          <p:nvPr/>
        </p:nvSpPr>
        <p:spPr>
          <a:xfrm>
            <a:off x="345377" y="1286840"/>
            <a:ext cx="7573585" cy="424732"/>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b.Vấn đề khai thác, s</a:t>
            </a:r>
            <a:r>
              <a:rPr lang="en-US" sz="2400" b="1">
                <a:solidFill>
                  <a:schemeClr val="bg1"/>
                </a:solidFill>
                <a:latin typeface="#9Slide03 SFU Futura_12" panose="00000400000000000000" pitchFamily="2" charset="0"/>
              </a:rPr>
              <a:t>ử dụng và bảo vệ</a:t>
            </a: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 r</a:t>
            </a:r>
            <a:r>
              <a:rPr lang="en-US" sz="2400" b="1">
                <a:solidFill>
                  <a:schemeClr val="bg1"/>
                </a:solidFill>
                <a:latin typeface="#9Slide03 SFU Futura_12" panose="00000400000000000000" pitchFamily="2" charset="0"/>
              </a:rPr>
              <a:t>ừng </a:t>
            </a: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A-ma-d</a:t>
            </a:r>
            <a:r>
              <a:rPr lang="en-US" sz="2400" b="1">
                <a:solidFill>
                  <a:schemeClr val="bg1"/>
                </a:solidFill>
                <a:latin typeface="#9Slide03 SFU Futura_12" panose="00000400000000000000" pitchFamily="2" charset="0"/>
              </a:rPr>
              <a:t>ôn</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sp>
        <p:nvSpPr>
          <p:cNvPr id="2" name="Rectangle 1">
            <a:extLst>
              <a:ext uri="{FF2B5EF4-FFF2-40B4-BE49-F238E27FC236}">
                <a16:creationId xmlns:a16="http://schemas.microsoft.com/office/drawing/2014/main" id="{2151F80D-0887-49DB-8F35-05F1646D8CA4}"/>
              </a:ext>
            </a:extLst>
          </p:cNvPr>
          <p:cNvSpPr/>
          <p:nvPr/>
        </p:nvSpPr>
        <p:spPr>
          <a:xfrm>
            <a:off x="418833" y="2188870"/>
            <a:ext cx="11396539" cy="1077218"/>
          </a:xfrm>
          <a:prstGeom prst="rect">
            <a:avLst/>
          </a:prstGeom>
        </p:spPr>
        <p:txBody>
          <a:bodyPr wrap="square">
            <a:spAutoFit/>
          </a:bodyPr>
          <a:lstStyle/>
          <a:p>
            <a:r>
              <a:rPr lang="en-US" sz="3200">
                <a:solidFill>
                  <a:srgbClr val="1C11AF"/>
                </a:solidFill>
                <a:latin typeface="Arial" panose="020B0604020202020204" pitchFamily="34" charset="0"/>
                <a:cs typeface="Arial" panose="020B0604020202020204" pitchFamily="34" charset="0"/>
              </a:rPr>
              <a:t>- Diện tích rừng A-ma-dôn từ năm 1970 đến năm 2019 giảm liên tục</a:t>
            </a:r>
          </a:p>
        </p:txBody>
      </p:sp>
      <p:sp>
        <p:nvSpPr>
          <p:cNvPr id="3" name="Rectangle 2">
            <a:extLst>
              <a:ext uri="{FF2B5EF4-FFF2-40B4-BE49-F238E27FC236}">
                <a16:creationId xmlns:a16="http://schemas.microsoft.com/office/drawing/2014/main" id="{926C7B6C-95D5-463E-9BBC-46A202DA866E}"/>
              </a:ext>
            </a:extLst>
          </p:cNvPr>
          <p:cNvSpPr/>
          <p:nvPr/>
        </p:nvSpPr>
        <p:spPr>
          <a:xfrm>
            <a:off x="345377" y="3305117"/>
            <a:ext cx="11396535" cy="3046988"/>
          </a:xfrm>
          <a:prstGeom prst="rect">
            <a:avLst/>
          </a:prstGeom>
        </p:spPr>
        <p:txBody>
          <a:bodyPr wrap="square">
            <a:spAutoFit/>
          </a:bodyPr>
          <a:lstStyle/>
          <a:p>
            <a:pPr algn="just"/>
            <a:r>
              <a:rPr lang="vi-VN" sz="3200">
                <a:solidFill>
                  <a:srgbClr val="1C11AF"/>
                </a:solidFill>
                <a:latin typeface="Arial" panose="020B0604020202020204" pitchFamily="34" charset="0"/>
                <a:cs typeface="Arial" panose="020B0604020202020204" pitchFamily="34" charset="0"/>
              </a:rPr>
              <a:t>- Nguyên nhân:</a:t>
            </a:r>
          </a:p>
          <a:p>
            <a:pPr algn="just"/>
            <a:r>
              <a:rPr lang="vi-VN" sz="3200">
                <a:solidFill>
                  <a:srgbClr val="1C11AF"/>
                </a:solidFill>
                <a:latin typeface="Arial" panose="020B0604020202020204" pitchFamily="34" charset="0"/>
                <a:cs typeface="Arial" panose="020B0604020202020204" pitchFamily="34" charset="0"/>
              </a:rPr>
              <a:t>+ Trong nhiều năm qua, con người đã khai phá rừng A-ma-dôn để lấy gỗ, lấy đất canh tác, khai thác khoáng sản và làm đường giao thông.</a:t>
            </a:r>
          </a:p>
          <a:p>
            <a:pPr algn="just"/>
            <a:r>
              <a:rPr lang="vi-VN" sz="3200">
                <a:solidFill>
                  <a:srgbClr val="1C11AF"/>
                </a:solidFill>
                <a:latin typeface="Arial" panose="020B0604020202020204" pitchFamily="34" charset="0"/>
                <a:cs typeface="Arial" panose="020B0604020202020204" pitchFamily="34" charset="0"/>
              </a:rPr>
              <a:t>+ Bên cạnh đó, các vụ cháy rừng cũng làm diện tích rừng mất đi đáng kể. </a:t>
            </a:r>
            <a:endParaRPr lang="en-US" sz="32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1702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2ADE4F-A370-4A28-9E20-D4E6B33D665B}"/>
              </a:ext>
            </a:extLst>
          </p:cNvPr>
          <p:cNvGrpSpPr/>
          <p:nvPr/>
        </p:nvGrpSpPr>
        <p:grpSpPr>
          <a:xfrm>
            <a:off x="1446132" y="-85299"/>
            <a:ext cx="10331355" cy="7028597"/>
            <a:chOff x="1446132" y="-85299"/>
            <a:chExt cx="10331355" cy="7028597"/>
          </a:xfrm>
        </p:grpSpPr>
        <p:sp>
          <p:nvSpPr>
            <p:cNvPr id="10" name="Explosion: 8 Points 9">
              <a:extLst>
                <a:ext uri="{FF2B5EF4-FFF2-40B4-BE49-F238E27FC236}">
                  <a16:creationId xmlns:a16="http://schemas.microsoft.com/office/drawing/2014/main" id="{CB518AA9-125A-4527-806B-8331EC931259}"/>
                </a:ext>
              </a:extLst>
            </p:cNvPr>
            <p:cNvSpPr/>
            <p:nvPr/>
          </p:nvSpPr>
          <p:spPr>
            <a:xfrm>
              <a:off x="1446132" y="-85299"/>
              <a:ext cx="10331355" cy="7028597"/>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a:extLst>
                <a:ext uri="{FF2B5EF4-FFF2-40B4-BE49-F238E27FC236}">
                  <a16:creationId xmlns:a16="http://schemas.microsoft.com/office/drawing/2014/main" id="{34DDC0FE-D0D4-4017-988C-CD6913794415}"/>
                </a:ext>
              </a:extLst>
            </p:cNvPr>
            <p:cNvSpPr txBox="1">
              <a:spLocks noChangeArrowheads="1"/>
            </p:cNvSpPr>
            <p:nvPr/>
          </p:nvSpPr>
          <p:spPr>
            <a:xfrm>
              <a:off x="3658473" y="2193496"/>
              <a:ext cx="5509278" cy="1115713"/>
            </a:xfrm>
            <a:prstGeom prst="rect">
              <a:avLst/>
            </a:prstGeom>
            <a:ln>
              <a:noFill/>
              <a:prstDash val="dash"/>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a:solidFill>
                    <a:srgbClr val="FFFF00"/>
                  </a:solidFill>
                  <a:latin typeface="Arial" panose="020B0604020202020204" pitchFamily="34" charset="0"/>
                  <a:cs typeface="Arial" panose="020B0604020202020204" pitchFamily="34" charset="0"/>
                </a:rPr>
                <a:t>Việc khai thác rừng quá mức ở nước ta đã và đang gây ra những hậu quả gì?</a:t>
              </a:r>
            </a:p>
          </p:txBody>
        </p:sp>
      </p:grpSp>
    </p:spTree>
    <p:extLst>
      <p:ext uri="{BB962C8B-B14F-4D97-AF65-F5344CB8AC3E}">
        <p14:creationId xmlns:p14="http://schemas.microsoft.com/office/powerpoint/2010/main" val="381843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20">
            <a:extLst>
              <a:ext uri="{FF2B5EF4-FFF2-40B4-BE49-F238E27FC236}">
                <a16:creationId xmlns:a16="http://schemas.microsoft.com/office/drawing/2014/main" id="{A884C91C-4CB0-4FCE-BBE1-A221256168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61" r="10808" b="2"/>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6" descr="Kết quả hình ảnh cho khai thac rưng ở nuoc ta">
            <a:extLst>
              <a:ext uri="{FF2B5EF4-FFF2-40B4-BE49-F238E27FC236}">
                <a16:creationId xmlns:a16="http://schemas.microsoft.com/office/drawing/2014/main" id="{1E958C31-9891-476F-A40D-E5869D3327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07" r="2589" b="-2"/>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994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7" name="Picture 3">
            <a:extLst>
              <a:ext uri="{FF2B5EF4-FFF2-40B4-BE49-F238E27FC236}">
                <a16:creationId xmlns:a16="http://schemas.microsoft.com/office/drawing/2014/main" id="{826136A3-F310-4192-8497-3F7A6F52E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777" y="440634"/>
            <a:ext cx="5058105" cy="523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a:extLst>
              <a:ext uri="{FF2B5EF4-FFF2-40B4-BE49-F238E27FC236}">
                <a16:creationId xmlns:a16="http://schemas.microsoft.com/office/drawing/2014/main" id="{AD361ACA-4F5D-483D-BEAC-D4BAEEA83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60" y="440634"/>
            <a:ext cx="5486401" cy="522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A7361CB-E949-4240-9690-6D88C114E8DC}"/>
              </a:ext>
            </a:extLst>
          </p:cNvPr>
          <p:cNvSpPr>
            <a:spLocks noChangeArrowheads="1"/>
          </p:cNvSpPr>
          <p:nvPr/>
        </p:nvSpPr>
        <p:spPr bwMode="auto">
          <a:xfrm>
            <a:off x="6702974" y="5714223"/>
            <a:ext cx="388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vi-VN" altLang="en-US" sz="2400">
                <a:solidFill>
                  <a:srgbClr val="0000FF"/>
                </a:solidFill>
                <a:latin typeface="+mn-lt"/>
                <a:cs typeface="Times New Roman" panose="02020603050405020304" pitchFamily="18" charset="0"/>
              </a:rPr>
              <a:t>Lũ quét ở Mù Cang Chải </a:t>
            </a:r>
            <a:r>
              <a:rPr lang="en-US" altLang="en-US" sz="2400">
                <a:solidFill>
                  <a:srgbClr val="0000FF"/>
                </a:solidFill>
                <a:latin typeface="+mn-lt"/>
                <a:cs typeface="Times New Roman" panose="02020603050405020304" pitchFamily="18" charset="0"/>
              </a:rPr>
              <a:t>vào</a:t>
            </a:r>
            <a:r>
              <a:rPr lang="vi-VN" altLang="en-US" sz="2400">
                <a:solidFill>
                  <a:srgbClr val="0000FF"/>
                </a:solidFill>
                <a:latin typeface="+mn-lt"/>
                <a:cs typeface="Times New Roman" panose="02020603050405020304" pitchFamily="18" charset="0"/>
              </a:rPr>
              <a:t> tháng 8/2017</a:t>
            </a:r>
          </a:p>
        </p:txBody>
      </p:sp>
      <p:sp>
        <p:nvSpPr>
          <p:cNvPr id="3" name="Rectangle 2">
            <a:extLst>
              <a:ext uri="{FF2B5EF4-FFF2-40B4-BE49-F238E27FC236}">
                <a16:creationId xmlns:a16="http://schemas.microsoft.com/office/drawing/2014/main" id="{AD35CD7B-AD8B-4B21-BF2A-2DF111E58927}"/>
              </a:ext>
            </a:extLst>
          </p:cNvPr>
          <p:cNvSpPr>
            <a:spLocks noChangeArrowheads="1"/>
          </p:cNvSpPr>
          <p:nvPr/>
        </p:nvSpPr>
        <p:spPr bwMode="auto">
          <a:xfrm>
            <a:off x="634560" y="5705415"/>
            <a:ext cx="495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vi-VN" altLang="en-US" sz="2400">
                <a:solidFill>
                  <a:srgbClr val="0000FF"/>
                </a:solidFill>
                <a:latin typeface="+mn-lt"/>
                <a:cs typeface="Times New Roman" panose="02020603050405020304" pitchFamily="18" charset="0"/>
              </a:rPr>
              <a:t>Mưa lũ khủng khiếp đổ về thị xã Nghĩa Lộ, tỉnh Yên Bái.</a:t>
            </a:r>
          </a:p>
        </p:txBody>
      </p:sp>
    </p:spTree>
    <p:extLst>
      <p:ext uri="{BB962C8B-B14F-4D97-AF65-F5344CB8AC3E}">
        <p14:creationId xmlns:p14="http://schemas.microsoft.com/office/powerpoint/2010/main" val="601804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additive="base">
                                        <p:cTn id="7" dur="500" fill="hold"/>
                                        <p:tgtEl>
                                          <p:spTgt spid="52228"/>
                                        </p:tgtEl>
                                        <p:attrNameLst>
                                          <p:attrName>ppt_x</p:attrName>
                                        </p:attrNameLst>
                                      </p:cBhvr>
                                      <p:tavLst>
                                        <p:tav tm="0">
                                          <p:val>
                                            <p:strVal val="#ppt_x"/>
                                          </p:val>
                                        </p:tav>
                                        <p:tav tm="100000">
                                          <p:val>
                                            <p:strVal val="#ppt_x"/>
                                          </p:val>
                                        </p:tav>
                                      </p:tavLst>
                                    </p:anim>
                                    <p:anim calcmode="lin" valueType="num">
                                      <p:cBhvr additive="base">
                                        <p:cTn id="8" dur="500" fill="hold"/>
                                        <p:tgtEl>
                                          <p:spTgt spid="522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227"/>
                                        </p:tgtEl>
                                        <p:attrNameLst>
                                          <p:attrName>style.visibility</p:attrName>
                                        </p:attrNameLst>
                                      </p:cBhvr>
                                      <p:to>
                                        <p:strVal val="visible"/>
                                      </p:to>
                                    </p:set>
                                    <p:anim calcmode="lin" valueType="num">
                                      <p:cBhvr additive="base">
                                        <p:cTn id="11" dur="500" fill="hold"/>
                                        <p:tgtEl>
                                          <p:spTgt spid="52227"/>
                                        </p:tgtEl>
                                        <p:attrNameLst>
                                          <p:attrName>ppt_x</p:attrName>
                                        </p:attrNameLst>
                                      </p:cBhvr>
                                      <p:tavLst>
                                        <p:tav tm="0">
                                          <p:val>
                                            <p:strVal val="#ppt_x"/>
                                          </p:val>
                                        </p:tav>
                                        <p:tav tm="100000">
                                          <p:val>
                                            <p:strVal val="#ppt_x"/>
                                          </p:val>
                                        </p:tav>
                                      </p:tavLst>
                                    </p:anim>
                                    <p:anim calcmode="lin" valueType="num">
                                      <p:cBhvr additive="base">
                                        <p:cTn id="12" dur="500" fill="hold"/>
                                        <p:tgtEl>
                                          <p:spTgt spid="522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52228"/>
                                        </p:tgtEl>
                                        <p:attrNameLst>
                                          <p:attrName>ppt_x</p:attrName>
                                        </p:attrNameLst>
                                      </p:cBhvr>
                                      <p:tavLst>
                                        <p:tav tm="0">
                                          <p:val>
                                            <p:strVal val="ppt_x"/>
                                          </p:val>
                                        </p:tav>
                                        <p:tav tm="100000">
                                          <p:val>
                                            <p:strVal val="ppt_x"/>
                                          </p:val>
                                        </p:tav>
                                      </p:tavLst>
                                    </p:anim>
                                    <p:anim calcmode="lin" valueType="num">
                                      <p:cBhvr additive="base">
                                        <p:cTn id="25" dur="500"/>
                                        <p:tgtEl>
                                          <p:spTgt spid="52228"/>
                                        </p:tgtEl>
                                        <p:attrNameLst>
                                          <p:attrName>ppt_y</p:attrName>
                                        </p:attrNameLst>
                                      </p:cBhvr>
                                      <p:tavLst>
                                        <p:tav tm="0">
                                          <p:val>
                                            <p:strVal val="ppt_y"/>
                                          </p:val>
                                        </p:tav>
                                        <p:tav tm="100000">
                                          <p:val>
                                            <p:strVal val="1+ppt_h/2"/>
                                          </p:val>
                                        </p:tav>
                                      </p:tavLst>
                                    </p:anim>
                                    <p:set>
                                      <p:cBhvr>
                                        <p:cTn id="26" dur="1" fill="hold">
                                          <p:stCondLst>
                                            <p:cond delay="499"/>
                                          </p:stCondLst>
                                        </p:cTn>
                                        <p:tgtEl>
                                          <p:spTgt spid="52228"/>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52227"/>
                                        </p:tgtEl>
                                        <p:attrNameLst>
                                          <p:attrName>ppt_x</p:attrName>
                                        </p:attrNameLst>
                                      </p:cBhvr>
                                      <p:tavLst>
                                        <p:tav tm="0">
                                          <p:val>
                                            <p:strVal val="ppt_x"/>
                                          </p:val>
                                        </p:tav>
                                        <p:tav tm="100000">
                                          <p:val>
                                            <p:strVal val="ppt_x"/>
                                          </p:val>
                                        </p:tav>
                                      </p:tavLst>
                                    </p:anim>
                                    <p:anim calcmode="lin" valueType="num">
                                      <p:cBhvr additive="base">
                                        <p:cTn id="29" dur="500"/>
                                        <p:tgtEl>
                                          <p:spTgt spid="52227"/>
                                        </p:tgtEl>
                                        <p:attrNameLst>
                                          <p:attrName>ppt_y</p:attrName>
                                        </p:attrNameLst>
                                      </p:cBhvr>
                                      <p:tavLst>
                                        <p:tav tm="0">
                                          <p:val>
                                            <p:strVal val="ppt_y"/>
                                          </p:val>
                                        </p:tav>
                                        <p:tav tm="100000">
                                          <p:val>
                                            <p:strVal val="1+ppt_h/2"/>
                                          </p:val>
                                        </p:tav>
                                      </p:tavLst>
                                    </p:anim>
                                    <p:set>
                                      <p:cBhvr>
                                        <p:cTn id="30" dur="1" fill="hold">
                                          <p:stCondLst>
                                            <p:cond delay="499"/>
                                          </p:stCondLst>
                                        </p:cTn>
                                        <p:tgtEl>
                                          <p:spTgt spid="52227"/>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3"/>
                                        </p:tgtEl>
                                        <p:attrNameLst>
                                          <p:attrName>ppt_x</p:attrName>
                                        </p:attrNameLst>
                                      </p:cBhvr>
                                      <p:tavLst>
                                        <p:tav tm="0">
                                          <p:val>
                                            <p:strVal val="ppt_x"/>
                                          </p:val>
                                        </p:tav>
                                        <p:tav tm="100000">
                                          <p:val>
                                            <p:strVal val="ppt_x"/>
                                          </p:val>
                                        </p:tav>
                                      </p:tavLst>
                                    </p:anim>
                                    <p:anim calcmode="lin" valueType="num">
                                      <p:cBhvr additive="base">
                                        <p:cTn id="33" dur="500"/>
                                        <p:tgtEl>
                                          <p:spTgt spid="3"/>
                                        </p:tgtEl>
                                        <p:attrNameLst>
                                          <p:attrName>ppt_y</p:attrName>
                                        </p:attrNameLst>
                                      </p:cBhvr>
                                      <p:tavLst>
                                        <p:tav tm="0">
                                          <p:val>
                                            <p:strVal val="ppt_y"/>
                                          </p:val>
                                        </p:tav>
                                        <p:tav tm="100000">
                                          <p:val>
                                            <p:strVal val="1+ppt_h/2"/>
                                          </p:val>
                                        </p:tav>
                                      </p:tavLst>
                                    </p:anim>
                                    <p:set>
                                      <p:cBhvr>
                                        <p:cTn id="34" dur="1" fill="hold">
                                          <p:stCondLst>
                                            <p:cond delay="499"/>
                                          </p:stCondLst>
                                        </p:cTn>
                                        <p:tgtEl>
                                          <p:spTgt spid="3"/>
                                        </p:tgtEl>
                                        <p:attrNameLst>
                                          <p:attrName>style.visibility</p:attrName>
                                        </p:attrNameLst>
                                      </p:cBhvr>
                                      <p:to>
                                        <p:strVal val="hidden"/>
                                      </p:to>
                                    </p:set>
                                  </p:childTnLst>
                                </p:cTn>
                              </p:par>
                              <p:par>
                                <p:cTn id="35" presetID="2" presetClass="exit" presetSubtype="4" fill="hold" grpId="1" nodeType="withEffect">
                                  <p:stCondLst>
                                    <p:cond delay="0"/>
                                  </p:stCondLst>
                                  <p:childTnLst>
                                    <p:anim calcmode="lin" valueType="num">
                                      <p:cBhvr additive="base">
                                        <p:cTn id="36" dur="500"/>
                                        <p:tgtEl>
                                          <p:spTgt spid="2"/>
                                        </p:tgtEl>
                                        <p:attrNameLst>
                                          <p:attrName>ppt_x</p:attrName>
                                        </p:attrNameLst>
                                      </p:cBhvr>
                                      <p:tavLst>
                                        <p:tav tm="0">
                                          <p:val>
                                            <p:strVal val="ppt_x"/>
                                          </p:val>
                                        </p:tav>
                                        <p:tav tm="100000">
                                          <p:val>
                                            <p:strVal val="ppt_x"/>
                                          </p:val>
                                        </p:tav>
                                      </p:tavLst>
                                    </p:anim>
                                    <p:anim calcmode="lin" valueType="num">
                                      <p:cBhvr additive="base">
                                        <p:cTn id="37" dur="500"/>
                                        <p:tgtEl>
                                          <p:spTgt spid="2"/>
                                        </p:tgtEl>
                                        <p:attrNameLst>
                                          <p:attrName>ppt_y</p:attrName>
                                        </p:attrNameLst>
                                      </p:cBhvr>
                                      <p:tavLst>
                                        <p:tav tm="0">
                                          <p:val>
                                            <p:strVal val="ppt_y"/>
                                          </p:val>
                                        </p:tav>
                                        <p:tav tm="100000">
                                          <p:val>
                                            <p:strVal val="1+ppt_h/2"/>
                                          </p:val>
                                        </p:tav>
                                      </p:tavLst>
                                    </p:anim>
                                    <p:set>
                                      <p:cBhvr>
                                        <p:cTn id="3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8E3AC1F-F742-475B-B5D6-2B9DEA581F28}"/>
              </a:ext>
            </a:extLst>
          </p:cNvPr>
          <p:cNvSpPr>
            <a:spLocks noChangeArrowheads="1"/>
          </p:cNvSpPr>
          <p:nvPr/>
        </p:nvSpPr>
        <p:spPr bwMode="auto">
          <a:xfrm>
            <a:off x="6611007" y="5358835"/>
            <a:ext cx="54863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vi-VN" altLang="en-US" sz="2400">
                <a:solidFill>
                  <a:srgbClr val="0070C0"/>
                </a:solidFill>
                <a:latin typeface="+mn-lt"/>
                <a:cs typeface="Times New Roman" panose="02020603050405020304" pitchFamily="18" charset="0"/>
              </a:rPr>
              <a:t>Mưa lũ, sạt lở đất phá hủy nhiều công trình phúc lợi xã hội trên địa bàn xã Thèn Phàng, Xín Mần, Hà Giang. </a:t>
            </a:r>
          </a:p>
        </p:txBody>
      </p:sp>
      <p:pic>
        <p:nvPicPr>
          <p:cNvPr id="13" name="Picture 9" descr="A picture containing outdoor, grass, tree, ground&#10;&#10;Description automatically generated">
            <a:extLst>
              <a:ext uri="{FF2B5EF4-FFF2-40B4-BE49-F238E27FC236}">
                <a16:creationId xmlns:a16="http://schemas.microsoft.com/office/drawing/2014/main" id="{3C805103-5164-478E-BE32-8ABC9CE5F6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34" r="-2" b="2553"/>
          <a:stretch/>
        </p:blipFill>
        <p:spPr bwMode="auto">
          <a:xfrm>
            <a:off x="90854" y="840828"/>
            <a:ext cx="6268524" cy="44078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EBFE62AA-1AAF-4C30-8F8A-2C902887A026}"/>
              </a:ext>
            </a:extLst>
          </p:cNvPr>
          <p:cNvSpPr>
            <a:spLocks noChangeArrowheads="1"/>
          </p:cNvSpPr>
          <p:nvPr/>
        </p:nvSpPr>
        <p:spPr bwMode="auto">
          <a:xfrm>
            <a:off x="-95213" y="5358835"/>
            <a:ext cx="65380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vi-VN" altLang="en-US" sz="2400">
                <a:solidFill>
                  <a:srgbClr val="0070C0"/>
                </a:solidFill>
                <a:latin typeface="+mn-lt"/>
                <a:cs typeface="Times New Roman" panose="02020603050405020304" pitchFamily="18" charset="0"/>
              </a:rPr>
              <a:t>Một gia đình người Hmông đang đi bộ giữa những ngôi nhà bị phá hủy sau trận lũ quét tại Mù Cang Chải, Yên Bái, năm 2017.</a:t>
            </a:r>
          </a:p>
        </p:txBody>
      </p:sp>
      <p:pic>
        <p:nvPicPr>
          <p:cNvPr id="19" name="Picture 11">
            <a:extLst>
              <a:ext uri="{FF2B5EF4-FFF2-40B4-BE49-F238E27FC236}">
                <a16:creationId xmlns:a16="http://schemas.microsoft.com/office/drawing/2014/main" id="{EE36BC0C-AC6F-49CA-8CB7-D3BE80420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2841" y="840829"/>
            <a:ext cx="5391807" cy="440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722347" y="823634"/>
            <a:ext cx="9038528" cy="1905731"/>
            <a:chOff x="2612336" y="780471"/>
            <a:chExt cx="9038528" cy="1905731"/>
          </a:xfrm>
        </p:grpSpPr>
        <p:sp>
          <p:nvSpPr>
            <p:cNvPr id="7" name="Rectangle 9">
              <a:extLst>
                <a:ext uri="{FF2B5EF4-FFF2-40B4-BE49-F238E27FC236}">
                  <a16:creationId xmlns:a16="http://schemas.microsoft.com/office/drawing/2014/main" id="{656BADA6-230E-42FE-83C3-4E3810BCB776}"/>
                </a:ext>
              </a:extLst>
            </p:cNvPr>
            <p:cNvSpPr/>
            <p:nvPr/>
          </p:nvSpPr>
          <p:spPr>
            <a:xfrm>
              <a:off x="2612336" y="780471"/>
              <a:ext cx="9038528"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2648463" y="993431"/>
              <a:ext cx="9002401" cy="1692771"/>
            </a:xfrm>
            <a:prstGeom prst="rect">
              <a:avLst/>
            </a:prstGeom>
          </p:spPr>
          <p:txBody>
            <a:bodyPr wrap="square">
              <a:spAutoFit/>
            </a:bodyPr>
            <a:lstStyle/>
            <a:p>
              <a:pPr marL="285750" indent="-285750">
                <a:buFont typeface="Wingdings" panose="05000000000000000000" pitchFamily="2" charset="2"/>
                <a:buChar char="Ø"/>
              </a:pPr>
              <a:r>
                <a:rPr lang="vi-VN" sz="3600">
                  <a:solidFill>
                    <a:srgbClr val="2B26F6"/>
                  </a:solidFill>
                  <a:latin typeface="Arial" panose="020B0604020202020204" pitchFamily="34" charset="0"/>
                  <a:cs typeface="Arial" panose="020B0604020202020204" pitchFamily="34" charset="0"/>
                </a:rPr>
                <a:t> </a:t>
              </a:r>
              <a:r>
                <a:rPr lang="en-US" sz="3600">
                  <a:solidFill>
                    <a:srgbClr val="2B26F6"/>
                  </a:solidFill>
                  <a:latin typeface="Arial" panose="020B0604020202020204" pitchFamily="34" charset="0"/>
                  <a:cs typeface="Arial" panose="020B0604020202020204" pitchFamily="34" charset="0"/>
                </a:rPr>
                <a:t>Nếu là lãnh đạo,em hãy đề ra các giải pháp bảo vệ tài nguyên rừng ở Việt Nam?</a:t>
              </a:r>
              <a:endParaRPr lang="vi-VN" sz="3600">
                <a:solidFill>
                  <a:srgbClr val="2B26F6"/>
                </a:solidFill>
                <a:latin typeface="Arial" panose="020B0604020202020204" pitchFamily="34" charset="0"/>
                <a:cs typeface="Arial" panose="020B0604020202020204" pitchFamily="34" charset="0"/>
              </a:endParaRPr>
            </a:p>
            <a:p>
              <a:endParaRPr lang="en-US" sz="3200">
                <a:solidFill>
                  <a:srgbClr val="2B26F6"/>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87682" y="1629959"/>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66898" y="1716264"/>
                <a:ext cx="1739298" cy="1300793"/>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thách  cho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700020" y="3753616"/>
            <a:ext cx="8812156" cy="1726289"/>
            <a:chOff x="2612336" y="3301497"/>
            <a:chExt cx="8812156" cy="1726289"/>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992892" y="3476861"/>
              <a:ext cx="8431600" cy="1200329"/>
            </a:xfrm>
            <a:prstGeom prst="rect">
              <a:avLst/>
            </a:prstGeom>
          </p:spPr>
          <p:txBody>
            <a:bodyPr wrap="square">
              <a:spAutoFit/>
            </a:bodyPr>
            <a:lstStyle/>
            <a:p>
              <a:pPr marL="285750" indent="-285750">
                <a:buFont typeface="Wingdings" panose="05000000000000000000" pitchFamily="2" charset="2"/>
                <a:buChar char="Ø"/>
              </a:pPr>
              <a:r>
                <a:rPr lang="vi-VN" sz="3600">
                  <a:solidFill>
                    <a:srgbClr val="2B26F6"/>
                  </a:solidFill>
                  <a:latin typeface="Arial" panose="020B0604020202020204" pitchFamily="34" charset="0"/>
                  <a:cs typeface="Arial" panose="020B0604020202020204" pitchFamily="34" charset="0"/>
                </a:rPr>
                <a:t> </a:t>
              </a:r>
              <a:r>
                <a:rPr lang="en-US" sz="3600">
                  <a:solidFill>
                    <a:srgbClr val="2B26F6"/>
                  </a:solidFill>
                  <a:latin typeface="Arial" panose="020B0604020202020204" pitchFamily="34" charset="0"/>
                  <a:cs typeface="Arial" panose="020B0604020202020204" pitchFamily="34" charset="0"/>
                </a:rPr>
                <a:t>Là học sinh em đã và sẽ làm gì để góp phần bảo vệ tài nguyên rừng</a:t>
              </a:r>
              <a:r>
                <a:rPr lang="vi-VN" sz="3600">
                  <a:solidFill>
                    <a:srgbClr val="2B26F6"/>
                  </a:solidFill>
                  <a:latin typeface="Arial" panose="020B0604020202020204" pitchFamily="34" charset="0"/>
                  <a:cs typeface="Arial" panose="020B0604020202020204" pitchFamily="34" charset="0"/>
                </a:rPr>
                <a:t>?</a:t>
              </a:r>
              <a:endParaRPr lang="en-US" sz="3600">
                <a:solidFill>
                  <a:srgbClr val="2B26F6"/>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7279254-014B-41DC-AD89-1318CC3E5292}"/>
              </a:ext>
            </a:extLst>
          </p:cNvPr>
          <p:cNvGrpSpPr/>
          <p:nvPr/>
        </p:nvGrpSpPr>
        <p:grpSpPr>
          <a:xfrm>
            <a:off x="4051699" y="2680107"/>
            <a:ext cx="1094053" cy="848554"/>
            <a:chOff x="3634055" y="3302115"/>
            <a:chExt cx="848449" cy="796469"/>
          </a:xfrm>
        </p:grpSpPr>
        <p:pic>
          <p:nvPicPr>
            <p:cNvPr id="21" name="Picture 20">
              <a:extLst>
                <a:ext uri="{FF2B5EF4-FFF2-40B4-BE49-F238E27FC236}">
                  <a16:creationId xmlns:a16="http://schemas.microsoft.com/office/drawing/2014/main" id="{349AB574-1629-48A7-AE59-394066AFB61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2" name="Picture 21">
              <a:extLst>
                <a:ext uri="{FF2B5EF4-FFF2-40B4-BE49-F238E27FC236}">
                  <a16:creationId xmlns:a16="http://schemas.microsoft.com/office/drawing/2014/main" id="{FF2CBA1C-41F8-47C5-ACA4-703349135AB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31" name="2 Minute Timer (To)">
            <a:hlinkClick r:id="" action="ppaction://media"/>
            <a:extLst>
              <a:ext uri="{FF2B5EF4-FFF2-40B4-BE49-F238E27FC236}">
                <a16:creationId xmlns:a16="http://schemas.microsoft.com/office/drawing/2014/main" id="{E4BB0777-92ED-4554-8180-9556730FDBA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157885" y="2671620"/>
            <a:ext cx="1773241" cy="950786"/>
          </a:xfrm>
          <a:prstGeom prst="rect">
            <a:avLst/>
          </a:prstGeom>
        </p:spPr>
      </p:pic>
    </p:spTree>
    <p:extLst>
      <p:ext uri="{BB962C8B-B14F-4D97-AF65-F5344CB8AC3E}">
        <p14:creationId xmlns:p14="http://schemas.microsoft.com/office/powerpoint/2010/main" val="225233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3514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1"/>
                                        </p:tgtEl>
                                      </p:cBhvr>
                                    </p:cmd>
                                  </p:childTnLst>
                                </p:cTn>
                              </p:par>
                            </p:childTnLst>
                          </p:cTn>
                        </p:par>
                      </p:childTnLst>
                    </p:cTn>
                  </p:par>
                </p:childTnLst>
              </p:cTn>
              <p:nextCondLst>
                <p:cond evt="onClick" delay="0">
                  <p:tgtEl>
                    <p:spTgt spid="31"/>
                  </p:tgtEl>
                </p:cond>
              </p:nextCondLst>
            </p:seq>
            <p:video>
              <p:cMediaNode vol="80000">
                <p:cTn id="29" fill="hold" display="0">
                  <p:stCondLst>
                    <p:cond delay="indefinite"/>
                  </p:stCondLst>
                </p:cTn>
                <p:tgtEl>
                  <p:spTgt spid="3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9">
            <a:extLst>
              <a:ext uri="{FF2B5EF4-FFF2-40B4-BE49-F238E27FC236}">
                <a16:creationId xmlns:a16="http://schemas.microsoft.com/office/drawing/2014/main" id="{FA709CF2-9366-4A14-B808-72CA283A02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58" r="4204" b="-2"/>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a:extLst>
              <a:ext uri="{FF2B5EF4-FFF2-40B4-BE49-F238E27FC236}">
                <a16:creationId xmlns:a16="http://schemas.microsoft.com/office/drawing/2014/main" id="{6D362E04-DC31-4CA5-8268-931A6E7AAE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09" r="-1" b="-1"/>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0">
            <a:extLst>
              <a:ext uri="{FF2B5EF4-FFF2-40B4-BE49-F238E27FC236}">
                <a16:creationId xmlns:a16="http://schemas.microsoft.com/office/drawing/2014/main" id="{DC38E01E-520A-4F33-A531-516A184E3CF8}"/>
              </a:ext>
            </a:extLst>
          </p:cNvPr>
          <p:cNvSpPr>
            <a:spLocks noChangeArrowheads="1"/>
          </p:cNvSpPr>
          <p:nvPr/>
        </p:nvSpPr>
        <p:spPr bwMode="auto">
          <a:xfrm>
            <a:off x="4486128" y="4545353"/>
            <a:ext cx="7454521" cy="1770300"/>
          </a:xfrm>
          <a:prstGeom prst="rect">
            <a:avLst/>
          </a:prstGeom>
          <a:solidFill>
            <a:schemeClr val="accent4">
              <a:lumMod val="20000"/>
              <a:lumOff val="80000"/>
            </a:schemeClr>
          </a:solidFill>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defRPr/>
            </a:pPr>
            <a:r>
              <a:rPr lang="en-US" sz="2000" b="1">
                <a:solidFill>
                  <a:srgbClr val="1C11AF"/>
                </a:solidFill>
                <a:latin typeface="Arial" panose="020B0604020202020204" pitchFamily="34" charset="0"/>
                <a:cs typeface="Arial" panose="020B0604020202020204" pitchFamily="34" charset="0"/>
              </a:rPr>
              <a:t>Thực hiện giao đất, giao rừng cho người dân.</a:t>
            </a:r>
          </a:p>
          <a:p>
            <a:pPr marL="285750" indent="-228600">
              <a:lnSpc>
                <a:spcPct val="90000"/>
              </a:lnSpc>
              <a:spcAft>
                <a:spcPts val="600"/>
              </a:spcAft>
              <a:buFont typeface="Arial" panose="020B0604020202020204" pitchFamily="34" charset="0"/>
              <a:buChar char="•"/>
              <a:defRPr/>
            </a:pPr>
            <a:r>
              <a:rPr lang="en-US" sz="2000" b="1">
                <a:solidFill>
                  <a:srgbClr val="1C11AF"/>
                </a:solidFill>
                <a:latin typeface="Arial" panose="020B0604020202020204" pitchFamily="34" charset="0"/>
                <a:cs typeface="Arial" panose="020B0604020202020204" pitchFamily="34" charset="0"/>
              </a:rPr>
              <a:t>Khai thác một cách hợp lý, có kế hoạch, tiết kiệm đồng thời đi đôi với việc bảo vệ và trồng lại.</a:t>
            </a:r>
          </a:p>
          <a:p>
            <a:pPr marL="342900" indent="-228600">
              <a:lnSpc>
                <a:spcPct val="90000"/>
              </a:lnSpc>
              <a:spcAft>
                <a:spcPts val="600"/>
              </a:spcAft>
              <a:buFont typeface="Arial" panose="020B0604020202020204" pitchFamily="34" charset="0"/>
              <a:buChar char="•"/>
              <a:defRPr/>
            </a:pPr>
            <a:r>
              <a:rPr lang="en-US" sz="2000" b="1">
                <a:solidFill>
                  <a:srgbClr val="1C11AF"/>
                </a:solidFill>
                <a:latin typeface="Arial" panose="020B0604020202020204" pitchFamily="34" charset="0"/>
                <a:cs typeface="Arial" panose="020B0604020202020204" pitchFamily="34" charset="0"/>
              </a:rPr>
              <a:t>Tuyên truyền, phổ biến, giáo dục, nâng cao nhận thức về quản lý bảo vệ rừng.</a:t>
            </a:r>
          </a:p>
        </p:txBody>
      </p:sp>
      <p:sp>
        <p:nvSpPr>
          <p:cNvPr id="39" name="Rectangle 2">
            <a:extLst>
              <a:ext uri="{FF2B5EF4-FFF2-40B4-BE49-F238E27FC236}">
                <a16:creationId xmlns:a16="http://schemas.microsoft.com/office/drawing/2014/main" id="{B0692C35-9E56-4DA2-90D5-88CCB2B5DC7E}"/>
              </a:ext>
            </a:extLst>
          </p:cNvPr>
          <p:cNvSpPr txBox="1">
            <a:spLocks noChangeArrowheads="1"/>
          </p:cNvSpPr>
          <p:nvPr/>
        </p:nvSpPr>
        <p:spPr bwMode="auto">
          <a:xfrm>
            <a:off x="1101198" y="4524001"/>
            <a:ext cx="3249753" cy="1743984"/>
          </a:xfrm>
          <a:prstGeom prst="rect">
            <a:avLst/>
          </a:prstGeom>
          <a:solidFill>
            <a:schemeClr val="accent5">
              <a:lumMod val="40000"/>
              <a:lumOff val="60000"/>
            </a:schemeClr>
          </a:solidFill>
          <a:ln>
            <a:noFill/>
          </a:ln>
        </p:spPr>
        <p:txBody>
          <a:bodyPr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b="1">
                <a:solidFill>
                  <a:srgbClr val="1C11AF"/>
                </a:solidFill>
                <a:latin typeface="Arial" panose="020B0604020202020204" pitchFamily="34" charset="0"/>
                <a:cs typeface="Arial" panose="020B0604020202020204" pitchFamily="34" charset="0"/>
              </a:rPr>
              <a:t>Trồng rừng, bảo vệ rừng, tuyên truyền</a:t>
            </a:r>
          </a:p>
          <a:p>
            <a:pPr algn="ctr" eaLnBrk="1" hangingPunct="1"/>
            <a:r>
              <a:rPr lang="en-US" altLang="en-US" sz="2400" b="1">
                <a:solidFill>
                  <a:srgbClr val="1C11AF"/>
                </a:solidFill>
                <a:latin typeface="Arial" panose="020B0604020202020204" pitchFamily="34" charset="0"/>
                <a:cs typeface="Arial" panose="020B0604020202020204" pitchFamily="34" charset="0"/>
              </a:rPr>
              <a:t> bảo vệ rừng </a:t>
            </a:r>
          </a:p>
        </p:txBody>
      </p:sp>
    </p:spTree>
    <p:extLst>
      <p:ext uri="{BB962C8B-B14F-4D97-AF65-F5344CB8AC3E}">
        <p14:creationId xmlns:p14="http://schemas.microsoft.com/office/powerpoint/2010/main" val="328181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2" presetClass="exit" presetSubtype="4" fill="hold" grpId="1" nodeType="withEffect">
                                  <p:stCondLst>
                                    <p:cond delay="0"/>
                                  </p:stCondLst>
                                  <p:childTnLst>
                                    <p:anim calcmode="lin" valueType="num">
                                      <p:cBhvr additive="base">
                                        <p:cTn id="11" dur="500"/>
                                        <p:tgtEl>
                                          <p:spTgt spid="39"/>
                                        </p:tgtEl>
                                        <p:attrNameLst>
                                          <p:attrName>ppt_y</p:attrName>
                                        </p:attrNameLst>
                                      </p:cBhvr>
                                      <p:tavLst>
                                        <p:tav tm="0">
                                          <p:val>
                                            <p:strVal val="#ppt_y"/>
                                          </p:val>
                                        </p:tav>
                                        <p:tav tm="100000">
                                          <p:val>
                                            <p:strVal val="#ppt_y+#ppt_h*1.125000"/>
                                          </p:val>
                                        </p:tav>
                                      </p:tavLst>
                                    </p:anim>
                                    <p:animEffect transition="out" filter="wipe(down)">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6D067B-A5CA-42BF-B0B8-5FAFEDB5A20E}"/>
              </a:ext>
            </a:extLst>
          </p:cNvPr>
          <p:cNvPicPr>
            <a:picLocks noChangeAspect="1"/>
          </p:cNvPicPr>
          <p:nvPr/>
        </p:nvPicPr>
        <p:blipFill rotWithShape="1">
          <a:blip r:embed="rId2"/>
          <a:srcRect l="23750" t="23111" r="9750" b="9926"/>
          <a:stretch/>
        </p:blipFill>
        <p:spPr>
          <a:xfrm>
            <a:off x="0" y="0"/>
            <a:ext cx="12192000" cy="6905744"/>
          </a:xfrm>
          <a:prstGeom prst="rect">
            <a:avLst/>
          </a:prstGeom>
        </p:spPr>
      </p:pic>
    </p:spTree>
    <p:extLst>
      <p:ext uri="{BB962C8B-B14F-4D97-AF65-F5344CB8AC3E}">
        <p14:creationId xmlns:p14="http://schemas.microsoft.com/office/powerpoint/2010/main" val="1274278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37">
            <a:extLst>
              <a:ext uri="{FF2B5EF4-FFF2-40B4-BE49-F238E27FC236}">
                <a16:creationId xmlns:a16="http://schemas.microsoft.com/office/drawing/2014/main" id="{718595C1-8066-4525-8533-1E94EC9765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784" b="17316"/>
          <a:stretch/>
        </p:blipFill>
        <p:spPr bwMode="auto">
          <a:xfrm>
            <a:off x="1024716" y="614107"/>
            <a:ext cx="4832042" cy="589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45">
            <a:extLst>
              <a:ext uri="{FF2B5EF4-FFF2-40B4-BE49-F238E27FC236}">
                <a16:creationId xmlns:a16="http://schemas.microsoft.com/office/drawing/2014/main" id="{7B2CCEC0-F303-46F3-A951-365D2C2FF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5914" y="1557337"/>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46">
            <a:hlinkClick r:id="rId6" action="ppaction://hlinksldjump"/>
            <a:extLst>
              <a:ext uri="{FF2B5EF4-FFF2-40B4-BE49-F238E27FC236}">
                <a16:creationId xmlns:a16="http://schemas.microsoft.com/office/drawing/2014/main" id="{BFBAB117-A05F-4A18-A4D2-E9D2BD08BC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2626" y="1395412"/>
            <a:ext cx="79533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47">
            <a:extLst>
              <a:ext uri="{FF2B5EF4-FFF2-40B4-BE49-F238E27FC236}">
                <a16:creationId xmlns:a16="http://schemas.microsoft.com/office/drawing/2014/main" id="{265F9ADC-38A4-4BBE-9737-526A445776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9089" y="2035176"/>
            <a:ext cx="84455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id="{9B340D93-9A30-436E-A94E-D3754C11FD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6214" y="0"/>
            <a:ext cx="1320800"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49">
            <a:extLst>
              <a:ext uri="{FF2B5EF4-FFF2-40B4-BE49-F238E27FC236}">
                <a16:creationId xmlns:a16="http://schemas.microsoft.com/office/drawing/2014/main" id="{43833246-3857-47AF-9CE1-79C16DB960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6836" y="3834607"/>
            <a:ext cx="4857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58">
            <a:hlinkClick r:id="rId11" action="ppaction://hlinksldjump"/>
            <a:extLst>
              <a:ext uri="{FF2B5EF4-FFF2-40B4-BE49-F238E27FC236}">
                <a16:creationId xmlns:a16="http://schemas.microsoft.com/office/drawing/2014/main" id="{2DABCE70-375B-47D8-821B-50F8609C6F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13977" y="5121275"/>
            <a:ext cx="8858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vuidehoc">
            <a:hlinkClick r:id="" action="ppaction://media"/>
            <a:extLst>
              <a:ext uri="{FF2B5EF4-FFF2-40B4-BE49-F238E27FC236}">
                <a16:creationId xmlns:a16="http://schemas.microsoft.com/office/drawing/2014/main" id="{ABCB62A9-9394-43CD-B3F0-A6E0C32594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14475" y="-5032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ap&#10;&#10;Description automatically generated">
            <a:extLst>
              <a:ext uri="{FF2B5EF4-FFF2-40B4-BE49-F238E27FC236}">
                <a16:creationId xmlns:a16="http://schemas.microsoft.com/office/drawing/2014/main" id="{63E2EB53-8152-41F0-B9B9-0355CB1955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12046" y="691646"/>
            <a:ext cx="4459523" cy="5320598"/>
          </a:xfrm>
          <a:prstGeom prst="rect">
            <a:avLst/>
          </a:prstGeom>
        </p:spPr>
      </p:pic>
      <p:pic>
        <p:nvPicPr>
          <p:cNvPr id="27" name="den1">
            <a:extLst>
              <a:ext uri="{FF2B5EF4-FFF2-40B4-BE49-F238E27FC236}">
                <a16:creationId xmlns:a16="http://schemas.microsoft.com/office/drawing/2014/main" id="{072D9714-DDFC-4FE2-B675-F020FF334EA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58348" y="272633"/>
            <a:ext cx="2665961" cy="31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den2">
            <a:extLst>
              <a:ext uri="{FF2B5EF4-FFF2-40B4-BE49-F238E27FC236}">
                <a16:creationId xmlns:a16="http://schemas.microsoft.com/office/drawing/2014/main" id="{8D8B4B71-45FD-49A8-B3BD-D0FB3C46E09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57973" y="631608"/>
            <a:ext cx="2788723" cy="330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mau1">
            <a:hlinkClick r:id="rId17" action="ppaction://hlinksldjump"/>
            <a:extLst>
              <a:ext uri="{FF2B5EF4-FFF2-40B4-BE49-F238E27FC236}">
                <a16:creationId xmlns:a16="http://schemas.microsoft.com/office/drawing/2014/main" id="{3A9114FF-8F84-4BA0-822B-ABD836DF69D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56759" y="244082"/>
            <a:ext cx="2656697" cy="321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mau2">
            <a:hlinkClick r:id="rId19" action="ppaction://hlinksldjump"/>
            <a:extLst>
              <a:ext uri="{FF2B5EF4-FFF2-40B4-BE49-F238E27FC236}">
                <a16:creationId xmlns:a16="http://schemas.microsoft.com/office/drawing/2014/main" id="{99E074F8-6FDC-459D-BA30-31337B10296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49667" y="614107"/>
            <a:ext cx="2973179" cy="336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0080A36-DD3B-4D12-ADC4-4DBFE5BD2007}"/>
              </a:ext>
            </a:extLst>
          </p:cNvPr>
          <p:cNvSpPr/>
          <p:nvPr/>
        </p:nvSpPr>
        <p:spPr>
          <a:xfrm>
            <a:off x="6110456" y="5640779"/>
            <a:ext cx="4459523" cy="431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den3">
            <a:extLst>
              <a:ext uri="{FF2B5EF4-FFF2-40B4-BE49-F238E27FC236}">
                <a16:creationId xmlns:a16="http://schemas.microsoft.com/office/drawing/2014/main" id="{A8E493E4-3E19-4579-B026-3ECE8526E7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31714" y="2965704"/>
            <a:ext cx="2744203" cy="32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mau3">
            <a:hlinkClick r:id="rId22" action="ppaction://hlinksldjump"/>
            <a:extLst>
              <a:ext uri="{FF2B5EF4-FFF2-40B4-BE49-F238E27FC236}">
                <a16:creationId xmlns:a16="http://schemas.microsoft.com/office/drawing/2014/main" id="{F4AC5EBB-2B7F-46D8-871B-9CC0662E1C6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17880" y="2983310"/>
            <a:ext cx="2656697" cy="324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den4">
            <a:extLst>
              <a:ext uri="{FF2B5EF4-FFF2-40B4-BE49-F238E27FC236}">
                <a16:creationId xmlns:a16="http://schemas.microsoft.com/office/drawing/2014/main" id="{8D495885-C0E7-43F8-9BBE-5F447905FBA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791145" y="2903345"/>
            <a:ext cx="2787140" cy="332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mau4">
            <a:hlinkClick r:id="rId25" action="ppaction://hlinksldjump"/>
            <a:extLst>
              <a:ext uri="{FF2B5EF4-FFF2-40B4-BE49-F238E27FC236}">
                <a16:creationId xmlns:a16="http://schemas.microsoft.com/office/drawing/2014/main" id="{D012AB5F-5DE8-4487-852F-AC87ED440FC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37019" y="2920777"/>
            <a:ext cx="2876519" cy="328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27"/>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29"/>
                  </p:tgtEl>
                </p:cond>
              </p:nextCondLst>
            </p:seq>
            <p:seq concurrent="1" nextAc="seek">
              <p:cTn id="28" restart="whenNotActive" fill="hold" evtFilter="cancelBubble" nodeType="interactiveSeq">
                <p:stCondLst>
                  <p:cond evt="onClick" delay="0">
                    <p:tgtEl>
                      <p:spTgt spid="3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0" restart="whenNotActive" fill="hold" evtFilter="cancelBubble" nodeType="interactiveSeq">
                <p:stCondLst>
                  <p:cond evt="onClick" delay="0">
                    <p:tgtEl>
                      <p:spTgt spid="3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7"/>
                                        </p:tgtEl>
                                      </p:cBhvr>
                                    </p:animEffect>
                                    <p:set>
                                      <p:cBhvr>
                                        <p:cTn id="45"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7"/>
                  </p:tgtEl>
                </p:cond>
              </p:nextCondLst>
            </p:seq>
            <p:seq concurrent="1" nextAc="seek">
              <p:cTn id="46" restart="whenNotActive" fill="hold" evtFilter="cancelBubble" nodeType="interactiveSeq">
                <p:stCondLst>
                  <p:cond evt="onClick" delay="0">
                    <p:tgtEl>
                      <p:spTgt spid="38"/>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8"/>
                                        </p:tgtEl>
                                      </p:cBhvr>
                                    </p:animEffect>
                                    <p:set>
                                      <p:cBhvr>
                                        <p:cTn id="5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2" restart="whenNotActive" fill="hold" evtFilter="cancelBubble" nodeType="interactiveSeq">
                <p:stCondLst>
                  <p:cond evt="onClick" delay="0">
                    <p:tgtEl>
                      <p:spTgt spid="3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079" y="1000966"/>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354" y="488857"/>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9115" y="987318"/>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3390" y="475209"/>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3983" y="4108714"/>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88258" y="3596605"/>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45662" y="3974503"/>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99937" y="3462394"/>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17"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926145-B411-46CC-893E-57EF6D61D126}"/>
              </a:ext>
            </a:extLst>
          </p:cNvPr>
          <p:cNvPicPr>
            <a:picLocks noChangeAspect="1"/>
          </p:cNvPicPr>
          <p:nvPr/>
        </p:nvPicPr>
        <p:blipFill rotWithShape="1">
          <a:blip r:embed="rId4"/>
          <a:srcRect l="23285" t="22947" r="9476" b="9611"/>
          <a:stretch/>
        </p:blipFill>
        <p:spPr>
          <a:xfrm>
            <a:off x="1" y="-8481"/>
            <a:ext cx="12170246" cy="6866481"/>
          </a:xfrm>
          <a:prstGeom prst="rect">
            <a:avLst/>
          </a:prstGeom>
        </p:spPr>
      </p:pic>
      <p:pic>
        <p:nvPicPr>
          <p:cNvPr id="3" name="Picture 2">
            <a:extLst>
              <a:ext uri="{FF2B5EF4-FFF2-40B4-BE49-F238E27FC236}">
                <a16:creationId xmlns:a16="http://schemas.microsoft.com/office/drawing/2014/main" id="{EEAB9FBB-A438-4EB7-9D7B-932060974D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4" name="Picture 3">
            <a:extLst>
              <a:ext uri="{FF2B5EF4-FFF2-40B4-BE49-F238E27FC236}">
                <a16:creationId xmlns:a16="http://schemas.microsoft.com/office/drawing/2014/main" id="{499B913C-6C49-4053-A175-CBC27C409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5" name="Rectangle: Folded Corner 4">
            <a:extLst>
              <a:ext uri="{FF2B5EF4-FFF2-40B4-BE49-F238E27FC236}">
                <a16:creationId xmlns:a16="http://schemas.microsoft.com/office/drawing/2014/main" id="{BB5BD7BD-0A07-4E8C-A54A-33ED323CEB2E}"/>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7" name="Rectangle: Folded Corner 6">
            <a:extLst>
              <a:ext uri="{FF2B5EF4-FFF2-40B4-BE49-F238E27FC236}">
                <a16:creationId xmlns:a16="http://schemas.microsoft.com/office/drawing/2014/main" id="{F95593FC-5BDC-4623-A902-FAF587D2B5BB}"/>
              </a:ext>
            </a:extLst>
          </p:cNvPr>
          <p:cNvSpPr/>
          <p:nvPr/>
        </p:nvSpPr>
        <p:spPr>
          <a:xfrm>
            <a:off x="508000" y="2080323"/>
            <a:ext cx="10129520" cy="17879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rgbClr val="000000"/>
              </a:buClr>
              <a:buSzPts val="6000"/>
              <a:buFontTx/>
              <a:buNone/>
            </a:pPr>
            <a:r>
              <a:rPr lang="en-US" altLang="en-US" sz="4400" b="1">
                <a:solidFill>
                  <a:srgbClr val="0070C0"/>
                </a:solidFill>
                <a:latin typeface="Arial" panose="020B0604020202020204" pitchFamily="34" charset="0"/>
                <a:cs typeface="Arial" panose="020B0604020202020204" pitchFamily="34" charset="0"/>
                <a:sym typeface="Arial" panose="020B0604020202020204" pitchFamily="34" charset="0"/>
              </a:rPr>
              <a:t>Rừng Ama zon là lá phổi xanh của thế giới</a:t>
            </a:r>
          </a:p>
        </p:txBody>
      </p:sp>
      <p:sp>
        <p:nvSpPr>
          <p:cNvPr id="8" name="Rectangle 7">
            <a:extLst>
              <a:ext uri="{FF2B5EF4-FFF2-40B4-BE49-F238E27FC236}">
                <a16:creationId xmlns:a16="http://schemas.microsoft.com/office/drawing/2014/main" id="{EE0B5F7D-845B-44BD-9645-6DAA782D60C6}"/>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hlinkClick r:id="rId8" action="ppaction://hlinksldjump"/>
            <a:extLst>
              <a:ext uri="{FF2B5EF4-FFF2-40B4-BE49-F238E27FC236}">
                <a16:creationId xmlns:a16="http://schemas.microsoft.com/office/drawing/2014/main" id="{03458701-6E8A-40F5-A8C7-8CB9C8D258BE}"/>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10" name="Picture 9">
            <a:extLst>
              <a:ext uri="{FF2B5EF4-FFF2-40B4-BE49-F238E27FC236}">
                <a16:creationId xmlns:a16="http://schemas.microsoft.com/office/drawing/2014/main" id="{2E098F53-4C0F-4C18-BF9B-E98B11DC5E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11" name="Flowchart: Summing Junction 10">
            <a:extLst>
              <a:ext uri="{FF2B5EF4-FFF2-40B4-BE49-F238E27FC236}">
                <a16:creationId xmlns:a16="http://schemas.microsoft.com/office/drawing/2014/main" id="{B1F6DF09-788A-4626-87FD-CB86BA74ECC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DE680DC-CDFB-4A83-8306-8D3593BF67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1943" y="5267267"/>
            <a:ext cx="1164057" cy="1275986"/>
          </a:xfrm>
          <a:prstGeom prst="rect">
            <a:avLst/>
          </a:prstGeom>
        </p:spPr>
      </p:pic>
      <p:pic>
        <p:nvPicPr>
          <p:cNvPr id="13" name="Picture 12">
            <a:extLst>
              <a:ext uri="{FF2B5EF4-FFF2-40B4-BE49-F238E27FC236}">
                <a16:creationId xmlns:a16="http://schemas.microsoft.com/office/drawing/2014/main" id="{2746FA4E-1C03-40A9-A789-C1DD7F5C3A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14" name="Picture 13">
            <a:extLst>
              <a:ext uri="{FF2B5EF4-FFF2-40B4-BE49-F238E27FC236}">
                <a16:creationId xmlns:a16="http://schemas.microsoft.com/office/drawing/2014/main" id="{7C3FEF59-7F76-4F88-A19C-D8EA0A16D70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15" name="Picture 14">
            <a:extLst>
              <a:ext uri="{FF2B5EF4-FFF2-40B4-BE49-F238E27FC236}">
                <a16:creationId xmlns:a16="http://schemas.microsoft.com/office/drawing/2014/main" id="{C4B5C940-0F9E-4FBE-B847-E5B714F815E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16" name="Picture 15">
            <a:extLst>
              <a:ext uri="{FF2B5EF4-FFF2-40B4-BE49-F238E27FC236}">
                <a16:creationId xmlns:a16="http://schemas.microsoft.com/office/drawing/2014/main" id="{48FACCA7-1FF7-4411-A796-20D94EDBD4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7" name="Picture 16">
            <a:extLst>
              <a:ext uri="{FF2B5EF4-FFF2-40B4-BE49-F238E27FC236}">
                <a16:creationId xmlns:a16="http://schemas.microsoft.com/office/drawing/2014/main" id="{4C7A3BB0-0EDA-4138-84EE-55E3A0D5D2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18" name="Picture 17">
            <a:extLst>
              <a:ext uri="{FF2B5EF4-FFF2-40B4-BE49-F238E27FC236}">
                <a16:creationId xmlns:a16="http://schemas.microsoft.com/office/drawing/2014/main" id="{3110F60F-85F7-4064-84F5-C821C8294CB5}"/>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sp>
        <p:nvSpPr>
          <p:cNvPr id="6" name="Rectangle: Folded Corner 5">
            <a:extLst>
              <a:ext uri="{FF2B5EF4-FFF2-40B4-BE49-F238E27FC236}">
                <a16:creationId xmlns:a16="http://schemas.microsoft.com/office/drawing/2014/main" id="{CE2CB14A-691D-4CF6-B9C0-E6126950198E}"/>
              </a:ext>
            </a:extLst>
          </p:cNvPr>
          <p:cNvSpPr/>
          <p:nvPr/>
        </p:nvSpPr>
        <p:spPr>
          <a:xfrm>
            <a:off x="510455" y="197367"/>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66"/>
                </a:solidFill>
                <a:latin typeface="Arial" panose="020B0604020202020204" pitchFamily="34" charset="0"/>
                <a:ea typeface="Arial"/>
                <a:cs typeface="Arial" panose="020B0604020202020204" pitchFamily="34" charset="0"/>
                <a:sym typeface="Arial"/>
              </a:rPr>
              <a:t>1. </a:t>
            </a:r>
            <a:r>
              <a:rPr lang="vi-VN" sz="4400" b="1">
                <a:solidFill>
                  <a:srgbClr val="FF0066"/>
                </a:solidFill>
                <a:latin typeface="Arial" panose="020B0604020202020204" pitchFamily="34" charset="0"/>
                <a:cs typeface="Arial" panose="020B0604020202020204" pitchFamily="34" charset="0"/>
              </a:rPr>
              <a:t>Tại sao phải bảo vệ rừng Amazon?</a:t>
            </a:r>
            <a:endParaRPr lang="en-US" sz="4400">
              <a:solidFill>
                <a:srgbClr val="FF0066"/>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2791012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4"/>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4"/>
                  </p:tgtEl>
                </p:cond>
              </p:nextCondLst>
            </p:seq>
          </p:childTnLst>
        </p:cTn>
      </p:par>
    </p:tnLst>
    <p:bldLst>
      <p:bldP spid="5" grpId="0" animBg="1"/>
      <p:bldP spid="5" grpId="1" animBg="1"/>
      <p:bldP spid="7"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926145-B411-46CC-893E-57EF6D61D126}"/>
              </a:ext>
            </a:extLst>
          </p:cNvPr>
          <p:cNvPicPr>
            <a:picLocks noChangeAspect="1"/>
          </p:cNvPicPr>
          <p:nvPr/>
        </p:nvPicPr>
        <p:blipFill rotWithShape="1">
          <a:blip r:embed="rId4"/>
          <a:srcRect l="23285" t="22947" r="9476" b="9611"/>
          <a:stretch/>
        </p:blipFill>
        <p:spPr>
          <a:xfrm>
            <a:off x="1" y="-8481"/>
            <a:ext cx="12170246" cy="6866481"/>
          </a:xfrm>
          <a:prstGeom prst="rect">
            <a:avLst/>
          </a:prstGeom>
        </p:spPr>
      </p:pic>
      <p:pic>
        <p:nvPicPr>
          <p:cNvPr id="3" name="Picture 2">
            <a:extLst>
              <a:ext uri="{FF2B5EF4-FFF2-40B4-BE49-F238E27FC236}">
                <a16:creationId xmlns:a16="http://schemas.microsoft.com/office/drawing/2014/main" id="{46972693-A96D-4ED6-A8FA-8F6E813DAB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4" name="Picture 3">
            <a:extLst>
              <a:ext uri="{FF2B5EF4-FFF2-40B4-BE49-F238E27FC236}">
                <a16:creationId xmlns:a16="http://schemas.microsoft.com/office/drawing/2014/main" id="{95B05D69-D765-446D-A979-8C10D1B9D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5" name="Picture 4">
            <a:extLst>
              <a:ext uri="{FF2B5EF4-FFF2-40B4-BE49-F238E27FC236}">
                <a16:creationId xmlns:a16="http://schemas.microsoft.com/office/drawing/2014/main" id="{F56AA9EB-052E-48C6-A2F0-BC00B5935E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6" name="Rectangle: Folded Corner 5">
            <a:extLst>
              <a:ext uri="{FF2B5EF4-FFF2-40B4-BE49-F238E27FC236}">
                <a16:creationId xmlns:a16="http://schemas.microsoft.com/office/drawing/2014/main" id="{A49C7F61-6A05-4CBB-AE86-DC8C041975CD}"/>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7" name="Rectangle: Folded Corner 6">
            <a:extLst>
              <a:ext uri="{FF2B5EF4-FFF2-40B4-BE49-F238E27FC236}">
                <a16:creationId xmlns:a16="http://schemas.microsoft.com/office/drawing/2014/main" id="{A974073A-574E-4648-BA10-7D9BA75A39AE}"/>
              </a:ext>
            </a:extLst>
          </p:cNvPr>
          <p:cNvSpPr/>
          <p:nvPr/>
        </p:nvSpPr>
        <p:spPr>
          <a:xfrm>
            <a:off x="585380" y="50665"/>
            <a:ext cx="9622971" cy="148934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rgbClr val="FF0000"/>
                </a:solidFill>
                <a:latin typeface="Arial" panose="020B0604020202020204" pitchFamily="34" charset="0"/>
                <a:cs typeface="Arial" panose="020B0604020202020204" pitchFamily="34" charset="0"/>
              </a:rPr>
              <a:t>2.</a:t>
            </a:r>
            <a:r>
              <a:rPr lang="en-US" altLang="en-US" sz="4400" b="1">
                <a:solidFill>
                  <a:srgbClr val="FF0000"/>
                </a:solidFill>
                <a:latin typeface="Arial" panose="020B0604020202020204" pitchFamily="34" charset="0"/>
                <a:cs typeface="Arial" panose="020B0604020202020204" pitchFamily="34" charset="0"/>
                <a:sym typeface="Arial" panose="020B0604020202020204" pitchFamily="34" charset="0"/>
              </a:rPr>
              <a:t> Vì sao nói “rừng Ama zon là lá phổi xanh của thế giới”</a:t>
            </a:r>
            <a:endParaRPr kumimoji="0" lang="en-US" sz="4400" b="0"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 name="Rectangle: Folded Corner 7">
            <a:extLst>
              <a:ext uri="{FF2B5EF4-FFF2-40B4-BE49-F238E27FC236}">
                <a16:creationId xmlns:a16="http://schemas.microsoft.com/office/drawing/2014/main" id="{0F4889EB-36EB-41B3-997E-FF750A3F9C90}"/>
              </a:ext>
            </a:extLst>
          </p:cNvPr>
          <p:cNvSpPr/>
          <p:nvPr/>
        </p:nvSpPr>
        <p:spPr>
          <a:xfrm>
            <a:off x="508000" y="1660419"/>
            <a:ext cx="9007654" cy="306581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i="1">
                <a:solidFill>
                  <a:srgbClr val="1C11AF"/>
                </a:solidFill>
              </a:rPr>
              <a:t>Rừng </a:t>
            </a:r>
            <a:r>
              <a:rPr lang="vi-VN" sz="4000" i="1">
                <a:solidFill>
                  <a:srgbClr val="1C11AF"/>
                </a:solidFill>
              </a:rPr>
              <a:t>Amazon đã hấp thụ hàng tỷ tấn khí CO2 mang lại bầu không khí trong lành cho trái đất</a:t>
            </a:r>
            <a:endParaRPr kumimoji="0" lang="en-US" sz="3200" b="0" i="0" u="none" strike="noStrike" kern="1200" cap="none" spc="0" normalizeH="0" baseline="0" noProof="0">
              <a:ln>
                <a:noFill/>
              </a:ln>
              <a:solidFill>
                <a:srgbClr val="1C11A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A0416CF4-E058-4B66-A569-412598A4DED6}"/>
              </a:ext>
            </a:extLst>
          </p:cNvPr>
          <p:cNvSpPr/>
          <p:nvPr/>
        </p:nvSpPr>
        <p:spPr>
          <a:xfrm rot="5600923">
            <a:off x="357379" y="5676752"/>
            <a:ext cx="2014670" cy="230725"/>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Pentagon 9">
            <a:hlinkClick r:id="rId9" action="ppaction://hlinksldjump"/>
            <a:extLst>
              <a:ext uri="{FF2B5EF4-FFF2-40B4-BE49-F238E27FC236}">
                <a16:creationId xmlns:a16="http://schemas.microsoft.com/office/drawing/2014/main" id="{1FCF1405-AAC7-4816-8D51-C3CE15B74266}"/>
              </a:ext>
            </a:extLst>
          </p:cNvPr>
          <p:cNvSpPr/>
          <p:nvPr/>
        </p:nvSpPr>
        <p:spPr>
          <a:xfrm rot="586976" flipH="1">
            <a:off x="127291" y="5070639"/>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hlinkClick r:id="rId10" action="ppaction://hlinksldjump"/>
              </a:rPr>
              <a:t>GO</a:t>
            </a: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HOME</a:t>
            </a:r>
          </a:p>
        </p:txBody>
      </p:sp>
      <p:pic>
        <p:nvPicPr>
          <p:cNvPr id="11" name="Picture 10">
            <a:extLst>
              <a:ext uri="{FF2B5EF4-FFF2-40B4-BE49-F238E27FC236}">
                <a16:creationId xmlns:a16="http://schemas.microsoft.com/office/drawing/2014/main" id="{202EF788-E025-4996-8DE7-8F3A6E3565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12" name="Flowchart: Summing Junction 11">
            <a:extLst>
              <a:ext uri="{FF2B5EF4-FFF2-40B4-BE49-F238E27FC236}">
                <a16:creationId xmlns:a16="http://schemas.microsoft.com/office/drawing/2014/main" id="{2F62E59E-35F5-4367-96A0-1FA876E19FE2}"/>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78AD461-0E1D-4742-B788-4FED090691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14" name="Picture 13">
            <a:extLst>
              <a:ext uri="{FF2B5EF4-FFF2-40B4-BE49-F238E27FC236}">
                <a16:creationId xmlns:a16="http://schemas.microsoft.com/office/drawing/2014/main" id="{E4CF1078-47CE-418A-90A3-59585A6F24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15" name="Picture 14">
            <a:extLst>
              <a:ext uri="{FF2B5EF4-FFF2-40B4-BE49-F238E27FC236}">
                <a16:creationId xmlns:a16="http://schemas.microsoft.com/office/drawing/2014/main" id="{0081A2F0-6C90-4A30-A80C-D7E6417B78F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672" y="4829889"/>
            <a:ext cx="777978" cy="768642"/>
          </a:xfrm>
          <a:prstGeom prst="rect">
            <a:avLst/>
          </a:prstGeom>
        </p:spPr>
      </p:pic>
      <p:pic>
        <p:nvPicPr>
          <p:cNvPr id="16" name="Picture 15">
            <a:extLst>
              <a:ext uri="{FF2B5EF4-FFF2-40B4-BE49-F238E27FC236}">
                <a16:creationId xmlns:a16="http://schemas.microsoft.com/office/drawing/2014/main" id="{7DF56CBB-F573-48A7-8D7A-F3AF41CA60E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flipH="1">
            <a:off x="1936971" y="5248246"/>
            <a:ext cx="880161" cy="843194"/>
          </a:xfrm>
          <a:prstGeom prst="rect">
            <a:avLst/>
          </a:prstGeom>
        </p:spPr>
      </p:pic>
      <p:pic>
        <p:nvPicPr>
          <p:cNvPr id="17" name="Picture 16">
            <a:extLst>
              <a:ext uri="{FF2B5EF4-FFF2-40B4-BE49-F238E27FC236}">
                <a16:creationId xmlns:a16="http://schemas.microsoft.com/office/drawing/2014/main" id="{0C39E078-6EA3-4B96-8304-C92B4451B6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8" name="Picture 17">
            <a:extLst>
              <a:ext uri="{FF2B5EF4-FFF2-40B4-BE49-F238E27FC236}">
                <a16:creationId xmlns:a16="http://schemas.microsoft.com/office/drawing/2014/main" id="{E75CE047-63F6-45B8-BA44-B5AEBB6531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16441454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xit" presetSubtype="0" fill="hold"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5"/>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926145-B411-46CC-893E-57EF6D61D126}"/>
              </a:ext>
            </a:extLst>
          </p:cNvPr>
          <p:cNvPicPr>
            <a:picLocks noChangeAspect="1"/>
          </p:cNvPicPr>
          <p:nvPr/>
        </p:nvPicPr>
        <p:blipFill rotWithShape="1">
          <a:blip r:embed="rId4"/>
          <a:srcRect l="23285" t="22947" r="9476" b="9611"/>
          <a:stretch/>
        </p:blipFill>
        <p:spPr>
          <a:xfrm>
            <a:off x="-81279" y="-50426"/>
            <a:ext cx="12170246" cy="6866481"/>
          </a:xfrm>
          <a:prstGeom prst="rect">
            <a:avLst/>
          </a:prstGeom>
        </p:spPr>
      </p:pic>
      <p:pic>
        <p:nvPicPr>
          <p:cNvPr id="19" name="Picture 18">
            <a:extLst>
              <a:ext uri="{FF2B5EF4-FFF2-40B4-BE49-F238E27FC236}">
                <a16:creationId xmlns:a16="http://schemas.microsoft.com/office/drawing/2014/main" id="{67825A6B-53AB-4760-99FE-2536617A858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20" name="Picture 19">
            <a:extLst>
              <a:ext uri="{FF2B5EF4-FFF2-40B4-BE49-F238E27FC236}">
                <a16:creationId xmlns:a16="http://schemas.microsoft.com/office/drawing/2014/main" id="{F2F27BF5-3D48-4B1B-9741-B402C7FC8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1" name="Picture 20">
            <a:extLst>
              <a:ext uri="{FF2B5EF4-FFF2-40B4-BE49-F238E27FC236}">
                <a16:creationId xmlns:a16="http://schemas.microsoft.com/office/drawing/2014/main" id="{BE9A1FAE-BF0F-4D27-8C2B-F37684AB31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2" name="Rectangle: Folded Corner 21">
            <a:extLst>
              <a:ext uri="{FF2B5EF4-FFF2-40B4-BE49-F238E27FC236}">
                <a16:creationId xmlns:a16="http://schemas.microsoft.com/office/drawing/2014/main" id="{D38E4FF5-5F95-43FC-A7F9-E29B73AF3C4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3" name="Rectangle: Folded Corner 22">
            <a:extLst>
              <a:ext uri="{FF2B5EF4-FFF2-40B4-BE49-F238E27FC236}">
                <a16:creationId xmlns:a16="http://schemas.microsoft.com/office/drawing/2014/main" id="{ED6AD4F2-BACA-45E9-81F1-097C18CAD8B6}"/>
              </a:ext>
            </a:extLst>
          </p:cNvPr>
          <p:cNvSpPr/>
          <p:nvPr/>
        </p:nvSpPr>
        <p:spPr>
          <a:xfrm>
            <a:off x="582028" y="41945"/>
            <a:ext cx="10139680" cy="173804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4400" b="1">
              <a:solidFill>
                <a:srgbClr val="FF0000"/>
              </a:solidFill>
              <a:ea typeface="Arial"/>
              <a:cs typeface="Arial"/>
              <a:sym typeface="Arial"/>
            </a:endParaRPr>
          </a:p>
          <a:p>
            <a:pPr lvl="0" algn="ctr">
              <a:defRPr/>
            </a:pPr>
            <a:r>
              <a:rPr lang="en-US" sz="4800" b="1">
                <a:solidFill>
                  <a:srgbClr val="FF0000"/>
                </a:solidFill>
                <a:latin typeface="Arial" panose="020B0604020202020204" pitchFamily="34" charset="0"/>
                <a:ea typeface="Arial"/>
                <a:cs typeface="Arial" panose="020B0604020202020204" pitchFamily="34" charset="0"/>
                <a:sym typeface="Arial"/>
              </a:rPr>
              <a:t>3. </a:t>
            </a:r>
            <a:r>
              <a:rPr lang="en-US" sz="4800" b="1">
                <a:solidFill>
                  <a:srgbClr val="FF0000"/>
                </a:solidFill>
              </a:rPr>
              <a:t>Nêu nguyên nhân của việc suy giảm rừng A-ma-dôn</a:t>
            </a:r>
            <a:r>
              <a:rPr lang="vi-VN" sz="4800" b="1">
                <a:solidFill>
                  <a:srgbClr val="FF0000"/>
                </a:solidFill>
                <a:latin typeface="Arial" panose="020B0604020202020204" pitchFamily="34" charset="0"/>
                <a:cs typeface="Arial" panose="020B0604020202020204" pitchFamily="34" charset="0"/>
              </a:rPr>
              <a:t>?</a:t>
            </a:r>
            <a:br>
              <a:rPr lang="en-US" sz="4800" b="1">
                <a:solidFill>
                  <a:srgbClr val="FF0000"/>
                </a:solidFill>
                <a:latin typeface="Arial" panose="020B0604020202020204" pitchFamily="34" charset="0"/>
                <a:cs typeface="Arial" panose="020B0604020202020204" pitchFamily="34" charset="0"/>
              </a:rPr>
            </a:br>
            <a:endParaRPr kumimoji="0" lang="en-US" sz="4800" b="1"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4" name="Rectangle: Folded Corner 23">
            <a:extLst>
              <a:ext uri="{FF2B5EF4-FFF2-40B4-BE49-F238E27FC236}">
                <a16:creationId xmlns:a16="http://schemas.microsoft.com/office/drawing/2014/main" id="{C450E318-A8E1-4B3C-ADCE-E24801E579B8}"/>
              </a:ext>
            </a:extLst>
          </p:cNvPr>
          <p:cNvSpPr/>
          <p:nvPr/>
        </p:nvSpPr>
        <p:spPr>
          <a:xfrm>
            <a:off x="617735" y="2053138"/>
            <a:ext cx="10139680" cy="184690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en-US" sz="3600" b="1">
              <a:solidFill>
                <a:srgbClr val="1C11AF"/>
              </a:solidFill>
              <a:latin typeface="Arial" panose="020B0604020202020204" pitchFamily="34" charset="0"/>
              <a:cs typeface="Arial" panose="020B0604020202020204" pitchFamily="34" charset="0"/>
            </a:endParaRPr>
          </a:p>
          <a:p>
            <a:pPr>
              <a:defRPr/>
            </a:pPr>
            <a:r>
              <a:rPr lang="en-US" sz="3200">
                <a:solidFill>
                  <a:srgbClr val="1C11AF"/>
                </a:solidFill>
                <a:latin typeface="Arial" panose="020B0604020202020204" pitchFamily="34" charset="0"/>
                <a:cs typeface="Arial" panose="020B0604020202020204" pitchFamily="34" charset="0"/>
              </a:rPr>
              <a:t>- K</a:t>
            </a:r>
            <a:r>
              <a:rPr lang="vi-VN" sz="3200">
                <a:solidFill>
                  <a:srgbClr val="1C11AF"/>
                </a:solidFill>
                <a:latin typeface="Arial" panose="020B0604020202020204" pitchFamily="34" charset="0"/>
                <a:cs typeface="Arial" panose="020B0604020202020204" pitchFamily="34" charset="0"/>
              </a:rPr>
              <a:t>hai phá rừng A-ma-dôn để lấy gỗ, lấy đất canh tác, khai thác khoáng sản và làm đường giao thông.</a:t>
            </a:r>
            <a:br>
              <a:rPr lang="vi-VN" sz="3200">
                <a:solidFill>
                  <a:srgbClr val="1C11AF"/>
                </a:solidFill>
                <a:latin typeface="Arial" panose="020B0604020202020204" pitchFamily="34" charset="0"/>
                <a:cs typeface="Arial" panose="020B0604020202020204" pitchFamily="34" charset="0"/>
              </a:rPr>
            </a:br>
            <a:r>
              <a:rPr lang="en-US" sz="3200">
                <a:solidFill>
                  <a:srgbClr val="1C11AF"/>
                </a:solidFill>
                <a:latin typeface="Arial" panose="020B0604020202020204" pitchFamily="34" charset="0"/>
                <a:cs typeface="Arial" panose="020B0604020202020204" pitchFamily="34" charset="0"/>
              </a:rPr>
              <a:t>- Cháy rừng </a:t>
            </a:r>
            <a:br>
              <a:rPr lang="vi-VN" sz="3200">
                <a:solidFill>
                  <a:srgbClr val="1C11AF"/>
                </a:solidFill>
              </a:rPr>
            </a:br>
            <a:endParaRPr kumimoji="0" lang="en-US" sz="3200" b="0" i="0" u="none" strike="noStrike" kern="1200" cap="none" spc="0" normalizeH="0" baseline="0" noProof="0">
              <a:ln>
                <a:noFill/>
              </a:ln>
              <a:solidFill>
                <a:srgbClr val="1C11AF"/>
              </a:solidFill>
              <a:effectLst/>
              <a:uLnTx/>
              <a:uFillTx/>
              <a:ea typeface="Tahoma" panose="020B060403050404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E17C3D5A-C704-4CFE-AB92-55CE1EAE9859}"/>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Pentagon 25">
            <a:hlinkClick r:id="rId9" action="ppaction://hlinksldjump"/>
            <a:extLst>
              <a:ext uri="{FF2B5EF4-FFF2-40B4-BE49-F238E27FC236}">
                <a16:creationId xmlns:a16="http://schemas.microsoft.com/office/drawing/2014/main" id="{7DD2C7EB-F9E9-4866-9D18-C9CAA26E3695}"/>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29" name="Picture 28">
            <a:extLst>
              <a:ext uri="{FF2B5EF4-FFF2-40B4-BE49-F238E27FC236}">
                <a16:creationId xmlns:a16="http://schemas.microsoft.com/office/drawing/2014/main" id="{7BA58A3F-9422-4C5F-8699-35EAFE6B2C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0" name="Flowchart: Summing Junction 29">
            <a:extLst>
              <a:ext uri="{FF2B5EF4-FFF2-40B4-BE49-F238E27FC236}">
                <a16:creationId xmlns:a16="http://schemas.microsoft.com/office/drawing/2014/main" id="{1A996E3F-247A-407D-BF56-FC1A0107271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8B6EB75E-BEB3-45BF-A461-6DA5A2B3C2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34" name="Picture 33">
            <a:extLst>
              <a:ext uri="{FF2B5EF4-FFF2-40B4-BE49-F238E27FC236}">
                <a16:creationId xmlns:a16="http://schemas.microsoft.com/office/drawing/2014/main" id="{FA7B2945-88CA-4E5D-9E90-B0B5152D21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37" name="Picture 36">
            <a:extLst>
              <a:ext uri="{FF2B5EF4-FFF2-40B4-BE49-F238E27FC236}">
                <a16:creationId xmlns:a16="http://schemas.microsoft.com/office/drawing/2014/main" id="{E1F9096B-576E-400D-B57C-4C54292A537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39" name="Picture 38">
            <a:extLst>
              <a:ext uri="{FF2B5EF4-FFF2-40B4-BE49-F238E27FC236}">
                <a16:creationId xmlns:a16="http://schemas.microsoft.com/office/drawing/2014/main" id="{21F1DFE5-3471-4F2F-A427-C2CC9CE982F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40" name="Picture 39">
            <a:extLst>
              <a:ext uri="{FF2B5EF4-FFF2-40B4-BE49-F238E27FC236}">
                <a16:creationId xmlns:a16="http://schemas.microsoft.com/office/drawing/2014/main" id="{C2B4D3AC-4694-44CF-AD76-B2E927DC3A1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41" name="Picture 40">
            <a:extLst>
              <a:ext uri="{FF2B5EF4-FFF2-40B4-BE49-F238E27FC236}">
                <a16:creationId xmlns:a16="http://schemas.microsoft.com/office/drawing/2014/main" id="{8516D76B-59D0-407F-B656-47459DE297D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21"/>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childTnLst>
                          </p:cTn>
                        </p:par>
                      </p:childTnLst>
                    </p:cTn>
                  </p:par>
                </p:childTnLst>
              </p:cTn>
              <p:nextCondLst>
                <p:cond evt="onClick" delay="0">
                  <p:tgtEl>
                    <p:spTgt spid="21"/>
                  </p:tgtEl>
                </p:cond>
              </p:nextCondLst>
            </p:seq>
          </p:childTnLst>
        </p:cTn>
      </p:par>
    </p:tnLst>
    <p:bldLst>
      <p:bldP spid="22" grpId="0" animBg="1"/>
      <p:bldP spid="22" grpId="1" animBg="1"/>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926145-B411-46CC-893E-57EF6D61D126}"/>
              </a:ext>
            </a:extLst>
          </p:cNvPr>
          <p:cNvPicPr>
            <a:picLocks noChangeAspect="1"/>
          </p:cNvPicPr>
          <p:nvPr/>
        </p:nvPicPr>
        <p:blipFill rotWithShape="1">
          <a:blip r:embed="rId4"/>
          <a:srcRect l="23285" t="22947" r="9476" b="9611"/>
          <a:stretch/>
        </p:blipFill>
        <p:spPr>
          <a:xfrm>
            <a:off x="0" y="-50426"/>
            <a:ext cx="12170246" cy="6866481"/>
          </a:xfrm>
          <a:prstGeom prst="rect">
            <a:avLst/>
          </a:prstGeom>
        </p:spPr>
      </p:pic>
      <p:pic>
        <p:nvPicPr>
          <p:cNvPr id="3" name="Picture 2">
            <a:extLst>
              <a:ext uri="{FF2B5EF4-FFF2-40B4-BE49-F238E27FC236}">
                <a16:creationId xmlns:a16="http://schemas.microsoft.com/office/drawing/2014/main" id="{08BF793A-5613-4825-B68A-ED223A0B9F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4" name="Picture 3">
            <a:extLst>
              <a:ext uri="{FF2B5EF4-FFF2-40B4-BE49-F238E27FC236}">
                <a16:creationId xmlns:a16="http://schemas.microsoft.com/office/drawing/2014/main" id="{F2D5ED99-0943-47D6-9B28-A262812A1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5" name="Picture 4">
            <a:extLst>
              <a:ext uri="{FF2B5EF4-FFF2-40B4-BE49-F238E27FC236}">
                <a16:creationId xmlns:a16="http://schemas.microsoft.com/office/drawing/2014/main" id="{5C02B836-FD3C-434F-BD69-97ED3EE86B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6" name="Rectangle: Folded Corner 5">
            <a:extLst>
              <a:ext uri="{FF2B5EF4-FFF2-40B4-BE49-F238E27FC236}">
                <a16:creationId xmlns:a16="http://schemas.microsoft.com/office/drawing/2014/main" id="{0DF26377-F431-4497-A11C-BE1E3ACF19EA}"/>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7" name="Rectangle: Folded Corner 6">
            <a:extLst>
              <a:ext uri="{FF2B5EF4-FFF2-40B4-BE49-F238E27FC236}">
                <a16:creationId xmlns:a16="http://schemas.microsoft.com/office/drawing/2014/main" id="{50E7270E-9147-4324-979E-635666CCE936}"/>
              </a:ext>
            </a:extLst>
          </p:cNvPr>
          <p:cNvSpPr/>
          <p:nvPr/>
        </p:nvSpPr>
        <p:spPr>
          <a:xfrm>
            <a:off x="508000" y="0"/>
            <a:ext cx="10369266" cy="152567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4400" b="1">
              <a:solidFill>
                <a:srgbClr val="1C11AF"/>
              </a:solidFill>
              <a:latin typeface="Arial" panose="020B0604020202020204" pitchFamily="34" charset="0"/>
              <a:ea typeface="Arial"/>
              <a:cs typeface="Arial" panose="020B0604020202020204" pitchFamily="34" charset="0"/>
              <a:sym typeface="Arial"/>
            </a:endParaRPr>
          </a:p>
          <a:p>
            <a:pPr lvl="0" algn="ctr">
              <a:defRPr/>
            </a:pPr>
            <a:r>
              <a:rPr lang="en-US" sz="3600" b="1">
                <a:solidFill>
                  <a:srgbClr val="FF0000"/>
                </a:solidFill>
                <a:latin typeface="Arial" panose="020B0604020202020204" pitchFamily="34" charset="0"/>
                <a:ea typeface="Arial"/>
                <a:cs typeface="Arial" panose="020B0604020202020204" pitchFamily="34" charset="0"/>
                <a:sym typeface="Arial"/>
              </a:rPr>
              <a:t>4. </a:t>
            </a:r>
            <a:r>
              <a:rPr lang="en-US" sz="3600" b="1">
                <a:solidFill>
                  <a:srgbClr val="FF0000"/>
                </a:solidFill>
                <a:latin typeface="Arial" panose="020B0604020202020204" pitchFamily="34" charset="0"/>
                <a:cs typeface="Arial" panose="020B0604020202020204" pitchFamily="34" charset="0"/>
              </a:rPr>
              <a:t>Một số biện pháp bảo vệ rừng A-ma-dôn</a:t>
            </a:r>
            <a:r>
              <a:rPr lang="vi-VN" sz="3600" b="1">
                <a:solidFill>
                  <a:srgbClr val="FF0000"/>
                </a:solidFill>
                <a:latin typeface="Arial" panose="020B0604020202020204" pitchFamily="34" charset="0"/>
                <a:cs typeface="Arial" panose="020B0604020202020204" pitchFamily="34" charset="0"/>
              </a:rPr>
              <a:t>?</a:t>
            </a:r>
            <a:br>
              <a:rPr lang="en-US" sz="3600" b="1">
                <a:solidFill>
                  <a:srgbClr val="FF0000"/>
                </a:solidFill>
                <a:latin typeface="Arial" panose="020B0604020202020204" pitchFamily="34" charset="0"/>
                <a:cs typeface="Arial" panose="020B0604020202020204" pitchFamily="34" charset="0"/>
              </a:rPr>
            </a:br>
            <a:endParaRPr kumimoji="0" lang="en-US" sz="3600" b="1"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4CE4ADF-A247-4318-AEAC-6DA9490959F0}"/>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Pentagon 9">
            <a:hlinkClick r:id="rId9" action="ppaction://hlinksldjump"/>
            <a:extLst>
              <a:ext uri="{FF2B5EF4-FFF2-40B4-BE49-F238E27FC236}">
                <a16:creationId xmlns:a16="http://schemas.microsoft.com/office/drawing/2014/main" id="{5CE2D3EE-BAB1-454C-92C0-36279F6E1392}"/>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11" name="Picture 10">
            <a:extLst>
              <a:ext uri="{FF2B5EF4-FFF2-40B4-BE49-F238E27FC236}">
                <a16:creationId xmlns:a16="http://schemas.microsoft.com/office/drawing/2014/main" id="{E2D12340-0D31-4D59-B935-90C582CF28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12" name="Flowchart: Summing Junction 11">
            <a:extLst>
              <a:ext uri="{FF2B5EF4-FFF2-40B4-BE49-F238E27FC236}">
                <a16:creationId xmlns:a16="http://schemas.microsoft.com/office/drawing/2014/main" id="{BB04C49E-8C4C-4DB6-B65C-22E3BE4319F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7E60976-2830-4B2A-B98C-655C395CB2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14" name="Picture 13">
            <a:extLst>
              <a:ext uri="{FF2B5EF4-FFF2-40B4-BE49-F238E27FC236}">
                <a16:creationId xmlns:a16="http://schemas.microsoft.com/office/drawing/2014/main" id="{57C9885E-DB77-46A6-9EC8-099A3E5E2C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15" name="Picture 14">
            <a:extLst>
              <a:ext uri="{FF2B5EF4-FFF2-40B4-BE49-F238E27FC236}">
                <a16:creationId xmlns:a16="http://schemas.microsoft.com/office/drawing/2014/main" id="{9099C246-BA51-4301-B26E-56138CD92C8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16" name="Picture 15">
            <a:extLst>
              <a:ext uri="{FF2B5EF4-FFF2-40B4-BE49-F238E27FC236}">
                <a16:creationId xmlns:a16="http://schemas.microsoft.com/office/drawing/2014/main" id="{D71F1577-0FCA-4B40-A2D6-DD2E0274D2F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17" name="Picture 16">
            <a:extLst>
              <a:ext uri="{FF2B5EF4-FFF2-40B4-BE49-F238E27FC236}">
                <a16:creationId xmlns:a16="http://schemas.microsoft.com/office/drawing/2014/main" id="{EDB0B6EF-8E1E-4F64-9F86-52FEBB29EE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8" name="Picture 17">
            <a:extLst>
              <a:ext uri="{FF2B5EF4-FFF2-40B4-BE49-F238E27FC236}">
                <a16:creationId xmlns:a16="http://schemas.microsoft.com/office/drawing/2014/main" id="{F094F26D-CEB4-4C6E-834C-C615AE2024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9" name="Rectangle: Folded Corner 18">
            <a:extLst>
              <a:ext uri="{FF2B5EF4-FFF2-40B4-BE49-F238E27FC236}">
                <a16:creationId xmlns:a16="http://schemas.microsoft.com/office/drawing/2014/main" id="{3D4458C4-3464-4726-9771-33DE0DC02255}"/>
              </a:ext>
            </a:extLst>
          </p:cNvPr>
          <p:cNvSpPr/>
          <p:nvPr/>
        </p:nvSpPr>
        <p:spPr>
          <a:xfrm>
            <a:off x="573405" y="1851009"/>
            <a:ext cx="10078720" cy="225552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en-US" sz="4000" b="1">
              <a:solidFill>
                <a:srgbClr val="002060"/>
              </a:solidFill>
              <a:latin typeface="Arial" panose="020B0604020202020204" pitchFamily="34" charset="0"/>
              <a:cs typeface="Arial" panose="020B0604020202020204" pitchFamily="34" charset="0"/>
            </a:endParaRPr>
          </a:p>
          <a:p>
            <a:endParaRPr lang="en-US">
              <a:solidFill>
                <a:srgbClr val="1C11AF"/>
              </a:solidFill>
            </a:endParaRPr>
          </a:p>
          <a:p>
            <a:endParaRPr lang="en-US" sz="2800">
              <a:solidFill>
                <a:srgbClr val="1C11AF"/>
              </a:solidFill>
            </a:endParaRPr>
          </a:p>
          <a:p>
            <a:endParaRPr lang="en-US" sz="2800">
              <a:solidFill>
                <a:srgbClr val="1C11AF"/>
              </a:solidFill>
            </a:endParaRPr>
          </a:p>
          <a:p>
            <a:r>
              <a:rPr lang="vi-VN" sz="2800">
                <a:solidFill>
                  <a:srgbClr val="1C11AF"/>
                </a:solidFill>
              </a:rPr>
              <a:t>+ Tăng cường giám sát hoạt động khai thác rừng.</a:t>
            </a:r>
          </a:p>
          <a:p>
            <a:r>
              <a:rPr lang="vi-VN" sz="2800">
                <a:solidFill>
                  <a:srgbClr val="1C11AF"/>
                </a:solidFill>
              </a:rPr>
              <a:t>+ Trồng phục hồi rừng.</a:t>
            </a:r>
          </a:p>
          <a:p>
            <a:r>
              <a:rPr lang="vi-VN" sz="2800">
                <a:solidFill>
                  <a:srgbClr val="1C11AF"/>
                </a:solidFill>
              </a:rPr>
              <a:t>+ Tuyên truyền và đẩy mạnh vai trò của người dân bản địa trong việc bảo vệ rừng.</a:t>
            </a:r>
          </a:p>
          <a:p>
            <a:br>
              <a:rPr lang="vi-VN" sz="2800">
                <a:solidFill>
                  <a:srgbClr val="1C11AF"/>
                </a:solidFill>
              </a:rPr>
            </a:br>
            <a:br>
              <a:rPr lang="vi-VN" sz="2800">
                <a:solidFill>
                  <a:srgbClr val="1C11AF"/>
                </a:solidFill>
              </a:rPr>
            </a:br>
            <a:endParaRPr kumimoji="0" lang="en-US" sz="2800" b="0" i="0" u="none" strike="noStrike" kern="1200" cap="none" spc="0" normalizeH="0" baseline="0" noProof="0">
              <a:ln>
                <a:noFill/>
              </a:ln>
              <a:solidFill>
                <a:srgbClr val="1C11AF"/>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12302300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5"/>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6"/>
                                        </p:tgtEl>
                                        <p:attrNameLst>
                                          <p:attrName>r</p:attrName>
                                        </p:attrNameLst>
                                      </p:cBhvr>
                                    </p:animRot>
                                    <p:animRot by="-240000">
                                      <p:cBhvr>
                                        <p:cTn id="35" dur="200" fill="hold">
                                          <p:stCondLst>
                                            <p:cond delay="200"/>
                                          </p:stCondLst>
                                        </p:cTn>
                                        <p:tgtEl>
                                          <p:spTgt spid="6"/>
                                        </p:tgtEl>
                                        <p:attrNameLst>
                                          <p:attrName>r</p:attrName>
                                        </p:attrNameLst>
                                      </p:cBhvr>
                                    </p:animRot>
                                    <p:animRot by="240000">
                                      <p:cBhvr>
                                        <p:cTn id="36" dur="200" fill="hold">
                                          <p:stCondLst>
                                            <p:cond delay="400"/>
                                          </p:stCondLst>
                                        </p:cTn>
                                        <p:tgtEl>
                                          <p:spTgt spid="6"/>
                                        </p:tgtEl>
                                        <p:attrNameLst>
                                          <p:attrName>r</p:attrName>
                                        </p:attrNameLst>
                                      </p:cBhvr>
                                    </p:animRot>
                                    <p:animRot by="-240000">
                                      <p:cBhvr>
                                        <p:cTn id="37" dur="200" fill="hold">
                                          <p:stCondLst>
                                            <p:cond delay="600"/>
                                          </p:stCondLst>
                                        </p:cTn>
                                        <p:tgtEl>
                                          <p:spTgt spid="6"/>
                                        </p:tgtEl>
                                        <p:attrNameLst>
                                          <p:attrName>r</p:attrName>
                                        </p:attrNameLst>
                                      </p:cBhvr>
                                    </p:animRot>
                                    <p:animRot by="120000">
                                      <p:cBhvr>
                                        <p:cTn id="38"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473157" y="1127767"/>
            <a:ext cx="11260825" cy="1323439"/>
          </a:xfrm>
          <a:prstGeom prst="rect">
            <a:avLst/>
          </a:prstGeom>
          <a:noFill/>
          <a:ln>
            <a:solidFill>
              <a:srgbClr val="00B050"/>
            </a:solidFill>
            <a:prstDash val="sysDash"/>
          </a:ln>
        </p:spPr>
        <p:txBody>
          <a:bodyPr wrap="square" rtlCol="0">
            <a:spAutoFit/>
          </a:bodyPr>
          <a:lstStyle/>
          <a:p>
            <a:pPr algn="ctr"/>
            <a:r>
              <a:rPr lang="vi-VN" sz="4000">
                <a:solidFill>
                  <a:srgbClr val="1C11AF"/>
                </a:solidFill>
                <a:cs typeface="Arial" panose="020B0604020202020204" pitchFamily="34" charset="0"/>
              </a:rPr>
              <a:t>Sự suy giảm diện tích rừng A-ma-dôn có ảnh hưởng như thế nào đến môi trường toàn cầu?</a:t>
            </a:r>
            <a:endParaRPr lang="en-US" sz="4000">
              <a:solidFill>
                <a:srgbClr val="1C11AF"/>
              </a:solidFill>
            </a:endParaRP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3">
            <a:extLst>
              <a:ext uri="{28A0092B-C50C-407E-A947-70E740481C1C}">
                <a14:useLocalDpi xmlns:a14="http://schemas.microsoft.com/office/drawing/2010/main" val="0"/>
              </a:ext>
            </a:extLst>
          </a:blip>
          <a:srcRect l="15600" t="8748" r="11440" b="18501"/>
          <a:stretch/>
        </p:blipFill>
        <p:spPr>
          <a:xfrm>
            <a:off x="411334" y="51754"/>
            <a:ext cx="805716" cy="943537"/>
          </a:xfrm>
          <a:prstGeom prst="rect">
            <a:avLst/>
          </a:prstGeom>
        </p:spPr>
      </p:pic>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4"/>
          <a:srcRect l="12833" t="48222" r="77167" b="28445"/>
          <a:stretch/>
        </p:blipFill>
        <p:spPr>
          <a:xfrm>
            <a:off x="114671" y="2708536"/>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1516719" y="3178885"/>
            <a:ext cx="8780745"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FF0066"/>
                </a:solidFill>
                <a:latin typeface="Arial" panose="020B0604020202020204" pitchFamily="34" charset="0"/>
                <a:cs typeface="Arial" panose="020B0604020202020204" pitchFamily="34" charset="0"/>
              </a:rPr>
              <a:t> </a:t>
            </a:r>
            <a:r>
              <a:rPr lang="vi-VN" sz="3200">
                <a:solidFill>
                  <a:srgbClr val="FF0066"/>
                </a:solidFill>
              </a:rPr>
              <a:t>Sưu tầm thông tin trên Internet, sách báo,...</a:t>
            </a:r>
            <a:r>
              <a:rPr lang="en-US" sz="3200">
                <a:solidFill>
                  <a:srgbClr val="FF0066"/>
                </a:solidFill>
              </a:rPr>
              <a:t> </a:t>
            </a:r>
            <a:endParaRPr lang="en-US" sz="3200" b="1" i="1">
              <a:solidFill>
                <a:srgbClr val="FF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21" name="TextBox 20">
            <a:extLst>
              <a:ext uri="{FF2B5EF4-FFF2-40B4-BE49-F238E27FC236}">
                <a16:creationId xmlns:a16="http://schemas.microsoft.com/office/drawing/2014/main" id="{A01B2151-0D4B-45CA-BB24-832534EB4304}"/>
              </a:ext>
            </a:extLst>
          </p:cNvPr>
          <p:cNvSpPr txBox="1"/>
          <p:nvPr/>
        </p:nvSpPr>
        <p:spPr>
          <a:xfrm>
            <a:off x="1217050" y="5660889"/>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45683" y="5406479"/>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with a good idea Royalty Free Vector Image">
            <a:extLst>
              <a:ext uri="{FF2B5EF4-FFF2-40B4-BE49-F238E27FC236}">
                <a16:creationId xmlns:a16="http://schemas.microsoft.com/office/drawing/2014/main" id="{D0123F65-CD61-4659-84D5-BF2A9D00E641}"/>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10749776" y="4447416"/>
            <a:ext cx="1272084" cy="208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EBE3AC-8403-4C75-8A11-8DC4303CFBF1}"/>
              </a:ext>
            </a:extLst>
          </p:cNvPr>
          <p:cNvSpPr/>
          <p:nvPr/>
        </p:nvSpPr>
        <p:spPr>
          <a:xfrm>
            <a:off x="273131" y="438306"/>
            <a:ext cx="11194473" cy="1200329"/>
          </a:xfrm>
          <a:prstGeom prst="rect">
            <a:avLst/>
          </a:prstGeom>
        </p:spPr>
        <p:txBody>
          <a:bodyPr wrap="square">
            <a:spAutoFit/>
          </a:bodyPr>
          <a:lstStyle/>
          <a:p>
            <a:pPr algn="ctr"/>
            <a:r>
              <a:rPr lang="vi-VN" sz="3600">
                <a:solidFill>
                  <a:srgbClr val="FF0066"/>
                </a:solidFill>
              </a:rPr>
              <a:t>Sự suy giảm diện tích rừng A-ma-dôn gây ảnh hưởng lớn đến môi trường toàn cầu:</a:t>
            </a:r>
          </a:p>
        </p:txBody>
      </p:sp>
      <p:sp>
        <p:nvSpPr>
          <p:cNvPr id="5" name="Rectangle 4">
            <a:extLst>
              <a:ext uri="{FF2B5EF4-FFF2-40B4-BE49-F238E27FC236}">
                <a16:creationId xmlns:a16="http://schemas.microsoft.com/office/drawing/2014/main" id="{38A180CD-72B3-4AA7-8A70-BAC3F03BA0C1}"/>
              </a:ext>
            </a:extLst>
          </p:cNvPr>
          <p:cNvSpPr/>
          <p:nvPr/>
        </p:nvSpPr>
        <p:spPr>
          <a:xfrm>
            <a:off x="657096" y="2182000"/>
            <a:ext cx="10426535" cy="646331"/>
          </a:xfrm>
          <a:prstGeom prst="rect">
            <a:avLst/>
          </a:prstGeom>
        </p:spPr>
        <p:txBody>
          <a:bodyPr wrap="square">
            <a:spAutoFit/>
          </a:bodyPr>
          <a:lstStyle/>
          <a:p>
            <a:pPr algn="just"/>
            <a:r>
              <a:rPr lang="vi-VN" sz="3600">
                <a:solidFill>
                  <a:srgbClr val="1B04FA"/>
                </a:solidFill>
              </a:rPr>
              <a:t>- Làm cho nhiệt độ toàn cấu nóng lên.</a:t>
            </a:r>
            <a:endParaRPr lang="en-US"/>
          </a:p>
        </p:txBody>
      </p:sp>
      <p:sp>
        <p:nvSpPr>
          <p:cNvPr id="6" name="Rectangle 5">
            <a:extLst>
              <a:ext uri="{FF2B5EF4-FFF2-40B4-BE49-F238E27FC236}">
                <a16:creationId xmlns:a16="http://schemas.microsoft.com/office/drawing/2014/main" id="{70F5D5D2-4AE2-4D01-8415-3758608016F0}"/>
              </a:ext>
            </a:extLst>
          </p:cNvPr>
          <p:cNvSpPr/>
          <p:nvPr/>
        </p:nvSpPr>
        <p:spPr>
          <a:xfrm>
            <a:off x="657096" y="2875140"/>
            <a:ext cx="10426535" cy="646331"/>
          </a:xfrm>
          <a:prstGeom prst="rect">
            <a:avLst/>
          </a:prstGeom>
        </p:spPr>
        <p:txBody>
          <a:bodyPr wrap="square">
            <a:spAutoFit/>
          </a:bodyPr>
          <a:lstStyle/>
          <a:p>
            <a:pPr algn="just"/>
            <a:r>
              <a:rPr lang="vi-VN" sz="3600">
                <a:solidFill>
                  <a:srgbClr val="1B04FA"/>
                </a:solidFill>
              </a:rPr>
              <a:t>- Lượng mưa giảm đi đáng kể.</a:t>
            </a:r>
          </a:p>
        </p:txBody>
      </p:sp>
      <p:sp>
        <p:nvSpPr>
          <p:cNvPr id="7" name="Rectangle 6">
            <a:extLst>
              <a:ext uri="{FF2B5EF4-FFF2-40B4-BE49-F238E27FC236}">
                <a16:creationId xmlns:a16="http://schemas.microsoft.com/office/drawing/2014/main" id="{4CBD8B2B-6740-4B51-9599-005E376A8E0E}"/>
              </a:ext>
            </a:extLst>
          </p:cNvPr>
          <p:cNvSpPr/>
          <p:nvPr/>
        </p:nvSpPr>
        <p:spPr>
          <a:xfrm>
            <a:off x="657096" y="3716700"/>
            <a:ext cx="10426535" cy="646331"/>
          </a:xfrm>
          <a:prstGeom prst="rect">
            <a:avLst/>
          </a:prstGeom>
        </p:spPr>
        <p:txBody>
          <a:bodyPr wrap="square">
            <a:spAutoFit/>
          </a:bodyPr>
          <a:lstStyle/>
          <a:p>
            <a:pPr algn="just"/>
            <a:r>
              <a:rPr lang="vi-VN" sz="3600">
                <a:solidFill>
                  <a:srgbClr val="1B04FA"/>
                </a:solidFill>
              </a:rPr>
              <a:t>- Gây nên hiện tượng biến đổi khí hậu.</a:t>
            </a:r>
            <a:endParaRPr lang="en-US"/>
          </a:p>
        </p:txBody>
      </p:sp>
      <p:sp>
        <p:nvSpPr>
          <p:cNvPr id="8" name="Rectangle 7">
            <a:extLst>
              <a:ext uri="{FF2B5EF4-FFF2-40B4-BE49-F238E27FC236}">
                <a16:creationId xmlns:a16="http://schemas.microsoft.com/office/drawing/2014/main" id="{76B306E7-784A-41C8-95AA-BCCA91FDA19F}"/>
              </a:ext>
            </a:extLst>
          </p:cNvPr>
          <p:cNvSpPr/>
          <p:nvPr/>
        </p:nvSpPr>
        <p:spPr>
          <a:xfrm>
            <a:off x="657096" y="4409840"/>
            <a:ext cx="10426535" cy="646331"/>
          </a:xfrm>
          <a:prstGeom prst="rect">
            <a:avLst/>
          </a:prstGeom>
        </p:spPr>
        <p:txBody>
          <a:bodyPr wrap="square">
            <a:spAutoFit/>
          </a:bodyPr>
          <a:lstStyle/>
          <a:p>
            <a:pPr algn="just"/>
            <a:r>
              <a:rPr lang="vi-VN" sz="3600">
                <a:solidFill>
                  <a:srgbClr val="1B04FA"/>
                </a:solidFill>
              </a:rPr>
              <a:t>- Giảm đi một lượng lớn ô-xy.</a:t>
            </a:r>
            <a:endParaRPr lang="en-US"/>
          </a:p>
        </p:txBody>
      </p:sp>
      <p:sp>
        <p:nvSpPr>
          <p:cNvPr id="9" name="Rectangle 8">
            <a:extLst>
              <a:ext uri="{FF2B5EF4-FFF2-40B4-BE49-F238E27FC236}">
                <a16:creationId xmlns:a16="http://schemas.microsoft.com/office/drawing/2014/main" id="{1D29E02D-154D-4D8D-B033-9E2A2403B77E}"/>
              </a:ext>
            </a:extLst>
          </p:cNvPr>
          <p:cNvSpPr/>
          <p:nvPr/>
        </p:nvSpPr>
        <p:spPr>
          <a:xfrm>
            <a:off x="657096" y="5137871"/>
            <a:ext cx="10426535" cy="923330"/>
          </a:xfrm>
          <a:prstGeom prst="rect">
            <a:avLst/>
          </a:prstGeom>
        </p:spPr>
        <p:txBody>
          <a:bodyPr wrap="square">
            <a:spAutoFit/>
          </a:bodyPr>
          <a:lstStyle/>
          <a:p>
            <a:pPr algn="just"/>
            <a:r>
              <a:rPr lang="vi-VN" sz="3600">
                <a:solidFill>
                  <a:srgbClr val="1B04FA"/>
                </a:solidFill>
              </a:rPr>
              <a:t>- Mất đi môi trường sống của các loài sinh vật.</a:t>
            </a:r>
            <a:br>
              <a:rPr lang="vi-VN">
                <a:solidFill>
                  <a:srgbClr val="000000"/>
                </a:solidFill>
                <a:latin typeface="OpenSans"/>
              </a:rPr>
            </a:br>
            <a:endParaRPr lang="en-US"/>
          </a:p>
        </p:txBody>
      </p:sp>
    </p:spTree>
    <p:extLst>
      <p:ext uri="{BB962C8B-B14F-4D97-AF65-F5344CB8AC3E}">
        <p14:creationId xmlns:p14="http://schemas.microsoft.com/office/powerpoint/2010/main" val="85539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28780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a:t>
            </a:r>
            <a:r>
              <a:rPr lang="en-US" sz="1998">
                <a:hlinkClick r:id="rId3"/>
              </a:rPr>
              <a:t>https://www.facebook.com/groups/gvthcsketnoi/</a:t>
            </a:r>
            <a:endParaRPr lang="en-US" sz="1998"/>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MÌNH BIÊN SOẠN CÓ ĐỦ BỘ TẶNG WORD VÀ POWERPOINT</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a:t>
            </a:r>
          </a:p>
        </p:txBody>
      </p:sp>
    </p:spTree>
    <p:extLst>
      <p:ext uri="{BB962C8B-B14F-4D97-AF65-F5344CB8AC3E}">
        <p14:creationId xmlns:p14="http://schemas.microsoft.com/office/powerpoint/2010/main" val="3740751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altLang="en-US" sz="3600" b="1">
                <a:solidFill>
                  <a:srgbClr val="0070C0"/>
                </a:solidFill>
                <a:latin typeface="Arial" panose="020B0604020202020204" pitchFamily="34" charset="0"/>
                <a:cs typeface="Arial" panose="020B0604020202020204" pitchFamily="34" charset="0"/>
              </a:rPr>
              <a:t>Xem lại nội dung các bài đã học “chương VII. Châu Mĩ ” tiết sau ôn tập giữa kì.</a:t>
            </a:r>
            <a:endParaRPr lang="en-US" sz="3600" b="1" dirty="0">
              <a:solidFill>
                <a:srgbClr val="0070C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2BD0E52B-7605-4244-93B9-22EA38FD6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48990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61D00D2F-0AE7-4989-BD92-30C74A37DDD1}"/>
              </a:ext>
            </a:extLst>
          </p:cNvPr>
          <p:cNvSpPr/>
          <p:nvPr/>
        </p:nvSpPr>
        <p:spPr>
          <a:xfrm>
            <a:off x="2244725" y="1651000"/>
            <a:ext cx="8350250" cy="1778000"/>
          </a:xfrm>
          <a:prstGeom prst="rect">
            <a:avLst/>
          </a:prstGeom>
          <a:solidFill>
            <a:schemeClr val="accent5">
              <a:lumMod val="20000"/>
              <a:lumOff val="80000"/>
              <a:alpha val="30000"/>
            </a:scheme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i="1">
                <a:solidFill>
                  <a:srgbClr val="1C11AF"/>
                </a:solidFill>
                <a:latin typeface="Arial" panose="020B0604020202020204" pitchFamily="34" charset="0"/>
                <a:ea typeface="#9Slide03 Open Sans ExtraBold" panose="020B0906030804020204" pitchFamily="34" charset="0"/>
                <a:cs typeface="Arial" panose="020B0604020202020204" pitchFamily="34" charset="0"/>
              </a:rPr>
              <a:t>   </a:t>
            </a:r>
            <a:r>
              <a:rPr lang="vi-VN" sz="4400" b="1">
                <a:solidFill>
                  <a:srgbClr val="1C11AF"/>
                </a:solidFill>
                <a:latin typeface="Arial" panose="020B0604020202020204" pitchFamily="34" charset="0"/>
                <a:cs typeface="Arial" panose="020B0604020202020204" pitchFamily="34" charset="0"/>
              </a:rPr>
              <a:t> Thành phần chủng tộc của cư dân Trung và Nam Mỹ ?</a:t>
            </a:r>
            <a:endParaRPr lang="en-US" sz="4400" b="1" dirty="0">
              <a:solidFill>
                <a:srgbClr val="1C11AF"/>
              </a:solidFill>
              <a:latin typeface="Arial" panose="020B0604020202020204" pitchFamily="34" charset="0"/>
              <a:cs typeface="Arial" panose="020B0604020202020204" pitchFamily="34" charset="0"/>
            </a:endParaRPr>
          </a:p>
        </p:txBody>
      </p:sp>
      <p:grpSp>
        <p:nvGrpSpPr>
          <p:cNvPr id="30" name="Group 7">
            <a:extLst>
              <a:ext uri="{FF2B5EF4-FFF2-40B4-BE49-F238E27FC236}">
                <a16:creationId xmlns:a16="http://schemas.microsoft.com/office/drawing/2014/main" id="{52ABA410-FC4F-42F5-AC3B-4741BDE396DF}"/>
              </a:ext>
            </a:extLst>
          </p:cNvPr>
          <p:cNvGrpSpPr>
            <a:grpSpLocks/>
          </p:cNvGrpSpPr>
          <p:nvPr/>
        </p:nvGrpSpPr>
        <p:grpSpPr bwMode="auto">
          <a:xfrm>
            <a:off x="1756216" y="1889124"/>
            <a:ext cx="577431" cy="3660775"/>
            <a:chOff x="393013" y="1032069"/>
            <a:chExt cx="455948" cy="3255185"/>
          </a:xfrm>
        </p:grpSpPr>
        <p:cxnSp>
          <p:nvCxnSpPr>
            <p:cNvPr id="31" name="Straight Connector 12">
              <a:extLst>
                <a:ext uri="{FF2B5EF4-FFF2-40B4-BE49-F238E27FC236}">
                  <a16:creationId xmlns:a16="http://schemas.microsoft.com/office/drawing/2014/main" id="{670391CB-0E88-498F-98AD-9AF02BDFB5F3}"/>
                </a:ext>
              </a:extLst>
            </p:cNvPr>
            <p:cNvCxnSpPr>
              <a:stCxn id="47" idx="4"/>
              <a:endCxn id="33"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3920C092-F65A-47D8-80CE-89DFDA9E3C4C}"/>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ECFC9A8E-BD7E-4E04-90C5-A6852850669E}"/>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CBFC8EBE-5B01-4193-8C4D-2C4C2EB07253}"/>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09F333BA-8002-455D-8D34-BB0421FB56A0}"/>
              </a:ext>
            </a:extLst>
          </p:cNvPr>
          <p:cNvGrpSpPr>
            <a:grpSpLocks/>
          </p:cNvGrpSpPr>
          <p:nvPr/>
        </p:nvGrpSpPr>
        <p:grpSpPr bwMode="auto">
          <a:xfrm>
            <a:off x="2646364" y="3786188"/>
            <a:ext cx="5754687" cy="1763712"/>
            <a:chOff x="560434" y="3549113"/>
            <a:chExt cx="7672438" cy="2654675"/>
          </a:xfrm>
        </p:grpSpPr>
        <p:grpSp>
          <p:nvGrpSpPr>
            <p:cNvPr id="10259" name="Group 22">
              <a:extLst>
                <a:ext uri="{FF2B5EF4-FFF2-40B4-BE49-F238E27FC236}">
                  <a16:creationId xmlns:a16="http://schemas.microsoft.com/office/drawing/2014/main" id="{D3CA5D11-C81E-4BCE-AFA4-94B03091B600}"/>
                </a:ext>
              </a:extLst>
            </p:cNvPr>
            <p:cNvGrpSpPr>
              <a:grpSpLocks/>
            </p:cNvGrpSpPr>
            <p:nvPr/>
          </p:nvGrpSpPr>
          <p:grpSpPr bwMode="auto">
            <a:xfrm>
              <a:off x="620986" y="3549113"/>
              <a:ext cx="7597821" cy="2654675"/>
              <a:chOff x="1139780" y="2611241"/>
              <a:chExt cx="4733934" cy="2462475"/>
            </a:xfrm>
          </p:grpSpPr>
          <p:sp>
            <p:nvSpPr>
              <p:cNvPr id="42" name="Parallelogram 17">
                <a:extLst>
                  <a:ext uri="{FF2B5EF4-FFF2-40B4-BE49-F238E27FC236}">
                    <a16:creationId xmlns:a16="http://schemas.microsoft.com/office/drawing/2014/main" id="{13F3EA3D-B202-42E6-8BE0-2F68DAF3E892}"/>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1F172BA3-BA74-486C-8EB6-C6A50316B9B4}"/>
                  </a:ext>
                </a:extLst>
              </p:cNvPr>
              <p:cNvSpPr/>
              <p:nvPr/>
            </p:nvSpPr>
            <p:spPr>
              <a:xfrm flipH="1">
                <a:off x="1357887" y="2611241"/>
                <a:ext cx="1403137" cy="53416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AE70A6F9-72C5-4C23-8B51-649CF7EF816F}"/>
                  </a:ext>
                </a:extLst>
              </p:cNvPr>
              <p:cNvSpPr/>
              <p:nvPr/>
            </p:nvSpPr>
            <p:spPr>
              <a:xfrm>
                <a:off x="1418549" y="4847638"/>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4CA97492-8EAD-4E99-9405-CD49D4ACF4EE}"/>
                </a:ext>
              </a:extLst>
            </p:cNvPr>
            <p:cNvCxnSpPr>
              <a:stCxn id="41" idx="3"/>
              <a:endCxn id="41" idx="1"/>
            </p:cNvCxnSpPr>
            <p:nvPr/>
          </p:nvCxnSpPr>
          <p:spPr>
            <a:xfrm>
              <a:off x="3221801" y="4034552"/>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2C18C179-5F7C-4170-BDF1-CD36837797E2}"/>
                </a:ext>
              </a:extLst>
            </p:cNvPr>
            <p:cNvCxnSpPr/>
            <p:nvPr/>
          </p:nvCxnSpPr>
          <p:spPr>
            <a:xfrm>
              <a:off x="878650" y="6034806"/>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1C323BD8-146F-41DA-B50A-F417598CF71A}"/>
                </a:ext>
              </a:extLst>
            </p:cNvPr>
            <p:cNvSpPr/>
            <p:nvPr/>
          </p:nvSpPr>
          <p:spPr>
            <a:xfrm>
              <a:off x="560434" y="4031781"/>
              <a:ext cx="7672438" cy="2066871"/>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latin typeface="Arial" panose="020B0604020202020204" pitchFamily="34" charset="0"/>
                  <a:cs typeface="Arial" panose="020B0604020202020204" pitchFamily="34" charset="0"/>
                </a:rPr>
                <a:t>Chủng tộc Môn-gô-lô-it,</a:t>
              </a:r>
              <a:r>
                <a:rPr lang="vi-VN" sz="3200">
                  <a:latin typeface="Arial" panose="020B0604020202020204" pitchFamily="34" charset="0"/>
                  <a:cs typeface="Arial" panose="020B0604020202020204" pitchFamily="34" charset="0"/>
                </a:rPr>
                <a:t> Ơ-rô-pê-ô-it</a:t>
              </a:r>
              <a:r>
                <a:rPr lang="en-US" sz="3200">
                  <a:latin typeface="Arial" panose="020B0604020202020204" pitchFamily="34" charset="0"/>
                  <a:cs typeface="Arial" panose="020B0604020202020204" pitchFamily="34" charset="0"/>
                </a:rPr>
                <a:t>, Nê-grô-it</a:t>
              </a:r>
              <a:endParaRPr lang="en-US" sz="3200" b="1" dirty="0">
                <a:latin typeface="Arial" panose="020B0604020202020204" pitchFamily="34" charset="0"/>
                <a:cs typeface="Arial" panose="020B0604020202020204" pitchFamily="34" charset="0"/>
              </a:endParaRPr>
            </a:p>
          </p:txBody>
        </p:sp>
        <p:pic>
          <p:nvPicPr>
            <p:cNvPr id="10263" name="Picture 14">
              <a:extLst>
                <a:ext uri="{FF2B5EF4-FFF2-40B4-BE49-F238E27FC236}">
                  <a16:creationId xmlns:a16="http://schemas.microsoft.com/office/drawing/2014/main" id="{1B025A22-6242-426F-9A9C-B6B38A9C0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3ED37120-2479-49D8-8871-FC968D93FA91}"/>
              </a:ext>
            </a:extLst>
          </p:cNvPr>
          <p:cNvGrpSpPr>
            <a:grpSpLocks/>
          </p:cNvGrpSpPr>
          <p:nvPr/>
        </p:nvGrpSpPr>
        <p:grpSpPr bwMode="auto">
          <a:xfrm>
            <a:off x="1597025" y="1085851"/>
            <a:ext cx="812800" cy="811213"/>
            <a:chOff x="83662" y="159259"/>
            <a:chExt cx="1082288" cy="1082288"/>
          </a:xfrm>
        </p:grpSpPr>
        <p:sp>
          <p:nvSpPr>
            <p:cNvPr id="47" name="Oval 28">
              <a:extLst>
                <a:ext uri="{FF2B5EF4-FFF2-40B4-BE49-F238E27FC236}">
                  <a16:creationId xmlns:a16="http://schemas.microsoft.com/office/drawing/2014/main" id="{91F40BD6-425D-4C89-9076-1E0E94F561E0}"/>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F39CCFF7-037A-4213-83C8-B9C2D1227D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986E55E9-83A0-4252-8538-8A054025A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5109A654-E30A-4868-8AB3-4AD2BEDD9817}"/>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52" name="Parallelogram 34">
            <a:extLst>
              <a:ext uri="{FF2B5EF4-FFF2-40B4-BE49-F238E27FC236}">
                <a16:creationId xmlns:a16="http://schemas.microsoft.com/office/drawing/2014/main" id="{A776C288-8181-4F2B-A5A5-B89B7555F8D3}"/>
              </a:ext>
            </a:extLst>
          </p:cNvPr>
          <p:cNvSpPr/>
          <p:nvPr/>
        </p:nvSpPr>
        <p:spPr>
          <a:xfrm flipH="1">
            <a:off x="7385051" y="584517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B07F43A0-046E-4F43-89AE-3A212605DAEF}"/>
              </a:ext>
            </a:extLst>
          </p:cNvPr>
          <p:cNvSpPr/>
          <p:nvPr/>
        </p:nvSpPr>
        <p:spPr>
          <a:xfrm flipH="1">
            <a:off x="7859713" y="584517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5">
            <a:hlinkClick r:id="rId4" action="ppaction://hlinksldjump"/>
            <a:extLst>
              <a:ext uri="{FF2B5EF4-FFF2-40B4-BE49-F238E27FC236}">
                <a16:creationId xmlns:a16="http://schemas.microsoft.com/office/drawing/2014/main" id="{E0F87B83-7ACD-453A-90C3-39063364D7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48990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BE1D1D5-DDA3-481F-AFCA-C49ED79D3102}"/>
              </a:ext>
            </a:extLst>
          </p:cNvPr>
          <p:cNvSpPr/>
          <p:nvPr/>
        </p:nvSpPr>
        <p:spPr>
          <a:xfrm>
            <a:off x="2490788" y="1255713"/>
            <a:ext cx="7956550" cy="2360612"/>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50" b="1" i="1" dirty="0">
              <a:latin typeface="Times New Roman" panose="02020603050405020304" pitchFamily="18" charset="0"/>
              <a:cs typeface="Times New Roman" panose="02020603050405020304" pitchFamily="18" charset="0"/>
            </a:endParaRPr>
          </a:p>
          <a:p>
            <a:pPr algn="ctr">
              <a:defRPr/>
            </a:pPr>
            <a:r>
              <a:rPr lang="en-US" sz="4000" b="1">
                <a:solidFill>
                  <a:srgbClr val="1C11AF"/>
                </a:solidFill>
                <a:latin typeface="Arial" panose="020B0604020202020204" pitchFamily="34" charset="0"/>
                <a:cs typeface="Arial" panose="020B0604020202020204" pitchFamily="34" charset="0"/>
              </a:rPr>
              <a:t>Các thành phố có từ 10 triệu dân trở lên ở Trung Và Nam Mỹ</a:t>
            </a:r>
            <a:br>
              <a:rPr lang="en-US" sz="4400" b="1">
                <a:solidFill>
                  <a:srgbClr val="1C11AF"/>
                </a:solidFill>
                <a:latin typeface="Arial" panose="020B0604020202020204" pitchFamily="34" charset="0"/>
                <a:cs typeface="Arial" panose="020B0604020202020204" pitchFamily="34" charset="0"/>
              </a:rPr>
            </a:br>
            <a:endParaRPr lang="en-US" sz="4400" b="1" dirty="0">
              <a:solidFill>
                <a:srgbClr val="1C11AF"/>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CE9B289-7843-4748-B316-5E18BA551AD3}"/>
              </a:ext>
            </a:extLst>
          </p:cNvPr>
          <p:cNvGrpSpPr>
            <a:grpSpLocks/>
          </p:cNvGrpSpPr>
          <p:nvPr/>
        </p:nvGrpSpPr>
        <p:grpSpPr bwMode="auto">
          <a:xfrm>
            <a:off x="1888516" y="3609976"/>
            <a:ext cx="7107208" cy="1992313"/>
            <a:chOff x="244348" y="3549113"/>
            <a:chExt cx="8414837" cy="2654675"/>
          </a:xfrm>
        </p:grpSpPr>
        <p:grpSp>
          <p:nvGrpSpPr>
            <p:cNvPr id="11282" name="Group 6">
              <a:extLst>
                <a:ext uri="{FF2B5EF4-FFF2-40B4-BE49-F238E27FC236}">
                  <a16:creationId xmlns:a16="http://schemas.microsoft.com/office/drawing/2014/main" id="{71B36828-27C9-422A-8422-E75CE3048B26}"/>
                </a:ext>
              </a:extLst>
            </p:cNvPr>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16:creationId xmlns:a16="http://schemas.microsoft.com/office/drawing/2014/main" id="{3F827F85-DE1F-4736-A6FB-E84E30BC105E}"/>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16:creationId xmlns:a16="http://schemas.microsoft.com/office/drawing/2014/main" id="{16E6EDD0-FFC4-475C-BE20-D2E675E017AE}"/>
                  </a:ext>
                </a:extLst>
              </p:cNvPr>
              <p:cNvSpPr/>
              <p:nvPr/>
            </p:nvSpPr>
            <p:spPr>
              <a:xfrm flipH="1">
                <a:off x="1357604" y="2611241"/>
                <a:ext cx="1402976" cy="53370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16:creationId xmlns:a16="http://schemas.microsoft.com/office/drawing/2014/main" id="{C24122C0-9FE2-4193-80DB-A6FBC6755E52}"/>
                  </a:ext>
                </a:extLst>
              </p:cNvPr>
              <p:cNvSpPr/>
              <p:nvPr/>
            </p:nvSpPr>
            <p:spPr>
              <a:xfrm>
                <a:off x="1418502" y="4846109"/>
                <a:ext cx="3112781" cy="2276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16:creationId xmlns:a16="http://schemas.microsoft.com/office/drawing/2014/main" id="{341A8376-50EE-4A8E-ACDB-64F2E0061132}"/>
                </a:ext>
              </a:extLst>
            </p:cNvPr>
            <p:cNvCxnSpPr>
              <a:stCxn id="11" idx="3"/>
              <a:endCxn id="11" idx="1"/>
            </p:cNvCxnSpPr>
            <p:nvPr/>
          </p:nvCxnSpPr>
          <p:spPr>
            <a:xfrm>
              <a:off x="3221801" y="40349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8DF6901-DFEC-498C-A981-66C953B6394D}"/>
                </a:ext>
              </a:extLst>
            </p:cNvPr>
            <p:cNvCxnSpPr/>
            <p:nvPr/>
          </p:nvCxnSpPr>
          <p:spPr>
            <a:xfrm>
              <a:off x="878650" y="6033126"/>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E33C8C52-98C8-4D40-AC49-1AFB4FD1C1F3}"/>
                </a:ext>
              </a:extLst>
            </p:cNvPr>
            <p:cNvSpPr/>
            <p:nvPr/>
          </p:nvSpPr>
          <p:spPr>
            <a:xfrm>
              <a:off x="244348" y="4031396"/>
              <a:ext cx="8414837" cy="2068742"/>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Arial" panose="020B0604020202020204" pitchFamily="34" charset="0"/>
                  <a:cs typeface="Arial" panose="020B0604020202020204" pitchFamily="34" charset="0"/>
                </a:rPr>
                <a:t>Mê-hi-cô Xi-ti, Bô-gô-ta, Li-ma, Bu-ê-nốt Ai-rét, </a:t>
              </a:r>
            </a:p>
            <a:p>
              <a:pPr algn="ctr">
                <a:defRPr/>
              </a:pPr>
              <a:r>
                <a:rPr lang="en-US" sz="2800" b="1">
                  <a:latin typeface="Arial" panose="020B0604020202020204" pitchFamily="34" charset="0"/>
                  <a:cs typeface="Arial" panose="020B0604020202020204" pitchFamily="34" charset="0"/>
                </a:rPr>
                <a:t>Ri-ô đê Gia-nê-rô và Xao Pao-lô</a:t>
              </a:r>
              <a:endParaRPr lang="en-US" sz="2800" b="1" dirty="0">
                <a:latin typeface="Arial" panose="020B0604020202020204" pitchFamily="34" charset="0"/>
                <a:cs typeface="Arial" panose="020B0604020202020204" pitchFamily="34" charset="0"/>
              </a:endParaRPr>
            </a:p>
          </p:txBody>
        </p:sp>
        <p:pic>
          <p:nvPicPr>
            <p:cNvPr id="11286" name="Picture 10">
              <a:extLst>
                <a:ext uri="{FF2B5EF4-FFF2-40B4-BE49-F238E27FC236}">
                  <a16:creationId xmlns:a16="http://schemas.microsoft.com/office/drawing/2014/main" id="{77159B86-F158-45A1-B9C0-0F381FCFA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BB47C60A-D6EF-416F-9B2A-60D86EFFEC0B}"/>
              </a:ext>
            </a:extLst>
          </p:cNvPr>
          <p:cNvGrpSpPr>
            <a:grpSpLocks/>
          </p:cNvGrpSpPr>
          <p:nvPr/>
        </p:nvGrpSpPr>
        <p:grpSpPr bwMode="auto">
          <a:xfrm>
            <a:off x="1597025" y="1085851"/>
            <a:ext cx="812800" cy="811213"/>
            <a:chOff x="83662" y="159259"/>
            <a:chExt cx="1082288" cy="1082288"/>
          </a:xfrm>
        </p:grpSpPr>
        <p:sp>
          <p:nvSpPr>
            <p:cNvPr id="16" name="Oval 15">
              <a:extLst>
                <a:ext uri="{FF2B5EF4-FFF2-40B4-BE49-F238E27FC236}">
                  <a16:creationId xmlns:a16="http://schemas.microsoft.com/office/drawing/2014/main" id="{1639932C-B413-4C34-8859-6BCCB1086452}"/>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1279" name="Picture 16">
              <a:extLst>
                <a:ext uri="{FF2B5EF4-FFF2-40B4-BE49-F238E27FC236}">
                  <a16:creationId xmlns:a16="http://schemas.microsoft.com/office/drawing/2014/main" id="{0B3B9184-D51B-40B8-ABF5-8461290035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7">
              <a:extLst>
                <a:ext uri="{FF2B5EF4-FFF2-40B4-BE49-F238E27FC236}">
                  <a16:creationId xmlns:a16="http://schemas.microsoft.com/office/drawing/2014/main" id="{EA40E246-0B0C-4145-9595-609B10D4C0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51E2F36-9ABB-4134-ACC4-B0D56C74094C}"/>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20" name="Parallelogram 19">
            <a:extLst>
              <a:ext uri="{FF2B5EF4-FFF2-40B4-BE49-F238E27FC236}">
                <a16:creationId xmlns:a16="http://schemas.microsoft.com/office/drawing/2014/main" id="{40286A93-4752-4019-BD79-8FD1250CB99F}"/>
              </a:ext>
            </a:extLst>
          </p:cNvPr>
          <p:cNvSpPr/>
          <p:nvPr/>
        </p:nvSpPr>
        <p:spPr>
          <a:xfrm flipH="1">
            <a:off x="7385051" y="584517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16:creationId xmlns:a16="http://schemas.microsoft.com/office/drawing/2014/main" id="{F83D4C34-E2BB-4CCC-822A-EF66105955D0}"/>
              </a:ext>
            </a:extLst>
          </p:cNvPr>
          <p:cNvSpPr/>
          <p:nvPr/>
        </p:nvSpPr>
        <p:spPr>
          <a:xfrm flipH="1">
            <a:off x="7859713" y="584517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a:extLst>
              <a:ext uri="{FF2B5EF4-FFF2-40B4-BE49-F238E27FC236}">
                <a16:creationId xmlns:a16="http://schemas.microsoft.com/office/drawing/2014/main" id="{F3222125-4DF1-4D22-8E18-3812EDA2CB73}"/>
              </a:ext>
            </a:extLst>
          </p:cNvPr>
          <p:cNvGrpSpPr>
            <a:grpSpLocks/>
          </p:cNvGrpSpPr>
          <p:nvPr/>
        </p:nvGrpSpPr>
        <p:grpSpPr bwMode="auto">
          <a:xfrm>
            <a:off x="1724686" y="1889124"/>
            <a:ext cx="577431" cy="3660775"/>
            <a:chOff x="393013" y="1032069"/>
            <a:chExt cx="455948" cy="3255185"/>
          </a:xfrm>
        </p:grpSpPr>
        <p:cxnSp>
          <p:nvCxnSpPr>
            <p:cNvPr id="25" name="Straight Connector 12">
              <a:extLst>
                <a:ext uri="{FF2B5EF4-FFF2-40B4-BE49-F238E27FC236}">
                  <a16:creationId xmlns:a16="http://schemas.microsoft.com/office/drawing/2014/main" id="{DF079ACC-435E-443D-93EF-C004D98E5987}"/>
                </a:ext>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 name="Group 4">
              <a:extLst>
                <a:ext uri="{FF2B5EF4-FFF2-40B4-BE49-F238E27FC236}">
                  <a16:creationId xmlns:a16="http://schemas.microsoft.com/office/drawing/2014/main" id="{87C4ACA9-0595-461E-8198-ABB38D002E65}"/>
                </a:ext>
              </a:extLst>
            </p:cNvPr>
            <p:cNvGrpSpPr>
              <a:grpSpLocks/>
            </p:cNvGrpSpPr>
            <p:nvPr/>
          </p:nvGrpSpPr>
          <p:grpSpPr bwMode="auto">
            <a:xfrm>
              <a:off x="393013" y="3831306"/>
              <a:ext cx="455948" cy="455948"/>
              <a:chOff x="268476" y="3198923"/>
              <a:chExt cx="286946" cy="286946"/>
            </a:xfrm>
          </p:grpSpPr>
          <p:sp>
            <p:nvSpPr>
              <p:cNvPr id="27" name="Oval 63">
                <a:extLst>
                  <a:ext uri="{FF2B5EF4-FFF2-40B4-BE49-F238E27FC236}">
                    <a16:creationId xmlns:a16="http://schemas.microsoft.com/office/drawing/2014/main" id="{B969BDB1-659F-4B8A-A4E4-644BFC02AA7A}"/>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16:creationId xmlns:a16="http://schemas.microsoft.com/office/drawing/2014/main" id="{2538E86D-2E9A-4112-BE34-FF70D38CB604}"/>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5">
            <a:hlinkClick r:id="rId4" action="ppaction://hlinksldjump"/>
            <a:extLst>
              <a:ext uri="{FF2B5EF4-FFF2-40B4-BE49-F238E27FC236}">
                <a16:creationId xmlns:a16="http://schemas.microsoft.com/office/drawing/2014/main" id="{586307A6-2C19-4548-929F-40CD8251C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48990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E9E289C-5B02-49CE-96C8-B5DACC1FC7E6}"/>
              </a:ext>
            </a:extLst>
          </p:cNvPr>
          <p:cNvSpPr/>
          <p:nvPr/>
        </p:nvSpPr>
        <p:spPr>
          <a:xfrm>
            <a:off x="2644775" y="1449388"/>
            <a:ext cx="7907338" cy="2163762"/>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50" b="1" i="1" dirty="0">
              <a:solidFill>
                <a:srgbClr val="1C11AF"/>
              </a:solidFill>
              <a:latin typeface="Times New Roman" panose="02020603050405020304" pitchFamily="18" charset="0"/>
              <a:cs typeface="Times New Roman" panose="02020603050405020304" pitchFamily="18" charset="0"/>
            </a:endParaRPr>
          </a:p>
          <a:p>
            <a:pPr algn="ctr">
              <a:defRPr/>
            </a:pPr>
            <a:r>
              <a:rPr lang="en-US" sz="2400" b="1" i="1">
                <a:solidFill>
                  <a:srgbClr val="1C11AF"/>
                </a:solidFill>
                <a:latin typeface="Times New Roman" panose="02020603050405020304" pitchFamily="18" charset="0"/>
                <a:cs typeface="Times New Roman" panose="02020603050405020304" pitchFamily="18" charset="0"/>
              </a:rPr>
              <a:t>    </a:t>
            </a:r>
            <a:r>
              <a:rPr lang="vi-VN" sz="2700" b="1" i="1">
                <a:solidFill>
                  <a:srgbClr val="1C11AF"/>
                </a:solidFill>
              </a:rPr>
              <a:t> </a:t>
            </a:r>
            <a:r>
              <a:rPr lang="en-US" sz="4400" b="1">
                <a:solidFill>
                  <a:srgbClr val="1C11AF"/>
                </a:solidFill>
              </a:rPr>
              <a:t>Tỉ lệ dân đô thị ở Trung và </a:t>
            </a:r>
          </a:p>
          <a:p>
            <a:pPr algn="ctr">
              <a:defRPr/>
            </a:pPr>
            <a:r>
              <a:rPr lang="en-US" sz="4400" b="1">
                <a:solidFill>
                  <a:srgbClr val="1C11AF"/>
                </a:solidFill>
              </a:rPr>
              <a:t>Nam Mĩ </a:t>
            </a:r>
            <a:r>
              <a:rPr lang="vi-VN" sz="4400" b="1">
                <a:solidFill>
                  <a:srgbClr val="1C11AF"/>
                </a:solidFill>
              </a:rPr>
              <a:t>?</a:t>
            </a:r>
            <a:endParaRPr lang="en-US" sz="4400" b="1" dirty="0">
              <a:solidFill>
                <a:srgbClr val="1C11AF"/>
              </a:solidFill>
              <a:latin typeface="Times New Roman" panose="02020603050405020304" pitchFamily="18" charset="0"/>
              <a:cs typeface="Times New Roman" panose="02020603050405020304" pitchFamily="18" charset="0"/>
            </a:endParaRPr>
          </a:p>
          <a:p>
            <a:pPr algn="ctr">
              <a:defRPr/>
            </a:pPr>
            <a:endParaRPr lang="en-US" sz="2250" b="1" dirty="0">
              <a:solidFill>
                <a:srgbClr val="1C11AF"/>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DDCF36AB-F123-4020-A2F1-790721BE017A}"/>
              </a:ext>
            </a:extLst>
          </p:cNvPr>
          <p:cNvGrpSpPr>
            <a:grpSpLocks/>
          </p:cNvGrpSpPr>
          <p:nvPr/>
        </p:nvGrpSpPr>
        <p:grpSpPr bwMode="auto">
          <a:xfrm>
            <a:off x="1989139" y="3797301"/>
            <a:ext cx="5754687" cy="1990725"/>
            <a:chOff x="620986" y="3549113"/>
            <a:chExt cx="7672438" cy="2654675"/>
          </a:xfrm>
        </p:grpSpPr>
        <p:grpSp>
          <p:nvGrpSpPr>
            <p:cNvPr id="12306" name="Group 6">
              <a:extLst>
                <a:ext uri="{FF2B5EF4-FFF2-40B4-BE49-F238E27FC236}">
                  <a16:creationId xmlns:a16="http://schemas.microsoft.com/office/drawing/2014/main" id="{A574C4A5-A902-42B7-B746-930886E8E1D8}"/>
                </a:ext>
              </a:extLst>
            </p:cNvPr>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16:creationId xmlns:a16="http://schemas.microsoft.com/office/drawing/2014/main" id="{524BE7CF-56EA-40D5-89D5-595FEE3FE2FF}"/>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16:creationId xmlns:a16="http://schemas.microsoft.com/office/drawing/2014/main" id="{F6E0FE19-A81E-490E-92C2-6949587919FE}"/>
                  </a:ext>
                </a:extLst>
              </p:cNvPr>
              <p:cNvSpPr/>
              <p:nvPr/>
            </p:nvSpPr>
            <p:spPr>
              <a:xfrm flipH="1">
                <a:off x="1357371" y="2611241"/>
                <a:ext cx="1403137" cy="534125"/>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16:creationId xmlns:a16="http://schemas.microsoft.com/office/drawing/2014/main" id="{751AB9F7-AEF6-4D9C-BDD2-6EDDCADA4877}"/>
                  </a:ext>
                </a:extLst>
              </p:cNvPr>
              <p:cNvSpPr/>
              <p:nvPr/>
            </p:nvSpPr>
            <p:spPr>
              <a:xfrm>
                <a:off x="1418033" y="4847892"/>
                <a:ext cx="3113541" cy="225824"/>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16:creationId xmlns:a16="http://schemas.microsoft.com/office/drawing/2014/main" id="{2AF2FA45-5B50-4652-9758-C0B4AEAA1BD4}"/>
                </a:ext>
              </a:extLst>
            </p:cNvPr>
            <p:cNvCxnSpPr>
              <a:stCxn id="11" idx="3"/>
              <a:endCxn id="11" idx="1"/>
            </p:cNvCxnSpPr>
            <p:nvPr/>
          </p:nvCxnSpPr>
          <p:spPr>
            <a:xfrm>
              <a:off x="3221801" y="4029410"/>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84487-62F9-42FF-9FB5-3FCF1A9B207B}"/>
                </a:ext>
              </a:extLst>
            </p:cNvPr>
            <p:cNvCxnSpPr/>
            <p:nvPr/>
          </p:nvCxnSpPr>
          <p:spPr>
            <a:xfrm>
              <a:off x="878650" y="6029180"/>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6790D9A8-20AC-4C6C-BCD7-7A5DD7F00F68}"/>
                </a:ext>
              </a:extLst>
            </p:cNvPr>
            <p:cNvSpPr/>
            <p:nvPr/>
          </p:nvSpPr>
          <p:spPr>
            <a:xfrm>
              <a:off x="620986" y="4031781"/>
              <a:ext cx="7672438" cy="206827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50" b="1"/>
                <a:t>Khoảng 80 %</a:t>
              </a:r>
              <a:endParaRPr lang="en-US" sz="4050" b="1" dirty="0">
                <a:latin typeface="Times New Roman" panose="02020603050405020304" pitchFamily="18" charset="0"/>
                <a:cs typeface="Times New Roman" panose="02020603050405020304" pitchFamily="18" charset="0"/>
              </a:endParaRPr>
            </a:p>
          </p:txBody>
        </p:sp>
        <p:pic>
          <p:nvPicPr>
            <p:cNvPr id="12310" name="Picture 10">
              <a:extLst>
                <a:ext uri="{FF2B5EF4-FFF2-40B4-BE49-F238E27FC236}">
                  <a16:creationId xmlns:a16="http://schemas.microsoft.com/office/drawing/2014/main" id="{48033C3D-4ED1-42C8-8E9F-E63888ED2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DE38FE5F-A8EC-45FE-95FB-6AC2E57E5418}"/>
              </a:ext>
            </a:extLst>
          </p:cNvPr>
          <p:cNvGrpSpPr>
            <a:grpSpLocks/>
          </p:cNvGrpSpPr>
          <p:nvPr/>
        </p:nvGrpSpPr>
        <p:grpSpPr bwMode="auto">
          <a:xfrm>
            <a:off x="1597025" y="1085851"/>
            <a:ext cx="812800" cy="811213"/>
            <a:chOff x="83662" y="159259"/>
            <a:chExt cx="1082288" cy="1082288"/>
          </a:xfrm>
        </p:grpSpPr>
        <p:sp>
          <p:nvSpPr>
            <p:cNvPr id="16" name="Oval 15">
              <a:extLst>
                <a:ext uri="{FF2B5EF4-FFF2-40B4-BE49-F238E27FC236}">
                  <a16:creationId xmlns:a16="http://schemas.microsoft.com/office/drawing/2014/main" id="{2A6E4D72-D04C-4131-B1EA-D5919D5E7E19}"/>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2303" name="Picture 16">
              <a:extLst>
                <a:ext uri="{FF2B5EF4-FFF2-40B4-BE49-F238E27FC236}">
                  <a16:creationId xmlns:a16="http://schemas.microsoft.com/office/drawing/2014/main" id="{DFAA43A9-8BEF-4445-A5E2-4A9D408CD8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7">
              <a:extLst>
                <a:ext uri="{FF2B5EF4-FFF2-40B4-BE49-F238E27FC236}">
                  <a16:creationId xmlns:a16="http://schemas.microsoft.com/office/drawing/2014/main" id="{E13C6BEE-4D15-4D4D-A742-BDFCC9874D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61793CC7-9879-4C67-BE22-F081D6ECA591}"/>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20" name="Parallelogram 19">
            <a:extLst>
              <a:ext uri="{FF2B5EF4-FFF2-40B4-BE49-F238E27FC236}">
                <a16:creationId xmlns:a16="http://schemas.microsoft.com/office/drawing/2014/main" id="{E02B69FC-A472-4DD4-BDCC-8FB76FD13F28}"/>
              </a:ext>
            </a:extLst>
          </p:cNvPr>
          <p:cNvSpPr/>
          <p:nvPr/>
        </p:nvSpPr>
        <p:spPr>
          <a:xfrm flipH="1">
            <a:off x="7385051" y="584517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16:creationId xmlns:a16="http://schemas.microsoft.com/office/drawing/2014/main" id="{2F053C74-A958-419F-8C69-E47EA8175E04}"/>
              </a:ext>
            </a:extLst>
          </p:cNvPr>
          <p:cNvSpPr/>
          <p:nvPr/>
        </p:nvSpPr>
        <p:spPr>
          <a:xfrm flipH="1">
            <a:off x="7859713" y="584517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a:extLst>
              <a:ext uri="{FF2B5EF4-FFF2-40B4-BE49-F238E27FC236}">
                <a16:creationId xmlns:a16="http://schemas.microsoft.com/office/drawing/2014/main" id="{3D35EBA5-21E4-4D09-9D80-FEF182EFAEE7}"/>
              </a:ext>
            </a:extLst>
          </p:cNvPr>
          <p:cNvGrpSpPr>
            <a:grpSpLocks/>
          </p:cNvGrpSpPr>
          <p:nvPr/>
        </p:nvGrpSpPr>
        <p:grpSpPr bwMode="auto">
          <a:xfrm>
            <a:off x="1724686" y="1889124"/>
            <a:ext cx="577431" cy="3898902"/>
            <a:chOff x="393013" y="1032069"/>
            <a:chExt cx="455948" cy="3255185"/>
          </a:xfrm>
        </p:grpSpPr>
        <p:cxnSp>
          <p:nvCxnSpPr>
            <p:cNvPr id="25" name="Straight Connector 12">
              <a:extLst>
                <a:ext uri="{FF2B5EF4-FFF2-40B4-BE49-F238E27FC236}">
                  <a16:creationId xmlns:a16="http://schemas.microsoft.com/office/drawing/2014/main" id="{1BEF689C-DCDE-4E12-82EF-D99217F0B155}"/>
                </a:ext>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 name="Group 4">
              <a:extLst>
                <a:ext uri="{FF2B5EF4-FFF2-40B4-BE49-F238E27FC236}">
                  <a16:creationId xmlns:a16="http://schemas.microsoft.com/office/drawing/2014/main" id="{411C2660-2177-4860-B832-A86E67B41FE2}"/>
                </a:ext>
              </a:extLst>
            </p:cNvPr>
            <p:cNvGrpSpPr>
              <a:grpSpLocks/>
            </p:cNvGrpSpPr>
            <p:nvPr/>
          </p:nvGrpSpPr>
          <p:grpSpPr bwMode="auto">
            <a:xfrm>
              <a:off x="393013" y="3831306"/>
              <a:ext cx="455948" cy="455948"/>
              <a:chOff x="268476" y="3198923"/>
              <a:chExt cx="286946" cy="286946"/>
            </a:xfrm>
          </p:grpSpPr>
          <p:sp>
            <p:nvSpPr>
              <p:cNvPr id="27" name="Oval 63">
                <a:extLst>
                  <a:ext uri="{FF2B5EF4-FFF2-40B4-BE49-F238E27FC236}">
                    <a16:creationId xmlns:a16="http://schemas.microsoft.com/office/drawing/2014/main" id="{A47EEA5D-EE64-46D4-B285-38BE8AA7EE2F}"/>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16:creationId xmlns:a16="http://schemas.microsoft.com/office/drawing/2014/main" id="{4083608E-487B-498A-AF95-62710BF087AF}"/>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5">
            <a:hlinkClick r:id="rId4" action="ppaction://hlinksldjump"/>
            <a:extLst>
              <a:ext uri="{FF2B5EF4-FFF2-40B4-BE49-F238E27FC236}">
                <a16:creationId xmlns:a16="http://schemas.microsoft.com/office/drawing/2014/main" id="{997C6983-87AB-44B2-B65D-ABC499E663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48990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20DC182-4DDE-41B1-8485-E337C71F9B98}"/>
              </a:ext>
            </a:extLst>
          </p:cNvPr>
          <p:cNvSpPr/>
          <p:nvPr/>
        </p:nvSpPr>
        <p:spPr>
          <a:xfrm>
            <a:off x="2695575" y="1468438"/>
            <a:ext cx="7943850" cy="2165350"/>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i="1" dirty="0">
                <a:solidFill>
                  <a:srgbClr val="1C11AF"/>
                </a:solidFill>
              </a:rPr>
              <a:t> </a:t>
            </a:r>
            <a:r>
              <a:rPr lang="vi-VN" sz="4400" b="1" dirty="0">
                <a:solidFill>
                  <a:srgbClr val="1C11AF"/>
                </a:solidFill>
              </a:rPr>
              <a:t>Rừng mưa nhiệt đới lớn nhất Thế giới?</a:t>
            </a:r>
            <a:endParaRPr lang="en-US" sz="4400" b="1" dirty="0">
              <a:solidFill>
                <a:srgbClr val="1C11AF"/>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46ED1E77-DFA4-4D73-AE47-9221C8578F13}"/>
              </a:ext>
            </a:extLst>
          </p:cNvPr>
          <p:cNvGrpSpPr>
            <a:grpSpLocks/>
          </p:cNvGrpSpPr>
          <p:nvPr/>
        </p:nvGrpSpPr>
        <p:grpSpPr bwMode="auto">
          <a:xfrm>
            <a:off x="1989139" y="3797301"/>
            <a:ext cx="5754687" cy="1990725"/>
            <a:chOff x="620986" y="3549113"/>
            <a:chExt cx="7672438" cy="2654675"/>
          </a:xfrm>
        </p:grpSpPr>
        <p:grpSp>
          <p:nvGrpSpPr>
            <p:cNvPr id="13330" name="Group 6">
              <a:extLst>
                <a:ext uri="{FF2B5EF4-FFF2-40B4-BE49-F238E27FC236}">
                  <a16:creationId xmlns:a16="http://schemas.microsoft.com/office/drawing/2014/main" id="{FFD06BD3-749F-4F1D-85BA-F4F82E54FA2B}"/>
                </a:ext>
              </a:extLst>
            </p:cNvPr>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16:creationId xmlns:a16="http://schemas.microsoft.com/office/drawing/2014/main" id="{AA787321-5F1B-4E1A-A7D5-50281AA7ED76}"/>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16:creationId xmlns:a16="http://schemas.microsoft.com/office/drawing/2014/main" id="{69547D41-722B-41CB-A16E-FA96B1996028}"/>
                  </a:ext>
                </a:extLst>
              </p:cNvPr>
              <p:cNvSpPr/>
              <p:nvPr/>
            </p:nvSpPr>
            <p:spPr>
              <a:xfrm flipH="1">
                <a:off x="1357371" y="2611241"/>
                <a:ext cx="1403137" cy="534125"/>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16:creationId xmlns:a16="http://schemas.microsoft.com/office/drawing/2014/main" id="{901E0D32-B144-42AF-9E22-3F86096DFE32}"/>
                  </a:ext>
                </a:extLst>
              </p:cNvPr>
              <p:cNvSpPr/>
              <p:nvPr/>
            </p:nvSpPr>
            <p:spPr>
              <a:xfrm>
                <a:off x="1418033" y="4847892"/>
                <a:ext cx="3113541" cy="225824"/>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16:creationId xmlns:a16="http://schemas.microsoft.com/office/drawing/2014/main" id="{A51A60DD-96FA-4267-B14F-6C447A31AB8F}"/>
                </a:ext>
              </a:extLst>
            </p:cNvPr>
            <p:cNvCxnSpPr>
              <a:stCxn id="11" idx="3"/>
              <a:endCxn id="11" idx="1"/>
            </p:cNvCxnSpPr>
            <p:nvPr/>
          </p:nvCxnSpPr>
          <p:spPr>
            <a:xfrm>
              <a:off x="3221801" y="4029410"/>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939690C-B518-4600-BB74-3FF51C6BA037}"/>
                </a:ext>
              </a:extLst>
            </p:cNvPr>
            <p:cNvCxnSpPr/>
            <p:nvPr/>
          </p:nvCxnSpPr>
          <p:spPr>
            <a:xfrm>
              <a:off x="878650" y="6029180"/>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219514E2-1B27-4CBF-B9FE-D0E82115F6CB}"/>
                </a:ext>
              </a:extLst>
            </p:cNvPr>
            <p:cNvSpPr/>
            <p:nvPr/>
          </p:nvSpPr>
          <p:spPr>
            <a:xfrm>
              <a:off x="620986" y="4031781"/>
              <a:ext cx="7672438" cy="206827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t>Rừng Amazon</a:t>
              </a:r>
              <a:endParaRPr lang="en-US" sz="3000" b="1" dirty="0">
                <a:latin typeface="Times New Roman" panose="02020603050405020304" pitchFamily="18" charset="0"/>
                <a:cs typeface="Times New Roman" panose="02020603050405020304" pitchFamily="18" charset="0"/>
              </a:endParaRPr>
            </a:p>
          </p:txBody>
        </p:sp>
        <p:pic>
          <p:nvPicPr>
            <p:cNvPr id="13334" name="Picture 10">
              <a:extLst>
                <a:ext uri="{FF2B5EF4-FFF2-40B4-BE49-F238E27FC236}">
                  <a16:creationId xmlns:a16="http://schemas.microsoft.com/office/drawing/2014/main" id="{E19534D2-7979-4FEB-84F2-376F07EB2F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7131E26F-15A9-48A5-9979-4E4E6FFD7965}"/>
              </a:ext>
            </a:extLst>
          </p:cNvPr>
          <p:cNvGrpSpPr>
            <a:grpSpLocks/>
          </p:cNvGrpSpPr>
          <p:nvPr/>
        </p:nvGrpSpPr>
        <p:grpSpPr bwMode="auto">
          <a:xfrm>
            <a:off x="1597025" y="1085851"/>
            <a:ext cx="812800" cy="811213"/>
            <a:chOff x="83662" y="159259"/>
            <a:chExt cx="1082288" cy="1082288"/>
          </a:xfrm>
        </p:grpSpPr>
        <p:sp>
          <p:nvSpPr>
            <p:cNvPr id="16" name="Oval 15">
              <a:extLst>
                <a:ext uri="{FF2B5EF4-FFF2-40B4-BE49-F238E27FC236}">
                  <a16:creationId xmlns:a16="http://schemas.microsoft.com/office/drawing/2014/main" id="{709E8147-353B-4179-94BA-CFA17A2D3EC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3327" name="Picture 16">
              <a:extLst>
                <a:ext uri="{FF2B5EF4-FFF2-40B4-BE49-F238E27FC236}">
                  <a16:creationId xmlns:a16="http://schemas.microsoft.com/office/drawing/2014/main" id="{E80BE64C-65F2-47F6-A5FB-AA279FCC48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17">
              <a:extLst>
                <a:ext uri="{FF2B5EF4-FFF2-40B4-BE49-F238E27FC236}">
                  <a16:creationId xmlns:a16="http://schemas.microsoft.com/office/drawing/2014/main" id="{CCF81086-F212-4B19-92DF-999A896650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968E6250-7197-4B2C-B6E0-E7CF68FD787F}"/>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p>
          </p:txBody>
        </p:sp>
      </p:grpSp>
      <p:sp>
        <p:nvSpPr>
          <p:cNvPr id="20" name="Parallelogram 19">
            <a:extLst>
              <a:ext uri="{FF2B5EF4-FFF2-40B4-BE49-F238E27FC236}">
                <a16:creationId xmlns:a16="http://schemas.microsoft.com/office/drawing/2014/main" id="{02FDD7EF-83BF-424E-9EEC-A53BB1C016AC}"/>
              </a:ext>
            </a:extLst>
          </p:cNvPr>
          <p:cNvSpPr/>
          <p:nvPr/>
        </p:nvSpPr>
        <p:spPr>
          <a:xfrm flipH="1">
            <a:off x="7385051" y="584517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16:creationId xmlns:a16="http://schemas.microsoft.com/office/drawing/2014/main" id="{9B3ECC82-8872-43F2-A904-1CF5C7CA7F0B}"/>
              </a:ext>
            </a:extLst>
          </p:cNvPr>
          <p:cNvSpPr/>
          <p:nvPr/>
        </p:nvSpPr>
        <p:spPr>
          <a:xfrm flipH="1">
            <a:off x="7859713" y="584517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a:extLst>
              <a:ext uri="{FF2B5EF4-FFF2-40B4-BE49-F238E27FC236}">
                <a16:creationId xmlns:a16="http://schemas.microsoft.com/office/drawing/2014/main" id="{1C8FA6B3-1617-45BC-8851-54031998CB51}"/>
              </a:ext>
            </a:extLst>
          </p:cNvPr>
          <p:cNvGrpSpPr>
            <a:grpSpLocks/>
          </p:cNvGrpSpPr>
          <p:nvPr/>
        </p:nvGrpSpPr>
        <p:grpSpPr bwMode="auto">
          <a:xfrm>
            <a:off x="1819276" y="1889124"/>
            <a:ext cx="577431" cy="3660775"/>
            <a:chOff x="393013" y="1032069"/>
            <a:chExt cx="455948" cy="3255185"/>
          </a:xfrm>
        </p:grpSpPr>
        <p:cxnSp>
          <p:nvCxnSpPr>
            <p:cNvPr id="25" name="Straight Connector 12">
              <a:extLst>
                <a:ext uri="{FF2B5EF4-FFF2-40B4-BE49-F238E27FC236}">
                  <a16:creationId xmlns:a16="http://schemas.microsoft.com/office/drawing/2014/main" id="{2E189895-0F41-4338-B939-36BF88143735}"/>
                </a:ext>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 name="Group 4">
              <a:extLst>
                <a:ext uri="{FF2B5EF4-FFF2-40B4-BE49-F238E27FC236}">
                  <a16:creationId xmlns:a16="http://schemas.microsoft.com/office/drawing/2014/main" id="{C03D8854-FB48-497E-9ECA-B99273DEA5F0}"/>
                </a:ext>
              </a:extLst>
            </p:cNvPr>
            <p:cNvGrpSpPr>
              <a:grpSpLocks/>
            </p:cNvGrpSpPr>
            <p:nvPr/>
          </p:nvGrpSpPr>
          <p:grpSpPr bwMode="auto">
            <a:xfrm>
              <a:off x="393013" y="3831306"/>
              <a:ext cx="455948" cy="455948"/>
              <a:chOff x="268476" y="3198923"/>
              <a:chExt cx="286946" cy="286946"/>
            </a:xfrm>
          </p:grpSpPr>
          <p:sp>
            <p:nvSpPr>
              <p:cNvPr id="27" name="Oval 63">
                <a:extLst>
                  <a:ext uri="{FF2B5EF4-FFF2-40B4-BE49-F238E27FC236}">
                    <a16:creationId xmlns:a16="http://schemas.microsoft.com/office/drawing/2014/main" id="{B9D98D4F-88E0-4F22-AB34-17F68BA292E7}"/>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16:creationId xmlns:a16="http://schemas.microsoft.com/office/drawing/2014/main" id="{311689F3-F666-4488-99C9-45B1ED7A5683}"/>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5ABCFC12-843E-453C-9AC1-945A965EEEEE}"/>
              </a:ext>
            </a:extLst>
          </p:cNvPr>
          <p:cNvGrpSpPr/>
          <p:nvPr/>
        </p:nvGrpSpPr>
        <p:grpSpPr>
          <a:xfrm>
            <a:off x="2833834" y="1741383"/>
            <a:ext cx="933752" cy="789766"/>
            <a:chOff x="899183" y="1159343"/>
            <a:chExt cx="771364" cy="828961"/>
          </a:xfrm>
        </p:grpSpPr>
        <p:sp>
          <p:nvSpPr>
            <p:cNvPr id="69" name="Oval 68">
              <a:extLst>
                <a:ext uri="{FF2B5EF4-FFF2-40B4-BE49-F238E27FC236}">
                  <a16:creationId xmlns:a16="http://schemas.microsoft.com/office/drawing/2014/main" id="{E005C5FD-5161-4FC5-B2CB-356B0BAB8868}"/>
                </a:ext>
              </a:extLst>
            </p:cNvPr>
            <p:cNvSpPr/>
            <p:nvPr/>
          </p:nvSpPr>
          <p:spPr>
            <a:xfrm>
              <a:off x="899183" y="1159343"/>
              <a:ext cx="771364" cy="8289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任意多边形: 形状 8">
              <a:extLst>
                <a:ext uri="{FF2B5EF4-FFF2-40B4-BE49-F238E27FC236}">
                  <a16:creationId xmlns:a16="http://schemas.microsoft.com/office/drawing/2014/main" id="{0C07955B-B4BD-49E2-9980-84375C38F0AE}"/>
                </a:ext>
              </a:extLst>
            </p:cNvPr>
            <p:cNvSpPr>
              <a:spLocks/>
            </p:cNvSpPr>
            <p:nvPr/>
          </p:nvSpPr>
          <p:spPr bwMode="auto">
            <a:xfrm>
              <a:off x="1019494" y="1302921"/>
              <a:ext cx="525458" cy="541805"/>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sym typeface="+mn-lt"/>
              </a:endParaRPr>
            </a:p>
          </p:txBody>
        </p:sp>
      </p:grpSp>
      <p:sp>
        <p:nvSpPr>
          <p:cNvPr id="76" name="Flowchart: Terminator 75">
            <a:extLst>
              <a:ext uri="{FF2B5EF4-FFF2-40B4-BE49-F238E27FC236}">
                <a16:creationId xmlns:a16="http://schemas.microsoft.com/office/drawing/2014/main" id="{3387BDC1-F82F-42E4-9E6F-CED77FBF421E}"/>
              </a:ext>
            </a:extLst>
          </p:cNvPr>
          <p:cNvSpPr/>
          <p:nvPr/>
        </p:nvSpPr>
        <p:spPr>
          <a:xfrm>
            <a:off x="3868984" y="1626126"/>
            <a:ext cx="5576095" cy="905023"/>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AE644E9D-718C-4A26-BD36-09B8382D23AB}"/>
              </a:ext>
            </a:extLst>
          </p:cNvPr>
          <p:cNvSpPr txBox="1"/>
          <p:nvPr/>
        </p:nvSpPr>
        <p:spPr>
          <a:xfrm>
            <a:off x="4009916" y="1765955"/>
            <a:ext cx="5044873"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latin typeface="#9Slide03 SFU Futura_12" panose="00000400000000000000" pitchFamily="2" charset="0"/>
              </a:rPr>
              <a:t>KHAI THÁC, SỬ DỤNG VÀ BẢO VỆ RỪNG A-MA-DÔN</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grpSp>
        <p:nvGrpSpPr>
          <p:cNvPr id="83" name="Nhóm 7">
            <a:extLst>
              <a:ext uri="{FF2B5EF4-FFF2-40B4-BE49-F238E27FC236}">
                <a16:creationId xmlns:a16="http://schemas.microsoft.com/office/drawing/2014/main" id="{0C8A5F74-8B78-4636-980D-86DE5AC6B32A}"/>
              </a:ext>
            </a:extLst>
          </p:cNvPr>
          <p:cNvGrpSpPr/>
          <p:nvPr/>
        </p:nvGrpSpPr>
        <p:grpSpPr>
          <a:xfrm>
            <a:off x="2833834" y="-71355"/>
            <a:ext cx="6524332" cy="1517678"/>
            <a:chOff x="2007127" y="-270855"/>
            <a:chExt cx="6524332" cy="1517678"/>
          </a:xfrm>
        </p:grpSpPr>
        <p:sp>
          <p:nvSpPr>
            <p:cNvPr id="84" name="Hộp Văn bản 8">
              <a:extLst>
                <a:ext uri="{FF2B5EF4-FFF2-40B4-BE49-F238E27FC236}">
                  <a16:creationId xmlns:a16="http://schemas.microsoft.com/office/drawing/2014/main" id="{BADB01F6-3E1A-4A4E-A8E9-6C9863DE1603}"/>
                </a:ext>
              </a:extLst>
            </p:cNvPr>
            <p:cNvSpPr txBox="1"/>
            <p:nvPr/>
          </p:nvSpPr>
          <p:spPr>
            <a:xfrm>
              <a:off x="3273288" y="0"/>
              <a:ext cx="525817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rPr>
                <a:t>NỘI DUNG BÀI HỌC</a:t>
              </a:r>
            </a:p>
          </p:txBody>
        </p:sp>
        <p:pic>
          <p:nvPicPr>
            <p:cNvPr id="85" name="Hình ảnh 9">
              <a:extLst>
                <a:ext uri="{FF2B5EF4-FFF2-40B4-BE49-F238E27FC236}">
                  <a16:creationId xmlns:a16="http://schemas.microsoft.com/office/drawing/2014/main" id="{778076E3-E07F-44A0-A5F5-08D051DC51C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10">
              <a:extLst>
                <a:ext uri="{FF2B5EF4-FFF2-40B4-BE49-F238E27FC236}">
                  <a16:creationId xmlns:a16="http://schemas.microsoft.com/office/drawing/2014/main" id="{515DF485-90FD-4A86-B974-AC3E422BCB47}"/>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3" name="Flowchart: Terminator 92">
            <a:extLst>
              <a:ext uri="{FF2B5EF4-FFF2-40B4-BE49-F238E27FC236}">
                <a16:creationId xmlns:a16="http://schemas.microsoft.com/office/drawing/2014/main" id="{B3E015B3-78BB-4D29-BA9C-D79487A79F9F}"/>
              </a:ext>
            </a:extLst>
          </p:cNvPr>
          <p:cNvSpPr/>
          <p:nvPr/>
        </p:nvSpPr>
        <p:spPr>
          <a:xfrm>
            <a:off x="4876186" y="2709693"/>
            <a:ext cx="4332336" cy="99246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Đường nối Thẳng 10">
            <a:extLst>
              <a:ext uri="{FF2B5EF4-FFF2-40B4-BE49-F238E27FC236}">
                <a16:creationId xmlns:a16="http://schemas.microsoft.com/office/drawing/2014/main" id="{51D6D181-9B6A-479F-B3A5-42CAAB9DE04A}"/>
              </a:ext>
            </a:extLst>
          </p:cNvPr>
          <p:cNvCxnSpPr>
            <a:cxnSpLocks/>
          </p:cNvCxnSpPr>
          <p:nvPr/>
        </p:nvCxnSpPr>
        <p:spPr>
          <a:xfrm flipH="1">
            <a:off x="4323931" y="2503101"/>
            <a:ext cx="1" cy="2128141"/>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a16="http://schemas.microsoft.com/office/drawing/2014/main" id="{3C09C907-181D-4C0E-84C1-E5AE1ED504C2}"/>
              </a:ext>
            </a:extLst>
          </p:cNvPr>
          <p:cNvSpPr txBox="1"/>
          <p:nvPr/>
        </p:nvSpPr>
        <p:spPr>
          <a:xfrm>
            <a:off x="5027862" y="2829808"/>
            <a:ext cx="3695876" cy="885371"/>
          </a:xfrm>
          <a:prstGeom prst="rect">
            <a:avLst/>
          </a:prstGeom>
          <a:noFill/>
        </p:spPr>
        <p:txBody>
          <a:bodyPr wrap="square">
            <a:spAutoFit/>
          </a:bodyPr>
          <a:lstStyle/>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Đặc điểm r</a:t>
            </a:r>
            <a:r>
              <a:rPr lang="en-US" sz="2400" b="1">
                <a:solidFill>
                  <a:schemeClr val="bg1"/>
                </a:solidFill>
                <a:latin typeface="#9Slide03 SFU Futura_12" panose="00000400000000000000" pitchFamily="2" charset="0"/>
              </a:rPr>
              <a:t>ừng</a:t>
            </a:r>
          </a:p>
          <a:p>
            <a:pPr marR="0" lvl="0" algn="ctr" defTabSz="914400" rtl="0" eaLnBrk="1" fontAlgn="auto" latinLnBrk="0" hangingPunct="1">
              <a:lnSpc>
                <a:spcPct val="90000"/>
              </a:lnSpc>
              <a:spcBef>
                <a:spcPts val="1000"/>
              </a:spcBef>
              <a:spcAft>
                <a:spcPts val="0"/>
              </a:spcAft>
              <a:buClrTx/>
              <a:buSzTx/>
              <a:tabLst/>
              <a:defRPr/>
            </a:pP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A-ma-d</a:t>
            </a:r>
            <a:r>
              <a:rPr lang="en-US" sz="2400" b="1">
                <a:solidFill>
                  <a:schemeClr val="bg1"/>
                </a:solidFill>
                <a:latin typeface="#9Slide03 SFU Futura_12" panose="00000400000000000000" pitchFamily="2" charset="0"/>
              </a:rPr>
              <a:t>ôn</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sp>
        <p:nvSpPr>
          <p:cNvPr id="101" name="Flowchart: Terminator 100">
            <a:extLst>
              <a:ext uri="{FF2B5EF4-FFF2-40B4-BE49-F238E27FC236}">
                <a16:creationId xmlns:a16="http://schemas.microsoft.com/office/drawing/2014/main" id="{F42DB314-08FD-4B5D-958B-B32C4CD11537}"/>
              </a:ext>
            </a:extLst>
          </p:cNvPr>
          <p:cNvSpPr/>
          <p:nvPr/>
        </p:nvSpPr>
        <p:spPr>
          <a:xfrm>
            <a:off x="4876186" y="4100066"/>
            <a:ext cx="4332339" cy="905021"/>
          </a:xfrm>
          <a:prstGeom prst="flowChartTermina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B18F4541-20F8-420D-8B41-FC578E384B19}"/>
              </a:ext>
            </a:extLst>
          </p:cNvPr>
          <p:cNvSpPr txBox="1"/>
          <p:nvPr/>
        </p:nvSpPr>
        <p:spPr>
          <a:xfrm>
            <a:off x="5303076" y="4177114"/>
            <a:ext cx="4802147" cy="885371"/>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b.Vấn đề khai thác,s</a:t>
            </a:r>
            <a:r>
              <a:rPr lang="en-US" sz="2400" b="1">
                <a:solidFill>
                  <a:schemeClr val="bg1"/>
                </a:solidFill>
                <a:latin typeface="#9Slide03 SFU Futura_12" panose="00000400000000000000" pitchFamily="2" charset="0"/>
              </a:rPr>
              <a:t>ử dụng</a:t>
            </a:r>
          </a:p>
          <a:p>
            <a:pPr lvl="0">
              <a:lnSpc>
                <a:spcPct val="90000"/>
              </a:lnSpc>
              <a:spcBef>
                <a:spcPts val="1000"/>
              </a:spcBef>
              <a:defRPr/>
            </a:pPr>
            <a:r>
              <a:rPr lang="en-US" sz="2400" b="1">
                <a:solidFill>
                  <a:schemeClr val="bg1"/>
                </a:solidFill>
                <a:latin typeface="#9Slide03 SFU Futura_12" panose="00000400000000000000" pitchFamily="2" charset="0"/>
              </a:rPr>
              <a:t>bảo vệ rừng A-ma-dôn</a:t>
            </a:r>
            <a:endParaRPr lang="en-AU" sz="2400" b="1" dirty="0">
              <a:solidFill>
                <a:schemeClr val="bg1"/>
              </a:solidFill>
              <a:latin typeface="#9Slide03 SFU Futura_12" panose="00000400000000000000" pitchFamily="2" charset="0"/>
            </a:endParaRPr>
          </a:p>
        </p:txBody>
      </p:sp>
      <p:cxnSp>
        <p:nvCxnSpPr>
          <p:cNvPr id="103" name="Đường nối Thẳng 10">
            <a:extLst>
              <a:ext uri="{FF2B5EF4-FFF2-40B4-BE49-F238E27FC236}">
                <a16:creationId xmlns:a16="http://schemas.microsoft.com/office/drawing/2014/main" id="{93E68E65-C000-4E79-B0D7-2F245829C72F}"/>
              </a:ext>
            </a:extLst>
          </p:cNvPr>
          <p:cNvCxnSpPr>
            <a:cxnSpLocks/>
          </p:cNvCxnSpPr>
          <p:nvPr/>
        </p:nvCxnSpPr>
        <p:spPr>
          <a:xfrm flipH="1">
            <a:off x="4323931" y="3213350"/>
            <a:ext cx="740854" cy="0"/>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a16="http://schemas.microsoft.com/office/drawing/2014/main" id="{F82E834D-1F59-45F6-BCAF-CD68945C5BEF}"/>
              </a:ext>
            </a:extLst>
          </p:cNvPr>
          <p:cNvCxnSpPr>
            <a:cxnSpLocks/>
          </p:cNvCxnSpPr>
          <p:nvPr/>
        </p:nvCxnSpPr>
        <p:spPr>
          <a:xfrm flipH="1">
            <a:off x="4323931" y="4609748"/>
            <a:ext cx="574521" cy="0"/>
          </a:xfrm>
          <a:prstGeom prst="line">
            <a:avLst/>
          </a:prstGeom>
          <a:noFill/>
          <a:ln w="28575" cap="flat" cmpd="sng" algn="ctr">
            <a:solidFill>
              <a:srgbClr val="00B050"/>
            </a:solidFill>
            <a:prstDash val="sysDash"/>
            <a:miter lim="800000"/>
          </a:ln>
          <a:effectLst/>
        </p:spPr>
      </p:cxnSp>
      <p:pic>
        <p:nvPicPr>
          <p:cNvPr id="39" name="Picture 38">
            <a:extLst>
              <a:ext uri="{FF2B5EF4-FFF2-40B4-BE49-F238E27FC236}">
                <a16:creationId xmlns:a16="http://schemas.microsoft.com/office/drawing/2014/main" id="{0830787C-330E-40BA-B3EB-0A90B5EB6A6C}"/>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269380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wipe(left)">
                                      <p:cBhvr>
                                        <p:cTn id="13" dur="500"/>
                                        <p:tgtEl>
                                          <p:spTgt spid="93"/>
                                        </p:tgtEl>
                                      </p:cBhvr>
                                    </p:animEffect>
                                  </p:childTnLst>
                                </p:cTn>
                              </p:par>
                              <p:par>
                                <p:cTn id="14" presetID="22" presetClass="entr" presetSubtype="8" fill="hold" nodeType="with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wipe(left)">
                                      <p:cBhvr>
                                        <p:cTn id="16" dur="500"/>
                                        <p:tgtEl>
                                          <p:spTgt spid="10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wipe(left)">
                                      <p:cBhvr>
                                        <p:cTn id="1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7DC6F85-84FA-42E7-A667-2CB834C1360C}"/>
              </a:ext>
            </a:extLst>
          </p:cNvPr>
          <p:cNvSpPr/>
          <p:nvPr/>
        </p:nvSpPr>
        <p:spPr>
          <a:xfrm>
            <a:off x="728076" y="78248"/>
            <a:ext cx="8549739" cy="956297"/>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TextBox 2">
            <a:extLst>
              <a:ext uri="{FF2B5EF4-FFF2-40B4-BE49-F238E27FC236}">
                <a16:creationId xmlns:a16="http://schemas.microsoft.com/office/drawing/2014/main" id="{F010211B-8072-4FCD-ACDF-0DBCC18489BA}"/>
              </a:ext>
            </a:extLst>
          </p:cNvPr>
          <p:cNvSpPr txBox="1">
            <a:spLocks noChangeArrowheads="1"/>
          </p:cNvSpPr>
          <p:nvPr/>
        </p:nvSpPr>
        <p:spPr bwMode="auto">
          <a:xfrm>
            <a:off x="1385302" y="283632"/>
            <a:ext cx="830510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300">
                <a:solidFill>
                  <a:srgbClr val="1C11AF"/>
                </a:solidFill>
                <a:latin typeface="#9Slide05 Pattaya" panose="00000500000000000000" pitchFamily="2" charset="-34"/>
                <a:cs typeface="#9Slide05 Pattaya" panose="00000500000000000000" pitchFamily="2" charset="-34"/>
              </a:rPr>
              <a:t>Khai thác, sử dụng và bảo vệ rừng A-ma-dôn</a:t>
            </a:r>
          </a:p>
        </p:txBody>
      </p:sp>
      <p:sp>
        <p:nvSpPr>
          <p:cNvPr id="4" name="Arrow: Pentagon 3">
            <a:extLst>
              <a:ext uri="{FF2B5EF4-FFF2-40B4-BE49-F238E27FC236}">
                <a16:creationId xmlns:a16="http://schemas.microsoft.com/office/drawing/2014/main" id="{58A55C6F-1ECC-472C-BE7E-15264624661C}"/>
              </a:ext>
            </a:extLst>
          </p:cNvPr>
          <p:cNvSpPr/>
          <p:nvPr/>
        </p:nvSpPr>
        <p:spPr>
          <a:xfrm>
            <a:off x="56273" y="78248"/>
            <a:ext cx="1301952" cy="95629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 name="Isosceles Triangle 4">
            <a:extLst>
              <a:ext uri="{FF2B5EF4-FFF2-40B4-BE49-F238E27FC236}">
                <a16:creationId xmlns:a16="http://schemas.microsoft.com/office/drawing/2014/main" id="{B7F840A2-3B45-4CB9-B639-C26E2F85D0FB}"/>
              </a:ext>
            </a:extLst>
          </p:cNvPr>
          <p:cNvSpPr/>
          <p:nvPr/>
        </p:nvSpPr>
        <p:spPr>
          <a:xfrm rot="5400000">
            <a:off x="1039303" y="393324"/>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CDA11BC-44CC-4FB6-A58A-44F5F6B8ABA3}"/>
              </a:ext>
            </a:extLst>
          </p:cNvPr>
          <p:cNvGrpSpPr/>
          <p:nvPr/>
        </p:nvGrpSpPr>
        <p:grpSpPr>
          <a:xfrm>
            <a:off x="-372685" y="1106233"/>
            <a:ext cx="6089905" cy="702951"/>
            <a:chOff x="-774129" y="1337722"/>
            <a:chExt cx="6089905" cy="702951"/>
          </a:xfrm>
        </p:grpSpPr>
        <p:sp>
          <p:nvSpPr>
            <p:cNvPr id="6" name="Flowchart: Terminator 5">
              <a:extLst>
                <a:ext uri="{FF2B5EF4-FFF2-40B4-BE49-F238E27FC236}">
                  <a16:creationId xmlns:a16="http://schemas.microsoft.com/office/drawing/2014/main" id="{FA756260-AFF9-4DB7-B925-4E01717C5FBF}"/>
                </a:ext>
              </a:extLst>
            </p:cNvPr>
            <p:cNvSpPr/>
            <p:nvPr/>
          </p:nvSpPr>
          <p:spPr>
            <a:xfrm>
              <a:off x="136917" y="1337722"/>
              <a:ext cx="4267815" cy="702951"/>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3795B1-9614-4342-9165-FDA06697B289}"/>
                </a:ext>
              </a:extLst>
            </p:cNvPr>
            <p:cNvSpPr txBox="1"/>
            <p:nvPr/>
          </p:nvSpPr>
          <p:spPr>
            <a:xfrm>
              <a:off x="-774129" y="1476831"/>
              <a:ext cx="6089905" cy="424732"/>
            </a:xfrm>
            <a:prstGeom prst="rect">
              <a:avLst/>
            </a:prstGeom>
            <a:noFill/>
          </p:spPr>
          <p:txBody>
            <a:bodyPr wrap="square">
              <a:spAutoFit/>
            </a:bodyPr>
            <a:lstStyle/>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AutoNum type="alphaLcPeriod"/>
                <a:tabLst/>
                <a:defRPr/>
              </a:pP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Đặc điểm r</a:t>
              </a:r>
              <a:r>
                <a:rPr lang="en-US" sz="2400" b="1">
                  <a:solidFill>
                    <a:schemeClr val="bg1"/>
                  </a:solidFill>
                  <a:latin typeface="#9Slide03 SFU Futura_12" panose="00000400000000000000" pitchFamily="2" charset="0"/>
                </a:rPr>
                <a:t>ừng </a:t>
              </a:r>
              <a:r>
                <a:rPr kumimoji="0" lang="en-US" sz="2400" b="1" i="0" u="none" strike="noStrike" kern="1200" cap="none" spc="0" normalizeH="0" baseline="0" noProof="0">
                  <a:ln>
                    <a:noFill/>
                  </a:ln>
                  <a:solidFill>
                    <a:schemeClr val="bg1"/>
                  </a:solidFill>
                  <a:effectLst/>
                  <a:uLnTx/>
                  <a:uFillTx/>
                  <a:latin typeface="#9Slide03 SFU Futura_12" panose="00000400000000000000" pitchFamily="2" charset="0"/>
                </a:rPr>
                <a:t>A-ma-d</a:t>
              </a:r>
              <a:r>
                <a:rPr lang="en-US" sz="2400" b="1">
                  <a:solidFill>
                    <a:schemeClr val="bg1"/>
                  </a:solidFill>
                  <a:latin typeface="#9Slide03 SFU Futura_12" panose="00000400000000000000" pitchFamily="2" charset="0"/>
                </a:rPr>
                <a:t>ôn</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grpSp>
      <p:pic>
        <p:nvPicPr>
          <p:cNvPr id="10" name="Picture 9" descr="Map&#10;&#10;Description automatically generated">
            <a:extLst>
              <a:ext uri="{FF2B5EF4-FFF2-40B4-BE49-F238E27FC236}">
                <a16:creationId xmlns:a16="http://schemas.microsoft.com/office/drawing/2014/main" id="{F0DC8B1D-6953-4128-A90C-DC63ABAC9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688" y="1082677"/>
            <a:ext cx="4932039" cy="5775323"/>
          </a:xfrm>
          <a:prstGeom prst="rect">
            <a:avLst/>
          </a:prstGeom>
        </p:spPr>
      </p:pic>
      <p:grpSp>
        <p:nvGrpSpPr>
          <p:cNvPr id="11" name="Group 10">
            <a:extLst>
              <a:ext uri="{FF2B5EF4-FFF2-40B4-BE49-F238E27FC236}">
                <a16:creationId xmlns:a16="http://schemas.microsoft.com/office/drawing/2014/main" id="{BE99DAD7-F344-40B1-9A31-7065F40EB38F}"/>
              </a:ext>
            </a:extLst>
          </p:cNvPr>
          <p:cNvGrpSpPr/>
          <p:nvPr/>
        </p:nvGrpSpPr>
        <p:grpSpPr>
          <a:xfrm>
            <a:off x="1178202" y="2766336"/>
            <a:ext cx="4905094" cy="2039005"/>
            <a:chOff x="388884" y="2409497"/>
            <a:chExt cx="4905094" cy="2039005"/>
          </a:xfrm>
        </p:grpSpPr>
        <p:sp>
          <p:nvSpPr>
            <p:cNvPr id="12" name="Speech Bubble: Rectangle with Corners Rounded 11">
              <a:extLst>
                <a:ext uri="{FF2B5EF4-FFF2-40B4-BE49-F238E27FC236}">
                  <a16:creationId xmlns:a16="http://schemas.microsoft.com/office/drawing/2014/main" id="{0DDB92FC-AE91-49FC-A33D-ADE6E724C743}"/>
                </a:ext>
              </a:extLst>
            </p:cNvPr>
            <p:cNvSpPr/>
            <p:nvPr/>
          </p:nvSpPr>
          <p:spPr>
            <a:xfrm>
              <a:off x="388884" y="2409497"/>
              <a:ext cx="4871703" cy="2039005"/>
            </a:xfrm>
            <a:prstGeom prst="wedgeRoundRectCallout">
              <a:avLst>
                <a:gd name="adj1" fmla="val 66365"/>
                <a:gd name="adj2" fmla="val -2274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23">
              <a:extLst>
                <a:ext uri="{FF2B5EF4-FFF2-40B4-BE49-F238E27FC236}">
                  <a16:creationId xmlns:a16="http://schemas.microsoft.com/office/drawing/2014/main" id="{95DC54DB-3AC7-4494-947F-B148E0A51807}"/>
                </a:ext>
              </a:extLst>
            </p:cNvPr>
            <p:cNvSpPr txBox="1">
              <a:spLocks noChangeArrowheads="1"/>
            </p:cNvSpPr>
            <p:nvPr/>
          </p:nvSpPr>
          <p:spPr bwMode="auto">
            <a:xfrm>
              <a:off x="436349" y="2750465"/>
              <a:ext cx="48576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rgbClr val="1C11AF"/>
                  </a:solidFill>
                  <a:cs typeface="Arial" panose="020B0604020202020204" pitchFamily="34" charset="0"/>
                </a:rPr>
                <a:t>Xác định phạm vi rừng Ama-dôn trên lược đồ?</a:t>
              </a:r>
            </a:p>
          </p:txBody>
        </p:sp>
      </p:grpSp>
      <p:sp>
        <p:nvSpPr>
          <p:cNvPr id="14" name="Rectangle 13">
            <a:extLst>
              <a:ext uri="{FF2B5EF4-FFF2-40B4-BE49-F238E27FC236}">
                <a16:creationId xmlns:a16="http://schemas.microsoft.com/office/drawing/2014/main" id="{AD065DA6-4358-4E5A-954C-BCCA372F7B76}"/>
              </a:ext>
            </a:extLst>
          </p:cNvPr>
          <p:cNvSpPr/>
          <p:nvPr/>
        </p:nvSpPr>
        <p:spPr>
          <a:xfrm>
            <a:off x="234864" y="2130807"/>
            <a:ext cx="6839234" cy="1384995"/>
          </a:xfrm>
          <a:prstGeom prst="rect">
            <a:avLst/>
          </a:prstGeom>
        </p:spPr>
        <p:txBody>
          <a:bodyPr wrap="square">
            <a:spAutoFit/>
          </a:bodyPr>
          <a:lstStyle/>
          <a:p>
            <a:r>
              <a:rPr lang="vi-VN" sz="2800">
                <a:solidFill>
                  <a:srgbClr val="1C11AF"/>
                </a:solidFill>
                <a:latin typeface="Arial" panose="020B0604020202020204" pitchFamily="34" charset="0"/>
                <a:cs typeface="Arial" panose="020B0604020202020204" pitchFamily="34" charset="0"/>
              </a:rPr>
              <a:t>Rừng nhiệt đới rộng nhất thế giới (diện tích hơn 5 triệu </a:t>
            </a:r>
            <a:r>
              <a:rPr lang="en-US" sz="2800">
                <a:solidFill>
                  <a:srgbClr val="1C11AF"/>
                </a:solidFill>
                <a:latin typeface="Arial" panose="020B0604020202020204" pitchFamily="34" charset="0"/>
                <a:cs typeface="Arial" panose="020B0604020202020204" pitchFamily="34" charset="0"/>
              </a:rPr>
              <a:t>km</a:t>
            </a:r>
            <a:r>
              <a:rPr lang="en-US" sz="2800" baseline="30000">
                <a:solidFill>
                  <a:srgbClr val="1C11AF"/>
                </a:solidFill>
                <a:latin typeface="Arial" panose="020B0604020202020204" pitchFamily="34" charset="0"/>
                <a:cs typeface="Arial" panose="020B0604020202020204" pitchFamily="34" charset="0"/>
              </a:rPr>
              <a:t>2</a:t>
            </a:r>
            <a:r>
              <a:rPr lang="vi-VN" sz="2800">
                <a:solidFill>
                  <a:srgbClr val="1C11AF"/>
                </a:solidFill>
                <a:latin typeface="Arial" panose="020B0604020202020204" pitchFamily="34" charset="0"/>
                <a:cs typeface="Arial" panose="020B0604020202020204" pitchFamily="34" charset="0"/>
              </a:rPr>
              <a:t>), tập trung chủ yếu ở Bra-xin và Cô-lôm-bi-a.</a:t>
            </a:r>
            <a:endParaRPr lang="en-US" sz="2800">
              <a:solidFill>
                <a:srgbClr val="1C11AF"/>
              </a:solidFill>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42CA6572-93A4-43D3-83A8-D472CEFC0D65}"/>
              </a:ext>
            </a:extLst>
          </p:cNvPr>
          <p:cNvSpPr/>
          <p:nvPr/>
        </p:nvSpPr>
        <p:spPr>
          <a:xfrm>
            <a:off x="8041262" y="1729410"/>
            <a:ext cx="2361695" cy="1815548"/>
          </a:xfrm>
          <a:custGeom>
            <a:avLst/>
            <a:gdLst>
              <a:gd name="connsiteX0" fmla="*/ 2096651 w 2368321"/>
              <a:gd name="connsiteY0" fmla="*/ 678880 h 1805315"/>
              <a:gd name="connsiteX1" fmla="*/ 2123155 w 2368321"/>
              <a:gd name="connsiteY1" fmla="*/ 645749 h 1805315"/>
              <a:gd name="connsiteX2" fmla="*/ 2143034 w 2368321"/>
              <a:gd name="connsiteY2" fmla="*/ 639123 h 1805315"/>
              <a:gd name="connsiteX3" fmla="*/ 2255677 w 2368321"/>
              <a:gd name="connsiteY3" fmla="*/ 645749 h 1805315"/>
              <a:gd name="connsiteX4" fmla="*/ 2275555 w 2368321"/>
              <a:gd name="connsiteY4" fmla="*/ 659001 h 1805315"/>
              <a:gd name="connsiteX5" fmla="*/ 2328564 w 2368321"/>
              <a:gd name="connsiteY5" fmla="*/ 672254 h 1805315"/>
              <a:gd name="connsiteX6" fmla="*/ 2355068 w 2368321"/>
              <a:gd name="connsiteY6" fmla="*/ 712010 h 1805315"/>
              <a:gd name="connsiteX7" fmla="*/ 2368321 w 2368321"/>
              <a:gd name="connsiteY7" fmla="*/ 751767 h 1805315"/>
              <a:gd name="connsiteX8" fmla="*/ 2361695 w 2368321"/>
              <a:gd name="connsiteY8" fmla="*/ 818028 h 1805315"/>
              <a:gd name="connsiteX9" fmla="*/ 2341816 w 2368321"/>
              <a:gd name="connsiteY9" fmla="*/ 824654 h 1805315"/>
              <a:gd name="connsiteX10" fmla="*/ 2295434 w 2368321"/>
              <a:gd name="connsiteY10" fmla="*/ 857784 h 1805315"/>
              <a:gd name="connsiteX11" fmla="*/ 2282181 w 2368321"/>
              <a:gd name="connsiteY11" fmla="*/ 871036 h 1805315"/>
              <a:gd name="connsiteX12" fmla="*/ 2268929 w 2368321"/>
              <a:gd name="connsiteY12" fmla="*/ 890915 h 1805315"/>
              <a:gd name="connsiteX13" fmla="*/ 2242425 w 2368321"/>
              <a:gd name="connsiteY13" fmla="*/ 904167 h 1805315"/>
              <a:gd name="connsiteX14" fmla="*/ 2222547 w 2368321"/>
              <a:gd name="connsiteY14" fmla="*/ 924045 h 1805315"/>
              <a:gd name="connsiteX15" fmla="*/ 2182790 w 2368321"/>
              <a:gd name="connsiteY15" fmla="*/ 943923 h 1805315"/>
              <a:gd name="connsiteX16" fmla="*/ 2143034 w 2368321"/>
              <a:gd name="connsiteY16" fmla="*/ 963801 h 1805315"/>
              <a:gd name="connsiteX17" fmla="*/ 2123155 w 2368321"/>
              <a:gd name="connsiteY17" fmla="*/ 983680 h 1805315"/>
              <a:gd name="connsiteX18" fmla="*/ 2103277 w 2368321"/>
              <a:gd name="connsiteY18" fmla="*/ 990306 h 1805315"/>
              <a:gd name="connsiteX19" fmla="*/ 2090025 w 2368321"/>
              <a:gd name="connsiteY19" fmla="*/ 1016810 h 1805315"/>
              <a:gd name="connsiteX20" fmla="*/ 2083399 w 2368321"/>
              <a:gd name="connsiteY20" fmla="*/ 1049941 h 1805315"/>
              <a:gd name="connsiteX21" fmla="*/ 2063521 w 2368321"/>
              <a:gd name="connsiteY21" fmla="*/ 1102949 h 1805315"/>
              <a:gd name="connsiteX22" fmla="*/ 2050268 w 2368321"/>
              <a:gd name="connsiteY22" fmla="*/ 1155958 h 1805315"/>
              <a:gd name="connsiteX23" fmla="*/ 2010512 w 2368321"/>
              <a:gd name="connsiteY23" fmla="*/ 1195715 h 1805315"/>
              <a:gd name="connsiteX24" fmla="*/ 1950877 w 2368321"/>
              <a:gd name="connsiteY24" fmla="*/ 1268601 h 1805315"/>
              <a:gd name="connsiteX25" fmla="*/ 1937625 w 2368321"/>
              <a:gd name="connsiteY25" fmla="*/ 1281854 h 1805315"/>
              <a:gd name="connsiteX26" fmla="*/ 1930999 w 2368321"/>
              <a:gd name="connsiteY26" fmla="*/ 1308358 h 1805315"/>
              <a:gd name="connsiteX27" fmla="*/ 1911121 w 2368321"/>
              <a:gd name="connsiteY27" fmla="*/ 1314984 h 1805315"/>
              <a:gd name="connsiteX28" fmla="*/ 1897868 w 2368321"/>
              <a:gd name="connsiteY28" fmla="*/ 1354741 h 1805315"/>
              <a:gd name="connsiteX29" fmla="*/ 1891242 w 2368321"/>
              <a:gd name="connsiteY29" fmla="*/ 1414375 h 1805315"/>
              <a:gd name="connsiteX30" fmla="*/ 1844860 w 2368321"/>
              <a:gd name="connsiteY30" fmla="*/ 1474010 h 1805315"/>
              <a:gd name="connsiteX31" fmla="*/ 1824981 w 2368321"/>
              <a:gd name="connsiteY31" fmla="*/ 1480636 h 1805315"/>
              <a:gd name="connsiteX32" fmla="*/ 1791851 w 2368321"/>
              <a:gd name="connsiteY32" fmla="*/ 1487262 h 1805315"/>
              <a:gd name="connsiteX33" fmla="*/ 1765347 w 2368321"/>
              <a:gd name="connsiteY33" fmla="*/ 1493888 h 1805315"/>
              <a:gd name="connsiteX34" fmla="*/ 1738842 w 2368321"/>
              <a:gd name="connsiteY34" fmla="*/ 1507141 h 1805315"/>
              <a:gd name="connsiteX35" fmla="*/ 1665955 w 2368321"/>
              <a:gd name="connsiteY35" fmla="*/ 1487262 h 1805315"/>
              <a:gd name="connsiteX36" fmla="*/ 1639451 w 2368321"/>
              <a:gd name="connsiteY36" fmla="*/ 1447506 h 1805315"/>
              <a:gd name="connsiteX37" fmla="*/ 1619573 w 2368321"/>
              <a:gd name="connsiteY37" fmla="*/ 1440880 h 1805315"/>
              <a:gd name="connsiteX38" fmla="*/ 1586442 w 2368321"/>
              <a:gd name="connsiteY38" fmla="*/ 1414375 h 1805315"/>
              <a:gd name="connsiteX39" fmla="*/ 1559938 w 2368321"/>
              <a:gd name="connsiteY39" fmla="*/ 1447506 h 1805315"/>
              <a:gd name="connsiteX40" fmla="*/ 1553312 w 2368321"/>
              <a:gd name="connsiteY40" fmla="*/ 1487262 h 1805315"/>
              <a:gd name="connsiteX41" fmla="*/ 1506929 w 2368321"/>
              <a:gd name="connsiteY41" fmla="*/ 1500515 h 1805315"/>
              <a:gd name="connsiteX42" fmla="*/ 1473799 w 2368321"/>
              <a:gd name="connsiteY42" fmla="*/ 1493888 h 1805315"/>
              <a:gd name="connsiteX43" fmla="*/ 1467173 w 2368321"/>
              <a:gd name="connsiteY43" fmla="*/ 1454132 h 1805315"/>
              <a:gd name="connsiteX44" fmla="*/ 1453921 w 2368321"/>
              <a:gd name="connsiteY44" fmla="*/ 1434254 h 1805315"/>
              <a:gd name="connsiteX45" fmla="*/ 1447295 w 2368321"/>
              <a:gd name="connsiteY45" fmla="*/ 1414375 h 1805315"/>
              <a:gd name="connsiteX46" fmla="*/ 1427416 w 2368321"/>
              <a:gd name="connsiteY46" fmla="*/ 1407749 h 1805315"/>
              <a:gd name="connsiteX47" fmla="*/ 1328025 w 2368321"/>
              <a:gd name="connsiteY47" fmla="*/ 1387871 h 1805315"/>
              <a:gd name="connsiteX48" fmla="*/ 1301521 w 2368321"/>
              <a:gd name="connsiteY48" fmla="*/ 1394497 h 1805315"/>
              <a:gd name="connsiteX49" fmla="*/ 1294895 w 2368321"/>
              <a:gd name="connsiteY49" fmla="*/ 1414375 h 1805315"/>
              <a:gd name="connsiteX50" fmla="*/ 1275016 w 2368321"/>
              <a:gd name="connsiteY50" fmla="*/ 1474010 h 1805315"/>
              <a:gd name="connsiteX51" fmla="*/ 1268390 w 2368321"/>
              <a:gd name="connsiteY51" fmla="*/ 1493888 h 1805315"/>
              <a:gd name="connsiteX52" fmla="*/ 1235260 w 2368321"/>
              <a:gd name="connsiteY52" fmla="*/ 1527019 h 1805315"/>
              <a:gd name="connsiteX53" fmla="*/ 1215381 w 2368321"/>
              <a:gd name="connsiteY53" fmla="*/ 1546897 h 1805315"/>
              <a:gd name="connsiteX54" fmla="*/ 1202129 w 2368321"/>
              <a:gd name="connsiteY54" fmla="*/ 1586654 h 1805315"/>
              <a:gd name="connsiteX55" fmla="*/ 1195503 w 2368321"/>
              <a:gd name="connsiteY55" fmla="*/ 1606532 h 1805315"/>
              <a:gd name="connsiteX56" fmla="*/ 1155747 w 2368321"/>
              <a:gd name="connsiteY56" fmla="*/ 1633036 h 1805315"/>
              <a:gd name="connsiteX57" fmla="*/ 1142495 w 2368321"/>
              <a:gd name="connsiteY57" fmla="*/ 1652915 h 1805315"/>
              <a:gd name="connsiteX58" fmla="*/ 1129242 w 2368321"/>
              <a:gd name="connsiteY58" fmla="*/ 1699297 h 1805315"/>
              <a:gd name="connsiteX59" fmla="*/ 1115990 w 2368321"/>
              <a:gd name="connsiteY59" fmla="*/ 1719175 h 1805315"/>
              <a:gd name="connsiteX60" fmla="*/ 1122616 w 2368321"/>
              <a:gd name="connsiteY60" fmla="*/ 1739054 h 1805315"/>
              <a:gd name="connsiteX61" fmla="*/ 1076234 w 2368321"/>
              <a:gd name="connsiteY61" fmla="*/ 1752306 h 1805315"/>
              <a:gd name="connsiteX62" fmla="*/ 1102738 w 2368321"/>
              <a:gd name="connsiteY62" fmla="*/ 1792062 h 1805315"/>
              <a:gd name="connsiteX63" fmla="*/ 1029851 w 2368321"/>
              <a:gd name="connsiteY63" fmla="*/ 1805315 h 1805315"/>
              <a:gd name="connsiteX64" fmla="*/ 976842 w 2368321"/>
              <a:gd name="connsiteY64" fmla="*/ 1798688 h 1805315"/>
              <a:gd name="connsiteX65" fmla="*/ 956964 w 2368321"/>
              <a:gd name="connsiteY65" fmla="*/ 1778810 h 1805315"/>
              <a:gd name="connsiteX66" fmla="*/ 937086 w 2368321"/>
              <a:gd name="connsiteY66" fmla="*/ 1765558 h 1805315"/>
              <a:gd name="connsiteX67" fmla="*/ 864199 w 2368321"/>
              <a:gd name="connsiteY67" fmla="*/ 1732428 h 1805315"/>
              <a:gd name="connsiteX68" fmla="*/ 824442 w 2368321"/>
              <a:gd name="connsiteY68" fmla="*/ 1725801 h 1805315"/>
              <a:gd name="connsiteX69" fmla="*/ 797938 w 2368321"/>
              <a:gd name="connsiteY69" fmla="*/ 1672793 h 1805315"/>
              <a:gd name="connsiteX70" fmla="*/ 778060 w 2368321"/>
              <a:gd name="connsiteY70" fmla="*/ 1659541 h 1805315"/>
              <a:gd name="connsiteX71" fmla="*/ 758181 w 2368321"/>
              <a:gd name="connsiteY71" fmla="*/ 1633036 h 1805315"/>
              <a:gd name="connsiteX72" fmla="*/ 738303 w 2368321"/>
              <a:gd name="connsiteY72" fmla="*/ 1613158 h 1805315"/>
              <a:gd name="connsiteX73" fmla="*/ 698547 w 2368321"/>
              <a:gd name="connsiteY73" fmla="*/ 1573401 h 1805315"/>
              <a:gd name="connsiteX74" fmla="*/ 672042 w 2368321"/>
              <a:gd name="connsiteY74" fmla="*/ 1540271 h 1805315"/>
              <a:gd name="connsiteX75" fmla="*/ 645538 w 2368321"/>
              <a:gd name="connsiteY75" fmla="*/ 1533645 h 1805315"/>
              <a:gd name="connsiteX76" fmla="*/ 572651 w 2368321"/>
              <a:gd name="connsiteY76" fmla="*/ 1527019 h 1805315"/>
              <a:gd name="connsiteX77" fmla="*/ 506390 w 2368321"/>
              <a:gd name="connsiteY77" fmla="*/ 1507141 h 1805315"/>
              <a:gd name="connsiteX78" fmla="*/ 499764 w 2368321"/>
              <a:gd name="connsiteY78" fmla="*/ 1533645 h 1805315"/>
              <a:gd name="connsiteX79" fmla="*/ 460008 w 2368321"/>
              <a:gd name="connsiteY79" fmla="*/ 1560149 h 1805315"/>
              <a:gd name="connsiteX80" fmla="*/ 426877 w 2368321"/>
              <a:gd name="connsiteY80" fmla="*/ 1553523 h 1805315"/>
              <a:gd name="connsiteX81" fmla="*/ 406999 w 2368321"/>
              <a:gd name="connsiteY81" fmla="*/ 1507141 h 1805315"/>
              <a:gd name="connsiteX82" fmla="*/ 393747 w 2368321"/>
              <a:gd name="connsiteY82" fmla="*/ 1487262 h 1805315"/>
              <a:gd name="connsiteX83" fmla="*/ 387121 w 2368321"/>
              <a:gd name="connsiteY83" fmla="*/ 1467384 h 1805315"/>
              <a:gd name="connsiteX84" fmla="*/ 347364 w 2368321"/>
              <a:gd name="connsiteY84" fmla="*/ 1454132 h 1805315"/>
              <a:gd name="connsiteX85" fmla="*/ 340738 w 2368321"/>
              <a:gd name="connsiteY85" fmla="*/ 1434254 h 1805315"/>
              <a:gd name="connsiteX86" fmla="*/ 294355 w 2368321"/>
              <a:gd name="connsiteY86" fmla="*/ 1394497 h 1805315"/>
              <a:gd name="connsiteX87" fmla="*/ 274477 w 2368321"/>
              <a:gd name="connsiteY87" fmla="*/ 1328236 h 1805315"/>
              <a:gd name="connsiteX88" fmla="*/ 247973 w 2368321"/>
              <a:gd name="connsiteY88" fmla="*/ 1288480 h 1805315"/>
              <a:gd name="connsiteX89" fmla="*/ 214842 w 2368321"/>
              <a:gd name="connsiteY89" fmla="*/ 1261975 h 1805315"/>
              <a:gd name="connsiteX90" fmla="*/ 201590 w 2368321"/>
              <a:gd name="connsiteY90" fmla="*/ 1242097 h 1805315"/>
              <a:gd name="connsiteX91" fmla="*/ 161834 w 2368321"/>
              <a:gd name="connsiteY91" fmla="*/ 1202341 h 1805315"/>
              <a:gd name="connsiteX92" fmla="*/ 155208 w 2368321"/>
              <a:gd name="connsiteY92" fmla="*/ 1175836 h 1805315"/>
              <a:gd name="connsiteX93" fmla="*/ 148581 w 2368321"/>
              <a:gd name="connsiteY93" fmla="*/ 1155958 h 1805315"/>
              <a:gd name="connsiteX94" fmla="*/ 141955 w 2368321"/>
              <a:gd name="connsiteY94" fmla="*/ 1116201 h 1805315"/>
              <a:gd name="connsiteX95" fmla="*/ 115451 w 2368321"/>
              <a:gd name="connsiteY95" fmla="*/ 1063193 h 1805315"/>
              <a:gd name="connsiteX96" fmla="*/ 88947 w 2368321"/>
              <a:gd name="connsiteY96" fmla="*/ 1043315 h 1805315"/>
              <a:gd name="connsiteX97" fmla="*/ 75695 w 2368321"/>
              <a:gd name="connsiteY97" fmla="*/ 1023436 h 1805315"/>
              <a:gd name="connsiteX98" fmla="*/ 69068 w 2368321"/>
              <a:gd name="connsiteY98" fmla="*/ 990306 h 1805315"/>
              <a:gd name="connsiteX99" fmla="*/ 49190 w 2368321"/>
              <a:gd name="connsiteY99" fmla="*/ 970428 h 1805315"/>
              <a:gd name="connsiteX100" fmla="*/ 2808 w 2368321"/>
              <a:gd name="connsiteY100" fmla="*/ 977054 h 1805315"/>
              <a:gd name="connsiteX101" fmla="*/ 22686 w 2368321"/>
              <a:gd name="connsiteY101" fmla="*/ 857784 h 1805315"/>
              <a:gd name="connsiteX102" fmla="*/ 29312 w 2368321"/>
              <a:gd name="connsiteY102" fmla="*/ 837906 h 1805315"/>
              <a:gd name="connsiteX103" fmla="*/ 35938 w 2368321"/>
              <a:gd name="connsiteY103" fmla="*/ 818028 h 1805315"/>
              <a:gd name="connsiteX104" fmla="*/ 49190 w 2368321"/>
              <a:gd name="connsiteY104" fmla="*/ 712010 h 1805315"/>
              <a:gd name="connsiteX105" fmla="*/ 62442 w 2368321"/>
              <a:gd name="connsiteY105" fmla="*/ 692132 h 1805315"/>
              <a:gd name="connsiteX106" fmla="*/ 75695 w 2368321"/>
              <a:gd name="connsiteY106" fmla="*/ 645749 h 1805315"/>
              <a:gd name="connsiteX107" fmla="*/ 82321 w 2368321"/>
              <a:gd name="connsiteY107" fmla="*/ 619245 h 1805315"/>
              <a:gd name="connsiteX108" fmla="*/ 88947 w 2368321"/>
              <a:gd name="connsiteY108" fmla="*/ 599367 h 1805315"/>
              <a:gd name="connsiteX109" fmla="*/ 95573 w 2368321"/>
              <a:gd name="connsiteY109" fmla="*/ 572862 h 1805315"/>
              <a:gd name="connsiteX110" fmla="*/ 115451 w 2368321"/>
              <a:gd name="connsiteY110" fmla="*/ 566236 h 1805315"/>
              <a:gd name="connsiteX111" fmla="*/ 122077 w 2368321"/>
              <a:gd name="connsiteY111" fmla="*/ 546358 h 1805315"/>
              <a:gd name="connsiteX112" fmla="*/ 161834 w 2368321"/>
              <a:gd name="connsiteY112" fmla="*/ 486723 h 1805315"/>
              <a:gd name="connsiteX113" fmla="*/ 175086 w 2368321"/>
              <a:gd name="connsiteY113" fmla="*/ 466845 h 1805315"/>
              <a:gd name="connsiteX114" fmla="*/ 208216 w 2368321"/>
              <a:gd name="connsiteY114" fmla="*/ 460219 h 1805315"/>
              <a:gd name="connsiteX115" fmla="*/ 228095 w 2368321"/>
              <a:gd name="connsiteY115" fmla="*/ 440341 h 1805315"/>
              <a:gd name="connsiteX116" fmla="*/ 267851 w 2368321"/>
              <a:gd name="connsiteY116" fmla="*/ 427088 h 1805315"/>
              <a:gd name="connsiteX117" fmla="*/ 327486 w 2368321"/>
              <a:gd name="connsiteY117" fmla="*/ 407210 h 1805315"/>
              <a:gd name="connsiteX118" fmla="*/ 347364 w 2368321"/>
              <a:gd name="connsiteY118" fmla="*/ 393958 h 1805315"/>
              <a:gd name="connsiteX119" fmla="*/ 373868 w 2368321"/>
              <a:gd name="connsiteY119" fmla="*/ 354201 h 1805315"/>
              <a:gd name="connsiteX120" fmla="*/ 380495 w 2368321"/>
              <a:gd name="connsiteY120" fmla="*/ 327697 h 1805315"/>
              <a:gd name="connsiteX121" fmla="*/ 406999 w 2368321"/>
              <a:gd name="connsiteY121" fmla="*/ 321071 h 1805315"/>
              <a:gd name="connsiteX122" fmla="*/ 440129 w 2368321"/>
              <a:gd name="connsiteY122" fmla="*/ 327697 h 1805315"/>
              <a:gd name="connsiteX123" fmla="*/ 486512 w 2368321"/>
              <a:gd name="connsiteY123" fmla="*/ 340949 h 1805315"/>
              <a:gd name="connsiteX124" fmla="*/ 506390 w 2368321"/>
              <a:gd name="connsiteY124" fmla="*/ 354201 h 1805315"/>
              <a:gd name="connsiteX125" fmla="*/ 619034 w 2368321"/>
              <a:gd name="connsiteY125" fmla="*/ 340949 h 1805315"/>
              <a:gd name="connsiteX126" fmla="*/ 691921 w 2368321"/>
              <a:gd name="connsiteY126" fmla="*/ 307819 h 1805315"/>
              <a:gd name="connsiteX127" fmla="*/ 711799 w 2368321"/>
              <a:gd name="connsiteY127" fmla="*/ 294567 h 1805315"/>
              <a:gd name="connsiteX128" fmla="*/ 731677 w 2368321"/>
              <a:gd name="connsiteY128" fmla="*/ 287941 h 1805315"/>
              <a:gd name="connsiteX129" fmla="*/ 758181 w 2368321"/>
              <a:gd name="connsiteY129" fmla="*/ 268062 h 1805315"/>
              <a:gd name="connsiteX130" fmla="*/ 804564 w 2368321"/>
              <a:gd name="connsiteY130" fmla="*/ 254810 h 1805315"/>
              <a:gd name="connsiteX131" fmla="*/ 837695 w 2368321"/>
              <a:gd name="connsiteY131" fmla="*/ 221680 h 1805315"/>
              <a:gd name="connsiteX132" fmla="*/ 850947 w 2368321"/>
              <a:gd name="connsiteY132" fmla="*/ 181923 h 1805315"/>
              <a:gd name="connsiteX133" fmla="*/ 870825 w 2368321"/>
              <a:gd name="connsiteY133" fmla="*/ 142167 h 1805315"/>
              <a:gd name="connsiteX134" fmla="*/ 930460 w 2368321"/>
              <a:gd name="connsiteY134" fmla="*/ 115662 h 1805315"/>
              <a:gd name="connsiteX135" fmla="*/ 950338 w 2368321"/>
              <a:gd name="connsiteY135" fmla="*/ 109036 h 1805315"/>
              <a:gd name="connsiteX136" fmla="*/ 970216 w 2368321"/>
              <a:gd name="connsiteY136" fmla="*/ 95784 h 1805315"/>
              <a:gd name="connsiteX137" fmla="*/ 1003347 w 2368321"/>
              <a:gd name="connsiteY137" fmla="*/ 89158 h 1805315"/>
              <a:gd name="connsiteX138" fmla="*/ 1043103 w 2368321"/>
              <a:gd name="connsiteY138" fmla="*/ 95784 h 1805315"/>
              <a:gd name="connsiteX139" fmla="*/ 1049729 w 2368321"/>
              <a:gd name="connsiteY139" fmla="*/ 115662 h 1805315"/>
              <a:gd name="connsiteX140" fmla="*/ 1069608 w 2368321"/>
              <a:gd name="connsiteY140" fmla="*/ 128915 h 1805315"/>
              <a:gd name="connsiteX141" fmla="*/ 1208755 w 2368321"/>
              <a:gd name="connsiteY141" fmla="*/ 115662 h 1805315"/>
              <a:gd name="connsiteX142" fmla="*/ 1215381 w 2368321"/>
              <a:gd name="connsiteY142" fmla="*/ 75906 h 1805315"/>
              <a:gd name="connsiteX143" fmla="*/ 1195503 w 2368321"/>
              <a:gd name="connsiteY143" fmla="*/ 62654 h 1805315"/>
              <a:gd name="connsiteX144" fmla="*/ 1142495 w 2368321"/>
              <a:gd name="connsiteY144" fmla="*/ 49401 h 1805315"/>
              <a:gd name="connsiteX145" fmla="*/ 1122616 w 2368321"/>
              <a:gd name="connsiteY145" fmla="*/ 42775 h 1805315"/>
              <a:gd name="connsiteX146" fmla="*/ 1135868 w 2368321"/>
              <a:gd name="connsiteY146" fmla="*/ 3019 h 1805315"/>
              <a:gd name="connsiteX147" fmla="*/ 1354529 w 2368321"/>
              <a:gd name="connsiteY147" fmla="*/ 16271 h 1805315"/>
              <a:gd name="connsiteX148" fmla="*/ 1361155 w 2368321"/>
              <a:gd name="connsiteY148" fmla="*/ 36149 h 1805315"/>
              <a:gd name="connsiteX149" fmla="*/ 1407538 w 2368321"/>
              <a:gd name="connsiteY149" fmla="*/ 75906 h 1805315"/>
              <a:gd name="connsiteX150" fmla="*/ 1447295 w 2368321"/>
              <a:gd name="connsiteY150" fmla="*/ 102410 h 1805315"/>
              <a:gd name="connsiteX151" fmla="*/ 1467173 w 2368321"/>
              <a:gd name="connsiteY151" fmla="*/ 122288 h 1805315"/>
              <a:gd name="connsiteX152" fmla="*/ 1480425 w 2368321"/>
              <a:gd name="connsiteY152" fmla="*/ 142167 h 1805315"/>
              <a:gd name="connsiteX153" fmla="*/ 1520181 w 2368321"/>
              <a:gd name="connsiteY153" fmla="*/ 162045 h 1805315"/>
              <a:gd name="connsiteX154" fmla="*/ 1533434 w 2368321"/>
              <a:gd name="connsiteY154" fmla="*/ 175297 h 1805315"/>
              <a:gd name="connsiteX155" fmla="*/ 1586442 w 2368321"/>
              <a:gd name="connsiteY155" fmla="*/ 181923 h 1805315"/>
              <a:gd name="connsiteX156" fmla="*/ 1612947 w 2368321"/>
              <a:gd name="connsiteY156" fmla="*/ 188549 h 1805315"/>
              <a:gd name="connsiteX157" fmla="*/ 1632825 w 2368321"/>
              <a:gd name="connsiteY157" fmla="*/ 201801 h 1805315"/>
              <a:gd name="connsiteX158" fmla="*/ 1725590 w 2368321"/>
              <a:gd name="connsiteY158" fmla="*/ 221680 h 1805315"/>
              <a:gd name="connsiteX159" fmla="*/ 1745468 w 2368321"/>
              <a:gd name="connsiteY159" fmla="*/ 241558 h 1805315"/>
              <a:gd name="connsiteX160" fmla="*/ 1818355 w 2368321"/>
              <a:gd name="connsiteY160" fmla="*/ 274688 h 1805315"/>
              <a:gd name="connsiteX161" fmla="*/ 1844860 w 2368321"/>
              <a:gd name="connsiteY161" fmla="*/ 281315 h 1805315"/>
              <a:gd name="connsiteX162" fmla="*/ 1891242 w 2368321"/>
              <a:gd name="connsiteY162" fmla="*/ 307819 h 1805315"/>
              <a:gd name="connsiteX163" fmla="*/ 1911121 w 2368321"/>
              <a:gd name="connsiteY163" fmla="*/ 314445 h 1805315"/>
              <a:gd name="connsiteX164" fmla="*/ 1937625 w 2368321"/>
              <a:gd name="connsiteY164" fmla="*/ 327697 h 1805315"/>
              <a:gd name="connsiteX165" fmla="*/ 1957503 w 2368321"/>
              <a:gd name="connsiteY165" fmla="*/ 374080 h 1805315"/>
              <a:gd name="connsiteX166" fmla="*/ 1970755 w 2368321"/>
              <a:gd name="connsiteY166" fmla="*/ 393958 h 1805315"/>
              <a:gd name="connsiteX167" fmla="*/ 1977381 w 2368321"/>
              <a:gd name="connsiteY167" fmla="*/ 506601 h 1805315"/>
              <a:gd name="connsiteX168" fmla="*/ 2023764 w 2368321"/>
              <a:gd name="connsiteY168" fmla="*/ 513228 h 1805315"/>
              <a:gd name="connsiteX169" fmla="*/ 1977381 w 2368321"/>
              <a:gd name="connsiteY169" fmla="*/ 559610 h 1805315"/>
              <a:gd name="connsiteX170" fmla="*/ 1970755 w 2368321"/>
              <a:gd name="connsiteY170" fmla="*/ 579488 h 1805315"/>
              <a:gd name="connsiteX171" fmla="*/ 2017138 w 2368321"/>
              <a:gd name="connsiteY171" fmla="*/ 586115 h 1805315"/>
              <a:gd name="connsiteX172" fmla="*/ 2050268 w 2368321"/>
              <a:gd name="connsiteY172" fmla="*/ 592741 h 1805315"/>
              <a:gd name="connsiteX173" fmla="*/ 2090025 w 2368321"/>
              <a:gd name="connsiteY173" fmla="*/ 605993 h 1805315"/>
              <a:gd name="connsiteX174" fmla="*/ 2096651 w 2368321"/>
              <a:gd name="connsiteY174" fmla="*/ 678880 h 180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368321" h="1805315">
                <a:moveTo>
                  <a:pt x="2096651" y="678880"/>
                </a:moveTo>
                <a:cubicBezTo>
                  <a:pt x="2105486" y="667836"/>
                  <a:pt x="2112417" y="654953"/>
                  <a:pt x="2123155" y="645749"/>
                </a:cubicBezTo>
                <a:cubicBezTo>
                  <a:pt x="2128458" y="641203"/>
                  <a:pt x="2136049" y="639123"/>
                  <a:pt x="2143034" y="639123"/>
                </a:cubicBezTo>
                <a:cubicBezTo>
                  <a:pt x="2180647" y="639123"/>
                  <a:pt x="2218129" y="643540"/>
                  <a:pt x="2255677" y="645749"/>
                </a:cubicBezTo>
                <a:cubicBezTo>
                  <a:pt x="2262303" y="650166"/>
                  <a:pt x="2268432" y="655440"/>
                  <a:pt x="2275555" y="659001"/>
                </a:cubicBezTo>
                <a:cubicBezTo>
                  <a:pt x="2289141" y="665794"/>
                  <a:pt x="2315957" y="669733"/>
                  <a:pt x="2328564" y="672254"/>
                </a:cubicBezTo>
                <a:cubicBezTo>
                  <a:pt x="2337399" y="685506"/>
                  <a:pt x="2350031" y="696900"/>
                  <a:pt x="2355068" y="712010"/>
                </a:cubicBezTo>
                <a:lnTo>
                  <a:pt x="2368321" y="751767"/>
                </a:lnTo>
                <a:cubicBezTo>
                  <a:pt x="2366112" y="773854"/>
                  <a:pt x="2369281" y="797167"/>
                  <a:pt x="2361695" y="818028"/>
                </a:cubicBezTo>
                <a:cubicBezTo>
                  <a:pt x="2359308" y="824592"/>
                  <a:pt x="2348063" y="821530"/>
                  <a:pt x="2341816" y="824654"/>
                </a:cubicBezTo>
                <a:cubicBezTo>
                  <a:pt x="2333209" y="828957"/>
                  <a:pt x="2299936" y="854033"/>
                  <a:pt x="2295434" y="857784"/>
                </a:cubicBezTo>
                <a:cubicBezTo>
                  <a:pt x="2290635" y="861783"/>
                  <a:pt x="2286084" y="866158"/>
                  <a:pt x="2282181" y="871036"/>
                </a:cubicBezTo>
                <a:cubicBezTo>
                  <a:pt x="2277206" y="877255"/>
                  <a:pt x="2275047" y="885817"/>
                  <a:pt x="2268929" y="890915"/>
                </a:cubicBezTo>
                <a:cubicBezTo>
                  <a:pt x="2261341" y="897239"/>
                  <a:pt x="2250463" y="898426"/>
                  <a:pt x="2242425" y="904167"/>
                </a:cubicBezTo>
                <a:cubicBezTo>
                  <a:pt x="2234800" y="909614"/>
                  <a:pt x="2229746" y="918046"/>
                  <a:pt x="2222547" y="924045"/>
                </a:cubicBezTo>
                <a:cubicBezTo>
                  <a:pt x="2194063" y="947781"/>
                  <a:pt x="2212673" y="928981"/>
                  <a:pt x="2182790" y="943923"/>
                </a:cubicBezTo>
                <a:cubicBezTo>
                  <a:pt x="2131411" y="969612"/>
                  <a:pt x="2192998" y="947146"/>
                  <a:pt x="2143034" y="963801"/>
                </a:cubicBezTo>
                <a:cubicBezTo>
                  <a:pt x="2136408" y="970427"/>
                  <a:pt x="2130952" y="978482"/>
                  <a:pt x="2123155" y="983680"/>
                </a:cubicBezTo>
                <a:cubicBezTo>
                  <a:pt x="2117344" y="987554"/>
                  <a:pt x="2108216" y="985367"/>
                  <a:pt x="2103277" y="990306"/>
                </a:cubicBezTo>
                <a:cubicBezTo>
                  <a:pt x="2096293" y="997290"/>
                  <a:pt x="2094442" y="1007975"/>
                  <a:pt x="2090025" y="1016810"/>
                </a:cubicBezTo>
                <a:cubicBezTo>
                  <a:pt x="2087816" y="1027854"/>
                  <a:pt x="2086960" y="1039257"/>
                  <a:pt x="2083399" y="1049941"/>
                </a:cubicBezTo>
                <a:cubicBezTo>
                  <a:pt x="2057787" y="1126780"/>
                  <a:pt x="2080184" y="1027966"/>
                  <a:pt x="2063521" y="1102949"/>
                </a:cubicBezTo>
                <a:cubicBezTo>
                  <a:pt x="2063041" y="1105108"/>
                  <a:pt x="2055796" y="1148851"/>
                  <a:pt x="2050268" y="1155958"/>
                </a:cubicBezTo>
                <a:cubicBezTo>
                  <a:pt x="2038762" y="1170752"/>
                  <a:pt x="2020908" y="1180121"/>
                  <a:pt x="2010512" y="1195715"/>
                </a:cubicBezTo>
                <a:cubicBezTo>
                  <a:pt x="1975342" y="1248470"/>
                  <a:pt x="1995273" y="1224205"/>
                  <a:pt x="1950877" y="1268601"/>
                </a:cubicBezTo>
                <a:lnTo>
                  <a:pt x="1937625" y="1281854"/>
                </a:lnTo>
                <a:cubicBezTo>
                  <a:pt x="1935416" y="1290689"/>
                  <a:pt x="1936688" y="1301247"/>
                  <a:pt x="1930999" y="1308358"/>
                </a:cubicBezTo>
                <a:cubicBezTo>
                  <a:pt x="1926636" y="1313812"/>
                  <a:pt x="1915181" y="1309301"/>
                  <a:pt x="1911121" y="1314984"/>
                </a:cubicBezTo>
                <a:cubicBezTo>
                  <a:pt x="1903001" y="1326351"/>
                  <a:pt x="1897868" y="1354741"/>
                  <a:pt x="1897868" y="1354741"/>
                </a:cubicBezTo>
                <a:cubicBezTo>
                  <a:pt x="1895659" y="1374619"/>
                  <a:pt x="1897567" y="1395401"/>
                  <a:pt x="1891242" y="1414375"/>
                </a:cubicBezTo>
                <a:cubicBezTo>
                  <a:pt x="1887481" y="1425658"/>
                  <a:pt x="1859562" y="1464209"/>
                  <a:pt x="1844860" y="1474010"/>
                </a:cubicBezTo>
                <a:cubicBezTo>
                  <a:pt x="1839048" y="1477884"/>
                  <a:pt x="1831757" y="1478942"/>
                  <a:pt x="1824981" y="1480636"/>
                </a:cubicBezTo>
                <a:cubicBezTo>
                  <a:pt x="1814055" y="1483367"/>
                  <a:pt x="1802845" y="1484819"/>
                  <a:pt x="1791851" y="1487262"/>
                </a:cubicBezTo>
                <a:cubicBezTo>
                  <a:pt x="1782961" y="1489237"/>
                  <a:pt x="1774182" y="1491679"/>
                  <a:pt x="1765347" y="1493888"/>
                </a:cubicBezTo>
                <a:cubicBezTo>
                  <a:pt x="1756512" y="1498306"/>
                  <a:pt x="1748691" y="1506383"/>
                  <a:pt x="1738842" y="1507141"/>
                </a:cubicBezTo>
                <a:cubicBezTo>
                  <a:pt x="1702507" y="1509936"/>
                  <a:pt x="1684133" y="1511499"/>
                  <a:pt x="1665955" y="1487262"/>
                </a:cubicBezTo>
                <a:cubicBezTo>
                  <a:pt x="1656399" y="1474520"/>
                  <a:pt x="1654561" y="1452543"/>
                  <a:pt x="1639451" y="1447506"/>
                </a:cubicBezTo>
                <a:cubicBezTo>
                  <a:pt x="1632825" y="1445297"/>
                  <a:pt x="1625820" y="1444004"/>
                  <a:pt x="1619573" y="1440880"/>
                </a:cubicBezTo>
                <a:cubicBezTo>
                  <a:pt x="1602855" y="1432521"/>
                  <a:pt x="1598768" y="1426701"/>
                  <a:pt x="1586442" y="1414375"/>
                </a:cubicBezTo>
                <a:cubicBezTo>
                  <a:pt x="1577396" y="1423422"/>
                  <a:pt x="1564117" y="1434969"/>
                  <a:pt x="1559938" y="1447506"/>
                </a:cubicBezTo>
                <a:cubicBezTo>
                  <a:pt x="1555690" y="1460251"/>
                  <a:pt x="1562812" y="1477762"/>
                  <a:pt x="1553312" y="1487262"/>
                </a:cubicBezTo>
                <a:cubicBezTo>
                  <a:pt x="1541942" y="1498632"/>
                  <a:pt x="1522390" y="1496097"/>
                  <a:pt x="1506929" y="1500515"/>
                </a:cubicBezTo>
                <a:cubicBezTo>
                  <a:pt x="1495886" y="1498306"/>
                  <a:pt x="1481128" y="1502439"/>
                  <a:pt x="1473799" y="1493888"/>
                </a:cubicBezTo>
                <a:cubicBezTo>
                  <a:pt x="1465056" y="1483687"/>
                  <a:pt x="1471421" y="1466877"/>
                  <a:pt x="1467173" y="1454132"/>
                </a:cubicBezTo>
                <a:cubicBezTo>
                  <a:pt x="1464655" y="1446577"/>
                  <a:pt x="1458338" y="1440880"/>
                  <a:pt x="1453921" y="1434254"/>
                </a:cubicBezTo>
                <a:cubicBezTo>
                  <a:pt x="1451712" y="1427628"/>
                  <a:pt x="1452234" y="1419314"/>
                  <a:pt x="1447295" y="1414375"/>
                </a:cubicBezTo>
                <a:cubicBezTo>
                  <a:pt x="1442356" y="1409436"/>
                  <a:pt x="1434234" y="1409264"/>
                  <a:pt x="1427416" y="1407749"/>
                </a:cubicBezTo>
                <a:cubicBezTo>
                  <a:pt x="1394434" y="1400420"/>
                  <a:pt x="1361155" y="1394497"/>
                  <a:pt x="1328025" y="1387871"/>
                </a:cubicBezTo>
                <a:cubicBezTo>
                  <a:pt x="1319190" y="1390080"/>
                  <a:pt x="1308632" y="1388808"/>
                  <a:pt x="1301521" y="1394497"/>
                </a:cubicBezTo>
                <a:cubicBezTo>
                  <a:pt x="1296067" y="1398860"/>
                  <a:pt x="1296589" y="1407599"/>
                  <a:pt x="1294895" y="1414375"/>
                </a:cubicBezTo>
                <a:cubicBezTo>
                  <a:pt x="1277022" y="1485863"/>
                  <a:pt x="1301469" y="1412287"/>
                  <a:pt x="1275016" y="1474010"/>
                </a:cubicBezTo>
                <a:cubicBezTo>
                  <a:pt x="1272265" y="1480430"/>
                  <a:pt x="1272581" y="1488300"/>
                  <a:pt x="1268390" y="1493888"/>
                </a:cubicBezTo>
                <a:cubicBezTo>
                  <a:pt x="1259019" y="1506382"/>
                  <a:pt x="1246304" y="1515975"/>
                  <a:pt x="1235260" y="1527019"/>
                </a:cubicBezTo>
                <a:lnTo>
                  <a:pt x="1215381" y="1546897"/>
                </a:lnTo>
                <a:lnTo>
                  <a:pt x="1202129" y="1586654"/>
                </a:lnTo>
                <a:cubicBezTo>
                  <a:pt x="1199920" y="1593280"/>
                  <a:pt x="1201314" y="1602658"/>
                  <a:pt x="1195503" y="1606532"/>
                </a:cubicBezTo>
                <a:lnTo>
                  <a:pt x="1155747" y="1633036"/>
                </a:lnTo>
                <a:cubicBezTo>
                  <a:pt x="1151330" y="1639662"/>
                  <a:pt x="1146057" y="1645792"/>
                  <a:pt x="1142495" y="1652915"/>
                </a:cubicBezTo>
                <a:cubicBezTo>
                  <a:pt x="1129592" y="1678720"/>
                  <a:pt x="1141989" y="1669553"/>
                  <a:pt x="1129242" y="1699297"/>
                </a:cubicBezTo>
                <a:cubicBezTo>
                  <a:pt x="1126105" y="1706617"/>
                  <a:pt x="1120407" y="1712549"/>
                  <a:pt x="1115990" y="1719175"/>
                </a:cubicBezTo>
                <a:cubicBezTo>
                  <a:pt x="1118199" y="1725801"/>
                  <a:pt x="1127982" y="1734582"/>
                  <a:pt x="1122616" y="1739054"/>
                </a:cubicBezTo>
                <a:cubicBezTo>
                  <a:pt x="1110264" y="1749348"/>
                  <a:pt x="1081880" y="1737250"/>
                  <a:pt x="1076234" y="1752306"/>
                </a:cubicBezTo>
                <a:cubicBezTo>
                  <a:pt x="1070642" y="1767219"/>
                  <a:pt x="1102738" y="1792062"/>
                  <a:pt x="1102738" y="1792062"/>
                </a:cubicBezTo>
                <a:cubicBezTo>
                  <a:pt x="1074784" y="1801380"/>
                  <a:pt x="1067310" y="1805315"/>
                  <a:pt x="1029851" y="1805315"/>
                </a:cubicBezTo>
                <a:cubicBezTo>
                  <a:pt x="1012044" y="1805315"/>
                  <a:pt x="994512" y="1800897"/>
                  <a:pt x="976842" y="1798688"/>
                </a:cubicBezTo>
                <a:cubicBezTo>
                  <a:pt x="970216" y="1792062"/>
                  <a:pt x="964163" y="1784809"/>
                  <a:pt x="956964" y="1778810"/>
                </a:cubicBezTo>
                <a:cubicBezTo>
                  <a:pt x="950846" y="1773712"/>
                  <a:pt x="944077" y="1769371"/>
                  <a:pt x="937086" y="1765558"/>
                </a:cubicBezTo>
                <a:cubicBezTo>
                  <a:pt x="923711" y="1758263"/>
                  <a:pt x="886597" y="1737406"/>
                  <a:pt x="864199" y="1732428"/>
                </a:cubicBezTo>
                <a:cubicBezTo>
                  <a:pt x="851084" y="1729513"/>
                  <a:pt x="837694" y="1728010"/>
                  <a:pt x="824442" y="1725801"/>
                </a:cubicBezTo>
                <a:cubicBezTo>
                  <a:pt x="779275" y="1695690"/>
                  <a:pt x="829679" y="1736274"/>
                  <a:pt x="797938" y="1672793"/>
                </a:cubicBezTo>
                <a:cubicBezTo>
                  <a:pt x="794377" y="1665670"/>
                  <a:pt x="783691" y="1665172"/>
                  <a:pt x="778060" y="1659541"/>
                </a:cubicBezTo>
                <a:cubicBezTo>
                  <a:pt x="770251" y="1651732"/>
                  <a:pt x="765368" y="1641421"/>
                  <a:pt x="758181" y="1633036"/>
                </a:cubicBezTo>
                <a:cubicBezTo>
                  <a:pt x="752083" y="1625921"/>
                  <a:pt x="744401" y="1620273"/>
                  <a:pt x="738303" y="1613158"/>
                </a:cubicBezTo>
                <a:cubicBezTo>
                  <a:pt x="705427" y="1574803"/>
                  <a:pt x="733541" y="1596732"/>
                  <a:pt x="698547" y="1573401"/>
                </a:cubicBezTo>
                <a:cubicBezTo>
                  <a:pt x="693864" y="1566376"/>
                  <a:pt x="681485" y="1544993"/>
                  <a:pt x="672042" y="1540271"/>
                </a:cubicBezTo>
                <a:cubicBezTo>
                  <a:pt x="663897" y="1536199"/>
                  <a:pt x="654565" y="1534849"/>
                  <a:pt x="645538" y="1533645"/>
                </a:cubicBezTo>
                <a:cubicBezTo>
                  <a:pt x="621356" y="1530421"/>
                  <a:pt x="596947" y="1529228"/>
                  <a:pt x="572651" y="1527019"/>
                </a:cubicBezTo>
                <a:cubicBezTo>
                  <a:pt x="525318" y="1495463"/>
                  <a:pt x="548346" y="1496652"/>
                  <a:pt x="506390" y="1507141"/>
                </a:cubicBezTo>
                <a:cubicBezTo>
                  <a:pt x="504181" y="1515976"/>
                  <a:pt x="504282" y="1525738"/>
                  <a:pt x="499764" y="1533645"/>
                </a:cubicBezTo>
                <a:cubicBezTo>
                  <a:pt x="488086" y="1554082"/>
                  <a:pt x="478983" y="1553824"/>
                  <a:pt x="460008" y="1560149"/>
                </a:cubicBezTo>
                <a:cubicBezTo>
                  <a:pt x="448964" y="1557940"/>
                  <a:pt x="436656" y="1559111"/>
                  <a:pt x="426877" y="1553523"/>
                </a:cubicBezTo>
                <a:cubicBezTo>
                  <a:pt x="411141" y="1544531"/>
                  <a:pt x="412620" y="1520257"/>
                  <a:pt x="406999" y="1507141"/>
                </a:cubicBezTo>
                <a:cubicBezTo>
                  <a:pt x="403862" y="1499821"/>
                  <a:pt x="397308" y="1494385"/>
                  <a:pt x="393747" y="1487262"/>
                </a:cubicBezTo>
                <a:cubicBezTo>
                  <a:pt x="390624" y="1481015"/>
                  <a:pt x="392804" y="1471444"/>
                  <a:pt x="387121" y="1467384"/>
                </a:cubicBezTo>
                <a:cubicBezTo>
                  <a:pt x="375754" y="1459265"/>
                  <a:pt x="347364" y="1454132"/>
                  <a:pt x="347364" y="1454132"/>
                </a:cubicBezTo>
                <a:cubicBezTo>
                  <a:pt x="345155" y="1447506"/>
                  <a:pt x="344612" y="1440065"/>
                  <a:pt x="340738" y="1434254"/>
                </a:cubicBezTo>
                <a:cubicBezTo>
                  <a:pt x="331507" y="1420407"/>
                  <a:pt x="306606" y="1403685"/>
                  <a:pt x="294355" y="1394497"/>
                </a:cubicBezTo>
                <a:cubicBezTo>
                  <a:pt x="290651" y="1379681"/>
                  <a:pt x="280929" y="1337914"/>
                  <a:pt x="274477" y="1328236"/>
                </a:cubicBezTo>
                <a:lnTo>
                  <a:pt x="247973" y="1288480"/>
                </a:lnTo>
                <a:cubicBezTo>
                  <a:pt x="230846" y="1262789"/>
                  <a:pt x="242277" y="1271119"/>
                  <a:pt x="214842" y="1261975"/>
                </a:cubicBezTo>
                <a:cubicBezTo>
                  <a:pt x="210425" y="1255349"/>
                  <a:pt x="206881" y="1248049"/>
                  <a:pt x="201590" y="1242097"/>
                </a:cubicBezTo>
                <a:cubicBezTo>
                  <a:pt x="189139" y="1228090"/>
                  <a:pt x="161834" y="1202341"/>
                  <a:pt x="161834" y="1202341"/>
                </a:cubicBezTo>
                <a:cubicBezTo>
                  <a:pt x="159625" y="1193506"/>
                  <a:pt x="157710" y="1184592"/>
                  <a:pt x="155208" y="1175836"/>
                </a:cubicBezTo>
                <a:cubicBezTo>
                  <a:pt x="153289" y="1169120"/>
                  <a:pt x="150096" y="1162776"/>
                  <a:pt x="148581" y="1155958"/>
                </a:cubicBezTo>
                <a:cubicBezTo>
                  <a:pt x="145666" y="1142843"/>
                  <a:pt x="144869" y="1129316"/>
                  <a:pt x="141955" y="1116201"/>
                </a:cubicBezTo>
                <a:cubicBezTo>
                  <a:pt x="138023" y="1098506"/>
                  <a:pt x="126446" y="1075758"/>
                  <a:pt x="115451" y="1063193"/>
                </a:cubicBezTo>
                <a:cubicBezTo>
                  <a:pt x="108179" y="1054882"/>
                  <a:pt x="97782" y="1049941"/>
                  <a:pt x="88947" y="1043315"/>
                </a:cubicBezTo>
                <a:cubicBezTo>
                  <a:pt x="84530" y="1036689"/>
                  <a:pt x="78491" y="1030893"/>
                  <a:pt x="75695" y="1023436"/>
                </a:cubicBezTo>
                <a:cubicBezTo>
                  <a:pt x="71741" y="1012891"/>
                  <a:pt x="74105" y="1000379"/>
                  <a:pt x="69068" y="990306"/>
                </a:cubicBezTo>
                <a:cubicBezTo>
                  <a:pt x="64877" y="981925"/>
                  <a:pt x="55816" y="977054"/>
                  <a:pt x="49190" y="970428"/>
                </a:cubicBezTo>
                <a:cubicBezTo>
                  <a:pt x="46180" y="972435"/>
                  <a:pt x="9083" y="1004248"/>
                  <a:pt x="2808" y="977054"/>
                </a:cubicBezTo>
                <a:cubicBezTo>
                  <a:pt x="-6747" y="935647"/>
                  <a:pt x="10132" y="895447"/>
                  <a:pt x="22686" y="857784"/>
                </a:cubicBezTo>
                <a:lnTo>
                  <a:pt x="29312" y="837906"/>
                </a:lnTo>
                <a:lnTo>
                  <a:pt x="35938" y="818028"/>
                </a:lnTo>
                <a:cubicBezTo>
                  <a:pt x="36736" y="808456"/>
                  <a:pt x="38368" y="737261"/>
                  <a:pt x="49190" y="712010"/>
                </a:cubicBezTo>
                <a:cubicBezTo>
                  <a:pt x="52327" y="704690"/>
                  <a:pt x="58025" y="698758"/>
                  <a:pt x="62442" y="692132"/>
                </a:cubicBezTo>
                <a:cubicBezTo>
                  <a:pt x="83155" y="609280"/>
                  <a:pt x="56682" y="712289"/>
                  <a:pt x="75695" y="645749"/>
                </a:cubicBezTo>
                <a:cubicBezTo>
                  <a:pt x="78197" y="636993"/>
                  <a:pt x="79819" y="628001"/>
                  <a:pt x="82321" y="619245"/>
                </a:cubicBezTo>
                <a:cubicBezTo>
                  <a:pt x="84240" y="612529"/>
                  <a:pt x="87028" y="606083"/>
                  <a:pt x="88947" y="599367"/>
                </a:cubicBezTo>
                <a:cubicBezTo>
                  <a:pt x="91449" y="590610"/>
                  <a:pt x="89884" y="579973"/>
                  <a:pt x="95573" y="572862"/>
                </a:cubicBezTo>
                <a:cubicBezTo>
                  <a:pt x="99936" y="567408"/>
                  <a:pt x="108825" y="568445"/>
                  <a:pt x="115451" y="566236"/>
                </a:cubicBezTo>
                <a:cubicBezTo>
                  <a:pt x="117660" y="559610"/>
                  <a:pt x="118685" y="552464"/>
                  <a:pt x="122077" y="546358"/>
                </a:cubicBezTo>
                <a:cubicBezTo>
                  <a:pt x="122095" y="546326"/>
                  <a:pt x="155197" y="496677"/>
                  <a:pt x="161834" y="486723"/>
                </a:cubicBezTo>
                <a:cubicBezTo>
                  <a:pt x="166251" y="480097"/>
                  <a:pt x="167277" y="468407"/>
                  <a:pt x="175086" y="466845"/>
                </a:cubicBezTo>
                <a:lnTo>
                  <a:pt x="208216" y="460219"/>
                </a:lnTo>
                <a:cubicBezTo>
                  <a:pt x="214842" y="453593"/>
                  <a:pt x="219903" y="444892"/>
                  <a:pt x="228095" y="440341"/>
                </a:cubicBezTo>
                <a:cubicBezTo>
                  <a:pt x="240306" y="433557"/>
                  <a:pt x="256228" y="434837"/>
                  <a:pt x="267851" y="427088"/>
                </a:cubicBezTo>
                <a:cubicBezTo>
                  <a:pt x="298908" y="406384"/>
                  <a:pt x="279874" y="415145"/>
                  <a:pt x="327486" y="407210"/>
                </a:cubicBezTo>
                <a:cubicBezTo>
                  <a:pt x="334112" y="402793"/>
                  <a:pt x="342120" y="399951"/>
                  <a:pt x="347364" y="393958"/>
                </a:cubicBezTo>
                <a:cubicBezTo>
                  <a:pt x="357852" y="381971"/>
                  <a:pt x="373868" y="354201"/>
                  <a:pt x="373868" y="354201"/>
                </a:cubicBezTo>
                <a:cubicBezTo>
                  <a:pt x="376077" y="345366"/>
                  <a:pt x="374056" y="334136"/>
                  <a:pt x="380495" y="327697"/>
                </a:cubicBezTo>
                <a:cubicBezTo>
                  <a:pt x="386934" y="321258"/>
                  <a:pt x="397892" y="321071"/>
                  <a:pt x="406999" y="321071"/>
                </a:cubicBezTo>
                <a:cubicBezTo>
                  <a:pt x="418261" y="321071"/>
                  <a:pt x="429135" y="325254"/>
                  <a:pt x="440129" y="327697"/>
                </a:cubicBezTo>
                <a:cubicBezTo>
                  <a:pt x="447773" y="329396"/>
                  <a:pt x="477657" y="336521"/>
                  <a:pt x="486512" y="340949"/>
                </a:cubicBezTo>
                <a:cubicBezTo>
                  <a:pt x="493635" y="344510"/>
                  <a:pt x="499764" y="349784"/>
                  <a:pt x="506390" y="354201"/>
                </a:cubicBezTo>
                <a:cubicBezTo>
                  <a:pt x="517150" y="353373"/>
                  <a:pt x="591300" y="352505"/>
                  <a:pt x="619034" y="340949"/>
                </a:cubicBezTo>
                <a:cubicBezTo>
                  <a:pt x="737540" y="291572"/>
                  <a:pt x="632351" y="327675"/>
                  <a:pt x="691921" y="307819"/>
                </a:cubicBezTo>
                <a:cubicBezTo>
                  <a:pt x="698547" y="303402"/>
                  <a:pt x="704676" y="298128"/>
                  <a:pt x="711799" y="294567"/>
                </a:cubicBezTo>
                <a:cubicBezTo>
                  <a:pt x="718046" y="291443"/>
                  <a:pt x="725613" y="291406"/>
                  <a:pt x="731677" y="287941"/>
                </a:cubicBezTo>
                <a:cubicBezTo>
                  <a:pt x="741265" y="282462"/>
                  <a:pt x="748593" y="273541"/>
                  <a:pt x="758181" y="268062"/>
                </a:cubicBezTo>
                <a:cubicBezTo>
                  <a:pt x="765573" y="263838"/>
                  <a:pt x="798828" y="256244"/>
                  <a:pt x="804564" y="254810"/>
                </a:cubicBezTo>
                <a:cubicBezTo>
                  <a:pt x="822697" y="242721"/>
                  <a:pt x="828396" y="242603"/>
                  <a:pt x="837695" y="221680"/>
                </a:cubicBezTo>
                <a:cubicBezTo>
                  <a:pt x="843369" y="208915"/>
                  <a:pt x="846530" y="195175"/>
                  <a:pt x="850947" y="181923"/>
                </a:cubicBezTo>
                <a:cubicBezTo>
                  <a:pt x="856336" y="165756"/>
                  <a:pt x="857980" y="155012"/>
                  <a:pt x="870825" y="142167"/>
                </a:cubicBezTo>
                <a:cubicBezTo>
                  <a:pt x="886575" y="126417"/>
                  <a:pt x="910778" y="122223"/>
                  <a:pt x="930460" y="115662"/>
                </a:cubicBezTo>
                <a:cubicBezTo>
                  <a:pt x="937086" y="113453"/>
                  <a:pt x="944527" y="112910"/>
                  <a:pt x="950338" y="109036"/>
                </a:cubicBezTo>
                <a:cubicBezTo>
                  <a:pt x="956964" y="104619"/>
                  <a:pt x="962760" y="98580"/>
                  <a:pt x="970216" y="95784"/>
                </a:cubicBezTo>
                <a:cubicBezTo>
                  <a:pt x="980761" y="91830"/>
                  <a:pt x="992303" y="91367"/>
                  <a:pt x="1003347" y="89158"/>
                </a:cubicBezTo>
                <a:cubicBezTo>
                  <a:pt x="1016599" y="91367"/>
                  <a:pt x="1031438" y="89118"/>
                  <a:pt x="1043103" y="95784"/>
                </a:cubicBezTo>
                <a:cubicBezTo>
                  <a:pt x="1049167" y="99249"/>
                  <a:pt x="1045366" y="110208"/>
                  <a:pt x="1049729" y="115662"/>
                </a:cubicBezTo>
                <a:cubicBezTo>
                  <a:pt x="1054704" y="121881"/>
                  <a:pt x="1062982" y="124497"/>
                  <a:pt x="1069608" y="128915"/>
                </a:cubicBezTo>
                <a:cubicBezTo>
                  <a:pt x="1115990" y="124497"/>
                  <a:pt x="1163226" y="125560"/>
                  <a:pt x="1208755" y="115662"/>
                </a:cubicBezTo>
                <a:cubicBezTo>
                  <a:pt x="1228419" y="111387"/>
                  <a:pt x="1222302" y="84557"/>
                  <a:pt x="1215381" y="75906"/>
                </a:cubicBezTo>
                <a:cubicBezTo>
                  <a:pt x="1210406" y="69688"/>
                  <a:pt x="1202987" y="65376"/>
                  <a:pt x="1195503" y="62654"/>
                </a:cubicBezTo>
                <a:cubicBezTo>
                  <a:pt x="1178386" y="56430"/>
                  <a:pt x="1159774" y="55160"/>
                  <a:pt x="1142495" y="49401"/>
                </a:cubicBezTo>
                <a:lnTo>
                  <a:pt x="1122616" y="42775"/>
                </a:lnTo>
                <a:cubicBezTo>
                  <a:pt x="1127033" y="29523"/>
                  <a:pt x="1122133" y="5563"/>
                  <a:pt x="1135868" y="3019"/>
                </a:cubicBezTo>
                <a:cubicBezTo>
                  <a:pt x="1186139" y="-6290"/>
                  <a:pt x="1289599" y="8155"/>
                  <a:pt x="1354529" y="16271"/>
                </a:cubicBezTo>
                <a:cubicBezTo>
                  <a:pt x="1356738" y="22897"/>
                  <a:pt x="1357095" y="30466"/>
                  <a:pt x="1361155" y="36149"/>
                </a:cubicBezTo>
                <a:cubicBezTo>
                  <a:pt x="1384578" y="68941"/>
                  <a:pt x="1382817" y="55305"/>
                  <a:pt x="1407538" y="75906"/>
                </a:cubicBezTo>
                <a:cubicBezTo>
                  <a:pt x="1440627" y="103480"/>
                  <a:pt x="1412360" y="90766"/>
                  <a:pt x="1447295" y="102410"/>
                </a:cubicBezTo>
                <a:cubicBezTo>
                  <a:pt x="1453921" y="109036"/>
                  <a:pt x="1461174" y="115089"/>
                  <a:pt x="1467173" y="122288"/>
                </a:cubicBezTo>
                <a:cubicBezTo>
                  <a:pt x="1472271" y="128406"/>
                  <a:pt x="1474794" y="136536"/>
                  <a:pt x="1480425" y="142167"/>
                </a:cubicBezTo>
                <a:cubicBezTo>
                  <a:pt x="1493269" y="155011"/>
                  <a:pt x="1504014" y="156656"/>
                  <a:pt x="1520181" y="162045"/>
                </a:cubicBezTo>
                <a:cubicBezTo>
                  <a:pt x="1524599" y="166462"/>
                  <a:pt x="1527450" y="173502"/>
                  <a:pt x="1533434" y="175297"/>
                </a:cubicBezTo>
                <a:cubicBezTo>
                  <a:pt x="1550490" y="180414"/>
                  <a:pt x="1568877" y="178996"/>
                  <a:pt x="1586442" y="181923"/>
                </a:cubicBezTo>
                <a:cubicBezTo>
                  <a:pt x="1595425" y="183420"/>
                  <a:pt x="1604112" y="186340"/>
                  <a:pt x="1612947" y="188549"/>
                </a:cubicBezTo>
                <a:cubicBezTo>
                  <a:pt x="1619573" y="192966"/>
                  <a:pt x="1625548" y="198567"/>
                  <a:pt x="1632825" y="201801"/>
                </a:cubicBezTo>
                <a:cubicBezTo>
                  <a:pt x="1669773" y="218223"/>
                  <a:pt x="1683835" y="216461"/>
                  <a:pt x="1725590" y="221680"/>
                </a:cubicBezTo>
                <a:cubicBezTo>
                  <a:pt x="1732216" y="228306"/>
                  <a:pt x="1737562" y="236527"/>
                  <a:pt x="1745468" y="241558"/>
                </a:cubicBezTo>
                <a:cubicBezTo>
                  <a:pt x="1766848" y="255163"/>
                  <a:pt x="1793127" y="267480"/>
                  <a:pt x="1818355" y="274688"/>
                </a:cubicBezTo>
                <a:cubicBezTo>
                  <a:pt x="1827112" y="277190"/>
                  <a:pt x="1836333" y="278117"/>
                  <a:pt x="1844860" y="281315"/>
                </a:cubicBezTo>
                <a:cubicBezTo>
                  <a:pt x="1891335" y="298744"/>
                  <a:pt x="1852787" y="288592"/>
                  <a:pt x="1891242" y="307819"/>
                </a:cubicBezTo>
                <a:cubicBezTo>
                  <a:pt x="1897489" y="310943"/>
                  <a:pt x="1904701" y="311694"/>
                  <a:pt x="1911121" y="314445"/>
                </a:cubicBezTo>
                <a:cubicBezTo>
                  <a:pt x="1920200" y="318336"/>
                  <a:pt x="1928790" y="323280"/>
                  <a:pt x="1937625" y="327697"/>
                </a:cubicBezTo>
                <a:cubicBezTo>
                  <a:pt x="1970894" y="377601"/>
                  <a:pt x="1931831" y="314177"/>
                  <a:pt x="1957503" y="374080"/>
                </a:cubicBezTo>
                <a:cubicBezTo>
                  <a:pt x="1960640" y="381400"/>
                  <a:pt x="1966338" y="387332"/>
                  <a:pt x="1970755" y="393958"/>
                </a:cubicBezTo>
                <a:cubicBezTo>
                  <a:pt x="1972964" y="431506"/>
                  <a:pt x="1962105" y="472230"/>
                  <a:pt x="1977381" y="506601"/>
                </a:cubicBezTo>
                <a:cubicBezTo>
                  <a:pt x="1983724" y="520873"/>
                  <a:pt x="2023764" y="497610"/>
                  <a:pt x="2023764" y="513228"/>
                </a:cubicBezTo>
                <a:lnTo>
                  <a:pt x="1977381" y="559610"/>
                </a:lnTo>
                <a:cubicBezTo>
                  <a:pt x="1975172" y="566236"/>
                  <a:pt x="1964944" y="575614"/>
                  <a:pt x="1970755" y="579488"/>
                </a:cubicBezTo>
                <a:cubicBezTo>
                  <a:pt x="1983750" y="588151"/>
                  <a:pt x="2001733" y="583547"/>
                  <a:pt x="2017138" y="586115"/>
                </a:cubicBezTo>
                <a:cubicBezTo>
                  <a:pt x="2028247" y="587967"/>
                  <a:pt x="2039403" y="589778"/>
                  <a:pt x="2050268" y="592741"/>
                </a:cubicBezTo>
                <a:cubicBezTo>
                  <a:pt x="2063745" y="596416"/>
                  <a:pt x="2090025" y="605993"/>
                  <a:pt x="2090025" y="605993"/>
                </a:cubicBezTo>
                <a:lnTo>
                  <a:pt x="2096651" y="678880"/>
                </a:lnTo>
                <a:close/>
              </a:path>
            </a:pathLst>
          </a:custGeom>
          <a:solidFill>
            <a:schemeClr val="accent1">
              <a:alpha val="37000"/>
            </a:scheme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89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1749</Words>
  <Application>Microsoft Office PowerPoint</Application>
  <PresentationFormat>Widescreen</PresentationFormat>
  <Paragraphs>209</Paragraphs>
  <Slides>39</Slides>
  <Notes>15</Notes>
  <HiddenSlides>0</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39</vt:i4>
      </vt:variant>
    </vt:vector>
  </HeadingPairs>
  <TitlesOfParts>
    <vt:vector size="55" baseType="lpstr">
      <vt:lpstr>#9Slide03 Bebas Neue Bold</vt:lpstr>
      <vt:lpstr>#9Slide03 BoosterNextFYBlack</vt:lpstr>
      <vt:lpstr>#9Slide03 IcielNovecento sans E</vt:lpstr>
      <vt:lpstr>#9Slide03 Maven Pro Black</vt:lpstr>
      <vt:lpstr>#9Slide03 SFU Futura_12</vt:lpstr>
      <vt:lpstr>#9Slide05 Pattaya</vt:lpstr>
      <vt:lpstr>Arial</vt:lpstr>
      <vt:lpstr>Calibri</vt:lpstr>
      <vt:lpstr>Calibri Light</vt:lpstr>
      <vt:lpstr>OpenSans</vt:lpstr>
      <vt:lpstr>Tahoma</vt:lpstr>
      <vt:lpstr>Times New Roman</vt:lpstr>
      <vt:lpstr>VNI-Times</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11</cp:revision>
  <dcterms:created xsi:type="dcterms:W3CDTF">2022-05-22T10:14:54Z</dcterms:created>
  <dcterms:modified xsi:type="dcterms:W3CDTF">2022-07-09T15:21:03Z</dcterms:modified>
</cp:coreProperties>
</file>