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6" r:id="rId2"/>
    <p:sldId id="1368" r:id="rId3"/>
    <p:sldId id="1525" r:id="rId4"/>
    <p:sldId id="387" r:id="rId5"/>
    <p:sldId id="270" r:id="rId6"/>
    <p:sldId id="271" r:id="rId7"/>
    <p:sldId id="388" r:id="rId8"/>
    <p:sldId id="273" r:id="rId9"/>
    <p:sldId id="390" r:id="rId10"/>
    <p:sldId id="395" r:id="rId11"/>
    <p:sldId id="1376" r:id="rId12"/>
    <p:sldId id="1400" r:id="rId13"/>
    <p:sldId id="1507" r:id="rId14"/>
    <p:sldId id="1508" r:id="rId15"/>
    <p:sldId id="1503" r:id="rId16"/>
    <p:sldId id="407" r:id="rId17"/>
    <p:sldId id="401" r:id="rId18"/>
    <p:sldId id="1505" r:id="rId19"/>
    <p:sldId id="1523" r:id="rId20"/>
    <p:sldId id="1509" r:id="rId21"/>
    <p:sldId id="417" r:id="rId22"/>
    <p:sldId id="1511" r:id="rId23"/>
    <p:sldId id="413" r:id="rId24"/>
    <p:sldId id="1513" r:id="rId25"/>
    <p:sldId id="1504" r:id="rId26"/>
    <p:sldId id="1516" r:id="rId27"/>
    <p:sldId id="1517" r:id="rId28"/>
    <p:sldId id="1518" r:id="rId29"/>
    <p:sldId id="1519" r:id="rId30"/>
    <p:sldId id="1506" r:id="rId31"/>
    <p:sldId id="279" r:id="rId32"/>
    <p:sldId id="1524" r:id="rId33"/>
    <p:sldId id="1471" r:id="rId34"/>
    <p:sldId id="1022" r:id="rId35"/>
    <p:sldId id="1521" r:id="rId36"/>
    <p:sldId id="1472" r:id="rId37"/>
    <p:sldId id="1473" r:id="rId38"/>
    <p:sldId id="1415" r:id="rId39"/>
    <p:sldId id="1514" r:id="rId40"/>
    <p:sldId id="344"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3BD"/>
    <a:srgbClr val="1B04FA"/>
    <a:srgbClr val="FF0066"/>
    <a:srgbClr val="F9FECE"/>
    <a:srgbClr val="FCFEB0"/>
    <a:srgbClr val="3333CC"/>
    <a:srgbClr val="1C11AF"/>
    <a:srgbClr val="FF0000"/>
    <a:srgbClr val="F7F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48" d="100"/>
          <a:sy n="48" d="100"/>
        </p:scale>
        <p:origin x="52" y="1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7/8/2022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tham khảo video</a:t>
            </a:r>
          </a:p>
        </p:txBody>
      </p:sp>
      <p:sp>
        <p:nvSpPr>
          <p:cNvPr id="4" name="Slide Number Placeholder 3"/>
          <p:cNvSpPr>
            <a:spLocks noGrp="1"/>
          </p:cNvSpPr>
          <p:nvPr>
            <p:ph type="sldNum" sz="quarter" idx="5"/>
          </p:nvPr>
        </p:nvSpPr>
        <p:spPr/>
        <p:txBody>
          <a:bodyPr/>
          <a:lstStyle/>
          <a:p>
            <a:fld id="{849C52CD-A8C5-484B-B00E-2101948BB170}" type="slidenum">
              <a:rPr lang="en-US" smtClean="0"/>
              <a:t>21</a:t>
            </a:fld>
            <a:endParaRPr lang="en-US"/>
          </a:p>
        </p:txBody>
      </p:sp>
    </p:spTree>
    <p:extLst>
      <p:ext uri="{BB962C8B-B14F-4D97-AF65-F5344CB8AC3E}">
        <p14:creationId xmlns:p14="http://schemas.microsoft.com/office/powerpoint/2010/main" val="2884511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Đây là một vấn đề rất nghiêm trọng ở châu Phi.</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831316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Tất cả các điều kiện thiên nhiên ưu đãi đã góp phần hình thành nền văn minh Ai Cập sớm nhất. Các ngành nghề như đánh bắt cá, nông nghiệp, thủ công nghiệp và thương nghiệp đều phát triển ngay từ 3.000 năm TCN. Đặc biệt, các di sản kiến trúc đồ sộ và đạt đến một trình độ vươn lên tầm kỳ quan của thế giới như: các kim tự tháp, các kiệt tác về hội họa, điêu khắc và nghệ thuật ướp xác,…</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3871823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417517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3227345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36</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chọn 1 trong 2 khởi động ạ!</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227950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vòng quay chọn câu hỏi t</a:t>
            </a:r>
            <a:r>
              <a:rPr lang="vi-VN"/>
              <a:t>ư</a:t>
            </a:r>
            <a:r>
              <a:rPr lang="en-US"/>
              <a:t>ơng úng với ô quay, bấm vào thiên thần để về trò ch</a:t>
            </a:r>
            <a:r>
              <a:rPr lang="vi-VN"/>
              <a:t>ơ</a:t>
            </a:r>
            <a:r>
              <a:rPr lang="en-US"/>
              <a:t>i mới nhé thầy cô.</a:t>
            </a:r>
          </a:p>
        </p:txBody>
      </p:sp>
      <p:sp>
        <p:nvSpPr>
          <p:cNvPr id="4" name="Slide Number Placeholder 3"/>
          <p:cNvSpPr>
            <a:spLocks noGrp="1"/>
          </p:cNvSpPr>
          <p:nvPr>
            <p:ph type="sldNum" sz="quarter" idx="5"/>
          </p:nvPr>
        </p:nvSpPr>
        <p:spPr/>
        <p:txBody>
          <a:bodyPr/>
          <a:lstStyle/>
          <a:p>
            <a:fld id="{8F28E120-D41F-4026-8DA0-C6620364AD35}" type="slidenum">
              <a:rPr lang="en-US" smtClean="0"/>
              <a:t>4</a:t>
            </a:fld>
            <a:endParaRPr lang="en-US"/>
          </a:p>
        </p:txBody>
      </p:sp>
    </p:spTree>
    <p:extLst>
      <p:ext uri="{BB962C8B-B14F-4D97-AF65-F5344CB8AC3E}">
        <p14:creationId xmlns:p14="http://schemas.microsoft.com/office/powerpoint/2010/main" val="4024651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t>16</a:t>
            </a:fld>
            <a:endParaRPr lang="en-US"/>
          </a:p>
        </p:txBody>
      </p:sp>
    </p:spTree>
    <p:extLst>
      <p:ext uri="{BB962C8B-B14F-4D97-AF65-F5344CB8AC3E}">
        <p14:creationId xmlns:p14="http://schemas.microsoft.com/office/powerpoint/2010/main" val="143806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3423593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872234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7.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microsoft.com/office/2007/relationships/hdphoto" Target="../media/hdphoto5.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27.gif"/></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38.jpe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6.wdp"/><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8.gif"/><Relationship Id="rId3" Type="http://schemas.openxmlformats.org/officeDocument/2006/relationships/slideLayout" Target="../slideLayouts/slideLayout3.xml"/><Relationship Id="rId7" Type="http://schemas.openxmlformats.org/officeDocument/2006/relationships/slide" Target="slide5.xml"/><Relationship Id="rId12" Type="http://schemas.openxmlformats.org/officeDocument/2006/relationships/image" Target="../media/image7.gif"/><Relationship Id="rId2" Type="http://schemas.openxmlformats.org/officeDocument/2006/relationships/audio" Target="../media/media2.wav"/><Relationship Id="rId16" Type="http://schemas.openxmlformats.org/officeDocument/2006/relationships/slide" Target="slide10.xml"/><Relationship Id="rId1" Type="http://schemas.microsoft.com/office/2007/relationships/media" Target="../media/media2.wav"/><Relationship Id="rId6" Type="http://schemas.openxmlformats.org/officeDocument/2006/relationships/image" Target="../media/image5.png"/><Relationship Id="rId11" Type="http://schemas.openxmlformats.org/officeDocument/2006/relationships/image" Target="../media/image6.gif"/><Relationship Id="rId5" Type="http://schemas.openxmlformats.org/officeDocument/2006/relationships/image" Target="../media/image4.png"/><Relationship Id="rId15" Type="http://schemas.openxmlformats.org/officeDocument/2006/relationships/slide" Target="slide7.xml"/><Relationship Id="rId10" Type="http://schemas.openxmlformats.org/officeDocument/2006/relationships/slide" Target="slide9.xml"/><Relationship Id="rId4" Type="http://schemas.openxmlformats.org/officeDocument/2006/relationships/notesSlide" Target="../notesSlides/notesSlide4.xml"/><Relationship Id="rId9" Type="http://schemas.openxmlformats.org/officeDocument/2006/relationships/slide" Target="slide8.xml"/><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526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Câu 6.</a:t>
            </a:r>
            <a:r>
              <a:rPr lang="vi-VN" sz="4800" b="1" i="1">
                <a:solidFill>
                  <a:srgbClr val="FFFF00"/>
                </a:solidFill>
                <a:latin typeface="Arial" panose="020B0604020202020204" pitchFamily="34" charset="0"/>
                <a:cs typeface="Arial" panose="020B0604020202020204" pitchFamily="34" charset="0"/>
              </a:rPr>
              <a:t> </a:t>
            </a:r>
            <a:r>
              <a:rPr lang="vi-VN" sz="4800" b="1" i="1">
                <a:solidFill>
                  <a:srgbClr val="FFFF00"/>
                </a:solidFill>
              </a:rPr>
              <a:t>Con sông dài nhất thế giới nằm ở châu lục này tên gì? </a:t>
            </a:r>
            <a:endParaRPr lang="vi-VN" sz="48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3097651" y="3232332"/>
            <a:ext cx="7638844" cy="20261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ea typeface="Tahoma" panose="020B0604030504040204" pitchFamily="34" charset="0"/>
                <a:cs typeface="Arial" panose="020B0604020202020204" pitchFamily="34" charset="0"/>
              </a:rPr>
              <a:t>Sông Nin</a:t>
            </a:r>
            <a:endParaRPr lang="vi-VN" sz="4400" b="1" dirty="0">
              <a:latin typeface="Arial" panose="020B0604020202020204" pitchFamily="34" charset="0"/>
              <a:ea typeface="Tahoma" panose="020B0604030504040204" pitchFamily="34" charset="0"/>
              <a:cs typeface="Arial" panose="020B0604020202020204" pitchFamily="34" charset="0"/>
            </a:endParaRPr>
          </a:p>
        </p:txBody>
      </p:sp>
      <p:sp>
        <p:nvSpPr>
          <p:cNvPr id="16" name="Pentagon 15"/>
          <p:cNvSpPr/>
          <p:nvPr/>
        </p:nvSpPr>
        <p:spPr>
          <a:xfrm>
            <a:off x="1506698" y="3232331"/>
            <a:ext cx="2147477" cy="20261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Đáp án</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id="{6CCA0C16-234A-44E2-B8EB-58F26FCC1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191710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4DF786F-4BB4-4EDC-8D17-EBCDEDED5A82}"/>
              </a:ext>
            </a:extLst>
          </p:cNvPr>
          <p:cNvPicPr>
            <a:picLocks noChangeAspect="1"/>
          </p:cNvPicPr>
          <p:nvPr/>
        </p:nvPicPr>
        <p:blipFill rotWithShape="1">
          <a:blip r:embed="rId3">
            <a:extLst>
              <a:ext uri="{28A0092B-C50C-407E-A947-70E740481C1C}">
                <a14:useLocalDpi xmlns:a14="http://schemas.microsoft.com/office/drawing/2010/main" val="0"/>
              </a:ext>
            </a:extLst>
          </a:blip>
          <a:srcRect b="28629"/>
          <a:stretch/>
        </p:blipFill>
        <p:spPr>
          <a:xfrm>
            <a:off x="0" y="150152"/>
            <a:ext cx="12049495" cy="6707848"/>
          </a:xfrm>
          <a:prstGeom prst="rect">
            <a:avLst/>
          </a:prstGeom>
        </p:spPr>
      </p:pic>
      <p:sp>
        <p:nvSpPr>
          <p:cNvPr id="12" name="Flowchart: Delay 11">
            <a:extLst>
              <a:ext uri="{FF2B5EF4-FFF2-40B4-BE49-F238E27FC236}">
                <a16:creationId xmlns:a16="http://schemas.microsoft.com/office/drawing/2014/main" id="{34F8A02D-C813-4212-911D-50DBF82449F3}"/>
              </a:ext>
            </a:extLst>
          </p:cNvPr>
          <p:cNvSpPr/>
          <p:nvPr/>
        </p:nvSpPr>
        <p:spPr>
          <a:xfrm>
            <a:off x="142505"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1BE7F38-FFD5-4EC0-8268-E6F56849EDD2}"/>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10</a:t>
            </a:r>
          </a:p>
        </p:txBody>
      </p:sp>
      <p:sp>
        <p:nvSpPr>
          <p:cNvPr id="14" name="TextBox 13">
            <a:extLst>
              <a:ext uri="{FF2B5EF4-FFF2-40B4-BE49-F238E27FC236}">
                <a16:creationId xmlns:a16="http://schemas.microsoft.com/office/drawing/2014/main" id="{569CDE12-625D-4FF3-89A4-DEACDC1E8305}"/>
              </a:ext>
            </a:extLst>
          </p:cNvPr>
          <p:cNvSpPr txBox="1"/>
          <p:nvPr/>
        </p:nvSpPr>
        <p:spPr>
          <a:xfrm>
            <a:off x="1470561" y="192022"/>
            <a:ext cx="10506075" cy="1323439"/>
          </a:xfrm>
          <a:prstGeom prst="rect">
            <a:avLst/>
          </a:prstGeom>
          <a:noFill/>
        </p:spPr>
        <p:txBody>
          <a:bodyPr wrap="square" rtlCol="0">
            <a:spAutoFit/>
          </a:bodyPr>
          <a:lstStyle/>
          <a:p>
            <a:pPr algn="ctr"/>
            <a:r>
              <a:rPr lang="en-US" sz="4000" b="1">
                <a:solidFill>
                  <a:srgbClr val="FF0066"/>
                </a:solidFill>
                <a:latin typeface="Arial" panose="020B0604020202020204" pitchFamily="34" charset="0"/>
                <a:cs typeface="Arial" panose="020B0604020202020204" pitchFamily="34" charset="0"/>
              </a:rPr>
              <a:t>ĐẶC ĐIỂM DÂN C</a:t>
            </a:r>
            <a:r>
              <a:rPr lang="vi-VN" sz="4000" b="1">
                <a:solidFill>
                  <a:srgbClr val="FF0066"/>
                </a:solidFill>
                <a:latin typeface="Arial" panose="020B0604020202020204" pitchFamily="34" charset="0"/>
                <a:cs typeface="Arial" panose="020B0604020202020204" pitchFamily="34" charset="0"/>
              </a:rPr>
              <a:t>Ư</a:t>
            </a:r>
            <a:r>
              <a:rPr lang="en-US" sz="4000" b="1">
                <a:solidFill>
                  <a:srgbClr val="FF0066"/>
                </a:solidFill>
                <a:latin typeface="Arial" panose="020B0604020202020204" pitchFamily="34" charset="0"/>
                <a:cs typeface="Arial" panose="020B0604020202020204" pitchFamily="34" charset="0"/>
              </a:rPr>
              <a:t>, XÃ HỘI</a:t>
            </a:r>
          </a:p>
          <a:p>
            <a:pPr algn="ctr"/>
            <a:r>
              <a:rPr lang="en-US" sz="4000" b="1">
                <a:solidFill>
                  <a:srgbClr val="FF0066"/>
                </a:solidFill>
                <a:latin typeface="Arial" panose="020B0604020202020204" pitchFamily="34" charset="0"/>
                <a:cs typeface="Arial" panose="020B0604020202020204" pitchFamily="34" charset="0"/>
              </a:rPr>
              <a:t>CHÂU PHI</a:t>
            </a:r>
          </a:p>
        </p:txBody>
      </p:sp>
    </p:spTree>
    <p:extLst>
      <p:ext uri="{BB962C8B-B14F-4D97-AF65-F5344CB8AC3E}">
        <p14:creationId xmlns:p14="http://schemas.microsoft.com/office/powerpoint/2010/main" val="2094407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86848CE1-ADE4-435C-B8A7-C5DB7390126B}"/>
              </a:ext>
            </a:extLst>
          </p:cNvPr>
          <p:cNvGrpSpPr/>
          <p:nvPr/>
        </p:nvGrpSpPr>
        <p:grpSpPr>
          <a:xfrm>
            <a:off x="1836080" y="2253253"/>
            <a:ext cx="7294663" cy="875873"/>
            <a:chOff x="1836080" y="2253253"/>
            <a:chExt cx="7294663"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884577" y="2256177"/>
              <a:ext cx="7246166" cy="872949"/>
              <a:chOff x="1133366" y="2220084"/>
              <a:chExt cx="60931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849244" y="2398721"/>
              <a:ext cx="567190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Một số vấn đề dân c</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 xã hội</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213347" y="453545"/>
            <a:ext cx="1143000" cy="1088589"/>
          </a:xfrm>
          <a:prstGeom prst="rect">
            <a:avLst/>
          </a:prstGeom>
        </p:spPr>
      </p:pic>
      <p:grpSp>
        <p:nvGrpSpPr>
          <p:cNvPr id="5" name="Group 4">
            <a:extLst>
              <a:ext uri="{FF2B5EF4-FFF2-40B4-BE49-F238E27FC236}">
                <a16:creationId xmlns:a16="http://schemas.microsoft.com/office/drawing/2014/main" id="{C9E819B3-E8AF-4B4B-AB35-352E53624199}"/>
              </a:ext>
            </a:extLst>
          </p:cNvPr>
          <p:cNvGrpSpPr/>
          <p:nvPr/>
        </p:nvGrpSpPr>
        <p:grpSpPr>
          <a:xfrm>
            <a:off x="1549847" y="3834395"/>
            <a:ext cx="8367537" cy="875873"/>
            <a:chOff x="1549847" y="3834395"/>
            <a:chExt cx="8367537" cy="875873"/>
          </a:xfrm>
        </p:grpSpPr>
        <p:grpSp>
          <p:nvGrpSpPr>
            <p:cNvPr id="24" name="Group 23">
              <a:extLst>
                <a:ext uri="{FF2B5EF4-FFF2-40B4-BE49-F238E27FC236}">
                  <a16:creationId xmlns:a16="http://schemas.microsoft.com/office/drawing/2014/main" id="{2E7FFE3E-74EA-4B7F-8177-ADE48FBB3362}"/>
                </a:ext>
              </a:extLst>
            </p:cNvPr>
            <p:cNvGrpSpPr/>
            <p:nvPr/>
          </p:nvGrpSpPr>
          <p:grpSpPr>
            <a:xfrm>
              <a:off x="1896994" y="3837319"/>
              <a:ext cx="7113329" cy="872949"/>
              <a:chOff x="1133366" y="2220084"/>
              <a:chExt cx="6409250" cy="914400"/>
            </a:xfrm>
            <a:solidFill>
              <a:srgbClr val="FCFEB0"/>
            </a:solidFill>
          </p:grpSpPr>
          <p:sp>
            <p:nvSpPr>
              <p:cNvPr id="33" name="Arrow: Pentagon 32">
                <a:extLst>
                  <a:ext uri="{FF2B5EF4-FFF2-40B4-BE49-F238E27FC236}">
                    <a16:creationId xmlns:a16="http://schemas.microsoft.com/office/drawing/2014/main" id="{1077D75B-89C0-44CD-936F-25D8151F1E1A}"/>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5" name="TextBox 24">
              <a:extLst>
                <a:ext uri="{FF2B5EF4-FFF2-40B4-BE49-F238E27FC236}">
                  <a16:creationId xmlns:a16="http://schemas.microsoft.com/office/drawing/2014/main" id="{C2681761-2B44-40C3-94F4-2B57AA82CD23}"/>
                </a:ext>
              </a:extLst>
            </p:cNvPr>
            <p:cNvSpPr txBox="1"/>
            <p:nvPr/>
          </p:nvSpPr>
          <p:spPr>
            <a:xfrm>
              <a:off x="1549847" y="4031391"/>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 Châu Phi</a:t>
              </a:r>
            </a:p>
          </p:txBody>
        </p:sp>
        <p:sp>
          <p:nvSpPr>
            <p:cNvPr id="30" name="Arrow: Pentagon 29">
              <a:extLst>
                <a:ext uri="{FF2B5EF4-FFF2-40B4-BE49-F238E27FC236}">
                  <a16:creationId xmlns:a16="http://schemas.microsoft.com/office/drawing/2014/main" id="{D1148A92-A3DA-4E76-B6A4-D7DA5271949D}"/>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DD736294-8B01-4A66-90A2-4EA9C6C674E1}"/>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53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BEA87-71DD-4476-AF1C-C7C8CCF3ECE8}"/>
              </a:ext>
            </a:extLst>
          </p:cNvPr>
          <p:cNvGrpSpPr/>
          <p:nvPr/>
        </p:nvGrpSpPr>
        <p:grpSpPr>
          <a:xfrm>
            <a:off x="113298" y="119653"/>
            <a:ext cx="7294663" cy="875873"/>
            <a:chOff x="1836080" y="2253253"/>
            <a:chExt cx="7294663" cy="875873"/>
          </a:xfrm>
        </p:grpSpPr>
        <p:grpSp>
          <p:nvGrpSpPr>
            <p:cNvPr id="3" name="Group 2">
              <a:extLst>
                <a:ext uri="{FF2B5EF4-FFF2-40B4-BE49-F238E27FC236}">
                  <a16:creationId xmlns:a16="http://schemas.microsoft.com/office/drawing/2014/main" id="{8D6ECF34-4989-4E18-878A-12D905FE030B}"/>
                </a:ext>
              </a:extLst>
            </p:cNvPr>
            <p:cNvGrpSpPr/>
            <p:nvPr/>
          </p:nvGrpSpPr>
          <p:grpSpPr>
            <a:xfrm>
              <a:off x="1884577" y="2256177"/>
              <a:ext cx="7246166" cy="872949"/>
              <a:chOff x="1133366" y="2220084"/>
              <a:chExt cx="6093180" cy="914400"/>
            </a:xfrm>
            <a:solidFill>
              <a:srgbClr val="FCFEB0"/>
            </a:solidFill>
          </p:grpSpPr>
          <p:sp>
            <p:nvSpPr>
              <p:cNvPr id="7" name="Arrow: Pentagon 6">
                <a:extLst>
                  <a:ext uri="{FF2B5EF4-FFF2-40B4-BE49-F238E27FC236}">
                    <a16:creationId xmlns:a16="http://schemas.microsoft.com/office/drawing/2014/main" id="{7202D75A-80A9-44CE-99DB-C1D67BEF76A1}"/>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9DCEE105-BA08-48B5-A2BE-88B90ED86949}"/>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2A3EA8E8-C1A0-470B-9A52-F20A8BD3F22F}"/>
                </a:ext>
              </a:extLst>
            </p:cNvPr>
            <p:cNvSpPr txBox="1"/>
            <p:nvPr/>
          </p:nvSpPr>
          <p:spPr>
            <a:xfrm>
              <a:off x="2849244" y="2398721"/>
              <a:ext cx="567190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Một số vấn đề dân c</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 xã hội</a:t>
              </a:r>
            </a:p>
          </p:txBody>
        </p:sp>
        <p:sp>
          <p:nvSpPr>
            <p:cNvPr id="5" name="Arrow: Pentagon 4">
              <a:extLst>
                <a:ext uri="{FF2B5EF4-FFF2-40B4-BE49-F238E27FC236}">
                  <a16:creationId xmlns:a16="http://schemas.microsoft.com/office/drawing/2014/main" id="{88F9C1AF-6104-4E59-8A77-EF59748DECDF}"/>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a16="http://schemas.microsoft.com/office/drawing/2014/main" id="{1492B5C0-7AF1-47D5-9FA3-FBBBC23D01F2}"/>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B4D25B27-68D3-464A-9FB1-DA9A4A4C38E2}"/>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12" name="Group 11">
            <a:extLst>
              <a:ext uri="{FF2B5EF4-FFF2-40B4-BE49-F238E27FC236}">
                <a16:creationId xmlns:a16="http://schemas.microsoft.com/office/drawing/2014/main" id="{281BBC49-B535-4960-9226-E3A845B46E9D}"/>
              </a:ext>
            </a:extLst>
          </p:cNvPr>
          <p:cNvGrpSpPr/>
          <p:nvPr/>
        </p:nvGrpSpPr>
        <p:grpSpPr>
          <a:xfrm>
            <a:off x="2813631" y="1701186"/>
            <a:ext cx="7761604" cy="1863650"/>
            <a:chOff x="2813631" y="1701186"/>
            <a:chExt cx="7761604" cy="1863650"/>
          </a:xfrm>
        </p:grpSpPr>
        <p:sp>
          <p:nvSpPr>
            <p:cNvPr id="11" name="Speech Bubble: Rectangle with Corners Rounded 10">
              <a:extLst>
                <a:ext uri="{FF2B5EF4-FFF2-40B4-BE49-F238E27FC236}">
                  <a16:creationId xmlns:a16="http://schemas.microsoft.com/office/drawing/2014/main" id="{89801123-1354-49E7-9F39-FF0456CBCAB9}"/>
                </a:ext>
              </a:extLst>
            </p:cNvPr>
            <p:cNvSpPr/>
            <p:nvPr/>
          </p:nvSpPr>
          <p:spPr>
            <a:xfrm>
              <a:off x="2813631" y="1701186"/>
              <a:ext cx="7761604" cy="1863650"/>
            </a:xfrm>
            <a:prstGeom prst="wedgeRoundRectCallout">
              <a:avLst>
                <a:gd name="adj1" fmla="val -58169"/>
                <a:gd name="adj2" fmla="val 146374"/>
                <a:gd name="adj3" fmla="val 16667"/>
              </a:avLst>
            </a:prstGeom>
            <a:solidFill>
              <a:schemeClr val="accent5">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C98168-6F8B-4D50-A410-D6058F31285E}"/>
                </a:ext>
              </a:extLst>
            </p:cNvPr>
            <p:cNvSpPr/>
            <p:nvPr/>
          </p:nvSpPr>
          <p:spPr>
            <a:xfrm>
              <a:off x="3047999" y="2016285"/>
              <a:ext cx="7354958" cy="1077218"/>
            </a:xfrm>
            <a:prstGeom prst="rect">
              <a:avLst/>
            </a:prstGeom>
          </p:spPr>
          <p:txBody>
            <a:bodyPr wrap="square">
              <a:spAutoFit/>
            </a:bodyPr>
            <a:lstStyle/>
            <a:p>
              <a:pPr algn="just"/>
              <a:r>
                <a:rPr lang="en-US" sz="3200">
                  <a:solidFill>
                    <a:srgbClr val="FF0000"/>
                  </a:solidFill>
                  <a:latin typeface="Arial" panose="020B0604020202020204" pitchFamily="34" charset="0"/>
                  <a:cs typeface="Arial" panose="020B0604020202020204" pitchFamily="34" charset="0"/>
                </a:rPr>
                <a:t>Dân số Châu Phi hiện nay là bao nhiêu, chiếm bao nhiêu % dân số thế giới.</a:t>
              </a:r>
            </a:p>
          </p:txBody>
        </p:sp>
      </p:grpSp>
      <p:pic>
        <p:nvPicPr>
          <p:cNvPr id="19" name="Picture 18">
            <a:extLst>
              <a:ext uri="{FF2B5EF4-FFF2-40B4-BE49-F238E27FC236}">
                <a16:creationId xmlns:a16="http://schemas.microsoft.com/office/drawing/2014/main" id="{4E491685-6DB9-4D9C-B2CF-068F9AE5F65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349842" y="4999756"/>
            <a:ext cx="1396789" cy="1735667"/>
          </a:xfrm>
          <a:prstGeom prst="rect">
            <a:avLst/>
          </a:prstGeom>
        </p:spPr>
      </p:pic>
    </p:spTree>
    <p:extLst>
      <p:ext uri="{BB962C8B-B14F-4D97-AF65-F5344CB8AC3E}">
        <p14:creationId xmlns:p14="http://schemas.microsoft.com/office/powerpoint/2010/main" val="281028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BAF6B6-56D9-4028-AFA8-17AC546DA394}"/>
              </a:ext>
            </a:extLst>
          </p:cNvPr>
          <p:cNvSpPr/>
          <p:nvPr/>
        </p:nvSpPr>
        <p:spPr>
          <a:xfrm>
            <a:off x="200747" y="1032290"/>
            <a:ext cx="11790506" cy="1078950"/>
          </a:xfrm>
          <a:prstGeom prst="rect">
            <a:avLst/>
          </a:prstGeom>
        </p:spPr>
        <p:txBody>
          <a:bodyPr wrap="square">
            <a:spAutoFit/>
          </a:bodyPr>
          <a:lstStyle/>
          <a:p>
            <a:pPr marL="57150" indent="114300" algn="just">
              <a:lnSpc>
                <a:spcPct val="120000"/>
              </a:lnSpc>
              <a:spcAft>
                <a:spcPts val="0"/>
              </a:spcAft>
              <a:tabLst>
                <a:tab pos="857250" algn="l"/>
              </a:tabLst>
            </a:pPr>
            <a:r>
              <a:rPr lang="vi-VN" sz="2800" i="1">
                <a:solidFill>
                  <a:srgbClr val="1B04FA"/>
                </a:solidFill>
                <a:latin typeface="Arial" panose="020B0604020202020204" pitchFamily="34" charset="0"/>
                <a:ea typeface="Cambria" panose="02040503050406030204" pitchFamily="18" charset="0"/>
                <a:cs typeface="Arial" panose="020B0604020202020204" pitchFamily="34" charset="0"/>
              </a:rPr>
              <a:t>Dân số châu Phi năm 20</a:t>
            </a:r>
            <a:r>
              <a:rPr lang="en-US" sz="2800" i="1">
                <a:solidFill>
                  <a:srgbClr val="1B04FA"/>
                </a:solidFill>
                <a:latin typeface="Arial" panose="020B0604020202020204" pitchFamily="34" charset="0"/>
                <a:ea typeface="Cambria" panose="02040503050406030204" pitchFamily="18" charset="0"/>
                <a:cs typeface="Arial" panose="020B0604020202020204" pitchFamily="34" charset="0"/>
              </a:rPr>
              <a:t>20</a:t>
            </a:r>
            <a:r>
              <a:rPr lang="vi-VN" sz="2800" i="1">
                <a:solidFill>
                  <a:srgbClr val="1B04FA"/>
                </a:solidFill>
                <a:latin typeface="Arial" panose="020B0604020202020204" pitchFamily="34" charset="0"/>
                <a:ea typeface="Cambria" panose="02040503050406030204" pitchFamily="18" charset="0"/>
                <a:cs typeface="Arial" panose="020B0604020202020204" pitchFamily="34" charset="0"/>
              </a:rPr>
              <a:t> là hơn 1,</a:t>
            </a:r>
            <a:r>
              <a:rPr lang="en-US" sz="2800" i="1">
                <a:solidFill>
                  <a:srgbClr val="1B04FA"/>
                </a:solidFill>
                <a:latin typeface="Arial" panose="020B0604020202020204" pitchFamily="34" charset="0"/>
                <a:ea typeface="Cambria" panose="02040503050406030204" pitchFamily="18" charset="0"/>
                <a:cs typeface="Arial" panose="020B0604020202020204" pitchFamily="34" charset="0"/>
              </a:rPr>
              <a:t>3</a:t>
            </a:r>
            <a:r>
              <a:rPr lang="vi-VN" sz="2800" i="1">
                <a:solidFill>
                  <a:srgbClr val="1B04FA"/>
                </a:solidFill>
                <a:latin typeface="Arial" panose="020B0604020202020204" pitchFamily="34" charset="0"/>
                <a:ea typeface="Cambria" panose="02040503050406030204" pitchFamily="18" charset="0"/>
                <a:cs typeface="Arial" panose="020B0604020202020204" pitchFamily="34" charset="0"/>
              </a:rPr>
              <a:t> tỉ người, chiếm </a:t>
            </a:r>
            <a:r>
              <a:rPr lang="en-US" sz="2800" i="1">
                <a:solidFill>
                  <a:srgbClr val="1B04FA"/>
                </a:solidFill>
                <a:latin typeface="Arial" panose="020B0604020202020204" pitchFamily="34" charset="0"/>
                <a:ea typeface="Cambria" panose="02040503050406030204" pitchFamily="18" charset="0"/>
                <a:cs typeface="Arial" panose="020B0604020202020204" pitchFamily="34" charset="0"/>
              </a:rPr>
              <a:t>h</a:t>
            </a:r>
            <a:r>
              <a:rPr lang="vi-VN" sz="2800" i="1">
                <a:solidFill>
                  <a:srgbClr val="1B04FA"/>
                </a:solidFill>
                <a:latin typeface="Arial" panose="020B0604020202020204" pitchFamily="34" charset="0"/>
                <a:ea typeface="Cambria" panose="02040503050406030204" pitchFamily="18" charset="0"/>
                <a:cs typeface="Arial" panose="020B0604020202020204" pitchFamily="34" charset="0"/>
              </a:rPr>
              <a:t>ơ</a:t>
            </a:r>
            <a:r>
              <a:rPr lang="en-US" sz="2800" i="1">
                <a:solidFill>
                  <a:srgbClr val="1B04FA"/>
                </a:solidFill>
                <a:latin typeface="Arial" panose="020B0604020202020204" pitchFamily="34" charset="0"/>
                <a:ea typeface="Cambria" panose="02040503050406030204" pitchFamily="18" charset="0"/>
                <a:cs typeface="Arial" panose="020B0604020202020204" pitchFamily="34" charset="0"/>
              </a:rPr>
              <a:t>n 17 </a:t>
            </a:r>
            <a:r>
              <a:rPr lang="vi-VN" sz="2800" i="1">
                <a:solidFill>
                  <a:srgbClr val="1B04FA"/>
                </a:solidFill>
                <a:latin typeface="Arial" panose="020B0604020202020204" pitchFamily="34" charset="0"/>
                <a:ea typeface="Cambria" panose="02040503050406030204" pitchFamily="18" charset="0"/>
                <a:cs typeface="Arial" panose="020B0604020202020204" pitchFamily="34" charset="0"/>
              </a:rPr>
              <a:t>% dân số thế giới, Là châu lục đứng thứ hai thế giới về dân số sau châu Á. </a:t>
            </a:r>
            <a:endParaRPr lang="en-US" sz="2800">
              <a:solidFill>
                <a:srgbClr val="1B04FA"/>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DC42CD1C-9FD8-4B1F-953B-0F93A8908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39" y="2254590"/>
            <a:ext cx="9782000" cy="44579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C06DBE6-5BB7-4387-8EA1-BD673D8687D9}"/>
              </a:ext>
            </a:extLst>
          </p:cNvPr>
          <p:cNvGrpSpPr/>
          <p:nvPr/>
        </p:nvGrpSpPr>
        <p:grpSpPr>
          <a:xfrm>
            <a:off x="0" y="0"/>
            <a:ext cx="7294663" cy="875873"/>
            <a:chOff x="1836080" y="2253253"/>
            <a:chExt cx="7294663" cy="875873"/>
          </a:xfrm>
        </p:grpSpPr>
        <p:grpSp>
          <p:nvGrpSpPr>
            <p:cNvPr id="6" name="Group 5">
              <a:extLst>
                <a:ext uri="{FF2B5EF4-FFF2-40B4-BE49-F238E27FC236}">
                  <a16:creationId xmlns:a16="http://schemas.microsoft.com/office/drawing/2014/main" id="{FE5922B2-BA03-4604-A8B3-CA42E16C175B}"/>
                </a:ext>
              </a:extLst>
            </p:cNvPr>
            <p:cNvGrpSpPr/>
            <p:nvPr/>
          </p:nvGrpSpPr>
          <p:grpSpPr>
            <a:xfrm>
              <a:off x="1884577" y="2256177"/>
              <a:ext cx="7246166" cy="872949"/>
              <a:chOff x="1133366" y="2220084"/>
              <a:chExt cx="6093180" cy="914400"/>
            </a:xfrm>
            <a:solidFill>
              <a:srgbClr val="FCFEB0"/>
            </a:solidFill>
          </p:grpSpPr>
          <p:sp>
            <p:nvSpPr>
              <p:cNvPr id="10" name="Arrow: Pentagon 9">
                <a:extLst>
                  <a:ext uri="{FF2B5EF4-FFF2-40B4-BE49-F238E27FC236}">
                    <a16:creationId xmlns:a16="http://schemas.microsoft.com/office/drawing/2014/main" id="{C1199B65-DF11-461E-883B-4F58F86F6CD9}"/>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id="{F87181C7-2CD7-4848-B59C-BAF35E3F03C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76188425-A792-40EC-A2FE-22A882FAEC90}"/>
                </a:ext>
              </a:extLst>
            </p:cNvPr>
            <p:cNvSpPr txBox="1"/>
            <p:nvPr/>
          </p:nvSpPr>
          <p:spPr>
            <a:xfrm>
              <a:off x="2849244" y="2398721"/>
              <a:ext cx="567190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Một số vấn đề dân c</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 xã hội</a:t>
              </a:r>
            </a:p>
          </p:txBody>
        </p:sp>
        <p:sp>
          <p:nvSpPr>
            <p:cNvPr id="8" name="Arrow: Pentagon 7">
              <a:extLst>
                <a:ext uri="{FF2B5EF4-FFF2-40B4-BE49-F238E27FC236}">
                  <a16:creationId xmlns:a16="http://schemas.microsoft.com/office/drawing/2014/main" id="{2B1C59E2-E83A-4995-9520-4EEE5FF6ABE0}"/>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id="{2095C331-9ECD-4416-8AA0-105E8373E10B}"/>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8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BEA87-71DD-4476-AF1C-C7C8CCF3ECE8}"/>
              </a:ext>
            </a:extLst>
          </p:cNvPr>
          <p:cNvGrpSpPr/>
          <p:nvPr/>
        </p:nvGrpSpPr>
        <p:grpSpPr>
          <a:xfrm>
            <a:off x="113298" y="119653"/>
            <a:ext cx="7294663" cy="875873"/>
            <a:chOff x="1836080" y="2253253"/>
            <a:chExt cx="7294663" cy="875873"/>
          </a:xfrm>
        </p:grpSpPr>
        <p:grpSp>
          <p:nvGrpSpPr>
            <p:cNvPr id="3" name="Group 2">
              <a:extLst>
                <a:ext uri="{FF2B5EF4-FFF2-40B4-BE49-F238E27FC236}">
                  <a16:creationId xmlns:a16="http://schemas.microsoft.com/office/drawing/2014/main" id="{8D6ECF34-4989-4E18-878A-12D905FE030B}"/>
                </a:ext>
              </a:extLst>
            </p:cNvPr>
            <p:cNvGrpSpPr/>
            <p:nvPr/>
          </p:nvGrpSpPr>
          <p:grpSpPr>
            <a:xfrm>
              <a:off x="1884577" y="2256177"/>
              <a:ext cx="7246166" cy="872949"/>
              <a:chOff x="1133366" y="2220084"/>
              <a:chExt cx="6093180" cy="914400"/>
            </a:xfrm>
            <a:solidFill>
              <a:srgbClr val="FCFEB0"/>
            </a:solidFill>
          </p:grpSpPr>
          <p:sp>
            <p:nvSpPr>
              <p:cNvPr id="7" name="Arrow: Pentagon 6">
                <a:extLst>
                  <a:ext uri="{FF2B5EF4-FFF2-40B4-BE49-F238E27FC236}">
                    <a16:creationId xmlns:a16="http://schemas.microsoft.com/office/drawing/2014/main" id="{7202D75A-80A9-44CE-99DB-C1D67BEF76A1}"/>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9DCEE105-BA08-48B5-A2BE-88B90ED86949}"/>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2A3EA8E8-C1A0-470B-9A52-F20A8BD3F22F}"/>
                </a:ext>
              </a:extLst>
            </p:cNvPr>
            <p:cNvSpPr txBox="1"/>
            <p:nvPr/>
          </p:nvSpPr>
          <p:spPr>
            <a:xfrm>
              <a:off x="2849244" y="2398721"/>
              <a:ext cx="567190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Một số vấn đề dân c</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 xã hội</a:t>
              </a:r>
            </a:p>
          </p:txBody>
        </p:sp>
        <p:sp>
          <p:nvSpPr>
            <p:cNvPr id="5" name="Arrow: Pentagon 4">
              <a:extLst>
                <a:ext uri="{FF2B5EF4-FFF2-40B4-BE49-F238E27FC236}">
                  <a16:creationId xmlns:a16="http://schemas.microsoft.com/office/drawing/2014/main" id="{88F9C1AF-6104-4E59-8A77-EF59748DECDF}"/>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a16="http://schemas.microsoft.com/office/drawing/2014/main" id="{1492B5C0-7AF1-47D5-9FA3-FBBBC23D01F2}"/>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B4D25B27-68D3-464A-9FB1-DA9A4A4C38E2}"/>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
        <p:nvSpPr>
          <p:cNvPr id="10" name="Rectangle 9">
            <a:extLst>
              <a:ext uri="{FF2B5EF4-FFF2-40B4-BE49-F238E27FC236}">
                <a16:creationId xmlns:a16="http://schemas.microsoft.com/office/drawing/2014/main" id="{9FCFBA3A-19CD-4E53-A24B-582463C611F2}"/>
              </a:ext>
            </a:extLst>
          </p:cNvPr>
          <p:cNvSpPr/>
          <p:nvPr/>
        </p:nvSpPr>
        <p:spPr>
          <a:xfrm>
            <a:off x="3784878" y="4519857"/>
            <a:ext cx="7974450" cy="2092881"/>
          </a:xfrm>
          <a:prstGeom prst="rect">
            <a:avLst/>
          </a:prstGeom>
          <a:ln>
            <a:solidFill>
              <a:srgbClr val="00B0F0"/>
            </a:solidFill>
            <a:prstDash val="sysDash"/>
          </a:ln>
        </p:spPr>
        <p:txBody>
          <a:bodyPr wrap="square">
            <a:spAutoFit/>
          </a:bodyPr>
          <a:lstStyle/>
          <a:p>
            <a:pPr algn="ctr"/>
            <a:r>
              <a:rPr lang="en-US" sz="2600">
                <a:solidFill>
                  <a:srgbClr val="FF0000"/>
                </a:solidFill>
                <a:latin typeface="Arial" panose="020B0604020202020204" pitchFamily="34" charset="0"/>
                <a:cs typeface="Arial" panose="020B0604020202020204" pitchFamily="34" charset="0"/>
              </a:rPr>
              <a:t>Dựa vào thông tin mục a và bảng trên, em hãy:</a:t>
            </a:r>
          </a:p>
          <a:p>
            <a:pPr marL="457200" indent="-457200">
              <a:buFontTx/>
              <a:buChar char="-"/>
            </a:pPr>
            <a:r>
              <a:rPr lang="en-US" sz="2600">
                <a:solidFill>
                  <a:srgbClr val="FF0000"/>
                </a:solidFill>
                <a:latin typeface="Arial" panose="020B0604020202020204" pitchFamily="34" charset="0"/>
                <a:cs typeface="Arial" panose="020B0604020202020204" pitchFamily="34" charset="0"/>
              </a:rPr>
              <a:t>Nhận xét tỉ lệ gia tăng dân số tự nhiên của Châu Phi từ giai đoạn 1950-1995 đến 2015-2020</a:t>
            </a:r>
          </a:p>
          <a:p>
            <a:pPr marL="457200" indent="-457200">
              <a:buFontTx/>
              <a:buChar char="-"/>
            </a:pPr>
            <a:r>
              <a:rPr lang="en-US" sz="2600">
                <a:solidFill>
                  <a:srgbClr val="FF0000"/>
                </a:solidFill>
                <a:latin typeface="Arial" panose="020B0604020202020204" pitchFamily="34" charset="0"/>
                <a:ea typeface="Cambria" panose="02040503050406030204" pitchFamily="18" charset="0"/>
                <a:cs typeface="Arial" panose="020B0604020202020204" pitchFamily="34" charset="0"/>
              </a:rPr>
              <a:t>Dân số tăng nhanh ảnh hưởng như thế nào đến sự phát triển KT- XH Châu Phi?</a:t>
            </a:r>
            <a:endParaRPr lang="en-US" sz="260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90BA1FA-91E2-4B1D-B2F5-1149518DF985}"/>
              </a:ext>
            </a:extLst>
          </p:cNvPr>
          <p:cNvSpPr txBox="1"/>
          <p:nvPr/>
        </p:nvSpPr>
        <p:spPr>
          <a:xfrm>
            <a:off x="1848086" y="1098114"/>
            <a:ext cx="8054576" cy="707886"/>
          </a:xfrm>
          <a:prstGeom prst="rect">
            <a:avLst/>
          </a:prstGeom>
          <a:no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TỈ LỆ GIA TĂNG DÂN SỐ TỰ NHIÊN CỦA THẾ GIỚI VÀ CHÂU PHI</a:t>
            </a:r>
          </a:p>
          <a:p>
            <a:pPr algn="ctr"/>
            <a:r>
              <a:rPr lang="en-US" sz="2000">
                <a:solidFill>
                  <a:srgbClr val="1B04FA"/>
                </a:solidFill>
                <a:latin typeface="Arial" panose="020B0604020202020204" pitchFamily="34" charset="0"/>
                <a:cs typeface="Arial" panose="020B0604020202020204" pitchFamily="34" charset="0"/>
              </a:rPr>
              <a:t>GIAI ĐOẠN 1950- 2020 (%)</a:t>
            </a:r>
          </a:p>
        </p:txBody>
      </p:sp>
      <p:graphicFrame>
        <p:nvGraphicFramePr>
          <p:cNvPr id="14" name="Table 14">
            <a:extLst>
              <a:ext uri="{FF2B5EF4-FFF2-40B4-BE49-F238E27FC236}">
                <a16:creationId xmlns:a16="http://schemas.microsoft.com/office/drawing/2014/main" id="{7B8ED833-7D76-4706-978F-8FF9F42303EF}"/>
              </a:ext>
            </a:extLst>
          </p:cNvPr>
          <p:cNvGraphicFramePr>
            <a:graphicFrameLocks noGrp="1"/>
          </p:cNvGraphicFramePr>
          <p:nvPr>
            <p:extLst>
              <p:ext uri="{D42A27DB-BD31-4B8C-83A1-F6EECF244321}">
                <p14:modId xmlns:p14="http://schemas.microsoft.com/office/powerpoint/2010/main" val="405011113"/>
              </p:ext>
            </p:extLst>
          </p:nvPr>
        </p:nvGraphicFramePr>
        <p:xfrm>
          <a:off x="945265" y="1903966"/>
          <a:ext cx="10117195" cy="1371600"/>
        </p:xfrm>
        <a:graphic>
          <a:graphicData uri="http://schemas.openxmlformats.org/drawingml/2006/table">
            <a:tbl>
              <a:tblPr firstRow="1" bandRow="1">
                <a:tableStyleId>{5C22544A-7EE6-4342-B048-85BDC9FD1C3A}</a:tableStyleId>
              </a:tblPr>
              <a:tblGrid>
                <a:gridCol w="2023439">
                  <a:extLst>
                    <a:ext uri="{9D8B030D-6E8A-4147-A177-3AD203B41FA5}">
                      <a16:colId xmlns:a16="http://schemas.microsoft.com/office/drawing/2014/main" val="3037025119"/>
                    </a:ext>
                  </a:extLst>
                </a:gridCol>
                <a:gridCol w="2023439">
                  <a:extLst>
                    <a:ext uri="{9D8B030D-6E8A-4147-A177-3AD203B41FA5}">
                      <a16:colId xmlns:a16="http://schemas.microsoft.com/office/drawing/2014/main" val="221625405"/>
                    </a:ext>
                  </a:extLst>
                </a:gridCol>
                <a:gridCol w="2023439">
                  <a:extLst>
                    <a:ext uri="{9D8B030D-6E8A-4147-A177-3AD203B41FA5}">
                      <a16:colId xmlns:a16="http://schemas.microsoft.com/office/drawing/2014/main" val="1905161377"/>
                    </a:ext>
                  </a:extLst>
                </a:gridCol>
                <a:gridCol w="2023439">
                  <a:extLst>
                    <a:ext uri="{9D8B030D-6E8A-4147-A177-3AD203B41FA5}">
                      <a16:colId xmlns:a16="http://schemas.microsoft.com/office/drawing/2014/main" val="3585084520"/>
                    </a:ext>
                  </a:extLst>
                </a:gridCol>
                <a:gridCol w="2023439">
                  <a:extLst>
                    <a:ext uri="{9D8B030D-6E8A-4147-A177-3AD203B41FA5}">
                      <a16:colId xmlns:a16="http://schemas.microsoft.com/office/drawing/2014/main" val="4095500488"/>
                    </a:ext>
                  </a:extLst>
                </a:gridCol>
              </a:tblGrid>
              <a:tr h="370840">
                <a:tc>
                  <a:txBody>
                    <a:bodyPr/>
                    <a:lstStyle/>
                    <a:p>
                      <a:r>
                        <a:rPr lang="en-US" sz="2400" b="1">
                          <a:solidFill>
                            <a:srgbClr val="1B04FA"/>
                          </a:solidFill>
                          <a:latin typeface="Arial" panose="020B0604020202020204" pitchFamily="34" charset="0"/>
                          <a:cs typeface="Arial" panose="020B0604020202020204" pitchFamily="34" charset="0"/>
                        </a:rPr>
                        <a:t>Khu vực</a:t>
                      </a:r>
                    </a:p>
                  </a:txBody>
                  <a:tcPr>
                    <a:solidFill>
                      <a:schemeClr val="accent5">
                        <a:lumMod val="40000"/>
                        <a:lumOff val="60000"/>
                      </a:schemeClr>
                    </a:solidFill>
                  </a:tcPr>
                </a:tc>
                <a:tc>
                  <a:txBody>
                    <a:bodyPr/>
                    <a:lstStyle/>
                    <a:p>
                      <a:r>
                        <a:rPr lang="en-US" sz="2400" b="1">
                          <a:solidFill>
                            <a:srgbClr val="1B04FA"/>
                          </a:solidFill>
                          <a:latin typeface="Arial" panose="020B0604020202020204" pitchFamily="34" charset="0"/>
                          <a:cs typeface="Arial" panose="020B0604020202020204" pitchFamily="34" charset="0"/>
                        </a:rPr>
                        <a:t>1950-1955</a:t>
                      </a:r>
                    </a:p>
                  </a:txBody>
                  <a:tcPr>
                    <a:solidFill>
                      <a:schemeClr val="accent5">
                        <a:lumMod val="40000"/>
                        <a:lumOff val="60000"/>
                      </a:schemeClr>
                    </a:solidFill>
                  </a:tcPr>
                </a:tc>
                <a:tc>
                  <a:txBody>
                    <a:bodyPr/>
                    <a:lstStyle/>
                    <a:p>
                      <a:r>
                        <a:rPr lang="en-US" sz="2400" b="1">
                          <a:solidFill>
                            <a:srgbClr val="1B04FA"/>
                          </a:solidFill>
                          <a:latin typeface="Arial" panose="020B0604020202020204" pitchFamily="34" charset="0"/>
                          <a:cs typeface="Arial" panose="020B0604020202020204" pitchFamily="34" charset="0"/>
                        </a:rPr>
                        <a:t>1970-1975</a:t>
                      </a:r>
                    </a:p>
                  </a:txBody>
                  <a:tcPr>
                    <a:solidFill>
                      <a:schemeClr val="accent5">
                        <a:lumMod val="40000"/>
                        <a:lumOff val="60000"/>
                      </a:schemeClr>
                    </a:solidFill>
                  </a:tcPr>
                </a:tc>
                <a:tc>
                  <a:txBody>
                    <a:bodyPr/>
                    <a:lstStyle/>
                    <a:p>
                      <a:r>
                        <a:rPr lang="en-US" sz="2400" b="1">
                          <a:solidFill>
                            <a:srgbClr val="1B04FA"/>
                          </a:solidFill>
                          <a:latin typeface="Arial" panose="020B0604020202020204" pitchFamily="34" charset="0"/>
                          <a:cs typeface="Arial" panose="020B0604020202020204" pitchFamily="34" charset="0"/>
                        </a:rPr>
                        <a:t>1990-1995</a:t>
                      </a:r>
                    </a:p>
                  </a:txBody>
                  <a:tcPr>
                    <a:solidFill>
                      <a:schemeClr val="accent5">
                        <a:lumMod val="40000"/>
                        <a:lumOff val="60000"/>
                      </a:schemeClr>
                    </a:solidFill>
                  </a:tcPr>
                </a:tc>
                <a:tc>
                  <a:txBody>
                    <a:bodyPr/>
                    <a:lstStyle/>
                    <a:p>
                      <a:r>
                        <a:rPr lang="en-US" sz="2400" b="1">
                          <a:solidFill>
                            <a:srgbClr val="1B04FA"/>
                          </a:solidFill>
                          <a:latin typeface="Arial" panose="020B0604020202020204" pitchFamily="34" charset="0"/>
                          <a:cs typeface="Arial" panose="020B0604020202020204" pitchFamily="34" charset="0"/>
                        </a:rPr>
                        <a:t>2015-2020</a:t>
                      </a:r>
                    </a:p>
                  </a:txBody>
                  <a:tcPr>
                    <a:solidFill>
                      <a:schemeClr val="accent5">
                        <a:lumMod val="40000"/>
                        <a:lumOff val="60000"/>
                      </a:schemeClr>
                    </a:solidFill>
                  </a:tcPr>
                </a:tc>
                <a:extLst>
                  <a:ext uri="{0D108BD9-81ED-4DB2-BD59-A6C34878D82A}">
                    <a16:rowId xmlns:a16="http://schemas.microsoft.com/office/drawing/2014/main" val="1875380052"/>
                  </a:ext>
                </a:extLst>
              </a:tr>
              <a:tr h="370840">
                <a:tc>
                  <a:txBody>
                    <a:bodyPr/>
                    <a:lstStyle/>
                    <a:p>
                      <a:r>
                        <a:rPr lang="en-US" sz="2400" b="0">
                          <a:solidFill>
                            <a:srgbClr val="1B04FA"/>
                          </a:solidFill>
                          <a:latin typeface="Arial" panose="020B0604020202020204" pitchFamily="34" charset="0"/>
                          <a:cs typeface="Arial" panose="020B0604020202020204" pitchFamily="34" charset="0"/>
                        </a:rPr>
                        <a:t>Thế giới</a:t>
                      </a:r>
                    </a:p>
                  </a:txBody>
                  <a:tcPr>
                    <a:solidFill>
                      <a:srgbClr val="FCFEB0"/>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1,78</a:t>
                      </a:r>
                    </a:p>
                  </a:txBody>
                  <a:tcPr>
                    <a:solidFill>
                      <a:srgbClr val="FCFEB0"/>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1,95</a:t>
                      </a:r>
                    </a:p>
                  </a:txBody>
                  <a:tcPr>
                    <a:solidFill>
                      <a:srgbClr val="FCFEB0"/>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1,51</a:t>
                      </a:r>
                    </a:p>
                  </a:txBody>
                  <a:tcPr>
                    <a:solidFill>
                      <a:srgbClr val="FCFEB0"/>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1,09</a:t>
                      </a:r>
                    </a:p>
                  </a:txBody>
                  <a:tcPr>
                    <a:solidFill>
                      <a:srgbClr val="FCFEB0"/>
                    </a:solidFill>
                  </a:tcPr>
                </a:tc>
                <a:extLst>
                  <a:ext uri="{0D108BD9-81ED-4DB2-BD59-A6C34878D82A}">
                    <a16:rowId xmlns:a16="http://schemas.microsoft.com/office/drawing/2014/main" val="1954435614"/>
                  </a:ext>
                </a:extLst>
              </a:tr>
              <a:tr h="0">
                <a:tc>
                  <a:txBody>
                    <a:bodyPr/>
                    <a:lstStyle/>
                    <a:p>
                      <a:r>
                        <a:rPr lang="en-US" sz="2400" b="0">
                          <a:solidFill>
                            <a:srgbClr val="1B04FA"/>
                          </a:solidFill>
                          <a:latin typeface="Arial" panose="020B0604020202020204" pitchFamily="34" charset="0"/>
                          <a:cs typeface="Arial" panose="020B0604020202020204" pitchFamily="34" charset="0"/>
                        </a:rPr>
                        <a:t>Châu Phi</a:t>
                      </a:r>
                    </a:p>
                  </a:txBody>
                  <a:tcPr>
                    <a:solidFill>
                      <a:schemeClr val="accent4">
                        <a:lumMod val="40000"/>
                        <a:lumOff val="60000"/>
                      </a:schemeClr>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2,13</a:t>
                      </a:r>
                    </a:p>
                  </a:txBody>
                  <a:tcPr>
                    <a:solidFill>
                      <a:schemeClr val="accent4">
                        <a:lumMod val="40000"/>
                        <a:lumOff val="60000"/>
                      </a:schemeClr>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2,73</a:t>
                      </a:r>
                    </a:p>
                  </a:txBody>
                  <a:tcPr>
                    <a:solidFill>
                      <a:schemeClr val="accent4">
                        <a:lumMod val="40000"/>
                        <a:lumOff val="60000"/>
                      </a:schemeClr>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2,62</a:t>
                      </a:r>
                    </a:p>
                  </a:txBody>
                  <a:tcPr>
                    <a:solidFill>
                      <a:schemeClr val="accent4">
                        <a:lumMod val="40000"/>
                        <a:lumOff val="60000"/>
                      </a:schemeClr>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2,54</a:t>
                      </a:r>
                    </a:p>
                  </a:txBody>
                  <a:tcPr>
                    <a:solidFill>
                      <a:schemeClr val="accent4">
                        <a:lumMod val="40000"/>
                        <a:lumOff val="60000"/>
                      </a:schemeClr>
                    </a:solidFill>
                  </a:tcPr>
                </a:tc>
                <a:extLst>
                  <a:ext uri="{0D108BD9-81ED-4DB2-BD59-A6C34878D82A}">
                    <a16:rowId xmlns:a16="http://schemas.microsoft.com/office/drawing/2014/main" val="2122305287"/>
                  </a:ext>
                </a:extLst>
              </a:tr>
            </a:tbl>
          </a:graphicData>
        </a:graphic>
      </p:graphicFrame>
      <p:sp>
        <p:nvSpPr>
          <p:cNvPr id="16" name="Rectangle: Rounded Corners 15">
            <a:extLst>
              <a:ext uri="{FF2B5EF4-FFF2-40B4-BE49-F238E27FC236}">
                <a16:creationId xmlns:a16="http://schemas.microsoft.com/office/drawing/2014/main" id="{B5A5939B-C543-43D6-82C4-02A3D3194A33}"/>
              </a:ext>
            </a:extLst>
          </p:cNvPr>
          <p:cNvSpPr/>
          <p:nvPr/>
        </p:nvSpPr>
        <p:spPr>
          <a:xfrm>
            <a:off x="9197009" y="2801593"/>
            <a:ext cx="1865451" cy="460430"/>
          </a:xfrm>
          <a:prstGeom prst="roundRect">
            <a:avLst/>
          </a:prstGeom>
          <a:solidFill>
            <a:srgbClr val="FF0066">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BA745B5-AA14-490E-9A2D-84F8D8A8122D}"/>
              </a:ext>
            </a:extLst>
          </p:cNvPr>
          <p:cNvGrpSpPr/>
          <p:nvPr/>
        </p:nvGrpSpPr>
        <p:grpSpPr>
          <a:xfrm>
            <a:off x="3721338" y="3429000"/>
            <a:ext cx="5276201" cy="827835"/>
            <a:chOff x="2739812" y="730913"/>
            <a:chExt cx="3779376" cy="682233"/>
          </a:xfrm>
        </p:grpSpPr>
        <p:sp>
          <p:nvSpPr>
            <p:cNvPr id="19" name="Rectangle: Rounded Corners 18">
              <a:extLst>
                <a:ext uri="{FF2B5EF4-FFF2-40B4-BE49-F238E27FC236}">
                  <a16:creationId xmlns:a16="http://schemas.microsoft.com/office/drawing/2014/main" id="{E83FDEB2-901A-4F88-82B7-471DA7DA1445}"/>
                </a:ext>
              </a:extLst>
            </p:cNvPr>
            <p:cNvSpPr/>
            <p:nvPr/>
          </p:nvSpPr>
          <p:spPr>
            <a:xfrm>
              <a:off x="2739812" y="730913"/>
              <a:ext cx="3779376"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0" name="TextBox 19">
              <a:extLst>
                <a:ext uri="{FF2B5EF4-FFF2-40B4-BE49-F238E27FC236}">
                  <a16:creationId xmlns:a16="http://schemas.microsoft.com/office/drawing/2014/main" id="{5FBD5B00-D0A9-4EEA-9D40-C81D5EE2C700}"/>
                </a:ext>
              </a:extLst>
            </p:cNvPr>
            <p:cNvSpPr txBox="1"/>
            <p:nvPr/>
          </p:nvSpPr>
          <p:spPr>
            <a:xfrm>
              <a:off x="2739812" y="887397"/>
              <a:ext cx="3779376" cy="431195"/>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TỚ LÀ CHUYÊN GIA DÂN SỐ</a:t>
              </a:r>
            </a:p>
          </p:txBody>
        </p:sp>
      </p:grpSp>
      <p:sp>
        <p:nvSpPr>
          <p:cNvPr id="21" name="Rectangle 20">
            <a:extLst>
              <a:ext uri="{FF2B5EF4-FFF2-40B4-BE49-F238E27FC236}">
                <a16:creationId xmlns:a16="http://schemas.microsoft.com/office/drawing/2014/main" id="{11D02B38-EA1D-4E97-8609-EBC069F4D8A4}"/>
              </a:ext>
            </a:extLst>
          </p:cNvPr>
          <p:cNvSpPr/>
          <p:nvPr/>
        </p:nvSpPr>
        <p:spPr>
          <a:xfrm>
            <a:off x="36544" y="4919539"/>
            <a:ext cx="3623083" cy="1014893"/>
          </a:xfrm>
          <a:prstGeom prst="rect">
            <a:avLst/>
          </a:prstGeom>
          <a:ln w="3175">
            <a:solidFill>
              <a:srgbClr val="0070C0"/>
            </a:solidFill>
            <a:prstDash val="dash"/>
          </a:ln>
        </p:spPr>
        <p:txBody>
          <a:bodyPr wrap="square">
            <a:spAutoFit/>
          </a:bodyPr>
          <a:lstStyle/>
          <a:p>
            <a:pPr marL="457200" indent="-457200">
              <a:lnSpc>
                <a:spcPct val="120000"/>
              </a:lnSpc>
              <a:spcAft>
                <a:spcPts val="600"/>
              </a:spcAft>
              <a:buFont typeface="Wingdings" panose="05000000000000000000" pitchFamily="2" charset="2"/>
              <a:buChar char="ü"/>
            </a:pP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Làm việc </a:t>
            </a:r>
            <a:r>
              <a:rPr lang="en-US" sz="2400">
                <a:solidFill>
                  <a:srgbClr val="FF0066"/>
                </a:solidFill>
                <a:latin typeface="Arial" panose="020B0604020202020204" pitchFamily="34" charset="0"/>
                <a:ea typeface="Times New Roman" panose="02020603050405020304" pitchFamily="18" charset="0"/>
                <a:cs typeface="Arial" panose="020B0604020202020204" pitchFamily="34" charset="0"/>
              </a:rPr>
              <a:t>theo cặp</a:t>
            </a:r>
          </a:p>
          <a:p>
            <a:pPr marL="457200" indent="-457200">
              <a:lnSpc>
                <a:spcPct val="120000"/>
              </a:lnSpc>
              <a:spcAft>
                <a:spcPts val="600"/>
              </a:spcAft>
              <a:buFont typeface="Wingdings" panose="05000000000000000000" pitchFamily="2" charset="2"/>
              <a:buChar char="ü"/>
            </a:pP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Thời gian: </a:t>
            </a:r>
            <a:r>
              <a:rPr lang="en-US" sz="2400">
                <a:solidFill>
                  <a:srgbClr val="FF0066"/>
                </a:solidFill>
                <a:latin typeface="Arial" panose="020B0604020202020204" pitchFamily="34" charset="0"/>
                <a:ea typeface="Times New Roman" panose="02020603050405020304" pitchFamily="18" charset="0"/>
                <a:cs typeface="Arial" panose="020B0604020202020204" pitchFamily="34" charset="0"/>
              </a:rPr>
              <a:t>3 phút</a:t>
            </a:r>
            <a:endParaRPr lang="en-US" sz="2400" dirty="0">
              <a:solidFill>
                <a:srgbClr val="FF0066"/>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roup 21">
            <a:extLst>
              <a:ext uri="{FF2B5EF4-FFF2-40B4-BE49-F238E27FC236}">
                <a16:creationId xmlns:a16="http://schemas.microsoft.com/office/drawing/2014/main" id="{5B30585A-AC47-4389-85AA-E98822267D47}"/>
              </a:ext>
            </a:extLst>
          </p:cNvPr>
          <p:cNvGrpSpPr/>
          <p:nvPr/>
        </p:nvGrpSpPr>
        <p:grpSpPr>
          <a:xfrm>
            <a:off x="1848086" y="3952184"/>
            <a:ext cx="1181214" cy="892766"/>
            <a:chOff x="3634055" y="3302115"/>
            <a:chExt cx="848449" cy="796469"/>
          </a:xfrm>
        </p:grpSpPr>
        <p:pic>
          <p:nvPicPr>
            <p:cNvPr id="23" name="Picture 22">
              <a:extLst>
                <a:ext uri="{FF2B5EF4-FFF2-40B4-BE49-F238E27FC236}">
                  <a16:creationId xmlns:a16="http://schemas.microsoft.com/office/drawing/2014/main" id="{D480E3F5-EA7A-4B1B-9CC6-48F11FE62A3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4" name="Picture 23">
              <a:extLst>
                <a:ext uri="{FF2B5EF4-FFF2-40B4-BE49-F238E27FC236}">
                  <a16:creationId xmlns:a16="http://schemas.microsoft.com/office/drawing/2014/main" id="{A3F53C30-9348-4E2C-B149-B3A38D151F2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5" name="3 Minute Timer (Nho)">
            <a:hlinkClick r:id="" action="ppaction://media"/>
            <a:extLst>
              <a:ext uri="{FF2B5EF4-FFF2-40B4-BE49-F238E27FC236}">
                <a16:creationId xmlns:a16="http://schemas.microsoft.com/office/drawing/2014/main" id="{162F784F-3C95-4733-95AF-32FA688F130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890615" y="6009021"/>
            <a:ext cx="1281724" cy="827835"/>
          </a:xfrm>
          <a:prstGeom prst="rect">
            <a:avLst/>
          </a:prstGeom>
        </p:spPr>
      </p:pic>
    </p:spTree>
    <p:extLst>
      <p:ext uri="{BB962C8B-B14F-4D97-AF65-F5344CB8AC3E}">
        <p14:creationId xmlns:p14="http://schemas.microsoft.com/office/powerpoint/2010/main" val="402923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25"/>
                </p:tgtEl>
              </p:cMediaNode>
            </p:video>
          </p:childTnLst>
        </p:cTn>
      </p:par>
    </p:tnLst>
    <p:bldLst>
      <p:bldP spid="10" grpId="0" animBg="1"/>
      <p:bldP spid="13" grpId="0"/>
      <p:bldP spid="16"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5" descr="Copy%20of%20i41_084955">
            <a:extLst>
              <a:ext uri="{FF2B5EF4-FFF2-40B4-BE49-F238E27FC236}">
                <a16:creationId xmlns:a16="http://schemas.microsoft.com/office/drawing/2014/main" id="{A524F52A-138B-418F-8281-2514AB6FF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8" r="17689" b="-3"/>
          <a:stretch/>
        </p:blipFill>
        <p:spPr bwMode="auto">
          <a:xfrm>
            <a:off x="321734" y="321733"/>
            <a:ext cx="3084025" cy="3021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A picture containing text, person, outdoor, person&#10;&#10;Description automatically generated">
            <a:extLst>
              <a:ext uri="{FF2B5EF4-FFF2-40B4-BE49-F238E27FC236}">
                <a16:creationId xmlns:a16="http://schemas.microsoft.com/office/drawing/2014/main" id="{6B619A4E-AF46-43D7-9068-1B93E32770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76" r="17847" b="-4"/>
          <a:stretch/>
        </p:blipFill>
        <p:spPr bwMode="auto">
          <a:xfrm>
            <a:off x="321734" y="3514854"/>
            <a:ext cx="3084025" cy="27859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t790925a">
            <a:extLst>
              <a:ext uri="{FF2B5EF4-FFF2-40B4-BE49-F238E27FC236}">
                <a16:creationId xmlns:a16="http://schemas.microsoft.com/office/drawing/2014/main" id="{65FC2C4F-DCFD-443A-AE29-73532869B3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70" r="1535" b="2"/>
          <a:stretch/>
        </p:blipFill>
        <p:spPr bwMode="auto">
          <a:xfrm>
            <a:off x="3598286" y="321733"/>
            <a:ext cx="4043250"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13171-Domorodci,_holcicka_s_chlapeckem,_Sudan,_1931">
            <a:extLst>
              <a:ext uri="{FF2B5EF4-FFF2-40B4-BE49-F238E27FC236}">
                <a16:creationId xmlns:a16="http://schemas.microsoft.com/office/drawing/2014/main" id="{3FB3A0C6-6731-4FD7-AE1A-B26FFB486F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391" b="2"/>
          <a:stretch/>
        </p:blipFill>
        <p:spPr bwMode="auto">
          <a:xfrm>
            <a:off x="7834063" y="321733"/>
            <a:ext cx="4036201"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39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gTinChiTiet" descr="00(10)">
            <a:extLst>
              <a:ext uri="{FF2B5EF4-FFF2-40B4-BE49-F238E27FC236}">
                <a16:creationId xmlns:a16="http://schemas.microsoft.com/office/drawing/2014/main" id="{0AD586B4-AAD1-4D5A-8C18-0CF16A5875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08" r="-2" b="3708"/>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8">
            <a:extLst>
              <a:ext uri="{FF2B5EF4-FFF2-40B4-BE49-F238E27FC236}">
                <a16:creationId xmlns:a16="http://schemas.microsoft.com/office/drawing/2014/main" id="{86D0643E-A833-4243-A4A0-C5E5BF18F1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375" b="-1"/>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b5">
            <a:extLst>
              <a:ext uri="{FF2B5EF4-FFF2-40B4-BE49-F238E27FC236}">
                <a16:creationId xmlns:a16="http://schemas.microsoft.com/office/drawing/2014/main" id="{6E564780-C14D-430B-A1FD-D6CC60A118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80" r="-4" b="-4"/>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b2">
            <a:extLst>
              <a:ext uri="{FF2B5EF4-FFF2-40B4-BE49-F238E27FC236}">
                <a16:creationId xmlns:a16="http://schemas.microsoft.com/office/drawing/2014/main" id="{505AB2A6-45D5-4EF9-A7C7-4F879921E4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35" r="7675" b="-1"/>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82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par>
                                <p:cTn id="8" presetID="21"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4)">
                                      <p:cBhvr>
                                        <p:cTn id="10" dur="2000"/>
                                        <p:tgtEl>
                                          <p:spTgt spid="8"/>
                                        </p:tgtEl>
                                      </p:cBhvr>
                                    </p:animEffect>
                                  </p:childTnLst>
                                </p:cTn>
                              </p:par>
                              <p:par>
                                <p:cTn id="11" presetID="21"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4)">
                                      <p:cBhvr>
                                        <p:cTn id="13" dur="2000"/>
                                        <p:tgtEl>
                                          <p:spTgt spid="9"/>
                                        </p:tgtEl>
                                      </p:cBhvr>
                                    </p:animEffect>
                                  </p:childTnLst>
                                </p:cTn>
                              </p:par>
                              <p:par>
                                <p:cTn id="14" presetID="21"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4)">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BEA87-71DD-4476-AF1C-C7C8CCF3ECE8}"/>
              </a:ext>
            </a:extLst>
          </p:cNvPr>
          <p:cNvGrpSpPr/>
          <p:nvPr/>
        </p:nvGrpSpPr>
        <p:grpSpPr>
          <a:xfrm>
            <a:off x="113298" y="119653"/>
            <a:ext cx="7294663" cy="875873"/>
            <a:chOff x="1836080" y="2253253"/>
            <a:chExt cx="7294663" cy="875873"/>
          </a:xfrm>
        </p:grpSpPr>
        <p:grpSp>
          <p:nvGrpSpPr>
            <p:cNvPr id="3" name="Group 2">
              <a:extLst>
                <a:ext uri="{FF2B5EF4-FFF2-40B4-BE49-F238E27FC236}">
                  <a16:creationId xmlns:a16="http://schemas.microsoft.com/office/drawing/2014/main" id="{8D6ECF34-4989-4E18-878A-12D905FE030B}"/>
                </a:ext>
              </a:extLst>
            </p:cNvPr>
            <p:cNvGrpSpPr/>
            <p:nvPr/>
          </p:nvGrpSpPr>
          <p:grpSpPr>
            <a:xfrm>
              <a:off x="1884577" y="2256177"/>
              <a:ext cx="7246166" cy="872949"/>
              <a:chOff x="1133366" y="2220084"/>
              <a:chExt cx="6093180" cy="914400"/>
            </a:xfrm>
            <a:solidFill>
              <a:srgbClr val="FCFEB0"/>
            </a:solidFill>
          </p:grpSpPr>
          <p:sp>
            <p:nvSpPr>
              <p:cNvPr id="7" name="Arrow: Pentagon 6">
                <a:extLst>
                  <a:ext uri="{FF2B5EF4-FFF2-40B4-BE49-F238E27FC236}">
                    <a16:creationId xmlns:a16="http://schemas.microsoft.com/office/drawing/2014/main" id="{7202D75A-80A9-44CE-99DB-C1D67BEF76A1}"/>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9DCEE105-BA08-48B5-A2BE-88B90ED86949}"/>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2A3EA8E8-C1A0-470B-9A52-F20A8BD3F22F}"/>
                </a:ext>
              </a:extLst>
            </p:cNvPr>
            <p:cNvSpPr txBox="1"/>
            <p:nvPr/>
          </p:nvSpPr>
          <p:spPr>
            <a:xfrm>
              <a:off x="2849244" y="2398721"/>
              <a:ext cx="567190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Một số vấn đề dân c</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 xã hội</a:t>
              </a:r>
            </a:p>
          </p:txBody>
        </p:sp>
        <p:sp>
          <p:nvSpPr>
            <p:cNvPr id="5" name="Arrow: Pentagon 4">
              <a:extLst>
                <a:ext uri="{FF2B5EF4-FFF2-40B4-BE49-F238E27FC236}">
                  <a16:creationId xmlns:a16="http://schemas.microsoft.com/office/drawing/2014/main" id="{88F9C1AF-6104-4E59-8A77-EF59748DECDF}"/>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a16="http://schemas.microsoft.com/office/drawing/2014/main" id="{1492B5C0-7AF1-47D5-9FA3-FBBBC23D01F2}"/>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B4D25B27-68D3-464A-9FB1-DA9A4A4C38E2}"/>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0" name="TextBox 9">
            <a:extLst>
              <a:ext uri="{FF2B5EF4-FFF2-40B4-BE49-F238E27FC236}">
                <a16:creationId xmlns:a16="http://schemas.microsoft.com/office/drawing/2014/main" id="{12531D84-0F95-4FED-8451-8FC764D3FAB1}"/>
              </a:ext>
            </a:extLst>
          </p:cNvPr>
          <p:cNvSpPr txBox="1"/>
          <p:nvPr/>
        </p:nvSpPr>
        <p:spPr>
          <a:xfrm>
            <a:off x="161795" y="1135144"/>
            <a:ext cx="5995955"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en-US" sz="3200">
                <a:solidFill>
                  <a:srgbClr val="3333CC"/>
                </a:solidFill>
                <a:latin typeface="Arial" panose="020B0604020202020204" pitchFamily="34" charset="0"/>
                <a:cs typeface="Arial" panose="020B0604020202020204" pitchFamily="34" charset="0"/>
              </a:rPr>
              <a:t>a.Tỉ lệ tăng tự nhiên dân số cao</a:t>
            </a:r>
          </a:p>
        </p:txBody>
      </p:sp>
      <p:sp>
        <p:nvSpPr>
          <p:cNvPr id="11" name="Rectangle 10">
            <a:extLst>
              <a:ext uri="{FF2B5EF4-FFF2-40B4-BE49-F238E27FC236}">
                <a16:creationId xmlns:a16="http://schemas.microsoft.com/office/drawing/2014/main" id="{EF62E3BE-B5F4-40C9-A5CC-98BFD90DB8C2}"/>
              </a:ext>
            </a:extLst>
          </p:cNvPr>
          <p:cNvSpPr/>
          <p:nvPr/>
        </p:nvSpPr>
        <p:spPr>
          <a:xfrm>
            <a:off x="369066" y="2104727"/>
            <a:ext cx="11126247" cy="4247317"/>
          </a:xfrm>
          <a:prstGeom prst="rect">
            <a:avLst/>
          </a:prstGeom>
        </p:spPr>
        <p:txBody>
          <a:bodyPr wrap="square">
            <a:spAutoFit/>
          </a:bodyPr>
          <a:lstStyle/>
          <a:p>
            <a:pPr algn="just"/>
            <a:r>
              <a:rPr lang="vi-VN" sz="3600">
                <a:solidFill>
                  <a:srgbClr val="1B04FA"/>
                </a:solidFill>
                <a:latin typeface="Arial" panose="020B0604020202020204" pitchFamily="34" charset="0"/>
                <a:cs typeface="Arial" panose="020B0604020202020204" pitchFamily="34" charset="0"/>
              </a:rPr>
              <a:t>- Năm 2020, số dân châu Phi khoảng 1 340 triệu người, chiếm khoảng 17% số dân thế giới.</a:t>
            </a:r>
          </a:p>
          <a:p>
            <a:pPr algn="just"/>
            <a:r>
              <a:rPr lang="vi-VN" sz="3600">
                <a:solidFill>
                  <a:srgbClr val="1B04FA"/>
                </a:solidFill>
                <a:latin typeface="Arial" panose="020B0604020202020204" pitchFamily="34" charset="0"/>
                <a:cs typeface="Arial" panose="020B0604020202020204" pitchFamily="34" charset="0"/>
              </a:rPr>
              <a:t>- Tỉ lệ tăng dân số tự nhiên cao nhất thế giới với 2,54% (giai đoạn 2015 - 2020).</a:t>
            </a:r>
          </a:p>
          <a:p>
            <a:r>
              <a:rPr lang="vi-VN" sz="3600">
                <a:solidFill>
                  <a:srgbClr val="1B04FA"/>
                </a:solidFill>
                <a:latin typeface="Arial" panose="020B0604020202020204" pitchFamily="34" charset="0"/>
                <a:cs typeface="Arial" panose="020B0604020202020204" pitchFamily="34" charset="0"/>
              </a:rPr>
              <a:t>- Gia tăng dân số quá nhanh là nguyên nhân kìm hãm sự phát triển, dẫn đến đói nghèo, tài nguyên bị khai thác kiệt quệ, suy thoái và ô nhiễm môi trường,...</a:t>
            </a:r>
            <a:br>
              <a:rPr lang="vi-VN">
                <a:solidFill>
                  <a:srgbClr val="000000"/>
                </a:solidFill>
                <a:latin typeface="OpenSans"/>
              </a:rPr>
            </a:br>
            <a:endParaRPr lang="en-US"/>
          </a:p>
        </p:txBody>
      </p:sp>
      <p:pic>
        <p:nvPicPr>
          <p:cNvPr id="12" name="Picture 5" descr="book9">
            <a:extLst>
              <a:ext uri="{FF2B5EF4-FFF2-40B4-BE49-F238E27FC236}">
                <a16:creationId xmlns:a16="http://schemas.microsoft.com/office/drawing/2014/main" id="{E1FAAAF1-CFCF-4596-A3C3-6887202B35D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63077" y="1074346"/>
            <a:ext cx="1383622"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92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FF1480-E395-4356-B072-35CBBE0AA0FF}"/>
              </a:ext>
            </a:extLst>
          </p:cNvPr>
          <p:cNvGrpSpPr/>
          <p:nvPr/>
        </p:nvGrpSpPr>
        <p:grpSpPr>
          <a:xfrm>
            <a:off x="3988443" y="267488"/>
            <a:ext cx="3810866" cy="827835"/>
            <a:chOff x="3199789" y="1093088"/>
            <a:chExt cx="3514971" cy="682233"/>
          </a:xfrm>
        </p:grpSpPr>
        <p:sp>
          <p:nvSpPr>
            <p:cNvPr id="3" name="Rectangle: Rounded Corners 2">
              <a:extLst>
                <a:ext uri="{FF2B5EF4-FFF2-40B4-BE49-F238E27FC236}">
                  <a16:creationId xmlns:a16="http://schemas.microsoft.com/office/drawing/2014/main" id="{EB4F5F66-791B-4641-9650-5B185B807AF4}"/>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4" name="TextBox 3">
              <a:extLst>
                <a:ext uri="{FF2B5EF4-FFF2-40B4-BE49-F238E27FC236}">
                  <a16:creationId xmlns:a16="http://schemas.microsoft.com/office/drawing/2014/main" id="{27DAC294-9B93-4B81-A775-0D675449AD39}"/>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5" name="3 Minute Timer (Nho)">
            <a:hlinkClick r:id="" action="ppaction://media"/>
            <a:extLst>
              <a:ext uri="{FF2B5EF4-FFF2-40B4-BE49-F238E27FC236}">
                <a16:creationId xmlns:a16="http://schemas.microsoft.com/office/drawing/2014/main" id="{EF2E035A-F601-4435-B416-94E549F6B7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18393" y="267488"/>
            <a:ext cx="1472856" cy="827835"/>
          </a:xfrm>
          <a:prstGeom prst="rect">
            <a:avLst/>
          </a:prstGeom>
        </p:spPr>
      </p:pic>
      <p:pic>
        <p:nvPicPr>
          <p:cNvPr id="6" name="Hình ảnh 4">
            <a:extLst>
              <a:ext uri="{FF2B5EF4-FFF2-40B4-BE49-F238E27FC236}">
                <a16:creationId xmlns:a16="http://schemas.microsoft.com/office/drawing/2014/main" id="{7E00D8AF-828E-401A-BECC-5E5A49A55FC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517724" y="-22439"/>
            <a:ext cx="819062" cy="1308147"/>
          </a:xfrm>
          <a:prstGeom prst="rect">
            <a:avLst/>
          </a:prstGeom>
        </p:spPr>
      </p:pic>
      <p:sp>
        <p:nvSpPr>
          <p:cNvPr id="7" name="Rectangle 6">
            <a:extLst>
              <a:ext uri="{FF2B5EF4-FFF2-40B4-BE49-F238E27FC236}">
                <a16:creationId xmlns:a16="http://schemas.microsoft.com/office/drawing/2014/main" id="{FD385C7A-7E01-4204-B13A-4F23C8A46042}"/>
              </a:ext>
            </a:extLst>
          </p:cNvPr>
          <p:cNvSpPr/>
          <p:nvPr/>
        </p:nvSpPr>
        <p:spPr>
          <a:xfrm>
            <a:off x="807108" y="1185741"/>
            <a:ext cx="10770780" cy="1219886"/>
          </a:xfrm>
          <a:prstGeom prst="rect">
            <a:avLst/>
          </a:prstGeom>
          <a:noFill/>
          <a:ln>
            <a:solidFill>
              <a:srgbClr val="00B0F0"/>
            </a:solidFill>
            <a:prstDash val="sysDash"/>
          </a:ln>
        </p:spPr>
        <p:txBody>
          <a:bodyPr wrap="square">
            <a:spAutoFit/>
          </a:bodyPr>
          <a:lstStyle/>
          <a:p>
            <a:pPr marL="57150" algn="just">
              <a:lnSpc>
                <a:spcPct val="120000"/>
              </a:lnSpc>
              <a:tabLst>
                <a:tab pos="857250" algn="l"/>
              </a:tabLst>
            </a:pPr>
            <a:r>
              <a:rPr lang="vi-VN" sz="3200">
                <a:solidFill>
                  <a:srgbClr val="FF0066"/>
                </a:solidFill>
              </a:rPr>
              <a:t>Dựa vào thông tin mục b,c SGK và Video, các em hãy trao đổi và hoàn thiện thông tin phiếu học tập sau</a:t>
            </a:r>
            <a:endParaRPr lang="en-US" sz="320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9" name="Table 9">
            <a:extLst>
              <a:ext uri="{FF2B5EF4-FFF2-40B4-BE49-F238E27FC236}">
                <a16:creationId xmlns:a16="http://schemas.microsoft.com/office/drawing/2014/main" id="{0922226B-0D41-406E-A3D2-CED08DF0CD3B}"/>
              </a:ext>
            </a:extLst>
          </p:cNvPr>
          <p:cNvGraphicFramePr>
            <a:graphicFrameLocks noGrp="1"/>
          </p:cNvGraphicFramePr>
          <p:nvPr>
            <p:extLst>
              <p:ext uri="{D42A27DB-BD31-4B8C-83A1-F6EECF244321}">
                <p14:modId xmlns:p14="http://schemas.microsoft.com/office/powerpoint/2010/main" val="1632170669"/>
              </p:ext>
            </p:extLst>
          </p:nvPr>
        </p:nvGraphicFramePr>
        <p:xfrm>
          <a:off x="198783" y="2604576"/>
          <a:ext cx="11860695" cy="3985936"/>
        </p:xfrm>
        <a:graphic>
          <a:graphicData uri="http://schemas.openxmlformats.org/drawingml/2006/table">
            <a:tbl>
              <a:tblPr firstRow="1" bandRow="1">
                <a:tableStyleId>{5C22544A-7EE6-4342-B048-85BDC9FD1C3A}</a:tableStyleId>
              </a:tblPr>
              <a:tblGrid>
                <a:gridCol w="3670852">
                  <a:extLst>
                    <a:ext uri="{9D8B030D-6E8A-4147-A177-3AD203B41FA5}">
                      <a16:colId xmlns:a16="http://schemas.microsoft.com/office/drawing/2014/main" val="4254088390"/>
                    </a:ext>
                  </a:extLst>
                </a:gridCol>
                <a:gridCol w="3869635">
                  <a:extLst>
                    <a:ext uri="{9D8B030D-6E8A-4147-A177-3AD203B41FA5}">
                      <a16:colId xmlns:a16="http://schemas.microsoft.com/office/drawing/2014/main" val="3512023613"/>
                    </a:ext>
                  </a:extLst>
                </a:gridCol>
                <a:gridCol w="4320208">
                  <a:extLst>
                    <a:ext uri="{9D8B030D-6E8A-4147-A177-3AD203B41FA5}">
                      <a16:colId xmlns:a16="http://schemas.microsoft.com/office/drawing/2014/main" val="3083299321"/>
                    </a:ext>
                  </a:extLst>
                </a:gridCol>
              </a:tblGrid>
              <a:tr h="996484">
                <a:tc rowSpan="2">
                  <a:txBody>
                    <a:bodyPr/>
                    <a:lstStyle/>
                    <a:p>
                      <a:pPr marL="457200" algn="just">
                        <a:lnSpc>
                          <a:spcPct val="115000"/>
                        </a:lnSpc>
                        <a:spcAft>
                          <a:spcPts val="0"/>
                        </a:spcAft>
                      </a:pPr>
                      <a:endParaRPr lang="vi-VN" sz="2800">
                        <a:solidFill>
                          <a:srgbClr val="FFFF00"/>
                        </a:solidFill>
                        <a:effectLst/>
                      </a:endParaRPr>
                    </a:p>
                    <a:p>
                      <a:pPr marL="457200" algn="ctr">
                        <a:lnSpc>
                          <a:spcPct val="115000"/>
                        </a:lnSpc>
                        <a:spcAft>
                          <a:spcPts val="0"/>
                        </a:spcAft>
                      </a:pPr>
                      <a:r>
                        <a:rPr lang="vi-VN" sz="2800">
                          <a:solidFill>
                            <a:srgbClr val="FFFF00"/>
                          </a:solidFill>
                          <a:effectLst/>
                        </a:rPr>
                        <a:t>Nạn đói</a:t>
                      </a:r>
                      <a:endParaRPr lang="en-US" sz="2800">
                        <a:solidFill>
                          <a:srgbClr val="FFFF00"/>
                        </a:solidFill>
                        <a:effectLst/>
                      </a:endParaRPr>
                    </a:p>
                    <a:p>
                      <a:pPr marL="457200" algn="ctr">
                        <a:lnSpc>
                          <a:spcPct val="115000"/>
                        </a:lnSpc>
                        <a:spcAft>
                          <a:spcPts val="0"/>
                        </a:spcAft>
                      </a:pPr>
                      <a:r>
                        <a:rPr lang="vi-VN" sz="2800">
                          <a:solidFill>
                            <a:srgbClr val="FFFF00"/>
                          </a:solidFill>
                          <a:effectLst/>
                        </a:rPr>
                        <a:t>(nhóm 1,3)</a:t>
                      </a:r>
                      <a:endParaRPr lang="en-US" sz="28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marL="457200" algn="just">
                        <a:lnSpc>
                          <a:spcPct val="115000"/>
                        </a:lnSpc>
                        <a:spcAft>
                          <a:spcPts val="0"/>
                        </a:spcAft>
                      </a:pPr>
                      <a:r>
                        <a:rPr lang="vi-VN" sz="2800" b="0">
                          <a:solidFill>
                            <a:srgbClr val="1B04FA"/>
                          </a:solidFill>
                          <a:effectLst/>
                        </a:rPr>
                        <a:t>Thực trạng</a:t>
                      </a:r>
                      <a:endParaRPr lang="en-US" sz="2800" b="0">
                        <a:solidFill>
                          <a:srgbClr val="1B04F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1222101098"/>
                  </a:ext>
                </a:extLst>
              </a:tr>
              <a:tr h="996484">
                <a:tc vMerge="1">
                  <a:txBody>
                    <a:bodyPr/>
                    <a:lstStyle/>
                    <a:p>
                      <a:endParaRPr lang="en-US"/>
                    </a:p>
                  </a:txBody>
                  <a:tcPr/>
                </a:tc>
                <a:tc>
                  <a:txBody>
                    <a:bodyPr/>
                    <a:lstStyle/>
                    <a:p>
                      <a:pPr marL="457200" algn="just">
                        <a:lnSpc>
                          <a:spcPct val="115000"/>
                        </a:lnSpc>
                        <a:spcAft>
                          <a:spcPts val="0"/>
                        </a:spcAft>
                      </a:pPr>
                      <a:r>
                        <a:rPr lang="vi-VN" sz="2800">
                          <a:solidFill>
                            <a:srgbClr val="1B04FA"/>
                          </a:solidFill>
                          <a:effectLst/>
                        </a:rPr>
                        <a:t>Nguyên nhân</a:t>
                      </a:r>
                      <a:endParaRPr lang="en-US" sz="2800">
                        <a:solidFill>
                          <a:srgbClr val="1B04F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endParaRPr lang="en-US"/>
                    </a:p>
                  </a:txBody>
                  <a:tcPr>
                    <a:solidFill>
                      <a:schemeClr val="accent5">
                        <a:lumMod val="20000"/>
                        <a:lumOff val="80000"/>
                      </a:schemeClr>
                    </a:solidFill>
                  </a:tcPr>
                </a:tc>
                <a:extLst>
                  <a:ext uri="{0D108BD9-81ED-4DB2-BD59-A6C34878D82A}">
                    <a16:rowId xmlns:a16="http://schemas.microsoft.com/office/drawing/2014/main" val="3980788366"/>
                  </a:ext>
                </a:extLst>
              </a:tr>
              <a:tr h="996484">
                <a:tc rowSpan="2">
                  <a:txBody>
                    <a:bodyPr/>
                    <a:lstStyle/>
                    <a:p>
                      <a:pPr marL="457200" algn="ctr">
                        <a:lnSpc>
                          <a:spcPct val="115000"/>
                        </a:lnSpc>
                        <a:spcAft>
                          <a:spcPts val="0"/>
                        </a:spcAft>
                      </a:pPr>
                      <a:endParaRPr lang="vi-VN" sz="2800" b="1">
                        <a:solidFill>
                          <a:srgbClr val="FFFF00"/>
                        </a:solidFill>
                        <a:effectLst/>
                      </a:endParaRPr>
                    </a:p>
                    <a:p>
                      <a:pPr marL="457200" algn="ctr">
                        <a:lnSpc>
                          <a:spcPct val="115000"/>
                        </a:lnSpc>
                        <a:spcAft>
                          <a:spcPts val="0"/>
                        </a:spcAft>
                      </a:pPr>
                      <a:r>
                        <a:rPr lang="vi-VN" sz="2800" b="1">
                          <a:solidFill>
                            <a:srgbClr val="FFFF00"/>
                          </a:solidFill>
                          <a:effectLst/>
                        </a:rPr>
                        <a:t>Xung đột quân sự</a:t>
                      </a:r>
                      <a:endParaRPr lang="en-US" sz="2800" b="1">
                        <a:solidFill>
                          <a:srgbClr val="FFFF00"/>
                        </a:solidFill>
                        <a:effectLst/>
                      </a:endParaRPr>
                    </a:p>
                    <a:p>
                      <a:pPr marL="457200" algn="ctr">
                        <a:lnSpc>
                          <a:spcPct val="115000"/>
                        </a:lnSpc>
                        <a:spcAft>
                          <a:spcPts val="0"/>
                        </a:spcAft>
                      </a:pPr>
                      <a:r>
                        <a:rPr lang="vi-VN" sz="2800" b="1">
                          <a:solidFill>
                            <a:srgbClr val="FFFF00"/>
                          </a:solidFill>
                          <a:effectLst/>
                        </a:rPr>
                        <a:t>(nhóm 2,4)</a:t>
                      </a:r>
                      <a:endParaRPr lang="en-US" sz="28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marL="457200" algn="just">
                        <a:lnSpc>
                          <a:spcPct val="115000"/>
                        </a:lnSpc>
                        <a:spcAft>
                          <a:spcPts val="0"/>
                        </a:spcAft>
                      </a:pPr>
                      <a:r>
                        <a:rPr lang="vi-VN" sz="2800">
                          <a:solidFill>
                            <a:srgbClr val="1B04FA"/>
                          </a:solidFill>
                          <a:effectLst/>
                        </a:rPr>
                        <a:t>Nguyên nhân</a:t>
                      </a:r>
                    </a:p>
                  </a:txBody>
                  <a:tcPr marL="68580" marR="68580" marT="0" marB="0">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854224675"/>
                  </a:ext>
                </a:extLst>
              </a:tr>
              <a:tr h="996484">
                <a:tc vMerge="1">
                  <a:txBody>
                    <a:bodyPr/>
                    <a:lstStyle/>
                    <a:p>
                      <a:endParaRPr lang="en-US"/>
                    </a:p>
                  </a:txBody>
                  <a:tcPr/>
                </a:tc>
                <a:tc>
                  <a:txBody>
                    <a:bodyPr/>
                    <a:lstStyle/>
                    <a:p>
                      <a:pPr marL="457200" algn="just">
                        <a:lnSpc>
                          <a:spcPct val="115000"/>
                        </a:lnSpc>
                        <a:spcAft>
                          <a:spcPts val="0"/>
                        </a:spcAft>
                      </a:pPr>
                      <a:r>
                        <a:rPr lang="vi-VN" sz="2800">
                          <a:solidFill>
                            <a:srgbClr val="1B04FA"/>
                          </a:solidFill>
                          <a:effectLst/>
                        </a:rPr>
                        <a:t>Hậu quả</a:t>
                      </a:r>
                      <a:endParaRPr lang="en-US" sz="2800">
                        <a:solidFill>
                          <a:srgbClr val="1B04F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endParaRPr lang="en-US"/>
                    </a:p>
                  </a:txBody>
                  <a:tcPr>
                    <a:solidFill>
                      <a:schemeClr val="accent5">
                        <a:lumMod val="20000"/>
                        <a:lumOff val="80000"/>
                      </a:schemeClr>
                    </a:solidFill>
                  </a:tcPr>
                </a:tc>
                <a:extLst>
                  <a:ext uri="{0D108BD9-81ED-4DB2-BD59-A6C34878D82A}">
                    <a16:rowId xmlns:a16="http://schemas.microsoft.com/office/drawing/2014/main" val="2039749247"/>
                  </a:ext>
                </a:extLst>
              </a:tr>
            </a:tbl>
          </a:graphicData>
        </a:graphic>
      </p:graphicFrame>
    </p:spTree>
    <p:extLst>
      <p:ext uri="{BB962C8B-B14F-4D97-AF65-F5344CB8AC3E}">
        <p14:creationId xmlns:p14="http://schemas.microsoft.com/office/powerpoint/2010/main" val="4668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E20FC2-19DF-4E6E-B2B2-2B2099625732}"/>
              </a:ext>
            </a:extLst>
          </p:cNvPr>
          <p:cNvPicPr>
            <a:picLocks noChangeAspect="1"/>
          </p:cNvPicPr>
          <p:nvPr/>
        </p:nvPicPr>
        <p:blipFill>
          <a:blip r:embed="rId3"/>
          <a:stretch>
            <a:fillRect/>
          </a:stretch>
        </p:blipFill>
        <p:spPr>
          <a:xfrm>
            <a:off x="35624" y="0"/>
            <a:ext cx="12192000" cy="3268337"/>
          </a:xfrm>
          <a:prstGeom prst="rect">
            <a:avLst/>
          </a:prstGeom>
        </p:spPr>
      </p:pic>
    </p:spTree>
    <p:extLst>
      <p:ext uri="{BB962C8B-B14F-4D97-AF65-F5344CB8AC3E}">
        <p14:creationId xmlns:p14="http://schemas.microsoft.com/office/powerpoint/2010/main" val="258660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DAN- FAMINE SITUATION SHOWING SIGNS OF IMPROVING">
            <a:hlinkClick r:id="" action="ppaction://media"/>
            <a:extLst>
              <a:ext uri="{FF2B5EF4-FFF2-40B4-BE49-F238E27FC236}">
                <a16:creationId xmlns:a16="http://schemas.microsoft.com/office/drawing/2014/main" id="{0355EFF6-D8B8-4493-B724-0395AC5999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06788"/>
          </a:xfrm>
          <a:prstGeom prst="rect">
            <a:avLst/>
          </a:prstGeom>
        </p:spPr>
      </p:pic>
    </p:spTree>
    <p:extLst>
      <p:ext uri="{BB962C8B-B14F-4D97-AF65-F5344CB8AC3E}">
        <p14:creationId xmlns:p14="http://schemas.microsoft.com/office/powerpoint/2010/main" val="326495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VTC14Xung đột bùng phát tại CHDC Conggo_360p">
            <a:hlinkClick r:id="" action="ppaction://media"/>
            <a:extLst>
              <a:ext uri="{FF2B5EF4-FFF2-40B4-BE49-F238E27FC236}">
                <a16:creationId xmlns:a16="http://schemas.microsoft.com/office/drawing/2014/main" id="{1536B672-FFA0-4960-8589-4EDFF37D82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907" y="170121"/>
            <a:ext cx="11962944" cy="6542235"/>
          </a:xfrm>
          <a:prstGeom prst="rect">
            <a:avLst/>
          </a:prstGeom>
        </p:spPr>
      </p:pic>
    </p:spTree>
    <p:extLst>
      <p:ext uri="{BB962C8B-B14F-4D97-AF65-F5344CB8AC3E}">
        <p14:creationId xmlns:p14="http://schemas.microsoft.com/office/powerpoint/2010/main" val="407039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2C0767-434F-4A43-A16A-38568C183219}"/>
              </a:ext>
            </a:extLst>
          </p:cNvPr>
          <p:cNvSpPr txBox="1"/>
          <p:nvPr/>
        </p:nvSpPr>
        <p:spPr>
          <a:xfrm>
            <a:off x="152360" y="115754"/>
            <a:ext cx="2155068"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en-US" sz="3200">
                <a:solidFill>
                  <a:srgbClr val="3333CC"/>
                </a:solidFill>
                <a:latin typeface="Arial" panose="020B0604020202020204" pitchFamily="34" charset="0"/>
                <a:cs typeface="Arial" panose="020B0604020202020204" pitchFamily="34" charset="0"/>
              </a:rPr>
              <a:t>b.Nạn đói</a:t>
            </a:r>
          </a:p>
        </p:txBody>
      </p:sp>
      <p:sp>
        <p:nvSpPr>
          <p:cNvPr id="5" name="Rectangle 4">
            <a:extLst>
              <a:ext uri="{FF2B5EF4-FFF2-40B4-BE49-F238E27FC236}">
                <a16:creationId xmlns:a16="http://schemas.microsoft.com/office/drawing/2014/main" id="{E02802C9-5744-4522-8136-1BB9D6244F24}"/>
              </a:ext>
            </a:extLst>
          </p:cNvPr>
          <p:cNvSpPr/>
          <p:nvPr/>
        </p:nvSpPr>
        <p:spPr>
          <a:xfrm>
            <a:off x="450575" y="1361734"/>
            <a:ext cx="11476382" cy="2862322"/>
          </a:xfrm>
          <a:prstGeom prst="rect">
            <a:avLst/>
          </a:prstGeom>
        </p:spPr>
        <p:txBody>
          <a:bodyPr wrap="square">
            <a:spAutoFit/>
          </a:bodyPr>
          <a:lstStyle/>
          <a:p>
            <a:pPr algn="just"/>
            <a:r>
              <a:rPr lang="vi-VN" sz="3600">
                <a:solidFill>
                  <a:srgbClr val="3333CC"/>
                </a:solidFill>
                <a:latin typeface="Arial" panose="020B0604020202020204" pitchFamily="34" charset="0"/>
                <a:cs typeface="Arial" panose="020B0604020202020204" pitchFamily="34" charset="0"/>
              </a:rPr>
              <a:t>- Mỗi năm, có hàng chục triệu người bị nạn đói đe dọa; trong đó, vùng nam hoang mạc Xa-ha-ra là nơi chịu chịu ảnh hưởng nặng nề nhất.</a:t>
            </a:r>
          </a:p>
          <a:p>
            <a:pPr algn="just"/>
            <a:r>
              <a:rPr lang="vi-VN" sz="3600">
                <a:solidFill>
                  <a:srgbClr val="3333CC"/>
                </a:solidFill>
                <a:latin typeface="Arial" panose="020B0604020202020204" pitchFamily="34" charset="0"/>
                <a:cs typeface="Arial" panose="020B0604020202020204" pitchFamily="34" charset="0"/>
              </a:rPr>
              <a:t>- Hằng năm, rất nhiều quốc gia châu Phi phải phụ thuộc vào viện trợ lương thực của thế giới.</a:t>
            </a:r>
            <a:endParaRPr lang="en-US" sz="3600">
              <a:solidFill>
                <a:srgbClr val="3333CC"/>
              </a:solidFill>
            </a:endParaRPr>
          </a:p>
        </p:txBody>
      </p:sp>
      <p:pic>
        <p:nvPicPr>
          <p:cNvPr id="6" name="Picture 5" descr="book9">
            <a:extLst>
              <a:ext uri="{FF2B5EF4-FFF2-40B4-BE49-F238E27FC236}">
                <a16:creationId xmlns:a16="http://schemas.microsoft.com/office/drawing/2014/main" id="{1480B0AF-52A7-4B5F-A51B-ACCC9C35C2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30764" y="0"/>
            <a:ext cx="1383622"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58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8" descr="images1452153_image002">
            <a:extLst>
              <a:ext uri="{FF2B5EF4-FFF2-40B4-BE49-F238E27FC236}">
                <a16:creationId xmlns:a16="http://schemas.microsoft.com/office/drawing/2014/main" id="{3940B266-6368-4F47-B6F2-A5A7BD826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785" y="736831"/>
            <a:ext cx="3873500" cy="2495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0">
            <a:extLst>
              <a:ext uri="{FF2B5EF4-FFF2-40B4-BE49-F238E27FC236}">
                <a16:creationId xmlns:a16="http://schemas.microsoft.com/office/drawing/2014/main" id="{96D00DC7-356C-4574-B7B6-EFE136C13FBB}"/>
              </a:ext>
            </a:extLst>
          </p:cNvPr>
          <p:cNvSpPr>
            <a:spLocks noChangeArrowheads="1"/>
          </p:cNvSpPr>
          <p:nvPr/>
        </p:nvSpPr>
        <p:spPr bwMode="auto">
          <a:xfrm>
            <a:off x="819785" y="2822806"/>
            <a:ext cx="3873499" cy="409575"/>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2000">
                <a:solidFill>
                  <a:srgbClr val="FFFFFF"/>
                </a:solidFill>
                <a:latin typeface="Arial" panose="020B0604020202020204" pitchFamily="34" charset="0"/>
                <a:cs typeface="Arial" panose="020B0604020202020204" pitchFamily="34" charset="0"/>
              </a:rPr>
              <a:t>Trẻ em bị bắt đi lính</a:t>
            </a:r>
          </a:p>
        </p:txBody>
      </p:sp>
      <p:pic>
        <p:nvPicPr>
          <p:cNvPr id="8" name="Picture 47" descr="CP2">
            <a:extLst>
              <a:ext uri="{FF2B5EF4-FFF2-40B4-BE49-F238E27FC236}">
                <a16:creationId xmlns:a16="http://schemas.microsoft.com/office/drawing/2014/main" id="{63586563-B20E-401C-81DE-BA19586E6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66" y="3441876"/>
            <a:ext cx="3935919" cy="2812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9">
            <a:extLst>
              <a:ext uri="{FF2B5EF4-FFF2-40B4-BE49-F238E27FC236}">
                <a16:creationId xmlns:a16="http://schemas.microsoft.com/office/drawing/2014/main" id="{A79C5944-2AA6-4C0C-A278-CAABCA622F3E}"/>
              </a:ext>
            </a:extLst>
          </p:cNvPr>
          <p:cNvSpPr>
            <a:spLocks noChangeArrowheads="1"/>
          </p:cNvSpPr>
          <p:nvPr/>
        </p:nvSpPr>
        <p:spPr bwMode="auto">
          <a:xfrm>
            <a:off x="757365" y="6054553"/>
            <a:ext cx="3935919" cy="409575"/>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a:solidFill>
                  <a:srgbClr val="FFFFFF"/>
                </a:solidFill>
                <a:latin typeface="Arial" panose="020B0604020202020204" pitchFamily="34" charset="0"/>
                <a:cs typeface="Arial" panose="020B0604020202020204" pitchFamily="34" charset="0"/>
              </a:rPr>
              <a:t>Phân biệt chủng tộc</a:t>
            </a:r>
          </a:p>
        </p:txBody>
      </p:sp>
      <p:pic>
        <p:nvPicPr>
          <p:cNvPr id="10" name="Picture 13" descr="Copy%20of%20images172790_phunuethiophi">
            <a:extLst>
              <a:ext uri="{FF2B5EF4-FFF2-40B4-BE49-F238E27FC236}">
                <a16:creationId xmlns:a16="http://schemas.microsoft.com/office/drawing/2014/main" id="{5D6998B2-E2FF-49F2-83A4-873ADF66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520" y="736831"/>
            <a:ext cx="6634480" cy="297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9">
            <a:extLst>
              <a:ext uri="{FF2B5EF4-FFF2-40B4-BE49-F238E27FC236}">
                <a16:creationId xmlns:a16="http://schemas.microsoft.com/office/drawing/2014/main" id="{E3EC2116-A826-44EB-9ADB-B8DAB42EABF0}"/>
              </a:ext>
            </a:extLst>
          </p:cNvPr>
          <p:cNvSpPr>
            <a:spLocks noChangeArrowheads="1"/>
          </p:cNvSpPr>
          <p:nvPr/>
        </p:nvSpPr>
        <p:spPr bwMode="auto">
          <a:xfrm>
            <a:off x="9925878" y="3298825"/>
            <a:ext cx="1758122" cy="453634"/>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a:solidFill>
                  <a:srgbClr val="FFFFFF"/>
                </a:solidFill>
                <a:latin typeface="Arial" panose="020B0604020202020204" pitchFamily="34" charset="0"/>
                <a:cs typeface="Arial" panose="020B0604020202020204" pitchFamily="34" charset="0"/>
              </a:rPr>
              <a:t>Ng</a:t>
            </a:r>
            <a:r>
              <a:rPr lang="vi-VN" altLang="en-US" sz="2000">
                <a:solidFill>
                  <a:srgbClr val="FFFFFF"/>
                </a:solidFill>
                <a:latin typeface="Arial" panose="020B0604020202020204" pitchFamily="34" charset="0"/>
                <a:cs typeface="Arial" panose="020B0604020202020204" pitchFamily="34" charset="0"/>
              </a:rPr>
              <a:t>ư</a:t>
            </a:r>
            <a:r>
              <a:rPr lang="en-US" altLang="en-US" sz="2000">
                <a:solidFill>
                  <a:srgbClr val="FFFFFF"/>
                </a:solidFill>
                <a:latin typeface="Arial" panose="020B0604020202020204" pitchFamily="34" charset="0"/>
                <a:cs typeface="Arial" panose="020B0604020202020204" pitchFamily="34" charset="0"/>
              </a:rPr>
              <a:t>ời tị nạn</a:t>
            </a:r>
          </a:p>
        </p:txBody>
      </p:sp>
      <p:pic>
        <p:nvPicPr>
          <p:cNvPr id="12" name="Picture 12" descr="IMG_6190">
            <a:extLst>
              <a:ext uri="{FF2B5EF4-FFF2-40B4-BE49-F238E27FC236}">
                <a16:creationId xmlns:a16="http://schemas.microsoft.com/office/drawing/2014/main" id="{EF6311EA-D806-497A-B06D-E111E88F2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522" t="32608" r="18478" b="25000"/>
          <a:stretch>
            <a:fillRect/>
          </a:stretch>
        </p:blipFill>
        <p:spPr bwMode="auto">
          <a:xfrm>
            <a:off x="5049520" y="3752459"/>
            <a:ext cx="6634480" cy="271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9">
            <a:extLst>
              <a:ext uri="{FF2B5EF4-FFF2-40B4-BE49-F238E27FC236}">
                <a16:creationId xmlns:a16="http://schemas.microsoft.com/office/drawing/2014/main" id="{A190894A-3697-4C87-B528-831151F020BD}"/>
              </a:ext>
            </a:extLst>
          </p:cNvPr>
          <p:cNvSpPr>
            <a:spLocks noChangeArrowheads="1"/>
          </p:cNvSpPr>
          <p:nvPr/>
        </p:nvSpPr>
        <p:spPr bwMode="auto">
          <a:xfrm>
            <a:off x="5764695" y="6093329"/>
            <a:ext cx="5669939" cy="387018"/>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a:solidFill>
                  <a:srgbClr val="FFFFFF"/>
                </a:solidFill>
                <a:latin typeface="Arial" panose="020B0604020202020204" pitchFamily="34" charset="0"/>
                <a:cs typeface="Arial" panose="020B0604020202020204" pitchFamily="34" charset="0"/>
              </a:rPr>
              <a:t>Dòng g</a:t>
            </a:r>
            <a:r>
              <a:rPr lang="vi-VN" altLang="en-US" sz="2000">
                <a:solidFill>
                  <a:srgbClr val="FFFFFF"/>
                </a:solidFill>
                <a:latin typeface="Arial" panose="020B0604020202020204" pitchFamily="34" charset="0"/>
                <a:cs typeface="Arial" panose="020B0604020202020204" pitchFamily="34" charset="0"/>
              </a:rPr>
              <a:t>ư</a:t>
            </a:r>
            <a:r>
              <a:rPr lang="en-US" altLang="en-US" sz="2000">
                <a:solidFill>
                  <a:srgbClr val="FFFFFF"/>
                </a:solidFill>
                <a:latin typeface="Arial" panose="020B0604020202020204" pitchFamily="34" charset="0"/>
                <a:cs typeface="Arial" panose="020B0604020202020204" pitchFamily="34" charset="0"/>
              </a:rPr>
              <a:t>ời tị nạn chiến tranh ở Ru-an-da (1994)</a:t>
            </a:r>
          </a:p>
        </p:txBody>
      </p:sp>
      <p:sp>
        <p:nvSpPr>
          <p:cNvPr id="14" name="TextBox 13">
            <a:extLst>
              <a:ext uri="{FF2B5EF4-FFF2-40B4-BE49-F238E27FC236}">
                <a16:creationId xmlns:a16="http://schemas.microsoft.com/office/drawing/2014/main" id="{3793D9E9-4D69-4D38-87DE-3CD78F083084}"/>
              </a:ext>
            </a:extLst>
          </p:cNvPr>
          <p:cNvSpPr txBox="1"/>
          <p:nvPr/>
        </p:nvSpPr>
        <p:spPr>
          <a:xfrm>
            <a:off x="108787" y="18592"/>
            <a:ext cx="3840362"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en-US" sz="3200">
                <a:solidFill>
                  <a:srgbClr val="3333CC"/>
                </a:solidFill>
                <a:latin typeface="Arial" panose="020B0604020202020204" pitchFamily="34" charset="0"/>
                <a:cs typeface="Arial" panose="020B0604020202020204" pitchFamily="34" charset="0"/>
              </a:rPr>
              <a:t>c. Xung đột quân sự</a:t>
            </a:r>
          </a:p>
        </p:txBody>
      </p:sp>
    </p:spTree>
    <p:extLst>
      <p:ext uri="{BB962C8B-B14F-4D97-AF65-F5344CB8AC3E}">
        <p14:creationId xmlns:p14="http://schemas.microsoft.com/office/powerpoint/2010/main" val="139802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BEA87-71DD-4476-AF1C-C7C8CCF3ECE8}"/>
              </a:ext>
            </a:extLst>
          </p:cNvPr>
          <p:cNvGrpSpPr/>
          <p:nvPr/>
        </p:nvGrpSpPr>
        <p:grpSpPr>
          <a:xfrm>
            <a:off x="113298" y="119653"/>
            <a:ext cx="7294663" cy="875873"/>
            <a:chOff x="1836080" y="2253253"/>
            <a:chExt cx="7294663" cy="875873"/>
          </a:xfrm>
        </p:grpSpPr>
        <p:grpSp>
          <p:nvGrpSpPr>
            <p:cNvPr id="3" name="Group 2">
              <a:extLst>
                <a:ext uri="{FF2B5EF4-FFF2-40B4-BE49-F238E27FC236}">
                  <a16:creationId xmlns:a16="http://schemas.microsoft.com/office/drawing/2014/main" id="{8D6ECF34-4989-4E18-878A-12D905FE030B}"/>
                </a:ext>
              </a:extLst>
            </p:cNvPr>
            <p:cNvGrpSpPr/>
            <p:nvPr/>
          </p:nvGrpSpPr>
          <p:grpSpPr>
            <a:xfrm>
              <a:off x="1884577" y="2256177"/>
              <a:ext cx="7246166" cy="872949"/>
              <a:chOff x="1133366" y="2220084"/>
              <a:chExt cx="6093180" cy="914400"/>
            </a:xfrm>
            <a:solidFill>
              <a:srgbClr val="FCFEB0"/>
            </a:solidFill>
          </p:grpSpPr>
          <p:sp>
            <p:nvSpPr>
              <p:cNvPr id="7" name="Arrow: Pentagon 6">
                <a:extLst>
                  <a:ext uri="{FF2B5EF4-FFF2-40B4-BE49-F238E27FC236}">
                    <a16:creationId xmlns:a16="http://schemas.microsoft.com/office/drawing/2014/main" id="{7202D75A-80A9-44CE-99DB-C1D67BEF76A1}"/>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9DCEE105-BA08-48B5-A2BE-88B90ED86949}"/>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2A3EA8E8-C1A0-470B-9A52-F20A8BD3F22F}"/>
                </a:ext>
              </a:extLst>
            </p:cNvPr>
            <p:cNvSpPr txBox="1"/>
            <p:nvPr/>
          </p:nvSpPr>
          <p:spPr>
            <a:xfrm>
              <a:off x="2849244" y="2398721"/>
              <a:ext cx="567190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Một số vấn đề dân c</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 xã hội</a:t>
              </a:r>
            </a:p>
          </p:txBody>
        </p:sp>
        <p:sp>
          <p:nvSpPr>
            <p:cNvPr id="5" name="Arrow: Pentagon 4">
              <a:extLst>
                <a:ext uri="{FF2B5EF4-FFF2-40B4-BE49-F238E27FC236}">
                  <a16:creationId xmlns:a16="http://schemas.microsoft.com/office/drawing/2014/main" id="{88F9C1AF-6104-4E59-8A77-EF59748DECDF}"/>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a16="http://schemas.microsoft.com/office/drawing/2014/main" id="{1492B5C0-7AF1-47D5-9FA3-FBBBC23D01F2}"/>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B4D25B27-68D3-464A-9FB1-DA9A4A4C38E2}"/>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0" name="TextBox 9">
            <a:extLst>
              <a:ext uri="{FF2B5EF4-FFF2-40B4-BE49-F238E27FC236}">
                <a16:creationId xmlns:a16="http://schemas.microsoft.com/office/drawing/2014/main" id="{12531D84-0F95-4FED-8451-8FC764D3FAB1}"/>
              </a:ext>
            </a:extLst>
          </p:cNvPr>
          <p:cNvSpPr txBox="1"/>
          <p:nvPr/>
        </p:nvSpPr>
        <p:spPr>
          <a:xfrm>
            <a:off x="161796" y="1135144"/>
            <a:ext cx="3840362"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en-US" sz="3200">
                <a:solidFill>
                  <a:srgbClr val="3333CC"/>
                </a:solidFill>
                <a:latin typeface="Arial" panose="020B0604020202020204" pitchFamily="34" charset="0"/>
                <a:cs typeface="Arial" panose="020B0604020202020204" pitchFamily="34" charset="0"/>
              </a:rPr>
              <a:t>c. Xung đột quân sự</a:t>
            </a:r>
          </a:p>
        </p:txBody>
      </p:sp>
      <p:sp>
        <p:nvSpPr>
          <p:cNvPr id="11" name="Rectangle 10">
            <a:extLst>
              <a:ext uri="{FF2B5EF4-FFF2-40B4-BE49-F238E27FC236}">
                <a16:creationId xmlns:a16="http://schemas.microsoft.com/office/drawing/2014/main" id="{EF62E3BE-B5F4-40C9-A5CC-98BFD90DB8C2}"/>
              </a:ext>
            </a:extLst>
          </p:cNvPr>
          <p:cNvSpPr/>
          <p:nvPr/>
        </p:nvSpPr>
        <p:spPr>
          <a:xfrm>
            <a:off x="369066" y="2104727"/>
            <a:ext cx="11398864" cy="3416320"/>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Nguyên nhân: mâu thuẫn giữa các bộ tộ, cạnh tranh về tài nguyên thiên nhiên… </a:t>
            </a:r>
          </a:p>
          <a:p>
            <a:r>
              <a:rPr lang="vi-VN" sz="3600">
                <a:solidFill>
                  <a:srgbClr val="1B04FA"/>
                </a:solidFill>
                <a:latin typeface="Arial" panose="020B0604020202020204" pitchFamily="34" charset="0"/>
                <a:cs typeface="Arial" panose="020B0604020202020204" pitchFamily="34" charset="0"/>
              </a:rPr>
              <a:t>- Hậu quả: thương vong về người, gia tăng nạn đói, bệnh tật, di dân, chính trị bất ổn, ảnh hưởng đến môi trường và tài nguyên thiên nhiên,... tạo cơ hội để nước ngoài can thiệp.</a:t>
            </a:r>
            <a:endParaRPr lang="en-US" sz="3600">
              <a:latin typeface="Arial" panose="020B0604020202020204" pitchFamily="34" charset="0"/>
              <a:cs typeface="Arial" panose="020B0604020202020204" pitchFamily="34" charset="0"/>
            </a:endParaRPr>
          </a:p>
        </p:txBody>
      </p:sp>
      <p:pic>
        <p:nvPicPr>
          <p:cNvPr id="12" name="Picture 5" descr="book9">
            <a:extLst>
              <a:ext uri="{FF2B5EF4-FFF2-40B4-BE49-F238E27FC236}">
                <a16:creationId xmlns:a16="http://schemas.microsoft.com/office/drawing/2014/main" id="{E1FAAAF1-CFCF-4596-A3C3-6887202B35D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63077" y="1074346"/>
            <a:ext cx="1383622"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9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5F5D82-AD01-4A39-A6E9-F0FC5744F5C0}"/>
              </a:ext>
            </a:extLst>
          </p:cNvPr>
          <p:cNvGrpSpPr/>
          <p:nvPr/>
        </p:nvGrpSpPr>
        <p:grpSpPr>
          <a:xfrm>
            <a:off x="-239196" y="123787"/>
            <a:ext cx="8367537" cy="875873"/>
            <a:chOff x="1549847" y="3834395"/>
            <a:chExt cx="8367537" cy="875873"/>
          </a:xfrm>
        </p:grpSpPr>
        <p:grpSp>
          <p:nvGrpSpPr>
            <p:cNvPr id="3" name="Group 2">
              <a:extLst>
                <a:ext uri="{FF2B5EF4-FFF2-40B4-BE49-F238E27FC236}">
                  <a16:creationId xmlns:a16="http://schemas.microsoft.com/office/drawing/2014/main" id="{99B97AC1-2BF9-417F-96D5-CC59FA66C0F5}"/>
                </a:ext>
              </a:extLst>
            </p:cNvPr>
            <p:cNvGrpSpPr/>
            <p:nvPr/>
          </p:nvGrpSpPr>
          <p:grpSpPr>
            <a:xfrm>
              <a:off x="1896994" y="3837319"/>
              <a:ext cx="7113329" cy="872949"/>
              <a:chOff x="1133366" y="2220084"/>
              <a:chExt cx="6409250" cy="914400"/>
            </a:xfrm>
            <a:solidFill>
              <a:srgbClr val="FCFEB0"/>
            </a:solidFill>
          </p:grpSpPr>
          <p:sp>
            <p:nvSpPr>
              <p:cNvPr id="7" name="Arrow: Pentagon 6">
                <a:extLst>
                  <a:ext uri="{FF2B5EF4-FFF2-40B4-BE49-F238E27FC236}">
                    <a16:creationId xmlns:a16="http://schemas.microsoft.com/office/drawing/2014/main" id="{A0B1FE7E-4050-4A8A-A8C0-012A8184EB1D}"/>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A17A2183-9392-476F-BFCF-EAFBAF64D2AA}"/>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1FEB1D62-9550-4310-98B0-67286E344C05}"/>
                </a:ext>
              </a:extLst>
            </p:cNvPr>
            <p:cNvSpPr txBox="1"/>
            <p:nvPr/>
          </p:nvSpPr>
          <p:spPr>
            <a:xfrm>
              <a:off x="1549847" y="4031391"/>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 Châu Phi</a:t>
              </a:r>
            </a:p>
          </p:txBody>
        </p:sp>
        <p:sp>
          <p:nvSpPr>
            <p:cNvPr id="5" name="Arrow: Pentagon 4">
              <a:extLst>
                <a:ext uri="{FF2B5EF4-FFF2-40B4-BE49-F238E27FC236}">
                  <a16:creationId xmlns:a16="http://schemas.microsoft.com/office/drawing/2014/main" id="{FB986639-1714-499E-AA93-339FBD44EB65}"/>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9E10A755-670C-4306-8850-16FD7CA16ABD}"/>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F0793EB6-AE76-4F5D-882F-F4A81FB079E5}"/>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0" name="Rectangle 9">
            <a:extLst>
              <a:ext uri="{FF2B5EF4-FFF2-40B4-BE49-F238E27FC236}">
                <a16:creationId xmlns:a16="http://schemas.microsoft.com/office/drawing/2014/main" id="{2DFF379A-9DFC-48E7-8594-EC704E0E1781}"/>
              </a:ext>
            </a:extLst>
          </p:cNvPr>
          <p:cNvSpPr/>
          <p:nvPr/>
        </p:nvSpPr>
        <p:spPr>
          <a:xfrm>
            <a:off x="928754" y="1455344"/>
            <a:ext cx="10666898" cy="1077218"/>
          </a:xfrm>
          <a:prstGeom prst="rect">
            <a:avLst/>
          </a:prstGeom>
          <a:ln>
            <a:solidFill>
              <a:schemeClr val="accent1"/>
            </a:solidFill>
            <a:prstDash val="sysDash"/>
          </a:ln>
        </p:spPr>
        <p:txBody>
          <a:bodyPr wrap="square">
            <a:spAutoFit/>
          </a:bodyPr>
          <a:lstStyle/>
          <a:p>
            <a:pPr algn="ctr"/>
            <a:r>
              <a:rPr lang="en-US" sz="3200">
                <a:solidFill>
                  <a:srgbClr val="FF0000"/>
                </a:solidFill>
                <a:latin typeface="Arial" panose="020B0604020202020204" pitchFamily="34" charset="0"/>
                <a:cs typeface="Arial" panose="020B0604020202020204" pitchFamily="34" charset="0"/>
              </a:rPr>
              <a:t>Dựa vào thông tin trong mục 2 và hiểu biết của bản thân, hãy kể tên một số di sản lịch sử của châu Phi.</a:t>
            </a:r>
            <a:endParaRPr lang="en-US">
              <a:solidFill>
                <a:srgbClr val="FF0000"/>
              </a:solidFill>
            </a:endParaRPr>
          </a:p>
        </p:txBody>
      </p:sp>
      <p:pic>
        <p:nvPicPr>
          <p:cNvPr id="12" name="Picture 11">
            <a:extLst>
              <a:ext uri="{FF2B5EF4-FFF2-40B4-BE49-F238E27FC236}">
                <a16:creationId xmlns:a16="http://schemas.microsoft.com/office/drawing/2014/main" id="{D41E249A-32F0-46D9-9BF2-3774189D9C76}"/>
              </a:ext>
            </a:extLst>
          </p:cNvPr>
          <p:cNvPicPr>
            <a:picLocks noChangeAspect="1"/>
          </p:cNvPicPr>
          <p:nvPr/>
        </p:nvPicPr>
        <p:blipFill>
          <a:blip r:embed="rId3"/>
          <a:stretch>
            <a:fillRect/>
          </a:stretch>
        </p:blipFill>
        <p:spPr>
          <a:xfrm>
            <a:off x="6394673" y="2988246"/>
            <a:ext cx="5565455" cy="3260572"/>
          </a:xfrm>
          <a:prstGeom prst="rect">
            <a:avLst/>
          </a:prstGeom>
        </p:spPr>
      </p:pic>
      <p:grpSp>
        <p:nvGrpSpPr>
          <p:cNvPr id="17" name="Group 16">
            <a:extLst>
              <a:ext uri="{FF2B5EF4-FFF2-40B4-BE49-F238E27FC236}">
                <a16:creationId xmlns:a16="http://schemas.microsoft.com/office/drawing/2014/main" id="{B3432836-0A95-456C-BD43-9B2CF71C5A93}"/>
              </a:ext>
            </a:extLst>
          </p:cNvPr>
          <p:cNvGrpSpPr/>
          <p:nvPr/>
        </p:nvGrpSpPr>
        <p:grpSpPr>
          <a:xfrm>
            <a:off x="683322" y="2988246"/>
            <a:ext cx="5147971" cy="2949027"/>
            <a:chOff x="649357" y="3299791"/>
            <a:chExt cx="5147971" cy="2949027"/>
          </a:xfrm>
        </p:grpSpPr>
        <p:sp>
          <p:nvSpPr>
            <p:cNvPr id="14" name="Rectangle: Rounded Corners 13">
              <a:extLst>
                <a:ext uri="{FF2B5EF4-FFF2-40B4-BE49-F238E27FC236}">
                  <a16:creationId xmlns:a16="http://schemas.microsoft.com/office/drawing/2014/main" id="{E32F9D5C-56A6-4C8A-A7DD-BC1C2B2121F5}"/>
                </a:ext>
              </a:extLst>
            </p:cNvPr>
            <p:cNvSpPr/>
            <p:nvPr/>
          </p:nvSpPr>
          <p:spPr>
            <a:xfrm>
              <a:off x="649357" y="3716977"/>
              <a:ext cx="5147971" cy="253184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B7E74F6-088B-4759-8966-C217304B86E4}"/>
                </a:ext>
              </a:extLst>
            </p:cNvPr>
            <p:cNvSpPr txBox="1"/>
            <p:nvPr/>
          </p:nvSpPr>
          <p:spPr>
            <a:xfrm>
              <a:off x="782155" y="4066090"/>
              <a:ext cx="5015173" cy="1938992"/>
            </a:xfrm>
            <a:prstGeom prst="rect">
              <a:avLst/>
            </a:prstGeom>
            <a:noFill/>
          </p:spPr>
          <p:txBody>
            <a:bodyPr wrap="square" rtlCol="0">
              <a:spAutoFit/>
            </a:bodyPr>
            <a:lstStyle/>
            <a:p>
              <a:r>
                <a:rPr lang="en-US" sz="2400">
                  <a:solidFill>
                    <a:srgbClr val="1503BD"/>
                  </a:solidFill>
                  <a:latin typeface="Arial" panose="020B0604020202020204" pitchFamily="34" charset="0"/>
                  <a:cs typeface="Arial" panose="020B0604020202020204" pitchFamily="34" charset="0"/>
                </a:rPr>
                <a:t>Giấy Pa-pi-rút là một phát minh của ng</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ời Ai cập cổ đại.Pa-pi-rút là tên của một loại lau sậy đặc biệt mọc ở lưu vực sông Nin, có độ dai thích h</a:t>
              </a:r>
              <a:r>
                <a:rPr lang="vi-VN" sz="2400">
                  <a:solidFill>
                    <a:srgbClr val="1503BD"/>
                  </a:solidFill>
                  <a:latin typeface="Arial" panose="020B0604020202020204" pitchFamily="34" charset="0"/>
                  <a:cs typeface="Arial" panose="020B0604020202020204" pitchFamily="34" charset="0"/>
                </a:rPr>
                <a:t>ơ</a:t>
              </a:r>
              <a:r>
                <a:rPr lang="en-US" sz="2400">
                  <a:solidFill>
                    <a:srgbClr val="1503BD"/>
                  </a:solidFill>
                  <a:latin typeface="Arial" panose="020B0604020202020204" pitchFamily="34" charset="0"/>
                  <a:cs typeface="Arial" panose="020B0604020202020204" pitchFamily="34" charset="0"/>
                </a:rPr>
                <a:t>p để dùng làm giấy</a:t>
              </a:r>
            </a:p>
          </p:txBody>
        </p:sp>
        <p:sp>
          <p:nvSpPr>
            <p:cNvPr id="16" name="Rectangle: Rounded Corners 15">
              <a:extLst>
                <a:ext uri="{FF2B5EF4-FFF2-40B4-BE49-F238E27FC236}">
                  <a16:creationId xmlns:a16="http://schemas.microsoft.com/office/drawing/2014/main" id="{0A8C2E51-13C1-4EB4-8E26-429E6A521CF4}"/>
                </a:ext>
              </a:extLst>
            </p:cNvPr>
            <p:cNvSpPr/>
            <p:nvPr/>
          </p:nvSpPr>
          <p:spPr>
            <a:xfrm>
              <a:off x="973086" y="3299791"/>
              <a:ext cx="2485731"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pic>
        <p:nvPicPr>
          <p:cNvPr id="18" name="Picture 17" descr="A picture containing text&#10;&#10;Description automatically generated">
            <a:extLst>
              <a:ext uri="{FF2B5EF4-FFF2-40B4-BE49-F238E27FC236}">
                <a16:creationId xmlns:a16="http://schemas.microsoft.com/office/drawing/2014/main" id="{81945A5F-9A70-40EE-9D88-3BAE8560983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4673" y="2988246"/>
            <a:ext cx="5565454" cy="3260572"/>
          </a:xfrm>
          <a:prstGeom prst="rect">
            <a:avLst/>
          </a:prstGeom>
          <a:noFill/>
        </p:spPr>
      </p:pic>
    </p:spTree>
    <p:extLst>
      <p:ext uri="{BB962C8B-B14F-4D97-AF65-F5344CB8AC3E}">
        <p14:creationId xmlns:p14="http://schemas.microsoft.com/office/powerpoint/2010/main" val="129427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5F5D82-AD01-4A39-A6E9-F0FC5744F5C0}"/>
              </a:ext>
            </a:extLst>
          </p:cNvPr>
          <p:cNvGrpSpPr/>
          <p:nvPr/>
        </p:nvGrpSpPr>
        <p:grpSpPr>
          <a:xfrm>
            <a:off x="-239196" y="123787"/>
            <a:ext cx="8367537" cy="875873"/>
            <a:chOff x="1549847" y="3834395"/>
            <a:chExt cx="8367537" cy="875873"/>
          </a:xfrm>
        </p:grpSpPr>
        <p:grpSp>
          <p:nvGrpSpPr>
            <p:cNvPr id="3" name="Group 2">
              <a:extLst>
                <a:ext uri="{FF2B5EF4-FFF2-40B4-BE49-F238E27FC236}">
                  <a16:creationId xmlns:a16="http://schemas.microsoft.com/office/drawing/2014/main" id="{99B97AC1-2BF9-417F-96D5-CC59FA66C0F5}"/>
                </a:ext>
              </a:extLst>
            </p:cNvPr>
            <p:cNvGrpSpPr/>
            <p:nvPr/>
          </p:nvGrpSpPr>
          <p:grpSpPr>
            <a:xfrm>
              <a:off x="1896994" y="3837319"/>
              <a:ext cx="7113329" cy="872949"/>
              <a:chOff x="1133366" y="2220084"/>
              <a:chExt cx="6409250" cy="914400"/>
            </a:xfrm>
            <a:solidFill>
              <a:srgbClr val="FCFEB0"/>
            </a:solidFill>
          </p:grpSpPr>
          <p:sp>
            <p:nvSpPr>
              <p:cNvPr id="7" name="Arrow: Pentagon 6">
                <a:extLst>
                  <a:ext uri="{FF2B5EF4-FFF2-40B4-BE49-F238E27FC236}">
                    <a16:creationId xmlns:a16="http://schemas.microsoft.com/office/drawing/2014/main" id="{A0B1FE7E-4050-4A8A-A8C0-012A8184EB1D}"/>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A17A2183-9392-476F-BFCF-EAFBAF64D2AA}"/>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1FEB1D62-9550-4310-98B0-67286E344C05}"/>
                </a:ext>
              </a:extLst>
            </p:cNvPr>
            <p:cNvSpPr txBox="1"/>
            <p:nvPr/>
          </p:nvSpPr>
          <p:spPr>
            <a:xfrm>
              <a:off x="1549847" y="4031391"/>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 Châu Phi</a:t>
              </a:r>
            </a:p>
          </p:txBody>
        </p:sp>
        <p:sp>
          <p:nvSpPr>
            <p:cNvPr id="5" name="Arrow: Pentagon 4">
              <a:extLst>
                <a:ext uri="{FF2B5EF4-FFF2-40B4-BE49-F238E27FC236}">
                  <a16:creationId xmlns:a16="http://schemas.microsoft.com/office/drawing/2014/main" id="{FB986639-1714-499E-AA93-339FBD44EB65}"/>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9E10A755-670C-4306-8850-16FD7CA16ABD}"/>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F0793EB6-AE76-4F5D-882F-F4A81FB079E5}"/>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pic>
        <p:nvPicPr>
          <p:cNvPr id="14" name="Picture 13" descr="A picture containing water, outdoor, sky, sailing vessel&#10;&#10;Description automatically generated">
            <a:extLst>
              <a:ext uri="{FF2B5EF4-FFF2-40B4-BE49-F238E27FC236}">
                <a16:creationId xmlns:a16="http://schemas.microsoft.com/office/drawing/2014/main" id="{B4621884-C3DF-479C-ACCF-106D2E779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754" y="2760558"/>
            <a:ext cx="4591878" cy="3443909"/>
          </a:xfrm>
          <a:prstGeom prst="rect">
            <a:avLst/>
          </a:prstGeom>
        </p:spPr>
      </p:pic>
      <p:pic>
        <p:nvPicPr>
          <p:cNvPr id="2050" name="Picture 2" descr="Bức tranh toàn cảnh về Ai Cập cổ đại: Cái nôi nền văn minh nhân loại -  Redsvn.net">
            <a:extLst>
              <a:ext uri="{FF2B5EF4-FFF2-40B4-BE49-F238E27FC236}">
                <a16:creationId xmlns:a16="http://schemas.microsoft.com/office/drawing/2014/main" id="{08C1C587-B656-41FA-9D88-17886D3EF8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684" y="2760558"/>
            <a:ext cx="5164268" cy="344390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9495D09-0E94-4BEF-9D51-AF86376F076E}"/>
              </a:ext>
            </a:extLst>
          </p:cNvPr>
          <p:cNvSpPr/>
          <p:nvPr/>
        </p:nvSpPr>
        <p:spPr>
          <a:xfrm>
            <a:off x="2997619" y="6275607"/>
            <a:ext cx="6995761" cy="523220"/>
          </a:xfrm>
          <a:prstGeom prst="rect">
            <a:avLst/>
          </a:prstGeom>
        </p:spPr>
        <p:txBody>
          <a:bodyPr wrap="none">
            <a:spAutoFit/>
          </a:bodyPr>
          <a:lstStyle/>
          <a:p>
            <a:r>
              <a:rPr lang="vi-VN" sz="2800">
                <a:solidFill>
                  <a:srgbClr val="00B050"/>
                </a:solidFill>
                <a:cs typeface="Arial" panose="020B0604020202020204" pitchFamily="34" charset="0"/>
              </a:rPr>
              <a:t>Nền văn minh sông Nin (3 000 năm TCN): </a:t>
            </a:r>
            <a:endParaRPr lang="en-US" sz="2800"/>
          </a:p>
        </p:txBody>
      </p:sp>
      <p:sp>
        <p:nvSpPr>
          <p:cNvPr id="17" name="Rectangle 16">
            <a:extLst>
              <a:ext uri="{FF2B5EF4-FFF2-40B4-BE49-F238E27FC236}">
                <a16:creationId xmlns:a16="http://schemas.microsoft.com/office/drawing/2014/main" id="{144E1E8C-1892-4654-AD7A-FE759D20D384}"/>
              </a:ext>
            </a:extLst>
          </p:cNvPr>
          <p:cNvSpPr/>
          <p:nvPr/>
        </p:nvSpPr>
        <p:spPr>
          <a:xfrm>
            <a:off x="973086" y="1264604"/>
            <a:ext cx="10823379" cy="1384995"/>
          </a:xfrm>
          <a:prstGeom prst="rect">
            <a:avLst/>
          </a:prstGeom>
        </p:spPr>
        <p:txBody>
          <a:bodyPr wrap="square">
            <a:spAutoFit/>
          </a:bodyPr>
          <a:lstStyle/>
          <a:p>
            <a:pPr algn="ctr"/>
            <a:r>
              <a:rPr lang="vi-VN" sz="2800">
                <a:solidFill>
                  <a:srgbClr val="1B04FA"/>
                </a:solidFill>
                <a:latin typeface="Arial" panose="020B0604020202020204" pitchFamily="34" charset="0"/>
                <a:cs typeface="Arial" panose="020B0604020202020204" pitchFamily="34" charset="0"/>
              </a:rPr>
              <a:t>Ra đời ở lưu vực sông Nin vùng Đông Bắc châu Phi, nền văn minh Ai Cập cổ đại là một trong những nền văn minh cổ xưa nhất và rực rỡ nhất của nhân loại.</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1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F32442-3D49-4AD7-BD5A-826A14E14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46" y="223869"/>
            <a:ext cx="6667500" cy="3752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C4801EE-AC25-4B0D-984E-BF21768F62F3}"/>
              </a:ext>
            </a:extLst>
          </p:cNvPr>
          <p:cNvSpPr/>
          <p:nvPr/>
        </p:nvSpPr>
        <p:spPr>
          <a:xfrm>
            <a:off x="408646" y="4084441"/>
            <a:ext cx="6885332" cy="2677656"/>
          </a:xfrm>
          <a:prstGeom prst="rect">
            <a:avLst/>
          </a:prstGeom>
          <a:ln>
            <a:solidFill>
              <a:schemeClr val="accent1"/>
            </a:solidFill>
            <a:prstDash val="sysDash"/>
          </a:ln>
        </p:spPr>
        <p:txBody>
          <a:bodyPr wrap="square">
            <a:spAutoFit/>
          </a:bodyPr>
          <a:lstStyle/>
          <a:p>
            <a:r>
              <a:rPr lang="vi-VN" sz="2800">
                <a:solidFill>
                  <a:srgbClr val="00B050"/>
                </a:solidFill>
                <a:latin typeface="Arial" panose="020B0604020202020204" pitchFamily="34" charset="0"/>
                <a:cs typeface="Arial" panose="020B0604020202020204" pitchFamily="34" charset="0"/>
              </a:rPr>
              <a:t>Chữ viết tượng hình</a:t>
            </a:r>
            <a:r>
              <a:rPr lang="vi-VN" sz="2800">
                <a:solidFill>
                  <a:srgbClr val="1B04FA"/>
                </a:solidFill>
                <a:latin typeface="Arial" panose="020B0604020202020204" pitchFamily="34" charset="0"/>
                <a:cs typeface="Arial" panose="020B0604020202020204" pitchFamily="34" charset="0"/>
              </a:rPr>
              <a:t>, có tên bắt nguồn từ chữ tượng hình, từ tiếng Hy Lạp có nghĩa là “chạm khắc thiêng liêng”, đã được tìm thấy trên các bức tường đá cách đây hơn 5.000 năm và được sử dụng cho đến thế kỷ thứ 4 sau Công nguyên.</a:t>
            </a:r>
            <a:endParaRPr lang="en-US" sz="2800">
              <a:solidFill>
                <a:srgbClr val="1B04FA"/>
              </a:solidFill>
              <a:latin typeface="Arial" panose="020B0604020202020204" pitchFamily="34" charset="0"/>
              <a:cs typeface="Arial" panose="020B0604020202020204" pitchFamily="34" charset="0"/>
            </a:endParaRPr>
          </a:p>
        </p:txBody>
      </p:sp>
      <p:pic>
        <p:nvPicPr>
          <p:cNvPr id="3076" name="Picture 4" descr="Người Ai Cập viết trên giấy Pa pi rút : - Lịch sử 6 - Đoàn Thị Hồng Điệp -  Chào mừng bạn đến với website của Đoàn Thị Hồng Điệp">
            <a:extLst>
              <a:ext uri="{FF2B5EF4-FFF2-40B4-BE49-F238E27FC236}">
                <a16:creationId xmlns:a16="http://schemas.microsoft.com/office/drawing/2014/main" id="{20465C34-6A30-4B8E-BC04-4668AA33E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978" y="223869"/>
            <a:ext cx="4716946" cy="3603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A580096-C2FA-4882-A934-8F3D7CEAD2DB}"/>
              </a:ext>
            </a:extLst>
          </p:cNvPr>
          <p:cNvSpPr/>
          <p:nvPr/>
        </p:nvSpPr>
        <p:spPr>
          <a:xfrm>
            <a:off x="7425672" y="3870064"/>
            <a:ext cx="4585252" cy="2893100"/>
          </a:xfrm>
          <a:prstGeom prst="rect">
            <a:avLst/>
          </a:prstGeom>
          <a:ln>
            <a:solidFill>
              <a:schemeClr val="accent1"/>
            </a:solidFill>
            <a:prstDash val="sysDash"/>
          </a:ln>
        </p:spPr>
        <p:txBody>
          <a:bodyPr wrap="square">
            <a:spAutoFit/>
          </a:bodyPr>
          <a:lstStyle/>
          <a:p>
            <a:pPr algn="just"/>
            <a:r>
              <a:rPr lang="vi-VN" sz="2600">
                <a:solidFill>
                  <a:srgbClr val="00B050"/>
                </a:solidFill>
                <a:latin typeface="Arial" panose="020B0604020202020204" pitchFamily="34" charset="0"/>
                <a:cs typeface="Arial" panose="020B0604020202020204" pitchFamily="34" charset="0"/>
              </a:rPr>
              <a:t>Giấy papyrus </a:t>
            </a:r>
            <a:r>
              <a:rPr lang="vi-VN" sz="2600">
                <a:solidFill>
                  <a:srgbClr val="3333CC"/>
                </a:solidFill>
                <a:latin typeface="Arial" panose="020B0604020202020204" pitchFamily="34" charset="0"/>
                <a:cs typeface="Arial" panose="020B0604020202020204" pitchFamily="34" charset="0"/>
              </a:rPr>
              <a:t>có màu ngà, nâu vàng, cứng nhưng có thể uốn cong, và đặc biệt rất bền, được làm từ lõi của một loại cói có tên papyrus, cao khoảng 2-3m mọc hai bên bờ sông Nile.</a:t>
            </a:r>
            <a:endParaRPr lang="en-US" sz="260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82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inVertic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ông nghệ tính toán thời cổ - Phần 5">
            <a:extLst>
              <a:ext uri="{FF2B5EF4-FFF2-40B4-BE49-F238E27FC236}">
                <a16:creationId xmlns:a16="http://schemas.microsoft.com/office/drawing/2014/main" id="{CE2F18F0-73FD-4D40-8078-EF1C30147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5" y="746458"/>
            <a:ext cx="5404402" cy="3518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6DC4619-EFD3-4ECD-9F9E-124C1067F79C}"/>
              </a:ext>
            </a:extLst>
          </p:cNvPr>
          <p:cNvSpPr/>
          <p:nvPr/>
        </p:nvSpPr>
        <p:spPr>
          <a:xfrm>
            <a:off x="4122785" y="4543049"/>
            <a:ext cx="4264309" cy="461665"/>
          </a:xfrm>
          <a:prstGeom prst="rect">
            <a:avLst/>
          </a:prstGeom>
        </p:spPr>
        <p:txBody>
          <a:bodyPr wrap="none">
            <a:spAutoFit/>
          </a:bodyPr>
          <a:lstStyle/>
          <a:p>
            <a:r>
              <a:rPr lang="vi-VN" sz="2400" b="1">
                <a:solidFill>
                  <a:srgbClr val="00B050"/>
                </a:solidFill>
                <a:latin typeface="Arial" panose="020B0604020202020204" pitchFamily="34" charset="0"/>
                <a:cs typeface="Arial" panose="020B0604020202020204" pitchFamily="34" charset="0"/>
              </a:rPr>
              <a:t>Phép tính diện tích các hình</a:t>
            </a:r>
            <a:endParaRPr lang="en-US" sz="2400" b="1">
              <a:latin typeface="Arial" panose="020B0604020202020204" pitchFamily="34" charset="0"/>
              <a:cs typeface="Arial" panose="020B0604020202020204" pitchFamily="34" charset="0"/>
            </a:endParaRPr>
          </a:p>
        </p:txBody>
      </p:sp>
      <p:pic>
        <p:nvPicPr>
          <p:cNvPr id="4100" name="Picture 4" descr="Những thành tựu khoa học của người Ai Cập cổ đại">
            <a:extLst>
              <a:ext uri="{FF2B5EF4-FFF2-40B4-BE49-F238E27FC236}">
                <a16:creationId xmlns:a16="http://schemas.microsoft.com/office/drawing/2014/main" id="{C96DE1BD-F0A6-41E0-8305-7CBF6BBB1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327" y="746458"/>
            <a:ext cx="6249898" cy="351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5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6" name="Rectangle 72">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Kim tự tháp Ai Cập và tượng Nhân sư từng bị chìm dưới mực nước biển - DKN  News">
            <a:extLst>
              <a:ext uri="{FF2B5EF4-FFF2-40B4-BE49-F238E27FC236}">
                <a16:creationId xmlns:a16="http://schemas.microsoft.com/office/drawing/2014/main" id="{791818CF-0FDB-4D49-BAD2-C5E06527A9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57" r="24412" b="2"/>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ác kim tự tháp của Ai Cập được tạo ra từ công nghệ… bê tông cổ đại? | Báo  Dân trí">
            <a:extLst>
              <a:ext uri="{FF2B5EF4-FFF2-40B4-BE49-F238E27FC236}">
                <a16:creationId xmlns:a16="http://schemas.microsoft.com/office/drawing/2014/main" id="{11F3629B-1FDE-46A8-BE78-7A8A20F412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53" r="37276" b="2"/>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E73735C-B873-41AD-85C6-E68730E15259}"/>
              </a:ext>
            </a:extLst>
          </p:cNvPr>
          <p:cNvSpPr/>
          <p:nvPr/>
        </p:nvSpPr>
        <p:spPr>
          <a:xfrm>
            <a:off x="2772202" y="6396335"/>
            <a:ext cx="7220198" cy="461665"/>
          </a:xfrm>
          <a:prstGeom prst="rect">
            <a:avLst/>
          </a:prstGeom>
        </p:spPr>
        <p:txBody>
          <a:bodyPr wrap="square">
            <a:spAutoFit/>
          </a:bodyPr>
          <a:lstStyle/>
          <a:p>
            <a:pPr algn="ctr"/>
            <a:r>
              <a:rPr lang="en-US" sz="2400">
                <a:solidFill>
                  <a:srgbClr val="00B050"/>
                </a:solidFill>
                <a:latin typeface="Arial" panose="020B0604020202020204" pitchFamily="34" charset="0"/>
                <a:cs typeface="Arial" panose="020B0604020202020204" pitchFamily="34" charset="0"/>
              </a:rPr>
              <a:t>K</a:t>
            </a:r>
            <a:r>
              <a:rPr lang="vi-VN" sz="2400">
                <a:solidFill>
                  <a:srgbClr val="00B050"/>
                </a:solidFill>
                <a:latin typeface="Arial" panose="020B0604020202020204" pitchFamily="34" charset="0"/>
                <a:cs typeface="Arial" panose="020B0604020202020204" pitchFamily="34" charset="0"/>
              </a:rPr>
              <a:t>im tự tháp, tượng nhân sư ở Ai Cập)</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0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inVertical)">
                                      <p:cBhvr>
                                        <p:cTn id="7" dur="500"/>
                                        <p:tgtEl>
                                          <p:spTgt spid="51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4 triệu trẻ em có nguy cơ chết đói">
            <a:hlinkClick r:id="" action="ppaction://media"/>
            <a:extLst>
              <a:ext uri="{FF2B5EF4-FFF2-40B4-BE49-F238E27FC236}">
                <a16:creationId xmlns:a16="http://schemas.microsoft.com/office/drawing/2014/main" id="{039076A0-DAFE-4807-BE0E-0B59392C7F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B5A62C-FBE8-4D22-9A41-BBB5B3901F75}"/>
              </a:ext>
            </a:extLst>
          </p:cNvPr>
          <p:cNvSpPr/>
          <p:nvPr/>
        </p:nvSpPr>
        <p:spPr>
          <a:xfrm>
            <a:off x="87086" y="6302014"/>
            <a:ext cx="12017828" cy="555986"/>
          </a:xfrm>
          <a:prstGeom prst="rect">
            <a:avLst/>
          </a:prstGeom>
          <a:solidFill>
            <a:schemeClr val="bg1"/>
          </a:solidFill>
        </p:spPr>
        <p:txBody>
          <a:bodyPr wrap="square">
            <a:spAutoFit/>
          </a:bodyPr>
          <a:lstStyle/>
          <a:p>
            <a:pPr algn="ctr">
              <a:lnSpc>
                <a:spcPct val="115000"/>
              </a:lnSpc>
              <a:spcAft>
                <a:spcPts val="800"/>
              </a:spcAft>
            </a:pPr>
            <a:r>
              <a:rPr lang="vi-VN" sz="2800">
                <a:solidFill>
                  <a:srgbClr val="1503BD"/>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Nêu lên suy nghĩ của em về vấn đề được nói đến trong đoạn video.</a:t>
            </a:r>
            <a:endParaRPr lang="en-US" sz="2800">
              <a:solidFill>
                <a:srgbClr val="1503BD"/>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737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5F5D82-AD01-4A39-A6E9-F0FC5744F5C0}"/>
              </a:ext>
            </a:extLst>
          </p:cNvPr>
          <p:cNvGrpSpPr/>
          <p:nvPr/>
        </p:nvGrpSpPr>
        <p:grpSpPr>
          <a:xfrm>
            <a:off x="-239196" y="123787"/>
            <a:ext cx="8367537" cy="875873"/>
            <a:chOff x="1549847" y="3834395"/>
            <a:chExt cx="8367537" cy="875873"/>
          </a:xfrm>
        </p:grpSpPr>
        <p:grpSp>
          <p:nvGrpSpPr>
            <p:cNvPr id="3" name="Group 2">
              <a:extLst>
                <a:ext uri="{FF2B5EF4-FFF2-40B4-BE49-F238E27FC236}">
                  <a16:creationId xmlns:a16="http://schemas.microsoft.com/office/drawing/2014/main" id="{99B97AC1-2BF9-417F-96D5-CC59FA66C0F5}"/>
                </a:ext>
              </a:extLst>
            </p:cNvPr>
            <p:cNvGrpSpPr/>
            <p:nvPr/>
          </p:nvGrpSpPr>
          <p:grpSpPr>
            <a:xfrm>
              <a:off x="1896994" y="3837319"/>
              <a:ext cx="7113329" cy="872949"/>
              <a:chOff x="1133366" y="2220084"/>
              <a:chExt cx="6409250" cy="914400"/>
            </a:xfrm>
            <a:solidFill>
              <a:srgbClr val="FCFEB0"/>
            </a:solidFill>
          </p:grpSpPr>
          <p:sp>
            <p:nvSpPr>
              <p:cNvPr id="7" name="Arrow: Pentagon 6">
                <a:extLst>
                  <a:ext uri="{FF2B5EF4-FFF2-40B4-BE49-F238E27FC236}">
                    <a16:creationId xmlns:a16="http://schemas.microsoft.com/office/drawing/2014/main" id="{A0B1FE7E-4050-4A8A-A8C0-012A8184EB1D}"/>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A17A2183-9392-476F-BFCF-EAFBAF64D2AA}"/>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1FEB1D62-9550-4310-98B0-67286E344C05}"/>
                </a:ext>
              </a:extLst>
            </p:cNvPr>
            <p:cNvSpPr txBox="1"/>
            <p:nvPr/>
          </p:nvSpPr>
          <p:spPr>
            <a:xfrm>
              <a:off x="1549847" y="4031391"/>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 Châu Phi</a:t>
              </a:r>
            </a:p>
          </p:txBody>
        </p:sp>
        <p:sp>
          <p:nvSpPr>
            <p:cNvPr id="5" name="Arrow: Pentagon 4">
              <a:extLst>
                <a:ext uri="{FF2B5EF4-FFF2-40B4-BE49-F238E27FC236}">
                  <a16:creationId xmlns:a16="http://schemas.microsoft.com/office/drawing/2014/main" id="{FB986639-1714-499E-AA93-339FBD44EB65}"/>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9E10A755-670C-4306-8850-16FD7CA16ABD}"/>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F0793EB6-AE76-4F5D-882F-F4A81FB079E5}"/>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0" name="Rectangle 9">
            <a:extLst>
              <a:ext uri="{FF2B5EF4-FFF2-40B4-BE49-F238E27FC236}">
                <a16:creationId xmlns:a16="http://schemas.microsoft.com/office/drawing/2014/main" id="{B2EEFE53-1897-4E6A-B4B2-AC063B09F75C}"/>
              </a:ext>
            </a:extLst>
          </p:cNvPr>
          <p:cNvSpPr/>
          <p:nvPr/>
        </p:nvSpPr>
        <p:spPr>
          <a:xfrm>
            <a:off x="341661" y="2274838"/>
            <a:ext cx="11508678" cy="2308324"/>
          </a:xfrm>
          <a:prstGeom prst="rect">
            <a:avLst/>
          </a:prstGeom>
        </p:spPr>
        <p:txBody>
          <a:bodyPr wrap="square">
            <a:spAutoFit/>
          </a:bodyPr>
          <a:lstStyle/>
          <a:p>
            <a:r>
              <a:rPr lang="en-US" sz="3600">
                <a:solidFill>
                  <a:srgbClr val="3333CC"/>
                </a:solidFill>
                <a:latin typeface="Arial" panose="020B0604020202020204" pitchFamily="34" charset="0"/>
                <a:cs typeface="Arial" panose="020B0604020202020204" pitchFamily="34" charset="0"/>
              </a:rPr>
              <a:t>- </a:t>
            </a:r>
            <a:r>
              <a:rPr lang="vi-VN" sz="3600">
                <a:solidFill>
                  <a:srgbClr val="3333CC"/>
                </a:solidFill>
                <a:latin typeface="Arial" panose="020B0604020202020204" pitchFamily="34" charset="0"/>
                <a:cs typeface="Arial" panose="020B0604020202020204" pitchFamily="34" charset="0"/>
              </a:rPr>
              <a:t>Nền văn minh sông Nin (3 000 năm TCN): chữ viết tượng hình, phép tính diện tích các hình, giấy pa-pi-rút, nhiều công trình kiến trúc nổi tiếng (kim tự tháp, tượng nhân sư ở Ai Cập).</a:t>
            </a:r>
            <a:endParaRPr lang="en-US" sz="3600">
              <a:solidFill>
                <a:srgbClr val="3333CC"/>
              </a:solidFill>
              <a:latin typeface="Arial" panose="020B0604020202020204" pitchFamily="34" charset="0"/>
              <a:cs typeface="Arial" panose="020B0604020202020204" pitchFamily="34" charset="0"/>
            </a:endParaRPr>
          </a:p>
        </p:txBody>
      </p:sp>
      <p:pic>
        <p:nvPicPr>
          <p:cNvPr id="11" name="Picture 5" descr="book9">
            <a:extLst>
              <a:ext uri="{FF2B5EF4-FFF2-40B4-BE49-F238E27FC236}">
                <a16:creationId xmlns:a16="http://schemas.microsoft.com/office/drawing/2014/main" id="{0D8772F8-6223-444E-AB65-6953DF5F87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2791" y="1155113"/>
            <a:ext cx="1374217" cy="86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5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chart&#10;&#10;Description automatically generated">
            <a:extLst>
              <a:ext uri="{FF2B5EF4-FFF2-40B4-BE49-F238E27FC236}">
                <a16:creationId xmlns:a16="http://schemas.microsoft.com/office/drawing/2014/main" id="{66152816-AF2F-403C-8227-BC0BC11F83A5}"/>
              </a:ext>
            </a:extLst>
          </p:cNvPr>
          <p:cNvPicPr/>
          <p:nvPr/>
        </p:nvPicPr>
        <p:blipFill rotWithShape="1">
          <a:blip r:embed="rId3"/>
          <a:srcRect b="461"/>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D1DF9551-B344-4207-A668-DAB1DF912AFE}"/>
              </a:ext>
            </a:extLst>
          </p:cNvPr>
          <p:cNvSpPr/>
          <p:nvPr/>
        </p:nvSpPr>
        <p:spPr>
          <a:xfrm>
            <a:off x="8388626" y="212035"/>
            <a:ext cx="2676939" cy="543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5EC2B54-C68C-4EA0-A525-7438DF0A477C}"/>
              </a:ext>
            </a:extLst>
          </p:cNvPr>
          <p:cNvSpPr/>
          <p:nvPr/>
        </p:nvSpPr>
        <p:spPr>
          <a:xfrm>
            <a:off x="8388626" y="846857"/>
            <a:ext cx="2676939" cy="54333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204D352-56E5-419C-8865-5E9D04963E64}"/>
              </a:ext>
            </a:extLst>
          </p:cNvPr>
          <p:cNvSpPr/>
          <p:nvPr/>
        </p:nvSpPr>
        <p:spPr>
          <a:xfrm>
            <a:off x="8388626" y="1481679"/>
            <a:ext cx="2676939" cy="543339"/>
          </a:xfrm>
          <a:prstGeom prst="roundRect">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D3D7C4F-9817-41FB-814C-F26256D54E3D}"/>
              </a:ext>
            </a:extLst>
          </p:cNvPr>
          <p:cNvSpPr/>
          <p:nvPr/>
        </p:nvSpPr>
        <p:spPr>
          <a:xfrm>
            <a:off x="8388626" y="2103249"/>
            <a:ext cx="2676939" cy="54333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22363E2-01A0-452C-99AA-EB0AC5D78884}"/>
              </a:ext>
            </a:extLst>
          </p:cNvPr>
          <p:cNvSpPr/>
          <p:nvPr/>
        </p:nvSpPr>
        <p:spPr>
          <a:xfrm>
            <a:off x="8388626" y="2724819"/>
            <a:ext cx="2676939" cy="54333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3DA4D7F1-7DE3-4325-B13C-B75D928337F5}"/>
              </a:ext>
            </a:extLst>
          </p:cNvPr>
          <p:cNvSpPr/>
          <p:nvPr/>
        </p:nvSpPr>
        <p:spPr>
          <a:xfrm>
            <a:off x="8388626" y="3346389"/>
            <a:ext cx="2676939" cy="543339"/>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9CEC0456-EE92-4F77-B527-6B4CCE6E112D}"/>
              </a:ext>
            </a:extLst>
          </p:cNvPr>
          <p:cNvSpPr/>
          <p:nvPr/>
        </p:nvSpPr>
        <p:spPr>
          <a:xfrm>
            <a:off x="8388626" y="3937285"/>
            <a:ext cx="2676939" cy="54333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53796541-99FE-4F9F-9910-D86523AB275B}"/>
              </a:ext>
            </a:extLst>
          </p:cNvPr>
          <p:cNvSpPr/>
          <p:nvPr/>
        </p:nvSpPr>
        <p:spPr>
          <a:xfrm>
            <a:off x="8388626" y="4528181"/>
            <a:ext cx="2676939" cy="543339"/>
          </a:xfrm>
          <a:prstGeom prst="roundRect">
            <a:avLst/>
          </a:prstGeom>
          <a:solidFill>
            <a:srgbClr val="1B04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A1F434D-92C3-4B10-ABD3-56B892F089F2}"/>
              </a:ext>
            </a:extLst>
          </p:cNvPr>
          <p:cNvSpPr/>
          <p:nvPr/>
        </p:nvSpPr>
        <p:spPr>
          <a:xfrm>
            <a:off x="8388626" y="5119077"/>
            <a:ext cx="2676939" cy="54333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AE26568-FB21-4D40-9858-A9337CC0B6A5}"/>
              </a:ext>
            </a:extLst>
          </p:cNvPr>
          <p:cNvSpPr/>
          <p:nvPr/>
        </p:nvSpPr>
        <p:spPr>
          <a:xfrm>
            <a:off x="8388626" y="5709973"/>
            <a:ext cx="2676939" cy="93599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03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16"/>
                                        </p:tgtEl>
                                      </p:cBhvr>
                                    </p:animEffect>
                                    <p:set>
                                      <p:cBhvr>
                                        <p:cTn id="22" dur="1" fill="hold">
                                          <p:stCondLst>
                                            <p:cond delay="19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2000"/>
                                        <p:tgtEl>
                                          <p:spTgt spid="18"/>
                                        </p:tgtEl>
                                      </p:cBhvr>
                                    </p:animEffect>
                                    <p:set>
                                      <p:cBhvr>
                                        <p:cTn id="27" dur="1" fill="hold">
                                          <p:stCondLst>
                                            <p:cond delay="19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2000"/>
                                        <p:tgtEl>
                                          <p:spTgt spid="19"/>
                                        </p:tgtEl>
                                      </p:cBhvr>
                                    </p:animEffect>
                                    <p:set>
                                      <p:cBhvr>
                                        <p:cTn id="32" dur="1" fill="hold">
                                          <p:stCondLst>
                                            <p:cond delay="19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2000"/>
                                        <p:tgtEl>
                                          <p:spTgt spid="20"/>
                                        </p:tgtEl>
                                      </p:cBhvr>
                                    </p:animEffect>
                                    <p:set>
                                      <p:cBhvr>
                                        <p:cTn id="37" dur="1" fill="hold">
                                          <p:stCondLst>
                                            <p:cond delay="19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2000"/>
                                        <p:tgtEl>
                                          <p:spTgt spid="21"/>
                                        </p:tgtEl>
                                      </p:cBhvr>
                                    </p:animEffect>
                                    <p:set>
                                      <p:cBhvr>
                                        <p:cTn id="42" dur="1" fill="hold">
                                          <p:stCondLst>
                                            <p:cond delay="19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grpId="0" nodeType="clickEffect">
                                  <p:stCondLst>
                                    <p:cond delay="0"/>
                                  </p:stCondLst>
                                  <p:childTnLst>
                                    <p:animEffect transition="out" filter="box(out)">
                                      <p:cBhvr>
                                        <p:cTn id="46" dur="2000"/>
                                        <p:tgtEl>
                                          <p:spTgt spid="22"/>
                                        </p:tgtEl>
                                      </p:cBhvr>
                                    </p:animEffect>
                                    <p:set>
                                      <p:cBhvr>
                                        <p:cTn id="47" dur="1" fill="hold">
                                          <p:stCondLst>
                                            <p:cond delay="19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xit" presetSubtype="32" fill="hold" grpId="0" nodeType="clickEffect">
                                  <p:stCondLst>
                                    <p:cond delay="0"/>
                                  </p:stCondLst>
                                  <p:childTnLst>
                                    <p:animEffect transition="out" filter="box(out)">
                                      <p:cBhvr>
                                        <p:cTn id="51" dur="2000"/>
                                        <p:tgtEl>
                                          <p:spTgt spid="23"/>
                                        </p:tgtEl>
                                      </p:cBhvr>
                                    </p:animEffect>
                                    <p:set>
                                      <p:cBhvr>
                                        <p:cTn id="52"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6" grpId="0" animBg="1"/>
      <p:bldP spid="18" grpId="0" animBg="1"/>
      <p:bldP spid="19" grpId="0" animBg="1"/>
      <p:bldP spid="20" grpId="0" animBg="1"/>
      <p:bldP spid="21" grpId="0" animBg="1"/>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231913" y="1657328"/>
            <a:ext cx="11728173" cy="1077218"/>
          </a:xfrm>
          <a:prstGeom prst="rect">
            <a:avLst/>
          </a:prstGeom>
          <a:noFill/>
          <a:ln>
            <a:solidFill>
              <a:srgbClr val="0070C0"/>
            </a:solidFill>
            <a:prstDash val="sysDash"/>
          </a:ln>
        </p:spPr>
        <p:txBody>
          <a:bodyPr wrap="square" rtlCol="0">
            <a:spAutoFit/>
          </a:bodyPr>
          <a:lstStyle/>
          <a:p>
            <a:pPr algn="ctr"/>
            <a:r>
              <a:rPr lang="vi-VN" sz="3200">
                <a:solidFill>
                  <a:srgbClr val="FF0066"/>
                </a:solidFill>
                <a:latin typeface="Arial" panose="020B0604020202020204" pitchFamily="34" charset="0"/>
                <a:cs typeface="Arial" panose="020B0604020202020204" pitchFamily="34" charset="0"/>
              </a:rPr>
              <a:t>Hãy nêu hậu quả của một trong các vấn đề nổi cộm về dân cư, xã hội đối với sự phát triển của các nước châu Phi.</a:t>
            </a:r>
            <a:endParaRPr lang="en-US" sz="3200" dirty="0">
              <a:solidFill>
                <a:srgbClr val="FF0066"/>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490193" y="460986"/>
            <a:ext cx="7589520" cy="707886"/>
          </a:xfrm>
          <a:prstGeom prst="rect">
            <a:avLst/>
          </a:prstGeom>
          <a:noFill/>
        </p:spPr>
        <p:txBody>
          <a:bodyPr wrap="square" rtlCol="0">
            <a:spAutoFit/>
          </a:bodyPr>
          <a:lstStyle/>
          <a:p>
            <a:r>
              <a:rPr lang="en-US" sz="4000" b="1">
                <a:solidFill>
                  <a:srgbClr val="FFFF00"/>
                </a:solidFill>
                <a:latin typeface="Arial" panose="020B0604020202020204" pitchFamily="34" charset="0"/>
                <a:cs typeface="Arial" panose="020B0604020202020204" pitchFamily="34" charset="0"/>
              </a:rPr>
              <a:t>THỬ THÁCH CHO EM</a:t>
            </a:r>
          </a:p>
        </p:txBody>
      </p:sp>
      <p:sp>
        <p:nvSpPr>
          <p:cNvPr id="6" name="Rectangle 5">
            <a:extLst>
              <a:ext uri="{FF2B5EF4-FFF2-40B4-BE49-F238E27FC236}">
                <a16:creationId xmlns:a16="http://schemas.microsoft.com/office/drawing/2014/main" id="{D4FA573D-D105-46EA-8C00-335A6F04C505}"/>
              </a:ext>
            </a:extLst>
          </p:cNvPr>
          <p:cNvSpPr/>
          <p:nvPr/>
        </p:nvSpPr>
        <p:spPr>
          <a:xfrm>
            <a:off x="2511286" y="2917433"/>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Tỉ lệ gia tăng tự nhiên cao</a:t>
            </a:r>
          </a:p>
        </p:txBody>
      </p:sp>
      <p:sp>
        <p:nvSpPr>
          <p:cNvPr id="13" name="Rectangle 12">
            <a:extLst>
              <a:ext uri="{FF2B5EF4-FFF2-40B4-BE49-F238E27FC236}">
                <a16:creationId xmlns:a16="http://schemas.microsoft.com/office/drawing/2014/main" id="{CBFAD06C-0434-4D8E-88BB-8E7E8FDC8B1B}"/>
              </a:ext>
            </a:extLst>
          </p:cNvPr>
          <p:cNvSpPr/>
          <p:nvPr/>
        </p:nvSpPr>
        <p:spPr>
          <a:xfrm>
            <a:off x="2511286" y="3547167"/>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Nạn đói</a:t>
            </a:r>
          </a:p>
        </p:txBody>
      </p:sp>
      <p:sp>
        <p:nvSpPr>
          <p:cNvPr id="14" name="Rectangle 13">
            <a:extLst>
              <a:ext uri="{FF2B5EF4-FFF2-40B4-BE49-F238E27FC236}">
                <a16:creationId xmlns:a16="http://schemas.microsoft.com/office/drawing/2014/main" id="{A237BC24-C1A2-4AC0-AF0C-4EFF8DD3CBD6}"/>
              </a:ext>
            </a:extLst>
          </p:cNvPr>
          <p:cNvSpPr/>
          <p:nvPr/>
        </p:nvSpPr>
        <p:spPr>
          <a:xfrm>
            <a:off x="2511285" y="418481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Xung đột quân sự</a:t>
            </a: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6"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265471" y="943897"/>
            <a:ext cx="5914103" cy="2862322"/>
          </a:xfrm>
          <a:prstGeom prst="rect">
            <a:avLst/>
          </a:prstGeom>
          <a:solidFill>
            <a:schemeClr val="accent4">
              <a:lumMod val="20000"/>
              <a:lumOff val="80000"/>
            </a:schemeClr>
          </a:solidFill>
          <a:ln w="9525">
            <a:solidFill>
              <a:schemeClr val="accent1"/>
            </a:solidFill>
            <a:prstDash val="dash"/>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Nếu</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em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là</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lãnh</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đạo</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em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sẽ</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làm</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gì</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đế</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giúp</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người</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dân châu Phi/1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quốc</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gia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nào</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đó</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endPar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857250" algn="l"/>
              </a:tabLst>
            </a:pP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thoát</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khỏi</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tình</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err="1">
                <a:ln>
                  <a:noFill/>
                </a:ln>
                <a:solidFill>
                  <a:srgbClr val="0070C0"/>
                </a:solidFill>
                <a:effectLst/>
                <a:latin typeface="Arial" pitchFamily="34" charset="0"/>
                <a:ea typeface="Cambria" pitchFamily="18" charset="0"/>
                <a:cs typeface="Cambria" pitchFamily="18" charset="0"/>
              </a:rPr>
              <a:t>trạng</a:t>
            </a:r>
            <a:r>
              <a:rPr kumimoji="0" lang="vi-VN" sz="3600" b="0" i="0" u="none" strike="noStrike" cap="none" normalizeH="0" baseline="0">
                <a:ln>
                  <a:noFill/>
                </a:ln>
                <a:solidFill>
                  <a:srgbClr val="0070C0"/>
                </a:solidFill>
                <a:effectLst/>
                <a:latin typeface="Arial" pitchFamily="34" charset="0"/>
                <a:ea typeface="Cambria" pitchFamily="18" charset="0"/>
                <a:cs typeface="Cambria" pitchFamily="18" charset="0"/>
              </a:rPr>
              <a:t> </a:t>
            </a:r>
            <a:r>
              <a:rPr kumimoji="0" lang="en-US" sz="3600" b="0" i="0" u="none" strike="noStrike" cap="none" normalizeH="0" baseline="0">
                <a:ln>
                  <a:noFill/>
                </a:ln>
                <a:solidFill>
                  <a:srgbClr val="0070C0"/>
                </a:solidFill>
                <a:effectLst/>
                <a:latin typeface="Arial" pitchFamily="34" charset="0"/>
                <a:ea typeface="Cambria" pitchFamily="18" charset="0"/>
                <a:cs typeface="Cambria" pitchFamily="18" charset="0"/>
              </a:rPr>
              <a:t>nghèo</a:t>
            </a:r>
            <a:r>
              <a:rPr kumimoji="0" lang="en-US" sz="3600" b="0" i="0" u="none" strike="noStrike" cap="none" normalizeH="0">
                <a:ln>
                  <a:noFill/>
                </a:ln>
                <a:solidFill>
                  <a:srgbClr val="0070C0"/>
                </a:solidFill>
                <a:effectLst/>
                <a:latin typeface="Arial" pitchFamily="34" charset="0"/>
                <a:ea typeface="Cambria" pitchFamily="18" charset="0"/>
                <a:cs typeface="Cambria" pitchFamily="18" charset="0"/>
              </a:rPr>
              <a:t> đói</a:t>
            </a:r>
            <a:r>
              <a:rPr kumimoji="0" lang="vi-VN" sz="3600" b="0" i="0" u="none" strike="noStrike" cap="none" normalizeH="0" baseline="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như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hiện</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nay?</a:t>
            </a:r>
            <a:endParaRPr kumimoji="0" lang="vi-VN" sz="3600" b="0" i="0" u="none" strike="noStrike" cap="none" normalizeH="0" baseline="0" dirty="0">
              <a:ln>
                <a:noFill/>
              </a:ln>
              <a:solidFill>
                <a:srgbClr val="0070C0"/>
              </a:solidFill>
              <a:effectLst/>
              <a:latin typeface="Arial" pitchFamily="34" charset="0"/>
              <a:cs typeface="Arial" pitchFamily="34" charset="0"/>
            </a:endParaRPr>
          </a:p>
        </p:txBody>
      </p:sp>
      <p:sp>
        <p:nvSpPr>
          <p:cNvPr id="5"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2280930" y="223683"/>
            <a:ext cx="8087185" cy="64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3600" b="1" dirty="0">
                <a:solidFill>
                  <a:srgbClr val="FF0066"/>
                </a:solidFill>
                <a:latin typeface="Arial" panose="020B0604020202020204" pitchFamily="34" charset="0"/>
                <a:ea typeface="Kids"/>
                <a:cs typeface="Arial" panose="020B0604020202020204" pitchFamily="34" charset="0"/>
              </a:rPr>
              <a:t>TÔI LÀ THỦ TƯỚNG CHÍNH PHỦ</a:t>
            </a:r>
          </a:p>
        </p:txBody>
      </p:sp>
      <p:sp>
        <p:nvSpPr>
          <p:cNvPr id="6" name="Hình Chữ nhật 5"/>
          <p:cNvSpPr/>
          <p:nvPr/>
        </p:nvSpPr>
        <p:spPr>
          <a:xfrm>
            <a:off x="6476868" y="1589516"/>
            <a:ext cx="5506065" cy="1384995"/>
          </a:xfrm>
          <a:prstGeom prst="rect">
            <a:avLst/>
          </a:prstGeom>
          <a:ln w="9525">
            <a:solidFill>
              <a:srgbClr val="0070C0"/>
            </a:solidFill>
            <a:prstDash val="dash"/>
          </a:ln>
        </p:spPr>
        <p:txBody>
          <a:bodyPr wrap="square">
            <a:spAutoFit/>
          </a:bodyPr>
          <a:lstStyle/>
          <a:p>
            <a:pPr>
              <a:buFont typeface="Wingdings" pitchFamily="2" charset="2"/>
              <a:buChar char="ü"/>
            </a:pPr>
            <a:r>
              <a:rPr lang="en-US" dirty="0"/>
              <a:t> </a:t>
            </a:r>
            <a:r>
              <a:rPr lang="en-US" sz="2800" dirty="0" err="1">
                <a:solidFill>
                  <a:srgbClr val="7030A0"/>
                </a:solidFill>
                <a:latin typeface="Arial" pitchFamily="34" charset="0"/>
                <a:cs typeface="Arial" pitchFamily="34" charset="0"/>
              </a:rPr>
              <a:t>Gh</a:t>
            </a:r>
            <a:r>
              <a:rPr lang="vi-VN" sz="2800" dirty="0">
                <a:solidFill>
                  <a:srgbClr val="7030A0"/>
                </a:solidFill>
                <a:latin typeface="Arial" pitchFamily="34" charset="0"/>
                <a:cs typeface="Arial" pitchFamily="34" charset="0"/>
              </a:rPr>
              <a:t>i ý </a:t>
            </a:r>
            <a:r>
              <a:rPr lang="vi-VN" sz="2800" dirty="0" err="1">
                <a:solidFill>
                  <a:srgbClr val="7030A0"/>
                </a:solidFill>
                <a:latin typeface="Arial" pitchFamily="34" charset="0"/>
                <a:cs typeface="Arial" pitchFamily="34" charset="0"/>
              </a:rPr>
              <a:t>kiến</a:t>
            </a:r>
            <a:r>
              <a:rPr lang="vi-VN" sz="2800" dirty="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cá</a:t>
            </a:r>
            <a:r>
              <a:rPr lang="vi-VN" sz="2800" dirty="0">
                <a:solidFill>
                  <a:srgbClr val="7030A0"/>
                </a:solidFill>
                <a:latin typeface="Arial" pitchFamily="34" charset="0"/>
                <a:cs typeface="Arial" pitchFamily="34" charset="0"/>
              </a:rPr>
              <a:t> nhân ra </a:t>
            </a:r>
            <a:r>
              <a:rPr lang="vi-VN" sz="2800" dirty="0" err="1">
                <a:solidFill>
                  <a:srgbClr val="7030A0"/>
                </a:solidFill>
                <a:latin typeface="Arial" pitchFamily="34" charset="0"/>
                <a:cs typeface="Arial" pitchFamily="34" charset="0"/>
              </a:rPr>
              <a:t>giấy</a:t>
            </a:r>
            <a:r>
              <a:rPr lang="vi-VN" sz="2800" dirty="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note</a:t>
            </a:r>
            <a:r>
              <a:rPr lang="vi-VN" sz="2800" dirty="0">
                <a:solidFill>
                  <a:srgbClr val="7030A0"/>
                </a:solidFill>
                <a:latin typeface="Arial" pitchFamily="34" charset="0"/>
                <a:cs typeface="Arial" pitchFamily="34" charset="0"/>
              </a:rPr>
              <a:t> </a:t>
            </a:r>
            <a:endParaRPr lang="en-US" sz="2800" dirty="0">
              <a:solidFill>
                <a:srgbClr val="7030A0"/>
              </a:solidFill>
              <a:latin typeface="Arial" pitchFamily="34" charset="0"/>
              <a:cs typeface="Arial" pitchFamily="34" charset="0"/>
            </a:endParaRPr>
          </a:p>
          <a:p>
            <a:pPr>
              <a:buFont typeface="Wingdings" pitchFamily="2" charset="2"/>
              <a:buChar char="ü"/>
            </a:pPr>
            <a:r>
              <a:rPr lang="vi-VN" sz="2800">
                <a:solidFill>
                  <a:srgbClr val="7030A0"/>
                </a:solidFill>
                <a:latin typeface="Arial" pitchFamily="34" charset="0"/>
                <a:cs typeface="Arial" pitchFamily="34" charset="0"/>
              </a:rPr>
              <a:t>Thời gian </a:t>
            </a:r>
            <a:r>
              <a:rPr lang="en-US" sz="2800">
                <a:solidFill>
                  <a:srgbClr val="7030A0"/>
                </a:solidFill>
                <a:latin typeface="Arial" pitchFamily="34" charset="0"/>
                <a:cs typeface="Arial" pitchFamily="34" charset="0"/>
              </a:rPr>
              <a:t>3</a:t>
            </a:r>
            <a:r>
              <a:rPr lang="vi-VN" sz="280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phút</a:t>
            </a:r>
            <a:endParaRPr lang="en-US" sz="2800" dirty="0">
              <a:solidFill>
                <a:srgbClr val="7030A0"/>
              </a:solidFill>
              <a:latin typeface="Arial" pitchFamily="34" charset="0"/>
              <a:cs typeface="Arial" pitchFamily="34" charset="0"/>
            </a:endParaRPr>
          </a:p>
          <a:p>
            <a:pPr>
              <a:buFont typeface="Wingdings" pitchFamily="2" charset="2"/>
              <a:buChar char="ü"/>
            </a:pP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Trình</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bày</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theo</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vòng</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tròn</a:t>
            </a:r>
            <a:endParaRPr lang="en-US" sz="2800" dirty="0">
              <a:solidFill>
                <a:srgbClr val="7030A0"/>
              </a:solidFill>
              <a:latin typeface="Arial" pitchFamily="34" charset="0"/>
              <a:cs typeface="Arial" pitchFamily="34" charset="0"/>
            </a:endParaRPr>
          </a:p>
        </p:txBody>
      </p:sp>
      <p:pic>
        <p:nvPicPr>
          <p:cNvPr id="8194" name="Picture 2" descr="C:\Users\tuankhanh\Desktop\CHINH\CÁC ICON HỖ TRỢ SOẠN GIẢNG PPT\hạ tầng.png"/>
          <p:cNvPicPr>
            <a:picLocks noChangeAspect="1" noChangeArrowheads="1"/>
          </p:cNvPicPr>
          <p:nvPr/>
        </p:nvPicPr>
        <p:blipFill>
          <a:blip r:embed="rId3"/>
          <a:srcRect/>
          <a:stretch>
            <a:fillRect/>
          </a:stretch>
        </p:blipFill>
        <p:spPr bwMode="auto">
          <a:xfrm>
            <a:off x="9229901" y="4129545"/>
            <a:ext cx="2962099" cy="2123769"/>
          </a:xfrm>
          <a:prstGeom prst="rect">
            <a:avLst/>
          </a:prstGeom>
          <a:noFill/>
        </p:spPr>
      </p:pic>
      <p:pic>
        <p:nvPicPr>
          <p:cNvPr id="8195" name="Picture 3" descr="C:\Users\tuankhanh\Desktop\CHINH\CÁC ICON HỖ TRỢ SOẠN GIẢNG PPT\30.jpg"/>
          <p:cNvPicPr>
            <a:picLocks noChangeAspect="1" noChangeArrowheads="1"/>
          </p:cNvPicPr>
          <p:nvPr/>
        </p:nvPicPr>
        <p:blipFill>
          <a:blip r:embed="rId4"/>
          <a:srcRect l="6376" t="9472" r="10619" b="17434"/>
          <a:stretch>
            <a:fillRect/>
          </a:stretch>
        </p:blipFill>
        <p:spPr bwMode="auto">
          <a:xfrm>
            <a:off x="6105196" y="4055801"/>
            <a:ext cx="3356841" cy="2227007"/>
          </a:xfrm>
          <a:prstGeom prst="rect">
            <a:avLst/>
          </a:prstGeom>
          <a:noFill/>
        </p:spPr>
      </p:pic>
      <p:sp>
        <p:nvSpPr>
          <p:cNvPr id="8197" name="AutoShape 5" descr="Education costs measure on scales value v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8" name="Picture 6"/>
          <p:cNvPicPr>
            <a:picLocks noChangeAspect="1" noChangeArrowheads="1"/>
          </p:cNvPicPr>
          <p:nvPr/>
        </p:nvPicPr>
        <p:blipFill>
          <a:blip r:embed="rId5"/>
          <a:srcRect l="83767" t="39516" r="2404" b="38105"/>
          <a:stretch>
            <a:fillRect/>
          </a:stretch>
        </p:blipFill>
        <p:spPr bwMode="auto">
          <a:xfrm>
            <a:off x="3310079" y="4144293"/>
            <a:ext cx="2668177" cy="2138515"/>
          </a:xfrm>
          <a:prstGeom prst="rect">
            <a:avLst/>
          </a:prstGeom>
          <a:noFill/>
          <a:ln w="9525">
            <a:noFill/>
            <a:miter lim="800000"/>
            <a:headEnd/>
            <a:tailEnd/>
          </a:ln>
          <a:effectLst/>
        </p:spPr>
      </p:pic>
      <p:pic>
        <p:nvPicPr>
          <p:cNvPr id="11" name="Ảnh 10" descr="21824259.jpg"/>
          <p:cNvPicPr>
            <a:picLocks noChangeAspect="1"/>
          </p:cNvPicPr>
          <p:nvPr/>
        </p:nvPicPr>
        <p:blipFill>
          <a:blip r:embed="rId6" cstate="print"/>
          <a:srcRect b="10968"/>
          <a:stretch>
            <a:fillRect/>
          </a:stretch>
        </p:blipFill>
        <p:spPr>
          <a:xfrm>
            <a:off x="327036" y="4173789"/>
            <a:ext cx="2737557" cy="2109019"/>
          </a:xfrm>
          <a:prstGeom prst="rect">
            <a:avLst/>
          </a:prstGeom>
        </p:spPr>
      </p:pic>
    </p:spTree>
    <p:extLst>
      <p:ext uri="{BB962C8B-B14F-4D97-AF65-F5344CB8AC3E}">
        <p14:creationId xmlns:p14="http://schemas.microsoft.com/office/powerpoint/2010/main" val="309067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193"/>
                                        </p:tgtEl>
                                        <p:attrNameLst>
                                          <p:attrName>style.visibility</p:attrName>
                                        </p:attrNameLst>
                                      </p:cBhvr>
                                      <p:to>
                                        <p:strVal val="visible"/>
                                      </p:to>
                                    </p:set>
                                    <p:animEffect transition="in" filter="barn(inVertical)">
                                      <p:cBhvr>
                                        <p:cTn id="16" dur="500"/>
                                        <p:tgtEl>
                                          <p:spTgt spid="819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barn(inVertical)">
                                      <p:cBhvr>
                                        <p:cTn id="26" dur="500"/>
                                        <p:tgtEl>
                                          <p:spTgt spid="819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195"/>
                                        </p:tgtEl>
                                        <p:attrNameLst>
                                          <p:attrName>style.visibility</p:attrName>
                                        </p:attrNameLst>
                                      </p:cBhvr>
                                      <p:to>
                                        <p:strVal val="visible"/>
                                      </p:to>
                                    </p:set>
                                    <p:animEffect transition="in" filter="barn(inVertical)">
                                      <p:cBhvr>
                                        <p:cTn id="31" dur="500"/>
                                        <p:tgtEl>
                                          <p:spTgt spid="819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198"/>
                                        </p:tgtEl>
                                        <p:attrNameLst>
                                          <p:attrName>style.visibility</p:attrName>
                                        </p:attrNameLst>
                                      </p:cBhvr>
                                      <p:to>
                                        <p:strVal val="visible"/>
                                      </p:to>
                                    </p:set>
                                    <p:animEffect transition="in" filter="barn(inVertical)">
                                      <p:cBhvr>
                                        <p:cTn id="36" dur="500"/>
                                        <p:tgtEl>
                                          <p:spTgt spid="819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animBg="1"/>
      <p:bldP spid="5"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470675" y="1454068"/>
            <a:ext cx="10320438" cy="1200329"/>
          </a:xfrm>
          <a:prstGeom prst="rect">
            <a:avLst/>
          </a:prstGeom>
          <a:noFill/>
          <a:ln>
            <a:solidFill>
              <a:srgbClr val="00B050"/>
            </a:solidFill>
            <a:prstDash val="sysDash"/>
          </a:ln>
        </p:spPr>
        <p:txBody>
          <a:bodyPr wrap="square" rtlCol="0">
            <a:spAutoFit/>
          </a:bodyPr>
          <a:lstStyle/>
          <a:p>
            <a:pPr algn="ctr"/>
            <a:r>
              <a:rPr lang="vi-VN" sz="3600">
                <a:solidFill>
                  <a:srgbClr val="1B04FA"/>
                </a:solidFill>
                <a:cs typeface="Arial" panose="020B0604020202020204" pitchFamily="34" charset="0"/>
              </a:rPr>
              <a:t>Sưu tầm thông tin về một di sản lịch sử nổi tiếng của châu Phi.</a:t>
            </a:r>
            <a:endParaRPr lang="en-US" sz="3600">
              <a:solidFill>
                <a:srgbClr val="1B04FA"/>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2">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sp>
        <p:nvSpPr>
          <p:cNvPr id="9" name="Rectangle 8">
            <a:extLst>
              <a:ext uri="{FF2B5EF4-FFF2-40B4-BE49-F238E27FC236}">
                <a16:creationId xmlns:a16="http://schemas.microsoft.com/office/drawing/2014/main"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a16="http://schemas.microsoft.com/office/drawing/2014/main"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a16="http://schemas.microsoft.com/office/drawing/2014/main"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3"/>
          <a:srcRect l="12833" t="48222" r="77167" b="28445"/>
          <a:stretch/>
        </p:blipFill>
        <p:spPr>
          <a:xfrm>
            <a:off x="470675" y="2774111"/>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1689875" y="3295363"/>
            <a:ext cx="3627120"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a16="http://schemas.microsoft.com/office/drawing/2014/main"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a16="http://schemas.microsoft.com/office/drawing/2014/main"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A710A-E026-4418-BE8B-81B4A91250D1}"/>
              </a:ext>
            </a:extLst>
          </p:cNvPr>
          <p:cNvPicPr>
            <a:picLocks noChangeAspect="1"/>
          </p:cNvPicPr>
          <p:nvPr/>
        </p:nvPicPr>
        <p:blipFill>
          <a:blip r:embed="rId2"/>
          <a:stretch>
            <a:fillRect/>
          </a:stretch>
        </p:blipFill>
        <p:spPr>
          <a:xfrm>
            <a:off x="0" y="11545"/>
            <a:ext cx="12212596" cy="6846455"/>
          </a:xfrm>
          <a:prstGeom prst="rect">
            <a:avLst/>
          </a:prstGeom>
        </p:spPr>
      </p:pic>
    </p:spTree>
    <p:extLst>
      <p:ext uri="{BB962C8B-B14F-4D97-AF65-F5344CB8AC3E}">
        <p14:creationId xmlns:p14="http://schemas.microsoft.com/office/powerpoint/2010/main" val="88054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98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793EB6-AE76-4F5D-882F-F4A81FB079E5}"/>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0" name="Rectangle 9">
            <a:extLst>
              <a:ext uri="{FF2B5EF4-FFF2-40B4-BE49-F238E27FC236}">
                <a16:creationId xmlns:a16="http://schemas.microsoft.com/office/drawing/2014/main" id="{242E84A9-D411-4DC6-9327-C2E5113DCD51}"/>
              </a:ext>
            </a:extLst>
          </p:cNvPr>
          <p:cNvSpPr/>
          <p:nvPr/>
        </p:nvSpPr>
        <p:spPr>
          <a:xfrm>
            <a:off x="107950" y="1264604"/>
            <a:ext cx="11852177" cy="5262979"/>
          </a:xfrm>
          <a:prstGeom prst="rect">
            <a:avLst/>
          </a:prstGeom>
        </p:spPr>
        <p:txBody>
          <a:bodyPr wrap="square">
            <a:spAutoFit/>
          </a:bodyPr>
          <a:lstStyle/>
          <a:p>
            <a:r>
              <a:rPr lang="vi-VN" sz="2400" b="1">
                <a:solidFill>
                  <a:srgbClr val="FF0000"/>
                </a:solidFill>
                <a:latin typeface="Arial" panose="020B0604020202020204" pitchFamily="34" charset="0"/>
                <a:cs typeface="Arial" panose="020B0604020202020204" pitchFamily="34" charset="0"/>
              </a:rPr>
              <a:t>Ví dụ: Di sản lịch sử kim tự tháp ở châu Phi.</a:t>
            </a:r>
          </a:p>
          <a:p>
            <a:pPr algn="just"/>
            <a:r>
              <a:rPr lang="vi-VN" sz="2400">
                <a:solidFill>
                  <a:srgbClr val="FF0000"/>
                </a:solidFill>
                <a:latin typeface="Arial" panose="020B0604020202020204" pitchFamily="34" charset="0"/>
                <a:cs typeface="Arial" panose="020B0604020202020204" pitchFamily="34" charset="0"/>
              </a:rPr>
              <a:t>- Trong số những thành tựu văn minh tiêu biểu của thế giới cổ đại, kim tự tháp chính là công trình kỳ bí bậc nhất. </a:t>
            </a:r>
          </a:p>
          <a:p>
            <a:pPr algn="just"/>
            <a:r>
              <a:rPr lang="vi-VN" sz="2400">
                <a:solidFill>
                  <a:srgbClr val="FF0000"/>
                </a:solidFill>
                <a:latin typeface="Arial" panose="020B0604020202020204" pitchFamily="34" charset="0"/>
                <a:cs typeface="Arial" panose="020B0604020202020204" pitchFamily="34" charset="0"/>
              </a:rPr>
              <a:t>- Kim tự tháp là cách gọi chung của các kiến trúc hình chóp có đáy là hình vuông với bốn mặt bên là tam giác đều. </a:t>
            </a:r>
          </a:p>
          <a:p>
            <a:pPr algn="just"/>
            <a:r>
              <a:rPr lang="vi-VN" sz="2400">
                <a:solidFill>
                  <a:srgbClr val="FF0000"/>
                </a:solidFill>
                <a:latin typeface="Arial" panose="020B0604020202020204" pitchFamily="34" charset="0"/>
                <a:cs typeface="Arial" panose="020B0604020202020204" pitchFamily="34" charset="0"/>
              </a:rPr>
              <a:t>- Ở Ai Cập đến nay người ta tìm ra 138 kim tự tháp. Tất cả đều được xây ở tả ngạn sông Nin, dòng sông dài nhất thế giới với hơn 6 nghìn km. </a:t>
            </a:r>
          </a:p>
          <a:p>
            <a:pPr algn="just"/>
            <a:r>
              <a:rPr lang="vi-VN" sz="2400">
                <a:solidFill>
                  <a:srgbClr val="FF0000"/>
                </a:solidFill>
                <a:latin typeface="Arial" panose="020B0604020202020204" pitchFamily="34" charset="0"/>
                <a:cs typeface="Arial" panose="020B0604020202020204" pitchFamily="34" charset="0"/>
              </a:rPr>
              <a:t>- Theo các nghiên cứu thì hệ thống kim tự tháp cũng chính là lăng mộ của những vị Pharaon (tước hiệu chỉ các vị vua của Ai Cập cổ đại). </a:t>
            </a:r>
          </a:p>
          <a:p>
            <a:r>
              <a:rPr lang="vi-VN" sz="2400">
                <a:solidFill>
                  <a:srgbClr val="FF0000"/>
                </a:solidFill>
                <a:latin typeface="Arial" panose="020B0604020202020204" pitchFamily="34" charset="0"/>
                <a:cs typeface="Arial" panose="020B0604020202020204" pitchFamily="34" charset="0"/>
              </a:rPr>
              <a:t>- Ở đó, không chỉ chứa xác ướp của các bậc quyền uy tối cao nhất thời bấy giờ mà còn có cả vàng bạc, thức ăn, đồ nội thất, thậm chí cả xác ướp của những người thân, quan chức và linh mục theo hầu. Nhiều nhà khảo cổ cũng đã khẳng định rằng, kim tự tháp là nơi các Pharaon… tiếp tục cuộc sống sau cái chết (theo quan niệm thời bấy giờ).</a:t>
            </a:r>
            <a:endParaRPr lang="en-US" sz="2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844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9FFD48-4586-4F86-B36E-6DAF159AD84D}"/>
              </a:ext>
            </a:extLst>
          </p:cNvPr>
          <p:cNvPicPr>
            <a:picLocks noChangeAspect="1"/>
          </p:cNvPicPr>
          <p:nvPr/>
        </p:nvPicPr>
        <p:blipFill rotWithShape="1">
          <a:blip r:embed="rId5"/>
          <a:srcRect l="23511" t="23071" r="8399" b="9930"/>
          <a:stretch/>
        </p:blipFill>
        <p:spPr>
          <a:xfrm>
            <a:off x="0" y="0"/>
            <a:ext cx="12269972" cy="6858000"/>
          </a:xfrm>
          <a:prstGeom prst="rect">
            <a:avLst/>
          </a:prstGeom>
        </p:spPr>
      </p:pic>
      <p:grpSp>
        <p:nvGrpSpPr>
          <p:cNvPr id="54" name="vong quay">
            <a:extLst>
              <a:ext uri="{FF2B5EF4-FFF2-40B4-BE49-F238E27FC236}">
                <a16:creationId xmlns:a16="http://schemas.microsoft.com/office/drawing/2014/main" id="{C3681784-B81E-4B3F-B9DB-47BACA12E47C}"/>
              </a:ext>
            </a:extLst>
          </p:cNvPr>
          <p:cNvGrpSpPr/>
          <p:nvPr/>
        </p:nvGrpSpPr>
        <p:grpSpPr>
          <a:xfrm>
            <a:off x="5825983" y="478508"/>
            <a:ext cx="5042125" cy="5036855"/>
            <a:chOff x="5425622" y="292790"/>
            <a:chExt cx="5834378" cy="5828280"/>
          </a:xfrm>
        </p:grpSpPr>
        <p:pic>
          <p:nvPicPr>
            <p:cNvPr id="55" name="Picture 54">
              <a:extLst>
                <a:ext uri="{FF2B5EF4-FFF2-40B4-BE49-F238E27FC236}">
                  <a16:creationId xmlns:a16="http://schemas.microsoft.com/office/drawing/2014/main" id="{1B653DD5-7BA0-4F85-9876-CAE74D8EE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56" name="TextBox 55">
              <a:extLst>
                <a:ext uri="{FF2B5EF4-FFF2-40B4-BE49-F238E27FC236}">
                  <a16:creationId xmlns:a16="http://schemas.microsoft.com/office/drawing/2014/main" id="{C5C5D033-13BE-422A-A89B-46FD899CC47F}"/>
                </a:ext>
              </a:extLst>
            </p:cNvPr>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a16="http://schemas.microsoft.com/office/drawing/2014/main" id="{96659178-567E-4E74-9FBB-C36C12FA92F7}"/>
                </a:ext>
              </a:extLst>
            </p:cNvPr>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a16="http://schemas.microsoft.com/office/drawing/2014/main" id="{163C45EF-A3A2-4B72-9B34-F763F66EA123}"/>
                </a:ext>
              </a:extLst>
            </p:cNvPr>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a16="http://schemas.microsoft.com/office/drawing/2014/main" id="{2CE3DBF5-821F-44AD-B7F9-8453E3CEDACC}"/>
                </a:ext>
              </a:extLst>
            </p:cNvPr>
            <p:cNvSpPr txBox="1"/>
            <p:nvPr/>
          </p:nvSpPr>
          <p:spPr>
            <a:xfrm rot="20155085">
              <a:off x="8974088" y="3459154"/>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id="{3F5C2A1C-2193-4212-859B-34C8A64FC2A7}"/>
                </a:ext>
              </a:extLst>
            </p:cNvPr>
            <p:cNvSpPr txBox="1"/>
            <p:nvPr/>
          </p:nvSpPr>
          <p:spPr>
            <a:xfrm rot="9501114">
              <a:off x="5698230" y="3409482"/>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Phần th</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2800" b="1">
                  <a:solidFill>
                    <a:srgbClr val="0070C0"/>
                  </a:solidFill>
                  <a:latin typeface="Arial" panose="020B0604020202020204" pitchFamily="34" charset="0"/>
                  <a:ea typeface="Tahoma" panose="020B0604030504040204" pitchFamily="34" charset="0"/>
                  <a:cs typeface="Arial" panose="020B0604020202020204" pitchFamily="34" charset="0"/>
                </a:rPr>
                <a:t>ởng</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A9ED525B-3C4D-46D9-9EE7-4B7ACC4A8E0F}"/>
                </a:ext>
              </a:extLst>
            </p:cNvPr>
            <p:cNvSpPr txBox="1"/>
            <p:nvPr/>
          </p:nvSpPr>
          <p:spPr>
            <a:xfrm rot="6703311">
              <a:off x="6660976" y="4350541"/>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điểm cộng</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a16="http://schemas.microsoft.com/office/drawing/2014/main" id="{452A5591-8FBD-49B9-A368-AD46140F8324}"/>
                </a:ext>
              </a:extLst>
            </p:cNvPr>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Mất l</a:t>
              </a: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32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4B38757C-92F4-4F34-A806-95DE1648D48C}"/>
                </a:ext>
              </a:extLst>
            </p:cNvPr>
            <p:cNvSpPr txBox="1"/>
            <p:nvPr/>
          </p:nvSpPr>
          <p:spPr>
            <a:xfrm rot="20155085">
              <a:off x="9094326" y="236582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64" name="Isosceles Triangle 63">
            <a:extLst>
              <a:ext uri="{FF2B5EF4-FFF2-40B4-BE49-F238E27FC236}">
                <a16:creationId xmlns:a16="http://schemas.microsoft.com/office/drawing/2014/main" id="{75421831-A5AB-45D8-8294-B3608FF364D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5" name="quay dung">
            <a:extLst>
              <a:ext uri="{FF2B5EF4-FFF2-40B4-BE49-F238E27FC236}">
                <a16:creationId xmlns:a16="http://schemas.microsoft.com/office/drawing/2014/main" id="{ABC2C2A4-321B-4778-AB8E-1CBC2063C5C6}"/>
              </a:ext>
            </a:extLst>
          </p:cNvPr>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ounded Rectangle 25">
            <a:hlinkClick r:id="rId7" action="ppaction://hlinksldjump"/>
            <a:extLst>
              <a:ext uri="{FF2B5EF4-FFF2-40B4-BE49-F238E27FC236}">
                <a16:creationId xmlns:a16="http://schemas.microsoft.com/office/drawing/2014/main" id="{02A6DAA4-D06D-41DA-B857-2E1497582A59}"/>
              </a:ext>
            </a:extLst>
          </p:cNvPr>
          <p:cNvSpPr/>
          <p:nvPr/>
        </p:nvSpPr>
        <p:spPr>
          <a:xfrm>
            <a:off x="697240"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26">
            <a:hlinkClick r:id="rId8" action="ppaction://hlinksldjump"/>
            <a:extLst>
              <a:ext uri="{FF2B5EF4-FFF2-40B4-BE49-F238E27FC236}">
                <a16:creationId xmlns:a16="http://schemas.microsoft.com/office/drawing/2014/main" id="{CBD0C41C-F5DF-4094-A219-DDFDD6CE867B}"/>
              </a:ext>
            </a:extLst>
          </p:cNvPr>
          <p:cNvSpPr/>
          <p:nvPr/>
        </p:nvSpPr>
        <p:spPr>
          <a:xfrm>
            <a:off x="2379528"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7">
            <a:hlinkClick r:id="rId9" action="ppaction://hlinksldjump"/>
            <a:extLst>
              <a:ext uri="{FF2B5EF4-FFF2-40B4-BE49-F238E27FC236}">
                <a16:creationId xmlns:a16="http://schemas.microsoft.com/office/drawing/2014/main" id="{BF489B1B-D27B-48EB-961E-5327BAA858B3}"/>
              </a:ext>
            </a:extLst>
          </p:cNvPr>
          <p:cNvSpPr/>
          <p:nvPr/>
        </p:nvSpPr>
        <p:spPr>
          <a:xfrm>
            <a:off x="625414"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34">
            <a:hlinkClick r:id="rId10" action="ppaction://hlinksldjump"/>
            <a:extLst>
              <a:ext uri="{FF2B5EF4-FFF2-40B4-BE49-F238E27FC236}">
                <a16:creationId xmlns:a16="http://schemas.microsoft.com/office/drawing/2014/main" id="{6239B1F4-6159-488F-8218-45B6F7B039BC}"/>
              </a:ext>
            </a:extLst>
          </p:cNvPr>
          <p:cNvSpPr/>
          <p:nvPr/>
        </p:nvSpPr>
        <p:spPr>
          <a:xfrm>
            <a:off x="2379528"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a16="http://schemas.microsoft.com/office/drawing/2014/main" id="{664451FA-4CD2-4B13-B25A-D83FDD09CE5E}"/>
              </a:ext>
            </a:extLst>
          </p:cNvPr>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76" name="Picture 75">
            <a:extLst>
              <a:ext uri="{FF2B5EF4-FFF2-40B4-BE49-F238E27FC236}">
                <a16:creationId xmlns:a16="http://schemas.microsoft.com/office/drawing/2014/main" id="{B52EDF15-86C4-41D9-87D6-77C85A5F9B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77" name="Picture 76">
            <a:extLst>
              <a:ext uri="{FF2B5EF4-FFF2-40B4-BE49-F238E27FC236}">
                <a16:creationId xmlns:a16="http://schemas.microsoft.com/office/drawing/2014/main" id="{2395DEBA-868E-43C1-8FEF-702107BC73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78" name="Picture 77">
            <a:extLst>
              <a:ext uri="{FF2B5EF4-FFF2-40B4-BE49-F238E27FC236}">
                <a16:creationId xmlns:a16="http://schemas.microsoft.com/office/drawing/2014/main" id="{84792F8F-DDB0-4D5D-9ECF-74CA4985D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79" name="Picture 78">
            <a:hlinkClick r:id="" action="ppaction://noaction"/>
            <a:extLst>
              <a:ext uri="{FF2B5EF4-FFF2-40B4-BE49-F238E27FC236}">
                <a16:creationId xmlns:a16="http://schemas.microsoft.com/office/drawing/2014/main" id="{BCE860F3-2015-486C-8DDC-D314519352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80" name="Picture 79">
            <a:extLst>
              <a:ext uri="{FF2B5EF4-FFF2-40B4-BE49-F238E27FC236}">
                <a16:creationId xmlns:a16="http://schemas.microsoft.com/office/drawing/2014/main" id="{2F471819-4C4D-4046-8856-F54BE9940C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81" name="vongquay">
            <a:hlinkClick r:id="" action="ppaction://media"/>
            <a:extLst>
              <a:ext uri="{FF2B5EF4-FFF2-40B4-BE49-F238E27FC236}">
                <a16:creationId xmlns:a16="http://schemas.microsoft.com/office/drawing/2014/main" id="{2BA9BF9F-EE03-425B-900D-44A5A48938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82" name="Isosceles Triangle 81">
            <a:extLst>
              <a:ext uri="{FF2B5EF4-FFF2-40B4-BE49-F238E27FC236}">
                <a16:creationId xmlns:a16="http://schemas.microsoft.com/office/drawing/2014/main" id="{A3C50472-02CC-4056-9112-08AAC3F49D9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3" name="Isosceles Triangle 82">
            <a:extLst>
              <a:ext uri="{FF2B5EF4-FFF2-40B4-BE49-F238E27FC236}">
                <a16:creationId xmlns:a16="http://schemas.microsoft.com/office/drawing/2014/main" id="{5875BE44-BFE6-432C-B04A-1850A1BB22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4" name="Isosceles Triangle 83">
            <a:extLst>
              <a:ext uri="{FF2B5EF4-FFF2-40B4-BE49-F238E27FC236}">
                <a16:creationId xmlns:a16="http://schemas.microsoft.com/office/drawing/2014/main" id="{3175A65E-A1E7-4284-B43C-01711CE14F5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Isosceles Triangle 84">
            <a:extLst>
              <a:ext uri="{FF2B5EF4-FFF2-40B4-BE49-F238E27FC236}">
                <a16:creationId xmlns:a16="http://schemas.microsoft.com/office/drawing/2014/main" id="{2B8A835D-4512-41EE-B4FD-981E6EEFF1E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6" name="Isosceles Triangle 85">
            <a:extLst>
              <a:ext uri="{FF2B5EF4-FFF2-40B4-BE49-F238E27FC236}">
                <a16:creationId xmlns:a16="http://schemas.microsoft.com/office/drawing/2014/main" id="{4061ADDD-D7F7-453F-A2D1-AC446798187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7" name="Isosceles Triangle 86">
            <a:extLst>
              <a:ext uri="{FF2B5EF4-FFF2-40B4-BE49-F238E27FC236}">
                <a16:creationId xmlns:a16="http://schemas.microsoft.com/office/drawing/2014/main" id="{706EDEFF-22F8-4D4D-B27B-446DFFCE534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8" name="Isosceles Triangle 87">
            <a:extLst>
              <a:ext uri="{FF2B5EF4-FFF2-40B4-BE49-F238E27FC236}">
                <a16:creationId xmlns:a16="http://schemas.microsoft.com/office/drawing/2014/main" id="{ED801563-F8CD-4CA6-AB6F-BF99CA54D3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9" name="Isosceles Triangle 88">
            <a:extLst>
              <a:ext uri="{FF2B5EF4-FFF2-40B4-BE49-F238E27FC236}">
                <a16:creationId xmlns:a16="http://schemas.microsoft.com/office/drawing/2014/main" id="{6946D98D-AE9C-4398-97D7-191F395DE15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0" name="Isosceles Triangle 89">
            <a:extLst>
              <a:ext uri="{FF2B5EF4-FFF2-40B4-BE49-F238E27FC236}">
                <a16:creationId xmlns:a16="http://schemas.microsoft.com/office/drawing/2014/main" id="{8F266BA7-4BD8-4098-AD37-F3E61CCB1F7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1" name="Isosceles Triangle 90">
            <a:extLst>
              <a:ext uri="{FF2B5EF4-FFF2-40B4-BE49-F238E27FC236}">
                <a16:creationId xmlns:a16="http://schemas.microsoft.com/office/drawing/2014/main" id="{45582D79-0C0C-4398-9C53-F6191B08F0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2" name="Isosceles Triangle 91">
            <a:extLst>
              <a:ext uri="{FF2B5EF4-FFF2-40B4-BE49-F238E27FC236}">
                <a16:creationId xmlns:a16="http://schemas.microsoft.com/office/drawing/2014/main" id="{153236FA-8DF7-4E09-A56B-37B9BFE0526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3" name="Isosceles Triangle 92">
            <a:extLst>
              <a:ext uri="{FF2B5EF4-FFF2-40B4-BE49-F238E27FC236}">
                <a16:creationId xmlns:a16="http://schemas.microsoft.com/office/drawing/2014/main" id="{9B326026-DF44-4E0D-BE37-6F828E2C396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4" name="Isosceles Triangle 93">
            <a:extLst>
              <a:ext uri="{FF2B5EF4-FFF2-40B4-BE49-F238E27FC236}">
                <a16:creationId xmlns:a16="http://schemas.microsoft.com/office/drawing/2014/main" id="{C24B1367-B490-49CE-8DE0-E28BAA00F0C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5" name="Isosceles Triangle 94">
            <a:extLst>
              <a:ext uri="{FF2B5EF4-FFF2-40B4-BE49-F238E27FC236}">
                <a16:creationId xmlns:a16="http://schemas.microsoft.com/office/drawing/2014/main" id="{B3619E5B-C24A-483D-9B49-545D6D24600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Isosceles Triangle 95">
            <a:extLst>
              <a:ext uri="{FF2B5EF4-FFF2-40B4-BE49-F238E27FC236}">
                <a16:creationId xmlns:a16="http://schemas.microsoft.com/office/drawing/2014/main" id="{F327DDB0-D152-44E7-81CA-2D57E0C8CC0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7" name="Isosceles Triangle 96">
            <a:extLst>
              <a:ext uri="{FF2B5EF4-FFF2-40B4-BE49-F238E27FC236}">
                <a16:creationId xmlns:a16="http://schemas.microsoft.com/office/drawing/2014/main" id="{2353A4D8-A246-4424-AE40-27D46E87CB1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8" name="Isosceles Triangle 97">
            <a:extLst>
              <a:ext uri="{FF2B5EF4-FFF2-40B4-BE49-F238E27FC236}">
                <a16:creationId xmlns:a16="http://schemas.microsoft.com/office/drawing/2014/main" id="{A435AB01-2D72-4F2B-B692-EB43C477A8B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9" name="Isosceles Triangle 98">
            <a:extLst>
              <a:ext uri="{FF2B5EF4-FFF2-40B4-BE49-F238E27FC236}">
                <a16:creationId xmlns:a16="http://schemas.microsoft.com/office/drawing/2014/main" id="{B83CEFF6-65D2-4883-85B2-1B68EC764C3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0" name="Isosceles Triangle 99">
            <a:extLst>
              <a:ext uri="{FF2B5EF4-FFF2-40B4-BE49-F238E27FC236}">
                <a16:creationId xmlns:a16="http://schemas.microsoft.com/office/drawing/2014/main" id="{4CB8C84E-B8A4-4339-B7E3-BD128908E08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1" name="Isosceles Triangle 100">
            <a:extLst>
              <a:ext uri="{FF2B5EF4-FFF2-40B4-BE49-F238E27FC236}">
                <a16:creationId xmlns:a16="http://schemas.microsoft.com/office/drawing/2014/main" id="{9773FC63-3E12-419D-B408-EC5B3051C6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Heart 101">
            <a:hlinkClick r:id="rId10" action="ppaction://hlinksldjump"/>
            <a:extLst>
              <a:ext uri="{FF2B5EF4-FFF2-40B4-BE49-F238E27FC236}">
                <a16:creationId xmlns:a16="http://schemas.microsoft.com/office/drawing/2014/main" id="{F180652A-056E-4FF8-BEBC-70A8F2D28D26}"/>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Rounded Rectangle 27">
            <a:hlinkClick r:id="rId15" action="ppaction://hlinksldjump"/>
            <a:extLst>
              <a:ext uri="{FF2B5EF4-FFF2-40B4-BE49-F238E27FC236}">
                <a16:creationId xmlns:a16="http://schemas.microsoft.com/office/drawing/2014/main" id="{5C9A306F-AABC-486D-944E-A6151BF407F1}"/>
              </a:ext>
            </a:extLst>
          </p:cNvPr>
          <p:cNvSpPr/>
          <p:nvPr/>
        </p:nvSpPr>
        <p:spPr>
          <a:xfrm>
            <a:off x="4159988" y="276015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Rounded Rectangle 34">
            <a:hlinkClick r:id="rId16" action="ppaction://hlinksldjump"/>
            <a:extLst>
              <a:ext uri="{FF2B5EF4-FFF2-40B4-BE49-F238E27FC236}">
                <a16:creationId xmlns:a16="http://schemas.microsoft.com/office/drawing/2014/main" id="{21275851-166B-4AC6-A68C-7AD222CB5CFF}"/>
              </a:ext>
            </a:extLst>
          </p:cNvPr>
          <p:cNvSpPr/>
          <p:nvPr/>
        </p:nvSpPr>
        <p:spPr>
          <a:xfrm>
            <a:off x="4207286" y="484003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773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5"/>
                                        </p:tgtEl>
                                        <p:attrNameLst>
                                          <p:attrName>ppt_x</p:attrName>
                                          <p:attrName>ppt_y</p:attrName>
                                        </p:attrNameLst>
                                      </p:cBhvr>
                                      <p:rCtr x="0" y="-1204"/>
                                    </p:animMotion>
                                    <p:animRot by="1500000">
                                      <p:cBhvr>
                                        <p:cTn id="7" dur="125" fill="hold">
                                          <p:stCondLst>
                                            <p:cond delay="0"/>
                                          </p:stCondLst>
                                        </p:cTn>
                                        <p:tgtEl>
                                          <p:spTgt spid="75"/>
                                        </p:tgtEl>
                                        <p:attrNameLst>
                                          <p:attrName>r</p:attrName>
                                        </p:attrNameLst>
                                      </p:cBhvr>
                                    </p:animRot>
                                    <p:animRot by="-1500000">
                                      <p:cBhvr>
                                        <p:cTn id="8" dur="125" fill="hold">
                                          <p:stCondLst>
                                            <p:cond delay="125"/>
                                          </p:stCondLst>
                                        </p:cTn>
                                        <p:tgtEl>
                                          <p:spTgt spid="75"/>
                                        </p:tgtEl>
                                        <p:attrNameLst>
                                          <p:attrName>r</p:attrName>
                                        </p:attrNameLst>
                                      </p:cBhvr>
                                    </p:animRot>
                                    <p:animRot by="-1500000">
                                      <p:cBhvr>
                                        <p:cTn id="9" dur="125" fill="hold">
                                          <p:stCondLst>
                                            <p:cond delay="250"/>
                                          </p:stCondLst>
                                        </p:cTn>
                                        <p:tgtEl>
                                          <p:spTgt spid="75"/>
                                        </p:tgtEl>
                                        <p:attrNameLst>
                                          <p:attrName>r</p:attrName>
                                        </p:attrNameLst>
                                      </p:cBhvr>
                                    </p:animRot>
                                    <p:animRot by="1500000">
                                      <p:cBhvr>
                                        <p:cTn id="10" dur="125" fill="hold">
                                          <p:stCondLst>
                                            <p:cond delay="375"/>
                                          </p:stCondLst>
                                        </p:cTn>
                                        <p:tgtEl>
                                          <p:spTgt spid="7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2"/>
                                        </p:tgtEl>
                                      </p:cBhvr>
                                    </p:animEffect>
                                    <p:set>
                                      <p:cBhvr>
                                        <p:cTn id="15" dur="1" fill="hold">
                                          <p:stCondLst>
                                            <p:cond delay="499"/>
                                          </p:stCondLst>
                                        </p:cTn>
                                        <p:tgtEl>
                                          <p:spTgt spid="8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4"/>
                                        </p:tgtEl>
                                      </p:cBhvr>
                                    </p:animEffect>
                                    <p:set>
                                      <p:cBhvr>
                                        <p:cTn id="29" dur="1" fill="hold">
                                          <p:stCondLst>
                                            <p:cond delay="499"/>
                                          </p:stCondLst>
                                        </p:cTn>
                                        <p:tgtEl>
                                          <p:spTgt spid="8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88"/>
                                        </p:tgtEl>
                                      </p:cBhvr>
                                    </p:animEffect>
                                    <p:set>
                                      <p:cBhvr>
                                        <p:cTn id="57" dur="1" fill="hold">
                                          <p:stCondLst>
                                            <p:cond delay="499"/>
                                          </p:stCondLst>
                                        </p:cTn>
                                        <p:tgtEl>
                                          <p:spTgt spid="8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1"/>
                                        </p:tgtEl>
                                      </p:cBhvr>
                                    </p:animEffect>
                                    <p:set>
                                      <p:cBhvr>
                                        <p:cTn id="78" dur="1" fill="hold">
                                          <p:stCondLst>
                                            <p:cond delay="499"/>
                                          </p:stCondLst>
                                        </p:cTn>
                                        <p:tgtEl>
                                          <p:spTgt spid="9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3"/>
                                        </p:tgtEl>
                                      </p:cBhvr>
                                    </p:animEffect>
                                    <p:set>
                                      <p:cBhvr>
                                        <p:cTn id="92" dur="1" fill="hold">
                                          <p:stCondLst>
                                            <p:cond delay="499"/>
                                          </p:stCondLst>
                                        </p:cTn>
                                        <p:tgtEl>
                                          <p:spTgt spid="9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6"/>
                                        </p:tgtEl>
                                      </p:cBhvr>
                                    </p:animEffect>
                                    <p:set>
                                      <p:cBhvr>
                                        <p:cTn id="113" dur="1" fill="hold">
                                          <p:stCondLst>
                                            <p:cond delay="499"/>
                                          </p:stCondLst>
                                        </p:cTn>
                                        <p:tgtEl>
                                          <p:spTgt spid="9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7"/>
                                        </p:tgtEl>
                                      </p:cBhvr>
                                    </p:animEffect>
                                    <p:set>
                                      <p:cBhvr>
                                        <p:cTn id="120" dur="1" fill="hold">
                                          <p:stCondLst>
                                            <p:cond delay="499"/>
                                          </p:stCondLst>
                                        </p:cTn>
                                        <p:tgtEl>
                                          <p:spTgt spid="9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99"/>
                                        </p:tgtEl>
                                      </p:cBhvr>
                                    </p:animEffect>
                                    <p:set>
                                      <p:cBhvr>
                                        <p:cTn id="134" dur="1" fill="hold">
                                          <p:stCondLst>
                                            <p:cond delay="499"/>
                                          </p:stCondLst>
                                        </p:cTn>
                                        <p:tgtEl>
                                          <p:spTgt spid="9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0"/>
                                        </p:tgtEl>
                                      </p:cBhvr>
                                    </p:animEffect>
                                    <p:set>
                                      <p:cBhvr>
                                        <p:cTn id="141" dur="1" fill="hold">
                                          <p:stCondLst>
                                            <p:cond delay="499"/>
                                          </p:stCondLst>
                                        </p:cTn>
                                        <p:tgtEl>
                                          <p:spTgt spid="10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5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1"/>
                                        </p:tgtEl>
                                      </p:cBhvr>
                                    </p:cmd>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6"/>
                                        </p:tgtEl>
                                        <p:attrNameLst>
                                          <p:attrName>fillcolor</p:attrName>
                                        </p:attrNameLst>
                                      </p:cBhvr>
                                      <p:to>
                                        <a:srgbClr val="000000"/>
                                      </p:to>
                                    </p:animClr>
                                    <p:set>
                                      <p:cBhvr>
                                        <p:cTn id="163" dur="500" fill="hold"/>
                                        <p:tgtEl>
                                          <p:spTgt spid="66"/>
                                        </p:tgtEl>
                                        <p:attrNameLst>
                                          <p:attrName>fill.type</p:attrName>
                                        </p:attrNameLst>
                                      </p:cBhvr>
                                      <p:to>
                                        <p:strVal val="solid"/>
                                      </p:to>
                                    </p:set>
                                    <p:set>
                                      <p:cBhvr>
                                        <p:cTn id="16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165" restart="whenNotActive" fill="hold" evtFilter="cancelBubble" nodeType="interactiveSeq">
                <p:stCondLst>
                  <p:cond evt="onClick" delay="0">
                    <p:tgtEl>
                      <p:spTgt spid="6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7"/>
                                        </p:tgtEl>
                                        <p:attrNameLst>
                                          <p:attrName>fillcolor</p:attrName>
                                        </p:attrNameLst>
                                      </p:cBhvr>
                                      <p:to>
                                        <a:srgbClr val="000000"/>
                                      </p:to>
                                    </p:animClr>
                                    <p:set>
                                      <p:cBhvr>
                                        <p:cTn id="170" dur="500" fill="hold"/>
                                        <p:tgtEl>
                                          <p:spTgt spid="67"/>
                                        </p:tgtEl>
                                        <p:attrNameLst>
                                          <p:attrName>fill.type</p:attrName>
                                        </p:attrNameLst>
                                      </p:cBhvr>
                                      <p:to>
                                        <p:strVal val="solid"/>
                                      </p:to>
                                    </p:set>
                                    <p:set>
                                      <p:cBhvr>
                                        <p:cTn id="17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6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8"/>
                                        </p:tgtEl>
                                        <p:attrNameLst>
                                          <p:attrName>fillcolor</p:attrName>
                                        </p:attrNameLst>
                                      </p:cBhvr>
                                      <p:to>
                                        <a:srgbClr val="000000"/>
                                      </p:to>
                                    </p:animClr>
                                    <p:set>
                                      <p:cBhvr>
                                        <p:cTn id="177" dur="500" fill="hold"/>
                                        <p:tgtEl>
                                          <p:spTgt spid="68"/>
                                        </p:tgtEl>
                                        <p:attrNameLst>
                                          <p:attrName>fill.type</p:attrName>
                                        </p:attrNameLst>
                                      </p:cBhvr>
                                      <p:to>
                                        <p:strVal val="solid"/>
                                      </p:to>
                                    </p:set>
                                    <p:set>
                                      <p:cBhvr>
                                        <p:cTn id="178"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79" restart="whenNotActive" fill="hold" evtFilter="cancelBubble" nodeType="interactiveSeq">
                <p:stCondLst>
                  <p:cond evt="onClick" delay="0">
                    <p:tgtEl>
                      <p:spTgt spid="69"/>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9"/>
                                        </p:tgtEl>
                                        <p:attrNameLst>
                                          <p:attrName>fillcolor</p:attrName>
                                        </p:attrNameLst>
                                      </p:cBhvr>
                                      <p:to>
                                        <a:srgbClr val="000000"/>
                                      </p:to>
                                    </p:animClr>
                                    <p:set>
                                      <p:cBhvr>
                                        <p:cTn id="184" dur="500" fill="hold"/>
                                        <p:tgtEl>
                                          <p:spTgt spid="69"/>
                                        </p:tgtEl>
                                        <p:attrNameLst>
                                          <p:attrName>fill.type</p:attrName>
                                        </p:attrNameLst>
                                      </p:cBhvr>
                                      <p:to>
                                        <p:strVal val="solid"/>
                                      </p:to>
                                    </p:set>
                                    <p:set>
                                      <p:cBhvr>
                                        <p:cTn id="185"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audio>
              <p:cMediaNode vol="80000">
                <p:cTn id="186" fill="hold" display="0">
                  <p:stCondLst>
                    <p:cond delay="indefinite"/>
                  </p:stCondLst>
                  <p:endCondLst>
                    <p:cond evt="onStopAudio" delay="0">
                      <p:tgtEl>
                        <p:sldTgt/>
                      </p:tgtEl>
                    </p:cond>
                  </p:endCondLst>
                </p:cTn>
                <p:tgtEl>
                  <p:spTgt spid="81"/>
                </p:tgtEl>
              </p:cMediaNode>
            </p:audio>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7"/>
                                        </p:tgtEl>
                                        <p:attrNameLst>
                                          <p:attrName>fillcolor</p:attrName>
                                        </p:attrNameLst>
                                      </p:cBhvr>
                                      <p:to>
                                        <a:srgbClr val="000000"/>
                                      </p:to>
                                    </p:animClr>
                                    <p:set>
                                      <p:cBhvr>
                                        <p:cTn id="192" dur="500" fill="hold"/>
                                        <p:tgtEl>
                                          <p:spTgt spid="47"/>
                                        </p:tgtEl>
                                        <p:attrNameLst>
                                          <p:attrName>fill.type</p:attrName>
                                        </p:attrNameLst>
                                      </p:cBhvr>
                                      <p:to>
                                        <p:strVal val="solid"/>
                                      </p:to>
                                    </p:set>
                                    <p:set>
                                      <p:cBhvr>
                                        <p:cTn id="193"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50"/>
                                        </p:tgtEl>
                                        <p:attrNameLst>
                                          <p:attrName>fillcolor</p:attrName>
                                        </p:attrNameLst>
                                      </p:cBhvr>
                                      <p:to>
                                        <a:srgbClr val="000000"/>
                                      </p:to>
                                    </p:animClr>
                                    <p:set>
                                      <p:cBhvr>
                                        <p:cTn id="199" dur="500" fill="hold"/>
                                        <p:tgtEl>
                                          <p:spTgt spid="50"/>
                                        </p:tgtEl>
                                        <p:attrNameLst>
                                          <p:attrName>fill.type</p:attrName>
                                        </p:attrNameLst>
                                      </p:cBhvr>
                                      <p:to>
                                        <p:strVal val="solid"/>
                                      </p:to>
                                    </p:set>
                                    <p:set>
                                      <p:cBhvr>
                                        <p:cTn id="200"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7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1995" y="403497"/>
            <a:ext cx="11465959"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en-US" sz="48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a:p>
            <a:pPr algn="ctr">
              <a:defRPr/>
            </a:pPr>
            <a:r>
              <a:rPr kumimoji="0" lang="en-US" sz="48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Câu</a:t>
            </a:r>
            <a:r>
              <a:rPr kumimoji="0" lang="en-US" sz="4800" b="1" i="0" u="none" strike="noStrike" kern="1200" cap="none" spc="0" normalizeH="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 </a:t>
            </a:r>
            <a:r>
              <a:rPr lang="en-US" sz="4800" b="1" noProof="0">
                <a:solidFill>
                  <a:srgbClr val="FFFF00"/>
                </a:solidFill>
                <a:latin typeface="Arial" panose="020B0604020202020204" pitchFamily="34" charset="0"/>
                <a:ea typeface="Tahoma" panose="020B0604030504040204" pitchFamily="34" charset="0"/>
                <a:cs typeface="Arial" panose="020B0604020202020204" pitchFamily="34" charset="0"/>
              </a:rPr>
              <a:t>1</a:t>
            </a:r>
            <a:r>
              <a:rPr kumimoji="0" lang="en-US" sz="48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a:t>
            </a:r>
            <a:r>
              <a:rPr lang="vi-VN" i="1"/>
              <a:t> </a:t>
            </a:r>
            <a:r>
              <a:rPr lang="vi-VN" sz="4400" b="1">
                <a:solidFill>
                  <a:srgbClr val="FFFF00"/>
                </a:solidFill>
              </a:rPr>
              <a:t>Châu Phi có 1 nền văn minh </a:t>
            </a:r>
            <a:endParaRPr lang="en-US" sz="4400" b="1">
              <a:solidFill>
                <a:srgbClr val="FFFF00"/>
              </a:solidFill>
            </a:endParaRPr>
          </a:p>
          <a:p>
            <a:pPr algn="ctr">
              <a:defRPr/>
            </a:pPr>
            <a:r>
              <a:rPr lang="vi-VN" sz="4400" b="1">
                <a:solidFill>
                  <a:srgbClr val="FFFF00"/>
                </a:solidFill>
              </a:rPr>
              <a:t>cổ đại rực rỡ -? </a:t>
            </a:r>
            <a:endParaRPr lang="en-US" sz="4400" b="1">
              <a:solidFill>
                <a:srgbClr val="FFFF00"/>
              </a:solidFill>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3508161" y="3198346"/>
            <a:ext cx="5717119" cy="160238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a:t>     </a:t>
            </a:r>
            <a:r>
              <a:rPr lang="vi-VN" sz="4000" b="1" i="1"/>
              <a:t>Sông Nin – Ai Cập</a:t>
            </a:r>
            <a:endParaRPr lang="en-US" sz="4000" b="1"/>
          </a:p>
        </p:txBody>
      </p:sp>
      <p:sp>
        <p:nvSpPr>
          <p:cNvPr id="19" name="Pentagon 18"/>
          <p:cNvSpPr/>
          <p:nvPr/>
        </p:nvSpPr>
        <p:spPr>
          <a:xfrm>
            <a:off x="2281892" y="3198346"/>
            <a:ext cx="1696720" cy="1602380"/>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Tahoma" panose="020B0604030504040204" pitchFamily="34" charset="0"/>
                <a:ea typeface="Tahoma" panose="020B0604030504040204" pitchFamily="34" charset="0"/>
                <a:cs typeface="Tahoma" panose="020B0604030504040204" pitchFamily="34" charset="0"/>
              </a:rPr>
              <a:t>Đáp án</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id="{B82B0A09-8936-4770-AF49-D36035776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24594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8"/>
                                        </p:tgtEl>
                                        <p:attrNameLst>
                                          <p:attrName>fillcolor</p:attrName>
                                        </p:attrNameLst>
                                      </p:cBhvr>
                                      <p:to>
                                        <a:srgbClr val="92D050"/>
                                      </p:to>
                                    </p:animClr>
                                    <p:set>
                                      <p:cBhvr>
                                        <p:cTn id="24" dur="500" fill="hold"/>
                                        <p:tgtEl>
                                          <p:spTgt spid="18"/>
                                        </p:tgtEl>
                                        <p:attrNameLst>
                                          <p:attrName>fill.type</p:attrName>
                                        </p:attrNameLst>
                                      </p:cBhvr>
                                      <p:to>
                                        <p:strVal val="solid"/>
                                      </p:to>
                                    </p:set>
                                    <p:set>
                                      <p:cBhvr>
                                        <p:cTn id="25" dur="500" fill="hold"/>
                                        <p:tgtEl>
                                          <p:spTgt spid="1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8"/>
                  </p:tgtEl>
                </p:cond>
              </p:nextCondLst>
            </p:seq>
          </p:childTnLst>
        </p:cTn>
      </p:par>
    </p:tnLst>
    <p:bldLst>
      <p:bldP spid="10"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526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noProof="0">
                <a:solidFill>
                  <a:srgbClr val="FFFF00"/>
                </a:solidFill>
                <a:latin typeface="Arial" panose="020B0604020202020204" pitchFamily="34" charset="0"/>
                <a:ea typeface="Tahoma" panose="020B0604030504040204" pitchFamily="34" charset="0"/>
                <a:cs typeface="Arial" panose="020B0604020202020204" pitchFamily="34" charset="0"/>
              </a:rPr>
              <a:t>Câu 2.</a:t>
            </a:r>
            <a:r>
              <a:rPr lang="vi-VN" sz="4400" b="1">
                <a:solidFill>
                  <a:srgbClr val="FFFF00"/>
                </a:solidFill>
                <a:latin typeface="Arial" panose="020B0604020202020204" pitchFamily="34" charset="0"/>
                <a:cs typeface="Arial" panose="020B0604020202020204" pitchFamily="34" charset="0"/>
              </a:rPr>
              <a:t> </a:t>
            </a:r>
            <a:r>
              <a:rPr lang="en-US" sz="4400" b="1">
                <a:solidFill>
                  <a:srgbClr val="FFFF00"/>
                </a:solidFill>
                <a:latin typeface="Arial" panose="020B0604020202020204" pitchFamily="34" charset="0"/>
                <a:cs typeface="Arial" panose="020B0604020202020204" pitchFamily="34" charset="0"/>
              </a:rPr>
              <a:t>Châu Phi</a:t>
            </a:r>
            <a:r>
              <a:rPr lang="vi-VN" sz="4400" b="1">
                <a:solidFill>
                  <a:srgbClr val="FFFF00"/>
                </a:solidFill>
                <a:latin typeface="Arial" panose="020B0604020202020204" pitchFamily="34" charset="0"/>
                <a:cs typeface="Arial" panose="020B0604020202020204" pitchFamily="34" charset="0"/>
              </a:rPr>
              <a:t> là châu lục lớn thứ mấy thế giơi, diện tích bao nhiêu ? </a:t>
            </a:r>
            <a:endParaRPr lang="en-US" sz="4400" b="1">
              <a:solidFill>
                <a:srgbClr val="FFFF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3563420" y="3598815"/>
            <a:ext cx="6228080" cy="15211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t>   T</a:t>
            </a:r>
            <a:r>
              <a:rPr lang="vi-VN" sz="4000" b="1" i="1"/>
              <a:t>hứ 3 thế giới, </a:t>
            </a:r>
            <a:endParaRPr lang="en-US" sz="4000" b="1" i="1"/>
          </a:p>
          <a:p>
            <a:pPr algn="ctr"/>
            <a:r>
              <a:rPr lang="vi-VN" sz="4000" b="1" i="1"/>
              <a:t>30,3 triệu km</a:t>
            </a:r>
            <a:r>
              <a:rPr lang="vi-VN" sz="4000" b="1" i="1" baseline="30000"/>
              <a:t>2</a:t>
            </a:r>
            <a:endParaRPr lang="en-US" sz="4000" b="1"/>
          </a:p>
        </p:txBody>
      </p:sp>
      <p:sp>
        <p:nvSpPr>
          <p:cNvPr id="19" name="Pentagon 18"/>
          <p:cNvSpPr/>
          <p:nvPr/>
        </p:nvSpPr>
        <p:spPr>
          <a:xfrm>
            <a:off x="1876860" y="3598813"/>
            <a:ext cx="2004417" cy="1521100"/>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Tahoma" panose="020B0604030504040204" pitchFamily="34" charset="0"/>
                <a:ea typeface="Tahoma" panose="020B0604030504040204" pitchFamily="34" charset="0"/>
                <a:cs typeface="Tahoma" panose="020B0604030504040204" pitchFamily="34" charset="0"/>
              </a:rPr>
              <a:t>Đáp án</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id="{0D44CBD0-DC78-4A78-8AC6-DEE52847E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20137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8"/>
                                        </p:tgtEl>
                                        <p:attrNameLst>
                                          <p:attrName>fillcolor</p:attrName>
                                        </p:attrNameLst>
                                      </p:cBhvr>
                                      <p:to>
                                        <a:srgbClr val="92D050"/>
                                      </p:to>
                                    </p:animClr>
                                    <p:set>
                                      <p:cBhvr>
                                        <p:cTn id="24" dur="500" fill="hold"/>
                                        <p:tgtEl>
                                          <p:spTgt spid="18"/>
                                        </p:tgtEl>
                                        <p:attrNameLst>
                                          <p:attrName>fill.type</p:attrName>
                                        </p:attrNameLst>
                                      </p:cBhvr>
                                      <p:to>
                                        <p:strVal val="solid"/>
                                      </p:to>
                                    </p:set>
                                    <p:set>
                                      <p:cBhvr>
                                        <p:cTn id="25" dur="500" fill="hold"/>
                                        <p:tgtEl>
                                          <p:spTgt spid="1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8"/>
                  </p:tgtEl>
                </p:cond>
              </p:nextCondLst>
            </p:seq>
          </p:childTnLst>
        </p:cTn>
      </p:par>
    </p:tnLst>
    <p:bldLst>
      <p:bldP spid="10"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272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Câu 3.</a:t>
            </a:r>
            <a:r>
              <a:rPr lang="vi-VN" sz="4800" b="1">
                <a:solidFill>
                  <a:srgbClr val="FFFF00"/>
                </a:solidFill>
                <a:latin typeface="Arial" panose="020B0604020202020204" pitchFamily="34" charset="0"/>
                <a:cs typeface="Arial" panose="020B0604020202020204" pitchFamily="34" charset="0"/>
              </a:rPr>
              <a:t> Hoang mạc lớn nhất thế giới nằm ở châu lục này tên gì</a:t>
            </a: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48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pic>
        <p:nvPicPr>
          <p:cNvPr id="3" name="Picture 2" descr="A picture containing text, building, window&#10;&#10;Description automatically generated">
            <a:hlinkClick r:id="rId3" action="ppaction://hlinksldjump"/>
            <a:extLst>
              <a:ext uri="{FF2B5EF4-FFF2-40B4-BE49-F238E27FC236}">
                <a16:creationId xmlns:a16="http://schemas.microsoft.com/office/drawing/2014/main" id="{BB50C60D-B9E0-4781-A9EB-F013A3A2A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
        <p:nvSpPr>
          <p:cNvPr id="6" name="Rectangle 5">
            <a:extLst>
              <a:ext uri="{FF2B5EF4-FFF2-40B4-BE49-F238E27FC236}">
                <a16:creationId xmlns:a16="http://schemas.microsoft.com/office/drawing/2014/main" id="{3BF94FB1-BE6C-4F38-83FC-754DC1E928CA}"/>
              </a:ext>
            </a:extLst>
          </p:cNvPr>
          <p:cNvSpPr/>
          <p:nvPr/>
        </p:nvSpPr>
        <p:spPr>
          <a:xfrm>
            <a:off x="3097650" y="3232332"/>
            <a:ext cx="8312075" cy="20261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ea typeface="Tahoma" panose="020B0604030504040204" pitchFamily="34" charset="0"/>
                <a:cs typeface="Arial" panose="020B0604020202020204" pitchFamily="34" charset="0"/>
              </a:rPr>
              <a:t>   </a:t>
            </a:r>
            <a:r>
              <a:rPr lang="en-US" sz="4400" b="1">
                <a:latin typeface="Arial" panose="020B0604020202020204" pitchFamily="34" charset="0"/>
                <a:ea typeface="Tahoma" panose="020B0604030504040204" pitchFamily="34" charset="0"/>
                <a:cs typeface="Arial" panose="020B0604020202020204" pitchFamily="34" charset="0"/>
              </a:rPr>
              <a:t>Xa ha ra</a:t>
            </a:r>
          </a:p>
        </p:txBody>
      </p:sp>
      <p:sp>
        <p:nvSpPr>
          <p:cNvPr id="7" name="Pentagon 15">
            <a:extLst>
              <a:ext uri="{FF2B5EF4-FFF2-40B4-BE49-F238E27FC236}">
                <a16:creationId xmlns:a16="http://schemas.microsoft.com/office/drawing/2014/main" id="{84817F96-1FCD-49BE-8CFF-E973004C9D25}"/>
              </a:ext>
            </a:extLst>
          </p:cNvPr>
          <p:cNvSpPr/>
          <p:nvPr/>
        </p:nvSpPr>
        <p:spPr>
          <a:xfrm>
            <a:off x="1506699" y="3232331"/>
            <a:ext cx="2028982" cy="20261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Đáp án</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5932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6"/>
                                        </p:tgtEl>
                                        <p:attrNameLst>
                                          <p:attrName>fillcolor</p:attrName>
                                        </p:attrNameLst>
                                      </p:cBhvr>
                                      <p:to>
                                        <a:srgbClr val="92D050"/>
                                      </p:to>
                                    </p:animClr>
                                    <p:set>
                                      <p:cBhvr>
                                        <p:cTn id="24" dur="500" fill="hold"/>
                                        <p:tgtEl>
                                          <p:spTgt spid="6"/>
                                        </p:tgtEl>
                                        <p:attrNameLst>
                                          <p:attrName>fill.type</p:attrName>
                                        </p:attrNameLst>
                                      </p:cBhvr>
                                      <p:to>
                                        <p:strVal val="solid"/>
                                      </p:to>
                                    </p:set>
                                    <p:set>
                                      <p:cBhvr>
                                        <p:cTn id="25" dur="500" fill="hold"/>
                                        <p:tgtEl>
                                          <p:spTgt spid="6"/>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6"/>
                  </p:tgtEl>
                </p:cond>
              </p:nextCondLst>
            </p:seq>
          </p:childTnLst>
        </p:cTn>
      </p:par>
    </p:tnLst>
    <p:bldLst>
      <p:bldP spid="10"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526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Câu 4.</a:t>
            </a:r>
            <a:r>
              <a:rPr lang="vi-VN" sz="4800" b="1">
                <a:solidFill>
                  <a:srgbClr val="FFFF00"/>
                </a:solidFill>
                <a:latin typeface="Arial" panose="020B0604020202020204" pitchFamily="34" charset="0"/>
                <a:cs typeface="Arial" panose="020B0604020202020204" pitchFamily="34" charset="0"/>
              </a:rPr>
              <a:t> Đây là 1 trong 3 kênh đào nhân tạo lớn của thế giới</a:t>
            </a: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48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3097651" y="3232332"/>
            <a:ext cx="7638844" cy="20261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t>                                </a:t>
            </a:r>
            <a:r>
              <a:rPr lang="en-US" sz="4800" b="1"/>
              <a:t>K</a:t>
            </a:r>
            <a:r>
              <a:rPr lang="vi-VN" sz="4800" b="1"/>
              <a:t>ênh Xuy</a:t>
            </a:r>
            <a:r>
              <a:rPr lang="en-US" sz="4800" b="1"/>
              <a:t>-</a:t>
            </a:r>
            <a:r>
              <a:rPr lang="vi-VN" sz="4800" b="1"/>
              <a:t>ê</a:t>
            </a:r>
            <a:endParaRPr lang="en-US" sz="4800" b="1"/>
          </a:p>
        </p:txBody>
      </p:sp>
      <p:sp>
        <p:nvSpPr>
          <p:cNvPr id="16" name="Pentagon 15"/>
          <p:cNvSpPr/>
          <p:nvPr/>
        </p:nvSpPr>
        <p:spPr>
          <a:xfrm>
            <a:off x="1506698" y="3232331"/>
            <a:ext cx="2147477" cy="20261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Đáp án</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id="{6CCA0C16-234A-44E2-B8EB-58F26FCC1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302928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526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Câu 5.</a:t>
            </a:r>
            <a:r>
              <a:rPr lang="vi-VN" sz="4800" b="1" i="1">
                <a:solidFill>
                  <a:srgbClr val="FFFF00"/>
                </a:solidFill>
                <a:latin typeface="Arial" panose="020B0604020202020204" pitchFamily="34" charset="0"/>
                <a:cs typeface="Arial" panose="020B0604020202020204" pitchFamily="34" charset="0"/>
              </a:rPr>
              <a:t> Dòng biển lạnh lớn nằm về phía Tây nam của châu phi tên gì</a:t>
            </a: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48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3097651" y="3232332"/>
            <a:ext cx="7638844" cy="20261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ea typeface="Tahoma" panose="020B0604030504040204" pitchFamily="34" charset="0"/>
                <a:cs typeface="Arial" panose="020B0604020202020204" pitchFamily="34" charset="0"/>
              </a:rPr>
              <a:t>Ben-ghe-la</a:t>
            </a:r>
            <a:endParaRPr lang="vi-VN" sz="4400" b="1" dirty="0">
              <a:latin typeface="Arial" panose="020B0604020202020204" pitchFamily="34" charset="0"/>
              <a:ea typeface="Tahoma" panose="020B0604030504040204" pitchFamily="34" charset="0"/>
              <a:cs typeface="Arial" panose="020B0604020202020204" pitchFamily="34" charset="0"/>
            </a:endParaRPr>
          </a:p>
        </p:txBody>
      </p:sp>
      <p:sp>
        <p:nvSpPr>
          <p:cNvPr id="16" name="Pentagon 15"/>
          <p:cNvSpPr/>
          <p:nvPr/>
        </p:nvSpPr>
        <p:spPr>
          <a:xfrm>
            <a:off x="1506698" y="3232331"/>
            <a:ext cx="2147477" cy="20261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Đáp án</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id="{6CCA0C16-234A-44E2-B8EB-58F26FCC1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118664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1834</Words>
  <Application>Microsoft Office PowerPoint</Application>
  <PresentationFormat>Widescreen</PresentationFormat>
  <Paragraphs>197</Paragraphs>
  <Slides>40</Slides>
  <Notes>15</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#9Slide03 IcielNovecento sans E</vt:lpstr>
      <vt:lpstr>Arial</vt:lpstr>
      <vt:lpstr>Calibri</vt:lpstr>
      <vt:lpstr>Calibri Light</vt:lpstr>
      <vt:lpstr>OpenSans</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cp:revision>
  <dcterms:created xsi:type="dcterms:W3CDTF">2022-07-08T13:45:23Z</dcterms:created>
  <dcterms:modified xsi:type="dcterms:W3CDTF">2022-07-08T13:55:48Z</dcterms:modified>
</cp:coreProperties>
</file>