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48.jpg" ContentType="image/pn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76" r:id="rId2"/>
    <p:sldId id="1376" r:id="rId3"/>
    <p:sldId id="1409" r:id="rId4"/>
    <p:sldId id="1410" r:id="rId5"/>
    <p:sldId id="1413" r:id="rId6"/>
    <p:sldId id="279" r:id="rId7"/>
    <p:sldId id="1415" r:id="rId8"/>
    <p:sldId id="1416" r:id="rId9"/>
    <p:sldId id="1414" r:id="rId10"/>
    <p:sldId id="1420" r:id="rId11"/>
    <p:sldId id="1417" r:id="rId12"/>
    <p:sldId id="1421" r:id="rId13"/>
    <p:sldId id="1422" r:id="rId14"/>
    <p:sldId id="1423" r:id="rId15"/>
    <p:sldId id="1425" r:id="rId16"/>
    <p:sldId id="1411" r:id="rId17"/>
    <p:sldId id="1426" r:id="rId18"/>
    <p:sldId id="1428" r:id="rId19"/>
    <p:sldId id="1427" r:id="rId20"/>
    <p:sldId id="1429" r:id="rId21"/>
    <p:sldId id="1431" r:id="rId22"/>
    <p:sldId id="592" r:id="rId23"/>
    <p:sldId id="586" r:id="rId24"/>
    <p:sldId id="1430" r:id="rId25"/>
    <p:sldId id="1433" r:id="rId26"/>
    <p:sldId id="1432" r:id="rId27"/>
    <p:sldId id="1419" r:id="rId28"/>
    <p:sldId id="1412" r:id="rId29"/>
    <p:sldId id="1306" r:id="rId30"/>
    <p:sldId id="1434" r:id="rId31"/>
    <p:sldId id="275" r:id="rId32"/>
    <p:sldId id="1440" r:id="rId33"/>
    <p:sldId id="1437" r:id="rId34"/>
    <p:sldId id="1438" r:id="rId35"/>
    <p:sldId id="1445" r:id="rId36"/>
    <p:sldId id="278" r:id="rId37"/>
    <p:sldId id="1446" r:id="rId38"/>
    <p:sldId id="594" r:id="rId39"/>
    <p:sldId id="1353" r:id="rId40"/>
    <p:sldId id="1442" r:id="rId41"/>
    <p:sldId id="626" r:id="rId42"/>
    <p:sldId id="1443" r:id="rId43"/>
    <p:sldId id="1441" r:id="rId44"/>
    <p:sldId id="1444" r:id="rId45"/>
    <p:sldId id="300" r:id="rId46"/>
    <p:sldId id="1435" r:id="rId47"/>
    <p:sldId id="264" r:id="rId48"/>
    <p:sldId id="1322" r:id="rId49"/>
    <p:sldId id="1447" r:id="rId50"/>
    <p:sldId id="317" r:id="rId51"/>
    <p:sldId id="625" r:id="rId52"/>
    <p:sldId id="1436" r:id="rId53"/>
    <p:sldId id="344" r:id="rId54"/>
  </p:sldIdLst>
  <p:sldSz cx="12192000" cy="6858000"/>
  <p:notesSz cx="6858000" cy="91440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a:srgbClr val="FF0066"/>
    <a:srgbClr val="1C11AF"/>
    <a:srgbClr val="FF0000"/>
    <a:srgbClr val="66FFFF"/>
    <a:srgbClr val="FC3245"/>
    <a:srgbClr val="E9FA6A"/>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4" autoAdjust="0"/>
    <p:restoredTop sz="86291" autoAdjust="0"/>
  </p:normalViewPr>
  <p:slideViewPr>
    <p:cSldViewPr snapToGrid="0">
      <p:cViewPr varScale="1">
        <p:scale>
          <a:sx n="54" d="100"/>
          <a:sy n="54" d="100"/>
        </p:scale>
        <p:origin x="1112"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7/7/2022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615476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589501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5366359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2935441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3194465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sz="1200">
                <a:solidFill>
                  <a:srgbClr val="1C11AF"/>
                </a:solidFill>
                <a:latin typeface="Arial" panose="020B0604020202020204" pitchFamily="34" charset="0"/>
                <a:cs typeface="Arial" panose="020B0604020202020204" pitchFamily="34" charset="0"/>
              </a:rPr>
              <a:t>-</a:t>
            </a:r>
            <a:r>
              <a:rPr lang="vi-VN" sz="1200">
                <a:solidFill>
                  <a:srgbClr val="1C11AF"/>
                </a:solidFill>
                <a:latin typeface="+mn-lt"/>
                <a:cs typeface="Arial" panose="020B0604020202020204" pitchFamily="34" charset="0"/>
              </a:rPr>
              <a:t> Khí hậu gió mùa: Đông Á, Nam Á, Đông Nam Á (Mùa đông: lạnh và ít mưa; mùa hạ: nóng, ẩm và mưa nhiều).</a:t>
            </a:r>
          </a:p>
          <a:p>
            <a:pPr algn="just"/>
            <a:r>
              <a:rPr lang="en-US" sz="1200">
                <a:solidFill>
                  <a:srgbClr val="1C11AF"/>
                </a:solidFill>
                <a:latin typeface="Arial" panose="020B0604020202020204" pitchFamily="34" charset="0"/>
                <a:cs typeface="Arial" panose="020B0604020202020204" pitchFamily="34" charset="0"/>
              </a:rPr>
              <a:t>-</a:t>
            </a:r>
            <a:r>
              <a:rPr lang="vi-VN" sz="1200">
                <a:solidFill>
                  <a:srgbClr val="1C11AF"/>
                </a:solidFill>
                <a:latin typeface="+mn-lt"/>
                <a:cs typeface="Arial" panose="020B0604020202020204" pitchFamily="34" charset="0"/>
              </a:rPr>
              <a:t> Khí hậu lục địa: khu vực nội địa và khu vực Tây Nam Á (Mùa đông: khô và lạnh; mùa hạ: khô và nóng).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192113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C11AF"/>
                </a:solidFill>
                <a:latin typeface="+mn-lt"/>
                <a:cs typeface="Arial" panose="020B0604020202020204" pitchFamily="34" charset="0"/>
              </a:rPr>
              <a:t>- Ý nghĩa của khí hậu đối với việc sử dụng và bảo vệ tài nguyên:</a:t>
            </a:r>
          </a:p>
          <a:p>
            <a:pPr algn="just"/>
            <a:r>
              <a:rPr lang="vi-VN" sz="1200">
                <a:solidFill>
                  <a:srgbClr val="1C11AF"/>
                </a:solidFill>
                <a:latin typeface="+mn-lt"/>
                <a:cs typeface="Arial" panose="020B0604020202020204" pitchFamily="34" charset="0"/>
              </a:rPr>
              <a:t>+ Tạo nên sự đa dạng về các sản phẩm nông nghiệp và hình thức du lịch.</a:t>
            </a:r>
          </a:p>
          <a:p>
            <a:pPr algn="just"/>
            <a:r>
              <a:rPr lang="vi-VN" sz="1200">
                <a:solidFill>
                  <a:srgbClr val="1C11AF"/>
                </a:solidFill>
                <a:latin typeface="+mn-lt"/>
                <a:cs typeface="Arial" panose="020B0604020202020204" pitchFamily="34" charset="0"/>
              </a:rPr>
              <a:t>+ Là nơi chịu tác động của nhiều thiên tai và biến đổi khí hậu =&gt; cần có các biện pháp phòng chống và ứng phó thích hợp.</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1937202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905655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11230094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3113681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2025914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20</a:t>
            </a:fld>
            <a:endParaRPr lang="en-US"/>
          </a:p>
        </p:txBody>
      </p:sp>
    </p:spTree>
    <p:extLst>
      <p:ext uri="{BB962C8B-B14F-4D97-AF65-F5344CB8AC3E}">
        <p14:creationId xmlns:p14="http://schemas.microsoft.com/office/powerpoint/2010/main" val="3003488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18134015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0D961D-546B-4B47-B190-CEE8F668F95D}" type="slidenum">
              <a:rPr lang="en-US" smtClean="0"/>
              <a:t>22</a:t>
            </a:fld>
            <a:endParaRPr lang="en-US"/>
          </a:p>
        </p:txBody>
      </p:sp>
    </p:spTree>
    <p:extLst>
      <p:ext uri="{BB962C8B-B14F-4D97-AF65-F5344CB8AC3E}">
        <p14:creationId xmlns:p14="http://schemas.microsoft.com/office/powerpoint/2010/main" val="3257742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24706465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24</a:t>
            </a:fld>
            <a:endParaRPr lang="en-US"/>
          </a:p>
        </p:txBody>
      </p:sp>
    </p:spTree>
    <p:extLst>
      <p:ext uri="{BB962C8B-B14F-4D97-AF65-F5344CB8AC3E}">
        <p14:creationId xmlns:p14="http://schemas.microsoft.com/office/powerpoint/2010/main" val="1992549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a:solidFill>
                  <a:schemeClr val="tx1"/>
                </a:solidFill>
                <a:effectLst/>
                <a:latin typeface="+mn-lt"/>
                <a:ea typeface="+mn-ea"/>
                <a:cs typeface="+mn-cs"/>
              </a:rPr>
              <a:t>Đúng, Biển Caspi là hồ lớn nhất thế giới</a:t>
            </a:r>
          </a:p>
          <a:p>
            <a:r>
              <a:rPr lang="vi-VN">
                <a:effectLst/>
              </a:rPr>
              <a:t>Thuật ngữ "biển" xuất hiện trong tên hồ này nhưng thực chất Biển Caspi là tên hồ nước lớn được bao quanh bởi Nga, Iran, Turkmenistan, Kazakhstan và Azerbaijan. Các sông Volga, Terek và Kura đóng vai trò là nguồn cung cấp nước chính cho Biển Caspi.</a:t>
            </a:r>
          </a:p>
          <a:p>
            <a:r>
              <a:rPr lang="vi-VN" sz="1200" b="0" kern="1200">
                <a:solidFill>
                  <a:schemeClr val="tx1"/>
                </a:solidFill>
                <a:effectLst/>
                <a:latin typeface="+mn-lt"/>
                <a:ea typeface="+mn-ea"/>
                <a:cs typeface="+mn-cs"/>
              </a:rPr>
              <a:t>Một góc Biển Caspi. Ảnh:</a:t>
            </a:r>
            <a:r>
              <a:rPr lang="vi-VN" sz="1200" b="0" i="1" kern="1200">
                <a:solidFill>
                  <a:schemeClr val="tx1"/>
                </a:solidFill>
                <a:effectLst/>
                <a:latin typeface="+mn-lt"/>
                <a:ea typeface="+mn-ea"/>
                <a:cs typeface="+mn-cs"/>
              </a:rPr>
              <a:t> MNN</a:t>
            </a:r>
            <a:endParaRPr lang="vi-VN" sz="1200" b="0" kern="1200">
              <a:solidFill>
                <a:schemeClr val="tx1"/>
              </a:solidFill>
              <a:effectLst/>
              <a:latin typeface="+mn-lt"/>
              <a:ea typeface="+mn-ea"/>
              <a:cs typeface="+mn-cs"/>
            </a:endParaRPr>
          </a:p>
          <a:p>
            <a:r>
              <a:rPr lang="vi-VN">
                <a:effectLst/>
              </a:rPr>
              <a:t>Caspi không thông ra biển hay đại dương nên được tính là hồ và được gọi là biển do người La Mã cổ đại khi đến đây, nhận thấy nước có vị mặn. Tên gọi được đặt theo bộ lạc Caspi, những người từng sinh sống ở phía tây của hồ.</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367727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825885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27</a:t>
            </a:fld>
            <a:endParaRPr lang="en-US"/>
          </a:p>
        </p:txBody>
      </p:sp>
    </p:spTree>
    <p:extLst>
      <p:ext uri="{BB962C8B-B14F-4D97-AF65-F5344CB8AC3E}">
        <p14:creationId xmlns:p14="http://schemas.microsoft.com/office/powerpoint/2010/main" val="2401047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28</a:t>
            </a:fld>
            <a:endParaRPr lang="en-US"/>
          </a:p>
        </p:txBody>
      </p:sp>
    </p:spTree>
    <p:extLst>
      <p:ext uri="{BB962C8B-B14F-4D97-AF65-F5344CB8AC3E}">
        <p14:creationId xmlns:p14="http://schemas.microsoft.com/office/powerpoint/2010/main" val="1925316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a:t>
            </a:r>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1409232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31714918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30</a:t>
            </a:fld>
            <a:endParaRPr lang="en-US"/>
          </a:p>
        </p:txBody>
      </p:sp>
    </p:spTree>
    <p:extLst>
      <p:ext uri="{BB962C8B-B14F-4D97-AF65-F5344CB8AC3E}">
        <p14:creationId xmlns:p14="http://schemas.microsoft.com/office/powerpoint/2010/main" val="336399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24378500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34</a:t>
            </a:fld>
            <a:endParaRPr lang="en-US"/>
          </a:p>
        </p:txBody>
      </p:sp>
    </p:spTree>
    <p:extLst>
      <p:ext uri="{BB962C8B-B14F-4D97-AF65-F5344CB8AC3E}">
        <p14:creationId xmlns:p14="http://schemas.microsoft.com/office/powerpoint/2010/main" val="25211887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9D057AB7-B86B-429E-81EE-80F25F8FCF5B}"/>
              </a:ext>
            </a:extLst>
          </p:cNvPr>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BEAB52-7957-4D60-ACC5-3CA2CEE5BD32}" type="slidenum">
              <a:rPr lang="en-US" altLang="en-US"/>
              <a:pPr eaLnBrk="1" hangingPunct="1"/>
              <a:t>35</a:t>
            </a:fld>
            <a:endParaRPr lang="en-US" altLang="en-US"/>
          </a:p>
        </p:txBody>
      </p:sp>
      <p:sp>
        <p:nvSpPr>
          <p:cNvPr id="36867" name="Rectangle 2">
            <a:extLst>
              <a:ext uri="{FF2B5EF4-FFF2-40B4-BE49-F238E27FC236}">
                <a16:creationId xmlns:a16="http://schemas.microsoft.com/office/drawing/2014/main" id="{D12587E4-F8E6-4523-BBF1-B7C15F61C3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a:extLst>
              <a:ext uri="{FF2B5EF4-FFF2-40B4-BE49-F238E27FC236}">
                <a16:creationId xmlns:a16="http://schemas.microsoft.com/office/drawing/2014/main" id="{ECB69F0F-3555-41D6-B9D6-60B3D0A24F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39</a:t>
            </a:fld>
            <a:endParaRPr lang="zh-CN" sz="1200" dirty="0"/>
          </a:p>
        </p:txBody>
      </p:sp>
    </p:spTree>
    <p:extLst>
      <p:ext uri="{BB962C8B-B14F-4D97-AF65-F5344CB8AC3E}">
        <p14:creationId xmlns:p14="http://schemas.microsoft.com/office/powerpoint/2010/main" val="1296463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41</a:t>
            </a:fld>
            <a:endParaRPr lang="en-US"/>
          </a:p>
        </p:txBody>
      </p:sp>
    </p:spTree>
    <p:extLst>
      <p:ext uri="{BB962C8B-B14F-4D97-AF65-F5344CB8AC3E}">
        <p14:creationId xmlns:p14="http://schemas.microsoft.com/office/powerpoint/2010/main" val="4055778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42</a:t>
            </a:fld>
            <a:endParaRPr lang="en-US"/>
          </a:p>
        </p:txBody>
      </p:sp>
    </p:spTree>
    <p:extLst>
      <p:ext uri="{BB962C8B-B14F-4D97-AF65-F5344CB8AC3E}">
        <p14:creationId xmlns:p14="http://schemas.microsoft.com/office/powerpoint/2010/main" val="16668898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43</a:t>
            </a:fld>
            <a:endParaRPr lang="en-US"/>
          </a:p>
        </p:txBody>
      </p:sp>
    </p:spTree>
    <p:extLst>
      <p:ext uri="{BB962C8B-B14F-4D97-AF65-F5344CB8AC3E}">
        <p14:creationId xmlns:p14="http://schemas.microsoft.com/office/powerpoint/2010/main" val="650349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t>45</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46</a:t>
            </a:fld>
            <a:endParaRPr lang="en-US"/>
          </a:p>
        </p:txBody>
      </p:sp>
    </p:spTree>
    <p:extLst>
      <p:ext uri="{BB962C8B-B14F-4D97-AF65-F5344CB8AC3E}">
        <p14:creationId xmlns:p14="http://schemas.microsoft.com/office/powerpoint/2010/main" val="272407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154917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Thầy cô chọn 1 trong 2 nội dung</a:t>
            </a:r>
          </a:p>
        </p:txBody>
      </p:sp>
      <p:sp>
        <p:nvSpPr>
          <p:cNvPr id="4" name="Slide Number Placeholder 3"/>
          <p:cNvSpPr>
            <a:spLocks noGrp="1"/>
          </p:cNvSpPr>
          <p:nvPr>
            <p:ph type="sldNum" sz="quarter" idx="5"/>
          </p:nvPr>
        </p:nvSpPr>
        <p:spPr/>
        <p:txBody>
          <a:bodyPr/>
          <a:lstStyle/>
          <a:p>
            <a:fld id="{6661CF8A-28E2-4785-8151-098E1A36ED42}" type="slidenum">
              <a:rPr lang="en-US" smtClean="0"/>
              <a:t>48</a:t>
            </a:fld>
            <a:endParaRPr lang="en-US"/>
          </a:p>
        </p:txBody>
      </p:sp>
    </p:spTree>
    <p:extLst>
      <p:ext uri="{BB962C8B-B14F-4D97-AF65-F5344CB8AC3E}">
        <p14:creationId xmlns:p14="http://schemas.microsoft.com/office/powerpoint/2010/main" val="32388153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50</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52</a:t>
            </a:fld>
            <a:endParaRPr lang="en-US"/>
          </a:p>
        </p:txBody>
      </p:sp>
    </p:spTree>
    <p:extLst>
      <p:ext uri="{BB962C8B-B14F-4D97-AF65-F5344CB8AC3E}">
        <p14:creationId xmlns:p14="http://schemas.microsoft.com/office/powerpoint/2010/main" val="1497167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17186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53415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412645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1329764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3170506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477248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9702C305-0101-419A-B591-5995DFD36EAB}"/>
              </a:ext>
            </a:extLst>
          </p:cNvPr>
          <p:cNvSpPr>
            <a:spLocks noGrp="1"/>
          </p:cNvSpPr>
          <p:nvPr>
            <p:ph type="dt" sz="half" idx="10"/>
          </p:nvPr>
        </p:nvSpPr>
        <p:spPr>
          <a:xfrm>
            <a:off x="609600" y="6246285"/>
            <a:ext cx="2844800" cy="476249"/>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7B0B7915-EB33-4246-8544-F3C84D5122D5}"/>
              </a:ext>
            </a:extLst>
          </p:cNvPr>
          <p:cNvSpPr>
            <a:spLocks noGrp="1"/>
          </p:cNvSpPr>
          <p:nvPr>
            <p:ph type="ftr" sz="quarter" idx="11"/>
          </p:nvPr>
        </p:nvSpPr>
        <p:spPr>
          <a:xfrm>
            <a:off x="4165600" y="6246285"/>
            <a:ext cx="3860800" cy="476249"/>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983FDF40-3BFF-4251-B06B-FD1F5F58726C}"/>
              </a:ext>
            </a:extLst>
          </p:cNvPr>
          <p:cNvSpPr>
            <a:spLocks noGrp="1"/>
          </p:cNvSpPr>
          <p:nvPr>
            <p:ph type="sldNum" sz="quarter" idx="12"/>
          </p:nvPr>
        </p:nvSpPr>
        <p:spPr>
          <a:xfrm>
            <a:off x="8737600" y="6246285"/>
            <a:ext cx="2844800" cy="476249"/>
          </a:xfrm>
        </p:spPr>
        <p:txBody>
          <a:bodyPr/>
          <a:lstStyle>
            <a:lvl1pPr>
              <a:defRPr/>
            </a:lvl1pPr>
          </a:lstStyle>
          <a:p>
            <a:fld id="{8ED2FEDA-D064-400D-9E77-379A5BC99EFF}" type="slidenum">
              <a:rPr lang="en-US" altLang="en-US"/>
              <a:pPr/>
              <a:t>‹#›</a:t>
            </a:fld>
            <a:endParaRPr lang="en-US" altLang="en-US"/>
          </a:p>
        </p:txBody>
      </p:sp>
    </p:spTree>
    <p:extLst>
      <p:ext uri="{BB962C8B-B14F-4D97-AF65-F5344CB8AC3E}">
        <p14:creationId xmlns:p14="http://schemas.microsoft.com/office/powerpoint/2010/main" val="3197322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7/7/2022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013814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7/7/2022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651" r:id="rId4"/>
    <p:sldLayoutId id="2147483652" r:id="rId5"/>
    <p:sldLayoutId id="2147483653" r:id="rId6"/>
    <p:sldLayoutId id="2147483654" r:id="rId7"/>
    <p:sldLayoutId id="2147483655" r:id="rId8"/>
    <p:sldLayoutId id="2147483793" r:id="rId9"/>
    <p:sldLayoutId id="2147483792" r:id="rId10"/>
    <p:sldLayoutId id="2147483656" r:id="rId11"/>
    <p:sldLayoutId id="2147483657" r:id="rId12"/>
    <p:sldLayoutId id="2147483658" r:id="rId13"/>
    <p:sldLayoutId id="2147483659" r:id="rId14"/>
    <p:sldLayoutId id="21474837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audio" Target="../media/audio3.wav"/></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8.xml"/><Relationship Id="rId7" Type="http://schemas.openxmlformats.org/officeDocument/2006/relationships/image" Target="../media/image1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20.jp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www.google.com.vn/url?sa=i&amp;rct=j&amp;q=&amp;esrc=s&amp;source=images&amp;cd=&amp;docid=JkHGnJ0pTZ0xaM&amp;tbnid=drnA0fCQMvl1AM:&amp;ved=0CAUQjRw&amp;url=http%3A%2F%2Fdulichviet.com.vn%2Ftin-tuc%2F10-vung-dat-hoang-vu-hap-dan-nhat%2Fattachment%2Fsa-mac-gobi%2F&amp;ei=6DoDVMWWM43e8AWK-ILIAw&amp;bvm=bv.74115972,d.dGc&amp;psig=AFQjCNEU9uRE5GkDxUBSrrigFYn3GBOcVA&amp;ust=1409584229418451"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jpg"/></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hyperlink" Target="https://www.facebook.com/groups/144846735553553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3.mp4"/><Relationship Id="rId7" Type="http://schemas.openxmlformats.org/officeDocument/2006/relationships/image" Target="../media/image9.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35.xml"/><Relationship Id="rId5" Type="http://schemas.openxmlformats.org/officeDocument/2006/relationships/slideLayout" Target="../slideLayouts/slideLayout3.xml"/><Relationship Id="rId4" Type="http://schemas.openxmlformats.org/officeDocument/2006/relationships/video" Target="../media/media3.mp4"/><Relationship Id="rId9" Type="http://schemas.openxmlformats.org/officeDocument/2006/relationships/image" Target="../media/image27.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8.xml"/><Relationship Id="rId5" Type="http://schemas.openxmlformats.org/officeDocument/2006/relationships/image" Target="../media/image48.jpg"/><Relationship Id="rId4" Type="http://schemas.openxmlformats.org/officeDocument/2006/relationships/image" Target="../media/image47.jp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10.gif"/></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8.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notesSlide" Target="../notesSlides/notesSlide5.xml"/><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8.xml"/><Relationship Id="rId5" Type="http://schemas.openxmlformats.org/officeDocument/2006/relationships/image" Target="../media/image56.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hyperlink" Target="https://www.facebook.com/groups/1448467355535530" TargetMode="External"/><Relationship Id="rId2" Type="http://schemas.openxmlformats.org/officeDocument/2006/relationships/hyperlink" Target="https://www.facebook.com/ti.gon.566" TargetMode="External"/><Relationship Id="rId1" Type="http://schemas.openxmlformats.org/officeDocument/2006/relationships/slideLayout" Target="../slideLayouts/slideLayout8.xml"/><Relationship Id="rId4" Type="http://schemas.openxmlformats.org/officeDocument/2006/relationships/image" Target="../media/image57.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5.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F9428B22-2DC3-4C02-9EB0-8BEDB98D74FF}"/>
              </a:ext>
            </a:extLst>
          </p:cNvPr>
          <p:cNvPicPr>
            <a:picLocks noChangeAspect="1"/>
          </p:cNvPicPr>
          <p:nvPr/>
        </p:nvPicPr>
        <p:blipFill rotWithShape="1">
          <a:blip r:embed="rId3"/>
          <a:srcRect t="10449" b="23192"/>
          <a:stretch/>
        </p:blipFill>
        <p:spPr>
          <a:xfrm>
            <a:off x="20" y="165253"/>
            <a:ext cx="12191980" cy="7056304"/>
          </a:xfrm>
          <a:prstGeom prst="rect">
            <a:avLst/>
          </a:prstGeom>
        </p:spPr>
      </p:pic>
    </p:spTree>
    <p:extLst>
      <p:ext uri="{BB962C8B-B14F-4D97-AF65-F5344CB8AC3E}">
        <p14:creationId xmlns:p14="http://schemas.microsoft.com/office/powerpoint/2010/main" val="2989466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67EA82B0-8425-42AA-A1BC-83D3F4AF6DAD}"/>
              </a:ext>
            </a:extLst>
          </p:cNvPr>
          <p:cNvGraphicFramePr>
            <a:graphicFrameLocks noGrp="1"/>
          </p:cNvGraphicFramePr>
          <p:nvPr>
            <p:extLst>
              <p:ext uri="{D42A27DB-BD31-4B8C-83A1-F6EECF244321}">
                <p14:modId xmlns:p14="http://schemas.microsoft.com/office/powerpoint/2010/main" val="4064273139"/>
              </p:ext>
            </p:extLst>
          </p:nvPr>
        </p:nvGraphicFramePr>
        <p:xfrm>
          <a:off x="4715839" y="1336920"/>
          <a:ext cx="7377348" cy="5492274"/>
        </p:xfrm>
        <a:graphic>
          <a:graphicData uri="http://schemas.openxmlformats.org/drawingml/2006/table">
            <a:tbl>
              <a:tblPr firstRow="1" bandRow="1">
                <a:tableStyleId>{5C22544A-7EE6-4342-B048-85BDC9FD1C3A}</a:tableStyleId>
              </a:tblPr>
              <a:tblGrid>
                <a:gridCol w="2099631">
                  <a:extLst>
                    <a:ext uri="{9D8B030D-6E8A-4147-A177-3AD203B41FA5}">
                      <a16:colId xmlns:a16="http://schemas.microsoft.com/office/drawing/2014/main" val="3309884759"/>
                    </a:ext>
                  </a:extLst>
                </a:gridCol>
                <a:gridCol w="1443638">
                  <a:extLst>
                    <a:ext uri="{9D8B030D-6E8A-4147-A177-3AD203B41FA5}">
                      <a16:colId xmlns:a16="http://schemas.microsoft.com/office/drawing/2014/main" val="2539849556"/>
                    </a:ext>
                  </a:extLst>
                </a:gridCol>
                <a:gridCol w="3834079">
                  <a:extLst>
                    <a:ext uri="{9D8B030D-6E8A-4147-A177-3AD203B41FA5}">
                      <a16:colId xmlns:a16="http://schemas.microsoft.com/office/drawing/2014/main" val="3520673986"/>
                    </a:ext>
                  </a:extLst>
                </a:gridCol>
              </a:tblGrid>
              <a:tr h="920274">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val="641005198"/>
                  </a:ext>
                </a:extLst>
              </a:tr>
              <a:tr h="920274">
                <a:tc rowSpan="3">
                  <a:txBody>
                    <a:bodyPr/>
                    <a:lstStyle/>
                    <a:p>
                      <a:endParaRPr lang="en-US"/>
                    </a:p>
                  </a:txBody>
                  <a:tcPr>
                    <a:solidFill>
                      <a:schemeClr val="accent6">
                        <a:lumMod val="75000"/>
                      </a:schemeClr>
                    </a:solidFill>
                  </a:tcPr>
                </a:tc>
                <a:tc rowSpan="3">
                  <a:txBody>
                    <a:bodyPr/>
                    <a:lstStyle/>
                    <a:p>
                      <a:endParaRPr lang="en-US"/>
                    </a:p>
                    <a:p>
                      <a:endParaRPr lang="en-US"/>
                    </a:p>
                    <a:p>
                      <a:endParaRPr lang="en-US"/>
                    </a:p>
                    <a:p>
                      <a:endParaRPr lang="en-US"/>
                    </a:p>
                    <a:p>
                      <a:endParaRPr lang="en-US"/>
                    </a:p>
                    <a:p>
                      <a:endParaRPr lang="en-US"/>
                    </a:p>
                    <a:p>
                      <a:endParaRPr lang="en-US"/>
                    </a:p>
                  </a:txBody>
                  <a:tcPr>
                    <a:solidFill>
                      <a:srgbClr val="F9FECE"/>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2399296992"/>
                  </a:ext>
                </a:extLst>
              </a:tr>
              <a:tr h="545703">
                <a:tc vMerge="1">
                  <a:txBody>
                    <a:bodyPr/>
                    <a:lstStyle/>
                    <a:p>
                      <a:endParaRPr lang="en-US"/>
                    </a:p>
                  </a:txBody>
                  <a:tcPr>
                    <a:solidFill>
                      <a:schemeClr val="accent4">
                        <a:lumMod val="40000"/>
                        <a:lumOff val="60000"/>
                      </a:schemeClr>
                    </a:solidFill>
                  </a:tcPr>
                </a:tc>
                <a:tc vMerge="1">
                  <a:txBody>
                    <a:bodyPr/>
                    <a:lstStyle/>
                    <a:p>
                      <a:endParaRPr lang="en-US"/>
                    </a:p>
                  </a:txBody>
                  <a:tcPr>
                    <a:solidFill>
                      <a:schemeClr val="accent6">
                        <a:lumMod val="40000"/>
                        <a:lumOff val="60000"/>
                      </a:schemeClr>
                    </a:solidFill>
                  </a:tcPr>
                </a:tc>
                <a:tc>
                  <a:txBody>
                    <a:bodyPr/>
                    <a:lstStyle/>
                    <a:p>
                      <a:endParaRPr lang="en-US"/>
                    </a:p>
                  </a:txBody>
                  <a:tcPr>
                    <a:solidFill>
                      <a:srgbClr val="E9FA6A"/>
                    </a:solidFill>
                  </a:tcPr>
                </a:tc>
                <a:extLst>
                  <a:ext uri="{0D108BD9-81ED-4DB2-BD59-A6C34878D82A}">
                    <a16:rowId xmlns:a16="http://schemas.microsoft.com/office/drawing/2014/main" val="2805532093"/>
                  </a:ext>
                </a:extLst>
              </a:tr>
              <a:tr h="545703">
                <a:tc vMerge="1">
                  <a:txBody>
                    <a:bodyPr/>
                    <a:lstStyle/>
                    <a:p>
                      <a:endParaRPr lang="en-US"/>
                    </a:p>
                  </a:txBody>
                  <a:tcPr/>
                </a:tc>
                <a:tc vMerge="1">
                  <a:txBody>
                    <a:bodyPr/>
                    <a:lstStyle/>
                    <a:p>
                      <a:endParaRPr lang="en-US"/>
                    </a:p>
                  </a:txBody>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val="614139691"/>
                  </a:ext>
                </a:extLst>
              </a:tr>
              <a:tr h="920274">
                <a:tc rowSpan="3">
                  <a:txBody>
                    <a:bodyPr/>
                    <a:lstStyle/>
                    <a:p>
                      <a:endParaRPr lang="en-US"/>
                    </a:p>
                  </a:txBody>
                  <a:tcPr>
                    <a:solidFill>
                      <a:schemeClr val="accent5">
                        <a:lumMod val="50000"/>
                      </a:schemeClr>
                    </a:solidFill>
                  </a:tcPr>
                </a:tc>
                <a:tc rowSpan="3">
                  <a:txBody>
                    <a:bodyPr/>
                    <a:lstStyle/>
                    <a:p>
                      <a:endParaRPr lang="en-US"/>
                    </a:p>
                    <a:p>
                      <a:endParaRPr lang="en-US"/>
                    </a:p>
                    <a:p>
                      <a:endParaRPr lang="en-US"/>
                    </a:p>
                    <a:p>
                      <a:endParaRPr lang="en-US"/>
                    </a:p>
                    <a:p>
                      <a:endParaRPr lang="en-US"/>
                    </a:p>
                    <a:p>
                      <a:endParaRPr lang="en-US"/>
                    </a:p>
                    <a:p>
                      <a:endParaRPr lang="en-US"/>
                    </a:p>
                    <a:p>
                      <a:endParaRPr lang="en-US"/>
                    </a:p>
                    <a:p>
                      <a:endParaRPr lang="en-US"/>
                    </a:p>
                  </a:txBody>
                  <a:tcPr>
                    <a:solidFill>
                      <a:srgbClr val="FFFF00">
                        <a:alpha val="42000"/>
                      </a:srgbClr>
                    </a:solidFill>
                  </a:tcPr>
                </a:tc>
                <a:tc>
                  <a:txBody>
                    <a:bodyPr/>
                    <a:lstStyle/>
                    <a:p>
                      <a:endParaRPr lang="en-US"/>
                    </a:p>
                  </a:txBody>
                  <a:tcPr>
                    <a:solidFill>
                      <a:srgbClr val="E9FA6A"/>
                    </a:solidFill>
                  </a:tcPr>
                </a:tc>
                <a:extLst>
                  <a:ext uri="{0D108BD9-81ED-4DB2-BD59-A6C34878D82A}">
                    <a16:rowId xmlns:a16="http://schemas.microsoft.com/office/drawing/2014/main" val="2106492737"/>
                  </a:ext>
                </a:extLst>
              </a:tr>
              <a:tr h="682863">
                <a:tc vMerge="1">
                  <a:txBody>
                    <a:bodyPr/>
                    <a:lstStyle/>
                    <a:p>
                      <a:endParaRPr lang="en-US"/>
                    </a:p>
                  </a:txBody>
                  <a:tcPr>
                    <a:solidFill>
                      <a:schemeClr val="accent2">
                        <a:lumMod val="40000"/>
                        <a:lumOff val="60000"/>
                      </a:schemeClr>
                    </a:solidFill>
                  </a:tcPr>
                </a:tc>
                <a:tc vMerge="1">
                  <a:txBody>
                    <a:bodyPr/>
                    <a:lstStyle/>
                    <a:p>
                      <a:endParaRPr lang="en-US"/>
                    </a:p>
                  </a:txBody>
                  <a:tcPr>
                    <a:solidFill>
                      <a:schemeClr val="accent2">
                        <a:lumMod val="40000"/>
                        <a:lumOff val="60000"/>
                      </a:schemeClr>
                    </a:solidFill>
                  </a:tcPr>
                </a:tc>
                <a:tc>
                  <a:txBody>
                    <a:bodyPr/>
                    <a:lstStyle/>
                    <a:p>
                      <a:endParaRPr lang="en-US"/>
                    </a:p>
                  </a:txBody>
                  <a:tcPr>
                    <a:solidFill>
                      <a:schemeClr val="accent6">
                        <a:lumMod val="40000"/>
                        <a:lumOff val="60000"/>
                      </a:schemeClr>
                    </a:solidFill>
                  </a:tcPr>
                </a:tc>
                <a:extLst>
                  <a:ext uri="{0D108BD9-81ED-4DB2-BD59-A6C34878D82A}">
                    <a16:rowId xmlns:a16="http://schemas.microsoft.com/office/drawing/2014/main" val="1796487676"/>
                  </a:ext>
                </a:extLst>
              </a:tr>
              <a:tr h="682863">
                <a:tc vMerge="1">
                  <a:txBody>
                    <a:bodyPr/>
                    <a:lstStyle/>
                    <a:p>
                      <a:endParaRPr lang="en-US"/>
                    </a:p>
                  </a:txBody>
                  <a:tcPr/>
                </a:tc>
                <a:tc vMerge="1">
                  <a:txBody>
                    <a:bodyPr/>
                    <a:lstStyle/>
                    <a:p>
                      <a:endParaRPr lang="en-US"/>
                    </a:p>
                  </a:txBody>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val="706963645"/>
                  </a:ext>
                </a:extLst>
              </a:tr>
            </a:tbl>
          </a:graphicData>
        </a:graphic>
      </p:graphicFrame>
      <p:sp>
        <p:nvSpPr>
          <p:cNvPr id="11" name="TextBox 10">
            <a:extLst>
              <a:ext uri="{FF2B5EF4-FFF2-40B4-BE49-F238E27FC236}">
                <a16:creationId xmlns:a16="http://schemas.microsoft.com/office/drawing/2014/main" id="{2F3C603B-B2FE-4117-8DD6-87CD80B2F667}"/>
              </a:ext>
            </a:extLst>
          </p:cNvPr>
          <p:cNvSpPr txBox="1"/>
          <p:nvPr/>
        </p:nvSpPr>
        <p:spPr>
          <a:xfrm>
            <a:off x="4757975" y="1563458"/>
            <a:ext cx="2092361"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A. Kiểu khí hậu</a:t>
            </a:r>
          </a:p>
        </p:txBody>
      </p:sp>
      <p:sp>
        <p:nvSpPr>
          <p:cNvPr id="12" name="TextBox 11">
            <a:extLst>
              <a:ext uri="{FF2B5EF4-FFF2-40B4-BE49-F238E27FC236}">
                <a16:creationId xmlns:a16="http://schemas.microsoft.com/office/drawing/2014/main" id="{91DE98E1-9C56-4633-A7FA-310975B0E272}"/>
              </a:ext>
            </a:extLst>
          </p:cNvPr>
          <p:cNvSpPr txBox="1"/>
          <p:nvPr/>
        </p:nvSpPr>
        <p:spPr>
          <a:xfrm>
            <a:off x="7312002" y="1429386"/>
            <a:ext cx="951733" cy="707886"/>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ĐÁP </a:t>
            </a:r>
          </a:p>
          <a:p>
            <a:pPr algn="ctr"/>
            <a:r>
              <a:rPr lang="en-US" sz="2000" b="1">
                <a:solidFill>
                  <a:schemeClr val="bg1"/>
                </a:solidFill>
                <a:latin typeface="Arial" panose="020B0604020202020204" pitchFamily="34" charset="0"/>
                <a:cs typeface="Arial" panose="020B0604020202020204" pitchFamily="34" charset="0"/>
              </a:rPr>
              <a:t>ÁN</a:t>
            </a:r>
          </a:p>
        </p:txBody>
      </p:sp>
      <p:sp>
        <p:nvSpPr>
          <p:cNvPr id="13" name="TextBox 12">
            <a:extLst>
              <a:ext uri="{FF2B5EF4-FFF2-40B4-BE49-F238E27FC236}">
                <a16:creationId xmlns:a16="http://schemas.microsoft.com/office/drawing/2014/main" id="{59A2C1A3-CE50-477F-B5BA-A350D680C27A}"/>
              </a:ext>
            </a:extLst>
          </p:cNvPr>
          <p:cNvSpPr txBox="1"/>
          <p:nvPr/>
        </p:nvSpPr>
        <p:spPr>
          <a:xfrm>
            <a:off x="8797670" y="1628963"/>
            <a:ext cx="2761582"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B. Tính chất khí hậu</a:t>
            </a:r>
          </a:p>
        </p:txBody>
      </p:sp>
      <p:sp>
        <p:nvSpPr>
          <p:cNvPr id="14" name="TextBox 13">
            <a:extLst>
              <a:ext uri="{FF2B5EF4-FFF2-40B4-BE49-F238E27FC236}">
                <a16:creationId xmlns:a16="http://schemas.microsoft.com/office/drawing/2014/main" id="{FACF34CE-48EF-4270-8F64-3A364294C479}"/>
              </a:ext>
            </a:extLst>
          </p:cNvPr>
          <p:cNvSpPr txBox="1"/>
          <p:nvPr/>
        </p:nvSpPr>
        <p:spPr>
          <a:xfrm>
            <a:off x="4757975" y="2944830"/>
            <a:ext cx="1891178" cy="707886"/>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1. Khí hậu gió mùa</a:t>
            </a:r>
          </a:p>
        </p:txBody>
      </p:sp>
      <p:sp>
        <p:nvSpPr>
          <p:cNvPr id="16" name="TextBox 15">
            <a:extLst>
              <a:ext uri="{FF2B5EF4-FFF2-40B4-BE49-F238E27FC236}">
                <a16:creationId xmlns:a16="http://schemas.microsoft.com/office/drawing/2014/main" id="{BE5B3A3C-D4F2-4C2D-91CE-0AC45623DE94}"/>
              </a:ext>
            </a:extLst>
          </p:cNvPr>
          <p:cNvSpPr txBox="1"/>
          <p:nvPr/>
        </p:nvSpPr>
        <p:spPr>
          <a:xfrm>
            <a:off x="4430460" y="5365271"/>
            <a:ext cx="2649009" cy="400110"/>
          </a:xfrm>
          <a:prstGeom prst="rect">
            <a:avLst/>
          </a:prstGeom>
          <a:noFill/>
        </p:spPr>
        <p:txBody>
          <a:bodyPr wrap="square" rtlCol="0">
            <a:spAutoFit/>
          </a:bodyPr>
          <a:lstStyle/>
          <a:p>
            <a:pPr algn="ctr"/>
            <a:r>
              <a:rPr lang="en-US" sz="2000" b="1">
                <a:solidFill>
                  <a:schemeClr val="bg1"/>
                </a:solidFill>
                <a:latin typeface="Arial" panose="020B0604020202020204" pitchFamily="34" charset="0"/>
                <a:cs typeface="Arial" panose="020B0604020202020204" pitchFamily="34" charset="0"/>
              </a:rPr>
              <a:t>Khí hậu lục địa</a:t>
            </a:r>
          </a:p>
        </p:txBody>
      </p:sp>
      <p:sp>
        <p:nvSpPr>
          <p:cNvPr id="18" name="TextBox 17">
            <a:extLst>
              <a:ext uri="{FF2B5EF4-FFF2-40B4-BE49-F238E27FC236}">
                <a16:creationId xmlns:a16="http://schemas.microsoft.com/office/drawing/2014/main" id="{CD9AC69B-F9BA-4D40-8ADD-C608103EEF91}"/>
              </a:ext>
            </a:extLst>
          </p:cNvPr>
          <p:cNvSpPr txBox="1"/>
          <p:nvPr/>
        </p:nvSpPr>
        <p:spPr>
          <a:xfrm>
            <a:off x="8250235" y="2416667"/>
            <a:ext cx="3423117" cy="707886"/>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a. Mùa đông khô lạnh,</a:t>
            </a:r>
          </a:p>
          <a:p>
            <a:pPr algn="ctr"/>
            <a:r>
              <a:rPr lang="en-US" sz="2000" b="1">
                <a:solidFill>
                  <a:srgbClr val="172DF9"/>
                </a:solidFill>
                <a:latin typeface="Arial" panose="020B0604020202020204" pitchFamily="34" charset="0"/>
                <a:cs typeface="Arial" panose="020B0604020202020204" pitchFamily="34" charset="0"/>
              </a:rPr>
              <a:t>ít m</a:t>
            </a:r>
            <a:r>
              <a:rPr lang="vi-VN" sz="2000" b="1">
                <a:solidFill>
                  <a:srgbClr val="172DF9"/>
                </a:solidFill>
                <a:latin typeface="Arial" panose="020B0604020202020204" pitchFamily="34" charset="0"/>
                <a:cs typeface="Arial" panose="020B0604020202020204" pitchFamily="34" charset="0"/>
              </a:rPr>
              <a:t>ư</a:t>
            </a:r>
            <a:r>
              <a:rPr lang="en-US" sz="2000" b="1">
                <a:solidFill>
                  <a:srgbClr val="172DF9"/>
                </a:solidFill>
                <a:latin typeface="Arial" panose="020B0604020202020204" pitchFamily="34" charset="0"/>
                <a:cs typeface="Arial" panose="020B0604020202020204" pitchFamily="34" charset="0"/>
              </a:rPr>
              <a:t>a</a:t>
            </a:r>
          </a:p>
        </p:txBody>
      </p:sp>
      <p:sp>
        <p:nvSpPr>
          <p:cNvPr id="19" name="TextBox 18">
            <a:extLst>
              <a:ext uri="{FF2B5EF4-FFF2-40B4-BE49-F238E27FC236}">
                <a16:creationId xmlns:a16="http://schemas.microsoft.com/office/drawing/2014/main" id="{BF078BF2-06FD-4924-90CA-83D474618FA3}"/>
              </a:ext>
            </a:extLst>
          </p:cNvPr>
          <p:cNvSpPr txBox="1"/>
          <p:nvPr/>
        </p:nvSpPr>
        <p:spPr>
          <a:xfrm>
            <a:off x="8188473" y="3781190"/>
            <a:ext cx="3484879" cy="400110"/>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c. Mùa đông khô lạnh</a:t>
            </a:r>
          </a:p>
        </p:txBody>
      </p:sp>
      <p:sp>
        <p:nvSpPr>
          <p:cNvPr id="20" name="TextBox 19">
            <a:extLst>
              <a:ext uri="{FF2B5EF4-FFF2-40B4-BE49-F238E27FC236}">
                <a16:creationId xmlns:a16="http://schemas.microsoft.com/office/drawing/2014/main" id="{F6462252-2A61-4CEE-B8BE-F889117419AC}"/>
              </a:ext>
            </a:extLst>
          </p:cNvPr>
          <p:cNvSpPr txBox="1"/>
          <p:nvPr/>
        </p:nvSpPr>
        <p:spPr>
          <a:xfrm>
            <a:off x="8121524" y="4429098"/>
            <a:ext cx="3406803" cy="707886"/>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d. Mùa hạ nóng ẩm,</a:t>
            </a:r>
          </a:p>
          <a:p>
            <a:pPr algn="ctr"/>
            <a:r>
              <a:rPr lang="en-US" sz="2000" b="1">
                <a:solidFill>
                  <a:srgbClr val="172DF9"/>
                </a:solidFill>
                <a:latin typeface="Arial" panose="020B0604020202020204" pitchFamily="34" charset="0"/>
                <a:cs typeface="Arial" panose="020B0604020202020204" pitchFamily="34" charset="0"/>
              </a:rPr>
              <a:t>m</a:t>
            </a:r>
            <a:r>
              <a:rPr lang="vi-VN" sz="2000" b="1">
                <a:solidFill>
                  <a:srgbClr val="172DF9"/>
                </a:solidFill>
                <a:latin typeface="Arial" panose="020B0604020202020204" pitchFamily="34" charset="0"/>
                <a:cs typeface="Arial" panose="020B0604020202020204" pitchFamily="34" charset="0"/>
              </a:rPr>
              <a:t>ư</a:t>
            </a:r>
            <a:r>
              <a:rPr lang="en-US" sz="2000" b="1">
                <a:solidFill>
                  <a:srgbClr val="172DF9"/>
                </a:solidFill>
                <a:latin typeface="Arial" panose="020B0604020202020204" pitchFamily="34" charset="0"/>
                <a:cs typeface="Arial" panose="020B0604020202020204" pitchFamily="34" charset="0"/>
              </a:rPr>
              <a:t>a nhiều</a:t>
            </a:r>
          </a:p>
        </p:txBody>
      </p:sp>
      <p:sp>
        <p:nvSpPr>
          <p:cNvPr id="21" name="TextBox 20">
            <a:extLst>
              <a:ext uri="{FF2B5EF4-FFF2-40B4-BE49-F238E27FC236}">
                <a16:creationId xmlns:a16="http://schemas.microsoft.com/office/drawing/2014/main" id="{9D2EBBD1-FB6B-4877-8021-B3746827D419}"/>
              </a:ext>
            </a:extLst>
          </p:cNvPr>
          <p:cNvSpPr txBox="1"/>
          <p:nvPr/>
        </p:nvSpPr>
        <p:spPr>
          <a:xfrm>
            <a:off x="8121524" y="5303372"/>
            <a:ext cx="3307748" cy="400110"/>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e. Mùa hạ khô nóng</a:t>
            </a:r>
          </a:p>
        </p:txBody>
      </p:sp>
      <p:sp>
        <p:nvSpPr>
          <p:cNvPr id="22" name="TextBox 21">
            <a:extLst>
              <a:ext uri="{FF2B5EF4-FFF2-40B4-BE49-F238E27FC236}">
                <a16:creationId xmlns:a16="http://schemas.microsoft.com/office/drawing/2014/main" id="{EBB66DF9-9AD2-434C-B801-8C0E0F0C9379}"/>
              </a:ext>
            </a:extLst>
          </p:cNvPr>
          <p:cNvSpPr txBox="1"/>
          <p:nvPr/>
        </p:nvSpPr>
        <p:spPr>
          <a:xfrm>
            <a:off x="6382185" y="3043999"/>
            <a:ext cx="2148517" cy="400110"/>
          </a:xfrm>
          <a:prstGeom prst="rect">
            <a:avLst/>
          </a:prstGeom>
          <a:noFill/>
        </p:spPr>
        <p:txBody>
          <a:bodyPr wrap="square" rtlCol="0">
            <a:spAutoFit/>
          </a:bodyPr>
          <a:lstStyle/>
          <a:p>
            <a:pPr algn="ctr"/>
            <a:r>
              <a:rPr lang="en-US" sz="2000" b="1">
                <a:solidFill>
                  <a:srgbClr val="C00000"/>
                </a:solidFill>
                <a:latin typeface="Arial" panose="020B0604020202020204" pitchFamily="34" charset="0"/>
                <a:cs typeface="Arial" panose="020B0604020202020204" pitchFamily="34" charset="0"/>
              </a:rPr>
              <a:t>1- A, D, G</a:t>
            </a:r>
          </a:p>
        </p:txBody>
      </p:sp>
      <p:sp>
        <p:nvSpPr>
          <p:cNvPr id="23" name="TextBox 22">
            <a:extLst>
              <a:ext uri="{FF2B5EF4-FFF2-40B4-BE49-F238E27FC236}">
                <a16:creationId xmlns:a16="http://schemas.microsoft.com/office/drawing/2014/main" id="{83FF5FFF-6F73-4F47-B41F-ECD3E2FDEB6F}"/>
              </a:ext>
            </a:extLst>
          </p:cNvPr>
          <p:cNvSpPr txBox="1"/>
          <p:nvPr/>
        </p:nvSpPr>
        <p:spPr>
          <a:xfrm>
            <a:off x="6320750" y="5208932"/>
            <a:ext cx="2271386" cy="400110"/>
          </a:xfrm>
          <a:prstGeom prst="rect">
            <a:avLst/>
          </a:prstGeom>
          <a:noFill/>
        </p:spPr>
        <p:txBody>
          <a:bodyPr wrap="square" rtlCol="0">
            <a:spAutoFit/>
          </a:bodyPr>
          <a:lstStyle/>
          <a:p>
            <a:pPr algn="ctr"/>
            <a:r>
              <a:rPr lang="en-US" sz="2000" b="1">
                <a:solidFill>
                  <a:srgbClr val="C00000"/>
                </a:solidFill>
                <a:latin typeface="Arial" panose="020B0604020202020204" pitchFamily="34" charset="0"/>
                <a:cs typeface="Arial" panose="020B0604020202020204" pitchFamily="34" charset="0"/>
              </a:rPr>
              <a:t>2- B, C, E</a:t>
            </a:r>
          </a:p>
        </p:txBody>
      </p:sp>
      <p:pic>
        <p:nvPicPr>
          <p:cNvPr id="26" name="2 Minute Timer (To)">
            <a:hlinkClick r:id="" action="ppaction://media"/>
            <a:extLst>
              <a:ext uri="{FF2B5EF4-FFF2-40B4-BE49-F238E27FC236}">
                <a16:creationId xmlns:a16="http://schemas.microsoft.com/office/drawing/2014/main" id="{252A2537-66CA-443E-AE4B-D9CE7172F6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39387" y="195654"/>
            <a:ext cx="1741544" cy="986632"/>
          </a:xfrm>
          <a:prstGeom prst="rect">
            <a:avLst/>
          </a:prstGeom>
        </p:spPr>
      </p:pic>
      <p:pic>
        <p:nvPicPr>
          <p:cNvPr id="27" name="Picture 26">
            <a:extLst>
              <a:ext uri="{FF2B5EF4-FFF2-40B4-BE49-F238E27FC236}">
                <a16:creationId xmlns:a16="http://schemas.microsoft.com/office/drawing/2014/main" id="{3611F6C3-A5CB-450F-833D-CD5E55E5F14C}"/>
              </a:ext>
            </a:extLst>
          </p:cNvPr>
          <p:cNvPicPr>
            <a:picLocks noChangeAspect="1"/>
          </p:cNvPicPr>
          <p:nvPr/>
        </p:nvPicPr>
        <p:blipFill rotWithShape="1">
          <a:blip r:embed="rId6"/>
          <a:srcRect l="10000" t="28444" r="83037" b="58827"/>
          <a:stretch/>
        </p:blipFill>
        <p:spPr>
          <a:xfrm>
            <a:off x="43992" y="125266"/>
            <a:ext cx="1075776" cy="1106244"/>
          </a:xfrm>
          <a:prstGeom prst="rect">
            <a:avLst/>
          </a:prstGeom>
        </p:spPr>
      </p:pic>
      <p:pic>
        <p:nvPicPr>
          <p:cNvPr id="28" name="Picture 27">
            <a:extLst>
              <a:ext uri="{FF2B5EF4-FFF2-40B4-BE49-F238E27FC236}">
                <a16:creationId xmlns:a16="http://schemas.microsoft.com/office/drawing/2014/main" id="{FDA0D81C-9E16-4280-BEF4-8475514BD097}"/>
              </a:ext>
            </a:extLst>
          </p:cNvPr>
          <p:cNvPicPr>
            <a:picLocks noChangeAspect="1"/>
          </p:cNvPicPr>
          <p:nvPr/>
        </p:nvPicPr>
        <p:blipFill>
          <a:blip r:embed="rId7"/>
          <a:stretch>
            <a:fillRect/>
          </a:stretch>
        </p:blipFill>
        <p:spPr>
          <a:xfrm>
            <a:off x="-17281" y="2091959"/>
            <a:ext cx="4751708" cy="4776489"/>
          </a:xfrm>
          <a:prstGeom prst="rect">
            <a:avLst/>
          </a:prstGeom>
        </p:spPr>
      </p:pic>
      <p:sp>
        <p:nvSpPr>
          <p:cNvPr id="30" name="TextBox 29">
            <a:extLst>
              <a:ext uri="{FF2B5EF4-FFF2-40B4-BE49-F238E27FC236}">
                <a16:creationId xmlns:a16="http://schemas.microsoft.com/office/drawing/2014/main" id="{3EF564B6-A3D1-4505-B0FA-334A7F931E27}"/>
              </a:ext>
            </a:extLst>
          </p:cNvPr>
          <p:cNvSpPr txBox="1"/>
          <p:nvPr/>
        </p:nvSpPr>
        <p:spPr>
          <a:xfrm>
            <a:off x="1119768" y="202302"/>
            <a:ext cx="9037674" cy="954107"/>
          </a:xfrm>
          <a:prstGeom prst="rect">
            <a:avLst/>
          </a:prstGeom>
          <a:solidFill>
            <a:schemeClr val="accent4">
              <a:lumMod val="20000"/>
              <a:lumOff val="80000"/>
            </a:schemeClr>
          </a:solidFill>
          <a:ln>
            <a:solidFill>
              <a:schemeClr val="accent5">
                <a:lumMod val="75000"/>
              </a:schemeClr>
            </a:solidFill>
          </a:ln>
        </p:spPr>
        <p:txBody>
          <a:bodyPr wrap="square" rtlCol="0">
            <a:spAutoFit/>
          </a:bodyPr>
          <a:lstStyle/>
          <a:p>
            <a:r>
              <a:rPr lang="en-US" sz="2800">
                <a:solidFill>
                  <a:srgbClr val="0070C0"/>
                </a:solidFill>
                <a:latin typeface="Arial" panose="020B0604020202020204" pitchFamily="34" charset="0"/>
                <a:cs typeface="Arial" panose="020B0604020202020204" pitchFamily="34" charset="0"/>
              </a:rPr>
              <a:t>Quan sát hình ảnh  và nội dung mục 2b SGK, hãy nối ý cột A và cột B sao cho đúng</a:t>
            </a:r>
          </a:p>
        </p:txBody>
      </p:sp>
      <p:sp>
        <p:nvSpPr>
          <p:cNvPr id="31" name="TextBox 30">
            <a:extLst>
              <a:ext uri="{FF2B5EF4-FFF2-40B4-BE49-F238E27FC236}">
                <a16:creationId xmlns:a16="http://schemas.microsoft.com/office/drawing/2014/main" id="{1FA2F1AB-79D4-4181-BC43-3EDA808F0F7F}"/>
              </a:ext>
            </a:extLst>
          </p:cNvPr>
          <p:cNvSpPr txBox="1"/>
          <p:nvPr/>
        </p:nvSpPr>
        <p:spPr>
          <a:xfrm>
            <a:off x="8121524" y="3224427"/>
            <a:ext cx="3484879" cy="400110"/>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b. Tây Nam Á,nội địa</a:t>
            </a:r>
          </a:p>
        </p:txBody>
      </p:sp>
      <p:sp>
        <p:nvSpPr>
          <p:cNvPr id="32" name="TextBox 31">
            <a:extLst>
              <a:ext uri="{FF2B5EF4-FFF2-40B4-BE49-F238E27FC236}">
                <a16:creationId xmlns:a16="http://schemas.microsoft.com/office/drawing/2014/main" id="{C28D2DAD-FE85-4C47-8F16-73943BA94E44}"/>
              </a:ext>
            </a:extLst>
          </p:cNvPr>
          <p:cNvSpPr txBox="1"/>
          <p:nvPr/>
        </p:nvSpPr>
        <p:spPr>
          <a:xfrm>
            <a:off x="8263735" y="5989391"/>
            <a:ext cx="3484879" cy="707886"/>
          </a:xfrm>
          <a:prstGeom prst="rect">
            <a:avLst/>
          </a:prstGeom>
          <a:noFill/>
        </p:spPr>
        <p:txBody>
          <a:bodyPr wrap="square" rtlCol="0">
            <a:spAutoFit/>
          </a:bodyPr>
          <a:lstStyle/>
          <a:p>
            <a:pPr algn="ctr"/>
            <a:r>
              <a:rPr lang="en-US" sz="2000" b="1">
                <a:solidFill>
                  <a:srgbClr val="172DF9"/>
                </a:solidFill>
                <a:latin typeface="Arial" panose="020B0604020202020204" pitchFamily="34" charset="0"/>
                <a:cs typeface="Arial" panose="020B0604020202020204" pitchFamily="34" charset="0"/>
              </a:rPr>
              <a:t>g. Đông Á, Đông Nam Á, Nam á</a:t>
            </a:r>
          </a:p>
        </p:txBody>
      </p:sp>
    </p:spTree>
    <p:extLst>
      <p:ext uri="{BB962C8B-B14F-4D97-AF65-F5344CB8AC3E}">
        <p14:creationId xmlns:p14="http://schemas.microsoft.com/office/powerpoint/2010/main" val="935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6"/>
                </p:tgtEl>
              </p:cMediaNode>
            </p:video>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sp>
        <p:nvSpPr>
          <p:cNvPr id="10" name="TextBox 9">
            <a:extLst>
              <a:ext uri="{FF2B5EF4-FFF2-40B4-BE49-F238E27FC236}">
                <a16:creationId xmlns:a16="http://schemas.microsoft.com/office/drawing/2014/main" id="{F828F586-569C-4B9C-AC05-AA3EA275D5A5}"/>
              </a:ext>
            </a:extLst>
          </p:cNvPr>
          <p:cNvSpPr txBox="1"/>
          <p:nvPr/>
        </p:nvSpPr>
        <p:spPr>
          <a:xfrm>
            <a:off x="193512" y="2733142"/>
            <a:ext cx="5785969" cy="1200329"/>
          </a:xfrm>
          <a:prstGeom prst="rect">
            <a:avLst/>
          </a:prstGeom>
          <a:noFill/>
          <a:ln>
            <a:solidFill>
              <a:srgbClr val="0070C0"/>
            </a:solidFill>
            <a:prstDash val="sysDash"/>
          </a:ln>
        </p:spPr>
        <p:txBody>
          <a:bodyPr wrap="square" rtlCol="0">
            <a:spAutoFit/>
          </a:bodyPr>
          <a:lstStyle/>
          <a:p>
            <a:pPr algn="just"/>
            <a:r>
              <a:rPr lang="en-US" sz="3600">
                <a:solidFill>
                  <a:srgbClr val="FF0000"/>
                </a:solidFill>
                <a:latin typeface="Arial" panose="020B0604020202020204" pitchFamily="34" charset="0"/>
                <a:cs typeface="Arial" panose="020B0604020202020204" pitchFamily="34" charset="0"/>
              </a:rPr>
              <a:t>Xác định phạm vi khí hậu </a:t>
            </a:r>
          </a:p>
          <a:p>
            <a:pPr algn="just"/>
            <a:r>
              <a:rPr lang="en-US" sz="3600">
                <a:solidFill>
                  <a:srgbClr val="FF0000"/>
                </a:solidFill>
                <a:latin typeface="Arial" panose="020B0604020202020204" pitchFamily="34" charset="0"/>
                <a:cs typeface="Arial" panose="020B0604020202020204" pitchFamily="34" charset="0"/>
              </a:rPr>
              <a:t>gió mùa và khí hậu lục địa?</a:t>
            </a:r>
            <a:endParaRPr lang="en-US" sz="3600">
              <a:solidFill>
                <a:srgbClr val="FF0000"/>
              </a:solidFill>
            </a:endParaRPr>
          </a:p>
        </p:txBody>
      </p:sp>
      <p:pic>
        <p:nvPicPr>
          <p:cNvPr id="11" name="Picture 10">
            <a:extLst>
              <a:ext uri="{FF2B5EF4-FFF2-40B4-BE49-F238E27FC236}">
                <a16:creationId xmlns:a16="http://schemas.microsoft.com/office/drawing/2014/main" id="{B5A882F1-D450-4D14-9238-C0D8E9C423E3}"/>
              </a:ext>
            </a:extLst>
          </p:cNvPr>
          <p:cNvPicPr>
            <a:picLocks noChangeAspect="1"/>
          </p:cNvPicPr>
          <p:nvPr/>
        </p:nvPicPr>
        <p:blipFill>
          <a:blip r:embed="rId3"/>
          <a:stretch>
            <a:fillRect/>
          </a:stretch>
        </p:blipFill>
        <p:spPr>
          <a:xfrm>
            <a:off x="6274839" y="685571"/>
            <a:ext cx="5785969" cy="5816144"/>
          </a:xfrm>
          <a:prstGeom prst="rect">
            <a:avLst/>
          </a:prstGeom>
        </p:spPr>
      </p:pic>
      <p:pic>
        <p:nvPicPr>
          <p:cNvPr id="12" name="Picture 11">
            <a:extLst>
              <a:ext uri="{FF2B5EF4-FFF2-40B4-BE49-F238E27FC236}">
                <a16:creationId xmlns:a16="http://schemas.microsoft.com/office/drawing/2014/main" id="{D1432C5A-EB70-4C01-A884-F26978D8AD31}"/>
              </a:ext>
            </a:extLst>
          </p:cNvPr>
          <p:cNvPicPr>
            <a:picLocks noChangeAspect="1"/>
          </p:cNvPicPr>
          <p:nvPr/>
        </p:nvPicPr>
        <p:blipFill rotWithShape="1">
          <a:blip r:embed="rId4"/>
          <a:srcRect l="49250" t="16517" r="40417" b="67812"/>
          <a:stretch/>
        </p:blipFill>
        <p:spPr>
          <a:xfrm>
            <a:off x="11152246" y="54453"/>
            <a:ext cx="841350" cy="717706"/>
          </a:xfrm>
          <a:prstGeom prst="rect">
            <a:avLst/>
          </a:prstGeom>
        </p:spPr>
      </p:pic>
    </p:spTree>
    <p:extLst>
      <p:ext uri="{BB962C8B-B14F-4D97-AF65-F5344CB8AC3E}">
        <p14:creationId xmlns:p14="http://schemas.microsoft.com/office/powerpoint/2010/main" val="22738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131192" y="131353"/>
            <a:ext cx="3393482" cy="584775"/>
          </a:xfrm>
          <a:prstGeom prst="rect">
            <a:avLst/>
          </a:prstGeom>
          <a:solidFill>
            <a:srgbClr val="E9FA6A"/>
          </a:solidFill>
          <a:ln>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Khí hậu gió mùa</a:t>
            </a:r>
          </a:p>
        </p:txBody>
      </p:sp>
      <p:pic>
        <p:nvPicPr>
          <p:cNvPr id="11" name="Picture 10">
            <a:extLst>
              <a:ext uri="{FF2B5EF4-FFF2-40B4-BE49-F238E27FC236}">
                <a16:creationId xmlns:a16="http://schemas.microsoft.com/office/drawing/2014/main" id="{B5A882F1-D450-4D14-9238-C0D8E9C423E3}"/>
              </a:ext>
            </a:extLst>
          </p:cNvPr>
          <p:cNvPicPr>
            <a:picLocks noChangeAspect="1"/>
          </p:cNvPicPr>
          <p:nvPr/>
        </p:nvPicPr>
        <p:blipFill>
          <a:blip r:embed="rId5"/>
          <a:stretch>
            <a:fillRect/>
          </a:stretch>
        </p:blipFill>
        <p:spPr>
          <a:xfrm>
            <a:off x="6274839" y="685571"/>
            <a:ext cx="5785969" cy="5816144"/>
          </a:xfrm>
          <a:prstGeom prst="rect">
            <a:avLst/>
          </a:prstGeom>
        </p:spPr>
      </p:pic>
      <p:sp>
        <p:nvSpPr>
          <p:cNvPr id="12" name="Freeform 10">
            <a:extLst>
              <a:ext uri="{FF2B5EF4-FFF2-40B4-BE49-F238E27FC236}">
                <a16:creationId xmlns:a16="http://schemas.microsoft.com/office/drawing/2014/main" id="{43C88EA5-2CF1-48DD-B0C7-837E05FF6555}"/>
              </a:ext>
            </a:extLst>
          </p:cNvPr>
          <p:cNvSpPr>
            <a:spLocks/>
          </p:cNvSpPr>
          <p:nvPr/>
        </p:nvSpPr>
        <p:spPr bwMode="auto">
          <a:xfrm>
            <a:off x="9877133" y="2065825"/>
            <a:ext cx="1338262" cy="1255712"/>
          </a:xfrm>
          <a:custGeom>
            <a:avLst/>
            <a:gdLst>
              <a:gd name="T0" fmla="*/ 2147483646 w 843"/>
              <a:gd name="T1" fmla="*/ 2147483646 h 1054"/>
              <a:gd name="T2" fmla="*/ 2147483646 w 843"/>
              <a:gd name="T3" fmla="*/ 2147483646 h 1054"/>
              <a:gd name="T4" fmla="*/ 2147483646 w 843"/>
              <a:gd name="T5" fmla="*/ 2147483646 h 1054"/>
              <a:gd name="T6" fmla="*/ 2147483646 w 843"/>
              <a:gd name="T7" fmla="*/ 2147483646 h 1054"/>
              <a:gd name="T8" fmla="*/ 2147483646 w 843"/>
              <a:gd name="T9" fmla="*/ 2147483646 h 1054"/>
              <a:gd name="T10" fmla="*/ 2147483646 w 843"/>
              <a:gd name="T11" fmla="*/ 2147483646 h 1054"/>
              <a:gd name="T12" fmla="*/ 2147483646 w 843"/>
              <a:gd name="T13" fmla="*/ 2147483646 h 1054"/>
              <a:gd name="T14" fmla="*/ 2147483646 w 843"/>
              <a:gd name="T15" fmla="*/ 2147483646 h 1054"/>
              <a:gd name="T16" fmla="*/ 2147483646 w 843"/>
              <a:gd name="T17" fmla="*/ 2147483646 h 1054"/>
              <a:gd name="T18" fmla="*/ 2147483646 w 843"/>
              <a:gd name="T19" fmla="*/ 2147483646 h 1054"/>
              <a:gd name="T20" fmla="*/ 2147483646 w 843"/>
              <a:gd name="T21" fmla="*/ 2147483646 h 1054"/>
              <a:gd name="T22" fmla="*/ 2147483646 w 843"/>
              <a:gd name="T23" fmla="*/ 2147483646 h 1054"/>
              <a:gd name="T24" fmla="*/ 2147483646 w 843"/>
              <a:gd name="T25" fmla="*/ 2147483646 h 1054"/>
              <a:gd name="T26" fmla="*/ 2147483646 w 843"/>
              <a:gd name="T27" fmla="*/ 2147483646 h 1054"/>
              <a:gd name="T28" fmla="*/ 2147483646 w 843"/>
              <a:gd name="T29" fmla="*/ 2147483646 h 1054"/>
              <a:gd name="T30" fmla="*/ 2147483646 w 843"/>
              <a:gd name="T31" fmla="*/ 2147483646 h 1054"/>
              <a:gd name="T32" fmla="*/ 2147483646 w 843"/>
              <a:gd name="T33" fmla="*/ 2147483646 h 1054"/>
              <a:gd name="T34" fmla="*/ 2147483646 w 843"/>
              <a:gd name="T35" fmla="*/ 2147483646 h 1054"/>
              <a:gd name="T36" fmla="*/ 2147483646 w 843"/>
              <a:gd name="T37" fmla="*/ 2147483646 h 1054"/>
              <a:gd name="T38" fmla="*/ 2147483646 w 843"/>
              <a:gd name="T39" fmla="*/ 2147483646 h 1054"/>
              <a:gd name="T40" fmla="*/ 2147483646 w 843"/>
              <a:gd name="T41" fmla="*/ 2147483646 h 1054"/>
              <a:gd name="T42" fmla="*/ 2147483646 w 843"/>
              <a:gd name="T43" fmla="*/ 2147483646 h 1054"/>
              <a:gd name="T44" fmla="*/ 2147483646 w 843"/>
              <a:gd name="T45" fmla="*/ 2147483646 h 1054"/>
              <a:gd name="T46" fmla="*/ 2147483646 w 843"/>
              <a:gd name="T47" fmla="*/ 2147483646 h 1054"/>
              <a:gd name="T48" fmla="*/ 2147483646 w 843"/>
              <a:gd name="T49" fmla="*/ 2147483646 h 1054"/>
              <a:gd name="T50" fmla="*/ 2147483646 w 843"/>
              <a:gd name="T51" fmla="*/ 2147483646 h 1054"/>
              <a:gd name="T52" fmla="*/ 2147483646 w 843"/>
              <a:gd name="T53" fmla="*/ 2147483646 h 1054"/>
              <a:gd name="T54" fmla="*/ 2147483646 w 843"/>
              <a:gd name="T55" fmla="*/ 2147483646 h 1054"/>
              <a:gd name="T56" fmla="*/ 2147483646 w 843"/>
              <a:gd name="T57" fmla="*/ 2147483646 h 1054"/>
              <a:gd name="T58" fmla="*/ 2147483646 w 843"/>
              <a:gd name="T59" fmla="*/ 2147483646 h 1054"/>
              <a:gd name="T60" fmla="*/ 2147483646 w 843"/>
              <a:gd name="T61" fmla="*/ 2147483646 h 1054"/>
              <a:gd name="T62" fmla="*/ 2147483646 w 843"/>
              <a:gd name="T63" fmla="*/ 2147483646 h 1054"/>
              <a:gd name="T64" fmla="*/ 2147483646 w 843"/>
              <a:gd name="T65" fmla="*/ 2147483646 h 1054"/>
              <a:gd name="T66" fmla="*/ 2147483646 w 843"/>
              <a:gd name="T67" fmla="*/ 2147483646 h 1054"/>
              <a:gd name="T68" fmla="*/ 2147483646 w 843"/>
              <a:gd name="T69" fmla="*/ 2147483646 h 10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43"/>
              <a:gd name="T106" fmla="*/ 0 h 1054"/>
              <a:gd name="T107" fmla="*/ 843 w 843"/>
              <a:gd name="T108" fmla="*/ 1054 h 10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43" h="1054">
                <a:moveTo>
                  <a:pt x="250" y="38"/>
                </a:moveTo>
                <a:cubicBezTo>
                  <a:pt x="269" y="66"/>
                  <a:pt x="303" y="103"/>
                  <a:pt x="334" y="114"/>
                </a:cubicBezTo>
                <a:cubicBezTo>
                  <a:pt x="359" y="111"/>
                  <a:pt x="429" y="111"/>
                  <a:pt x="436" y="89"/>
                </a:cubicBezTo>
                <a:cubicBezTo>
                  <a:pt x="440" y="78"/>
                  <a:pt x="421" y="65"/>
                  <a:pt x="427" y="55"/>
                </a:cubicBezTo>
                <a:cubicBezTo>
                  <a:pt x="432" y="47"/>
                  <a:pt x="444" y="60"/>
                  <a:pt x="453" y="63"/>
                </a:cubicBezTo>
                <a:cubicBezTo>
                  <a:pt x="482" y="83"/>
                  <a:pt x="494" y="108"/>
                  <a:pt x="521" y="131"/>
                </a:cubicBezTo>
                <a:cubicBezTo>
                  <a:pt x="546" y="152"/>
                  <a:pt x="574" y="157"/>
                  <a:pt x="605" y="165"/>
                </a:cubicBezTo>
                <a:cubicBezTo>
                  <a:pt x="613" y="237"/>
                  <a:pt x="638" y="309"/>
                  <a:pt x="665" y="377"/>
                </a:cubicBezTo>
                <a:cubicBezTo>
                  <a:pt x="685" y="374"/>
                  <a:pt x="706" y="375"/>
                  <a:pt x="724" y="368"/>
                </a:cubicBezTo>
                <a:cubicBezTo>
                  <a:pt x="766" y="351"/>
                  <a:pt x="734" y="320"/>
                  <a:pt x="766" y="368"/>
                </a:cubicBezTo>
                <a:cubicBezTo>
                  <a:pt x="763" y="391"/>
                  <a:pt x="766" y="415"/>
                  <a:pt x="758" y="436"/>
                </a:cubicBezTo>
                <a:cubicBezTo>
                  <a:pt x="754" y="446"/>
                  <a:pt x="736" y="443"/>
                  <a:pt x="732" y="453"/>
                </a:cubicBezTo>
                <a:cubicBezTo>
                  <a:pt x="721" y="480"/>
                  <a:pt x="775" y="529"/>
                  <a:pt x="775" y="529"/>
                </a:cubicBezTo>
                <a:cubicBezTo>
                  <a:pt x="781" y="547"/>
                  <a:pt x="795" y="562"/>
                  <a:pt x="800" y="580"/>
                </a:cubicBezTo>
                <a:cubicBezTo>
                  <a:pt x="834" y="699"/>
                  <a:pt x="789" y="646"/>
                  <a:pt x="843" y="698"/>
                </a:cubicBezTo>
                <a:cubicBezTo>
                  <a:pt x="827" y="743"/>
                  <a:pt x="807" y="727"/>
                  <a:pt x="766" y="741"/>
                </a:cubicBezTo>
                <a:cubicBezTo>
                  <a:pt x="760" y="749"/>
                  <a:pt x="756" y="759"/>
                  <a:pt x="749" y="766"/>
                </a:cubicBezTo>
                <a:cubicBezTo>
                  <a:pt x="742" y="773"/>
                  <a:pt x="730" y="775"/>
                  <a:pt x="724" y="783"/>
                </a:cubicBezTo>
                <a:cubicBezTo>
                  <a:pt x="718" y="790"/>
                  <a:pt x="722" y="804"/>
                  <a:pt x="715" y="809"/>
                </a:cubicBezTo>
                <a:cubicBezTo>
                  <a:pt x="701" y="819"/>
                  <a:pt x="682" y="820"/>
                  <a:pt x="665" y="825"/>
                </a:cubicBezTo>
                <a:cubicBezTo>
                  <a:pt x="648" y="831"/>
                  <a:pt x="614" y="842"/>
                  <a:pt x="614" y="842"/>
                </a:cubicBezTo>
                <a:cubicBezTo>
                  <a:pt x="597" y="853"/>
                  <a:pt x="580" y="865"/>
                  <a:pt x="563" y="876"/>
                </a:cubicBezTo>
                <a:cubicBezTo>
                  <a:pt x="555" y="882"/>
                  <a:pt x="538" y="893"/>
                  <a:pt x="538" y="893"/>
                </a:cubicBezTo>
                <a:cubicBezTo>
                  <a:pt x="522" y="940"/>
                  <a:pt x="488" y="940"/>
                  <a:pt x="444" y="953"/>
                </a:cubicBezTo>
                <a:cubicBezTo>
                  <a:pt x="390" y="969"/>
                  <a:pt x="337" y="986"/>
                  <a:pt x="283" y="1003"/>
                </a:cubicBezTo>
                <a:cubicBezTo>
                  <a:pt x="246" y="1042"/>
                  <a:pt x="269" y="1026"/>
                  <a:pt x="207" y="1046"/>
                </a:cubicBezTo>
                <a:cubicBezTo>
                  <a:pt x="199" y="1049"/>
                  <a:pt x="182" y="1054"/>
                  <a:pt x="182" y="1054"/>
                </a:cubicBezTo>
                <a:cubicBezTo>
                  <a:pt x="123" y="1036"/>
                  <a:pt x="118" y="1028"/>
                  <a:pt x="46" y="1020"/>
                </a:cubicBezTo>
                <a:cubicBezTo>
                  <a:pt x="0" y="1005"/>
                  <a:pt x="12" y="981"/>
                  <a:pt x="21" y="936"/>
                </a:cubicBezTo>
                <a:cubicBezTo>
                  <a:pt x="36" y="863"/>
                  <a:pt x="44" y="770"/>
                  <a:pt x="97" y="715"/>
                </a:cubicBezTo>
                <a:cubicBezTo>
                  <a:pt x="107" y="687"/>
                  <a:pt x="114" y="664"/>
                  <a:pt x="131" y="639"/>
                </a:cubicBezTo>
                <a:cubicBezTo>
                  <a:pt x="148" y="587"/>
                  <a:pt x="134" y="453"/>
                  <a:pt x="106" y="410"/>
                </a:cubicBezTo>
                <a:cubicBezTo>
                  <a:pt x="101" y="340"/>
                  <a:pt x="62" y="190"/>
                  <a:pt x="156" y="156"/>
                </a:cubicBezTo>
                <a:cubicBezTo>
                  <a:pt x="197" y="117"/>
                  <a:pt x="175" y="141"/>
                  <a:pt x="216" y="80"/>
                </a:cubicBezTo>
                <a:cubicBezTo>
                  <a:pt x="269" y="0"/>
                  <a:pt x="219" y="123"/>
                  <a:pt x="250" y="38"/>
                </a:cubicBezTo>
                <a:close/>
              </a:path>
            </a:pathLst>
          </a:custGeom>
          <a:solidFill>
            <a:srgbClr val="0000FF"/>
          </a:solidFill>
          <a:ln w="9525">
            <a:solidFill>
              <a:srgbClr val="0000FF"/>
            </a:solidFill>
            <a:round/>
            <a:headEnd/>
            <a:tailEnd/>
          </a:ln>
        </p:spPr>
        <p:txBody>
          <a:bodyPr/>
          <a:lstStyle/>
          <a:p>
            <a:endParaRPr lang="en-US"/>
          </a:p>
        </p:txBody>
      </p:sp>
      <p:sp>
        <p:nvSpPr>
          <p:cNvPr id="13" name="Freeform 11">
            <a:extLst>
              <a:ext uri="{FF2B5EF4-FFF2-40B4-BE49-F238E27FC236}">
                <a16:creationId xmlns:a16="http://schemas.microsoft.com/office/drawing/2014/main" id="{594CF086-726E-416B-A764-B4F9DF3DFA1F}"/>
              </a:ext>
            </a:extLst>
          </p:cNvPr>
          <p:cNvSpPr>
            <a:spLocks/>
          </p:cNvSpPr>
          <p:nvPr/>
        </p:nvSpPr>
        <p:spPr bwMode="auto">
          <a:xfrm>
            <a:off x="9294203" y="3291057"/>
            <a:ext cx="1309687" cy="865823"/>
          </a:xfrm>
          <a:custGeom>
            <a:avLst/>
            <a:gdLst>
              <a:gd name="T0" fmla="*/ 2147483646 w 825"/>
              <a:gd name="T1" fmla="*/ 0 h 659"/>
              <a:gd name="T2" fmla="*/ 2147483646 w 825"/>
              <a:gd name="T3" fmla="*/ 2147483646 h 659"/>
              <a:gd name="T4" fmla="*/ 2147483646 w 825"/>
              <a:gd name="T5" fmla="*/ 2147483646 h 659"/>
              <a:gd name="T6" fmla="*/ 2147483646 w 825"/>
              <a:gd name="T7" fmla="*/ 2147483646 h 659"/>
              <a:gd name="T8" fmla="*/ 2147483646 w 825"/>
              <a:gd name="T9" fmla="*/ 2147483646 h 659"/>
              <a:gd name="T10" fmla="*/ 2147483646 w 825"/>
              <a:gd name="T11" fmla="*/ 2147483646 h 659"/>
              <a:gd name="T12" fmla="*/ 2147483646 w 825"/>
              <a:gd name="T13" fmla="*/ 2147483646 h 659"/>
              <a:gd name="T14" fmla="*/ 2147483646 w 825"/>
              <a:gd name="T15" fmla="*/ 2147483646 h 659"/>
              <a:gd name="T16" fmla="*/ 2147483646 w 825"/>
              <a:gd name="T17" fmla="*/ 2147483646 h 659"/>
              <a:gd name="T18" fmla="*/ 2147483646 w 825"/>
              <a:gd name="T19" fmla="*/ 2147483646 h 659"/>
              <a:gd name="T20" fmla="*/ 2147483646 w 825"/>
              <a:gd name="T21" fmla="*/ 2147483646 h 659"/>
              <a:gd name="T22" fmla="*/ 2147483646 w 825"/>
              <a:gd name="T23" fmla="*/ 2147483646 h 659"/>
              <a:gd name="T24" fmla="*/ 2147483646 w 825"/>
              <a:gd name="T25" fmla="*/ 2147483646 h 659"/>
              <a:gd name="T26" fmla="*/ 2147483646 w 825"/>
              <a:gd name="T27" fmla="*/ 2147483646 h 659"/>
              <a:gd name="T28" fmla="*/ 2147483646 w 825"/>
              <a:gd name="T29" fmla="*/ 2147483646 h 659"/>
              <a:gd name="T30" fmla="*/ 2147483646 w 825"/>
              <a:gd name="T31" fmla="*/ 2147483646 h 659"/>
              <a:gd name="T32" fmla="*/ 2147483646 w 825"/>
              <a:gd name="T33" fmla="*/ 2147483646 h 659"/>
              <a:gd name="T34" fmla="*/ 2147483646 w 825"/>
              <a:gd name="T35" fmla="*/ 2147483646 h 659"/>
              <a:gd name="T36" fmla="*/ 2147483646 w 825"/>
              <a:gd name="T37" fmla="*/ 2147483646 h 659"/>
              <a:gd name="T38" fmla="*/ 2147483646 w 825"/>
              <a:gd name="T39" fmla="*/ 2147483646 h 659"/>
              <a:gd name="T40" fmla="*/ 2147483646 w 825"/>
              <a:gd name="T41" fmla="*/ 2147483646 h 659"/>
              <a:gd name="T42" fmla="*/ 2147483646 w 825"/>
              <a:gd name="T43" fmla="*/ 2147483646 h 659"/>
              <a:gd name="T44" fmla="*/ 2147483646 w 825"/>
              <a:gd name="T45" fmla="*/ 0 h 6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25"/>
              <a:gd name="T70" fmla="*/ 0 h 659"/>
              <a:gd name="T71" fmla="*/ 825 w 825"/>
              <a:gd name="T72" fmla="*/ 659 h 6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25" h="659">
                <a:moveTo>
                  <a:pt x="384" y="0"/>
                </a:moveTo>
                <a:cubicBezTo>
                  <a:pt x="438" y="8"/>
                  <a:pt x="491" y="18"/>
                  <a:pt x="545" y="25"/>
                </a:cubicBezTo>
                <a:cubicBezTo>
                  <a:pt x="579" y="22"/>
                  <a:pt x="613" y="21"/>
                  <a:pt x="647" y="17"/>
                </a:cubicBezTo>
                <a:cubicBezTo>
                  <a:pt x="658" y="16"/>
                  <a:pt x="669" y="8"/>
                  <a:pt x="680" y="8"/>
                </a:cubicBezTo>
                <a:cubicBezTo>
                  <a:pt x="689" y="8"/>
                  <a:pt x="663" y="14"/>
                  <a:pt x="655" y="17"/>
                </a:cubicBezTo>
                <a:cubicBezTo>
                  <a:pt x="665" y="98"/>
                  <a:pt x="677" y="133"/>
                  <a:pt x="757" y="161"/>
                </a:cubicBezTo>
                <a:cubicBezTo>
                  <a:pt x="796" y="219"/>
                  <a:pt x="785" y="193"/>
                  <a:pt x="799" y="237"/>
                </a:cubicBezTo>
                <a:cubicBezTo>
                  <a:pt x="801" y="264"/>
                  <a:pt x="825" y="371"/>
                  <a:pt x="782" y="398"/>
                </a:cubicBezTo>
                <a:cubicBezTo>
                  <a:pt x="754" y="416"/>
                  <a:pt x="704" y="421"/>
                  <a:pt x="672" y="432"/>
                </a:cubicBezTo>
                <a:cubicBezTo>
                  <a:pt x="655" y="438"/>
                  <a:pt x="638" y="443"/>
                  <a:pt x="621" y="449"/>
                </a:cubicBezTo>
                <a:cubicBezTo>
                  <a:pt x="613" y="452"/>
                  <a:pt x="596" y="457"/>
                  <a:pt x="596" y="457"/>
                </a:cubicBezTo>
                <a:cubicBezTo>
                  <a:pt x="593" y="459"/>
                  <a:pt x="520" y="506"/>
                  <a:pt x="511" y="516"/>
                </a:cubicBezTo>
                <a:cubicBezTo>
                  <a:pt x="496" y="532"/>
                  <a:pt x="486" y="553"/>
                  <a:pt x="469" y="567"/>
                </a:cubicBezTo>
                <a:cubicBezTo>
                  <a:pt x="440" y="590"/>
                  <a:pt x="396" y="580"/>
                  <a:pt x="359" y="584"/>
                </a:cubicBezTo>
                <a:cubicBezTo>
                  <a:pt x="246" y="614"/>
                  <a:pt x="126" y="620"/>
                  <a:pt x="11" y="635"/>
                </a:cubicBezTo>
                <a:cubicBezTo>
                  <a:pt x="36" y="564"/>
                  <a:pt x="0" y="659"/>
                  <a:pt x="37" y="584"/>
                </a:cubicBezTo>
                <a:cubicBezTo>
                  <a:pt x="41" y="576"/>
                  <a:pt x="38" y="565"/>
                  <a:pt x="45" y="559"/>
                </a:cubicBezTo>
                <a:cubicBezTo>
                  <a:pt x="54" y="552"/>
                  <a:pt x="68" y="553"/>
                  <a:pt x="79" y="550"/>
                </a:cubicBezTo>
                <a:cubicBezTo>
                  <a:pt x="95" y="534"/>
                  <a:pt x="115" y="525"/>
                  <a:pt x="130" y="508"/>
                </a:cubicBezTo>
                <a:cubicBezTo>
                  <a:pt x="144" y="493"/>
                  <a:pt x="164" y="457"/>
                  <a:pt x="164" y="457"/>
                </a:cubicBezTo>
                <a:cubicBezTo>
                  <a:pt x="174" y="387"/>
                  <a:pt x="195" y="236"/>
                  <a:pt x="274" y="212"/>
                </a:cubicBezTo>
                <a:cubicBezTo>
                  <a:pt x="304" y="181"/>
                  <a:pt x="334" y="157"/>
                  <a:pt x="375" y="144"/>
                </a:cubicBezTo>
                <a:cubicBezTo>
                  <a:pt x="416" y="81"/>
                  <a:pt x="412" y="76"/>
                  <a:pt x="384" y="0"/>
                </a:cubicBezTo>
                <a:close/>
              </a:path>
            </a:pathLst>
          </a:custGeom>
          <a:solidFill>
            <a:srgbClr val="CC6600"/>
          </a:solidFill>
          <a:ln w="9525">
            <a:solidFill>
              <a:srgbClr val="CC6600"/>
            </a:solidFill>
            <a:round/>
            <a:headEnd/>
            <a:tailEnd/>
          </a:ln>
        </p:spPr>
        <p:txBody>
          <a:bodyPr/>
          <a:lstStyle/>
          <a:p>
            <a:endParaRPr lang="en-US"/>
          </a:p>
        </p:txBody>
      </p:sp>
      <p:sp>
        <p:nvSpPr>
          <p:cNvPr id="14" name="Freeform 12">
            <a:extLst>
              <a:ext uri="{FF2B5EF4-FFF2-40B4-BE49-F238E27FC236}">
                <a16:creationId xmlns:a16="http://schemas.microsoft.com/office/drawing/2014/main" id="{91C8F7E9-3DBC-4092-9522-4DD07A0A120A}"/>
              </a:ext>
            </a:extLst>
          </p:cNvPr>
          <p:cNvSpPr>
            <a:spLocks/>
          </p:cNvSpPr>
          <p:nvPr/>
        </p:nvSpPr>
        <p:spPr bwMode="auto">
          <a:xfrm>
            <a:off x="10493400" y="2917677"/>
            <a:ext cx="755650" cy="454025"/>
          </a:xfrm>
          <a:custGeom>
            <a:avLst/>
            <a:gdLst>
              <a:gd name="T0" fmla="*/ 2147483646 w 476"/>
              <a:gd name="T1" fmla="*/ 2147483646 h 381"/>
              <a:gd name="T2" fmla="*/ 2147483646 w 476"/>
              <a:gd name="T3" fmla="*/ 2147483646 h 381"/>
              <a:gd name="T4" fmla="*/ 2147483646 w 476"/>
              <a:gd name="T5" fmla="*/ 2147483646 h 381"/>
              <a:gd name="T6" fmla="*/ 2147483646 w 476"/>
              <a:gd name="T7" fmla="*/ 2147483646 h 381"/>
              <a:gd name="T8" fmla="*/ 2147483646 w 476"/>
              <a:gd name="T9" fmla="*/ 2147483646 h 381"/>
              <a:gd name="T10" fmla="*/ 2147483646 w 476"/>
              <a:gd name="T11" fmla="*/ 2147483646 h 381"/>
              <a:gd name="T12" fmla="*/ 2147483646 w 476"/>
              <a:gd name="T13" fmla="*/ 2147483646 h 381"/>
              <a:gd name="T14" fmla="*/ 2147483646 w 476"/>
              <a:gd name="T15" fmla="*/ 2147483646 h 381"/>
              <a:gd name="T16" fmla="*/ 2147483646 w 476"/>
              <a:gd name="T17" fmla="*/ 2147483646 h 381"/>
              <a:gd name="T18" fmla="*/ 2147483646 w 476"/>
              <a:gd name="T19" fmla="*/ 2147483646 h 381"/>
              <a:gd name="T20" fmla="*/ 2147483646 w 476"/>
              <a:gd name="T21" fmla="*/ 2147483646 h 381"/>
              <a:gd name="T22" fmla="*/ 2147483646 w 476"/>
              <a:gd name="T23" fmla="*/ 2147483646 h 381"/>
              <a:gd name="T24" fmla="*/ 2147483646 w 476"/>
              <a:gd name="T25" fmla="*/ 2147483646 h 381"/>
              <a:gd name="T26" fmla="*/ 2147483646 w 476"/>
              <a:gd name="T27" fmla="*/ 2147483646 h 38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6"/>
              <a:gd name="T43" fmla="*/ 0 h 381"/>
              <a:gd name="T44" fmla="*/ 476 w 476"/>
              <a:gd name="T45" fmla="*/ 381 h 38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6" h="381">
                <a:moveTo>
                  <a:pt x="28" y="237"/>
                </a:moveTo>
                <a:cubicBezTo>
                  <a:pt x="23" y="254"/>
                  <a:pt x="22" y="339"/>
                  <a:pt x="37" y="347"/>
                </a:cubicBezTo>
                <a:cubicBezTo>
                  <a:pt x="43" y="350"/>
                  <a:pt x="172" y="369"/>
                  <a:pt x="198" y="373"/>
                </a:cubicBezTo>
                <a:cubicBezTo>
                  <a:pt x="215" y="376"/>
                  <a:pt x="249" y="381"/>
                  <a:pt x="249" y="381"/>
                </a:cubicBezTo>
                <a:cubicBezTo>
                  <a:pt x="287" y="355"/>
                  <a:pt x="293" y="329"/>
                  <a:pt x="308" y="288"/>
                </a:cubicBezTo>
                <a:cubicBezTo>
                  <a:pt x="309" y="278"/>
                  <a:pt x="313" y="221"/>
                  <a:pt x="325" y="203"/>
                </a:cubicBezTo>
                <a:cubicBezTo>
                  <a:pt x="355" y="158"/>
                  <a:pt x="415" y="141"/>
                  <a:pt x="452" y="93"/>
                </a:cubicBezTo>
                <a:cubicBezTo>
                  <a:pt x="460" y="69"/>
                  <a:pt x="476" y="29"/>
                  <a:pt x="452" y="8"/>
                </a:cubicBezTo>
                <a:cubicBezTo>
                  <a:pt x="442" y="0"/>
                  <a:pt x="392" y="21"/>
                  <a:pt x="376" y="25"/>
                </a:cubicBezTo>
                <a:cubicBezTo>
                  <a:pt x="348" y="31"/>
                  <a:pt x="291" y="42"/>
                  <a:pt x="291" y="42"/>
                </a:cubicBezTo>
                <a:cubicBezTo>
                  <a:pt x="201" y="103"/>
                  <a:pt x="328" y="20"/>
                  <a:pt x="240" y="68"/>
                </a:cubicBezTo>
                <a:cubicBezTo>
                  <a:pt x="196" y="92"/>
                  <a:pt x="161" y="127"/>
                  <a:pt x="113" y="144"/>
                </a:cubicBezTo>
                <a:cubicBezTo>
                  <a:pt x="93" y="158"/>
                  <a:pt x="67" y="166"/>
                  <a:pt x="54" y="186"/>
                </a:cubicBezTo>
                <a:cubicBezTo>
                  <a:pt x="19" y="239"/>
                  <a:pt x="0" y="237"/>
                  <a:pt x="28" y="237"/>
                </a:cubicBezTo>
                <a:close/>
              </a:path>
            </a:pathLst>
          </a:custGeom>
          <a:solidFill>
            <a:srgbClr val="CC6600"/>
          </a:solidFill>
          <a:ln w="9525">
            <a:solidFill>
              <a:srgbClr val="CC6600"/>
            </a:solidFill>
            <a:round/>
            <a:headEnd/>
            <a:tailEnd/>
          </a:ln>
        </p:spPr>
        <p:txBody>
          <a:bodyPr/>
          <a:lstStyle/>
          <a:p>
            <a:endParaRPr lang="en-US"/>
          </a:p>
        </p:txBody>
      </p:sp>
      <p:sp>
        <p:nvSpPr>
          <p:cNvPr id="15" name="Freeform 14">
            <a:extLst>
              <a:ext uri="{FF2B5EF4-FFF2-40B4-BE49-F238E27FC236}">
                <a16:creationId xmlns:a16="http://schemas.microsoft.com/office/drawing/2014/main" id="{82B843D3-CDE9-49F5-8356-79483243E937}"/>
              </a:ext>
            </a:extLst>
          </p:cNvPr>
          <p:cNvSpPr>
            <a:spLocks/>
          </p:cNvSpPr>
          <p:nvPr/>
        </p:nvSpPr>
        <p:spPr bwMode="auto">
          <a:xfrm>
            <a:off x="7948955" y="3745082"/>
            <a:ext cx="2544445" cy="1401076"/>
          </a:xfrm>
          <a:custGeom>
            <a:avLst/>
            <a:gdLst>
              <a:gd name="T0" fmla="*/ 2147483646 w 1924"/>
              <a:gd name="T1" fmla="*/ 2147483646 h 1113"/>
              <a:gd name="T2" fmla="*/ 2147483646 w 1924"/>
              <a:gd name="T3" fmla="*/ 2147483646 h 1113"/>
              <a:gd name="T4" fmla="*/ 2147483646 w 1924"/>
              <a:gd name="T5" fmla="*/ 2147483646 h 1113"/>
              <a:gd name="T6" fmla="*/ 2147483646 w 1924"/>
              <a:gd name="T7" fmla="*/ 2147483646 h 1113"/>
              <a:gd name="T8" fmla="*/ 2147483646 w 1924"/>
              <a:gd name="T9" fmla="*/ 2147483646 h 1113"/>
              <a:gd name="T10" fmla="*/ 2147483646 w 1924"/>
              <a:gd name="T11" fmla="*/ 2147483646 h 1113"/>
              <a:gd name="T12" fmla="*/ 2147483646 w 1924"/>
              <a:gd name="T13" fmla="*/ 2147483646 h 1113"/>
              <a:gd name="T14" fmla="*/ 2147483646 w 1924"/>
              <a:gd name="T15" fmla="*/ 2147483646 h 1113"/>
              <a:gd name="T16" fmla="*/ 2147483646 w 1924"/>
              <a:gd name="T17" fmla="*/ 2147483646 h 1113"/>
              <a:gd name="T18" fmla="*/ 2147483646 w 1924"/>
              <a:gd name="T19" fmla="*/ 2147483646 h 1113"/>
              <a:gd name="T20" fmla="*/ 2147483646 w 1924"/>
              <a:gd name="T21" fmla="*/ 2147483646 h 1113"/>
              <a:gd name="T22" fmla="*/ 2147483646 w 1924"/>
              <a:gd name="T23" fmla="*/ 2147483646 h 1113"/>
              <a:gd name="T24" fmla="*/ 2147483646 w 1924"/>
              <a:gd name="T25" fmla="*/ 2147483646 h 1113"/>
              <a:gd name="T26" fmla="*/ 2147483646 w 1924"/>
              <a:gd name="T27" fmla="*/ 2147483646 h 1113"/>
              <a:gd name="T28" fmla="*/ 2147483646 w 1924"/>
              <a:gd name="T29" fmla="*/ 2147483646 h 1113"/>
              <a:gd name="T30" fmla="*/ 2147483646 w 1924"/>
              <a:gd name="T31" fmla="*/ 2147483646 h 1113"/>
              <a:gd name="T32" fmla="*/ 2147483646 w 1924"/>
              <a:gd name="T33" fmla="*/ 2147483646 h 1113"/>
              <a:gd name="T34" fmla="*/ 2147483646 w 1924"/>
              <a:gd name="T35" fmla="*/ 2147483646 h 1113"/>
              <a:gd name="T36" fmla="*/ 2147483646 w 1924"/>
              <a:gd name="T37" fmla="*/ 2147483646 h 1113"/>
              <a:gd name="T38" fmla="*/ 2147483646 w 1924"/>
              <a:gd name="T39" fmla="*/ 2147483646 h 1113"/>
              <a:gd name="T40" fmla="*/ 2147483646 w 1924"/>
              <a:gd name="T41" fmla="*/ 2147483646 h 1113"/>
              <a:gd name="T42" fmla="*/ 2147483646 w 1924"/>
              <a:gd name="T43" fmla="*/ 2147483646 h 1113"/>
              <a:gd name="T44" fmla="*/ 2147483646 w 1924"/>
              <a:gd name="T45" fmla="*/ 2147483646 h 1113"/>
              <a:gd name="T46" fmla="*/ 2147483646 w 1924"/>
              <a:gd name="T47" fmla="*/ 2147483646 h 1113"/>
              <a:gd name="T48" fmla="*/ 2147483646 w 1924"/>
              <a:gd name="T49" fmla="*/ 2147483646 h 1113"/>
              <a:gd name="T50" fmla="*/ 2147483646 w 1924"/>
              <a:gd name="T51" fmla="*/ 2147483646 h 1113"/>
              <a:gd name="T52" fmla="*/ 2147483646 w 1924"/>
              <a:gd name="T53" fmla="*/ 2147483646 h 1113"/>
              <a:gd name="T54" fmla="*/ 2147483646 w 1924"/>
              <a:gd name="T55" fmla="*/ 2147483646 h 1113"/>
              <a:gd name="T56" fmla="*/ 2147483646 w 1924"/>
              <a:gd name="T57" fmla="*/ 2147483646 h 1113"/>
              <a:gd name="T58" fmla="*/ 2147483646 w 1924"/>
              <a:gd name="T59" fmla="*/ 2147483646 h 1113"/>
              <a:gd name="T60" fmla="*/ 2147483646 w 1924"/>
              <a:gd name="T61" fmla="*/ 2147483646 h 1113"/>
              <a:gd name="T62" fmla="*/ 2147483646 w 1924"/>
              <a:gd name="T63" fmla="*/ 2147483646 h 1113"/>
              <a:gd name="T64" fmla="*/ 2147483646 w 1924"/>
              <a:gd name="T65" fmla="*/ 2147483646 h 11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24"/>
              <a:gd name="T100" fmla="*/ 0 h 1113"/>
              <a:gd name="T101" fmla="*/ 1924 w 1924"/>
              <a:gd name="T102" fmla="*/ 1113 h 11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24" h="1113">
                <a:moveTo>
                  <a:pt x="1" y="448"/>
                </a:moveTo>
                <a:cubicBezTo>
                  <a:pt x="12" y="395"/>
                  <a:pt x="48" y="344"/>
                  <a:pt x="95" y="313"/>
                </a:cubicBezTo>
                <a:cubicBezTo>
                  <a:pt x="164" y="219"/>
                  <a:pt x="49" y="61"/>
                  <a:pt x="145" y="0"/>
                </a:cubicBezTo>
                <a:cubicBezTo>
                  <a:pt x="200" y="6"/>
                  <a:pt x="237" y="14"/>
                  <a:pt x="289" y="25"/>
                </a:cubicBezTo>
                <a:cubicBezTo>
                  <a:pt x="298" y="33"/>
                  <a:pt x="309" y="40"/>
                  <a:pt x="315" y="50"/>
                </a:cubicBezTo>
                <a:cubicBezTo>
                  <a:pt x="321" y="60"/>
                  <a:pt x="317" y="74"/>
                  <a:pt x="323" y="84"/>
                </a:cubicBezTo>
                <a:cubicBezTo>
                  <a:pt x="331" y="96"/>
                  <a:pt x="361" y="106"/>
                  <a:pt x="374" y="110"/>
                </a:cubicBezTo>
                <a:cubicBezTo>
                  <a:pt x="410" y="122"/>
                  <a:pt x="440" y="141"/>
                  <a:pt x="476" y="152"/>
                </a:cubicBezTo>
                <a:cubicBezTo>
                  <a:pt x="513" y="177"/>
                  <a:pt x="557" y="177"/>
                  <a:pt x="594" y="203"/>
                </a:cubicBezTo>
                <a:cubicBezTo>
                  <a:pt x="636" y="233"/>
                  <a:pt x="643" y="244"/>
                  <a:pt x="696" y="262"/>
                </a:cubicBezTo>
                <a:cubicBezTo>
                  <a:pt x="769" y="286"/>
                  <a:pt x="849" y="271"/>
                  <a:pt x="925" y="279"/>
                </a:cubicBezTo>
                <a:cubicBezTo>
                  <a:pt x="1025" y="273"/>
                  <a:pt x="1063" y="253"/>
                  <a:pt x="1153" y="262"/>
                </a:cubicBezTo>
                <a:cubicBezTo>
                  <a:pt x="1202" y="279"/>
                  <a:pt x="1235" y="290"/>
                  <a:pt x="1289" y="296"/>
                </a:cubicBezTo>
                <a:cubicBezTo>
                  <a:pt x="1350" y="316"/>
                  <a:pt x="1267" y="294"/>
                  <a:pt x="1365" y="288"/>
                </a:cubicBezTo>
                <a:cubicBezTo>
                  <a:pt x="1413" y="285"/>
                  <a:pt x="1461" y="282"/>
                  <a:pt x="1509" y="279"/>
                </a:cubicBezTo>
                <a:cubicBezTo>
                  <a:pt x="1551" y="266"/>
                  <a:pt x="1594" y="260"/>
                  <a:pt x="1636" y="245"/>
                </a:cubicBezTo>
                <a:cubicBezTo>
                  <a:pt x="1703" y="178"/>
                  <a:pt x="1756" y="149"/>
                  <a:pt x="1848" y="127"/>
                </a:cubicBezTo>
                <a:cubicBezTo>
                  <a:pt x="1906" y="88"/>
                  <a:pt x="1880" y="100"/>
                  <a:pt x="1924" y="84"/>
                </a:cubicBezTo>
                <a:cubicBezTo>
                  <a:pt x="1908" y="150"/>
                  <a:pt x="1888" y="197"/>
                  <a:pt x="1840" y="245"/>
                </a:cubicBezTo>
                <a:cubicBezTo>
                  <a:pt x="1829" y="277"/>
                  <a:pt x="1795" y="311"/>
                  <a:pt x="1763" y="321"/>
                </a:cubicBezTo>
                <a:cubicBezTo>
                  <a:pt x="1746" y="332"/>
                  <a:pt x="1723" y="338"/>
                  <a:pt x="1712" y="355"/>
                </a:cubicBezTo>
                <a:cubicBezTo>
                  <a:pt x="1691" y="390"/>
                  <a:pt x="1705" y="375"/>
                  <a:pt x="1670" y="398"/>
                </a:cubicBezTo>
                <a:cubicBezTo>
                  <a:pt x="1643" y="437"/>
                  <a:pt x="1634" y="442"/>
                  <a:pt x="1594" y="415"/>
                </a:cubicBezTo>
                <a:cubicBezTo>
                  <a:pt x="1566" y="424"/>
                  <a:pt x="1518" y="457"/>
                  <a:pt x="1518" y="457"/>
                </a:cubicBezTo>
                <a:cubicBezTo>
                  <a:pt x="1521" y="516"/>
                  <a:pt x="1511" y="578"/>
                  <a:pt x="1526" y="635"/>
                </a:cubicBezTo>
                <a:cubicBezTo>
                  <a:pt x="1530" y="649"/>
                  <a:pt x="1554" y="640"/>
                  <a:pt x="1568" y="643"/>
                </a:cubicBezTo>
                <a:cubicBezTo>
                  <a:pt x="1590" y="648"/>
                  <a:pt x="1607" y="654"/>
                  <a:pt x="1628" y="660"/>
                </a:cubicBezTo>
                <a:cubicBezTo>
                  <a:pt x="1640" y="700"/>
                  <a:pt x="1653" y="738"/>
                  <a:pt x="1662" y="779"/>
                </a:cubicBezTo>
                <a:cubicBezTo>
                  <a:pt x="1659" y="804"/>
                  <a:pt x="1661" y="831"/>
                  <a:pt x="1653" y="855"/>
                </a:cubicBezTo>
                <a:cubicBezTo>
                  <a:pt x="1647" y="871"/>
                  <a:pt x="1599" y="912"/>
                  <a:pt x="1585" y="923"/>
                </a:cubicBezTo>
                <a:cubicBezTo>
                  <a:pt x="1558" y="945"/>
                  <a:pt x="1542" y="975"/>
                  <a:pt x="1518" y="999"/>
                </a:cubicBezTo>
                <a:cubicBezTo>
                  <a:pt x="1501" y="996"/>
                  <a:pt x="1482" y="999"/>
                  <a:pt x="1467" y="991"/>
                </a:cubicBezTo>
                <a:cubicBezTo>
                  <a:pt x="1447" y="979"/>
                  <a:pt x="1460" y="944"/>
                  <a:pt x="1450" y="923"/>
                </a:cubicBezTo>
                <a:cubicBezTo>
                  <a:pt x="1436" y="896"/>
                  <a:pt x="1401" y="880"/>
                  <a:pt x="1374" y="872"/>
                </a:cubicBezTo>
                <a:cubicBezTo>
                  <a:pt x="1348" y="834"/>
                  <a:pt x="1316" y="828"/>
                  <a:pt x="1280" y="804"/>
                </a:cubicBezTo>
                <a:cubicBezTo>
                  <a:pt x="1290" y="898"/>
                  <a:pt x="1281" y="1015"/>
                  <a:pt x="1340" y="1092"/>
                </a:cubicBezTo>
                <a:cubicBezTo>
                  <a:pt x="1331" y="1098"/>
                  <a:pt x="1324" y="1107"/>
                  <a:pt x="1314" y="1109"/>
                </a:cubicBezTo>
                <a:cubicBezTo>
                  <a:pt x="1292" y="1113"/>
                  <a:pt x="1267" y="1072"/>
                  <a:pt x="1247" y="1058"/>
                </a:cubicBezTo>
                <a:cubicBezTo>
                  <a:pt x="1230" y="1033"/>
                  <a:pt x="1221" y="1007"/>
                  <a:pt x="1204" y="982"/>
                </a:cubicBezTo>
                <a:cubicBezTo>
                  <a:pt x="1198" y="936"/>
                  <a:pt x="1193" y="891"/>
                  <a:pt x="1179" y="847"/>
                </a:cubicBezTo>
                <a:cubicBezTo>
                  <a:pt x="1163" y="664"/>
                  <a:pt x="1190" y="803"/>
                  <a:pt x="1128" y="711"/>
                </a:cubicBezTo>
                <a:cubicBezTo>
                  <a:pt x="1105" y="714"/>
                  <a:pt x="1082" y="714"/>
                  <a:pt x="1060" y="720"/>
                </a:cubicBezTo>
                <a:cubicBezTo>
                  <a:pt x="1000" y="736"/>
                  <a:pt x="1075" y="745"/>
                  <a:pt x="1001" y="728"/>
                </a:cubicBezTo>
                <a:cubicBezTo>
                  <a:pt x="985" y="684"/>
                  <a:pt x="972" y="662"/>
                  <a:pt x="942" y="626"/>
                </a:cubicBezTo>
                <a:cubicBezTo>
                  <a:pt x="919" y="598"/>
                  <a:pt x="922" y="580"/>
                  <a:pt x="891" y="559"/>
                </a:cubicBezTo>
                <a:cubicBezTo>
                  <a:pt x="872" y="529"/>
                  <a:pt x="870" y="511"/>
                  <a:pt x="840" y="491"/>
                </a:cubicBezTo>
                <a:cubicBezTo>
                  <a:pt x="789" y="503"/>
                  <a:pt x="739" y="514"/>
                  <a:pt x="688" y="525"/>
                </a:cubicBezTo>
                <a:cubicBezTo>
                  <a:pt x="668" y="554"/>
                  <a:pt x="641" y="564"/>
                  <a:pt x="620" y="592"/>
                </a:cubicBezTo>
                <a:cubicBezTo>
                  <a:pt x="606" y="610"/>
                  <a:pt x="579" y="658"/>
                  <a:pt x="560" y="677"/>
                </a:cubicBezTo>
                <a:cubicBezTo>
                  <a:pt x="540" y="697"/>
                  <a:pt x="508" y="705"/>
                  <a:pt x="484" y="720"/>
                </a:cubicBezTo>
                <a:cubicBezTo>
                  <a:pt x="478" y="728"/>
                  <a:pt x="474" y="738"/>
                  <a:pt x="467" y="745"/>
                </a:cubicBezTo>
                <a:cubicBezTo>
                  <a:pt x="460" y="752"/>
                  <a:pt x="449" y="754"/>
                  <a:pt x="442" y="762"/>
                </a:cubicBezTo>
                <a:cubicBezTo>
                  <a:pt x="429" y="777"/>
                  <a:pt x="419" y="796"/>
                  <a:pt x="408" y="813"/>
                </a:cubicBezTo>
                <a:cubicBezTo>
                  <a:pt x="402" y="821"/>
                  <a:pt x="391" y="838"/>
                  <a:pt x="391" y="838"/>
                </a:cubicBezTo>
                <a:cubicBezTo>
                  <a:pt x="376" y="902"/>
                  <a:pt x="410" y="936"/>
                  <a:pt x="340" y="982"/>
                </a:cubicBezTo>
                <a:cubicBezTo>
                  <a:pt x="330" y="1016"/>
                  <a:pt x="308" y="1021"/>
                  <a:pt x="289" y="1050"/>
                </a:cubicBezTo>
                <a:cubicBezTo>
                  <a:pt x="267" y="1015"/>
                  <a:pt x="252" y="982"/>
                  <a:pt x="230" y="948"/>
                </a:cubicBezTo>
                <a:cubicBezTo>
                  <a:pt x="212" y="892"/>
                  <a:pt x="235" y="956"/>
                  <a:pt x="205" y="897"/>
                </a:cubicBezTo>
                <a:cubicBezTo>
                  <a:pt x="168" y="824"/>
                  <a:pt x="224" y="920"/>
                  <a:pt x="188" y="847"/>
                </a:cubicBezTo>
                <a:cubicBezTo>
                  <a:pt x="171" y="813"/>
                  <a:pt x="158" y="781"/>
                  <a:pt x="145" y="745"/>
                </a:cubicBezTo>
                <a:cubicBezTo>
                  <a:pt x="144" y="731"/>
                  <a:pt x="147" y="644"/>
                  <a:pt x="128" y="609"/>
                </a:cubicBezTo>
                <a:cubicBezTo>
                  <a:pt x="118" y="592"/>
                  <a:pt x="95" y="559"/>
                  <a:pt x="95" y="559"/>
                </a:cubicBezTo>
                <a:cubicBezTo>
                  <a:pt x="105" y="517"/>
                  <a:pt x="114" y="513"/>
                  <a:pt x="154" y="499"/>
                </a:cubicBezTo>
                <a:cubicBezTo>
                  <a:pt x="151" y="488"/>
                  <a:pt x="156" y="470"/>
                  <a:pt x="145" y="465"/>
                </a:cubicBezTo>
                <a:cubicBezTo>
                  <a:pt x="114" y="450"/>
                  <a:pt x="52" y="508"/>
                  <a:pt x="52" y="508"/>
                </a:cubicBezTo>
                <a:cubicBezTo>
                  <a:pt x="26" y="490"/>
                  <a:pt x="25" y="494"/>
                  <a:pt x="10" y="465"/>
                </a:cubicBezTo>
                <a:cubicBezTo>
                  <a:pt x="0" y="446"/>
                  <a:pt x="1" y="429"/>
                  <a:pt x="1" y="448"/>
                </a:cubicBezTo>
                <a:close/>
              </a:path>
            </a:pathLst>
          </a:custGeom>
          <a:solidFill>
            <a:srgbClr val="00FF00"/>
          </a:solidFill>
          <a:ln w="9525">
            <a:solidFill>
              <a:srgbClr val="00FF00"/>
            </a:solidFill>
            <a:round/>
            <a:headEnd/>
            <a:tailEnd/>
          </a:ln>
        </p:spPr>
        <p:txBody>
          <a:bodyPr/>
          <a:lstStyle/>
          <a:p>
            <a:endParaRPr lang="en-US"/>
          </a:p>
        </p:txBody>
      </p:sp>
      <p:sp>
        <p:nvSpPr>
          <p:cNvPr id="30" name="Line 25">
            <a:extLst>
              <a:ext uri="{FF2B5EF4-FFF2-40B4-BE49-F238E27FC236}">
                <a16:creationId xmlns:a16="http://schemas.microsoft.com/office/drawing/2014/main" id="{4BB9C11C-A20C-40FB-941F-09CF3C2FB573}"/>
              </a:ext>
            </a:extLst>
          </p:cNvPr>
          <p:cNvSpPr>
            <a:spLocks noChangeShapeType="1"/>
          </p:cNvSpPr>
          <p:nvPr/>
        </p:nvSpPr>
        <p:spPr bwMode="auto">
          <a:xfrm>
            <a:off x="9113815" y="1973141"/>
            <a:ext cx="952126" cy="250249"/>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1" name="Line 26">
            <a:extLst>
              <a:ext uri="{FF2B5EF4-FFF2-40B4-BE49-F238E27FC236}">
                <a16:creationId xmlns:a16="http://schemas.microsoft.com/office/drawing/2014/main" id="{B7A9CD34-2E11-4CE5-9705-E9F9E7F46255}"/>
              </a:ext>
            </a:extLst>
          </p:cNvPr>
          <p:cNvSpPr>
            <a:spLocks noChangeShapeType="1"/>
          </p:cNvSpPr>
          <p:nvPr/>
        </p:nvSpPr>
        <p:spPr bwMode="auto">
          <a:xfrm>
            <a:off x="9010086" y="2325689"/>
            <a:ext cx="874299" cy="315665"/>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2" name="Line 27">
            <a:extLst>
              <a:ext uri="{FF2B5EF4-FFF2-40B4-BE49-F238E27FC236}">
                <a16:creationId xmlns:a16="http://schemas.microsoft.com/office/drawing/2014/main" id="{02DD5184-C6DF-4840-8387-2833EA160CBA}"/>
              </a:ext>
            </a:extLst>
          </p:cNvPr>
          <p:cNvSpPr>
            <a:spLocks noChangeShapeType="1"/>
          </p:cNvSpPr>
          <p:nvPr/>
        </p:nvSpPr>
        <p:spPr bwMode="auto">
          <a:xfrm>
            <a:off x="8912450" y="2670663"/>
            <a:ext cx="874299" cy="315664"/>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3" name="Line 28">
            <a:extLst>
              <a:ext uri="{FF2B5EF4-FFF2-40B4-BE49-F238E27FC236}">
                <a16:creationId xmlns:a16="http://schemas.microsoft.com/office/drawing/2014/main" id="{0DAEF569-7E43-40E7-94AF-762F1ABF8AA3}"/>
              </a:ext>
            </a:extLst>
          </p:cNvPr>
          <p:cNvSpPr>
            <a:spLocks noChangeShapeType="1"/>
          </p:cNvSpPr>
          <p:nvPr/>
        </p:nvSpPr>
        <p:spPr bwMode="auto">
          <a:xfrm flipV="1">
            <a:off x="8612246" y="5065816"/>
            <a:ext cx="508000" cy="9144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4" name="Line 29">
            <a:extLst>
              <a:ext uri="{FF2B5EF4-FFF2-40B4-BE49-F238E27FC236}">
                <a16:creationId xmlns:a16="http://schemas.microsoft.com/office/drawing/2014/main" id="{75CA1D38-802A-49C0-B7B8-BFD058761AE8}"/>
              </a:ext>
            </a:extLst>
          </p:cNvPr>
          <p:cNvSpPr>
            <a:spLocks noChangeShapeType="1"/>
          </p:cNvSpPr>
          <p:nvPr/>
        </p:nvSpPr>
        <p:spPr bwMode="auto">
          <a:xfrm flipV="1">
            <a:off x="7239092" y="4989616"/>
            <a:ext cx="914400" cy="8382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5" name="Line 30">
            <a:extLst>
              <a:ext uri="{FF2B5EF4-FFF2-40B4-BE49-F238E27FC236}">
                <a16:creationId xmlns:a16="http://schemas.microsoft.com/office/drawing/2014/main" id="{C26A0D17-10D0-4F28-B000-663FD16E5554}"/>
              </a:ext>
            </a:extLst>
          </p:cNvPr>
          <p:cNvSpPr>
            <a:spLocks noChangeShapeType="1"/>
          </p:cNvSpPr>
          <p:nvPr/>
        </p:nvSpPr>
        <p:spPr bwMode="auto">
          <a:xfrm flipV="1">
            <a:off x="9933046" y="5361764"/>
            <a:ext cx="252446" cy="694651"/>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6" name="Line 31">
            <a:extLst>
              <a:ext uri="{FF2B5EF4-FFF2-40B4-BE49-F238E27FC236}">
                <a16:creationId xmlns:a16="http://schemas.microsoft.com/office/drawing/2014/main" id="{D1F1B5AF-F31E-499D-B6EB-8A670828A10B}"/>
              </a:ext>
            </a:extLst>
          </p:cNvPr>
          <p:cNvSpPr>
            <a:spLocks noChangeShapeType="1"/>
          </p:cNvSpPr>
          <p:nvPr/>
        </p:nvSpPr>
        <p:spPr bwMode="auto">
          <a:xfrm flipH="1" flipV="1">
            <a:off x="11152246" y="4989616"/>
            <a:ext cx="609600" cy="6858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sp>
        <p:nvSpPr>
          <p:cNvPr id="37" name="Line 32">
            <a:extLst>
              <a:ext uri="{FF2B5EF4-FFF2-40B4-BE49-F238E27FC236}">
                <a16:creationId xmlns:a16="http://schemas.microsoft.com/office/drawing/2014/main" id="{394275BD-99F6-460D-B8E1-280B9F5DDD44}"/>
              </a:ext>
            </a:extLst>
          </p:cNvPr>
          <p:cNvSpPr>
            <a:spLocks noChangeShapeType="1"/>
          </p:cNvSpPr>
          <p:nvPr/>
        </p:nvSpPr>
        <p:spPr bwMode="auto">
          <a:xfrm flipH="1" flipV="1">
            <a:off x="11558646" y="4532416"/>
            <a:ext cx="609600" cy="609600"/>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2400"/>
          </a:p>
        </p:txBody>
      </p:sp>
      <p:pic>
        <p:nvPicPr>
          <p:cNvPr id="22" name="Picture 21">
            <a:extLst>
              <a:ext uri="{FF2B5EF4-FFF2-40B4-BE49-F238E27FC236}">
                <a16:creationId xmlns:a16="http://schemas.microsoft.com/office/drawing/2014/main" id="{EA454CF6-BFF0-47AB-A3AA-FA57DB9D97C4}"/>
              </a:ext>
            </a:extLst>
          </p:cNvPr>
          <p:cNvPicPr>
            <a:picLocks noChangeAspect="1"/>
          </p:cNvPicPr>
          <p:nvPr/>
        </p:nvPicPr>
        <p:blipFill rotWithShape="1">
          <a:blip r:embed="rId6"/>
          <a:srcRect l="49250" t="16517" r="40417" b="67812"/>
          <a:stretch/>
        </p:blipFill>
        <p:spPr>
          <a:xfrm>
            <a:off x="11152246" y="54453"/>
            <a:ext cx="841350" cy="717706"/>
          </a:xfrm>
          <a:prstGeom prst="rect">
            <a:avLst/>
          </a:prstGeom>
        </p:spPr>
      </p:pic>
    </p:spTree>
    <p:extLst>
      <p:ext uri="{BB962C8B-B14F-4D97-AF65-F5344CB8AC3E}">
        <p14:creationId xmlns:p14="http://schemas.microsoft.com/office/powerpoint/2010/main" val="61038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indefinite"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repeatCount="indefinite"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par>
                                <p:cTn id="18" presetID="3" presetClass="entr" presetSubtype="10" repeatCount="indefinite"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linds(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repeatCount="indefinite" fill="hold" nodeType="clickEffect">
                                  <p:stCondLst>
                                    <p:cond delay="0"/>
                                  </p:stCondLst>
                                  <p:endCondLst>
                                    <p:cond evt="onNext" delay="0">
                                      <p:tgtEl>
                                        <p:sldTgt/>
                                      </p:tgtEl>
                                    </p:cond>
                                  </p:end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repeatCount="indefinite"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strips(downLeft)">
                                      <p:cBhvr>
                                        <p:cTn id="30" dur="500"/>
                                        <p:tgtEl>
                                          <p:spTgt spid="32"/>
                                        </p:tgtEl>
                                      </p:cBhvr>
                                    </p:animEffect>
                                  </p:childTnLst>
                                  <p:subTnLst>
                                    <p:audio>
                                      <p:cMediaNode>
                                        <p:cTn display="0" masterRel="sameClick">
                                          <p:stCondLst>
                                            <p:cond evt="begin" delay="0">
                                              <p:tn val="28"/>
                                            </p:cond>
                                          </p:stCondLst>
                                          <p:endCondLst>
                                            <p:cond evt="onStopAudio" delay="0">
                                              <p:tgtEl>
                                                <p:sldTgt/>
                                              </p:tgtEl>
                                            </p:cond>
                                          </p:endCondLst>
                                        </p:cTn>
                                        <p:tgtEl>
                                          <p:sndTgt r:embed="rId3" name="push.wav"/>
                                        </p:tgtEl>
                                      </p:cMediaNode>
                                    </p:audio>
                                  </p:subTnLst>
                                </p:cTn>
                              </p:par>
                              <p:par>
                                <p:cTn id="31" presetID="18" presetClass="entr" presetSubtype="12" repeatCount="indefinite"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strips(downLeft)">
                                      <p:cBhvr>
                                        <p:cTn id="33" dur="500"/>
                                        <p:tgtEl>
                                          <p:spTgt spid="31"/>
                                        </p:tgtEl>
                                      </p:cBhvr>
                                    </p:animEffect>
                                  </p:childTnLst>
                                </p:cTn>
                              </p:par>
                              <p:par>
                                <p:cTn id="34" presetID="18" presetClass="entr" presetSubtype="12" repeatCount="indefinite"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strips(downLeft)">
                                      <p:cBhvr>
                                        <p:cTn id="36" dur="5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9" repeatCount="indefinite"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strips(upLeft)">
                                      <p:cBhvr>
                                        <p:cTn id="41" dur="500"/>
                                        <p:tgtEl>
                                          <p:spTgt spid="34"/>
                                        </p:tgtEl>
                                      </p:cBhvr>
                                    </p:animEffect>
                                  </p:childTnLst>
                                  <p:subTnLst>
                                    <p:audio>
                                      <p:cMediaNode>
                                        <p:cTn display="0" masterRel="sameClick">
                                          <p:stCondLst>
                                            <p:cond evt="begin" delay="0">
                                              <p:tn val="39"/>
                                            </p:cond>
                                          </p:stCondLst>
                                          <p:endCondLst>
                                            <p:cond evt="onStopAudio" delay="0">
                                              <p:tgtEl>
                                                <p:sldTgt/>
                                              </p:tgtEl>
                                            </p:cond>
                                          </p:endCondLst>
                                        </p:cTn>
                                        <p:tgtEl>
                                          <p:sndTgt r:embed="rId4" name="wind.wav"/>
                                        </p:tgtEl>
                                      </p:cMediaNode>
                                    </p:audio>
                                  </p:subTnLst>
                                </p:cTn>
                              </p:par>
                              <p:par>
                                <p:cTn id="42" presetID="18" presetClass="entr" presetSubtype="9" repeatCount="indefinite"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strips(upLeft)">
                                      <p:cBhvr>
                                        <p:cTn id="44" dur="500"/>
                                        <p:tgtEl>
                                          <p:spTgt spid="33"/>
                                        </p:tgtEl>
                                      </p:cBhvr>
                                    </p:animEffect>
                                  </p:childTnLst>
                                </p:cTn>
                              </p:par>
                              <p:par>
                                <p:cTn id="45" presetID="18" presetClass="entr" presetSubtype="9" repeatCount="indefinite"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strips(upLeft)">
                                      <p:cBhvr>
                                        <p:cTn id="47" dur="500"/>
                                        <p:tgtEl>
                                          <p:spTgt spid="35"/>
                                        </p:tgtEl>
                                      </p:cBhvr>
                                    </p:animEffect>
                                  </p:childTnLst>
                                </p:cTn>
                              </p:par>
                              <p:par>
                                <p:cTn id="48" presetID="18" presetClass="entr" presetSubtype="9" repeatCount="indefinite" fill="hold"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strips(upLeft)">
                                      <p:cBhvr>
                                        <p:cTn id="50" dur="500"/>
                                        <p:tgtEl>
                                          <p:spTgt spid="36"/>
                                        </p:tgtEl>
                                      </p:cBhvr>
                                    </p:animEffect>
                                  </p:childTnLst>
                                </p:cTn>
                              </p:par>
                              <p:par>
                                <p:cTn id="51" presetID="18" presetClass="entr" presetSubtype="9" repeatCount="indefinite"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strips(upLeft)">
                                      <p:cBhvr>
                                        <p:cTn id="5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131192" y="131353"/>
            <a:ext cx="3393482" cy="584775"/>
          </a:xfrm>
          <a:prstGeom prst="rect">
            <a:avLst/>
          </a:prstGeom>
          <a:solidFill>
            <a:srgbClr val="E9FA6A"/>
          </a:solidFill>
          <a:ln>
            <a:solidFill>
              <a:srgbClr val="0070C0"/>
            </a:solidFill>
          </a:ln>
        </p:spPr>
        <p:txBody>
          <a:bodyPr wrap="square" rtlCol="0">
            <a:spAutoFit/>
          </a:bodyPr>
          <a:lstStyle/>
          <a:p>
            <a:r>
              <a:rPr lang="en-US" sz="3200">
                <a:solidFill>
                  <a:srgbClr val="1C11AF"/>
                </a:solidFill>
                <a:latin typeface="Arial" panose="020B0604020202020204" pitchFamily="34" charset="0"/>
                <a:cs typeface="Arial" panose="020B0604020202020204" pitchFamily="34" charset="0"/>
              </a:rPr>
              <a:t> Khí hậu lục địa</a:t>
            </a:r>
          </a:p>
        </p:txBody>
      </p:sp>
      <p:pic>
        <p:nvPicPr>
          <p:cNvPr id="11" name="Picture 10">
            <a:extLst>
              <a:ext uri="{FF2B5EF4-FFF2-40B4-BE49-F238E27FC236}">
                <a16:creationId xmlns:a16="http://schemas.microsoft.com/office/drawing/2014/main" id="{B5A882F1-D450-4D14-9238-C0D8E9C423E3}"/>
              </a:ext>
            </a:extLst>
          </p:cNvPr>
          <p:cNvPicPr>
            <a:picLocks noChangeAspect="1"/>
          </p:cNvPicPr>
          <p:nvPr/>
        </p:nvPicPr>
        <p:blipFill>
          <a:blip r:embed="rId3"/>
          <a:stretch>
            <a:fillRect/>
          </a:stretch>
        </p:blipFill>
        <p:spPr>
          <a:xfrm>
            <a:off x="6274839" y="686515"/>
            <a:ext cx="5785969" cy="5816144"/>
          </a:xfrm>
          <a:prstGeom prst="rect">
            <a:avLst/>
          </a:prstGeom>
        </p:spPr>
      </p:pic>
      <p:sp>
        <p:nvSpPr>
          <p:cNvPr id="23" name="Freeform 11">
            <a:extLst>
              <a:ext uri="{FF2B5EF4-FFF2-40B4-BE49-F238E27FC236}">
                <a16:creationId xmlns:a16="http://schemas.microsoft.com/office/drawing/2014/main" id="{AB4D16ED-EE34-4755-8BC4-919001CCE194}"/>
              </a:ext>
            </a:extLst>
          </p:cNvPr>
          <p:cNvSpPr>
            <a:spLocks/>
          </p:cNvSpPr>
          <p:nvPr/>
        </p:nvSpPr>
        <p:spPr bwMode="auto">
          <a:xfrm>
            <a:off x="8440037" y="3119925"/>
            <a:ext cx="1621436" cy="474662"/>
          </a:xfrm>
          <a:custGeom>
            <a:avLst/>
            <a:gdLst>
              <a:gd name="T0" fmla="*/ 2147483646 w 1160"/>
              <a:gd name="T1" fmla="*/ 2147483646 h 398"/>
              <a:gd name="T2" fmla="*/ 2147483646 w 1160"/>
              <a:gd name="T3" fmla="*/ 2147483646 h 398"/>
              <a:gd name="T4" fmla="*/ 2147483646 w 1160"/>
              <a:gd name="T5" fmla="*/ 2147483646 h 398"/>
              <a:gd name="T6" fmla="*/ 2147483646 w 1160"/>
              <a:gd name="T7" fmla="*/ 2147483646 h 398"/>
              <a:gd name="T8" fmla="*/ 2147483646 w 1160"/>
              <a:gd name="T9" fmla="*/ 2147483646 h 398"/>
              <a:gd name="T10" fmla="*/ 2147483646 w 1160"/>
              <a:gd name="T11" fmla="*/ 2147483646 h 398"/>
              <a:gd name="T12" fmla="*/ 2147483646 w 1160"/>
              <a:gd name="T13" fmla="*/ 2147483646 h 398"/>
              <a:gd name="T14" fmla="*/ 2147483646 w 1160"/>
              <a:gd name="T15" fmla="*/ 2147483646 h 398"/>
              <a:gd name="T16" fmla="*/ 2147483646 w 1160"/>
              <a:gd name="T17" fmla="*/ 2147483646 h 398"/>
              <a:gd name="T18" fmla="*/ 2147483646 w 1160"/>
              <a:gd name="T19" fmla="*/ 2147483646 h 398"/>
              <a:gd name="T20" fmla="*/ 2147483646 w 1160"/>
              <a:gd name="T21" fmla="*/ 2147483646 h 398"/>
              <a:gd name="T22" fmla="*/ 2147483646 w 1160"/>
              <a:gd name="T23" fmla="*/ 2147483646 h 398"/>
              <a:gd name="T24" fmla="*/ 2147483646 w 1160"/>
              <a:gd name="T25" fmla="*/ 2147483646 h 398"/>
              <a:gd name="T26" fmla="*/ 2147483646 w 1160"/>
              <a:gd name="T27" fmla="*/ 2147483646 h 398"/>
              <a:gd name="T28" fmla="*/ 2147483646 w 1160"/>
              <a:gd name="T29" fmla="*/ 2147483646 h 398"/>
              <a:gd name="T30" fmla="*/ 2147483646 w 1160"/>
              <a:gd name="T31" fmla="*/ 2147483646 h 398"/>
              <a:gd name="T32" fmla="*/ 2147483646 w 1160"/>
              <a:gd name="T33" fmla="*/ 2147483646 h 398"/>
              <a:gd name="T34" fmla="*/ 2147483646 w 1160"/>
              <a:gd name="T35" fmla="*/ 2147483646 h 398"/>
              <a:gd name="T36" fmla="*/ 2147483646 w 1160"/>
              <a:gd name="T37" fmla="*/ 2147483646 h 398"/>
              <a:gd name="T38" fmla="*/ 2147483646 w 1160"/>
              <a:gd name="T39" fmla="*/ 2147483646 h 398"/>
              <a:gd name="T40" fmla="*/ 2147483646 w 1160"/>
              <a:gd name="T41" fmla="*/ 2147483646 h 398"/>
              <a:gd name="T42" fmla="*/ 0 w 1160"/>
              <a:gd name="T43" fmla="*/ 2147483646 h 398"/>
              <a:gd name="T44" fmla="*/ 2147483646 w 1160"/>
              <a:gd name="T45" fmla="*/ 2147483646 h 398"/>
              <a:gd name="T46" fmla="*/ 2147483646 w 1160"/>
              <a:gd name="T47" fmla="*/ 2147483646 h 39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60"/>
              <a:gd name="T73" fmla="*/ 0 h 398"/>
              <a:gd name="T74" fmla="*/ 1160 w 1160"/>
              <a:gd name="T75" fmla="*/ 398 h 39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60" h="398">
                <a:moveTo>
                  <a:pt x="8" y="276"/>
                </a:moveTo>
                <a:cubicBezTo>
                  <a:pt x="26" y="224"/>
                  <a:pt x="65" y="188"/>
                  <a:pt x="110" y="157"/>
                </a:cubicBezTo>
                <a:cubicBezTo>
                  <a:pt x="129" y="105"/>
                  <a:pt x="166" y="129"/>
                  <a:pt x="212" y="115"/>
                </a:cubicBezTo>
                <a:cubicBezTo>
                  <a:pt x="270" y="76"/>
                  <a:pt x="244" y="88"/>
                  <a:pt x="288" y="72"/>
                </a:cubicBezTo>
                <a:cubicBezTo>
                  <a:pt x="360" y="0"/>
                  <a:pt x="417" y="41"/>
                  <a:pt x="542" y="47"/>
                </a:cubicBezTo>
                <a:cubicBezTo>
                  <a:pt x="655" y="74"/>
                  <a:pt x="768" y="96"/>
                  <a:pt x="881" y="123"/>
                </a:cubicBezTo>
                <a:cubicBezTo>
                  <a:pt x="915" y="131"/>
                  <a:pt x="949" y="134"/>
                  <a:pt x="983" y="140"/>
                </a:cubicBezTo>
                <a:cubicBezTo>
                  <a:pt x="1020" y="146"/>
                  <a:pt x="1093" y="157"/>
                  <a:pt x="1093" y="157"/>
                </a:cubicBezTo>
                <a:cubicBezTo>
                  <a:pt x="1131" y="169"/>
                  <a:pt x="1147" y="158"/>
                  <a:pt x="1160" y="199"/>
                </a:cubicBezTo>
                <a:cubicBezTo>
                  <a:pt x="1149" y="272"/>
                  <a:pt x="1153" y="298"/>
                  <a:pt x="1118" y="352"/>
                </a:cubicBezTo>
                <a:cubicBezTo>
                  <a:pt x="1107" y="387"/>
                  <a:pt x="1095" y="398"/>
                  <a:pt x="1059" y="386"/>
                </a:cubicBezTo>
                <a:cubicBezTo>
                  <a:pt x="1027" y="345"/>
                  <a:pt x="1022" y="353"/>
                  <a:pt x="983" y="326"/>
                </a:cubicBezTo>
                <a:cubicBezTo>
                  <a:pt x="977" y="318"/>
                  <a:pt x="975" y="306"/>
                  <a:pt x="966" y="301"/>
                </a:cubicBezTo>
                <a:cubicBezTo>
                  <a:pt x="951" y="292"/>
                  <a:pt x="915" y="284"/>
                  <a:pt x="915" y="284"/>
                </a:cubicBezTo>
                <a:cubicBezTo>
                  <a:pt x="880" y="261"/>
                  <a:pt x="845" y="259"/>
                  <a:pt x="805" y="250"/>
                </a:cubicBezTo>
                <a:cubicBezTo>
                  <a:pt x="767" y="225"/>
                  <a:pt x="721" y="222"/>
                  <a:pt x="678" y="208"/>
                </a:cubicBezTo>
                <a:cubicBezTo>
                  <a:pt x="616" y="211"/>
                  <a:pt x="552" y="205"/>
                  <a:pt x="491" y="216"/>
                </a:cubicBezTo>
                <a:cubicBezTo>
                  <a:pt x="471" y="220"/>
                  <a:pt x="457" y="239"/>
                  <a:pt x="440" y="250"/>
                </a:cubicBezTo>
                <a:cubicBezTo>
                  <a:pt x="436" y="253"/>
                  <a:pt x="394" y="266"/>
                  <a:pt x="390" y="267"/>
                </a:cubicBezTo>
                <a:cubicBezTo>
                  <a:pt x="369" y="287"/>
                  <a:pt x="340" y="340"/>
                  <a:pt x="322" y="352"/>
                </a:cubicBezTo>
                <a:cubicBezTo>
                  <a:pt x="290" y="373"/>
                  <a:pt x="190" y="379"/>
                  <a:pt x="152" y="386"/>
                </a:cubicBezTo>
                <a:cubicBezTo>
                  <a:pt x="100" y="379"/>
                  <a:pt x="51" y="371"/>
                  <a:pt x="0" y="360"/>
                </a:cubicBezTo>
                <a:cubicBezTo>
                  <a:pt x="6" y="318"/>
                  <a:pt x="12" y="289"/>
                  <a:pt x="25" y="250"/>
                </a:cubicBezTo>
                <a:cubicBezTo>
                  <a:pt x="34" y="222"/>
                  <a:pt x="25" y="225"/>
                  <a:pt x="42" y="225"/>
                </a:cubicBezTo>
              </a:path>
            </a:pathLst>
          </a:custGeom>
          <a:solidFill>
            <a:srgbClr val="CC6600"/>
          </a:solidFill>
          <a:ln w="9525">
            <a:solidFill>
              <a:schemeClr val="tx1"/>
            </a:solidFill>
            <a:round/>
            <a:headEnd/>
            <a:tailEnd/>
          </a:ln>
        </p:spPr>
        <p:txBody>
          <a:bodyPr/>
          <a:lstStyle/>
          <a:p>
            <a:endParaRPr lang="en-US"/>
          </a:p>
        </p:txBody>
      </p:sp>
      <p:sp>
        <p:nvSpPr>
          <p:cNvPr id="24" name="Freeform 12">
            <a:extLst>
              <a:ext uri="{FF2B5EF4-FFF2-40B4-BE49-F238E27FC236}">
                <a16:creationId xmlns:a16="http://schemas.microsoft.com/office/drawing/2014/main" id="{84338C31-4177-4966-B738-497A95F7A9D4}"/>
              </a:ext>
            </a:extLst>
          </p:cNvPr>
          <p:cNvSpPr>
            <a:spLocks/>
          </p:cNvSpPr>
          <p:nvPr/>
        </p:nvSpPr>
        <p:spPr bwMode="auto">
          <a:xfrm>
            <a:off x="7065958" y="3119925"/>
            <a:ext cx="1393678" cy="754856"/>
          </a:xfrm>
          <a:custGeom>
            <a:avLst/>
            <a:gdLst>
              <a:gd name="T0" fmla="*/ 2147483646 w 857"/>
              <a:gd name="T1" fmla="*/ 2147483646 h 613"/>
              <a:gd name="T2" fmla="*/ 2147483646 w 857"/>
              <a:gd name="T3" fmla="*/ 2147483646 h 613"/>
              <a:gd name="T4" fmla="*/ 2147483646 w 857"/>
              <a:gd name="T5" fmla="*/ 2147483646 h 613"/>
              <a:gd name="T6" fmla="*/ 2147483646 w 857"/>
              <a:gd name="T7" fmla="*/ 0 h 613"/>
              <a:gd name="T8" fmla="*/ 2147483646 w 857"/>
              <a:gd name="T9" fmla="*/ 2147483646 h 613"/>
              <a:gd name="T10" fmla="*/ 2147483646 w 857"/>
              <a:gd name="T11" fmla="*/ 2147483646 h 613"/>
              <a:gd name="T12" fmla="*/ 2147483646 w 857"/>
              <a:gd name="T13" fmla="*/ 2147483646 h 613"/>
              <a:gd name="T14" fmla="*/ 2147483646 w 857"/>
              <a:gd name="T15" fmla="*/ 2147483646 h 613"/>
              <a:gd name="T16" fmla="*/ 2147483646 w 857"/>
              <a:gd name="T17" fmla="*/ 2147483646 h 613"/>
              <a:gd name="T18" fmla="*/ 2147483646 w 857"/>
              <a:gd name="T19" fmla="*/ 2147483646 h 613"/>
              <a:gd name="T20" fmla="*/ 2147483646 w 857"/>
              <a:gd name="T21" fmla="*/ 2147483646 h 613"/>
              <a:gd name="T22" fmla="*/ 2147483646 w 857"/>
              <a:gd name="T23" fmla="*/ 2147483646 h 613"/>
              <a:gd name="T24" fmla="*/ 2147483646 w 857"/>
              <a:gd name="T25" fmla="*/ 2147483646 h 613"/>
              <a:gd name="T26" fmla="*/ 2147483646 w 857"/>
              <a:gd name="T27" fmla="*/ 2147483646 h 613"/>
              <a:gd name="T28" fmla="*/ 2147483646 w 857"/>
              <a:gd name="T29" fmla="*/ 2147483646 h 613"/>
              <a:gd name="T30" fmla="*/ 2147483646 w 857"/>
              <a:gd name="T31" fmla="*/ 2147483646 h 613"/>
              <a:gd name="T32" fmla="*/ 2147483646 w 857"/>
              <a:gd name="T33" fmla="*/ 2147483646 h 613"/>
              <a:gd name="T34" fmla="*/ 2147483646 w 857"/>
              <a:gd name="T35" fmla="*/ 2147483646 h 613"/>
              <a:gd name="T36" fmla="*/ 2147483646 w 857"/>
              <a:gd name="T37" fmla="*/ 2147483646 h 613"/>
              <a:gd name="T38" fmla="*/ 2147483646 w 857"/>
              <a:gd name="T39" fmla="*/ 2147483646 h 613"/>
              <a:gd name="T40" fmla="*/ 2147483646 w 857"/>
              <a:gd name="T41" fmla="*/ 2147483646 h 613"/>
              <a:gd name="T42" fmla="*/ 2147483646 w 857"/>
              <a:gd name="T43" fmla="*/ 2147483646 h 613"/>
              <a:gd name="T44" fmla="*/ 2147483646 w 857"/>
              <a:gd name="T45" fmla="*/ 2147483646 h 613"/>
              <a:gd name="T46" fmla="*/ 2147483646 w 857"/>
              <a:gd name="T47" fmla="*/ 2147483646 h 613"/>
              <a:gd name="T48" fmla="*/ 2147483646 w 857"/>
              <a:gd name="T49" fmla="*/ 2147483646 h 613"/>
              <a:gd name="T50" fmla="*/ 2147483646 w 857"/>
              <a:gd name="T51" fmla="*/ 2147483646 h 613"/>
              <a:gd name="T52" fmla="*/ 2147483646 w 857"/>
              <a:gd name="T53" fmla="*/ 2147483646 h 613"/>
              <a:gd name="T54" fmla="*/ 2147483646 w 857"/>
              <a:gd name="T55" fmla="*/ 2147483646 h 613"/>
              <a:gd name="T56" fmla="*/ 2147483646 w 857"/>
              <a:gd name="T57" fmla="*/ 2147483646 h 613"/>
              <a:gd name="T58" fmla="*/ 2147483646 w 857"/>
              <a:gd name="T59" fmla="*/ 2147483646 h 613"/>
              <a:gd name="T60" fmla="*/ 2147483646 w 857"/>
              <a:gd name="T61" fmla="*/ 2147483646 h 613"/>
              <a:gd name="T62" fmla="*/ 2147483646 w 857"/>
              <a:gd name="T63" fmla="*/ 2147483646 h 613"/>
              <a:gd name="T64" fmla="*/ 2147483646 w 857"/>
              <a:gd name="T65" fmla="*/ 2147483646 h 6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57"/>
              <a:gd name="T100" fmla="*/ 0 h 613"/>
              <a:gd name="T101" fmla="*/ 857 w 857"/>
              <a:gd name="T102" fmla="*/ 613 h 6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57" h="613">
                <a:moveTo>
                  <a:pt x="6" y="246"/>
                </a:moveTo>
                <a:cubicBezTo>
                  <a:pt x="14" y="180"/>
                  <a:pt x="20" y="108"/>
                  <a:pt x="57" y="51"/>
                </a:cubicBezTo>
                <a:cubicBezTo>
                  <a:pt x="80" y="86"/>
                  <a:pt x="91" y="79"/>
                  <a:pt x="125" y="102"/>
                </a:cubicBezTo>
                <a:cubicBezTo>
                  <a:pt x="213" y="90"/>
                  <a:pt x="190" y="91"/>
                  <a:pt x="201" y="0"/>
                </a:cubicBezTo>
                <a:cubicBezTo>
                  <a:pt x="229" y="10"/>
                  <a:pt x="249" y="25"/>
                  <a:pt x="277" y="34"/>
                </a:cubicBezTo>
                <a:cubicBezTo>
                  <a:pt x="310" y="85"/>
                  <a:pt x="355" y="94"/>
                  <a:pt x="405" y="119"/>
                </a:cubicBezTo>
                <a:cubicBezTo>
                  <a:pt x="444" y="113"/>
                  <a:pt x="484" y="111"/>
                  <a:pt x="523" y="102"/>
                </a:cubicBezTo>
                <a:cubicBezTo>
                  <a:pt x="604" y="82"/>
                  <a:pt x="651" y="61"/>
                  <a:pt x="735" y="51"/>
                </a:cubicBezTo>
                <a:cubicBezTo>
                  <a:pt x="746" y="54"/>
                  <a:pt x="762" y="51"/>
                  <a:pt x="769" y="60"/>
                </a:cubicBezTo>
                <a:cubicBezTo>
                  <a:pt x="774" y="67"/>
                  <a:pt x="739" y="130"/>
                  <a:pt x="735" y="136"/>
                </a:cubicBezTo>
                <a:cubicBezTo>
                  <a:pt x="725" y="175"/>
                  <a:pt x="704" y="207"/>
                  <a:pt x="735" y="246"/>
                </a:cubicBezTo>
                <a:cubicBezTo>
                  <a:pt x="748" y="262"/>
                  <a:pt x="786" y="280"/>
                  <a:pt x="786" y="280"/>
                </a:cubicBezTo>
                <a:cubicBezTo>
                  <a:pt x="716" y="302"/>
                  <a:pt x="643" y="306"/>
                  <a:pt x="574" y="331"/>
                </a:cubicBezTo>
                <a:cubicBezTo>
                  <a:pt x="476" y="429"/>
                  <a:pt x="641" y="404"/>
                  <a:pt x="693" y="407"/>
                </a:cubicBezTo>
                <a:cubicBezTo>
                  <a:pt x="724" y="415"/>
                  <a:pt x="755" y="425"/>
                  <a:pt x="786" y="432"/>
                </a:cubicBezTo>
                <a:cubicBezTo>
                  <a:pt x="815" y="452"/>
                  <a:pt x="834" y="471"/>
                  <a:pt x="853" y="500"/>
                </a:cubicBezTo>
                <a:cubicBezTo>
                  <a:pt x="850" y="514"/>
                  <a:pt x="857" y="534"/>
                  <a:pt x="845" y="542"/>
                </a:cubicBezTo>
                <a:cubicBezTo>
                  <a:pt x="837" y="548"/>
                  <a:pt x="835" y="524"/>
                  <a:pt x="828" y="517"/>
                </a:cubicBezTo>
                <a:cubicBezTo>
                  <a:pt x="811" y="500"/>
                  <a:pt x="799" y="499"/>
                  <a:pt x="777" y="492"/>
                </a:cubicBezTo>
                <a:cubicBezTo>
                  <a:pt x="752" y="495"/>
                  <a:pt x="723" y="488"/>
                  <a:pt x="701" y="500"/>
                </a:cubicBezTo>
                <a:cubicBezTo>
                  <a:pt x="683" y="510"/>
                  <a:pt x="667" y="551"/>
                  <a:pt x="667" y="551"/>
                </a:cubicBezTo>
                <a:cubicBezTo>
                  <a:pt x="670" y="568"/>
                  <a:pt x="687" y="589"/>
                  <a:pt x="676" y="602"/>
                </a:cubicBezTo>
                <a:cubicBezTo>
                  <a:pt x="667" y="613"/>
                  <a:pt x="647" y="595"/>
                  <a:pt x="633" y="593"/>
                </a:cubicBezTo>
                <a:cubicBezTo>
                  <a:pt x="613" y="590"/>
                  <a:pt x="594" y="588"/>
                  <a:pt x="574" y="585"/>
                </a:cubicBezTo>
                <a:cubicBezTo>
                  <a:pt x="537" y="510"/>
                  <a:pt x="583" y="582"/>
                  <a:pt x="523" y="542"/>
                </a:cubicBezTo>
                <a:cubicBezTo>
                  <a:pt x="494" y="523"/>
                  <a:pt x="504" y="500"/>
                  <a:pt x="455" y="483"/>
                </a:cubicBezTo>
                <a:cubicBezTo>
                  <a:pt x="399" y="427"/>
                  <a:pt x="464" y="483"/>
                  <a:pt x="396" y="449"/>
                </a:cubicBezTo>
                <a:cubicBezTo>
                  <a:pt x="348" y="425"/>
                  <a:pt x="321" y="382"/>
                  <a:pt x="269" y="365"/>
                </a:cubicBezTo>
                <a:cubicBezTo>
                  <a:pt x="209" y="324"/>
                  <a:pt x="284" y="371"/>
                  <a:pt x="210" y="339"/>
                </a:cubicBezTo>
                <a:cubicBezTo>
                  <a:pt x="170" y="321"/>
                  <a:pt x="134" y="293"/>
                  <a:pt x="91" y="280"/>
                </a:cubicBezTo>
                <a:cubicBezTo>
                  <a:pt x="44" y="231"/>
                  <a:pt x="91" y="271"/>
                  <a:pt x="32" y="246"/>
                </a:cubicBezTo>
                <a:cubicBezTo>
                  <a:pt x="22" y="242"/>
                  <a:pt x="16" y="229"/>
                  <a:pt x="6" y="229"/>
                </a:cubicBezTo>
                <a:cubicBezTo>
                  <a:pt x="0" y="229"/>
                  <a:pt x="6" y="240"/>
                  <a:pt x="6" y="246"/>
                </a:cubicBezTo>
                <a:close/>
              </a:path>
            </a:pathLst>
          </a:custGeom>
          <a:solidFill>
            <a:srgbClr val="CC6600"/>
          </a:solidFill>
          <a:ln w="9525">
            <a:solidFill>
              <a:schemeClr val="tx1"/>
            </a:solidFill>
            <a:round/>
            <a:headEnd/>
            <a:tailEnd/>
          </a:ln>
        </p:spPr>
        <p:txBody>
          <a:bodyPr/>
          <a:lstStyle/>
          <a:p>
            <a:endParaRPr lang="en-US"/>
          </a:p>
        </p:txBody>
      </p:sp>
      <p:grpSp>
        <p:nvGrpSpPr>
          <p:cNvPr id="4" name="Group 3">
            <a:extLst>
              <a:ext uri="{FF2B5EF4-FFF2-40B4-BE49-F238E27FC236}">
                <a16:creationId xmlns:a16="http://schemas.microsoft.com/office/drawing/2014/main" id="{1EC75A16-A126-47A9-BCE4-2A5E97FC1C33}"/>
              </a:ext>
            </a:extLst>
          </p:cNvPr>
          <p:cNvGrpSpPr/>
          <p:nvPr/>
        </p:nvGrpSpPr>
        <p:grpSpPr>
          <a:xfrm>
            <a:off x="7471116" y="1738615"/>
            <a:ext cx="3035654" cy="1640072"/>
            <a:chOff x="7471116" y="1717184"/>
            <a:chExt cx="3035654" cy="1640072"/>
          </a:xfrm>
        </p:grpSpPr>
        <p:sp>
          <p:nvSpPr>
            <p:cNvPr id="22" name="Freeform 10">
              <a:extLst>
                <a:ext uri="{FF2B5EF4-FFF2-40B4-BE49-F238E27FC236}">
                  <a16:creationId xmlns:a16="http://schemas.microsoft.com/office/drawing/2014/main" id="{45951A85-429E-4FB5-8DBD-8475D988D4B9}"/>
                </a:ext>
              </a:extLst>
            </p:cNvPr>
            <p:cNvSpPr>
              <a:spLocks/>
            </p:cNvSpPr>
            <p:nvPr/>
          </p:nvSpPr>
          <p:spPr bwMode="auto">
            <a:xfrm>
              <a:off x="7471116" y="1717184"/>
              <a:ext cx="3035654" cy="1640072"/>
            </a:xfrm>
            <a:custGeom>
              <a:avLst/>
              <a:gdLst>
                <a:gd name="T0" fmla="*/ 2147483646 w 2363"/>
                <a:gd name="T1" fmla="*/ 2147483646 h 1335"/>
                <a:gd name="T2" fmla="*/ 2147483646 w 2363"/>
                <a:gd name="T3" fmla="*/ 2147483646 h 1335"/>
                <a:gd name="T4" fmla="*/ 2147483646 w 2363"/>
                <a:gd name="T5" fmla="*/ 2147483646 h 1335"/>
                <a:gd name="T6" fmla="*/ 2147483646 w 2363"/>
                <a:gd name="T7" fmla="*/ 2147483646 h 1335"/>
                <a:gd name="T8" fmla="*/ 2147483646 w 2363"/>
                <a:gd name="T9" fmla="*/ 2147483646 h 1335"/>
                <a:gd name="T10" fmla="*/ 2147483646 w 2363"/>
                <a:gd name="T11" fmla="*/ 2147483646 h 1335"/>
                <a:gd name="T12" fmla="*/ 2147483646 w 2363"/>
                <a:gd name="T13" fmla="*/ 2147483646 h 1335"/>
                <a:gd name="T14" fmla="*/ 2147483646 w 2363"/>
                <a:gd name="T15" fmla="*/ 2147483646 h 1335"/>
                <a:gd name="T16" fmla="*/ 2147483646 w 2363"/>
                <a:gd name="T17" fmla="*/ 2147483646 h 1335"/>
                <a:gd name="T18" fmla="*/ 2147483646 w 2363"/>
                <a:gd name="T19" fmla="*/ 2147483646 h 1335"/>
                <a:gd name="T20" fmla="*/ 2147483646 w 2363"/>
                <a:gd name="T21" fmla="*/ 2147483646 h 1335"/>
                <a:gd name="T22" fmla="*/ 2147483646 w 2363"/>
                <a:gd name="T23" fmla="*/ 2147483646 h 1335"/>
                <a:gd name="T24" fmla="*/ 2147483646 w 2363"/>
                <a:gd name="T25" fmla="*/ 0 h 1335"/>
                <a:gd name="T26" fmla="*/ 2147483646 w 2363"/>
                <a:gd name="T27" fmla="*/ 2147483646 h 1335"/>
                <a:gd name="T28" fmla="*/ 2147483646 w 2363"/>
                <a:gd name="T29" fmla="*/ 2147483646 h 1335"/>
                <a:gd name="T30" fmla="*/ 2147483646 w 2363"/>
                <a:gd name="T31" fmla="*/ 2147483646 h 1335"/>
                <a:gd name="T32" fmla="*/ 2147483646 w 2363"/>
                <a:gd name="T33" fmla="*/ 2147483646 h 1335"/>
                <a:gd name="T34" fmla="*/ 2147483646 w 2363"/>
                <a:gd name="T35" fmla="*/ 2147483646 h 1335"/>
                <a:gd name="T36" fmla="*/ 2147483646 w 2363"/>
                <a:gd name="T37" fmla="*/ 2147483646 h 1335"/>
                <a:gd name="T38" fmla="*/ 2147483646 w 2363"/>
                <a:gd name="T39" fmla="*/ 2147483646 h 1335"/>
                <a:gd name="T40" fmla="*/ 2147483646 w 2363"/>
                <a:gd name="T41" fmla="*/ 2147483646 h 1335"/>
                <a:gd name="T42" fmla="*/ 2147483646 w 2363"/>
                <a:gd name="T43" fmla="*/ 2147483646 h 1335"/>
                <a:gd name="T44" fmla="*/ 2147483646 w 2363"/>
                <a:gd name="T45" fmla="*/ 2147483646 h 1335"/>
                <a:gd name="T46" fmla="*/ 2147483646 w 2363"/>
                <a:gd name="T47" fmla="*/ 2147483646 h 1335"/>
                <a:gd name="T48" fmla="*/ 2147483646 w 2363"/>
                <a:gd name="T49" fmla="*/ 2147483646 h 1335"/>
                <a:gd name="T50" fmla="*/ 2147483646 w 2363"/>
                <a:gd name="T51" fmla="*/ 2147483646 h 1335"/>
                <a:gd name="T52" fmla="*/ 2147483646 w 2363"/>
                <a:gd name="T53" fmla="*/ 2147483646 h 1335"/>
                <a:gd name="T54" fmla="*/ 2147483646 w 2363"/>
                <a:gd name="T55" fmla="*/ 2147483646 h 1335"/>
                <a:gd name="T56" fmla="*/ 2147483646 w 2363"/>
                <a:gd name="T57" fmla="*/ 2147483646 h 1335"/>
                <a:gd name="T58" fmla="*/ 2147483646 w 2363"/>
                <a:gd name="T59" fmla="*/ 2147483646 h 1335"/>
                <a:gd name="T60" fmla="*/ 2147483646 w 2363"/>
                <a:gd name="T61" fmla="*/ 2147483646 h 1335"/>
                <a:gd name="T62" fmla="*/ 2147483646 w 2363"/>
                <a:gd name="T63" fmla="*/ 2147483646 h 1335"/>
                <a:gd name="T64" fmla="*/ 2147483646 w 2363"/>
                <a:gd name="T65" fmla="*/ 2147483646 h 1335"/>
                <a:gd name="T66" fmla="*/ 2147483646 w 2363"/>
                <a:gd name="T67" fmla="*/ 2147483646 h 1335"/>
                <a:gd name="T68" fmla="*/ 2147483646 w 2363"/>
                <a:gd name="T69" fmla="*/ 2147483646 h 1335"/>
                <a:gd name="T70" fmla="*/ 2147483646 w 2363"/>
                <a:gd name="T71" fmla="*/ 2147483646 h 1335"/>
                <a:gd name="T72" fmla="*/ 2147483646 w 2363"/>
                <a:gd name="T73" fmla="*/ 2147483646 h 1335"/>
                <a:gd name="T74" fmla="*/ 2147483646 w 2363"/>
                <a:gd name="T75" fmla="*/ 2147483646 h 1335"/>
                <a:gd name="T76" fmla="*/ 2147483646 w 2363"/>
                <a:gd name="T77" fmla="*/ 2147483646 h 1335"/>
                <a:gd name="T78" fmla="*/ 0 w 2363"/>
                <a:gd name="T79" fmla="*/ 2147483646 h 1335"/>
                <a:gd name="T80" fmla="*/ 2147483646 w 2363"/>
                <a:gd name="T81" fmla="*/ 2147483646 h 1335"/>
                <a:gd name="T82" fmla="*/ 2147483646 w 2363"/>
                <a:gd name="T83" fmla="*/ 2147483646 h 1335"/>
                <a:gd name="T84" fmla="*/ 2147483646 w 2363"/>
                <a:gd name="T85" fmla="*/ 2147483646 h 1335"/>
                <a:gd name="T86" fmla="*/ 2147483646 w 2363"/>
                <a:gd name="T87" fmla="*/ 2147483646 h 1335"/>
                <a:gd name="T88" fmla="*/ 2147483646 w 2363"/>
                <a:gd name="T89" fmla="*/ 2147483646 h 1335"/>
                <a:gd name="T90" fmla="*/ 2147483646 w 2363"/>
                <a:gd name="T91" fmla="*/ 2147483646 h 1335"/>
                <a:gd name="T92" fmla="*/ 2147483646 w 2363"/>
                <a:gd name="T93" fmla="*/ 2147483646 h 1335"/>
                <a:gd name="T94" fmla="*/ 2147483646 w 2363"/>
                <a:gd name="T95" fmla="*/ 2147483646 h 1335"/>
                <a:gd name="T96" fmla="*/ 2147483646 w 2363"/>
                <a:gd name="T97" fmla="*/ 2147483646 h 1335"/>
                <a:gd name="T98" fmla="*/ 2147483646 w 2363"/>
                <a:gd name="T99" fmla="*/ 2147483646 h 1335"/>
                <a:gd name="T100" fmla="*/ 2147483646 w 2363"/>
                <a:gd name="T101" fmla="*/ 2147483646 h 13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63"/>
                <a:gd name="T154" fmla="*/ 0 h 1335"/>
                <a:gd name="T155" fmla="*/ 2363 w 2363"/>
                <a:gd name="T156" fmla="*/ 1335 h 133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63" h="1335">
                  <a:moveTo>
                    <a:pt x="737" y="186"/>
                  </a:moveTo>
                  <a:cubicBezTo>
                    <a:pt x="768" y="207"/>
                    <a:pt x="795" y="210"/>
                    <a:pt x="830" y="220"/>
                  </a:cubicBezTo>
                  <a:cubicBezTo>
                    <a:pt x="920" y="246"/>
                    <a:pt x="1008" y="264"/>
                    <a:pt x="1101" y="280"/>
                  </a:cubicBezTo>
                  <a:cubicBezTo>
                    <a:pt x="1172" y="277"/>
                    <a:pt x="1243" y="279"/>
                    <a:pt x="1313" y="271"/>
                  </a:cubicBezTo>
                  <a:cubicBezTo>
                    <a:pt x="1362" y="266"/>
                    <a:pt x="1408" y="240"/>
                    <a:pt x="1457" y="237"/>
                  </a:cubicBezTo>
                  <a:cubicBezTo>
                    <a:pt x="1547" y="232"/>
                    <a:pt x="1638" y="232"/>
                    <a:pt x="1728" y="229"/>
                  </a:cubicBezTo>
                  <a:cubicBezTo>
                    <a:pt x="1783" y="172"/>
                    <a:pt x="1723" y="225"/>
                    <a:pt x="1779" y="195"/>
                  </a:cubicBezTo>
                  <a:cubicBezTo>
                    <a:pt x="1797" y="185"/>
                    <a:pt x="1811" y="168"/>
                    <a:pt x="1830" y="161"/>
                  </a:cubicBezTo>
                  <a:cubicBezTo>
                    <a:pt x="1858" y="151"/>
                    <a:pt x="1886" y="145"/>
                    <a:pt x="1914" y="136"/>
                  </a:cubicBezTo>
                  <a:cubicBezTo>
                    <a:pt x="1952" y="148"/>
                    <a:pt x="1978" y="174"/>
                    <a:pt x="2016" y="186"/>
                  </a:cubicBezTo>
                  <a:cubicBezTo>
                    <a:pt x="2120" y="167"/>
                    <a:pt x="2078" y="176"/>
                    <a:pt x="2143" y="161"/>
                  </a:cubicBezTo>
                  <a:cubicBezTo>
                    <a:pt x="2201" y="122"/>
                    <a:pt x="2175" y="133"/>
                    <a:pt x="2219" y="119"/>
                  </a:cubicBezTo>
                  <a:cubicBezTo>
                    <a:pt x="2263" y="75"/>
                    <a:pt x="2318" y="54"/>
                    <a:pt x="2355" y="0"/>
                  </a:cubicBezTo>
                  <a:cubicBezTo>
                    <a:pt x="2337" y="85"/>
                    <a:pt x="2363" y="11"/>
                    <a:pt x="2321" y="59"/>
                  </a:cubicBezTo>
                  <a:cubicBezTo>
                    <a:pt x="2308" y="74"/>
                    <a:pt x="2298" y="93"/>
                    <a:pt x="2287" y="110"/>
                  </a:cubicBezTo>
                  <a:cubicBezTo>
                    <a:pt x="2281" y="119"/>
                    <a:pt x="2270" y="136"/>
                    <a:pt x="2270" y="136"/>
                  </a:cubicBezTo>
                  <a:cubicBezTo>
                    <a:pt x="2267" y="144"/>
                    <a:pt x="2263" y="152"/>
                    <a:pt x="2262" y="161"/>
                  </a:cubicBezTo>
                  <a:cubicBezTo>
                    <a:pt x="2257" y="212"/>
                    <a:pt x="2264" y="263"/>
                    <a:pt x="2253" y="313"/>
                  </a:cubicBezTo>
                  <a:cubicBezTo>
                    <a:pt x="2249" y="333"/>
                    <a:pt x="2219" y="364"/>
                    <a:pt x="2219" y="364"/>
                  </a:cubicBezTo>
                  <a:cubicBezTo>
                    <a:pt x="2207" y="402"/>
                    <a:pt x="2183" y="400"/>
                    <a:pt x="2160" y="432"/>
                  </a:cubicBezTo>
                  <a:cubicBezTo>
                    <a:pt x="2153" y="442"/>
                    <a:pt x="2150" y="455"/>
                    <a:pt x="2143" y="466"/>
                  </a:cubicBezTo>
                  <a:cubicBezTo>
                    <a:pt x="2132" y="484"/>
                    <a:pt x="2109" y="517"/>
                    <a:pt x="2109" y="517"/>
                  </a:cubicBezTo>
                  <a:cubicBezTo>
                    <a:pt x="2098" y="551"/>
                    <a:pt x="2084" y="568"/>
                    <a:pt x="2058" y="593"/>
                  </a:cubicBezTo>
                  <a:cubicBezTo>
                    <a:pt x="2075" y="868"/>
                    <a:pt x="2058" y="644"/>
                    <a:pt x="2075" y="796"/>
                  </a:cubicBezTo>
                  <a:cubicBezTo>
                    <a:pt x="2081" y="850"/>
                    <a:pt x="2092" y="957"/>
                    <a:pt x="2092" y="957"/>
                  </a:cubicBezTo>
                  <a:cubicBezTo>
                    <a:pt x="2084" y="1014"/>
                    <a:pt x="2087" y="1029"/>
                    <a:pt x="2041" y="1059"/>
                  </a:cubicBezTo>
                  <a:cubicBezTo>
                    <a:pt x="1994" y="1128"/>
                    <a:pt x="2010" y="1243"/>
                    <a:pt x="2007" y="1313"/>
                  </a:cubicBezTo>
                  <a:cubicBezTo>
                    <a:pt x="1901" y="1284"/>
                    <a:pt x="2099" y="1335"/>
                    <a:pt x="1830" y="1296"/>
                  </a:cubicBezTo>
                  <a:cubicBezTo>
                    <a:pt x="1820" y="1294"/>
                    <a:pt x="1814" y="1283"/>
                    <a:pt x="1804" y="1279"/>
                  </a:cubicBezTo>
                  <a:cubicBezTo>
                    <a:pt x="1793" y="1275"/>
                    <a:pt x="1782" y="1272"/>
                    <a:pt x="1770" y="1271"/>
                  </a:cubicBezTo>
                  <a:cubicBezTo>
                    <a:pt x="1728" y="1267"/>
                    <a:pt x="1685" y="1265"/>
                    <a:pt x="1643" y="1262"/>
                  </a:cubicBezTo>
                  <a:cubicBezTo>
                    <a:pt x="1561" y="1221"/>
                    <a:pt x="1665" y="1268"/>
                    <a:pt x="1499" y="1237"/>
                  </a:cubicBezTo>
                  <a:cubicBezTo>
                    <a:pt x="1463" y="1230"/>
                    <a:pt x="1422" y="1196"/>
                    <a:pt x="1381" y="1194"/>
                  </a:cubicBezTo>
                  <a:cubicBezTo>
                    <a:pt x="1279" y="1189"/>
                    <a:pt x="1178" y="1189"/>
                    <a:pt x="1076" y="1186"/>
                  </a:cubicBezTo>
                  <a:cubicBezTo>
                    <a:pt x="1034" y="1172"/>
                    <a:pt x="991" y="1165"/>
                    <a:pt x="949" y="1152"/>
                  </a:cubicBezTo>
                  <a:cubicBezTo>
                    <a:pt x="728" y="1168"/>
                    <a:pt x="515" y="1245"/>
                    <a:pt x="296" y="1279"/>
                  </a:cubicBezTo>
                  <a:cubicBezTo>
                    <a:pt x="274" y="1276"/>
                    <a:pt x="251" y="1276"/>
                    <a:pt x="229" y="1271"/>
                  </a:cubicBezTo>
                  <a:cubicBezTo>
                    <a:pt x="211" y="1267"/>
                    <a:pt x="178" y="1254"/>
                    <a:pt x="178" y="1254"/>
                  </a:cubicBezTo>
                  <a:cubicBezTo>
                    <a:pt x="143" y="1231"/>
                    <a:pt x="108" y="1222"/>
                    <a:pt x="68" y="1211"/>
                  </a:cubicBezTo>
                  <a:cubicBezTo>
                    <a:pt x="43" y="1187"/>
                    <a:pt x="25" y="1160"/>
                    <a:pt x="0" y="1135"/>
                  </a:cubicBezTo>
                  <a:cubicBezTo>
                    <a:pt x="19" y="1077"/>
                    <a:pt x="31" y="1026"/>
                    <a:pt x="85" y="991"/>
                  </a:cubicBezTo>
                  <a:cubicBezTo>
                    <a:pt x="124" y="933"/>
                    <a:pt x="155" y="932"/>
                    <a:pt x="220" y="923"/>
                  </a:cubicBezTo>
                  <a:cubicBezTo>
                    <a:pt x="237" y="912"/>
                    <a:pt x="257" y="903"/>
                    <a:pt x="271" y="889"/>
                  </a:cubicBezTo>
                  <a:cubicBezTo>
                    <a:pt x="279" y="881"/>
                    <a:pt x="287" y="871"/>
                    <a:pt x="296" y="864"/>
                  </a:cubicBezTo>
                  <a:cubicBezTo>
                    <a:pt x="312" y="851"/>
                    <a:pt x="330" y="841"/>
                    <a:pt x="347" y="830"/>
                  </a:cubicBezTo>
                  <a:cubicBezTo>
                    <a:pt x="356" y="824"/>
                    <a:pt x="373" y="813"/>
                    <a:pt x="373" y="813"/>
                  </a:cubicBezTo>
                  <a:cubicBezTo>
                    <a:pt x="384" y="780"/>
                    <a:pt x="407" y="770"/>
                    <a:pt x="432" y="745"/>
                  </a:cubicBezTo>
                  <a:cubicBezTo>
                    <a:pt x="452" y="683"/>
                    <a:pt x="463" y="613"/>
                    <a:pt x="500" y="559"/>
                  </a:cubicBezTo>
                  <a:cubicBezTo>
                    <a:pt x="533" y="460"/>
                    <a:pt x="568" y="367"/>
                    <a:pt x="627" y="280"/>
                  </a:cubicBezTo>
                  <a:cubicBezTo>
                    <a:pt x="634" y="270"/>
                    <a:pt x="708" y="224"/>
                    <a:pt x="728" y="203"/>
                  </a:cubicBezTo>
                  <a:cubicBezTo>
                    <a:pt x="779" y="237"/>
                    <a:pt x="845" y="254"/>
                    <a:pt x="906" y="254"/>
                  </a:cubicBezTo>
                </a:path>
              </a:pathLst>
            </a:custGeom>
            <a:solidFill>
              <a:srgbClr val="3366FF"/>
            </a:solidFill>
            <a:ln w="9525">
              <a:solidFill>
                <a:schemeClr val="tx1"/>
              </a:solidFill>
              <a:round/>
              <a:headEnd/>
              <a:tailEnd/>
            </a:ln>
          </p:spPr>
          <p:txBody>
            <a:bodyPr/>
            <a:lstStyle/>
            <a:p>
              <a:endParaRPr lang="en-US">
                <a:ln>
                  <a:solidFill>
                    <a:srgbClr val="3366FF"/>
                  </a:solidFill>
                </a:ln>
              </a:endParaRPr>
            </a:p>
          </p:txBody>
        </p:sp>
        <p:sp>
          <p:nvSpPr>
            <p:cNvPr id="3" name="Freeform: Shape 2">
              <a:extLst>
                <a:ext uri="{FF2B5EF4-FFF2-40B4-BE49-F238E27FC236}">
                  <a16:creationId xmlns:a16="http://schemas.microsoft.com/office/drawing/2014/main" id="{8489E0C9-717E-4126-8D0F-C428A0308BD4}"/>
                </a:ext>
              </a:extLst>
            </p:cNvPr>
            <p:cNvSpPr/>
            <p:nvPr/>
          </p:nvSpPr>
          <p:spPr>
            <a:xfrm>
              <a:off x="7623425" y="2496621"/>
              <a:ext cx="401364" cy="353772"/>
            </a:xfrm>
            <a:custGeom>
              <a:avLst/>
              <a:gdLst>
                <a:gd name="connsiteX0" fmla="*/ 380144 w 380144"/>
                <a:gd name="connsiteY0" fmla="*/ 164387 h 328773"/>
                <a:gd name="connsiteX1" fmla="*/ 380144 w 380144"/>
                <a:gd name="connsiteY1" fmla="*/ 164387 h 328773"/>
                <a:gd name="connsiteX2" fmla="*/ 328773 w 380144"/>
                <a:gd name="connsiteY2" fmla="*/ 92467 h 328773"/>
                <a:gd name="connsiteX3" fmla="*/ 297950 w 380144"/>
                <a:gd name="connsiteY3" fmla="*/ 30823 h 328773"/>
                <a:gd name="connsiteX4" fmla="*/ 226031 w 380144"/>
                <a:gd name="connsiteY4" fmla="*/ 0 h 328773"/>
                <a:gd name="connsiteX5" fmla="*/ 20548 w 380144"/>
                <a:gd name="connsiteY5" fmla="*/ 30823 h 328773"/>
                <a:gd name="connsiteX6" fmla="*/ 0 w 380144"/>
                <a:gd name="connsiteY6" fmla="*/ 133564 h 328773"/>
                <a:gd name="connsiteX7" fmla="*/ 10274 w 380144"/>
                <a:gd name="connsiteY7" fmla="*/ 184935 h 328773"/>
                <a:gd name="connsiteX8" fmla="*/ 20548 w 380144"/>
                <a:gd name="connsiteY8" fmla="*/ 215757 h 328773"/>
                <a:gd name="connsiteX9" fmla="*/ 51371 w 380144"/>
                <a:gd name="connsiteY9" fmla="*/ 226032 h 328773"/>
                <a:gd name="connsiteX10" fmla="*/ 164386 w 380144"/>
                <a:gd name="connsiteY10" fmla="*/ 267128 h 328773"/>
                <a:gd name="connsiteX11" fmla="*/ 143838 w 380144"/>
                <a:gd name="connsiteY11" fmla="*/ 297951 h 328773"/>
                <a:gd name="connsiteX12" fmla="*/ 133564 w 380144"/>
                <a:gd name="connsiteY12" fmla="*/ 328773 h 328773"/>
                <a:gd name="connsiteX13" fmla="*/ 133564 w 380144"/>
                <a:gd name="connsiteY13" fmla="*/ 328773 h 328773"/>
                <a:gd name="connsiteX14" fmla="*/ 380144 w 380144"/>
                <a:gd name="connsiteY14" fmla="*/ 164387 h 32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0144" h="328773">
                  <a:moveTo>
                    <a:pt x="380144" y="164387"/>
                  </a:moveTo>
                  <a:lnTo>
                    <a:pt x="380144" y="164387"/>
                  </a:lnTo>
                  <a:cubicBezTo>
                    <a:pt x="363020" y="140414"/>
                    <a:pt x="344213" y="117557"/>
                    <a:pt x="328773" y="92467"/>
                  </a:cubicBezTo>
                  <a:cubicBezTo>
                    <a:pt x="316733" y="72901"/>
                    <a:pt x="313078" y="48112"/>
                    <a:pt x="297950" y="30823"/>
                  </a:cubicBezTo>
                  <a:cubicBezTo>
                    <a:pt x="287493" y="18872"/>
                    <a:pt x="242869" y="5612"/>
                    <a:pt x="226031" y="0"/>
                  </a:cubicBezTo>
                  <a:cubicBezTo>
                    <a:pt x="118784" y="35748"/>
                    <a:pt x="185991" y="19005"/>
                    <a:pt x="20548" y="30823"/>
                  </a:cubicBezTo>
                  <a:cubicBezTo>
                    <a:pt x="7896" y="68780"/>
                    <a:pt x="0" y="86341"/>
                    <a:pt x="0" y="133564"/>
                  </a:cubicBezTo>
                  <a:cubicBezTo>
                    <a:pt x="0" y="151027"/>
                    <a:pt x="6039" y="167994"/>
                    <a:pt x="10274" y="184935"/>
                  </a:cubicBezTo>
                  <a:cubicBezTo>
                    <a:pt x="12901" y="195441"/>
                    <a:pt x="12890" y="208099"/>
                    <a:pt x="20548" y="215757"/>
                  </a:cubicBezTo>
                  <a:cubicBezTo>
                    <a:pt x="28206" y="223415"/>
                    <a:pt x="41097" y="222607"/>
                    <a:pt x="51371" y="226032"/>
                  </a:cubicBezTo>
                  <a:cubicBezTo>
                    <a:pt x="109795" y="313668"/>
                    <a:pt x="7724" y="177606"/>
                    <a:pt x="164386" y="267128"/>
                  </a:cubicBezTo>
                  <a:cubicBezTo>
                    <a:pt x="175107" y="273254"/>
                    <a:pt x="149360" y="286906"/>
                    <a:pt x="143838" y="297951"/>
                  </a:cubicBezTo>
                  <a:cubicBezTo>
                    <a:pt x="138995" y="307637"/>
                    <a:pt x="133564" y="328773"/>
                    <a:pt x="133564" y="328773"/>
                  </a:cubicBezTo>
                  <a:lnTo>
                    <a:pt x="133564" y="328773"/>
                  </a:lnTo>
                  <a:lnTo>
                    <a:pt x="380144" y="164387"/>
                  </a:lnTo>
                  <a:close/>
                </a:path>
              </a:pathLst>
            </a:custGeom>
            <a:solidFill>
              <a:srgbClr val="3366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3366FF"/>
                  </a:solidFill>
                </a:ln>
              </a:endParaRPr>
            </a:p>
          </p:txBody>
        </p:sp>
      </p:grpSp>
      <p:pic>
        <p:nvPicPr>
          <p:cNvPr id="5" name="Picture 4">
            <a:extLst>
              <a:ext uri="{FF2B5EF4-FFF2-40B4-BE49-F238E27FC236}">
                <a16:creationId xmlns:a16="http://schemas.microsoft.com/office/drawing/2014/main" id="{EA231F77-F319-499C-A675-0CAAFC46349B}"/>
              </a:ext>
            </a:extLst>
          </p:cNvPr>
          <p:cNvPicPr>
            <a:picLocks noChangeAspect="1"/>
          </p:cNvPicPr>
          <p:nvPr/>
        </p:nvPicPr>
        <p:blipFill>
          <a:blip r:embed="rId4"/>
          <a:stretch>
            <a:fillRect/>
          </a:stretch>
        </p:blipFill>
        <p:spPr>
          <a:xfrm>
            <a:off x="131192" y="131353"/>
            <a:ext cx="5492898" cy="6310023"/>
          </a:xfrm>
          <a:prstGeom prst="rect">
            <a:avLst/>
          </a:prstGeom>
        </p:spPr>
      </p:pic>
      <p:pic>
        <p:nvPicPr>
          <p:cNvPr id="10" name="Picture 9">
            <a:extLst>
              <a:ext uri="{FF2B5EF4-FFF2-40B4-BE49-F238E27FC236}">
                <a16:creationId xmlns:a16="http://schemas.microsoft.com/office/drawing/2014/main" id="{AE312C2C-4C06-436B-8E86-6319E7CA7037}"/>
              </a:ext>
            </a:extLst>
          </p:cNvPr>
          <p:cNvPicPr>
            <a:picLocks noChangeAspect="1"/>
          </p:cNvPicPr>
          <p:nvPr/>
        </p:nvPicPr>
        <p:blipFill rotWithShape="1">
          <a:blip r:embed="rId5"/>
          <a:srcRect l="49250" t="16517" r="40417" b="67812"/>
          <a:stretch/>
        </p:blipFill>
        <p:spPr>
          <a:xfrm>
            <a:off x="11152246" y="54453"/>
            <a:ext cx="841350" cy="717706"/>
          </a:xfrm>
          <a:prstGeom prst="rect">
            <a:avLst/>
          </a:prstGeom>
        </p:spPr>
      </p:pic>
    </p:spTree>
    <p:extLst>
      <p:ext uri="{BB962C8B-B14F-4D97-AF65-F5344CB8AC3E}">
        <p14:creationId xmlns:p14="http://schemas.microsoft.com/office/powerpoint/2010/main" val="295009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repeatCount="indefinite"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repeatCount="indefinite"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par>
                                <p:cTn id="18" presetID="3" presetClass="entr" presetSubtype="10" repeatCount="indefinite"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linds(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4"/>
                                        </p:tgtEl>
                                      </p:cBhvr>
                                    </p:animEffect>
                                    <p:set>
                                      <p:cBhvr>
                                        <p:cTn id="31" dur="1" fill="hold">
                                          <p:stCondLst>
                                            <p:cond delay="499"/>
                                          </p:stCondLst>
                                        </p:cTn>
                                        <p:tgtEl>
                                          <p:spTgt spid="24"/>
                                        </p:tgtEl>
                                        <p:attrNameLst>
                                          <p:attrName>style.visibility</p:attrName>
                                        </p:attrNameLst>
                                      </p:cBhvr>
                                      <p:to>
                                        <p:strVal val="hidden"/>
                                      </p:to>
                                    </p:set>
                                  </p:childTnLst>
                                </p:cTn>
                              </p:par>
                            </p:childTnLst>
                          </p:cTn>
                        </p:par>
                        <p:par>
                          <p:cTn id="32" fill="hold">
                            <p:stCondLst>
                              <p:cond delay="500"/>
                            </p:stCondLst>
                            <p:childTnLst>
                              <p:par>
                                <p:cTn id="33" presetID="16" presetClass="entr" presetSubtype="21"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sp>
        <p:nvSpPr>
          <p:cNvPr id="11" name="Rectangle 10">
            <a:extLst>
              <a:ext uri="{FF2B5EF4-FFF2-40B4-BE49-F238E27FC236}">
                <a16:creationId xmlns:a16="http://schemas.microsoft.com/office/drawing/2014/main" id="{7930140D-D773-48A6-9820-FC5BED00808A}"/>
              </a:ext>
            </a:extLst>
          </p:cNvPr>
          <p:cNvSpPr/>
          <p:nvPr/>
        </p:nvSpPr>
        <p:spPr>
          <a:xfrm>
            <a:off x="278152" y="3770929"/>
            <a:ext cx="11611495" cy="1754326"/>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Khí hậu phổ biến là các kiểu khí hậu gió mùa và các kiểu khí hậu lục địa</a:t>
            </a:r>
          </a:p>
          <a:p>
            <a:pPr lvl="0"/>
            <a:endParaRPr lang="en-US" sz="3600">
              <a:solidFill>
                <a:srgbClr val="1C11AF"/>
              </a:solidFill>
              <a:latin typeface="Arial" panose="020B0604020202020204" pitchFamily="34" charset="0"/>
              <a:cs typeface="Arial" panose="020B0604020202020204" pitchFamily="34" charset="0"/>
            </a:endParaRPr>
          </a:p>
        </p:txBody>
      </p:sp>
      <p:pic>
        <p:nvPicPr>
          <p:cNvPr id="12" name="Picture 11" descr="book9">
            <a:extLst>
              <a:ext uri="{FF2B5EF4-FFF2-40B4-BE49-F238E27FC236}">
                <a16:creationId xmlns:a16="http://schemas.microsoft.com/office/drawing/2014/main" id="{B965B43B-14D4-40FB-9F17-B3B905CDDA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6667" y="1170445"/>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3E5CB6D6-BBCC-4D31-8276-A4BD95BB7C63}"/>
              </a:ext>
            </a:extLst>
          </p:cNvPr>
          <p:cNvSpPr/>
          <p:nvPr/>
        </p:nvSpPr>
        <p:spPr>
          <a:xfrm>
            <a:off x="145125" y="3498875"/>
            <a:ext cx="11901748" cy="1754326"/>
          </a:xfrm>
          <a:prstGeom prst="rect">
            <a:avLst/>
          </a:prstGeom>
        </p:spPr>
        <p:txBody>
          <a:bodyPr wrap="square">
            <a:spAutoFit/>
          </a:bodyPr>
          <a:lstStyle/>
          <a:p>
            <a:br>
              <a:rPr lang="vi-VN" sz="3600">
                <a:solidFill>
                  <a:srgbClr val="1C11AF"/>
                </a:solidFill>
                <a:latin typeface="Arial" panose="020B0604020202020204" pitchFamily="34" charset="0"/>
                <a:cs typeface="Arial" panose="020B0604020202020204" pitchFamily="34" charset="0"/>
              </a:rPr>
            </a:br>
            <a:br>
              <a:rPr lang="vi-VN" sz="3600">
                <a:solidFill>
                  <a:srgbClr val="1C11AF"/>
                </a:solidFill>
                <a:latin typeface="Arial" panose="020B0604020202020204" pitchFamily="34" charset="0"/>
                <a:cs typeface="Arial" panose="020B0604020202020204" pitchFamily="34" charset="0"/>
              </a:rPr>
            </a:br>
            <a:endParaRPr lang="en-US" sz="36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9A7F004-3D1A-457B-8C45-27AA9AB4AD6F}"/>
              </a:ext>
            </a:extLst>
          </p:cNvPr>
          <p:cNvSpPr/>
          <p:nvPr/>
        </p:nvSpPr>
        <p:spPr>
          <a:xfrm>
            <a:off x="298132" y="2401230"/>
            <a:ext cx="11611495" cy="1200329"/>
          </a:xfrm>
          <a:prstGeom prst="rect">
            <a:avLst/>
          </a:prstGeom>
        </p:spPr>
        <p:txBody>
          <a:bodyPr wrap="square">
            <a:spAutoFit/>
          </a:bodyPr>
          <a:lstStyle/>
          <a:p>
            <a:pPr lvl="0"/>
            <a:r>
              <a:rPr lang="en-US" sz="3600">
                <a:solidFill>
                  <a:srgbClr val="1C11AF"/>
                </a:solidFill>
                <a:latin typeface="Arial" panose="020B0604020202020204" pitchFamily="34" charset="0"/>
                <a:cs typeface="Arial" panose="020B0604020202020204" pitchFamily="34" charset="0"/>
              </a:rPr>
              <a:t>- Khí hậu châu Á phân hóa đa dạng, từ bắc xuống nam, từ đông sang tây và từ thấp lên cao. </a:t>
            </a:r>
          </a:p>
        </p:txBody>
      </p:sp>
      <p:pic>
        <p:nvPicPr>
          <p:cNvPr id="14" name="Picture 13">
            <a:extLst>
              <a:ext uri="{FF2B5EF4-FFF2-40B4-BE49-F238E27FC236}">
                <a16:creationId xmlns:a16="http://schemas.microsoft.com/office/drawing/2014/main" id="{DE91605B-0EEE-4502-9257-87975373BBB7}"/>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138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sp>
        <p:nvSpPr>
          <p:cNvPr id="10" name="Rectangle 9">
            <a:extLst>
              <a:ext uri="{FF2B5EF4-FFF2-40B4-BE49-F238E27FC236}">
                <a16:creationId xmlns:a16="http://schemas.microsoft.com/office/drawing/2014/main" id="{0A0BAD1D-0CD7-43A2-8E95-9562301FDC9C}"/>
              </a:ext>
            </a:extLst>
          </p:cNvPr>
          <p:cNvSpPr/>
          <p:nvPr/>
        </p:nvSpPr>
        <p:spPr>
          <a:xfrm>
            <a:off x="65595" y="2227346"/>
            <a:ext cx="12060807" cy="1661993"/>
          </a:xfrm>
          <a:prstGeom prst="rect">
            <a:avLst/>
          </a:prstGeom>
        </p:spPr>
        <p:txBody>
          <a:bodyPr wrap="square">
            <a:spAutoFit/>
          </a:bodyPr>
          <a:lstStyle/>
          <a:p>
            <a:br>
              <a:rPr lang="vi-VN" sz="3400">
                <a:solidFill>
                  <a:srgbClr val="000000"/>
                </a:solidFill>
                <a:latin typeface="OpenSans"/>
              </a:rPr>
            </a:br>
            <a:br>
              <a:rPr lang="vi-VN" sz="3400">
                <a:solidFill>
                  <a:srgbClr val="000000"/>
                </a:solidFill>
                <a:latin typeface="OpenSans"/>
              </a:rPr>
            </a:br>
            <a:endParaRPr lang="en-US" sz="3400"/>
          </a:p>
        </p:txBody>
      </p:sp>
      <p:pic>
        <p:nvPicPr>
          <p:cNvPr id="15" name="Picture 14">
            <a:extLst>
              <a:ext uri="{FF2B5EF4-FFF2-40B4-BE49-F238E27FC236}">
                <a16:creationId xmlns:a16="http://schemas.microsoft.com/office/drawing/2014/main" id="{A8CA084C-E3FD-4272-B516-D15130B9E7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360270" y="5122333"/>
            <a:ext cx="1396789" cy="1735667"/>
          </a:xfrm>
          <a:prstGeom prst="rect">
            <a:avLst/>
          </a:prstGeom>
        </p:spPr>
      </p:pic>
      <p:grpSp>
        <p:nvGrpSpPr>
          <p:cNvPr id="17" name="Group 16">
            <a:extLst>
              <a:ext uri="{FF2B5EF4-FFF2-40B4-BE49-F238E27FC236}">
                <a16:creationId xmlns:a16="http://schemas.microsoft.com/office/drawing/2014/main" id="{247AE4CA-B05A-4FAB-8F33-97ECC7507722}"/>
              </a:ext>
            </a:extLst>
          </p:cNvPr>
          <p:cNvGrpSpPr/>
          <p:nvPr/>
        </p:nvGrpSpPr>
        <p:grpSpPr>
          <a:xfrm>
            <a:off x="2763352" y="2060478"/>
            <a:ext cx="8114445" cy="1600406"/>
            <a:chOff x="2763352" y="2060478"/>
            <a:chExt cx="8114445" cy="1600406"/>
          </a:xfrm>
        </p:grpSpPr>
        <p:sp>
          <p:nvSpPr>
            <p:cNvPr id="14" name="Speech Bubble: Rectangle with Corners Rounded 13">
              <a:extLst>
                <a:ext uri="{FF2B5EF4-FFF2-40B4-BE49-F238E27FC236}">
                  <a16:creationId xmlns:a16="http://schemas.microsoft.com/office/drawing/2014/main" id="{9CCA0D7E-009A-4C88-B34F-6CDB45196442}"/>
                </a:ext>
              </a:extLst>
            </p:cNvPr>
            <p:cNvSpPr/>
            <p:nvPr/>
          </p:nvSpPr>
          <p:spPr>
            <a:xfrm>
              <a:off x="2763352" y="2060478"/>
              <a:ext cx="8114445" cy="1600406"/>
            </a:xfrm>
            <a:prstGeom prst="wedgeRoundRectCallout">
              <a:avLst>
                <a:gd name="adj1" fmla="val -63045"/>
                <a:gd name="adj2" fmla="val 153157"/>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565C0B0-B1BB-4330-A189-F52C2E6B5CC0}"/>
                </a:ext>
              </a:extLst>
            </p:cNvPr>
            <p:cNvSpPr txBox="1"/>
            <p:nvPr/>
          </p:nvSpPr>
          <p:spPr>
            <a:xfrm>
              <a:off x="2911613" y="2185056"/>
              <a:ext cx="7813153" cy="1323439"/>
            </a:xfrm>
            <a:prstGeom prst="rect">
              <a:avLst/>
            </a:prstGeom>
            <a:noFill/>
          </p:spPr>
          <p:txBody>
            <a:bodyPr wrap="square" rtlCol="0">
              <a:spAutoFit/>
            </a:bodyPr>
            <a:lstStyle/>
            <a:p>
              <a:pPr algn="ctr"/>
              <a:r>
                <a:rPr lang="vi-VN">
                  <a:solidFill>
                    <a:srgbClr val="1C11AF"/>
                  </a:solidFill>
                  <a:cs typeface="Arial" panose="020B0604020202020204" pitchFamily="34" charset="0"/>
                </a:rPr>
                <a:t> </a:t>
              </a:r>
              <a:r>
                <a:rPr lang="vi-VN" sz="4000">
                  <a:solidFill>
                    <a:srgbClr val="1C11AF"/>
                  </a:solidFill>
                  <a:latin typeface="Arial" panose="020B0604020202020204" pitchFamily="34" charset="0"/>
                  <a:cs typeface="Arial" panose="020B0604020202020204" pitchFamily="34" charset="0"/>
                </a:rPr>
                <a:t>Ý nghĩa của khí hậu đối với việc </a:t>
              </a:r>
              <a:endParaRPr lang="en-US" sz="4000">
                <a:solidFill>
                  <a:srgbClr val="1C11AF"/>
                </a:solidFill>
                <a:latin typeface="Arial" panose="020B0604020202020204" pitchFamily="34" charset="0"/>
                <a:cs typeface="Arial" panose="020B0604020202020204" pitchFamily="34" charset="0"/>
              </a:endParaRPr>
            </a:p>
            <a:p>
              <a:pPr algn="ctr"/>
              <a:r>
                <a:rPr lang="vi-VN" sz="4000">
                  <a:solidFill>
                    <a:srgbClr val="1C11AF"/>
                  </a:solidFill>
                  <a:latin typeface="Arial" panose="020B0604020202020204" pitchFamily="34" charset="0"/>
                  <a:cs typeface="Arial" panose="020B0604020202020204" pitchFamily="34" charset="0"/>
                </a:rPr>
                <a:t>sử dụng và bảo vệ tài nguyên</a:t>
              </a:r>
              <a:r>
                <a:rPr lang="en-US" sz="4000">
                  <a:solidFill>
                    <a:srgbClr val="1C11AF"/>
                  </a:solidFill>
                  <a:latin typeface="Arial" panose="020B0604020202020204" pitchFamily="34" charset="0"/>
                  <a:cs typeface="Arial" panose="020B0604020202020204" pitchFamily="34" charset="0"/>
                </a:rPr>
                <a:t>?</a:t>
              </a:r>
              <a:endParaRPr lang="vi-VN" sz="4000">
                <a:solidFill>
                  <a:srgbClr val="1C11AF"/>
                </a:solidFill>
                <a:latin typeface="Arial" panose="020B0604020202020204" pitchFamily="34" charset="0"/>
                <a:cs typeface="Arial" panose="020B0604020202020204" pitchFamily="34" charset="0"/>
              </a:endParaRPr>
            </a:p>
          </p:txBody>
        </p:sp>
      </p:grpSp>
      <p:pic>
        <p:nvPicPr>
          <p:cNvPr id="18" name="Picture 17">
            <a:extLst>
              <a:ext uri="{FF2B5EF4-FFF2-40B4-BE49-F238E27FC236}">
                <a16:creationId xmlns:a16="http://schemas.microsoft.com/office/drawing/2014/main" id="{6C605C7B-1036-425F-8285-BA5901509856}"/>
              </a:ext>
            </a:extLst>
          </p:cNvPr>
          <p:cNvPicPr>
            <a:picLocks noChangeAspect="1"/>
          </p:cNvPicPr>
          <p:nvPr/>
        </p:nvPicPr>
        <p:blipFill rotWithShape="1">
          <a:blip r:embed="rId5"/>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224863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10" name="Picture 9">
            <a:extLst>
              <a:ext uri="{FF2B5EF4-FFF2-40B4-BE49-F238E27FC236}">
                <a16:creationId xmlns:a16="http://schemas.microsoft.com/office/drawing/2014/main" id="{05CEFA65-64B6-4943-B8FC-F6B9B21DB90E}"/>
              </a:ext>
            </a:extLst>
          </p:cNvPr>
          <p:cNvPicPr>
            <a:picLocks noChangeAspect="1"/>
          </p:cNvPicPr>
          <p:nvPr/>
        </p:nvPicPr>
        <p:blipFill>
          <a:blip r:embed="rId3"/>
          <a:stretch>
            <a:fillRect/>
          </a:stretch>
        </p:blipFill>
        <p:spPr>
          <a:xfrm>
            <a:off x="6012867" y="554373"/>
            <a:ext cx="6047941" cy="6079482"/>
          </a:xfrm>
          <a:prstGeom prst="rect">
            <a:avLst/>
          </a:prstGeom>
        </p:spPr>
      </p:pic>
      <p:grpSp>
        <p:nvGrpSpPr>
          <p:cNvPr id="13" name="Group 12">
            <a:extLst>
              <a:ext uri="{FF2B5EF4-FFF2-40B4-BE49-F238E27FC236}">
                <a16:creationId xmlns:a16="http://schemas.microsoft.com/office/drawing/2014/main" id="{9A22B795-C3CA-4E7D-B192-999319CFBCE1}"/>
              </a:ext>
            </a:extLst>
          </p:cNvPr>
          <p:cNvGrpSpPr/>
          <p:nvPr/>
        </p:nvGrpSpPr>
        <p:grpSpPr>
          <a:xfrm>
            <a:off x="108687" y="1980981"/>
            <a:ext cx="4352474" cy="2453797"/>
            <a:chOff x="9105" y="1980981"/>
            <a:chExt cx="4352474" cy="2453797"/>
          </a:xfrm>
        </p:grpSpPr>
        <p:sp>
          <p:nvSpPr>
            <p:cNvPr id="11" name="Speech Bubble: Rectangle with Corners Rounded 10">
              <a:extLst>
                <a:ext uri="{FF2B5EF4-FFF2-40B4-BE49-F238E27FC236}">
                  <a16:creationId xmlns:a16="http://schemas.microsoft.com/office/drawing/2014/main" id="{67647DBD-13C5-4FD5-823A-B5AA96ECF31D}"/>
                </a:ext>
              </a:extLst>
            </p:cNvPr>
            <p:cNvSpPr/>
            <p:nvPr/>
          </p:nvSpPr>
          <p:spPr>
            <a:xfrm>
              <a:off x="131193" y="1980981"/>
              <a:ext cx="4108298" cy="2453797"/>
            </a:xfrm>
            <a:prstGeom prst="wedgeRoundRectCallout">
              <a:avLst>
                <a:gd name="adj1" fmla="val 93097"/>
                <a:gd name="adj2" fmla="val -15416"/>
                <a:gd name="adj3" fmla="val 16667"/>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61C1EF-F295-4A62-A6DD-0055A740E1B5}"/>
                </a:ext>
              </a:extLst>
            </p:cNvPr>
            <p:cNvSpPr/>
            <p:nvPr/>
          </p:nvSpPr>
          <p:spPr>
            <a:xfrm>
              <a:off x="9105" y="2334408"/>
              <a:ext cx="4352474" cy="1569660"/>
            </a:xfrm>
            <a:prstGeom prst="rect">
              <a:avLst/>
            </a:prstGeom>
          </p:spPr>
          <p:txBody>
            <a:bodyPr wrap="none">
              <a:spAutoFit/>
            </a:bodyPr>
            <a:lstStyle/>
            <a:p>
              <a:pPr algn="ctr">
                <a:defRPr/>
              </a:pPr>
              <a:r>
                <a:rPr lang="en-US" altLang="en-US" sz="3200">
                  <a:solidFill>
                    <a:srgbClr val="FF0066"/>
                  </a:solidFill>
                  <a:latin typeface="Arial" panose="020B0604020202020204" pitchFamily="34" charset="0"/>
                  <a:cs typeface="Arial" panose="020B0604020202020204" pitchFamily="34" charset="0"/>
                </a:rPr>
                <a:t>Em có nhận xét gì</a:t>
              </a:r>
            </a:p>
            <a:p>
              <a:pPr algn="ctr">
                <a:defRPr/>
              </a:pPr>
              <a:r>
                <a:rPr lang="en-US" altLang="en-US" sz="3200">
                  <a:solidFill>
                    <a:srgbClr val="FF0066"/>
                  </a:solidFill>
                  <a:latin typeface="Arial" panose="020B0604020202020204" pitchFamily="34" charset="0"/>
                  <a:cs typeface="Arial" panose="020B0604020202020204" pitchFamily="34" charset="0"/>
                </a:rPr>
                <a:t> về sông ngòi châu Á? </a:t>
              </a:r>
            </a:p>
            <a:p>
              <a:pPr algn="ctr">
                <a:defRPr/>
              </a:pPr>
              <a:r>
                <a:rPr lang="en-US" altLang="en-US" sz="3200">
                  <a:solidFill>
                    <a:srgbClr val="FF0066"/>
                  </a:solidFill>
                  <a:latin typeface="Arial" panose="020B0604020202020204" pitchFamily="34" charset="0"/>
                  <a:cs typeface="Arial" panose="020B0604020202020204" pitchFamily="34" charset="0"/>
                </a:rPr>
                <a:t>(mạng lưới, phân bố) </a:t>
              </a:r>
              <a:endParaRPr lang="en-US" altLang="en-US" sz="3200" dirty="0">
                <a:solidFill>
                  <a:srgbClr val="FF0066"/>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2201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902488"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sp>
        <p:nvSpPr>
          <p:cNvPr id="10" name="Rectangle 9">
            <a:extLst>
              <a:ext uri="{FF2B5EF4-FFF2-40B4-BE49-F238E27FC236}">
                <a16:creationId xmlns:a16="http://schemas.microsoft.com/office/drawing/2014/main" id="{DBB8DFFA-602B-4E05-A800-114EEC659DA6}"/>
              </a:ext>
            </a:extLst>
          </p:cNvPr>
          <p:cNvSpPr/>
          <p:nvPr/>
        </p:nvSpPr>
        <p:spPr>
          <a:xfrm>
            <a:off x="609600" y="2968100"/>
            <a:ext cx="10972800" cy="1447897"/>
          </a:xfrm>
          <a:prstGeom prst="rect">
            <a:avLst/>
          </a:prstGeom>
        </p:spPr>
        <p:txBody>
          <a:bodyPr wrap="square">
            <a:spAutoFit/>
          </a:bodyPr>
          <a:lstStyle/>
          <a:p>
            <a:pPr marR="38100" lvl="0" algn="just">
              <a:lnSpc>
                <a:spcPct val="115000"/>
              </a:lnSpc>
              <a:spcAft>
                <a:spcPts val="0"/>
              </a:spcAft>
              <a:buSzPts val="1200"/>
              <a:tabLst>
                <a:tab pos="180340" algn="l"/>
                <a:tab pos="450215" algn="l"/>
              </a:tabLst>
            </a:pPr>
            <a:r>
              <a:rPr lang="en-US" sz="4000">
                <a:solidFill>
                  <a:srgbClr val="1C11AF"/>
                </a:solidFill>
                <a:latin typeface="Arial" panose="020B0604020202020204" pitchFamily="34" charset="0"/>
                <a:ea typeface="Times New Roman" panose="02020603050405020304" pitchFamily="18" charset="0"/>
                <a:cs typeface="Arial" panose="020B0604020202020204" pitchFamily="34" charset="0"/>
              </a:rPr>
              <a:t>- Châu Á có hệ thống sông ngòi khá phát triển, có nhiều hệ thống sông lớn.</a:t>
            </a:r>
            <a:endParaRPr lang="en-US" sz="4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1" name="Picture 10" descr="book9">
            <a:extLst>
              <a:ext uri="{FF2B5EF4-FFF2-40B4-BE49-F238E27FC236}">
                <a16:creationId xmlns:a16="http://schemas.microsoft.com/office/drawing/2014/main" id="{8712634E-8696-4008-A38B-9E1BB6AB921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5285" y="1929791"/>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4E8898F0-6361-4425-A4D1-3201F9A60E83}"/>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123614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CF02D0-B271-4EC2-A52E-155AF704B07D}"/>
              </a:ext>
            </a:extLst>
          </p:cNvPr>
          <p:cNvSpPr txBox="1"/>
          <p:nvPr/>
        </p:nvSpPr>
        <p:spPr>
          <a:xfrm>
            <a:off x="1264602" y="2612272"/>
            <a:ext cx="2849526"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Tên hệ sinh thái</a:t>
            </a:r>
          </a:p>
        </p:txBody>
      </p:sp>
      <p:sp>
        <p:nvSpPr>
          <p:cNvPr id="5" name="TextBox 4">
            <a:extLst>
              <a:ext uri="{FF2B5EF4-FFF2-40B4-BE49-F238E27FC236}">
                <a16:creationId xmlns:a16="http://schemas.microsoft.com/office/drawing/2014/main" id="{7A269B31-641E-4FA9-8E95-E57DAAEDDFF8}"/>
              </a:ext>
            </a:extLst>
          </p:cNvPr>
          <p:cNvSpPr txBox="1"/>
          <p:nvPr/>
        </p:nvSpPr>
        <p:spPr>
          <a:xfrm>
            <a:off x="5088780" y="2612272"/>
            <a:ext cx="2849526"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Phân bố</a:t>
            </a:r>
          </a:p>
        </p:txBody>
      </p:sp>
      <p:sp>
        <p:nvSpPr>
          <p:cNvPr id="6" name="TextBox 5">
            <a:extLst>
              <a:ext uri="{FF2B5EF4-FFF2-40B4-BE49-F238E27FC236}">
                <a16:creationId xmlns:a16="http://schemas.microsoft.com/office/drawing/2014/main" id="{9FED8CEF-F824-43D4-9EB9-07E885509300}"/>
              </a:ext>
            </a:extLst>
          </p:cNvPr>
          <p:cNvSpPr txBox="1"/>
          <p:nvPr/>
        </p:nvSpPr>
        <p:spPr>
          <a:xfrm>
            <a:off x="8912958" y="2612272"/>
            <a:ext cx="2849526" cy="523220"/>
          </a:xfrm>
          <a:prstGeom prst="rect">
            <a:avLst/>
          </a:prstGeom>
          <a:no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Đặc điểm</a:t>
            </a:r>
          </a:p>
        </p:txBody>
      </p:sp>
      <p:sp>
        <p:nvSpPr>
          <p:cNvPr id="25" name="Rectangle 24">
            <a:extLst>
              <a:ext uri="{FF2B5EF4-FFF2-40B4-BE49-F238E27FC236}">
                <a16:creationId xmlns:a16="http://schemas.microsoft.com/office/drawing/2014/main" id="{28987731-8EBC-4F15-9F53-1053677ECF23}"/>
              </a:ext>
            </a:extLst>
          </p:cNvPr>
          <p:cNvSpPr/>
          <p:nvPr/>
        </p:nvSpPr>
        <p:spPr>
          <a:xfrm>
            <a:off x="429017" y="677143"/>
            <a:ext cx="11163231" cy="1426031"/>
          </a:xfrm>
          <a:prstGeom prst="rect">
            <a:avLst/>
          </a:prstGeom>
          <a:ln w="6350">
            <a:solidFill>
              <a:srgbClr val="0070C0"/>
            </a:solidFill>
            <a:prstDash val="sysDash"/>
          </a:ln>
        </p:spPr>
        <p:txBody>
          <a:bodyPr wrap="square">
            <a:spAutoFit/>
          </a:bodyPr>
          <a:lstStyle/>
          <a:p>
            <a:pPr marR="74295" algn="just">
              <a:spcBef>
                <a:spcPts val="405"/>
              </a:spcBef>
              <a:spcAft>
                <a:spcPts val="0"/>
              </a:spcAft>
            </a:pPr>
            <a:r>
              <a:rPr lang="en-US" sz="2600" spc="-5">
                <a:solidFill>
                  <a:srgbClr val="1C11AF"/>
                </a:solidFill>
                <a:latin typeface="Arial" panose="020B0604020202020204" pitchFamily="34" charset="0"/>
                <a:ea typeface="Arial" panose="020B0604020202020204" pitchFamily="34" charset="0"/>
                <a:cs typeface="Arial" panose="020B0604020202020204" pitchFamily="34" charset="0"/>
              </a:rPr>
              <a:t>- Thảo luận:  </a:t>
            </a:r>
            <a:r>
              <a:rPr lang="en-US" sz="2600" spc="-5">
                <a:solidFill>
                  <a:srgbClr val="FF0000"/>
                </a:solidFill>
                <a:latin typeface="Arial" panose="020B0604020202020204" pitchFamily="34" charset="0"/>
                <a:ea typeface="Arial" panose="020B0604020202020204" pitchFamily="34" charset="0"/>
                <a:cs typeface="Arial" panose="020B0604020202020204" pitchFamily="34" charset="0"/>
              </a:rPr>
              <a:t>nhóm 4</a:t>
            </a:r>
            <a:endParaRPr lang="en-US" sz="2600" spc="-5" dirty="0">
              <a:solidFill>
                <a:srgbClr val="FF0000"/>
              </a:solidFill>
              <a:latin typeface="Arial" panose="020B0604020202020204" pitchFamily="34" charset="0"/>
              <a:ea typeface="Arial" panose="020B0604020202020204" pitchFamily="34" charset="0"/>
              <a:cs typeface="Arial" panose="020B0604020202020204" pitchFamily="34" charset="0"/>
            </a:endParaRPr>
          </a:p>
          <a:p>
            <a:pPr marR="74295" algn="just">
              <a:spcBef>
                <a:spcPts val="405"/>
              </a:spcBef>
              <a:spcAft>
                <a:spcPts val="0"/>
              </a:spcAft>
            </a:pPr>
            <a:r>
              <a:rPr lang="en-US" sz="2600" spc="-5">
                <a:solidFill>
                  <a:srgbClr val="FC3245"/>
                </a:solidFill>
                <a:latin typeface="Arial" panose="020B0604020202020204" pitchFamily="34" charset="0"/>
                <a:ea typeface="Arial" panose="020B0604020202020204" pitchFamily="34" charset="0"/>
                <a:cs typeface="Arial" panose="020B0604020202020204" pitchFamily="34" charset="0"/>
              </a:rPr>
              <a:t>- Nhiệm </a:t>
            </a:r>
            <a:r>
              <a:rPr lang="en-US" sz="2600" spc="-5" dirty="0" err="1">
                <a:solidFill>
                  <a:srgbClr val="FC3245"/>
                </a:solidFill>
                <a:latin typeface="Arial" panose="020B0604020202020204" pitchFamily="34" charset="0"/>
                <a:ea typeface="Arial" panose="020B0604020202020204" pitchFamily="34" charset="0"/>
                <a:cs typeface="Arial" panose="020B0604020202020204" pitchFamily="34" charset="0"/>
              </a:rPr>
              <a:t>vụ</a:t>
            </a:r>
            <a:r>
              <a:rPr lang="en-US" sz="2600" spc="-5">
                <a:solidFill>
                  <a:srgbClr val="FC3245"/>
                </a:solidFill>
                <a:latin typeface="Arial" panose="020B0604020202020204" pitchFamily="34" charset="0"/>
                <a:ea typeface="Arial" panose="020B0604020202020204" pitchFamily="34" charset="0"/>
                <a:cs typeface="Arial" panose="020B0604020202020204" pitchFamily="34" charset="0"/>
              </a:rPr>
              <a:t>: </a:t>
            </a:r>
            <a:r>
              <a:rPr lang="en-US" altLang="en-US" sz="2800">
                <a:solidFill>
                  <a:srgbClr val="1C11AF"/>
                </a:solidFill>
                <a:latin typeface="Arial" panose="020B0604020202020204" pitchFamily="34" charset="0"/>
                <a:cs typeface="Arial" panose="020B0604020202020204" pitchFamily="34" charset="0"/>
              </a:rPr>
              <a:t>Dựa vào thông tin mục d và các hình 3,4 hoàn thành PHT</a:t>
            </a:r>
          </a:p>
          <a:p>
            <a:pPr marR="74295" algn="just">
              <a:spcBef>
                <a:spcPts val="405"/>
              </a:spcBef>
              <a:spcAft>
                <a:spcPts val="0"/>
              </a:spcAft>
            </a:pPr>
            <a:r>
              <a:rPr lang="en-US" sz="2600">
                <a:solidFill>
                  <a:srgbClr val="1C11AF"/>
                </a:solidFill>
                <a:latin typeface="Arial" panose="020B0604020202020204" pitchFamily="34" charset="0"/>
                <a:ea typeface="Calibri" panose="020F0502020204030204" pitchFamily="34" charset="0"/>
                <a:cs typeface="Arial" panose="020B0604020202020204" pitchFamily="34" charset="0"/>
              </a:rPr>
              <a:t>- </a:t>
            </a:r>
            <a:r>
              <a:rPr lang="en-US" sz="2600">
                <a:solidFill>
                  <a:srgbClr val="1C11AF"/>
                </a:solidFill>
                <a:effectLst/>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1C11AF"/>
                </a:solidFill>
                <a:effectLst/>
                <a:latin typeface="Arial" panose="020B0604020202020204" pitchFamily="34" charset="0"/>
                <a:ea typeface="Calibri" panose="020F0502020204030204" pitchFamily="34" charset="0"/>
                <a:cs typeface="Arial" panose="020B0604020202020204" pitchFamily="34" charset="0"/>
              </a:rPr>
              <a:t>Thời</a:t>
            </a:r>
            <a:r>
              <a:rPr lang="en-US" sz="2600" dirty="0">
                <a:solidFill>
                  <a:srgbClr val="1C11AF"/>
                </a:solidFill>
                <a:effectLst/>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1C11AF"/>
                </a:solidFill>
                <a:effectLst/>
                <a:latin typeface="Arial" panose="020B0604020202020204" pitchFamily="34" charset="0"/>
                <a:ea typeface="Calibri" panose="020F0502020204030204" pitchFamily="34" charset="0"/>
                <a:cs typeface="Arial" panose="020B0604020202020204" pitchFamily="34" charset="0"/>
              </a:rPr>
              <a:t>gian</a:t>
            </a:r>
            <a:r>
              <a:rPr lang="en-US" sz="2600" dirty="0">
                <a:solidFill>
                  <a:srgbClr val="1C11AF"/>
                </a:solidFill>
                <a:effectLst/>
                <a:latin typeface="Arial" panose="020B0604020202020204" pitchFamily="34" charset="0"/>
                <a:ea typeface="Calibri" panose="020F0502020204030204" pitchFamily="34" charset="0"/>
                <a:cs typeface="Arial" panose="020B0604020202020204" pitchFamily="34" charset="0"/>
              </a:rPr>
              <a:t>: </a:t>
            </a:r>
            <a:r>
              <a:rPr lang="en-US" sz="2600" dirty="0">
                <a:solidFill>
                  <a:srgbClr val="FF0000"/>
                </a:solidFill>
                <a:effectLst/>
                <a:latin typeface="Arial" panose="020B0604020202020204" pitchFamily="34" charset="0"/>
                <a:ea typeface="Calibri" panose="020F0502020204030204" pitchFamily="34" charset="0"/>
                <a:cs typeface="Arial" panose="020B0604020202020204" pitchFamily="34" charset="0"/>
              </a:rPr>
              <a:t>4 </a:t>
            </a:r>
            <a:r>
              <a:rPr lang="en-US" sz="26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phút</a:t>
            </a:r>
            <a:endParaRPr lang="en-US" sz="26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6" name="loa 2">
            <a:extLst>
              <a:ext uri="{FF2B5EF4-FFF2-40B4-BE49-F238E27FC236}">
                <a16:creationId xmlns:a16="http://schemas.microsoft.com/office/drawing/2014/main" id="{40C4CDA5-48C0-4B3C-A0C6-C322544F9D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523203">
            <a:off x="1291217" y="-204531"/>
            <a:ext cx="1207048" cy="1207048"/>
          </a:xfrm>
          <a:prstGeom prst="rect">
            <a:avLst/>
          </a:prstGeom>
        </p:spPr>
      </p:pic>
      <p:sp>
        <p:nvSpPr>
          <p:cNvPr id="27" name="Rectangle: Rounded Corners 26">
            <a:extLst>
              <a:ext uri="{FF2B5EF4-FFF2-40B4-BE49-F238E27FC236}">
                <a16:creationId xmlns:a16="http://schemas.microsoft.com/office/drawing/2014/main" id="{101E028D-91C9-41BF-8527-D67872C42E72}"/>
              </a:ext>
            </a:extLst>
          </p:cNvPr>
          <p:cNvSpPr/>
          <p:nvPr/>
        </p:nvSpPr>
        <p:spPr>
          <a:xfrm>
            <a:off x="4117926" y="271510"/>
            <a:ext cx="4250151"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6CDE4EB7-B991-4D8B-BAEC-988E8F25A3B1}"/>
              </a:ext>
            </a:extLst>
          </p:cNvPr>
          <p:cNvSpPr txBox="1"/>
          <p:nvPr/>
        </p:nvSpPr>
        <p:spPr>
          <a:xfrm>
            <a:off x="4195286" y="288684"/>
            <a:ext cx="3929176" cy="646331"/>
          </a:xfrm>
          <a:prstGeom prst="rect">
            <a:avLst/>
          </a:prstGeom>
          <a:noFill/>
        </p:spPr>
        <p:txBody>
          <a:bodyPr wrap="square" rtlCol="0">
            <a:spAutoFit/>
          </a:bodyPr>
          <a:lstStyle/>
          <a:p>
            <a:pPr algn="ctr"/>
            <a:r>
              <a:rPr lang="en-US" sz="36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NHÓM TÀI NĂNG</a:t>
            </a:r>
          </a:p>
        </p:txBody>
      </p:sp>
      <p:graphicFrame>
        <p:nvGraphicFramePr>
          <p:cNvPr id="19" name="Table 18">
            <a:extLst>
              <a:ext uri="{FF2B5EF4-FFF2-40B4-BE49-F238E27FC236}">
                <a16:creationId xmlns:a16="http://schemas.microsoft.com/office/drawing/2014/main" id="{FD842E93-4F25-441B-B621-F0CDFDF33ADF}"/>
              </a:ext>
            </a:extLst>
          </p:cNvPr>
          <p:cNvGraphicFramePr>
            <a:graphicFrameLocks noGrp="1"/>
          </p:cNvGraphicFramePr>
          <p:nvPr>
            <p:extLst>
              <p:ext uri="{D42A27DB-BD31-4B8C-83A1-F6EECF244321}">
                <p14:modId xmlns:p14="http://schemas.microsoft.com/office/powerpoint/2010/main" val="1181873627"/>
              </p:ext>
            </p:extLst>
          </p:nvPr>
        </p:nvGraphicFramePr>
        <p:xfrm>
          <a:off x="277275" y="2235575"/>
          <a:ext cx="11398100" cy="4568632"/>
        </p:xfrm>
        <a:graphic>
          <a:graphicData uri="http://schemas.openxmlformats.org/drawingml/2006/table">
            <a:tbl>
              <a:tblPr bandRow="1">
                <a:tableStyleId>{5C22544A-7EE6-4342-B048-85BDC9FD1C3A}</a:tableStyleId>
              </a:tblPr>
              <a:tblGrid>
                <a:gridCol w="3688212">
                  <a:extLst>
                    <a:ext uri="{9D8B030D-6E8A-4147-A177-3AD203B41FA5}">
                      <a16:colId xmlns:a16="http://schemas.microsoft.com/office/drawing/2014/main" val="72257170"/>
                    </a:ext>
                  </a:extLst>
                </a:gridCol>
                <a:gridCol w="2049268">
                  <a:extLst>
                    <a:ext uri="{9D8B030D-6E8A-4147-A177-3AD203B41FA5}">
                      <a16:colId xmlns:a16="http://schemas.microsoft.com/office/drawing/2014/main" val="4187616667"/>
                    </a:ext>
                  </a:extLst>
                </a:gridCol>
                <a:gridCol w="3016553">
                  <a:extLst>
                    <a:ext uri="{9D8B030D-6E8A-4147-A177-3AD203B41FA5}">
                      <a16:colId xmlns:a16="http://schemas.microsoft.com/office/drawing/2014/main" val="3105815187"/>
                    </a:ext>
                  </a:extLst>
                </a:gridCol>
                <a:gridCol w="2644067">
                  <a:extLst>
                    <a:ext uri="{9D8B030D-6E8A-4147-A177-3AD203B41FA5}">
                      <a16:colId xmlns:a16="http://schemas.microsoft.com/office/drawing/2014/main" val="2961103454"/>
                    </a:ext>
                  </a:extLst>
                </a:gridCol>
              </a:tblGrid>
              <a:tr h="982376">
                <a:tc>
                  <a:txBody>
                    <a:bodyPr/>
                    <a:lstStyle/>
                    <a:p>
                      <a:pPr indent="180340" algn="l">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Khu vực</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Bắc Á</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Đông Á, Nam Á</a:t>
                      </a:r>
                    </a:p>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Đông Nam Á, </a:t>
                      </a: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Tây Nam Á và Trung Á</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3699851670"/>
                  </a:ext>
                </a:extLst>
              </a:tr>
              <a:tr h="982376">
                <a:tc>
                  <a:txBody>
                    <a:bodyPr/>
                    <a:lstStyle/>
                    <a:p>
                      <a:pPr indent="180340" algn="l">
                        <a:lnSpc>
                          <a:spcPct val="115000"/>
                        </a:lnSpc>
                        <a:spcAft>
                          <a:spcPts val="600"/>
                        </a:spcAft>
                        <a:tabLst>
                          <a:tab pos="180340" algn="l"/>
                          <a:tab pos="450215" algn="l"/>
                        </a:tabLst>
                      </a:pPr>
                      <a:r>
                        <a:rPr lang="en-US" sz="2400">
                          <a:solidFill>
                            <a:srgbClr val="1C11AF"/>
                          </a:solidFill>
                          <a:effectLst/>
                          <a:latin typeface="Arial" panose="020B0604020202020204" pitchFamily="34" charset="0"/>
                          <a:cs typeface="Arial" panose="020B0604020202020204" pitchFamily="34" charset="0"/>
                        </a:rPr>
                        <a:t> Mạng lưới sông, hướng chảy</a:t>
                      </a: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41934495"/>
                  </a:ext>
                </a:extLst>
              </a:tr>
              <a:tr h="916812">
                <a:tc>
                  <a:txBody>
                    <a:bodyPr/>
                    <a:lstStyle/>
                    <a:p>
                      <a:pPr indent="180340" algn="l">
                        <a:lnSpc>
                          <a:spcPct val="115000"/>
                        </a:lnSpc>
                        <a:spcAft>
                          <a:spcPts val="600"/>
                        </a:spcAft>
                        <a:tabLst>
                          <a:tab pos="180340" algn="l"/>
                          <a:tab pos="450215" algn="l"/>
                        </a:tabLst>
                      </a:pPr>
                      <a:r>
                        <a:rPr lang="en-US" sz="2400">
                          <a:solidFill>
                            <a:srgbClr val="1C11AF"/>
                          </a:solidFill>
                          <a:effectLst/>
                          <a:latin typeface="Arial" panose="020B0604020202020204" pitchFamily="34" charset="0"/>
                          <a:cs typeface="Arial" panose="020B0604020202020204" pitchFamily="34" charset="0"/>
                        </a:rPr>
                        <a:t> Đặc điểm chế độ nước, lượng nước</a:t>
                      </a: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E9FA6A"/>
                    </a:solidFill>
                  </a:tcPr>
                </a:tc>
                <a:extLst>
                  <a:ext uri="{0D108BD9-81ED-4DB2-BD59-A6C34878D82A}">
                    <a16:rowId xmlns:a16="http://schemas.microsoft.com/office/drawing/2014/main" val="3232796276"/>
                  </a:ext>
                </a:extLst>
              </a:tr>
              <a:tr h="647848">
                <a:tc>
                  <a:txBody>
                    <a:bodyPr/>
                    <a:lstStyle/>
                    <a:p>
                      <a:pPr marL="0" indent="0" algn="l">
                        <a:lnSpc>
                          <a:spcPct val="115000"/>
                        </a:lnSpc>
                        <a:spcAft>
                          <a:spcPts val="600"/>
                        </a:spcAft>
                        <a:buFontTx/>
                        <a:buNone/>
                        <a:tabLst>
                          <a:tab pos="180340" algn="l"/>
                          <a:tab pos="450215" algn="l"/>
                        </a:tabLst>
                      </a:pPr>
                      <a:r>
                        <a:rPr lang="en-US" sz="2400">
                          <a:solidFill>
                            <a:srgbClr val="1C11AF"/>
                          </a:solidFill>
                          <a:effectLst/>
                          <a:latin typeface="Arial" panose="020B0604020202020204" pitchFamily="34" charset="0"/>
                          <a:cs typeface="Arial" panose="020B0604020202020204" pitchFamily="34" charset="0"/>
                        </a:rPr>
                        <a:t>Sông, điển hình</a:t>
                      </a: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l">
                        <a:lnSpc>
                          <a:spcPct val="115000"/>
                        </a:lnSpc>
                        <a:spcAft>
                          <a:spcPts val="600"/>
                        </a:spcAft>
                        <a:buFontTx/>
                        <a:buNone/>
                        <a:tabLst>
                          <a:tab pos="180340" algn="l"/>
                          <a:tab pos="450215"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469433122"/>
                  </a:ext>
                </a:extLst>
              </a:tr>
              <a:tr h="647848">
                <a:tc>
                  <a:txBody>
                    <a:bodyPr/>
                    <a:lstStyle/>
                    <a:p>
                      <a:pPr marL="0" lvl="0" indent="0" algn="l">
                        <a:lnSpc>
                          <a:spcPct val="115000"/>
                        </a:lnSpc>
                        <a:spcAft>
                          <a:spcPts val="0"/>
                        </a:spcAft>
                        <a:buSzPts val="1300"/>
                        <a:buFont typeface="Symbol" panose="05050102010706020507" pitchFamily="18" charset="2"/>
                        <a:buNone/>
                        <a:tabLst>
                          <a:tab pos="180340" algn="l"/>
                          <a:tab pos="450215" algn="l"/>
                        </a:tabLst>
                      </a:pPr>
                      <a:r>
                        <a:rPr lang="en-US" sz="2400">
                          <a:solidFill>
                            <a:srgbClr val="1C11AF"/>
                          </a:solidFill>
                          <a:effectLst/>
                          <a:latin typeface="Arial" panose="020B0604020202020204" pitchFamily="34" charset="0"/>
                          <a:cs typeface="Arial" panose="020B0604020202020204" pitchFamily="34" charset="0"/>
                        </a:rPr>
                        <a:t>Giá trị kinh tế</a:t>
                      </a:r>
                    </a:p>
                    <a:p>
                      <a:pPr marL="342900" lvl="0" indent="-342900" algn="l">
                        <a:lnSpc>
                          <a:spcPct val="115000"/>
                        </a:lnSpc>
                        <a:spcAft>
                          <a:spcPts val="0"/>
                        </a:spcAft>
                        <a:buSzPts val="1300"/>
                        <a:buFont typeface="Symbol" panose="05050102010706020507" pitchFamily="18" charset="2"/>
                        <a:buChar char="-"/>
                        <a:tabLst>
                          <a:tab pos="180340" algn="l"/>
                          <a:tab pos="450215" algn="l"/>
                        </a:tabLst>
                      </a:pPr>
                      <a:endParaRPr lang="en-US" sz="24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375514688"/>
                  </a:ext>
                </a:extLst>
              </a:tr>
            </a:tbl>
          </a:graphicData>
        </a:graphic>
      </p:graphicFrame>
      <p:pic>
        <p:nvPicPr>
          <p:cNvPr id="20" name="4 Minute Timer">
            <a:hlinkClick r:id="" action="ppaction://media"/>
            <a:extLst>
              <a:ext uri="{FF2B5EF4-FFF2-40B4-BE49-F238E27FC236}">
                <a16:creationId xmlns:a16="http://schemas.microsoft.com/office/drawing/2014/main" id="{4557C900-0328-45FE-A6E5-0B8D73EDF33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2260" y="142505"/>
            <a:ext cx="1704768" cy="986058"/>
          </a:xfrm>
          <a:prstGeom prst="rect">
            <a:avLst/>
          </a:prstGeom>
        </p:spPr>
      </p:pic>
      <p:sp>
        <p:nvSpPr>
          <p:cNvPr id="21" name="TextBox 20">
            <a:extLst>
              <a:ext uri="{FF2B5EF4-FFF2-40B4-BE49-F238E27FC236}">
                <a16:creationId xmlns:a16="http://schemas.microsoft.com/office/drawing/2014/main" id="{B23A1A8D-FF15-4DD5-BC7E-B395590EB5F8}"/>
              </a:ext>
            </a:extLst>
          </p:cNvPr>
          <p:cNvSpPr txBox="1"/>
          <p:nvPr/>
        </p:nvSpPr>
        <p:spPr>
          <a:xfrm>
            <a:off x="4075611" y="3675921"/>
            <a:ext cx="1900714" cy="523220"/>
          </a:xfrm>
          <a:prstGeom prst="rect">
            <a:avLst/>
          </a:prstGeom>
          <a:solidFill>
            <a:srgbClr val="0070C0"/>
          </a:solid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Nhóm 1,2</a:t>
            </a:r>
          </a:p>
        </p:txBody>
      </p:sp>
      <p:sp>
        <p:nvSpPr>
          <p:cNvPr id="22" name="TextBox 21">
            <a:extLst>
              <a:ext uri="{FF2B5EF4-FFF2-40B4-BE49-F238E27FC236}">
                <a16:creationId xmlns:a16="http://schemas.microsoft.com/office/drawing/2014/main" id="{6CFCAD35-36B1-44B0-831A-A0A35491AFA9}"/>
              </a:ext>
            </a:extLst>
          </p:cNvPr>
          <p:cNvSpPr txBox="1"/>
          <p:nvPr/>
        </p:nvSpPr>
        <p:spPr>
          <a:xfrm>
            <a:off x="6640926" y="4523658"/>
            <a:ext cx="2004310" cy="523220"/>
          </a:xfrm>
          <a:prstGeom prst="rect">
            <a:avLst/>
          </a:prstGeom>
          <a:solidFill>
            <a:srgbClr val="0070C0"/>
          </a:solid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Nhóm 3,4</a:t>
            </a:r>
          </a:p>
        </p:txBody>
      </p:sp>
      <p:sp>
        <p:nvSpPr>
          <p:cNvPr id="23" name="TextBox 22">
            <a:extLst>
              <a:ext uri="{FF2B5EF4-FFF2-40B4-BE49-F238E27FC236}">
                <a16:creationId xmlns:a16="http://schemas.microsoft.com/office/drawing/2014/main" id="{A62B9A87-2A34-43E1-BC5D-47331FF6A5EB}"/>
              </a:ext>
            </a:extLst>
          </p:cNvPr>
          <p:cNvSpPr txBox="1"/>
          <p:nvPr/>
        </p:nvSpPr>
        <p:spPr>
          <a:xfrm>
            <a:off x="9541473" y="6093597"/>
            <a:ext cx="1955773" cy="523220"/>
          </a:xfrm>
          <a:prstGeom prst="rect">
            <a:avLst/>
          </a:prstGeom>
          <a:solidFill>
            <a:srgbClr val="0070C0"/>
          </a:solidFill>
        </p:spPr>
        <p:txBody>
          <a:bodyPr wrap="square" rtlCol="0">
            <a:spAutoFit/>
          </a:bodyPr>
          <a:lstStyle/>
          <a:p>
            <a:r>
              <a:rPr lang="en-US" sz="2800" b="1">
                <a:solidFill>
                  <a:schemeClr val="bg1"/>
                </a:solidFill>
                <a:latin typeface="Arial" panose="020B0604020202020204" pitchFamily="34" charset="0"/>
                <a:cs typeface="Arial" panose="020B0604020202020204" pitchFamily="34" charset="0"/>
              </a:rPr>
              <a:t>Nhóm 5,6</a:t>
            </a:r>
          </a:p>
        </p:txBody>
      </p:sp>
    </p:spTree>
    <p:extLst>
      <p:ext uri="{BB962C8B-B14F-4D97-AF65-F5344CB8AC3E}">
        <p14:creationId xmlns:p14="http://schemas.microsoft.com/office/powerpoint/2010/main" val="149615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55118" fill="hold"/>
                                        <p:tgtEl>
                                          <p:spTgt spid="20"/>
                                        </p:tgtEl>
                                      </p:cBhvr>
                                    </p:cmd>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20"/>
                                        </p:tgtEl>
                                      </p:cBhvr>
                                    </p:cmd>
                                  </p:childTnLst>
                                </p:cTn>
                              </p:par>
                            </p:childTnLst>
                          </p:cTn>
                        </p:par>
                      </p:childTnLst>
                    </p:cTn>
                  </p:par>
                </p:childTnLst>
              </p:cTn>
              <p:nextCondLst>
                <p:cond evt="onClick" delay="0">
                  <p:tgtEl>
                    <p:spTgt spid="20"/>
                  </p:tgtEl>
                </p:cond>
              </p:nextCondLst>
            </p:seq>
            <p:video>
              <p:cMediaNode vol="80000">
                <p:cTn id="40" fill="hold" display="0">
                  <p:stCondLst>
                    <p:cond delay="indefinite"/>
                  </p:stCondLst>
                </p:cTn>
                <p:tgtEl>
                  <p:spTgt spid="20"/>
                </p:tgtEl>
              </p:cMediaNode>
            </p:video>
          </p:childTnLst>
        </p:cTn>
      </p:par>
    </p:tnLst>
    <p:bldLst>
      <p:bldP spid="4" grpId="0"/>
      <p:bldP spid="5" grpId="0"/>
      <p:bldP spid="6" grpId="0"/>
      <p:bldP spid="21" grpId="0" animBg="1"/>
      <p:bldP spid="22"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7" name="Picture 6">
            <a:extLst>
              <a:ext uri="{FF2B5EF4-FFF2-40B4-BE49-F238E27FC236}">
                <a16:creationId xmlns:a16="http://schemas.microsoft.com/office/drawing/2014/main" id="{04A94644-8E3C-423E-B90B-04BC596D00D2}"/>
              </a:ext>
            </a:extLst>
          </p:cNvPr>
          <p:cNvPicPr>
            <a:picLocks noChangeAspect="1"/>
          </p:cNvPicPr>
          <p:nvPr/>
        </p:nvPicPr>
        <p:blipFill>
          <a:blip r:embed="rId4"/>
          <a:stretch>
            <a:fillRect/>
          </a:stretch>
        </p:blipFill>
        <p:spPr>
          <a:xfrm>
            <a:off x="5545777" y="84847"/>
            <a:ext cx="6515031" cy="6549008"/>
          </a:xfrm>
          <a:prstGeom prst="rect">
            <a:avLst/>
          </a:prstGeom>
        </p:spPr>
      </p:pic>
      <p:sp>
        <p:nvSpPr>
          <p:cNvPr id="9" name="Freeform 3">
            <a:extLst>
              <a:ext uri="{FF2B5EF4-FFF2-40B4-BE49-F238E27FC236}">
                <a16:creationId xmlns:a16="http://schemas.microsoft.com/office/drawing/2014/main" id="{0A399BB9-63B1-4E2C-837D-A2DAA65FBDD1}"/>
              </a:ext>
            </a:extLst>
          </p:cNvPr>
          <p:cNvSpPr>
            <a:spLocks/>
          </p:cNvSpPr>
          <p:nvPr/>
        </p:nvSpPr>
        <p:spPr bwMode="auto">
          <a:xfrm>
            <a:off x="7920403" y="1549042"/>
            <a:ext cx="469900" cy="984251"/>
          </a:xfrm>
          <a:custGeom>
            <a:avLst/>
            <a:gdLst>
              <a:gd name="T0" fmla="*/ 2147483647 w 222"/>
              <a:gd name="T1" fmla="*/ 2147483647 h 620"/>
              <a:gd name="T2" fmla="*/ 2147483647 w 222"/>
              <a:gd name="T3" fmla="*/ 2147483647 h 620"/>
              <a:gd name="T4" fmla="*/ 2147483647 w 222"/>
              <a:gd name="T5" fmla="*/ 2147483647 h 620"/>
              <a:gd name="T6" fmla="*/ 2147483647 w 222"/>
              <a:gd name="T7" fmla="*/ 2147483647 h 620"/>
              <a:gd name="T8" fmla="*/ 2147483647 w 222"/>
              <a:gd name="T9" fmla="*/ 2147483647 h 620"/>
              <a:gd name="T10" fmla="*/ 2147483647 w 222"/>
              <a:gd name="T11" fmla="*/ 2147483647 h 620"/>
              <a:gd name="T12" fmla="*/ 2147483647 w 222"/>
              <a:gd name="T13" fmla="*/ 2147483647 h 620"/>
              <a:gd name="T14" fmla="*/ 0 w 222"/>
              <a:gd name="T15" fmla="*/ 2147483647 h 620"/>
              <a:gd name="T16" fmla="*/ 2147483647 w 222"/>
              <a:gd name="T17" fmla="*/ 2147483647 h 620"/>
              <a:gd name="T18" fmla="*/ 2147483647 w 222"/>
              <a:gd name="T19" fmla="*/ 2147483647 h 620"/>
              <a:gd name="T20" fmla="*/ 2147483647 w 222"/>
              <a:gd name="T21" fmla="*/ 2147483647 h 620"/>
              <a:gd name="T22" fmla="*/ 2147483647 w 222"/>
              <a:gd name="T23" fmla="*/ 2147483647 h 620"/>
              <a:gd name="T24" fmla="*/ 2147483647 w 222"/>
              <a:gd name="T25" fmla="*/ 2147483647 h 620"/>
              <a:gd name="T26" fmla="*/ 2147483647 w 222"/>
              <a:gd name="T27" fmla="*/ 2147483647 h 620"/>
              <a:gd name="T28" fmla="*/ 2147483647 w 222"/>
              <a:gd name="T29" fmla="*/ 2147483647 h 620"/>
              <a:gd name="T30" fmla="*/ 2147483647 w 222"/>
              <a:gd name="T31" fmla="*/ 2147483647 h 6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22"/>
              <a:gd name="T49" fmla="*/ 0 h 620"/>
              <a:gd name="T50" fmla="*/ 222 w 222"/>
              <a:gd name="T51" fmla="*/ 620 h 62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22" h="620">
                <a:moveTo>
                  <a:pt x="222" y="620"/>
                </a:moveTo>
                <a:cubicBezTo>
                  <a:pt x="206" y="604"/>
                  <a:pt x="188" y="590"/>
                  <a:pt x="174" y="572"/>
                </a:cubicBezTo>
                <a:cubicBezTo>
                  <a:pt x="127" y="513"/>
                  <a:pt x="181" y="553"/>
                  <a:pt x="138" y="524"/>
                </a:cubicBezTo>
                <a:cubicBezTo>
                  <a:pt x="128" y="509"/>
                  <a:pt x="89" y="448"/>
                  <a:pt x="84" y="434"/>
                </a:cubicBezTo>
                <a:cubicBezTo>
                  <a:pt x="80" y="422"/>
                  <a:pt x="72" y="398"/>
                  <a:pt x="72" y="398"/>
                </a:cubicBezTo>
                <a:cubicBezTo>
                  <a:pt x="74" y="392"/>
                  <a:pt x="74" y="385"/>
                  <a:pt x="78" y="380"/>
                </a:cubicBezTo>
                <a:cubicBezTo>
                  <a:pt x="83" y="374"/>
                  <a:pt x="95" y="375"/>
                  <a:pt x="96" y="368"/>
                </a:cubicBezTo>
                <a:cubicBezTo>
                  <a:pt x="109" y="295"/>
                  <a:pt x="44" y="289"/>
                  <a:pt x="0" y="260"/>
                </a:cubicBezTo>
                <a:cubicBezTo>
                  <a:pt x="32" y="249"/>
                  <a:pt x="10" y="241"/>
                  <a:pt x="42" y="230"/>
                </a:cubicBezTo>
                <a:cubicBezTo>
                  <a:pt x="48" y="198"/>
                  <a:pt x="59" y="179"/>
                  <a:pt x="48" y="146"/>
                </a:cubicBezTo>
                <a:cubicBezTo>
                  <a:pt x="46" y="139"/>
                  <a:pt x="39" y="135"/>
                  <a:pt x="36" y="128"/>
                </a:cubicBezTo>
                <a:cubicBezTo>
                  <a:pt x="31" y="116"/>
                  <a:pt x="24" y="92"/>
                  <a:pt x="24" y="92"/>
                </a:cubicBezTo>
                <a:cubicBezTo>
                  <a:pt x="26" y="76"/>
                  <a:pt x="23" y="59"/>
                  <a:pt x="30" y="44"/>
                </a:cubicBezTo>
                <a:cubicBezTo>
                  <a:pt x="33" y="38"/>
                  <a:pt x="44" y="42"/>
                  <a:pt x="48" y="38"/>
                </a:cubicBezTo>
                <a:cubicBezTo>
                  <a:pt x="52" y="34"/>
                  <a:pt x="50" y="24"/>
                  <a:pt x="54" y="20"/>
                </a:cubicBezTo>
                <a:cubicBezTo>
                  <a:pt x="74" y="0"/>
                  <a:pt x="115" y="2"/>
                  <a:pt x="138" y="2"/>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6" name="Freeform 6">
            <a:extLst>
              <a:ext uri="{FF2B5EF4-FFF2-40B4-BE49-F238E27FC236}">
                <a16:creationId xmlns:a16="http://schemas.microsoft.com/office/drawing/2014/main" id="{C2175CB8-89D0-4D26-A7D4-EF5BD553EE82}"/>
              </a:ext>
            </a:extLst>
          </p:cNvPr>
          <p:cNvSpPr>
            <a:spLocks/>
          </p:cNvSpPr>
          <p:nvPr/>
        </p:nvSpPr>
        <p:spPr bwMode="auto">
          <a:xfrm>
            <a:off x="8009468" y="1820908"/>
            <a:ext cx="656002" cy="584775"/>
          </a:xfrm>
          <a:custGeom>
            <a:avLst/>
            <a:gdLst>
              <a:gd name="T0" fmla="*/ 2147483647 w 318"/>
              <a:gd name="T1" fmla="*/ 2147483647 h 378"/>
              <a:gd name="T2" fmla="*/ 2147483647 w 318"/>
              <a:gd name="T3" fmla="*/ 2147483647 h 378"/>
              <a:gd name="T4" fmla="*/ 2147483647 w 318"/>
              <a:gd name="T5" fmla="*/ 2147483647 h 378"/>
              <a:gd name="T6" fmla="*/ 2147483647 w 318"/>
              <a:gd name="T7" fmla="*/ 2147483647 h 378"/>
              <a:gd name="T8" fmla="*/ 2147483647 w 318"/>
              <a:gd name="T9" fmla="*/ 2147483647 h 378"/>
              <a:gd name="T10" fmla="*/ 2147483647 w 318"/>
              <a:gd name="T11" fmla="*/ 2147483647 h 378"/>
              <a:gd name="T12" fmla="*/ 0 w 318"/>
              <a:gd name="T13" fmla="*/ 0 h 378"/>
              <a:gd name="T14" fmla="*/ 0 60000 65536"/>
              <a:gd name="T15" fmla="*/ 0 60000 65536"/>
              <a:gd name="T16" fmla="*/ 0 60000 65536"/>
              <a:gd name="T17" fmla="*/ 0 60000 65536"/>
              <a:gd name="T18" fmla="*/ 0 60000 65536"/>
              <a:gd name="T19" fmla="*/ 0 60000 65536"/>
              <a:gd name="T20" fmla="*/ 0 60000 65536"/>
              <a:gd name="T21" fmla="*/ 0 w 318"/>
              <a:gd name="T22" fmla="*/ 0 h 378"/>
              <a:gd name="T23" fmla="*/ 318 w 318"/>
              <a:gd name="T24" fmla="*/ 378 h 3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18" h="378">
                <a:moveTo>
                  <a:pt x="318" y="378"/>
                </a:moveTo>
                <a:cubicBezTo>
                  <a:pt x="296" y="346"/>
                  <a:pt x="267" y="352"/>
                  <a:pt x="228" y="348"/>
                </a:cubicBezTo>
                <a:cubicBezTo>
                  <a:pt x="204" y="340"/>
                  <a:pt x="200" y="330"/>
                  <a:pt x="192" y="306"/>
                </a:cubicBezTo>
                <a:cubicBezTo>
                  <a:pt x="200" y="281"/>
                  <a:pt x="213" y="284"/>
                  <a:pt x="234" y="270"/>
                </a:cubicBezTo>
                <a:cubicBezTo>
                  <a:pt x="269" y="164"/>
                  <a:pt x="185" y="99"/>
                  <a:pt x="108" y="48"/>
                </a:cubicBezTo>
                <a:cubicBezTo>
                  <a:pt x="81" y="30"/>
                  <a:pt x="68" y="23"/>
                  <a:pt x="36" y="12"/>
                </a:cubicBezTo>
                <a:cubicBezTo>
                  <a:pt x="24" y="8"/>
                  <a:pt x="0" y="0"/>
                  <a:pt x="0" y="0"/>
                </a:cubicBezTo>
              </a:path>
            </a:pathLst>
          </a:custGeom>
          <a:noFill/>
          <a:ln w="2222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7" name="Freeform 7">
            <a:extLst>
              <a:ext uri="{FF2B5EF4-FFF2-40B4-BE49-F238E27FC236}">
                <a16:creationId xmlns:a16="http://schemas.microsoft.com/office/drawing/2014/main" id="{C3407A98-CB24-461D-B803-CC3E8FD69CBA}"/>
              </a:ext>
            </a:extLst>
          </p:cNvPr>
          <p:cNvSpPr>
            <a:spLocks/>
          </p:cNvSpPr>
          <p:nvPr/>
        </p:nvSpPr>
        <p:spPr bwMode="auto">
          <a:xfrm>
            <a:off x="8519890" y="1340138"/>
            <a:ext cx="698500" cy="1073149"/>
          </a:xfrm>
          <a:custGeom>
            <a:avLst/>
            <a:gdLst>
              <a:gd name="T0" fmla="*/ 2147483647 w 330"/>
              <a:gd name="T1" fmla="*/ 2147483647 h 677"/>
              <a:gd name="T2" fmla="*/ 2147483647 w 330"/>
              <a:gd name="T3" fmla="*/ 2147483647 h 677"/>
              <a:gd name="T4" fmla="*/ 2147483647 w 330"/>
              <a:gd name="T5" fmla="*/ 2147483647 h 677"/>
              <a:gd name="T6" fmla="*/ 2147483647 w 330"/>
              <a:gd name="T7" fmla="*/ 2147483647 h 677"/>
              <a:gd name="T8" fmla="*/ 2147483647 w 330"/>
              <a:gd name="T9" fmla="*/ 2147483647 h 677"/>
              <a:gd name="T10" fmla="*/ 2147483647 w 330"/>
              <a:gd name="T11" fmla="*/ 2147483647 h 677"/>
              <a:gd name="T12" fmla="*/ 2147483647 w 330"/>
              <a:gd name="T13" fmla="*/ 2147483647 h 677"/>
              <a:gd name="T14" fmla="*/ 2147483647 w 330"/>
              <a:gd name="T15" fmla="*/ 2147483647 h 677"/>
              <a:gd name="T16" fmla="*/ 2147483647 w 330"/>
              <a:gd name="T17" fmla="*/ 2147483647 h 677"/>
              <a:gd name="T18" fmla="*/ 2147483647 w 330"/>
              <a:gd name="T19" fmla="*/ 2147483647 h 677"/>
              <a:gd name="T20" fmla="*/ 2147483647 w 330"/>
              <a:gd name="T21" fmla="*/ 2147483647 h 677"/>
              <a:gd name="T22" fmla="*/ 2147483647 w 330"/>
              <a:gd name="T23" fmla="*/ 2147483647 h 677"/>
              <a:gd name="T24" fmla="*/ 2147483647 w 330"/>
              <a:gd name="T25" fmla="*/ 2147483647 h 677"/>
              <a:gd name="T26" fmla="*/ 2147483647 w 330"/>
              <a:gd name="T27" fmla="*/ 2147483647 h 677"/>
              <a:gd name="T28" fmla="*/ 0 w 330"/>
              <a:gd name="T29" fmla="*/ 0 h 6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0"/>
              <a:gd name="T46" fmla="*/ 0 h 677"/>
              <a:gd name="T47" fmla="*/ 330 w 330"/>
              <a:gd name="T48" fmla="*/ 677 h 6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0" h="677">
                <a:moveTo>
                  <a:pt x="330" y="660"/>
                </a:moveTo>
                <a:cubicBezTo>
                  <a:pt x="279" y="677"/>
                  <a:pt x="300" y="672"/>
                  <a:pt x="198" y="660"/>
                </a:cubicBezTo>
                <a:cubicBezTo>
                  <a:pt x="185" y="658"/>
                  <a:pt x="174" y="652"/>
                  <a:pt x="162" y="648"/>
                </a:cubicBezTo>
                <a:cubicBezTo>
                  <a:pt x="146" y="643"/>
                  <a:pt x="114" y="636"/>
                  <a:pt x="114" y="636"/>
                </a:cubicBezTo>
                <a:cubicBezTo>
                  <a:pt x="107" y="616"/>
                  <a:pt x="84" y="582"/>
                  <a:pt x="84" y="582"/>
                </a:cubicBezTo>
                <a:cubicBezTo>
                  <a:pt x="93" y="526"/>
                  <a:pt x="102" y="552"/>
                  <a:pt x="120" y="498"/>
                </a:cubicBezTo>
                <a:cubicBezTo>
                  <a:pt x="124" y="486"/>
                  <a:pt x="128" y="474"/>
                  <a:pt x="132" y="462"/>
                </a:cubicBezTo>
                <a:cubicBezTo>
                  <a:pt x="134" y="456"/>
                  <a:pt x="138" y="444"/>
                  <a:pt x="138" y="444"/>
                </a:cubicBezTo>
                <a:cubicBezTo>
                  <a:pt x="128" y="415"/>
                  <a:pt x="99" y="360"/>
                  <a:pt x="72" y="342"/>
                </a:cubicBezTo>
                <a:cubicBezTo>
                  <a:pt x="45" y="301"/>
                  <a:pt x="74" y="352"/>
                  <a:pt x="54" y="270"/>
                </a:cubicBezTo>
                <a:cubicBezTo>
                  <a:pt x="51" y="259"/>
                  <a:pt x="31" y="241"/>
                  <a:pt x="24" y="234"/>
                </a:cubicBezTo>
                <a:cubicBezTo>
                  <a:pt x="27" y="212"/>
                  <a:pt x="36" y="190"/>
                  <a:pt x="36" y="168"/>
                </a:cubicBezTo>
                <a:cubicBezTo>
                  <a:pt x="36" y="147"/>
                  <a:pt x="18" y="108"/>
                  <a:pt x="18" y="108"/>
                </a:cubicBezTo>
                <a:cubicBezTo>
                  <a:pt x="26" y="83"/>
                  <a:pt x="20" y="61"/>
                  <a:pt x="12" y="36"/>
                </a:cubicBezTo>
                <a:cubicBezTo>
                  <a:pt x="8" y="24"/>
                  <a:pt x="0" y="0"/>
                  <a:pt x="0" y="0"/>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8" name="Freeform 8">
            <a:extLst>
              <a:ext uri="{FF2B5EF4-FFF2-40B4-BE49-F238E27FC236}">
                <a16:creationId xmlns:a16="http://schemas.microsoft.com/office/drawing/2014/main" id="{18E024BF-9B0F-44C5-80CF-1DA9012A1DE7}"/>
              </a:ext>
            </a:extLst>
          </p:cNvPr>
          <p:cNvSpPr>
            <a:spLocks/>
          </p:cNvSpPr>
          <p:nvPr/>
        </p:nvSpPr>
        <p:spPr bwMode="auto">
          <a:xfrm>
            <a:off x="8737437" y="2008360"/>
            <a:ext cx="444500" cy="65617"/>
          </a:xfrm>
          <a:custGeom>
            <a:avLst/>
            <a:gdLst>
              <a:gd name="T0" fmla="*/ 2147483647 w 210"/>
              <a:gd name="T1" fmla="*/ 2147483647 h 42"/>
              <a:gd name="T2" fmla="*/ 2147483647 w 210"/>
              <a:gd name="T3" fmla="*/ 0 h 42"/>
              <a:gd name="T4" fmla="*/ 2147483647 w 210"/>
              <a:gd name="T5" fmla="*/ 2147483647 h 42"/>
              <a:gd name="T6" fmla="*/ 0 w 210"/>
              <a:gd name="T7" fmla="*/ 2147483647 h 42"/>
              <a:gd name="T8" fmla="*/ 0 60000 65536"/>
              <a:gd name="T9" fmla="*/ 0 60000 65536"/>
              <a:gd name="T10" fmla="*/ 0 60000 65536"/>
              <a:gd name="T11" fmla="*/ 0 60000 65536"/>
              <a:gd name="T12" fmla="*/ 0 w 210"/>
              <a:gd name="T13" fmla="*/ 0 h 42"/>
              <a:gd name="T14" fmla="*/ 210 w 210"/>
              <a:gd name="T15" fmla="*/ 42 h 42"/>
            </a:gdLst>
            <a:ahLst/>
            <a:cxnLst>
              <a:cxn ang="T8">
                <a:pos x="T0" y="T1"/>
              </a:cxn>
              <a:cxn ang="T9">
                <a:pos x="T2" y="T3"/>
              </a:cxn>
              <a:cxn ang="T10">
                <a:pos x="T4" y="T5"/>
              </a:cxn>
              <a:cxn ang="T11">
                <a:pos x="T6" y="T7"/>
              </a:cxn>
            </a:cxnLst>
            <a:rect l="T12" t="T13" r="T14" b="T15"/>
            <a:pathLst>
              <a:path w="210" h="42">
                <a:moveTo>
                  <a:pt x="210" y="42"/>
                </a:moveTo>
                <a:cubicBezTo>
                  <a:pt x="202" y="17"/>
                  <a:pt x="175" y="8"/>
                  <a:pt x="150" y="0"/>
                </a:cubicBezTo>
                <a:cubicBezTo>
                  <a:pt x="96" y="18"/>
                  <a:pt x="88" y="19"/>
                  <a:pt x="24" y="24"/>
                </a:cubicBezTo>
                <a:cubicBezTo>
                  <a:pt x="4" y="31"/>
                  <a:pt x="12" y="30"/>
                  <a:pt x="0" y="30"/>
                </a:cubicBezTo>
              </a:path>
            </a:pathLst>
          </a:custGeom>
          <a:noFill/>
          <a:ln w="2222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9" name="Freeform 9">
            <a:extLst>
              <a:ext uri="{FF2B5EF4-FFF2-40B4-BE49-F238E27FC236}">
                <a16:creationId xmlns:a16="http://schemas.microsoft.com/office/drawing/2014/main" id="{4DA8BFAC-F61B-4364-BBE6-910EE83E5429}"/>
              </a:ext>
            </a:extLst>
          </p:cNvPr>
          <p:cNvSpPr>
            <a:spLocks/>
          </p:cNvSpPr>
          <p:nvPr/>
        </p:nvSpPr>
        <p:spPr bwMode="auto">
          <a:xfrm>
            <a:off x="8546937" y="1646411"/>
            <a:ext cx="622300" cy="103716"/>
          </a:xfrm>
          <a:custGeom>
            <a:avLst/>
            <a:gdLst>
              <a:gd name="T0" fmla="*/ 2147483647 w 294"/>
              <a:gd name="T1" fmla="*/ 2147483647 h 66"/>
              <a:gd name="T2" fmla="*/ 2147483647 w 294"/>
              <a:gd name="T3" fmla="*/ 2147483647 h 66"/>
              <a:gd name="T4" fmla="*/ 2147483647 w 294"/>
              <a:gd name="T5" fmla="*/ 2147483647 h 66"/>
              <a:gd name="T6" fmla="*/ 0 w 294"/>
              <a:gd name="T7" fmla="*/ 0 h 66"/>
              <a:gd name="T8" fmla="*/ 0 60000 65536"/>
              <a:gd name="T9" fmla="*/ 0 60000 65536"/>
              <a:gd name="T10" fmla="*/ 0 60000 65536"/>
              <a:gd name="T11" fmla="*/ 0 60000 65536"/>
              <a:gd name="T12" fmla="*/ 0 w 294"/>
              <a:gd name="T13" fmla="*/ 0 h 66"/>
              <a:gd name="T14" fmla="*/ 294 w 294"/>
              <a:gd name="T15" fmla="*/ 66 h 66"/>
            </a:gdLst>
            <a:ahLst/>
            <a:cxnLst>
              <a:cxn ang="T8">
                <a:pos x="T0" y="T1"/>
              </a:cxn>
              <a:cxn ang="T9">
                <a:pos x="T2" y="T3"/>
              </a:cxn>
              <a:cxn ang="T10">
                <a:pos x="T4" y="T5"/>
              </a:cxn>
              <a:cxn ang="T11">
                <a:pos x="T6" y="T7"/>
              </a:cxn>
            </a:cxnLst>
            <a:rect l="T12" t="T13" r="T14" b="T15"/>
            <a:pathLst>
              <a:path w="294" h="66">
                <a:moveTo>
                  <a:pt x="294" y="54"/>
                </a:moveTo>
                <a:cubicBezTo>
                  <a:pt x="257" y="66"/>
                  <a:pt x="181" y="56"/>
                  <a:pt x="138" y="60"/>
                </a:cubicBezTo>
                <a:cubicBezTo>
                  <a:pt x="99" y="55"/>
                  <a:pt x="68" y="52"/>
                  <a:pt x="36" y="30"/>
                </a:cubicBezTo>
                <a:cubicBezTo>
                  <a:pt x="20" y="5"/>
                  <a:pt x="17" y="17"/>
                  <a:pt x="0" y="0"/>
                </a:cubicBezTo>
              </a:path>
            </a:pathLst>
          </a:custGeom>
          <a:noFill/>
          <a:ln w="22225">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20" name="Freeform 10">
            <a:extLst>
              <a:ext uri="{FF2B5EF4-FFF2-40B4-BE49-F238E27FC236}">
                <a16:creationId xmlns:a16="http://schemas.microsoft.com/office/drawing/2014/main" id="{1D34BA3B-6C58-401F-9877-E0D67A0E5224}"/>
              </a:ext>
            </a:extLst>
          </p:cNvPr>
          <p:cNvSpPr>
            <a:spLocks/>
          </p:cNvSpPr>
          <p:nvPr/>
        </p:nvSpPr>
        <p:spPr bwMode="auto">
          <a:xfrm>
            <a:off x="9169237" y="1039268"/>
            <a:ext cx="622299" cy="1209732"/>
          </a:xfrm>
          <a:custGeom>
            <a:avLst/>
            <a:gdLst>
              <a:gd name="T0" fmla="*/ 2147483647 w 356"/>
              <a:gd name="T1" fmla="*/ 2147483647 h 714"/>
              <a:gd name="T2" fmla="*/ 2147483647 w 356"/>
              <a:gd name="T3" fmla="*/ 2147483647 h 714"/>
              <a:gd name="T4" fmla="*/ 2147483647 w 356"/>
              <a:gd name="T5" fmla="*/ 2147483647 h 714"/>
              <a:gd name="T6" fmla="*/ 2147483647 w 356"/>
              <a:gd name="T7" fmla="*/ 2147483647 h 714"/>
              <a:gd name="T8" fmla="*/ 2147483647 w 356"/>
              <a:gd name="T9" fmla="*/ 2147483647 h 714"/>
              <a:gd name="T10" fmla="*/ 2147483647 w 356"/>
              <a:gd name="T11" fmla="*/ 2147483647 h 714"/>
              <a:gd name="T12" fmla="*/ 2147483647 w 356"/>
              <a:gd name="T13" fmla="*/ 2147483647 h 714"/>
              <a:gd name="T14" fmla="*/ 2147483647 w 356"/>
              <a:gd name="T15" fmla="*/ 2147483647 h 714"/>
              <a:gd name="T16" fmla="*/ 2147483647 w 356"/>
              <a:gd name="T17" fmla="*/ 2147483647 h 714"/>
              <a:gd name="T18" fmla="*/ 2147483647 w 356"/>
              <a:gd name="T19" fmla="*/ 2147483647 h 714"/>
              <a:gd name="T20" fmla="*/ 2147483647 w 356"/>
              <a:gd name="T21" fmla="*/ 2147483647 h 714"/>
              <a:gd name="T22" fmla="*/ 2147483647 w 356"/>
              <a:gd name="T23" fmla="*/ 2147483647 h 714"/>
              <a:gd name="T24" fmla="*/ 2147483647 w 356"/>
              <a:gd name="T25" fmla="*/ 2147483647 h 714"/>
              <a:gd name="T26" fmla="*/ 2147483647 w 356"/>
              <a:gd name="T27" fmla="*/ 2147483647 h 714"/>
              <a:gd name="T28" fmla="*/ 2147483647 w 356"/>
              <a:gd name="T29" fmla="*/ 2147483647 h 714"/>
              <a:gd name="T30" fmla="*/ 2147483647 w 356"/>
              <a:gd name="T31" fmla="*/ 2147483647 h 714"/>
              <a:gd name="T32" fmla="*/ 2147483647 w 356"/>
              <a:gd name="T33" fmla="*/ 0 h 7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6"/>
              <a:gd name="T52" fmla="*/ 0 h 714"/>
              <a:gd name="T53" fmla="*/ 356 w 356"/>
              <a:gd name="T54" fmla="*/ 714 h 71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6" h="714">
                <a:moveTo>
                  <a:pt x="25" y="714"/>
                </a:moveTo>
                <a:cubicBezTo>
                  <a:pt x="23" y="683"/>
                  <a:pt x="0" y="608"/>
                  <a:pt x="43" y="594"/>
                </a:cubicBezTo>
                <a:cubicBezTo>
                  <a:pt x="57" y="572"/>
                  <a:pt x="70" y="572"/>
                  <a:pt x="91" y="558"/>
                </a:cubicBezTo>
                <a:cubicBezTo>
                  <a:pt x="98" y="547"/>
                  <a:pt x="100" y="531"/>
                  <a:pt x="109" y="522"/>
                </a:cubicBezTo>
                <a:cubicBezTo>
                  <a:pt x="119" y="512"/>
                  <a:pt x="133" y="506"/>
                  <a:pt x="145" y="498"/>
                </a:cubicBezTo>
                <a:cubicBezTo>
                  <a:pt x="151" y="494"/>
                  <a:pt x="163" y="486"/>
                  <a:pt x="163" y="486"/>
                </a:cubicBezTo>
                <a:cubicBezTo>
                  <a:pt x="175" y="451"/>
                  <a:pt x="205" y="460"/>
                  <a:pt x="241" y="456"/>
                </a:cubicBezTo>
                <a:cubicBezTo>
                  <a:pt x="253" y="448"/>
                  <a:pt x="263" y="437"/>
                  <a:pt x="277" y="432"/>
                </a:cubicBezTo>
                <a:cubicBezTo>
                  <a:pt x="289" y="428"/>
                  <a:pt x="313" y="420"/>
                  <a:pt x="313" y="420"/>
                </a:cubicBezTo>
                <a:cubicBezTo>
                  <a:pt x="327" y="378"/>
                  <a:pt x="313" y="388"/>
                  <a:pt x="343" y="378"/>
                </a:cubicBezTo>
                <a:cubicBezTo>
                  <a:pt x="344" y="373"/>
                  <a:pt x="356" y="297"/>
                  <a:pt x="343" y="282"/>
                </a:cubicBezTo>
                <a:cubicBezTo>
                  <a:pt x="329" y="266"/>
                  <a:pt x="271" y="263"/>
                  <a:pt x="253" y="258"/>
                </a:cubicBezTo>
                <a:cubicBezTo>
                  <a:pt x="241" y="254"/>
                  <a:pt x="229" y="250"/>
                  <a:pt x="217" y="246"/>
                </a:cubicBezTo>
                <a:cubicBezTo>
                  <a:pt x="211" y="244"/>
                  <a:pt x="199" y="240"/>
                  <a:pt x="199" y="240"/>
                </a:cubicBezTo>
                <a:cubicBezTo>
                  <a:pt x="190" y="227"/>
                  <a:pt x="178" y="217"/>
                  <a:pt x="169" y="204"/>
                </a:cubicBezTo>
                <a:cubicBezTo>
                  <a:pt x="162" y="193"/>
                  <a:pt x="158" y="179"/>
                  <a:pt x="151" y="168"/>
                </a:cubicBezTo>
                <a:cubicBezTo>
                  <a:pt x="135" y="103"/>
                  <a:pt x="148" y="35"/>
                  <a:pt x="79" y="0"/>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22" name="Text Box 15">
            <a:extLst>
              <a:ext uri="{FF2B5EF4-FFF2-40B4-BE49-F238E27FC236}">
                <a16:creationId xmlns:a16="http://schemas.microsoft.com/office/drawing/2014/main" id="{6985751C-BA1B-4A07-AF32-739BF3EB96FD}"/>
              </a:ext>
            </a:extLst>
          </p:cNvPr>
          <p:cNvSpPr txBox="1">
            <a:spLocks noChangeArrowheads="1"/>
          </p:cNvSpPr>
          <p:nvPr/>
        </p:nvSpPr>
        <p:spPr bwMode="auto">
          <a:xfrm>
            <a:off x="7602294" y="929242"/>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Calibri" panose="020F0502020204030204" pitchFamily="34" charset="0"/>
              </a:rPr>
              <a:t>(1)</a:t>
            </a:r>
          </a:p>
        </p:txBody>
      </p:sp>
      <p:sp>
        <p:nvSpPr>
          <p:cNvPr id="23" name="Text Box 16">
            <a:extLst>
              <a:ext uri="{FF2B5EF4-FFF2-40B4-BE49-F238E27FC236}">
                <a16:creationId xmlns:a16="http://schemas.microsoft.com/office/drawing/2014/main" id="{CB3725BE-8171-42F8-AE5F-FE6179C38EFE}"/>
              </a:ext>
            </a:extLst>
          </p:cNvPr>
          <p:cNvSpPr txBox="1">
            <a:spLocks noChangeArrowheads="1"/>
          </p:cNvSpPr>
          <p:nvPr/>
        </p:nvSpPr>
        <p:spPr bwMode="auto">
          <a:xfrm>
            <a:off x="8220047" y="810821"/>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Calibri" panose="020F0502020204030204" pitchFamily="34" charset="0"/>
              </a:rPr>
              <a:t>(2)</a:t>
            </a:r>
          </a:p>
        </p:txBody>
      </p:sp>
      <p:sp>
        <p:nvSpPr>
          <p:cNvPr id="24" name="Text Box 17">
            <a:extLst>
              <a:ext uri="{FF2B5EF4-FFF2-40B4-BE49-F238E27FC236}">
                <a16:creationId xmlns:a16="http://schemas.microsoft.com/office/drawing/2014/main" id="{B68FA747-18B8-4764-ABD7-C0665CE96698}"/>
              </a:ext>
            </a:extLst>
          </p:cNvPr>
          <p:cNvSpPr txBox="1">
            <a:spLocks noChangeArrowheads="1"/>
          </p:cNvSpPr>
          <p:nvPr/>
        </p:nvSpPr>
        <p:spPr bwMode="auto">
          <a:xfrm>
            <a:off x="8974697" y="582593"/>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Calibri" panose="020F0502020204030204" pitchFamily="34" charset="0"/>
              </a:rPr>
              <a:t>(3)</a:t>
            </a:r>
          </a:p>
        </p:txBody>
      </p:sp>
      <p:sp>
        <p:nvSpPr>
          <p:cNvPr id="25" name="Text Box 19">
            <a:extLst>
              <a:ext uri="{FF2B5EF4-FFF2-40B4-BE49-F238E27FC236}">
                <a16:creationId xmlns:a16="http://schemas.microsoft.com/office/drawing/2014/main" id="{77CD93C3-7FFB-42CE-9B77-EE96EF3E7C9C}"/>
              </a:ext>
            </a:extLst>
          </p:cNvPr>
          <p:cNvSpPr txBox="1">
            <a:spLocks noChangeArrowheads="1"/>
          </p:cNvSpPr>
          <p:nvPr/>
        </p:nvSpPr>
        <p:spPr bwMode="auto">
          <a:xfrm>
            <a:off x="7161714" y="168197"/>
            <a:ext cx="3146068" cy="478337"/>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FF"/>
                </a:solidFill>
              </a:rPr>
              <a:t>BẮC BĂNG DƯƠNG</a:t>
            </a:r>
          </a:p>
        </p:txBody>
      </p:sp>
      <p:sp>
        <p:nvSpPr>
          <p:cNvPr id="26" name="Rectangle 14">
            <a:extLst>
              <a:ext uri="{FF2B5EF4-FFF2-40B4-BE49-F238E27FC236}">
                <a16:creationId xmlns:a16="http://schemas.microsoft.com/office/drawing/2014/main" id="{7D2F7A0B-B5CA-4380-82A3-E76E9296A3E4}"/>
              </a:ext>
            </a:extLst>
          </p:cNvPr>
          <p:cNvSpPr>
            <a:spLocks noChangeArrowheads="1"/>
          </p:cNvSpPr>
          <p:nvPr/>
        </p:nvSpPr>
        <p:spPr bwMode="auto">
          <a:xfrm>
            <a:off x="541978" y="842186"/>
            <a:ext cx="47752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endParaRPr lang="en-US" altLang="en-US" sz="2800" b="1">
              <a:solidFill>
                <a:srgbClr val="0070C0"/>
              </a:solidFill>
              <a:latin typeface="VNI-Helve" pitchFamily="2" charset="0"/>
            </a:endParaRPr>
          </a:p>
          <a:p>
            <a:pPr algn="just" eaLnBrk="1" hangingPunct="1"/>
            <a:r>
              <a:rPr lang="en-US" altLang="en-US" sz="2800" b="1">
                <a:solidFill>
                  <a:srgbClr val="00B050"/>
                </a:solidFill>
              </a:rPr>
              <a:t>(1):  Sông Ô – bi </a:t>
            </a:r>
          </a:p>
          <a:p>
            <a:pPr algn="just" eaLnBrk="1" hangingPunct="1"/>
            <a:r>
              <a:rPr lang="en-US" altLang="en-US" sz="2800" b="1">
                <a:solidFill>
                  <a:srgbClr val="00B050"/>
                </a:solidFill>
              </a:rPr>
              <a:t>(2): Sông I- ê- nit- xây</a:t>
            </a:r>
          </a:p>
          <a:p>
            <a:pPr algn="just" eaLnBrk="1" hangingPunct="1"/>
            <a:r>
              <a:rPr lang="en-US" altLang="en-US" sz="2800" b="1">
                <a:solidFill>
                  <a:srgbClr val="00B050"/>
                </a:solidFill>
              </a:rPr>
              <a:t>(3):  Sông Lê – na</a:t>
            </a:r>
          </a:p>
        </p:txBody>
      </p:sp>
      <p:sp>
        <p:nvSpPr>
          <p:cNvPr id="27" name="Rectangle 18">
            <a:extLst>
              <a:ext uri="{FF2B5EF4-FFF2-40B4-BE49-F238E27FC236}">
                <a16:creationId xmlns:a16="http://schemas.microsoft.com/office/drawing/2014/main" id="{75B896F6-22BF-4CFA-8705-70DD6D560011}"/>
              </a:ext>
            </a:extLst>
          </p:cNvPr>
          <p:cNvSpPr>
            <a:spLocks noChangeArrowheads="1"/>
          </p:cNvSpPr>
          <p:nvPr/>
        </p:nvSpPr>
        <p:spPr bwMode="auto">
          <a:xfrm>
            <a:off x="0" y="2940452"/>
            <a:ext cx="551129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pt-BR" altLang="en-US" sz="2800">
                <a:solidFill>
                  <a:srgbClr val="0000FF"/>
                </a:solidFill>
              </a:rPr>
              <a:t>Sông bắt nguồn từ vùng núi cao ở trung tâm, chảy theo hướng Nam -&gt; Bắc ra Bắc Băng Dương</a:t>
            </a:r>
            <a:endParaRPr lang="en-US" altLang="en-US" sz="2800">
              <a:solidFill>
                <a:srgbClr val="0000FF"/>
              </a:solidFill>
            </a:endParaRPr>
          </a:p>
        </p:txBody>
      </p:sp>
      <p:sp>
        <p:nvSpPr>
          <p:cNvPr id="28" name="TextBox 27">
            <a:extLst>
              <a:ext uri="{FF2B5EF4-FFF2-40B4-BE49-F238E27FC236}">
                <a16:creationId xmlns:a16="http://schemas.microsoft.com/office/drawing/2014/main" id="{BF00EE6A-43B9-49A4-B466-B6EA592EAEE1}"/>
              </a:ext>
            </a:extLst>
          </p:cNvPr>
          <p:cNvSpPr txBox="1">
            <a:spLocks noChangeArrowheads="1"/>
          </p:cNvSpPr>
          <p:nvPr/>
        </p:nvSpPr>
        <p:spPr bwMode="auto">
          <a:xfrm>
            <a:off x="77637" y="4462758"/>
            <a:ext cx="560629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800">
                <a:solidFill>
                  <a:srgbClr val="0000FF"/>
                </a:solidFill>
                <a:cs typeface="Times New Roman" panose="02020603050405020304" pitchFamily="18" charset="0"/>
              </a:rPr>
              <a:t>Mùa đông nước sông đóng băng, mùa xuân có lũ do băng tan</a:t>
            </a:r>
          </a:p>
        </p:txBody>
      </p:sp>
    </p:spTree>
    <p:extLst>
      <p:ext uri="{BB962C8B-B14F-4D97-AF65-F5344CB8AC3E}">
        <p14:creationId xmlns:p14="http://schemas.microsoft.com/office/powerpoint/2010/main" val="250408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1000"/>
                                        <p:tgtEl>
                                          <p:spTgt spid="1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1000"/>
                                        <p:tgtEl>
                                          <p:spTgt spid="2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1000"/>
                                        <p:tgtEl>
                                          <p:spTgt spid="1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1000"/>
                                        <p:tgtEl>
                                          <p:spTgt spid="1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1000"/>
                                        <p:tgtEl>
                                          <p:spTgt spid="18"/>
                                        </p:tgtEl>
                                      </p:cBhvr>
                                    </p:animEffect>
                                  </p:childTnLst>
                                </p:cTn>
                              </p:par>
                            </p:childTnLst>
                          </p:cTn>
                        </p:par>
                        <p:par>
                          <p:cTn id="23" fill="hold">
                            <p:stCondLst>
                              <p:cond delay="1000"/>
                            </p:stCondLst>
                            <p:childTnLst>
                              <p:par>
                                <p:cTn id="24" presetID="7" presetClass="emph" presetSubtype="2" repeatCount="indefinite" autoRev="1" fill="hold" nodeType="afterEffect">
                                  <p:stCondLst>
                                    <p:cond delay="0"/>
                                  </p:stCondLst>
                                  <p:childTnLst>
                                    <p:animClr clrSpc="rgb" dir="cw">
                                      <p:cBhvr>
                                        <p:cTn id="25" dur="1000" fill="hold"/>
                                        <p:tgtEl>
                                          <p:spTgt spid="9"/>
                                        </p:tgtEl>
                                        <p:attrNameLst>
                                          <p:attrName>stroke.color</p:attrName>
                                        </p:attrNameLst>
                                      </p:cBhvr>
                                      <p:to>
                                        <a:srgbClr val="0000FF"/>
                                      </p:to>
                                    </p:animClr>
                                    <p:set>
                                      <p:cBhvr>
                                        <p:cTn id="26" dur="1000" fill="hold"/>
                                        <p:tgtEl>
                                          <p:spTgt spid="9"/>
                                        </p:tgtEl>
                                        <p:attrNameLst>
                                          <p:attrName>stroke.on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3" name="cashreg.wav"/>
                                        </p:tgtEl>
                                      </p:cMediaNode>
                                    </p:audio>
                                  </p:subTnLst>
                                </p:cTn>
                              </p:par>
                              <p:par>
                                <p:cTn id="27" presetID="7" presetClass="emph" presetSubtype="2" repeatCount="indefinite" autoRev="1" fill="hold" nodeType="withEffect">
                                  <p:stCondLst>
                                    <p:cond delay="0"/>
                                  </p:stCondLst>
                                  <p:childTnLst>
                                    <p:animClr clrSpc="rgb" dir="cw">
                                      <p:cBhvr>
                                        <p:cTn id="28" dur="1000" fill="hold"/>
                                        <p:tgtEl>
                                          <p:spTgt spid="16"/>
                                        </p:tgtEl>
                                        <p:attrNameLst>
                                          <p:attrName>stroke.color</p:attrName>
                                        </p:attrNameLst>
                                      </p:cBhvr>
                                      <p:to>
                                        <a:srgbClr val="0000FF"/>
                                      </p:to>
                                    </p:animClr>
                                    <p:set>
                                      <p:cBhvr>
                                        <p:cTn id="29" dur="1000" fill="hold"/>
                                        <p:tgtEl>
                                          <p:spTgt spid="16"/>
                                        </p:tgtEl>
                                        <p:attrNameLst>
                                          <p:attrName>stroke.on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par>
                                <p:cTn id="30" presetID="7" presetClass="emph" presetSubtype="2" repeatCount="indefinite" autoRev="1" fill="hold" nodeType="withEffect">
                                  <p:stCondLst>
                                    <p:cond delay="0"/>
                                  </p:stCondLst>
                                  <p:childTnLst>
                                    <p:animClr clrSpc="rgb" dir="cw">
                                      <p:cBhvr>
                                        <p:cTn id="31" dur="1000" fill="hold"/>
                                        <p:tgtEl>
                                          <p:spTgt spid="17"/>
                                        </p:tgtEl>
                                        <p:attrNameLst>
                                          <p:attrName>stroke.color</p:attrName>
                                        </p:attrNameLst>
                                      </p:cBhvr>
                                      <p:to>
                                        <a:srgbClr val="0000FF"/>
                                      </p:to>
                                    </p:animClr>
                                    <p:set>
                                      <p:cBhvr>
                                        <p:cTn id="32" dur="1000" fill="hold"/>
                                        <p:tgtEl>
                                          <p:spTgt spid="17"/>
                                        </p:tgtEl>
                                        <p:attrNameLst>
                                          <p:attrName>stroke.on</p:attrName>
                                        </p:attrNameLst>
                                      </p:cBhvr>
                                      <p:to>
                                        <p:strVal val="true"/>
                                      </p:to>
                                    </p:set>
                                  </p:childTnLst>
                                  <p:subTnLst>
                                    <p:audio>
                                      <p:cMediaNode>
                                        <p:cTn display="0" masterRel="sameClick">
                                          <p:stCondLst>
                                            <p:cond evt="begin" delay="0">
                                              <p:tn val="30"/>
                                            </p:cond>
                                          </p:stCondLst>
                                          <p:endCondLst>
                                            <p:cond evt="onStopAudio" delay="0">
                                              <p:tgtEl>
                                                <p:sldTgt/>
                                              </p:tgtEl>
                                            </p:cond>
                                          </p:endCondLst>
                                        </p:cTn>
                                        <p:tgtEl>
                                          <p:sndTgt r:embed="rId3" name="cashreg.wav"/>
                                        </p:tgtEl>
                                      </p:cMediaNode>
                                    </p:audio>
                                  </p:subTnLst>
                                </p:cTn>
                              </p:par>
                              <p:par>
                                <p:cTn id="33" presetID="7" presetClass="emph" presetSubtype="2" repeatCount="indefinite" autoRev="1" fill="hold" nodeType="withEffect">
                                  <p:stCondLst>
                                    <p:cond delay="0"/>
                                  </p:stCondLst>
                                  <p:childTnLst>
                                    <p:animClr clrSpc="rgb" dir="cw">
                                      <p:cBhvr>
                                        <p:cTn id="34" dur="1000" fill="hold"/>
                                        <p:tgtEl>
                                          <p:spTgt spid="18"/>
                                        </p:tgtEl>
                                        <p:attrNameLst>
                                          <p:attrName>stroke.color</p:attrName>
                                        </p:attrNameLst>
                                      </p:cBhvr>
                                      <p:to>
                                        <a:srgbClr val="0000FF"/>
                                      </p:to>
                                    </p:animClr>
                                    <p:set>
                                      <p:cBhvr>
                                        <p:cTn id="35" dur="1000" fill="hold"/>
                                        <p:tgtEl>
                                          <p:spTgt spid="18"/>
                                        </p:tgtEl>
                                        <p:attrNameLst>
                                          <p:attrName>stroke.on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par>
                                <p:cTn id="36" presetID="7" presetClass="emph" presetSubtype="2" repeatCount="indefinite" autoRev="1" fill="hold" nodeType="withEffect">
                                  <p:stCondLst>
                                    <p:cond delay="0"/>
                                  </p:stCondLst>
                                  <p:childTnLst>
                                    <p:animClr clrSpc="rgb" dir="cw">
                                      <p:cBhvr>
                                        <p:cTn id="37" dur="1000" fill="hold"/>
                                        <p:tgtEl>
                                          <p:spTgt spid="19"/>
                                        </p:tgtEl>
                                        <p:attrNameLst>
                                          <p:attrName>stroke.color</p:attrName>
                                        </p:attrNameLst>
                                      </p:cBhvr>
                                      <p:to>
                                        <a:srgbClr val="0000FF"/>
                                      </p:to>
                                    </p:animClr>
                                    <p:set>
                                      <p:cBhvr>
                                        <p:cTn id="38" dur="1000" fill="hold"/>
                                        <p:tgtEl>
                                          <p:spTgt spid="19"/>
                                        </p:tgtEl>
                                        <p:attrNameLst>
                                          <p:attrName>stroke.on</p:attrName>
                                        </p:attrNameLst>
                                      </p:cBhvr>
                                      <p:to>
                                        <p:strVal val="true"/>
                                      </p:to>
                                    </p:set>
                                  </p:childTnLst>
                                  <p:subTnLst>
                                    <p:audio>
                                      <p:cMediaNode>
                                        <p:cTn display="0" masterRel="sameClick">
                                          <p:stCondLst>
                                            <p:cond evt="begin" delay="0">
                                              <p:tn val="36"/>
                                            </p:cond>
                                          </p:stCondLst>
                                          <p:endCondLst>
                                            <p:cond evt="onStopAudio" delay="0">
                                              <p:tgtEl>
                                                <p:sldTgt/>
                                              </p:tgtEl>
                                            </p:cond>
                                          </p:endCondLst>
                                        </p:cTn>
                                        <p:tgtEl>
                                          <p:sndTgt r:embed="rId3" name="cashreg.wav"/>
                                        </p:tgtEl>
                                      </p:cMediaNode>
                                    </p:audio>
                                  </p:subTnLst>
                                </p:cTn>
                              </p:par>
                              <p:par>
                                <p:cTn id="39" presetID="7" presetClass="emph" presetSubtype="2" repeatCount="indefinite" autoRev="1" fill="hold" nodeType="withEffect">
                                  <p:stCondLst>
                                    <p:cond delay="0"/>
                                  </p:stCondLst>
                                  <p:childTnLst>
                                    <p:animClr clrSpc="rgb" dir="cw">
                                      <p:cBhvr>
                                        <p:cTn id="40" dur="1000" fill="hold"/>
                                        <p:tgtEl>
                                          <p:spTgt spid="20"/>
                                        </p:tgtEl>
                                        <p:attrNameLst>
                                          <p:attrName>stroke.color</p:attrName>
                                        </p:attrNameLst>
                                      </p:cBhvr>
                                      <p:to>
                                        <a:srgbClr val="0000FF"/>
                                      </p:to>
                                    </p:animClr>
                                    <p:set>
                                      <p:cBhvr>
                                        <p:cTn id="41" dur="1000" fill="hold"/>
                                        <p:tgtEl>
                                          <p:spTgt spid="20"/>
                                        </p:tgtEl>
                                        <p:attrNameLst>
                                          <p:attrName>stroke.on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3" name="cashreg.wav"/>
                                        </p:tgtEl>
                                      </p:cMediaNode>
                                    </p:audio>
                                  </p:subTnLst>
                                </p:cTn>
                              </p:par>
                              <p:par>
                                <p:cTn id="42" presetID="2" presetClass="entr" presetSubtype="1" fill="hold"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ppt_x"/>
                                          </p:val>
                                        </p:tav>
                                        <p:tav tm="100000">
                                          <p:val>
                                            <p:strVal val="#ppt_x"/>
                                          </p:val>
                                        </p:tav>
                                      </p:tavLst>
                                    </p:anim>
                                    <p:anim calcmode="lin" valueType="num">
                                      <p:cBhvr additive="base">
                                        <p:cTn id="45" dur="500" fill="hold"/>
                                        <p:tgtEl>
                                          <p:spTgt spid="2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0-#ppt_h/2"/>
                                          </p:val>
                                        </p:tav>
                                        <p:tav tm="100000">
                                          <p:val>
                                            <p:strVal val="#ppt_y"/>
                                          </p:val>
                                        </p:tav>
                                      </p:tavLst>
                                    </p:anim>
                                  </p:childTnLst>
                                </p:cTn>
                              </p:par>
                              <p:par>
                                <p:cTn id="50" presetID="2" presetClass="entr" presetSubtype="1"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0-#ppt_h/2"/>
                                          </p:val>
                                        </p:tav>
                                        <p:tav tm="100000">
                                          <p:val>
                                            <p:strVal val="#ppt_y"/>
                                          </p:val>
                                        </p:tav>
                                      </p:tavLst>
                                    </p:anim>
                                  </p:childTnLst>
                                </p:cTn>
                              </p:par>
                              <p:par>
                                <p:cTn id="54" presetID="2" presetClass="entr" presetSubtype="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26">
                                            <p:txEl>
                                              <p:pRg st="1" end="1"/>
                                            </p:txEl>
                                          </p:spTgt>
                                        </p:tgtEl>
                                        <p:attrNameLst>
                                          <p:attrName>style.visibility</p:attrName>
                                        </p:attrNameLst>
                                      </p:cBhvr>
                                      <p:to>
                                        <p:strVal val="visible"/>
                                      </p:to>
                                    </p:set>
                                    <p:anim calcmode="lin" valueType="num">
                                      <p:cBhvr additive="base">
                                        <p:cTn id="62" dur="500" fill="hold"/>
                                        <p:tgtEl>
                                          <p:spTgt spid="26">
                                            <p:txEl>
                                              <p:pRg st="1" end="1"/>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6">
                                            <p:txEl>
                                              <p:pRg st="2" end="2"/>
                                            </p:txEl>
                                          </p:spTgt>
                                        </p:tgtEl>
                                        <p:attrNameLst>
                                          <p:attrName>style.visibility</p:attrName>
                                        </p:attrNameLst>
                                      </p:cBhvr>
                                      <p:to>
                                        <p:strVal val="visible"/>
                                      </p:to>
                                    </p:set>
                                    <p:anim calcmode="lin" valueType="num">
                                      <p:cBhvr additive="base">
                                        <p:cTn id="68" dur="500" fill="hold"/>
                                        <p:tgtEl>
                                          <p:spTgt spid="26">
                                            <p:txEl>
                                              <p:pRg st="2" end="2"/>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2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6">
                                            <p:txEl>
                                              <p:pRg st="3" end="3"/>
                                            </p:txEl>
                                          </p:spTgt>
                                        </p:tgtEl>
                                        <p:attrNameLst>
                                          <p:attrName>style.visibility</p:attrName>
                                        </p:attrNameLst>
                                      </p:cBhvr>
                                      <p:to>
                                        <p:strVal val="visible"/>
                                      </p:to>
                                    </p:set>
                                    <p:anim calcmode="lin" valueType="num">
                                      <p:cBhvr additive="base">
                                        <p:cTn id="74" dur="500" fill="hold"/>
                                        <p:tgtEl>
                                          <p:spTgt spid="26">
                                            <p:txEl>
                                              <p:pRg st="3" end="3"/>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2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box(in)">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P spid="17" grpId="0" animBg="1"/>
      <p:bldP spid="18" grpId="0" animBg="1"/>
      <p:bldP spid="19" grpId="0" animBg="1"/>
      <p:bldP spid="20" grpId="0" animBg="1"/>
      <p:bldP spid="23" grpId="0"/>
      <p:bldP spid="24" grpId="0"/>
      <p:bldP spid="25" grpId="0" animBg="1"/>
      <p:bldP spid="26" grpId="0" build="allAtOnce"/>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DD41B3FC-1ADF-4D72-80C7-9C2900475AD3}"/>
              </a:ext>
            </a:extLst>
          </p:cNvPr>
          <p:cNvSpPr/>
          <p:nvPr/>
        </p:nvSpPr>
        <p:spPr>
          <a:xfrm>
            <a:off x="142505" y="89065"/>
            <a:ext cx="2505692" cy="1262657"/>
          </a:xfrm>
          <a:prstGeom prst="flowChartDelay">
            <a:avLst/>
          </a:prstGeom>
          <a:solidFill>
            <a:srgbClr val="0070C0">
              <a:alpha val="9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166AAA0-3B94-426D-AC5C-B5C437E262F5}"/>
              </a:ext>
            </a:extLst>
          </p:cNvPr>
          <p:cNvSpPr txBox="1"/>
          <p:nvPr/>
        </p:nvSpPr>
        <p:spPr>
          <a:xfrm>
            <a:off x="294770" y="314504"/>
            <a:ext cx="3217741" cy="830997"/>
          </a:xfrm>
          <a:prstGeom prst="rect">
            <a:avLst/>
          </a:prstGeom>
          <a:noFill/>
        </p:spPr>
        <p:txBody>
          <a:bodyPr wrap="square" rtlCol="0">
            <a:spAutoFit/>
          </a:bodyPr>
          <a:lstStyle/>
          <a:p>
            <a:r>
              <a:rPr lang="en-US" sz="4800" b="1">
                <a:solidFill>
                  <a:schemeClr val="bg1"/>
                </a:solidFill>
                <a:latin typeface="Arial" panose="020B0604020202020204" pitchFamily="34" charset="0"/>
                <a:cs typeface="Arial" panose="020B0604020202020204" pitchFamily="34" charset="0"/>
              </a:rPr>
              <a:t>BÀI 5</a:t>
            </a:r>
          </a:p>
        </p:txBody>
      </p:sp>
      <p:sp>
        <p:nvSpPr>
          <p:cNvPr id="9" name="TextBox 8">
            <a:extLst>
              <a:ext uri="{FF2B5EF4-FFF2-40B4-BE49-F238E27FC236}">
                <a16:creationId xmlns:a16="http://schemas.microsoft.com/office/drawing/2014/main" id="{61B03F42-1F15-4C18-87C9-F601E2A8FB42}"/>
              </a:ext>
            </a:extLst>
          </p:cNvPr>
          <p:cNvSpPr txBox="1"/>
          <p:nvPr/>
        </p:nvSpPr>
        <p:spPr>
          <a:xfrm>
            <a:off x="1877306" y="243471"/>
            <a:ext cx="10506075" cy="1323439"/>
          </a:xfrm>
          <a:prstGeom prst="rect">
            <a:avLst/>
          </a:prstGeom>
          <a:noFill/>
        </p:spPr>
        <p:txBody>
          <a:bodyPr wrap="square" rtlCol="0">
            <a:spAutoFit/>
          </a:bodyPr>
          <a:lstStyle/>
          <a:p>
            <a:pPr algn="ctr"/>
            <a:r>
              <a:rPr lang="en-US" sz="4000" b="1">
                <a:solidFill>
                  <a:srgbClr val="1C11AF"/>
                </a:solidFill>
                <a:latin typeface="Arial" panose="020B0604020202020204" pitchFamily="34" charset="0"/>
                <a:cs typeface="Arial" panose="020B0604020202020204" pitchFamily="34" charset="0"/>
              </a:rPr>
              <a:t>VỊ TRÍ ĐỊA LÍ, ĐẶC ĐIỂM TỰ NHIÊN</a:t>
            </a:r>
          </a:p>
          <a:p>
            <a:pPr algn="ctr"/>
            <a:r>
              <a:rPr lang="en-US" sz="4000" b="1">
                <a:solidFill>
                  <a:srgbClr val="1C11AF"/>
                </a:solidFill>
                <a:latin typeface="Arial" panose="020B0604020202020204" pitchFamily="34" charset="0"/>
                <a:cs typeface="Arial" panose="020B0604020202020204" pitchFamily="34" charset="0"/>
              </a:rPr>
              <a:t> CHÂU Á (tt)</a:t>
            </a:r>
          </a:p>
        </p:txBody>
      </p:sp>
      <p:pic>
        <p:nvPicPr>
          <p:cNvPr id="6" name="Picture 5" descr="Map&#10;&#10;Description automatically generated">
            <a:extLst>
              <a:ext uri="{FF2B5EF4-FFF2-40B4-BE49-F238E27FC236}">
                <a16:creationId xmlns:a16="http://schemas.microsoft.com/office/drawing/2014/main" id="{2EDB6801-4EF7-4D9F-90EA-3D7F80275ACD}"/>
              </a:ext>
            </a:extLst>
          </p:cNvPr>
          <p:cNvPicPr>
            <a:picLocks noChangeAspect="1"/>
          </p:cNvPicPr>
          <p:nvPr/>
        </p:nvPicPr>
        <p:blipFill rotWithShape="1">
          <a:blip r:embed="rId3">
            <a:extLst>
              <a:ext uri="{28A0092B-C50C-407E-A947-70E740481C1C}">
                <a14:useLocalDpi xmlns:a14="http://schemas.microsoft.com/office/drawing/2010/main" val="0"/>
              </a:ext>
            </a:extLst>
          </a:blip>
          <a:srcRect t="11111" b="16889"/>
          <a:stretch/>
        </p:blipFill>
        <p:spPr>
          <a:xfrm>
            <a:off x="1163782" y="1566910"/>
            <a:ext cx="10135368" cy="5288089"/>
          </a:xfrm>
          <a:prstGeom prst="rect">
            <a:avLst/>
          </a:prstGeom>
        </p:spPr>
      </p:pic>
    </p:spTree>
    <p:extLst>
      <p:ext uri="{BB962C8B-B14F-4D97-AF65-F5344CB8AC3E}">
        <p14:creationId xmlns:p14="http://schemas.microsoft.com/office/powerpoint/2010/main" val="209440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4" name="Picture 3">
            <a:extLst>
              <a:ext uri="{FF2B5EF4-FFF2-40B4-BE49-F238E27FC236}">
                <a16:creationId xmlns:a16="http://schemas.microsoft.com/office/drawing/2014/main" id="{0AF5EA7E-580F-47B3-96BD-8DDD0CE6AB7C}"/>
              </a:ext>
            </a:extLst>
          </p:cNvPr>
          <p:cNvPicPr>
            <a:picLocks noChangeAspect="1"/>
          </p:cNvPicPr>
          <p:nvPr/>
        </p:nvPicPr>
        <p:blipFill>
          <a:blip r:embed="rId4"/>
          <a:stretch>
            <a:fillRect/>
          </a:stretch>
        </p:blipFill>
        <p:spPr>
          <a:xfrm>
            <a:off x="5545777" y="84847"/>
            <a:ext cx="6515031" cy="6549008"/>
          </a:xfrm>
          <a:prstGeom prst="rect">
            <a:avLst/>
          </a:prstGeom>
        </p:spPr>
      </p:pic>
      <p:sp>
        <p:nvSpPr>
          <p:cNvPr id="5" name="Freeform 6">
            <a:extLst>
              <a:ext uri="{FF2B5EF4-FFF2-40B4-BE49-F238E27FC236}">
                <a16:creationId xmlns:a16="http://schemas.microsoft.com/office/drawing/2014/main" id="{E9D5AFCD-2BCF-4B3D-A675-96E56DC5223A}"/>
              </a:ext>
            </a:extLst>
          </p:cNvPr>
          <p:cNvSpPr>
            <a:spLocks/>
          </p:cNvSpPr>
          <p:nvPr/>
        </p:nvSpPr>
        <p:spPr bwMode="auto">
          <a:xfrm>
            <a:off x="9395086" y="1702214"/>
            <a:ext cx="995823" cy="978613"/>
          </a:xfrm>
          <a:custGeom>
            <a:avLst/>
            <a:gdLst>
              <a:gd name="T0" fmla="*/ 2147483647 w 658"/>
              <a:gd name="T1" fmla="*/ 0 h 452"/>
              <a:gd name="T2" fmla="*/ 2147483647 w 658"/>
              <a:gd name="T3" fmla="*/ 2147483647 h 452"/>
              <a:gd name="T4" fmla="*/ 2147483647 w 658"/>
              <a:gd name="T5" fmla="*/ 2147483647 h 452"/>
              <a:gd name="T6" fmla="*/ 2147483647 w 658"/>
              <a:gd name="T7" fmla="*/ 2147483647 h 452"/>
              <a:gd name="T8" fmla="*/ 2147483647 w 658"/>
              <a:gd name="T9" fmla="*/ 2147483647 h 452"/>
              <a:gd name="T10" fmla="*/ 2147483647 w 658"/>
              <a:gd name="T11" fmla="*/ 2147483647 h 452"/>
              <a:gd name="T12" fmla="*/ 2147483647 w 658"/>
              <a:gd name="T13" fmla="*/ 2147483647 h 452"/>
              <a:gd name="T14" fmla="*/ 2147483647 w 658"/>
              <a:gd name="T15" fmla="*/ 2147483647 h 452"/>
              <a:gd name="T16" fmla="*/ 2147483647 w 658"/>
              <a:gd name="T17" fmla="*/ 2147483647 h 452"/>
              <a:gd name="T18" fmla="*/ 2147483647 w 658"/>
              <a:gd name="T19" fmla="*/ 2147483647 h 452"/>
              <a:gd name="T20" fmla="*/ 2147483647 w 658"/>
              <a:gd name="T21" fmla="*/ 2147483647 h 452"/>
              <a:gd name="T22" fmla="*/ 2147483647 w 658"/>
              <a:gd name="T23" fmla="*/ 2147483647 h 452"/>
              <a:gd name="T24" fmla="*/ 2147483647 w 658"/>
              <a:gd name="T25" fmla="*/ 2147483647 h 452"/>
              <a:gd name="T26" fmla="*/ 2147483647 w 658"/>
              <a:gd name="T27" fmla="*/ 2147483647 h 452"/>
              <a:gd name="T28" fmla="*/ 2147483647 w 658"/>
              <a:gd name="T29" fmla="*/ 2147483647 h 452"/>
              <a:gd name="T30" fmla="*/ 2147483647 w 658"/>
              <a:gd name="T31" fmla="*/ 2147483647 h 452"/>
              <a:gd name="T32" fmla="*/ 2147483647 w 658"/>
              <a:gd name="T33" fmla="*/ 2147483647 h 45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8"/>
              <a:gd name="T52" fmla="*/ 0 h 452"/>
              <a:gd name="T53" fmla="*/ 658 w 658"/>
              <a:gd name="T54" fmla="*/ 452 h 45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8" h="452">
                <a:moveTo>
                  <a:pt x="658" y="0"/>
                </a:moveTo>
                <a:cubicBezTo>
                  <a:pt x="642" y="5"/>
                  <a:pt x="635" y="8"/>
                  <a:pt x="630" y="24"/>
                </a:cubicBezTo>
                <a:cubicBezTo>
                  <a:pt x="636" y="42"/>
                  <a:pt x="644" y="34"/>
                  <a:pt x="650" y="52"/>
                </a:cubicBezTo>
                <a:cubicBezTo>
                  <a:pt x="648" y="97"/>
                  <a:pt x="651" y="258"/>
                  <a:pt x="594" y="296"/>
                </a:cubicBezTo>
                <a:cubicBezTo>
                  <a:pt x="538" y="290"/>
                  <a:pt x="488" y="258"/>
                  <a:pt x="434" y="244"/>
                </a:cubicBezTo>
                <a:cubicBezTo>
                  <a:pt x="417" y="227"/>
                  <a:pt x="395" y="210"/>
                  <a:pt x="374" y="200"/>
                </a:cubicBezTo>
                <a:cubicBezTo>
                  <a:pt x="362" y="194"/>
                  <a:pt x="338" y="184"/>
                  <a:pt x="338" y="184"/>
                </a:cubicBezTo>
                <a:cubicBezTo>
                  <a:pt x="321" y="186"/>
                  <a:pt x="301" y="183"/>
                  <a:pt x="286" y="192"/>
                </a:cubicBezTo>
                <a:cubicBezTo>
                  <a:pt x="282" y="194"/>
                  <a:pt x="282" y="201"/>
                  <a:pt x="278" y="204"/>
                </a:cubicBezTo>
                <a:cubicBezTo>
                  <a:pt x="271" y="210"/>
                  <a:pt x="262" y="215"/>
                  <a:pt x="254" y="220"/>
                </a:cubicBezTo>
                <a:cubicBezTo>
                  <a:pt x="247" y="225"/>
                  <a:pt x="230" y="228"/>
                  <a:pt x="230" y="228"/>
                </a:cubicBezTo>
                <a:cubicBezTo>
                  <a:pt x="226" y="241"/>
                  <a:pt x="229" y="257"/>
                  <a:pt x="222" y="268"/>
                </a:cubicBezTo>
                <a:cubicBezTo>
                  <a:pt x="217" y="276"/>
                  <a:pt x="198" y="284"/>
                  <a:pt x="198" y="284"/>
                </a:cubicBezTo>
                <a:cubicBezTo>
                  <a:pt x="191" y="314"/>
                  <a:pt x="198" y="333"/>
                  <a:pt x="166" y="344"/>
                </a:cubicBezTo>
                <a:cubicBezTo>
                  <a:pt x="160" y="363"/>
                  <a:pt x="154" y="389"/>
                  <a:pt x="134" y="396"/>
                </a:cubicBezTo>
                <a:cubicBezTo>
                  <a:pt x="126" y="408"/>
                  <a:pt x="125" y="438"/>
                  <a:pt x="106" y="440"/>
                </a:cubicBezTo>
                <a:cubicBezTo>
                  <a:pt x="0" y="452"/>
                  <a:pt x="33" y="421"/>
                  <a:pt x="6" y="448"/>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solidFill>
                <a:srgbClr val="66FFFF"/>
              </a:solidFill>
            </a:endParaRPr>
          </a:p>
        </p:txBody>
      </p:sp>
      <p:sp>
        <p:nvSpPr>
          <p:cNvPr id="6" name="Freeform 7">
            <a:extLst>
              <a:ext uri="{FF2B5EF4-FFF2-40B4-BE49-F238E27FC236}">
                <a16:creationId xmlns:a16="http://schemas.microsoft.com/office/drawing/2014/main" id="{C534148A-AE8B-416F-8FDE-637B94602323}"/>
              </a:ext>
            </a:extLst>
          </p:cNvPr>
          <p:cNvSpPr>
            <a:spLocks/>
          </p:cNvSpPr>
          <p:nvPr/>
        </p:nvSpPr>
        <p:spPr bwMode="auto">
          <a:xfrm>
            <a:off x="9022992" y="3079334"/>
            <a:ext cx="995823" cy="458172"/>
          </a:xfrm>
          <a:custGeom>
            <a:avLst/>
            <a:gdLst>
              <a:gd name="T0" fmla="*/ 2147483647 w 640"/>
              <a:gd name="T1" fmla="*/ 2147483647 h 288"/>
              <a:gd name="T2" fmla="*/ 2147483647 w 640"/>
              <a:gd name="T3" fmla="*/ 2147483647 h 288"/>
              <a:gd name="T4" fmla="*/ 2147483647 w 640"/>
              <a:gd name="T5" fmla="*/ 2147483647 h 288"/>
              <a:gd name="T6" fmla="*/ 2147483647 w 640"/>
              <a:gd name="T7" fmla="*/ 2147483647 h 288"/>
              <a:gd name="T8" fmla="*/ 2147483647 w 640"/>
              <a:gd name="T9" fmla="*/ 2147483647 h 288"/>
              <a:gd name="T10" fmla="*/ 2147483647 w 640"/>
              <a:gd name="T11" fmla="*/ 2147483647 h 288"/>
              <a:gd name="T12" fmla="*/ 2147483647 w 640"/>
              <a:gd name="T13" fmla="*/ 2147483647 h 288"/>
              <a:gd name="T14" fmla="*/ 2147483647 w 640"/>
              <a:gd name="T15" fmla="*/ 2147483647 h 288"/>
              <a:gd name="T16" fmla="*/ 2147483647 w 640"/>
              <a:gd name="T17" fmla="*/ 2147483647 h 288"/>
              <a:gd name="T18" fmla="*/ 2147483647 w 640"/>
              <a:gd name="T19" fmla="*/ 2147483647 h 288"/>
              <a:gd name="T20" fmla="*/ 2147483647 w 640"/>
              <a:gd name="T21" fmla="*/ 2147483647 h 288"/>
              <a:gd name="T22" fmla="*/ 2147483647 w 640"/>
              <a:gd name="T23" fmla="*/ 2147483647 h 288"/>
              <a:gd name="T24" fmla="*/ 2147483647 w 640"/>
              <a:gd name="T25" fmla="*/ 2147483647 h 288"/>
              <a:gd name="T26" fmla="*/ 2147483647 w 640"/>
              <a:gd name="T27" fmla="*/ 2147483647 h 288"/>
              <a:gd name="T28" fmla="*/ 2147483647 w 640"/>
              <a:gd name="T29" fmla="*/ 2147483647 h 288"/>
              <a:gd name="T30" fmla="*/ 2147483647 w 640"/>
              <a:gd name="T31" fmla="*/ 2147483647 h 288"/>
              <a:gd name="T32" fmla="*/ 2147483647 w 640"/>
              <a:gd name="T33" fmla="*/ 2147483647 h 288"/>
              <a:gd name="T34" fmla="*/ 2147483647 w 640"/>
              <a:gd name="T35" fmla="*/ 2147483647 h 288"/>
              <a:gd name="T36" fmla="*/ 2147483647 w 640"/>
              <a:gd name="T37" fmla="*/ 2147483647 h 288"/>
              <a:gd name="T38" fmla="*/ 2147483647 w 640"/>
              <a:gd name="T39" fmla="*/ 2147483647 h 288"/>
              <a:gd name="T40" fmla="*/ 0 w 640"/>
              <a:gd name="T41" fmla="*/ 2147483647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0"/>
              <a:gd name="T64" fmla="*/ 0 h 288"/>
              <a:gd name="T65" fmla="*/ 640 w 640"/>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0" h="288">
                <a:moveTo>
                  <a:pt x="640" y="27"/>
                </a:moveTo>
                <a:cubicBezTo>
                  <a:pt x="627" y="47"/>
                  <a:pt x="631" y="71"/>
                  <a:pt x="608" y="79"/>
                </a:cubicBezTo>
                <a:cubicBezTo>
                  <a:pt x="602" y="87"/>
                  <a:pt x="590" y="130"/>
                  <a:pt x="588" y="131"/>
                </a:cubicBezTo>
                <a:cubicBezTo>
                  <a:pt x="581" y="136"/>
                  <a:pt x="564" y="139"/>
                  <a:pt x="564" y="139"/>
                </a:cubicBezTo>
                <a:cubicBezTo>
                  <a:pt x="543" y="170"/>
                  <a:pt x="547" y="165"/>
                  <a:pt x="508" y="171"/>
                </a:cubicBezTo>
                <a:cubicBezTo>
                  <a:pt x="465" y="185"/>
                  <a:pt x="500" y="178"/>
                  <a:pt x="468" y="199"/>
                </a:cubicBezTo>
                <a:cubicBezTo>
                  <a:pt x="457" y="198"/>
                  <a:pt x="445" y="201"/>
                  <a:pt x="436" y="195"/>
                </a:cubicBezTo>
                <a:cubicBezTo>
                  <a:pt x="429" y="190"/>
                  <a:pt x="431" y="179"/>
                  <a:pt x="428" y="171"/>
                </a:cubicBezTo>
                <a:cubicBezTo>
                  <a:pt x="427" y="167"/>
                  <a:pt x="424" y="159"/>
                  <a:pt x="424" y="159"/>
                </a:cubicBezTo>
                <a:cubicBezTo>
                  <a:pt x="418" y="114"/>
                  <a:pt x="427" y="67"/>
                  <a:pt x="416" y="23"/>
                </a:cubicBezTo>
                <a:cubicBezTo>
                  <a:pt x="416" y="23"/>
                  <a:pt x="386" y="13"/>
                  <a:pt x="380" y="11"/>
                </a:cubicBezTo>
                <a:cubicBezTo>
                  <a:pt x="372" y="8"/>
                  <a:pt x="356" y="3"/>
                  <a:pt x="356" y="3"/>
                </a:cubicBezTo>
                <a:cubicBezTo>
                  <a:pt x="343" y="4"/>
                  <a:pt x="328" y="0"/>
                  <a:pt x="316" y="7"/>
                </a:cubicBezTo>
                <a:cubicBezTo>
                  <a:pt x="309" y="11"/>
                  <a:pt x="316" y="28"/>
                  <a:pt x="308" y="31"/>
                </a:cubicBezTo>
                <a:cubicBezTo>
                  <a:pt x="304" y="32"/>
                  <a:pt x="300" y="34"/>
                  <a:pt x="296" y="35"/>
                </a:cubicBezTo>
                <a:cubicBezTo>
                  <a:pt x="282" y="78"/>
                  <a:pt x="278" y="121"/>
                  <a:pt x="252" y="159"/>
                </a:cubicBezTo>
                <a:cubicBezTo>
                  <a:pt x="248" y="165"/>
                  <a:pt x="234" y="193"/>
                  <a:pt x="228" y="195"/>
                </a:cubicBezTo>
                <a:cubicBezTo>
                  <a:pt x="188" y="208"/>
                  <a:pt x="212" y="202"/>
                  <a:pt x="152" y="207"/>
                </a:cubicBezTo>
                <a:cubicBezTo>
                  <a:pt x="147" y="223"/>
                  <a:pt x="142" y="230"/>
                  <a:pt x="128" y="239"/>
                </a:cubicBezTo>
                <a:cubicBezTo>
                  <a:pt x="136" y="262"/>
                  <a:pt x="147" y="288"/>
                  <a:pt x="112" y="279"/>
                </a:cubicBezTo>
                <a:cubicBezTo>
                  <a:pt x="86" y="262"/>
                  <a:pt x="31" y="243"/>
                  <a:pt x="0" y="243"/>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9" name="Freeform 11">
            <a:extLst>
              <a:ext uri="{FF2B5EF4-FFF2-40B4-BE49-F238E27FC236}">
                <a16:creationId xmlns:a16="http://schemas.microsoft.com/office/drawing/2014/main" id="{F34BBCDF-C1E1-4C0F-B13C-B6D613AB4182}"/>
              </a:ext>
            </a:extLst>
          </p:cNvPr>
          <p:cNvSpPr>
            <a:spLocks/>
          </p:cNvSpPr>
          <p:nvPr/>
        </p:nvSpPr>
        <p:spPr bwMode="auto">
          <a:xfrm>
            <a:off x="8086820" y="3758784"/>
            <a:ext cx="717029" cy="406402"/>
          </a:xfrm>
          <a:custGeom>
            <a:avLst/>
            <a:gdLst>
              <a:gd name="T0" fmla="*/ 2147483647 w 428"/>
              <a:gd name="T1" fmla="*/ 2147483647 h 304"/>
              <a:gd name="T2" fmla="*/ 2147483647 w 428"/>
              <a:gd name="T3" fmla="*/ 2147483647 h 304"/>
              <a:gd name="T4" fmla="*/ 2147483647 w 428"/>
              <a:gd name="T5" fmla="*/ 2147483647 h 304"/>
              <a:gd name="T6" fmla="*/ 2147483647 w 428"/>
              <a:gd name="T7" fmla="*/ 2147483647 h 304"/>
              <a:gd name="T8" fmla="*/ 2147483647 w 428"/>
              <a:gd name="T9" fmla="*/ 2147483647 h 304"/>
              <a:gd name="T10" fmla="*/ 2147483647 w 428"/>
              <a:gd name="T11" fmla="*/ 2147483647 h 304"/>
              <a:gd name="T12" fmla="*/ 2147483647 w 428"/>
              <a:gd name="T13" fmla="*/ 2147483647 h 304"/>
              <a:gd name="T14" fmla="*/ 2147483647 w 428"/>
              <a:gd name="T15" fmla="*/ 2147483647 h 304"/>
              <a:gd name="T16" fmla="*/ 0 w 428"/>
              <a:gd name="T17" fmla="*/ 2147483647 h 304"/>
              <a:gd name="T18" fmla="*/ 2147483647 w 428"/>
              <a:gd name="T19" fmla="*/ 0 h 3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28"/>
              <a:gd name="T31" fmla="*/ 0 h 304"/>
              <a:gd name="T32" fmla="*/ 428 w 428"/>
              <a:gd name="T33" fmla="*/ 304 h 3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28" h="304">
                <a:moveTo>
                  <a:pt x="428" y="304"/>
                </a:moveTo>
                <a:cubicBezTo>
                  <a:pt x="411" y="298"/>
                  <a:pt x="406" y="288"/>
                  <a:pt x="392" y="280"/>
                </a:cubicBezTo>
                <a:cubicBezTo>
                  <a:pt x="381" y="274"/>
                  <a:pt x="338" y="260"/>
                  <a:pt x="324" y="256"/>
                </a:cubicBezTo>
                <a:cubicBezTo>
                  <a:pt x="303" y="225"/>
                  <a:pt x="282" y="231"/>
                  <a:pt x="252" y="216"/>
                </a:cubicBezTo>
                <a:cubicBezTo>
                  <a:pt x="239" y="210"/>
                  <a:pt x="212" y="200"/>
                  <a:pt x="212" y="200"/>
                </a:cubicBezTo>
                <a:cubicBezTo>
                  <a:pt x="143" y="208"/>
                  <a:pt x="205" y="219"/>
                  <a:pt x="132" y="212"/>
                </a:cubicBezTo>
                <a:cubicBezTo>
                  <a:pt x="107" y="196"/>
                  <a:pt x="81" y="181"/>
                  <a:pt x="60" y="160"/>
                </a:cubicBezTo>
                <a:cubicBezTo>
                  <a:pt x="52" y="137"/>
                  <a:pt x="53" y="126"/>
                  <a:pt x="28" y="120"/>
                </a:cubicBezTo>
                <a:cubicBezTo>
                  <a:pt x="16" y="108"/>
                  <a:pt x="5" y="104"/>
                  <a:pt x="0" y="88"/>
                </a:cubicBezTo>
                <a:cubicBezTo>
                  <a:pt x="3" y="60"/>
                  <a:pt x="12" y="28"/>
                  <a:pt x="12" y="0"/>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0" name="Freeform 12">
            <a:extLst>
              <a:ext uri="{FF2B5EF4-FFF2-40B4-BE49-F238E27FC236}">
                <a16:creationId xmlns:a16="http://schemas.microsoft.com/office/drawing/2014/main" id="{1F356FE0-C6E6-46FF-9497-07844B79686B}"/>
              </a:ext>
            </a:extLst>
          </p:cNvPr>
          <p:cNvSpPr>
            <a:spLocks/>
          </p:cNvSpPr>
          <p:nvPr/>
        </p:nvSpPr>
        <p:spPr bwMode="auto">
          <a:xfrm>
            <a:off x="8698016" y="4317011"/>
            <a:ext cx="105833" cy="120651"/>
          </a:xfrm>
          <a:custGeom>
            <a:avLst/>
            <a:gdLst>
              <a:gd name="T0" fmla="*/ 2147483647 w 50"/>
              <a:gd name="T1" fmla="*/ 2147483647 h 76"/>
              <a:gd name="T2" fmla="*/ 2147483647 w 50"/>
              <a:gd name="T3" fmla="*/ 2147483647 h 76"/>
              <a:gd name="T4" fmla="*/ 2147483647 w 50"/>
              <a:gd name="T5" fmla="*/ 0 h 76"/>
              <a:gd name="T6" fmla="*/ 0 w 50"/>
              <a:gd name="T7" fmla="*/ 2147483647 h 76"/>
              <a:gd name="T8" fmla="*/ 0 60000 65536"/>
              <a:gd name="T9" fmla="*/ 0 60000 65536"/>
              <a:gd name="T10" fmla="*/ 0 60000 65536"/>
              <a:gd name="T11" fmla="*/ 0 60000 65536"/>
              <a:gd name="T12" fmla="*/ 0 w 50"/>
              <a:gd name="T13" fmla="*/ 0 h 76"/>
              <a:gd name="T14" fmla="*/ 50 w 50"/>
              <a:gd name="T15" fmla="*/ 76 h 76"/>
            </a:gdLst>
            <a:ahLst/>
            <a:cxnLst>
              <a:cxn ang="T8">
                <a:pos x="T0" y="T1"/>
              </a:cxn>
              <a:cxn ang="T9">
                <a:pos x="T2" y="T3"/>
              </a:cxn>
              <a:cxn ang="T10">
                <a:pos x="T4" y="T5"/>
              </a:cxn>
              <a:cxn ang="T11">
                <a:pos x="T6" y="T7"/>
              </a:cxn>
            </a:cxnLst>
            <a:rect l="T12" t="T13" r="T14" b="T15"/>
            <a:pathLst>
              <a:path w="50" h="76">
                <a:moveTo>
                  <a:pt x="44" y="76"/>
                </a:moveTo>
                <a:cubicBezTo>
                  <a:pt x="50" y="59"/>
                  <a:pt x="45" y="54"/>
                  <a:pt x="28" y="48"/>
                </a:cubicBezTo>
                <a:cubicBezTo>
                  <a:pt x="17" y="16"/>
                  <a:pt x="20" y="32"/>
                  <a:pt x="20" y="0"/>
                </a:cubicBezTo>
                <a:lnTo>
                  <a:pt x="0" y="16"/>
                </a:ln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1" name="Freeform 13">
            <a:extLst>
              <a:ext uri="{FF2B5EF4-FFF2-40B4-BE49-F238E27FC236}">
                <a16:creationId xmlns:a16="http://schemas.microsoft.com/office/drawing/2014/main" id="{D4BA220F-07F8-474C-A383-4C8ADC2750C2}"/>
              </a:ext>
            </a:extLst>
          </p:cNvPr>
          <p:cNvSpPr>
            <a:spLocks/>
          </p:cNvSpPr>
          <p:nvPr/>
        </p:nvSpPr>
        <p:spPr bwMode="auto">
          <a:xfrm>
            <a:off x="7268797" y="3537506"/>
            <a:ext cx="821267" cy="557668"/>
          </a:xfrm>
          <a:custGeom>
            <a:avLst/>
            <a:gdLst>
              <a:gd name="T0" fmla="*/ 0 w 492"/>
              <a:gd name="T1" fmla="*/ 2147483647 h 372"/>
              <a:gd name="T2" fmla="*/ 2147483647 w 492"/>
              <a:gd name="T3" fmla="*/ 2147483647 h 372"/>
              <a:gd name="T4" fmla="*/ 2147483647 w 492"/>
              <a:gd name="T5" fmla="*/ 2147483647 h 372"/>
              <a:gd name="T6" fmla="*/ 2147483647 w 492"/>
              <a:gd name="T7" fmla="*/ 2147483647 h 372"/>
              <a:gd name="T8" fmla="*/ 2147483647 w 492"/>
              <a:gd name="T9" fmla="*/ 2147483647 h 372"/>
              <a:gd name="T10" fmla="*/ 2147483647 w 492"/>
              <a:gd name="T11" fmla="*/ 2147483647 h 372"/>
              <a:gd name="T12" fmla="*/ 2147483647 w 492"/>
              <a:gd name="T13" fmla="*/ 2147483647 h 372"/>
              <a:gd name="T14" fmla="*/ 2147483647 w 492"/>
              <a:gd name="T15" fmla="*/ 2147483647 h 372"/>
              <a:gd name="T16" fmla="*/ 2147483647 w 492"/>
              <a:gd name="T17" fmla="*/ 2147483647 h 372"/>
              <a:gd name="T18" fmla="*/ 2147483647 w 492"/>
              <a:gd name="T19" fmla="*/ 2147483647 h 372"/>
              <a:gd name="T20" fmla="*/ 2147483647 w 492"/>
              <a:gd name="T21" fmla="*/ 2147483647 h 372"/>
              <a:gd name="T22" fmla="*/ 2147483647 w 492"/>
              <a:gd name="T23" fmla="*/ 2147483647 h 372"/>
              <a:gd name="T24" fmla="*/ 2147483647 w 492"/>
              <a:gd name="T25" fmla="*/ 0 h 372"/>
              <a:gd name="T26" fmla="*/ 2147483647 w 492"/>
              <a:gd name="T27" fmla="*/ 2147483647 h 372"/>
              <a:gd name="T28" fmla="*/ 2147483647 w 492"/>
              <a:gd name="T29" fmla="*/ 2147483647 h 372"/>
              <a:gd name="T30" fmla="*/ 2147483647 w 492"/>
              <a:gd name="T31" fmla="*/ 2147483647 h 372"/>
              <a:gd name="T32" fmla="*/ 2147483647 w 492"/>
              <a:gd name="T33" fmla="*/ 2147483647 h 372"/>
              <a:gd name="T34" fmla="*/ 2147483647 w 492"/>
              <a:gd name="T35" fmla="*/ 2147483647 h 372"/>
              <a:gd name="T36" fmla="*/ 2147483647 w 492"/>
              <a:gd name="T37" fmla="*/ 2147483647 h 372"/>
              <a:gd name="T38" fmla="*/ 2147483647 w 492"/>
              <a:gd name="T39" fmla="*/ 2147483647 h 3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2"/>
              <a:gd name="T61" fmla="*/ 0 h 372"/>
              <a:gd name="T62" fmla="*/ 492 w 492"/>
              <a:gd name="T63" fmla="*/ 372 h 3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2" h="372">
                <a:moveTo>
                  <a:pt x="0" y="372"/>
                </a:moveTo>
                <a:cubicBezTo>
                  <a:pt x="7" y="352"/>
                  <a:pt x="17" y="364"/>
                  <a:pt x="24" y="344"/>
                </a:cubicBezTo>
                <a:cubicBezTo>
                  <a:pt x="25" y="335"/>
                  <a:pt x="24" y="324"/>
                  <a:pt x="28" y="316"/>
                </a:cubicBezTo>
                <a:cubicBezTo>
                  <a:pt x="30" y="312"/>
                  <a:pt x="37" y="315"/>
                  <a:pt x="40" y="312"/>
                </a:cubicBezTo>
                <a:cubicBezTo>
                  <a:pt x="49" y="303"/>
                  <a:pt x="44" y="288"/>
                  <a:pt x="48" y="276"/>
                </a:cubicBezTo>
                <a:cubicBezTo>
                  <a:pt x="55" y="255"/>
                  <a:pt x="89" y="242"/>
                  <a:pt x="108" y="236"/>
                </a:cubicBezTo>
                <a:cubicBezTo>
                  <a:pt x="118" y="206"/>
                  <a:pt x="103" y="242"/>
                  <a:pt x="124" y="216"/>
                </a:cubicBezTo>
                <a:cubicBezTo>
                  <a:pt x="127" y="213"/>
                  <a:pt x="125" y="206"/>
                  <a:pt x="128" y="204"/>
                </a:cubicBezTo>
                <a:cubicBezTo>
                  <a:pt x="135" y="199"/>
                  <a:pt x="152" y="196"/>
                  <a:pt x="152" y="196"/>
                </a:cubicBezTo>
                <a:cubicBezTo>
                  <a:pt x="164" y="161"/>
                  <a:pt x="171" y="110"/>
                  <a:pt x="204" y="88"/>
                </a:cubicBezTo>
                <a:cubicBezTo>
                  <a:pt x="214" y="58"/>
                  <a:pt x="199" y="94"/>
                  <a:pt x="220" y="68"/>
                </a:cubicBezTo>
                <a:cubicBezTo>
                  <a:pt x="223" y="65"/>
                  <a:pt x="221" y="59"/>
                  <a:pt x="224" y="56"/>
                </a:cubicBezTo>
                <a:cubicBezTo>
                  <a:pt x="250" y="30"/>
                  <a:pt x="286" y="18"/>
                  <a:pt x="316" y="0"/>
                </a:cubicBezTo>
                <a:cubicBezTo>
                  <a:pt x="323" y="5"/>
                  <a:pt x="331" y="9"/>
                  <a:pt x="336" y="16"/>
                </a:cubicBezTo>
                <a:cubicBezTo>
                  <a:pt x="351" y="38"/>
                  <a:pt x="340" y="44"/>
                  <a:pt x="364" y="60"/>
                </a:cubicBezTo>
                <a:cubicBezTo>
                  <a:pt x="373" y="74"/>
                  <a:pt x="374" y="97"/>
                  <a:pt x="388" y="108"/>
                </a:cubicBezTo>
                <a:cubicBezTo>
                  <a:pt x="397" y="115"/>
                  <a:pt x="414" y="118"/>
                  <a:pt x="424" y="124"/>
                </a:cubicBezTo>
                <a:cubicBezTo>
                  <a:pt x="465" y="147"/>
                  <a:pt x="433" y="135"/>
                  <a:pt x="460" y="144"/>
                </a:cubicBezTo>
                <a:cubicBezTo>
                  <a:pt x="480" y="174"/>
                  <a:pt x="454" y="137"/>
                  <a:pt x="480" y="168"/>
                </a:cubicBezTo>
                <a:cubicBezTo>
                  <a:pt x="486" y="175"/>
                  <a:pt x="492" y="192"/>
                  <a:pt x="492" y="192"/>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3" name="Freeform 14">
            <a:extLst>
              <a:ext uri="{FF2B5EF4-FFF2-40B4-BE49-F238E27FC236}">
                <a16:creationId xmlns:a16="http://schemas.microsoft.com/office/drawing/2014/main" id="{7A5EF86D-9A9C-4A30-8BEE-314EEC1C4BF4}"/>
              </a:ext>
            </a:extLst>
          </p:cNvPr>
          <p:cNvSpPr>
            <a:spLocks/>
          </p:cNvSpPr>
          <p:nvPr/>
        </p:nvSpPr>
        <p:spPr bwMode="auto">
          <a:xfrm>
            <a:off x="8971037" y="3936013"/>
            <a:ext cx="722803" cy="821794"/>
          </a:xfrm>
          <a:custGeom>
            <a:avLst/>
            <a:gdLst>
              <a:gd name="T0" fmla="*/ 2147483647 w 572"/>
              <a:gd name="T1" fmla="*/ 2147483647 h 756"/>
              <a:gd name="T2" fmla="*/ 2147483647 w 572"/>
              <a:gd name="T3" fmla="*/ 2147483647 h 756"/>
              <a:gd name="T4" fmla="*/ 2147483647 w 572"/>
              <a:gd name="T5" fmla="*/ 2147483647 h 756"/>
              <a:gd name="T6" fmla="*/ 2147483647 w 572"/>
              <a:gd name="T7" fmla="*/ 2147483647 h 756"/>
              <a:gd name="T8" fmla="*/ 2147483647 w 572"/>
              <a:gd name="T9" fmla="*/ 2147483647 h 756"/>
              <a:gd name="T10" fmla="*/ 2147483647 w 572"/>
              <a:gd name="T11" fmla="*/ 2147483647 h 756"/>
              <a:gd name="T12" fmla="*/ 2147483647 w 572"/>
              <a:gd name="T13" fmla="*/ 2147483647 h 756"/>
              <a:gd name="T14" fmla="*/ 2147483647 w 572"/>
              <a:gd name="T15" fmla="*/ 2147483647 h 756"/>
              <a:gd name="T16" fmla="*/ 2147483647 w 572"/>
              <a:gd name="T17" fmla="*/ 2147483647 h 756"/>
              <a:gd name="T18" fmla="*/ 2147483647 w 572"/>
              <a:gd name="T19" fmla="*/ 2147483647 h 756"/>
              <a:gd name="T20" fmla="*/ 2147483647 w 572"/>
              <a:gd name="T21" fmla="*/ 2147483647 h 756"/>
              <a:gd name="T22" fmla="*/ 2147483647 w 572"/>
              <a:gd name="T23" fmla="*/ 2147483647 h 756"/>
              <a:gd name="T24" fmla="*/ 2147483647 w 572"/>
              <a:gd name="T25" fmla="*/ 2147483647 h 756"/>
              <a:gd name="T26" fmla="*/ 2147483647 w 572"/>
              <a:gd name="T27" fmla="*/ 2147483647 h 756"/>
              <a:gd name="T28" fmla="*/ 2147483647 w 572"/>
              <a:gd name="T29" fmla="*/ 2147483647 h 756"/>
              <a:gd name="T30" fmla="*/ 2147483647 w 572"/>
              <a:gd name="T31" fmla="*/ 2147483647 h 756"/>
              <a:gd name="T32" fmla="*/ 2147483647 w 572"/>
              <a:gd name="T33" fmla="*/ 2147483647 h 756"/>
              <a:gd name="T34" fmla="*/ 2147483647 w 572"/>
              <a:gd name="T35" fmla="*/ 2147483647 h 756"/>
              <a:gd name="T36" fmla="*/ 2147483647 w 572"/>
              <a:gd name="T37" fmla="*/ 2147483647 h 756"/>
              <a:gd name="T38" fmla="*/ 2147483647 w 572"/>
              <a:gd name="T39" fmla="*/ 2147483647 h 756"/>
              <a:gd name="T40" fmla="*/ 0 w 572"/>
              <a:gd name="T41" fmla="*/ 0 h 7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2"/>
              <a:gd name="T64" fmla="*/ 0 h 756"/>
              <a:gd name="T65" fmla="*/ 572 w 572"/>
              <a:gd name="T66" fmla="*/ 756 h 7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2" h="756">
                <a:moveTo>
                  <a:pt x="572" y="756"/>
                </a:moveTo>
                <a:cubicBezTo>
                  <a:pt x="551" y="749"/>
                  <a:pt x="523" y="718"/>
                  <a:pt x="516" y="696"/>
                </a:cubicBezTo>
                <a:cubicBezTo>
                  <a:pt x="520" y="684"/>
                  <a:pt x="521" y="671"/>
                  <a:pt x="528" y="660"/>
                </a:cubicBezTo>
                <a:cubicBezTo>
                  <a:pt x="533" y="652"/>
                  <a:pt x="544" y="636"/>
                  <a:pt x="544" y="636"/>
                </a:cubicBezTo>
                <a:cubicBezTo>
                  <a:pt x="540" y="596"/>
                  <a:pt x="542" y="582"/>
                  <a:pt x="516" y="556"/>
                </a:cubicBezTo>
                <a:cubicBezTo>
                  <a:pt x="510" y="526"/>
                  <a:pt x="502" y="509"/>
                  <a:pt x="476" y="492"/>
                </a:cubicBezTo>
                <a:cubicBezTo>
                  <a:pt x="469" y="472"/>
                  <a:pt x="457" y="475"/>
                  <a:pt x="436" y="472"/>
                </a:cubicBezTo>
                <a:cubicBezTo>
                  <a:pt x="408" y="481"/>
                  <a:pt x="420" y="483"/>
                  <a:pt x="400" y="476"/>
                </a:cubicBezTo>
                <a:cubicBezTo>
                  <a:pt x="380" y="480"/>
                  <a:pt x="371" y="485"/>
                  <a:pt x="364" y="464"/>
                </a:cubicBezTo>
                <a:cubicBezTo>
                  <a:pt x="370" y="445"/>
                  <a:pt x="374" y="432"/>
                  <a:pt x="384" y="416"/>
                </a:cubicBezTo>
                <a:cubicBezTo>
                  <a:pt x="356" y="407"/>
                  <a:pt x="363" y="400"/>
                  <a:pt x="356" y="420"/>
                </a:cubicBezTo>
                <a:cubicBezTo>
                  <a:pt x="349" y="418"/>
                  <a:pt x="336" y="415"/>
                  <a:pt x="332" y="408"/>
                </a:cubicBezTo>
                <a:cubicBezTo>
                  <a:pt x="328" y="401"/>
                  <a:pt x="324" y="384"/>
                  <a:pt x="324" y="384"/>
                </a:cubicBezTo>
                <a:cubicBezTo>
                  <a:pt x="343" y="355"/>
                  <a:pt x="325" y="298"/>
                  <a:pt x="312" y="264"/>
                </a:cubicBezTo>
                <a:cubicBezTo>
                  <a:pt x="309" y="255"/>
                  <a:pt x="301" y="248"/>
                  <a:pt x="292" y="244"/>
                </a:cubicBezTo>
                <a:cubicBezTo>
                  <a:pt x="284" y="241"/>
                  <a:pt x="268" y="236"/>
                  <a:pt x="268" y="236"/>
                </a:cubicBezTo>
                <a:cubicBezTo>
                  <a:pt x="255" y="196"/>
                  <a:pt x="249" y="156"/>
                  <a:pt x="236" y="116"/>
                </a:cubicBezTo>
                <a:cubicBezTo>
                  <a:pt x="234" y="111"/>
                  <a:pt x="227" y="108"/>
                  <a:pt x="224" y="104"/>
                </a:cubicBezTo>
                <a:cubicBezTo>
                  <a:pt x="218" y="96"/>
                  <a:pt x="213" y="88"/>
                  <a:pt x="208" y="80"/>
                </a:cubicBezTo>
                <a:cubicBezTo>
                  <a:pt x="188" y="51"/>
                  <a:pt x="159" y="45"/>
                  <a:pt x="128" y="32"/>
                </a:cubicBezTo>
                <a:cubicBezTo>
                  <a:pt x="82" y="14"/>
                  <a:pt x="51" y="0"/>
                  <a:pt x="0" y="0"/>
                </a:cubicBezTo>
              </a:path>
            </a:pathLst>
          </a:custGeom>
          <a:noFill/>
          <a:ln w="3810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 name="Text Box 15">
            <a:extLst>
              <a:ext uri="{FF2B5EF4-FFF2-40B4-BE49-F238E27FC236}">
                <a16:creationId xmlns:a16="http://schemas.microsoft.com/office/drawing/2014/main" id="{A4BCA6CF-6870-4931-9017-CC506A563988}"/>
              </a:ext>
            </a:extLst>
          </p:cNvPr>
          <p:cNvSpPr txBox="1">
            <a:spLocks noChangeArrowheads="1"/>
          </p:cNvSpPr>
          <p:nvPr/>
        </p:nvSpPr>
        <p:spPr bwMode="auto">
          <a:xfrm>
            <a:off x="10397780" y="1606745"/>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(1)</a:t>
            </a:r>
          </a:p>
        </p:txBody>
      </p:sp>
      <p:sp>
        <p:nvSpPr>
          <p:cNvPr id="15" name="Text Box 16">
            <a:extLst>
              <a:ext uri="{FF2B5EF4-FFF2-40B4-BE49-F238E27FC236}">
                <a16:creationId xmlns:a16="http://schemas.microsoft.com/office/drawing/2014/main" id="{97838442-65F4-46F6-BC15-7C54D17DFC76}"/>
              </a:ext>
            </a:extLst>
          </p:cNvPr>
          <p:cNvSpPr txBox="1">
            <a:spLocks noChangeArrowheads="1"/>
          </p:cNvSpPr>
          <p:nvPr/>
        </p:nvSpPr>
        <p:spPr bwMode="auto">
          <a:xfrm>
            <a:off x="10199615" y="2542699"/>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(2)</a:t>
            </a:r>
          </a:p>
        </p:txBody>
      </p:sp>
      <p:sp>
        <p:nvSpPr>
          <p:cNvPr id="16" name="Text Box 17">
            <a:extLst>
              <a:ext uri="{FF2B5EF4-FFF2-40B4-BE49-F238E27FC236}">
                <a16:creationId xmlns:a16="http://schemas.microsoft.com/office/drawing/2014/main" id="{348F0045-1935-4A55-B8D4-6663769AB43D}"/>
              </a:ext>
            </a:extLst>
          </p:cNvPr>
          <p:cNvSpPr txBox="1">
            <a:spLocks noChangeArrowheads="1"/>
          </p:cNvSpPr>
          <p:nvPr/>
        </p:nvSpPr>
        <p:spPr bwMode="auto">
          <a:xfrm>
            <a:off x="10419938" y="3186265"/>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(3)</a:t>
            </a:r>
          </a:p>
        </p:txBody>
      </p:sp>
      <p:sp>
        <p:nvSpPr>
          <p:cNvPr id="17" name="Text Box 18">
            <a:extLst>
              <a:ext uri="{FF2B5EF4-FFF2-40B4-BE49-F238E27FC236}">
                <a16:creationId xmlns:a16="http://schemas.microsoft.com/office/drawing/2014/main" id="{90265908-536B-436D-AC95-F0A4A98EF10B}"/>
              </a:ext>
            </a:extLst>
          </p:cNvPr>
          <p:cNvSpPr txBox="1">
            <a:spLocks noChangeArrowheads="1"/>
          </p:cNvSpPr>
          <p:nvPr/>
        </p:nvSpPr>
        <p:spPr bwMode="auto">
          <a:xfrm>
            <a:off x="9520903" y="4003502"/>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(4)</a:t>
            </a:r>
          </a:p>
        </p:txBody>
      </p:sp>
      <p:sp>
        <p:nvSpPr>
          <p:cNvPr id="18" name="Text Box 19">
            <a:extLst>
              <a:ext uri="{FF2B5EF4-FFF2-40B4-BE49-F238E27FC236}">
                <a16:creationId xmlns:a16="http://schemas.microsoft.com/office/drawing/2014/main" id="{247CC239-AB28-4335-AE3B-613FFDB06C9D}"/>
              </a:ext>
            </a:extLst>
          </p:cNvPr>
          <p:cNvSpPr txBox="1">
            <a:spLocks noChangeArrowheads="1"/>
          </p:cNvSpPr>
          <p:nvPr/>
        </p:nvSpPr>
        <p:spPr bwMode="auto">
          <a:xfrm>
            <a:off x="8066176" y="3442089"/>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(5)</a:t>
            </a:r>
          </a:p>
        </p:txBody>
      </p:sp>
      <p:sp>
        <p:nvSpPr>
          <p:cNvPr id="19" name="Text Box 20">
            <a:extLst>
              <a:ext uri="{FF2B5EF4-FFF2-40B4-BE49-F238E27FC236}">
                <a16:creationId xmlns:a16="http://schemas.microsoft.com/office/drawing/2014/main" id="{9159DC5E-9922-4CE6-8CCE-A43434B2BBB6}"/>
              </a:ext>
            </a:extLst>
          </p:cNvPr>
          <p:cNvSpPr txBox="1">
            <a:spLocks noChangeArrowheads="1"/>
          </p:cNvSpPr>
          <p:nvPr/>
        </p:nvSpPr>
        <p:spPr bwMode="auto">
          <a:xfrm>
            <a:off x="6820090" y="3442089"/>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(6)</a:t>
            </a:r>
          </a:p>
        </p:txBody>
      </p:sp>
      <p:sp>
        <p:nvSpPr>
          <p:cNvPr id="3" name="Freeform: Shape 2">
            <a:extLst>
              <a:ext uri="{FF2B5EF4-FFF2-40B4-BE49-F238E27FC236}">
                <a16:creationId xmlns:a16="http://schemas.microsoft.com/office/drawing/2014/main" id="{2B5870FC-8809-4A9B-8239-79EDD8AEF2EF}"/>
              </a:ext>
            </a:extLst>
          </p:cNvPr>
          <p:cNvSpPr/>
          <p:nvPr/>
        </p:nvSpPr>
        <p:spPr>
          <a:xfrm>
            <a:off x="9227127" y="3392796"/>
            <a:ext cx="1068779" cy="597313"/>
          </a:xfrm>
          <a:custGeom>
            <a:avLst/>
            <a:gdLst>
              <a:gd name="connsiteX0" fmla="*/ 1068779 w 1068779"/>
              <a:gd name="connsiteY0" fmla="*/ 39173 h 597313"/>
              <a:gd name="connsiteX1" fmla="*/ 1009403 w 1068779"/>
              <a:gd name="connsiteY1" fmla="*/ 3547 h 597313"/>
              <a:gd name="connsiteX2" fmla="*/ 890650 w 1068779"/>
              <a:gd name="connsiteY2" fmla="*/ 51048 h 597313"/>
              <a:gd name="connsiteX3" fmla="*/ 855024 w 1068779"/>
              <a:gd name="connsiteY3" fmla="*/ 134175 h 597313"/>
              <a:gd name="connsiteX4" fmla="*/ 831273 w 1068779"/>
              <a:gd name="connsiteY4" fmla="*/ 169801 h 597313"/>
              <a:gd name="connsiteX5" fmla="*/ 795647 w 1068779"/>
              <a:gd name="connsiteY5" fmla="*/ 193552 h 597313"/>
              <a:gd name="connsiteX6" fmla="*/ 771896 w 1068779"/>
              <a:gd name="connsiteY6" fmla="*/ 229178 h 597313"/>
              <a:gd name="connsiteX7" fmla="*/ 688769 w 1068779"/>
              <a:gd name="connsiteY7" fmla="*/ 217303 h 597313"/>
              <a:gd name="connsiteX8" fmla="*/ 653143 w 1068779"/>
              <a:gd name="connsiteY8" fmla="*/ 229178 h 597313"/>
              <a:gd name="connsiteX9" fmla="*/ 570016 w 1068779"/>
              <a:gd name="connsiteY9" fmla="*/ 324181 h 597313"/>
              <a:gd name="connsiteX10" fmla="*/ 510639 w 1068779"/>
              <a:gd name="connsiteY10" fmla="*/ 276679 h 597313"/>
              <a:gd name="connsiteX11" fmla="*/ 498764 w 1068779"/>
              <a:gd name="connsiteY11" fmla="*/ 241053 h 597313"/>
              <a:gd name="connsiteX12" fmla="*/ 451263 w 1068779"/>
              <a:gd name="connsiteY12" fmla="*/ 229178 h 597313"/>
              <a:gd name="connsiteX13" fmla="*/ 368135 w 1068779"/>
              <a:gd name="connsiteY13" fmla="*/ 252929 h 597313"/>
              <a:gd name="connsiteX14" fmla="*/ 344385 w 1068779"/>
              <a:gd name="connsiteY14" fmla="*/ 288555 h 597313"/>
              <a:gd name="connsiteX15" fmla="*/ 296883 w 1068779"/>
              <a:gd name="connsiteY15" fmla="*/ 371682 h 597313"/>
              <a:gd name="connsiteX16" fmla="*/ 225631 w 1068779"/>
              <a:gd name="connsiteY16" fmla="*/ 419183 h 597313"/>
              <a:gd name="connsiteX17" fmla="*/ 201881 w 1068779"/>
              <a:gd name="connsiteY17" fmla="*/ 454809 h 597313"/>
              <a:gd name="connsiteX18" fmla="*/ 118754 w 1068779"/>
              <a:gd name="connsiteY18" fmla="*/ 502310 h 597313"/>
              <a:gd name="connsiteX19" fmla="*/ 83128 w 1068779"/>
              <a:gd name="connsiteY19" fmla="*/ 537936 h 597313"/>
              <a:gd name="connsiteX20" fmla="*/ 0 w 1068779"/>
              <a:gd name="connsiteY20" fmla="*/ 597313 h 597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8779" h="597313">
                <a:moveTo>
                  <a:pt x="1068779" y="39173"/>
                </a:moveTo>
                <a:cubicBezTo>
                  <a:pt x="1048987" y="27298"/>
                  <a:pt x="1032170" y="7342"/>
                  <a:pt x="1009403" y="3547"/>
                </a:cubicBezTo>
                <a:cubicBezTo>
                  <a:pt x="936115" y="-8668"/>
                  <a:pt x="930189" y="11509"/>
                  <a:pt x="890650" y="51048"/>
                </a:cubicBezTo>
                <a:cubicBezTo>
                  <a:pt x="877327" y="91014"/>
                  <a:pt x="878501" y="93091"/>
                  <a:pt x="855024" y="134175"/>
                </a:cubicBezTo>
                <a:cubicBezTo>
                  <a:pt x="847943" y="146567"/>
                  <a:pt x="841365" y="159709"/>
                  <a:pt x="831273" y="169801"/>
                </a:cubicBezTo>
                <a:cubicBezTo>
                  <a:pt x="821181" y="179893"/>
                  <a:pt x="807522" y="185635"/>
                  <a:pt x="795647" y="193552"/>
                </a:cubicBezTo>
                <a:cubicBezTo>
                  <a:pt x="787730" y="205427"/>
                  <a:pt x="785829" y="226082"/>
                  <a:pt x="771896" y="229178"/>
                </a:cubicBezTo>
                <a:cubicBezTo>
                  <a:pt x="744572" y="235250"/>
                  <a:pt x="716759" y="217303"/>
                  <a:pt x="688769" y="217303"/>
                </a:cubicBezTo>
                <a:cubicBezTo>
                  <a:pt x="676251" y="217303"/>
                  <a:pt x="665018" y="225220"/>
                  <a:pt x="653143" y="229178"/>
                </a:cubicBezTo>
                <a:cubicBezTo>
                  <a:pt x="597725" y="312305"/>
                  <a:pt x="629393" y="284596"/>
                  <a:pt x="570016" y="324181"/>
                </a:cubicBezTo>
                <a:cubicBezTo>
                  <a:pt x="528927" y="310484"/>
                  <a:pt x="532125" y="319651"/>
                  <a:pt x="510639" y="276679"/>
                </a:cubicBezTo>
                <a:cubicBezTo>
                  <a:pt x="505041" y="265483"/>
                  <a:pt x="508539" y="248873"/>
                  <a:pt x="498764" y="241053"/>
                </a:cubicBezTo>
                <a:cubicBezTo>
                  <a:pt x="486020" y="230857"/>
                  <a:pt x="467097" y="233136"/>
                  <a:pt x="451263" y="229178"/>
                </a:cubicBezTo>
                <a:cubicBezTo>
                  <a:pt x="448156" y="229955"/>
                  <a:pt x="375881" y="246732"/>
                  <a:pt x="368135" y="252929"/>
                </a:cubicBezTo>
                <a:cubicBezTo>
                  <a:pt x="356990" y="261845"/>
                  <a:pt x="351466" y="276163"/>
                  <a:pt x="344385" y="288555"/>
                </a:cubicBezTo>
                <a:cubicBezTo>
                  <a:pt x="335384" y="304306"/>
                  <a:pt x="313416" y="357216"/>
                  <a:pt x="296883" y="371682"/>
                </a:cubicBezTo>
                <a:cubicBezTo>
                  <a:pt x="275401" y="390479"/>
                  <a:pt x="225631" y="419183"/>
                  <a:pt x="225631" y="419183"/>
                </a:cubicBezTo>
                <a:cubicBezTo>
                  <a:pt x="217714" y="431058"/>
                  <a:pt x="211973" y="444717"/>
                  <a:pt x="201881" y="454809"/>
                </a:cubicBezTo>
                <a:cubicBezTo>
                  <a:pt x="185095" y="471595"/>
                  <a:pt x="137384" y="492995"/>
                  <a:pt x="118754" y="502310"/>
                </a:cubicBezTo>
                <a:cubicBezTo>
                  <a:pt x="106879" y="514185"/>
                  <a:pt x="96385" y="527625"/>
                  <a:pt x="83128" y="537936"/>
                </a:cubicBezTo>
                <a:cubicBezTo>
                  <a:pt x="-30751" y="626509"/>
                  <a:pt x="39508" y="557809"/>
                  <a:pt x="0" y="597313"/>
                </a:cubicBezTo>
              </a:path>
            </a:pathLst>
          </a:custGeom>
          <a:noFill/>
          <a:ln w="317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Box 2">
            <a:extLst>
              <a:ext uri="{FF2B5EF4-FFF2-40B4-BE49-F238E27FC236}">
                <a16:creationId xmlns:a16="http://schemas.microsoft.com/office/drawing/2014/main" id="{EC061025-0003-447E-B761-03DE6A81B069}"/>
              </a:ext>
            </a:extLst>
          </p:cNvPr>
          <p:cNvSpPr txBox="1">
            <a:spLocks noChangeArrowheads="1"/>
          </p:cNvSpPr>
          <p:nvPr/>
        </p:nvSpPr>
        <p:spPr bwMode="auto">
          <a:xfrm>
            <a:off x="220778" y="467484"/>
            <a:ext cx="4775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endParaRPr lang="en-US" altLang="en-US" sz="2400" b="1" u="sng">
              <a:solidFill>
                <a:srgbClr val="FF0000"/>
              </a:solidFill>
              <a:latin typeface="Calibri" panose="020F0502020204030204" pitchFamily="34" charset="0"/>
            </a:endParaRPr>
          </a:p>
        </p:txBody>
      </p:sp>
      <p:sp>
        <p:nvSpPr>
          <p:cNvPr id="21" name="Text Box 4">
            <a:extLst>
              <a:ext uri="{FF2B5EF4-FFF2-40B4-BE49-F238E27FC236}">
                <a16:creationId xmlns:a16="http://schemas.microsoft.com/office/drawing/2014/main" id="{703FAAF5-1FFD-403F-A5C0-BC3441FB8F17}"/>
              </a:ext>
            </a:extLst>
          </p:cNvPr>
          <p:cNvSpPr txBox="1">
            <a:spLocks noChangeArrowheads="1"/>
          </p:cNvSpPr>
          <p:nvPr/>
        </p:nvSpPr>
        <p:spPr bwMode="auto">
          <a:xfrm>
            <a:off x="364696" y="979876"/>
            <a:ext cx="4775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i="1">
                <a:solidFill>
                  <a:srgbClr val="7030A0"/>
                </a:solidFill>
              </a:rPr>
              <a:t>  - Đông Á:</a:t>
            </a:r>
          </a:p>
          <a:p>
            <a:pPr algn="just" eaLnBrk="1" hangingPunct="1"/>
            <a:r>
              <a:rPr lang="en-US" altLang="en-US" sz="2400" b="1">
                <a:solidFill>
                  <a:srgbClr val="00B050"/>
                </a:solidFill>
              </a:rPr>
              <a:t>(1): S. A – mua, </a:t>
            </a:r>
          </a:p>
          <a:p>
            <a:pPr algn="just" eaLnBrk="1" hangingPunct="1"/>
            <a:r>
              <a:rPr lang="en-US" altLang="en-US" sz="2400" b="1">
                <a:solidFill>
                  <a:srgbClr val="00B050"/>
                </a:solidFill>
              </a:rPr>
              <a:t>(2) : S. </a:t>
            </a:r>
            <a:r>
              <a:rPr lang="en-US" altLang="en-US" sz="2400" b="1" i="1">
                <a:solidFill>
                  <a:srgbClr val="00B050"/>
                </a:solidFill>
              </a:rPr>
              <a:t>Hoàng Hà</a:t>
            </a:r>
            <a:r>
              <a:rPr lang="en-US" altLang="en-US" sz="2400" b="1">
                <a:solidFill>
                  <a:srgbClr val="00B050"/>
                </a:solidFill>
              </a:rPr>
              <a:t>, </a:t>
            </a:r>
          </a:p>
          <a:p>
            <a:pPr algn="just" eaLnBrk="1" hangingPunct="1"/>
            <a:r>
              <a:rPr lang="en-US" altLang="en-US" sz="2400" b="1">
                <a:solidFill>
                  <a:srgbClr val="00B050"/>
                </a:solidFill>
              </a:rPr>
              <a:t>(3) : S. </a:t>
            </a:r>
            <a:r>
              <a:rPr lang="vi-VN" altLang="en-US" sz="2400" b="1">
                <a:solidFill>
                  <a:srgbClr val="00B050"/>
                </a:solidFill>
              </a:rPr>
              <a:t>T</a:t>
            </a:r>
            <a:r>
              <a:rPr lang="en-US" altLang="en-US" sz="2400" b="1">
                <a:solidFill>
                  <a:srgbClr val="00B050"/>
                </a:solidFill>
              </a:rPr>
              <a:t>rường Giang.</a:t>
            </a:r>
          </a:p>
          <a:p>
            <a:pPr algn="just" eaLnBrk="1" hangingPunct="1"/>
            <a:r>
              <a:rPr lang="en-US" altLang="en-US" sz="2400" b="1"/>
              <a:t>  </a:t>
            </a:r>
            <a:r>
              <a:rPr lang="en-US" altLang="en-US" sz="2400" b="1">
                <a:solidFill>
                  <a:srgbClr val="7030A0"/>
                </a:solidFill>
              </a:rPr>
              <a:t>- Đông Nam Á: </a:t>
            </a:r>
          </a:p>
          <a:p>
            <a:pPr algn="just" eaLnBrk="1" hangingPunct="1"/>
            <a:r>
              <a:rPr lang="en-US" altLang="en-US" sz="2400" b="1">
                <a:solidFill>
                  <a:srgbClr val="00B050"/>
                </a:solidFill>
              </a:rPr>
              <a:t>(4): S. Mê Công</a:t>
            </a:r>
          </a:p>
          <a:p>
            <a:pPr algn="just" eaLnBrk="1" hangingPunct="1"/>
            <a:r>
              <a:rPr lang="en-US" altLang="en-US" sz="2400" b="1" i="1"/>
              <a:t>  </a:t>
            </a:r>
            <a:r>
              <a:rPr lang="en-US" altLang="en-US" sz="2400" b="1" i="1">
                <a:solidFill>
                  <a:srgbClr val="7030A0"/>
                </a:solidFill>
              </a:rPr>
              <a:t>- Nam Á</a:t>
            </a:r>
            <a:r>
              <a:rPr lang="en-US" altLang="en-US" sz="2400" b="1">
                <a:solidFill>
                  <a:srgbClr val="7030A0"/>
                </a:solidFill>
              </a:rPr>
              <a:t>: </a:t>
            </a:r>
          </a:p>
          <a:p>
            <a:pPr algn="just" eaLnBrk="1" hangingPunct="1"/>
            <a:r>
              <a:rPr lang="en-US" altLang="en-US" sz="2400" b="1">
                <a:solidFill>
                  <a:srgbClr val="00B050"/>
                </a:solidFill>
              </a:rPr>
              <a:t>(5): S. Hằng,  (6): S. Ấn</a:t>
            </a:r>
          </a:p>
        </p:txBody>
      </p:sp>
      <p:sp>
        <p:nvSpPr>
          <p:cNvPr id="22" name="Slide Number Placeholder 22">
            <a:extLst>
              <a:ext uri="{FF2B5EF4-FFF2-40B4-BE49-F238E27FC236}">
                <a16:creationId xmlns:a16="http://schemas.microsoft.com/office/drawing/2014/main" id="{83AEA33C-ED3E-4074-9434-E3BB23D08DE3}"/>
              </a:ext>
            </a:extLst>
          </p:cNvPr>
          <p:cNvSpPr>
            <a:spLocks noGrp="1"/>
          </p:cNvSpPr>
          <p:nvPr>
            <p:ph type="sldNum" sz="quarter" idx="12"/>
          </p:nvPr>
        </p:nvSpPr>
        <p:spPr>
          <a:xfrm>
            <a:off x="2151178" y="7096883"/>
            <a:ext cx="2844800" cy="228600"/>
          </a:xfrm>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990575" indent="-380990" eaLnBrk="0" hangingPunct="0">
              <a:defRPr>
                <a:solidFill>
                  <a:schemeClr val="tx1"/>
                </a:solidFill>
                <a:latin typeface="Arial" panose="020B0604020202020204" pitchFamily="34" charset="0"/>
                <a:cs typeface="Arial" panose="020B0604020202020204" pitchFamily="34" charset="0"/>
              </a:defRPr>
            </a:lvl2pPr>
            <a:lvl3pPr marL="1523962" indent="-304792" eaLnBrk="0" hangingPunct="0">
              <a:defRPr>
                <a:solidFill>
                  <a:schemeClr val="tx1"/>
                </a:solidFill>
                <a:latin typeface="Arial" panose="020B0604020202020204" pitchFamily="34" charset="0"/>
                <a:cs typeface="Arial" panose="020B0604020202020204" pitchFamily="34" charset="0"/>
              </a:defRPr>
            </a:lvl3pPr>
            <a:lvl4pPr marL="2133547" indent="-304792" eaLnBrk="0" hangingPunct="0">
              <a:defRPr>
                <a:solidFill>
                  <a:schemeClr val="tx1"/>
                </a:solidFill>
                <a:latin typeface="Arial" panose="020B0604020202020204" pitchFamily="34" charset="0"/>
                <a:cs typeface="Arial" panose="020B0604020202020204" pitchFamily="34" charset="0"/>
              </a:defRPr>
            </a:lvl4pPr>
            <a:lvl5pPr marL="2743131" indent="-304792" eaLnBrk="0" hangingPunct="0">
              <a:defRPr>
                <a:solidFill>
                  <a:schemeClr val="tx1"/>
                </a:solidFill>
                <a:latin typeface="Arial" panose="020B0604020202020204" pitchFamily="34" charset="0"/>
                <a:cs typeface="Arial" panose="020B0604020202020204" pitchFamily="34" charset="0"/>
              </a:defRPr>
            </a:lvl5pPr>
            <a:lvl6pPr marL="3352716"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962301"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571886"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5181470" indent="-30479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19391CE-92D1-49F9-8C91-4C2313F308D8}" type="slidenum">
              <a:rPr lang="en-US" altLang="en-US" sz="1467" b="1">
                <a:solidFill>
                  <a:srgbClr val="898989"/>
                </a:solidFill>
                <a:latin typeface="Calibri" panose="020F0502020204030204" pitchFamily="34" charset="0"/>
              </a:rPr>
              <a:pPr eaLnBrk="1" hangingPunct="1"/>
              <a:t>20</a:t>
            </a:fld>
            <a:endParaRPr lang="en-US" altLang="en-US" sz="1467" b="1">
              <a:solidFill>
                <a:srgbClr val="898989"/>
              </a:solidFill>
              <a:latin typeface="Calibri" panose="020F0502020204030204" pitchFamily="34" charset="0"/>
            </a:endParaRPr>
          </a:p>
        </p:txBody>
      </p:sp>
      <p:sp>
        <p:nvSpPr>
          <p:cNvPr id="23" name="Rectangle 22">
            <a:extLst>
              <a:ext uri="{FF2B5EF4-FFF2-40B4-BE49-F238E27FC236}">
                <a16:creationId xmlns:a16="http://schemas.microsoft.com/office/drawing/2014/main" id="{E71216A1-E5F9-4372-A534-465C90C2F11D}"/>
              </a:ext>
            </a:extLst>
          </p:cNvPr>
          <p:cNvSpPr>
            <a:spLocks noChangeArrowheads="1"/>
          </p:cNvSpPr>
          <p:nvPr/>
        </p:nvSpPr>
        <p:spPr bwMode="auto">
          <a:xfrm>
            <a:off x="135863" y="3999168"/>
            <a:ext cx="5242725" cy="247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pPr>
            <a:r>
              <a:rPr lang="pt-BR" altLang="en-US" sz="2667">
                <a:solidFill>
                  <a:srgbClr val="0000FF"/>
                </a:solidFill>
                <a:cs typeface="Times New Roman" panose="02020603050405020304" pitchFamily="18" charset="0"/>
              </a:rPr>
              <a:t>- Mạng lưới sông dày, có nhiều sông lớn.</a:t>
            </a:r>
            <a:endParaRPr lang="en-US" altLang="en-US" sz="2667">
              <a:solidFill>
                <a:srgbClr val="0000FF"/>
              </a:solidFill>
              <a:cs typeface="Times New Roman" panose="02020603050405020304" pitchFamily="18" charset="0"/>
            </a:endParaRPr>
          </a:p>
          <a:p>
            <a:pPr algn="just" eaLnBrk="1" hangingPunct="1">
              <a:lnSpc>
                <a:spcPct val="150000"/>
              </a:lnSpc>
            </a:pPr>
            <a:r>
              <a:rPr lang="pt-BR" altLang="en-US" sz="2667">
                <a:solidFill>
                  <a:srgbClr val="0000FF"/>
                </a:solidFill>
                <a:cs typeface="Times New Roman" panose="02020603050405020304" pitchFamily="18" charset="0"/>
              </a:rPr>
              <a:t>- Sông có lượng nước lớn vào mùa mưa</a:t>
            </a:r>
            <a:endParaRPr lang="en-US" altLang="en-US" sz="2667">
              <a:solidFill>
                <a:srgbClr val="0000FF"/>
              </a:solidFill>
              <a:cs typeface="Times New Roman" panose="02020603050405020304" pitchFamily="18" charset="0"/>
            </a:endParaRPr>
          </a:p>
        </p:txBody>
      </p:sp>
      <p:pic>
        <p:nvPicPr>
          <p:cNvPr id="24" name="Picture 23">
            <a:extLst>
              <a:ext uri="{FF2B5EF4-FFF2-40B4-BE49-F238E27FC236}">
                <a16:creationId xmlns:a16="http://schemas.microsoft.com/office/drawing/2014/main" id="{F7FF0DA1-C2D7-4714-AE3F-A10D6D5692E5}"/>
              </a:ext>
            </a:extLst>
          </p:cNvPr>
          <p:cNvPicPr>
            <a:picLocks noChangeAspect="1"/>
          </p:cNvPicPr>
          <p:nvPr/>
        </p:nvPicPr>
        <p:blipFill rotWithShape="1">
          <a:blip r:embed="rId5"/>
          <a:srcRect r="51256"/>
          <a:stretch/>
        </p:blipFill>
        <p:spPr>
          <a:xfrm>
            <a:off x="5674404" y="-55040"/>
            <a:ext cx="6296818" cy="3800431"/>
          </a:xfrm>
          <a:prstGeom prst="rect">
            <a:avLst/>
          </a:prstGeom>
        </p:spPr>
      </p:pic>
      <p:sp>
        <p:nvSpPr>
          <p:cNvPr id="25" name="TextBox 24">
            <a:extLst>
              <a:ext uri="{FF2B5EF4-FFF2-40B4-BE49-F238E27FC236}">
                <a16:creationId xmlns:a16="http://schemas.microsoft.com/office/drawing/2014/main" id="{16E04D38-99DE-41EF-A052-96653AAA7E71}"/>
              </a:ext>
            </a:extLst>
          </p:cNvPr>
          <p:cNvSpPr txBox="1"/>
          <p:nvPr/>
        </p:nvSpPr>
        <p:spPr>
          <a:xfrm>
            <a:off x="5607421" y="3691452"/>
            <a:ext cx="6366442" cy="2246769"/>
          </a:xfrm>
          <a:prstGeom prst="rect">
            <a:avLst/>
          </a:prstGeom>
          <a:solidFill>
            <a:schemeClr val="bg1"/>
          </a:solidFill>
          <a:ln>
            <a:solidFill>
              <a:srgbClr val="66FFFF"/>
            </a:solidFill>
          </a:ln>
        </p:spPr>
        <p:txBody>
          <a:bodyPr wrap="square" rtlCol="0">
            <a:spAutoFit/>
          </a:bodyPr>
          <a:lstStyle/>
          <a:p>
            <a:endParaRPr lang="en-US" sz="2800" b="1">
              <a:solidFill>
                <a:srgbClr val="FF0000"/>
              </a:solidFill>
              <a:latin typeface="Arial" panose="020B0604020202020204" pitchFamily="34" charset="0"/>
              <a:cs typeface="Arial" panose="020B0604020202020204" pitchFamily="34" charset="0"/>
            </a:endParaRPr>
          </a:p>
          <a:p>
            <a:r>
              <a:rPr lang="en-US" sz="2800" b="1">
                <a:solidFill>
                  <a:srgbClr val="1C11AF"/>
                </a:solidFill>
                <a:latin typeface="Arial" panose="020B0604020202020204" pitchFamily="34" charset="0"/>
                <a:cs typeface="Arial" panose="020B0604020202020204" pitchFamily="34" charset="0"/>
              </a:rPr>
              <a:t>S.Mê Công là con sông dài chảy qua các quốc gia T</a:t>
            </a:r>
            <a:r>
              <a:rPr lang="en-US" sz="2800" b="1" i="1">
                <a:solidFill>
                  <a:srgbClr val="1C11AF"/>
                </a:solidFill>
                <a:latin typeface="Arial" panose="020B0604020202020204" pitchFamily="34" charset="0"/>
                <a:cs typeface="Arial" panose="020B0604020202020204" pitchFamily="34" charset="0"/>
              </a:rPr>
              <a:t>rung Quốc, Lào, Myanma, Thái Lan, Campuchia và Việt Nam). Chiều dài: 4.909 km</a:t>
            </a:r>
            <a:endParaRPr lang="en-US" sz="2800" b="1">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60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ox(in)">
                                      <p:cBhvr>
                                        <p:cTn id="16" dur="500"/>
                                        <p:tgtEl>
                                          <p:spTgt spid="15"/>
                                        </p:tgtEl>
                                      </p:cBhvr>
                                    </p:animEffect>
                                  </p:childTnLst>
                                </p:cTn>
                              </p:par>
                              <p:par>
                                <p:cTn id="17" presetID="16" presetClass="entr" presetSubtype="21" repeatCount="indefinite"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500"/>
                                        <p:tgtEl>
                                          <p:spTgt spid="16"/>
                                        </p:tgtEl>
                                      </p:cBhvr>
                                    </p:animEffect>
                                  </p:childTnLst>
                                </p:cTn>
                              </p:par>
                              <p:par>
                                <p:cTn id="23" presetID="7" presetClass="emph" presetSubtype="6" repeatCount="indefinite" autoRev="1" fill="hold" nodeType="withEffect">
                                  <p:stCondLst>
                                    <p:cond delay="0"/>
                                  </p:stCondLst>
                                  <p:childTnLst>
                                    <p:animClr clrSpc="hsl" dir="cw">
                                      <p:cBhvr>
                                        <p:cTn id="24" dur="500" fill="hold"/>
                                        <p:tgtEl>
                                          <p:spTgt spid="5"/>
                                        </p:tgtEl>
                                        <p:attrNameLst>
                                          <p:attrName>stroke.color</p:attrName>
                                        </p:attrNameLst>
                                      </p:cBhvr>
                                      <p:to>
                                        <a:srgbClr val="0000FF"/>
                                      </p:to>
                                    </p:animClr>
                                    <p:set>
                                      <p:cBhvr>
                                        <p:cTn id="25" dur="500" fill="hold"/>
                                        <p:tgtEl>
                                          <p:spTgt spid="5"/>
                                        </p:tgtEl>
                                        <p:attrNameLst>
                                          <p:attrName>stroke.on</p:attrName>
                                        </p:attrNameLst>
                                      </p:cBhvr>
                                      <p:to>
                                        <p:strVal val="true"/>
                                      </p:to>
                                    </p:set>
                                  </p:childTnLst>
                                </p:cTn>
                              </p:par>
                              <p:par>
                                <p:cTn id="26" presetID="7" presetClass="emph" presetSubtype="6" repeatCount="indefinite" autoRev="1" fill="hold" nodeType="withEffect">
                                  <p:stCondLst>
                                    <p:cond delay="0"/>
                                  </p:stCondLst>
                                  <p:childTnLst>
                                    <p:animClr clrSpc="hsl" dir="cw">
                                      <p:cBhvr>
                                        <p:cTn id="27" dur="500" fill="hold"/>
                                        <p:tgtEl>
                                          <p:spTgt spid="6"/>
                                        </p:tgtEl>
                                        <p:attrNameLst>
                                          <p:attrName>stroke.color</p:attrName>
                                        </p:attrNameLst>
                                      </p:cBhvr>
                                      <p:to>
                                        <a:srgbClr val="0000FF"/>
                                      </p:to>
                                    </p:animClr>
                                    <p:set>
                                      <p:cBhvr>
                                        <p:cTn id="28" dur="500" fill="hold"/>
                                        <p:tgtEl>
                                          <p:spTgt spid="6"/>
                                        </p:tgtEl>
                                        <p:attrNameLst>
                                          <p:attrName>stroke.on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1000"/>
                                        <p:tgtEl>
                                          <p:spTgt spid="13"/>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ox(in)">
                                      <p:cBhvr>
                                        <p:cTn id="36" dur="500"/>
                                        <p:tgtEl>
                                          <p:spTgt spid="17"/>
                                        </p:tgtEl>
                                      </p:cBhvr>
                                    </p:animEffect>
                                  </p:childTnLst>
                                </p:cTn>
                              </p:par>
                              <p:par>
                                <p:cTn id="37" presetID="7" presetClass="emph" presetSubtype="6" repeatCount="indefinite" autoRev="1" fill="hold" nodeType="withEffect">
                                  <p:stCondLst>
                                    <p:cond delay="0"/>
                                  </p:stCondLst>
                                  <p:childTnLst>
                                    <p:animClr clrSpc="hsl" dir="cw">
                                      <p:cBhvr>
                                        <p:cTn id="38" dur="500" fill="hold"/>
                                        <p:tgtEl>
                                          <p:spTgt spid="13"/>
                                        </p:tgtEl>
                                        <p:attrNameLst>
                                          <p:attrName>stroke.color</p:attrName>
                                        </p:attrNameLst>
                                      </p:cBhvr>
                                      <p:to>
                                        <a:srgbClr val="0000FF"/>
                                      </p:to>
                                    </p:animClr>
                                    <p:set>
                                      <p:cBhvr>
                                        <p:cTn id="39" dur="500" fill="hold"/>
                                        <p:tgtEl>
                                          <p:spTgt spid="13"/>
                                        </p:tgtEl>
                                        <p:attrNameLst>
                                          <p:attrName>stroke.on</p:attrName>
                                        </p:attrNameLst>
                                      </p:cBhvr>
                                      <p:to>
                                        <p:strVal val="tru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up)">
                                      <p:cBhvr>
                                        <p:cTn id="44" dur="1000"/>
                                        <p:tgtEl>
                                          <p:spTgt spid="10"/>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1000"/>
                                        <p:tgtEl>
                                          <p:spTgt spid="9"/>
                                        </p:tgtEl>
                                      </p:cBhvr>
                                    </p:animEffect>
                                  </p:childTnLst>
                                </p:cTn>
                              </p:par>
                              <p:par>
                                <p:cTn id="48" presetID="22" presetClass="entr" presetSubtype="2"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right)">
                                      <p:cBhvr>
                                        <p:cTn id="50" dur="1000"/>
                                        <p:tgtEl>
                                          <p:spTgt spid="11"/>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ox(in)">
                                      <p:cBhvr>
                                        <p:cTn id="53" dur="1000"/>
                                        <p:tgtEl>
                                          <p:spTgt spid="18"/>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ox(in)">
                                      <p:cBhvr>
                                        <p:cTn id="56" dur="1000"/>
                                        <p:tgtEl>
                                          <p:spTgt spid="19"/>
                                        </p:tgtEl>
                                      </p:cBhvr>
                                    </p:animEffect>
                                  </p:childTnLst>
                                </p:cTn>
                              </p:par>
                            </p:childTnLst>
                          </p:cTn>
                        </p:par>
                        <p:par>
                          <p:cTn id="57" fill="hold">
                            <p:stCondLst>
                              <p:cond delay="1000"/>
                            </p:stCondLst>
                            <p:childTnLst>
                              <p:par>
                                <p:cTn id="58" presetID="7" presetClass="emph" presetSubtype="6" repeatCount="indefinite" autoRev="1" fill="hold" nodeType="afterEffect">
                                  <p:stCondLst>
                                    <p:cond delay="0"/>
                                  </p:stCondLst>
                                  <p:endCondLst>
                                    <p:cond evt="onNext" delay="0">
                                      <p:tgtEl>
                                        <p:sldTgt/>
                                      </p:tgtEl>
                                    </p:cond>
                                  </p:endCondLst>
                                  <p:childTnLst>
                                    <p:animClr clrSpc="hsl" dir="cw">
                                      <p:cBhvr>
                                        <p:cTn id="59" dur="500" fill="hold"/>
                                        <p:tgtEl>
                                          <p:spTgt spid="11"/>
                                        </p:tgtEl>
                                        <p:attrNameLst>
                                          <p:attrName>stroke.color</p:attrName>
                                        </p:attrNameLst>
                                      </p:cBhvr>
                                      <p:to>
                                        <a:srgbClr val="0000FF"/>
                                      </p:to>
                                    </p:animClr>
                                    <p:set>
                                      <p:cBhvr>
                                        <p:cTn id="60" dur="500" fill="hold"/>
                                        <p:tgtEl>
                                          <p:spTgt spid="11"/>
                                        </p:tgtEl>
                                        <p:attrNameLst>
                                          <p:attrName>stroke.on</p:attrName>
                                        </p:attrNameLst>
                                      </p:cBhvr>
                                      <p:to>
                                        <p:strVal val="true"/>
                                      </p:to>
                                    </p:set>
                                  </p:childTnLst>
                                </p:cTn>
                              </p:par>
                              <p:par>
                                <p:cTn id="61" presetID="7" presetClass="emph" presetSubtype="6" repeatCount="indefinite" autoRev="1" fill="hold" nodeType="withEffect">
                                  <p:stCondLst>
                                    <p:cond delay="0"/>
                                  </p:stCondLst>
                                  <p:endCondLst>
                                    <p:cond evt="onNext" delay="0">
                                      <p:tgtEl>
                                        <p:sldTgt/>
                                      </p:tgtEl>
                                    </p:cond>
                                  </p:endCondLst>
                                  <p:childTnLst>
                                    <p:animClr clrSpc="hsl" dir="cw">
                                      <p:cBhvr>
                                        <p:cTn id="62" dur="500" fill="hold"/>
                                        <p:tgtEl>
                                          <p:spTgt spid="9"/>
                                        </p:tgtEl>
                                        <p:attrNameLst>
                                          <p:attrName>stroke.color</p:attrName>
                                        </p:attrNameLst>
                                      </p:cBhvr>
                                      <p:to>
                                        <a:srgbClr val="0000FF"/>
                                      </p:to>
                                    </p:animClr>
                                    <p:set>
                                      <p:cBhvr>
                                        <p:cTn id="63" dur="500" fill="hold"/>
                                        <p:tgtEl>
                                          <p:spTgt spid="9"/>
                                        </p:tgtEl>
                                        <p:attrNameLst>
                                          <p:attrName>stroke.on</p:attrName>
                                        </p:attrNameLst>
                                      </p:cBhvr>
                                      <p:to>
                                        <p:strVal val="true"/>
                                      </p:to>
                                    </p:set>
                                  </p:childTnLst>
                                </p:cTn>
                              </p:par>
                              <p:par>
                                <p:cTn id="64" presetID="7" presetClass="emph" presetSubtype="6" repeatCount="indefinite" autoRev="1" fill="hold" nodeType="withEffect">
                                  <p:stCondLst>
                                    <p:cond delay="0"/>
                                  </p:stCondLst>
                                  <p:endCondLst>
                                    <p:cond evt="onNext" delay="0">
                                      <p:tgtEl>
                                        <p:sldTgt/>
                                      </p:tgtEl>
                                    </p:cond>
                                  </p:endCondLst>
                                  <p:childTnLst>
                                    <p:animClr clrSpc="hsl" dir="cw">
                                      <p:cBhvr>
                                        <p:cTn id="65" dur="500" fill="hold"/>
                                        <p:tgtEl>
                                          <p:spTgt spid="10"/>
                                        </p:tgtEl>
                                        <p:attrNameLst>
                                          <p:attrName>stroke.color</p:attrName>
                                        </p:attrNameLst>
                                      </p:cBhvr>
                                      <p:to>
                                        <a:srgbClr val="0000FF"/>
                                      </p:to>
                                    </p:animClr>
                                    <p:set>
                                      <p:cBhvr>
                                        <p:cTn id="66" dur="500" fill="hold"/>
                                        <p:tgtEl>
                                          <p:spTgt spid="10"/>
                                        </p:tgtEl>
                                        <p:attrNameLst>
                                          <p:attrName>stroke.on</p:attrName>
                                        </p:attrNameLst>
                                      </p:cBhvr>
                                      <p:to>
                                        <p:strVal val="true"/>
                                      </p:to>
                                    </p:set>
                                  </p:childTnLst>
                                </p:cTn>
                              </p:par>
                              <p:par>
                                <p:cTn id="67" presetID="7" presetClass="emph" presetSubtype="6" repeatCount="indefinite" autoRev="1" fill="hold" nodeType="withEffect">
                                  <p:stCondLst>
                                    <p:cond delay="0"/>
                                  </p:stCondLst>
                                  <p:endCondLst>
                                    <p:cond evt="onNext" delay="0">
                                      <p:tgtEl>
                                        <p:sldTgt/>
                                      </p:tgtEl>
                                    </p:cond>
                                  </p:endCondLst>
                                  <p:childTnLst>
                                    <p:animClr clrSpc="hsl" dir="cw">
                                      <p:cBhvr>
                                        <p:cTn id="68" dur="500" fill="hold"/>
                                        <p:tgtEl>
                                          <p:spTgt spid="6"/>
                                        </p:tgtEl>
                                        <p:attrNameLst>
                                          <p:attrName>stroke.color</p:attrName>
                                        </p:attrNameLst>
                                      </p:cBhvr>
                                      <p:to>
                                        <a:srgbClr val="0000FF"/>
                                      </p:to>
                                    </p:animClr>
                                    <p:set>
                                      <p:cBhvr>
                                        <p:cTn id="69" dur="500" fill="hold"/>
                                        <p:tgtEl>
                                          <p:spTgt spid="6"/>
                                        </p:tgtEl>
                                        <p:attrNameLst>
                                          <p:attrName>stroke.on</p:attrName>
                                        </p:attrNameLst>
                                      </p:cBhvr>
                                      <p:to>
                                        <p:strVal val="true"/>
                                      </p:to>
                                    </p:set>
                                  </p:childTnLst>
                                </p:cTn>
                              </p:par>
                              <p:par>
                                <p:cTn id="70" presetID="7" presetClass="emph" presetSubtype="6" repeatCount="indefinite" autoRev="1" fill="hold" nodeType="withEffect">
                                  <p:stCondLst>
                                    <p:cond delay="0"/>
                                  </p:stCondLst>
                                  <p:endCondLst>
                                    <p:cond evt="onNext" delay="0">
                                      <p:tgtEl>
                                        <p:sldTgt/>
                                      </p:tgtEl>
                                    </p:cond>
                                  </p:endCondLst>
                                  <p:childTnLst>
                                    <p:animClr clrSpc="hsl" dir="cw">
                                      <p:cBhvr>
                                        <p:cTn id="71" dur="500" fill="hold"/>
                                        <p:tgtEl>
                                          <p:spTgt spid="5"/>
                                        </p:tgtEl>
                                        <p:attrNameLst>
                                          <p:attrName>stroke.color</p:attrName>
                                        </p:attrNameLst>
                                      </p:cBhvr>
                                      <p:to>
                                        <a:srgbClr val="0000FF"/>
                                      </p:to>
                                    </p:animClr>
                                    <p:set>
                                      <p:cBhvr>
                                        <p:cTn id="72" dur="500" fill="hold"/>
                                        <p:tgtEl>
                                          <p:spTgt spid="5"/>
                                        </p:tgtEl>
                                        <p:attrNameLst>
                                          <p:attrName>stroke.on</p:attrName>
                                        </p:attrNameLst>
                                      </p:cBhvr>
                                      <p:to>
                                        <p:strVal val="true"/>
                                      </p:to>
                                    </p:set>
                                  </p:childTnLst>
                                </p:cTn>
                              </p:par>
                              <p:par>
                                <p:cTn id="73" presetID="7" presetClass="emph" presetSubtype="6" repeatCount="indefinite" autoRev="1" fill="hold" nodeType="withEffect">
                                  <p:stCondLst>
                                    <p:cond delay="0"/>
                                  </p:stCondLst>
                                  <p:endCondLst>
                                    <p:cond evt="onNext" delay="0">
                                      <p:tgtEl>
                                        <p:sldTgt/>
                                      </p:tgtEl>
                                    </p:cond>
                                  </p:endCondLst>
                                  <p:childTnLst>
                                    <p:animClr clrSpc="hsl" dir="cw">
                                      <p:cBhvr>
                                        <p:cTn id="74" dur="500" fill="hold"/>
                                        <p:tgtEl>
                                          <p:spTgt spid="13"/>
                                        </p:tgtEl>
                                        <p:attrNameLst>
                                          <p:attrName>stroke.color</p:attrName>
                                        </p:attrNameLst>
                                      </p:cBhvr>
                                      <p:to>
                                        <a:srgbClr val="0000FF"/>
                                      </p:to>
                                    </p:animClr>
                                    <p:set>
                                      <p:cBhvr>
                                        <p:cTn id="75" dur="500" fill="hold"/>
                                        <p:tgtEl>
                                          <p:spTgt spid="13"/>
                                        </p:tgtEl>
                                        <p:attrNameLst>
                                          <p:attrName>stroke.on</p:attrName>
                                        </p:attrNameLst>
                                      </p:cBhvr>
                                      <p:to>
                                        <p:strVal val="true"/>
                                      </p:to>
                                    </p:set>
                                  </p:childTnLst>
                                </p:cTn>
                              </p:par>
                              <p:par>
                                <p:cTn id="76" presetID="7" presetClass="emph" presetSubtype="6" repeatCount="indefinite" autoRev="1" fill="hold" nodeType="withEffect">
                                  <p:stCondLst>
                                    <p:cond delay="0"/>
                                  </p:stCondLst>
                                  <p:childTnLst>
                                    <p:animClr clrSpc="hsl" dir="cw">
                                      <p:cBhvr>
                                        <p:cTn id="77" dur="500" fill="hold"/>
                                        <p:tgtEl>
                                          <p:spTgt spid="11"/>
                                        </p:tgtEl>
                                        <p:attrNameLst>
                                          <p:attrName>stroke.color</p:attrName>
                                        </p:attrNameLst>
                                      </p:cBhvr>
                                      <p:to>
                                        <a:srgbClr val="0000FF"/>
                                      </p:to>
                                    </p:animClr>
                                    <p:set>
                                      <p:cBhvr>
                                        <p:cTn id="78" dur="500" fill="hold"/>
                                        <p:tgtEl>
                                          <p:spTgt spid="11"/>
                                        </p:tgtEl>
                                        <p:attrNameLst>
                                          <p:attrName>stroke.on</p:attrName>
                                        </p:attrNameLst>
                                      </p:cBhvr>
                                      <p:to>
                                        <p:strVal val="true"/>
                                      </p:to>
                                    </p:set>
                                  </p:childTnLst>
                                </p:cTn>
                              </p:par>
                              <p:par>
                                <p:cTn id="79" presetID="7" presetClass="emph" presetSubtype="6" repeatCount="indefinite" autoRev="1" fill="hold" nodeType="withEffect">
                                  <p:stCondLst>
                                    <p:cond delay="0"/>
                                  </p:stCondLst>
                                  <p:childTnLst>
                                    <p:animClr clrSpc="hsl" dir="cw">
                                      <p:cBhvr>
                                        <p:cTn id="80" dur="500" fill="hold"/>
                                        <p:tgtEl>
                                          <p:spTgt spid="9"/>
                                        </p:tgtEl>
                                        <p:attrNameLst>
                                          <p:attrName>stroke.color</p:attrName>
                                        </p:attrNameLst>
                                      </p:cBhvr>
                                      <p:to>
                                        <a:srgbClr val="0000FF"/>
                                      </p:to>
                                    </p:animClr>
                                    <p:set>
                                      <p:cBhvr>
                                        <p:cTn id="81" dur="500" fill="hold"/>
                                        <p:tgtEl>
                                          <p:spTgt spid="9"/>
                                        </p:tgtEl>
                                        <p:attrNameLst>
                                          <p:attrName>stroke.on</p:attrName>
                                        </p:attrNameLst>
                                      </p:cBhvr>
                                      <p:to>
                                        <p:strVal val="true"/>
                                      </p:to>
                                    </p:set>
                                  </p:childTnLst>
                                </p:cTn>
                              </p:par>
                              <p:par>
                                <p:cTn id="82" presetID="7" presetClass="emph" presetSubtype="6" repeatCount="indefinite" autoRev="1" fill="hold" nodeType="withEffect">
                                  <p:stCondLst>
                                    <p:cond delay="0"/>
                                  </p:stCondLst>
                                  <p:childTnLst>
                                    <p:animClr clrSpc="hsl" dir="cw">
                                      <p:cBhvr>
                                        <p:cTn id="83" dur="500" fill="hold"/>
                                        <p:tgtEl>
                                          <p:spTgt spid="10"/>
                                        </p:tgtEl>
                                        <p:attrNameLst>
                                          <p:attrName>stroke.color</p:attrName>
                                        </p:attrNameLst>
                                      </p:cBhvr>
                                      <p:to>
                                        <a:srgbClr val="0000FF"/>
                                      </p:to>
                                    </p:animClr>
                                    <p:set>
                                      <p:cBhvr>
                                        <p:cTn id="84" dur="500" fill="hold"/>
                                        <p:tgtEl>
                                          <p:spTgt spid="10"/>
                                        </p:tgtEl>
                                        <p:attrNameLst>
                                          <p:attrName>stroke.on</p:attrName>
                                        </p:attrNameLst>
                                      </p:cBhvr>
                                      <p:to>
                                        <p:strVal val="true"/>
                                      </p:to>
                                    </p:set>
                                  </p:childTnLst>
                                </p:cTn>
                              </p:par>
                              <p:par>
                                <p:cTn id="85" presetID="19" presetClass="emph" presetSubtype="0" repeatCount="indefinite" fill="hold" grpId="1" nodeType="withEffect">
                                  <p:stCondLst>
                                    <p:cond delay="0"/>
                                  </p:stCondLst>
                                  <p:childTnLst>
                                    <p:animClr clrSpc="rgb" dir="cw">
                                      <p:cBhvr override="childStyle">
                                        <p:cTn id="86" dur="500" fill="hold"/>
                                        <p:tgtEl>
                                          <p:spTgt spid="3"/>
                                        </p:tgtEl>
                                        <p:attrNameLst>
                                          <p:attrName>style.color</p:attrName>
                                        </p:attrNameLst>
                                      </p:cBhvr>
                                      <p:to>
                                        <a:schemeClr val="accent2"/>
                                      </p:to>
                                    </p:animClr>
                                    <p:animClr clrSpc="rgb" dir="cw">
                                      <p:cBhvr>
                                        <p:cTn id="87" dur="500" fill="hold"/>
                                        <p:tgtEl>
                                          <p:spTgt spid="3"/>
                                        </p:tgtEl>
                                        <p:attrNameLst>
                                          <p:attrName>fillcolor</p:attrName>
                                        </p:attrNameLst>
                                      </p:cBhvr>
                                      <p:to>
                                        <a:schemeClr val="accent2"/>
                                      </p:to>
                                    </p:animClr>
                                    <p:set>
                                      <p:cBhvr>
                                        <p:cTn id="88" dur="500" fill="hold"/>
                                        <p:tgtEl>
                                          <p:spTgt spid="3"/>
                                        </p:tgtEl>
                                        <p:attrNameLst>
                                          <p:attrName>fill.type</p:attrName>
                                        </p:attrNameLst>
                                      </p:cBhvr>
                                      <p:to>
                                        <p:strVal val="solid"/>
                                      </p:to>
                                    </p:set>
                                    <p:set>
                                      <p:cBhvr>
                                        <p:cTn id="89" dur="500" fill="hold"/>
                                        <p:tgtEl>
                                          <p:spTgt spid="3"/>
                                        </p:tgtEl>
                                        <p:attrNameLst>
                                          <p:attrName>fill.on</p:attrName>
                                        </p:attrNameLst>
                                      </p:cBhvr>
                                      <p:to>
                                        <p:strVal val="true"/>
                                      </p:to>
                                    </p:set>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nodeType="clickEffect">
                                  <p:stCondLst>
                                    <p:cond delay="0"/>
                                  </p:stCondLst>
                                  <p:childTnLst>
                                    <p:set>
                                      <p:cBhvr>
                                        <p:cTn id="93" dur="1" fill="hold">
                                          <p:stCondLst>
                                            <p:cond delay="0"/>
                                          </p:stCondLst>
                                        </p:cTn>
                                        <p:tgtEl>
                                          <p:spTgt spid="21">
                                            <p:txEl>
                                              <p:pRg st="0" end="0"/>
                                            </p:txEl>
                                          </p:spTgt>
                                        </p:tgtEl>
                                        <p:attrNameLst>
                                          <p:attrName>style.visibility</p:attrName>
                                        </p:attrNameLst>
                                      </p:cBhvr>
                                      <p:to>
                                        <p:strVal val="visible"/>
                                      </p:to>
                                    </p:set>
                                    <p:anim calcmode="lin" valueType="num">
                                      <p:cBhvr additive="base">
                                        <p:cTn id="94" dur="500" fill="hold"/>
                                        <p:tgtEl>
                                          <p:spTgt spid="21">
                                            <p:txEl>
                                              <p:pRg st="0" end="0"/>
                                            </p:txEl>
                                          </p:spTgt>
                                        </p:tgtEl>
                                        <p:attrNameLst>
                                          <p:attrName>ppt_x</p:attrName>
                                        </p:attrNameLst>
                                      </p:cBhvr>
                                      <p:tavLst>
                                        <p:tav tm="0">
                                          <p:val>
                                            <p:strVal val="1+#ppt_w/2"/>
                                          </p:val>
                                        </p:tav>
                                        <p:tav tm="100000">
                                          <p:val>
                                            <p:strVal val="#ppt_x"/>
                                          </p:val>
                                        </p:tav>
                                      </p:tavLst>
                                    </p:anim>
                                    <p:anim calcmode="lin" valueType="num">
                                      <p:cBhvr additive="base">
                                        <p:cTn id="95" dur="500" fill="hold"/>
                                        <p:tgtEl>
                                          <p:spTgt spid="2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2"/>
                                            </p:cond>
                                          </p:stCondLst>
                                          <p:endCondLst>
                                            <p:cond evt="onStopAudio" delay="0">
                                              <p:tgtEl>
                                                <p:sldTgt/>
                                              </p:tgtEl>
                                            </p:cond>
                                          </p:endCondLst>
                                        </p:cTn>
                                        <p:tgtEl>
                                          <p:sndTgt r:embed="rId3" name="chimes.wav"/>
                                        </p:tgtEl>
                                      </p:cMediaNode>
                                    </p:audio>
                                  </p:subTnLst>
                                </p:cTn>
                              </p:par>
                              <p:par>
                                <p:cTn id="96" presetID="2" presetClass="entr" presetSubtype="2" fill="hold" nodeType="withEffect">
                                  <p:stCondLst>
                                    <p:cond delay="0"/>
                                  </p:stCondLst>
                                  <p:childTnLst>
                                    <p:set>
                                      <p:cBhvr>
                                        <p:cTn id="97" dur="1" fill="hold">
                                          <p:stCondLst>
                                            <p:cond delay="0"/>
                                          </p:stCondLst>
                                        </p:cTn>
                                        <p:tgtEl>
                                          <p:spTgt spid="21">
                                            <p:txEl>
                                              <p:pRg st="1" end="1"/>
                                            </p:txEl>
                                          </p:spTgt>
                                        </p:tgtEl>
                                        <p:attrNameLst>
                                          <p:attrName>style.visibility</p:attrName>
                                        </p:attrNameLst>
                                      </p:cBhvr>
                                      <p:to>
                                        <p:strVal val="visible"/>
                                      </p:to>
                                    </p:set>
                                    <p:anim calcmode="lin" valueType="num">
                                      <p:cBhvr additive="base">
                                        <p:cTn id="98" dur="500" fill="hold"/>
                                        <p:tgtEl>
                                          <p:spTgt spid="21">
                                            <p:txEl>
                                              <p:pRg st="1" end="1"/>
                                            </p:txEl>
                                          </p:spTgt>
                                        </p:tgtEl>
                                        <p:attrNameLst>
                                          <p:attrName>ppt_x</p:attrName>
                                        </p:attrNameLst>
                                      </p:cBhvr>
                                      <p:tavLst>
                                        <p:tav tm="0">
                                          <p:val>
                                            <p:strVal val="1+#ppt_w/2"/>
                                          </p:val>
                                        </p:tav>
                                        <p:tav tm="100000">
                                          <p:val>
                                            <p:strVal val="#ppt_x"/>
                                          </p:val>
                                        </p:tav>
                                      </p:tavLst>
                                    </p:anim>
                                    <p:anim calcmode="lin" valueType="num">
                                      <p:cBhvr additive="base">
                                        <p:cTn id="99" dur="500" fill="hold"/>
                                        <p:tgtEl>
                                          <p:spTgt spid="2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6"/>
                                            </p:cond>
                                          </p:stCondLst>
                                          <p:endCondLst>
                                            <p:cond evt="onStopAudio" delay="0">
                                              <p:tgtEl>
                                                <p:sldTgt/>
                                              </p:tgtEl>
                                            </p:cond>
                                          </p:endCondLst>
                                        </p:cTn>
                                        <p:tgtEl>
                                          <p:sndTgt r:embed="rId3" name="chimes.wav"/>
                                        </p:tgtEl>
                                      </p:cMediaNode>
                                    </p:audio>
                                  </p:subTnLst>
                                </p:cTn>
                              </p:par>
                              <p:par>
                                <p:cTn id="100" presetID="2" presetClass="entr" presetSubtype="2" fill="hold" nodeType="withEffect">
                                  <p:stCondLst>
                                    <p:cond delay="0"/>
                                  </p:stCondLst>
                                  <p:childTnLst>
                                    <p:set>
                                      <p:cBhvr>
                                        <p:cTn id="101" dur="1" fill="hold">
                                          <p:stCondLst>
                                            <p:cond delay="0"/>
                                          </p:stCondLst>
                                        </p:cTn>
                                        <p:tgtEl>
                                          <p:spTgt spid="21">
                                            <p:txEl>
                                              <p:pRg st="2" end="2"/>
                                            </p:txEl>
                                          </p:spTgt>
                                        </p:tgtEl>
                                        <p:attrNameLst>
                                          <p:attrName>style.visibility</p:attrName>
                                        </p:attrNameLst>
                                      </p:cBhvr>
                                      <p:to>
                                        <p:strVal val="visible"/>
                                      </p:to>
                                    </p:set>
                                    <p:anim calcmode="lin" valueType="num">
                                      <p:cBhvr additive="base">
                                        <p:cTn id="102" dur="500" fill="hold"/>
                                        <p:tgtEl>
                                          <p:spTgt spid="21">
                                            <p:txEl>
                                              <p:pRg st="2" end="2"/>
                                            </p:txEl>
                                          </p:spTgt>
                                        </p:tgtEl>
                                        <p:attrNameLst>
                                          <p:attrName>ppt_x</p:attrName>
                                        </p:attrNameLst>
                                      </p:cBhvr>
                                      <p:tavLst>
                                        <p:tav tm="0">
                                          <p:val>
                                            <p:strVal val="1+#ppt_w/2"/>
                                          </p:val>
                                        </p:tav>
                                        <p:tav tm="100000">
                                          <p:val>
                                            <p:strVal val="#ppt_x"/>
                                          </p:val>
                                        </p:tav>
                                      </p:tavLst>
                                    </p:anim>
                                    <p:anim calcmode="lin" valueType="num">
                                      <p:cBhvr additive="base">
                                        <p:cTn id="103" dur="500" fill="hold"/>
                                        <p:tgtEl>
                                          <p:spTgt spid="2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par>
                                <p:cTn id="104" presetID="2" presetClass="entr" presetSubtype="2" fill="hold" nodeType="withEffect">
                                  <p:stCondLst>
                                    <p:cond delay="0"/>
                                  </p:stCondLst>
                                  <p:childTnLst>
                                    <p:set>
                                      <p:cBhvr>
                                        <p:cTn id="105" dur="1" fill="hold">
                                          <p:stCondLst>
                                            <p:cond delay="0"/>
                                          </p:stCondLst>
                                        </p:cTn>
                                        <p:tgtEl>
                                          <p:spTgt spid="21">
                                            <p:txEl>
                                              <p:pRg st="3" end="3"/>
                                            </p:txEl>
                                          </p:spTgt>
                                        </p:tgtEl>
                                        <p:attrNameLst>
                                          <p:attrName>style.visibility</p:attrName>
                                        </p:attrNameLst>
                                      </p:cBhvr>
                                      <p:to>
                                        <p:strVal val="visible"/>
                                      </p:to>
                                    </p:set>
                                    <p:anim calcmode="lin" valueType="num">
                                      <p:cBhvr additive="base">
                                        <p:cTn id="106" dur="500" fill="hold"/>
                                        <p:tgtEl>
                                          <p:spTgt spid="21">
                                            <p:txEl>
                                              <p:pRg st="3" end="3"/>
                                            </p:txEl>
                                          </p:spTgt>
                                        </p:tgtEl>
                                        <p:attrNameLst>
                                          <p:attrName>ppt_x</p:attrName>
                                        </p:attrNameLst>
                                      </p:cBhvr>
                                      <p:tavLst>
                                        <p:tav tm="0">
                                          <p:val>
                                            <p:strVal val="1+#ppt_w/2"/>
                                          </p:val>
                                        </p:tav>
                                        <p:tav tm="100000">
                                          <p:val>
                                            <p:strVal val="#ppt_x"/>
                                          </p:val>
                                        </p:tav>
                                      </p:tavLst>
                                    </p:anim>
                                    <p:anim calcmode="lin" valueType="num">
                                      <p:cBhvr additive="base">
                                        <p:cTn id="107" dur="500" fill="hold"/>
                                        <p:tgtEl>
                                          <p:spTgt spid="2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4"/>
                                            </p:cond>
                                          </p:stCondLst>
                                          <p:endCondLst>
                                            <p:cond evt="onStopAudio" delay="0">
                                              <p:tgtEl>
                                                <p:sldTgt/>
                                              </p:tgtEl>
                                            </p:cond>
                                          </p:endCondLst>
                                        </p:cTn>
                                        <p:tgtEl>
                                          <p:sndTgt r:embed="rId3" name="chimes.wav"/>
                                        </p:tgtEl>
                                      </p:cMediaNode>
                                    </p:audio>
                                  </p:subTnLst>
                                </p:cTn>
                              </p:par>
                              <p:par>
                                <p:cTn id="108" presetID="2" presetClass="entr" presetSubtype="2" fill="hold" nodeType="withEffect">
                                  <p:stCondLst>
                                    <p:cond delay="0"/>
                                  </p:stCondLst>
                                  <p:childTnLst>
                                    <p:set>
                                      <p:cBhvr>
                                        <p:cTn id="109" dur="1" fill="hold">
                                          <p:stCondLst>
                                            <p:cond delay="0"/>
                                          </p:stCondLst>
                                        </p:cTn>
                                        <p:tgtEl>
                                          <p:spTgt spid="21">
                                            <p:txEl>
                                              <p:pRg st="4" end="4"/>
                                            </p:txEl>
                                          </p:spTgt>
                                        </p:tgtEl>
                                        <p:attrNameLst>
                                          <p:attrName>style.visibility</p:attrName>
                                        </p:attrNameLst>
                                      </p:cBhvr>
                                      <p:to>
                                        <p:strVal val="visible"/>
                                      </p:to>
                                    </p:set>
                                    <p:anim calcmode="lin" valueType="num">
                                      <p:cBhvr additive="base">
                                        <p:cTn id="110" dur="500" fill="hold"/>
                                        <p:tgtEl>
                                          <p:spTgt spid="21">
                                            <p:txEl>
                                              <p:pRg st="4" end="4"/>
                                            </p:txEl>
                                          </p:spTgt>
                                        </p:tgtEl>
                                        <p:attrNameLst>
                                          <p:attrName>ppt_x</p:attrName>
                                        </p:attrNameLst>
                                      </p:cBhvr>
                                      <p:tavLst>
                                        <p:tav tm="0">
                                          <p:val>
                                            <p:strVal val="1+#ppt_w/2"/>
                                          </p:val>
                                        </p:tav>
                                        <p:tav tm="100000">
                                          <p:val>
                                            <p:strVal val="#ppt_x"/>
                                          </p:val>
                                        </p:tav>
                                      </p:tavLst>
                                    </p:anim>
                                    <p:anim calcmode="lin" valueType="num">
                                      <p:cBhvr additive="base">
                                        <p:cTn id="111" dur="500" fill="hold"/>
                                        <p:tgtEl>
                                          <p:spTgt spid="2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8"/>
                                            </p:cond>
                                          </p:stCondLst>
                                          <p:endCondLst>
                                            <p:cond evt="onStopAudio" delay="0">
                                              <p:tgtEl>
                                                <p:sldTgt/>
                                              </p:tgtEl>
                                            </p:cond>
                                          </p:endCondLst>
                                        </p:cTn>
                                        <p:tgtEl>
                                          <p:sndTgt r:embed="rId3" name="chimes.wav"/>
                                        </p:tgtEl>
                                      </p:cMediaNode>
                                    </p:audio>
                                  </p:subTnLst>
                                </p:cTn>
                              </p:par>
                              <p:par>
                                <p:cTn id="112" presetID="2" presetClass="entr" presetSubtype="2" fill="hold" nodeType="withEffect">
                                  <p:stCondLst>
                                    <p:cond delay="0"/>
                                  </p:stCondLst>
                                  <p:childTnLst>
                                    <p:set>
                                      <p:cBhvr>
                                        <p:cTn id="113" dur="1" fill="hold">
                                          <p:stCondLst>
                                            <p:cond delay="0"/>
                                          </p:stCondLst>
                                        </p:cTn>
                                        <p:tgtEl>
                                          <p:spTgt spid="21">
                                            <p:txEl>
                                              <p:pRg st="5" end="5"/>
                                            </p:txEl>
                                          </p:spTgt>
                                        </p:tgtEl>
                                        <p:attrNameLst>
                                          <p:attrName>style.visibility</p:attrName>
                                        </p:attrNameLst>
                                      </p:cBhvr>
                                      <p:to>
                                        <p:strVal val="visible"/>
                                      </p:to>
                                    </p:set>
                                    <p:anim calcmode="lin" valueType="num">
                                      <p:cBhvr additive="base">
                                        <p:cTn id="114" dur="500" fill="hold"/>
                                        <p:tgtEl>
                                          <p:spTgt spid="21">
                                            <p:txEl>
                                              <p:pRg st="5" end="5"/>
                                            </p:txEl>
                                          </p:spTgt>
                                        </p:tgtEl>
                                        <p:attrNameLst>
                                          <p:attrName>ppt_x</p:attrName>
                                        </p:attrNameLst>
                                      </p:cBhvr>
                                      <p:tavLst>
                                        <p:tav tm="0">
                                          <p:val>
                                            <p:strVal val="1+#ppt_w/2"/>
                                          </p:val>
                                        </p:tav>
                                        <p:tav tm="100000">
                                          <p:val>
                                            <p:strVal val="#ppt_x"/>
                                          </p:val>
                                        </p:tav>
                                      </p:tavLst>
                                    </p:anim>
                                    <p:anim calcmode="lin" valueType="num">
                                      <p:cBhvr additive="base">
                                        <p:cTn id="115" dur="500" fill="hold"/>
                                        <p:tgtEl>
                                          <p:spTgt spid="2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2"/>
                                            </p:cond>
                                          </p:stCondLst>
                                          <p:endCondLst>
                                            <p:cond evt="onStopAudio" delay="0">
                                              <p:tgtEl>
                                                <p:sldTgt/>
                                              </p:tgtEl>
                                            </p:cond>
                                          </p:endCondLst>
                                        </p:cTn>
                                        <p:tgtEl>
                                          <p:sndTgt r:embed="rId3" name="chimes.wav"/>
                                        </p:tgtEl>
                                      </p:cMediaNode>
                                    </p:audio>
                                  </p:subTnLst>
                                </p:cTn>
                              </p:par>
                              <p:par>
                                <p:cTn id="116" presetID="2" presetClass="entr" presetSubtype="2" fill="hold" nodeType="withEffect">
                                  <p:stCondLst>
                                    <p:cond delay="0"/>
                                  </p:stCondLst>
                                  <p:childTnLst>
                                    <p:set>
                                      <p:cBhvr>
                                        <p:cTn id="117" dur="1" fill="hold">
                                          <p:stCondLst>
                                            <p:cond delay="0"/>
                                          </p:stCondLst>
                                        </p:cTn>
                                        <p:tgtEl>
                                          <p:spTgt spid="21">
                                            <p:txEl>
                                              <p:pRg st="6" end="6"/>
                                            </p:txEl>
                                          </p:spTgt>
                                        </p:tgtEl>
                                        <p:attrNameLst>
                                          <p:attrName>style.visibility</p:attrName>
                                        </p:attrNameLst>
                                      </p:cBhvr>
                                      <p:to>
                                        <p:strVal val="visible"/>
                                      </p:to>
                                    </p:set>
                                    <p:anim calcmode="lin" valueType="num">
                                      <p:cBhvr additive="base">
                                        <p:cTn id="118" dur="500" fill="hold"/>
                                        <p:tgtEl>
                                          <p:spTgt spid="21">
                                            <p:txEl>
                                              <p:pRg st="6" end="6"/>
                                            </p:txEl>
                                          </p:spTgt>
                                        </p:tgtEl>
                                        <p:attrNameLst>
                                          <p:attrName>ppt_x</p:attrName>
                                        </p:attrNameLst>
                                      </p:cBhvr>
                                      <p:tavLst>
                                        <p:tav tm="0">
                                          <p:val>
                                            <p:strVal val="1+#ppt_w/2"/>
                                          </p:val>
                                        </p:tav>
                                        <p:tav tm="100000">
                                          <p:val>
                                            <p:strVal val="#ppt_x"/>
                                          </p:val>
                                        </p:tav>
                                      </p:tavLst>
                                    </p:anim>
                                    <p:anim calcmode="lin" valueType="num">
                                      <p:cBhvr additive="base">
                                        <p:cTn id="119" dur="500" fill="hold"/>
                                        <p:tgtEl>
                                          <p:spTgt spid="21">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6"/>
                                            </p:cond>
                                          </p:stCondLst>
                                          <p:endCondLst>
                                            <p:cond evt="onStopAudio" delay="0">
                                              <p:tgtEl>
                                                <p:sldTgt/>
                                              </p:tgtEl>
                                            </p:cond>
                                          </p:endCondLst>
                                        </p:cTn>
                                        <p:tgtEl>
                                          <p:sndTgt r:embed="rId3" name="chimes.wav"/>
                                        </p:tgtEl>
                                      </p:cMediaNode>
                                    </p:audio>
                                  </p:subTnLst>
                                </p:cTn>
                              </p:par>
                              <p:par>
                                <p:cTn id="120" presetID="2" presetClass="entr" presetSubtype="2" fill="hold" nodeType="withEffect">
                                  <p:stCondLst>
                                    <p:cond delay="0"/>
                                  </p:stCondLst>
                                  <p:childTnLst>
                                    <p:set>
                                      <p:cBhvr>
                                        <p:cTn id="121" dur="1" fill="hold">
                                          <p:stCondLst>
                                            <p:cond delay="0"/>
                                          </p:stCondLst>
                                        </p:cTn>
                                        <p:tgtEl>
                                          <p:spTgt spid="21">
                                            <p:txEl>
                                              <p:pRg st="7" end="7"/>
                                            </p:txEl>
                                          </p:spTgt>
                                        </p:tgtEl>
                                        <p:attrNameLst>
                                          <p:attrName>style.visibility</p:attrName>
                                        </p:attrNameLst>
                                      </p:cBhvr>
                                      <p:to>
                                        <p:strVal val="visible"/>
                                      </p:to>
                                    </p:set>
                                    <p:anim calcmode="lin" valueType="num">
                                      <p:cBhvr additive="base">
                                        <p:cTn id="122" dur="500" fill="hold"/>
                                        <p:tgtEl>
                                          <p:spTgt spid="21">
                                            <p:txEl>
                                              <p:pRg st="7" end="7"/>
                                            </p:txEl>
                                          </p:spTgt>
                                        </p:tgtEl>
                                        <p:attrNameLst>
                                          <p:attrName>ppt_x</p:attrName>
                                        </p:attrNameLst>
                                      </p:cBhvr>
                                      <p:tavLst>
                                        <p:tav tm="0">
                                          <p:val>
                                            <p:strVal val="1+#ppt_w/2"/>
                                          </p:val>
                                        </p:tav>
                                        <p:tav tm="100000">
                                          <p:val>
                                            <p:strVal val="#ppt_x"/>
                                          </p:val>
                                        </p:tav>
                                      </p:tavLst>
                                    </p:anim>
                                    <p:anim calcmode="lin" valueType="num">
                                      <p:cBhvr additive="base">
                                        <p:cTn id="123" dur="500" fill="hold"/>
                                        <p:tgtEl>
                                          <p:spTgt spid="21">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20"/>
                                            </p:cond>
                                          </p:stCondLst>
                                          <p:endCondLst>
                                            <p:cond evt="onStopAudio" delay="0">
                                              <p:tgtEl>
                                                <p:sldTgt/>
                                              </p:tgtEl>
                                            </p:cond>
                                          </p:endCondLst>
                                        </p:cTn>
                                        <p:tgtEl>
                                          <p:sndTgt r:embed="rId3" name="chimes.wav"/>
                                        </p:tgtEl>
                                      </p:cMediaNode>
                                    </p:audio>
                                  </p:subTnLst>
                                </p:cTn>
                              </p:par>
                            </p:childTnLst>
                          </p:cTn>
                        </p:par>
                      </p:childTnLst>
                    </p:cTn>
                  </p:par>
                  <p:par>
                    <p:cTn id="124" fill="hold">
                      <p:stCondLst>
                        <p:cond delay="indefinite"/>
                      </p:stCondLst>
                      <p:childTnLst>
                        <p:par>
                          <p:cTn id="125" fill="hold">
                            <p:stCondLst>
                              <p:cond delay="0"/>
                            </p:stCondLst>
                            <p:childTnLst>
                              <p:par>
                                <p:cTn id="126" presetID="3" presetClass="entr" presetSubtype="10" fill="hold" grpId="0" nodeType="clickEffect">
                                  <p:stCondLst>
                                    <p:cond delay="0"/>
                                  </p:stCondLst>
                                  <p:childTnLst>
                                    <p:set>
                                      <p:cBhvr>
                                        <p:cTn id="127" dur="1" fill="hold">
                                          <p:stCondLst>
                                            <p:cond delay="0"/>
                                          </p:stCondLst>
                                        </p:cTn>
                                        <p:tgtEl>
                                          <p:spTgt spid="23"/>
                                        </p:tgtEl>
                                        <p:attrNameLst>
                                          <p:attrName>style.visibility</p:attrName>
                                        </p:attrNameLst>
                                      </p:cBhvr>
                                      <p:to>
                                        <p:strVal val="visible"/>
                                      </p:to>
                                    </p:set>
                                    <p:animEffect transition="in" filter="blinds(horizontal)">
                                      <p:cBhvr>
                                        <p:cTn id="128" dur="500"/>
                                        <p:tgtEl>
                                          <p:spTgt spid="23"/>
                                        </p:tgtEl>
                                      </p:cBhvr>
                                    </p:animEffect>
                                  </p:childTnLst>
                                </p:cTn>
                              </p:par>
                            </p:childTnLst>
                          </p:cTn>
                        </p:par>
                      </p:childTnLst>
                    </p:cTn>
                  </p:par>
                  <p:par>
                    <p:cTn id="129" fill="hold">
                      <p:stCondLst>
                        <p:cond delay="indefinite"/>
                      </p:stCondLst>
                      <p:childTnLst>
                        <p:par>
                          <p:cTn id="130" fill="hold">
                            <p:stCondLst>
                              <p:cond delay="0"/>
                            </p:stCondLst>
                            <p:childTnLst>
                              <p:par>
                                <p:cTn id="131" presetID="16" presetClass="entr" presetSubtype="21" fill="hold" nodeType="clickEffect">
                                  <p:stCondLst>
                                    <p:cond delay="0"/>
                                  </p:stCondLst>
                                  <p:childTnLst>
                                    <p:set>
                                      <p:cBhvr>
                                        <p:cTn id="132" dur="1" fill="hold">
                                          <p:stCondLst>
                                            <p:cond delay="0"/>
                                          </p:stCondLst>
                                        </p:cTn>
                                        <p:tgtEl>
                                          <p:spTgt spid="24"/>
                                        </p:tgtEl>
                                        <p:attrNameLst>
                                          <p:attrName>style.visibility</p:attrName>
                                        </p:attrNameLst>
                                      </p:cBhvr>
                                      <p:to>
                                        <p:strVal val="visible"/>
                                      </p:to>
                                    </p:set>
                                    <p:animEffect transition="in" filter="barn(inVertical)">
                                      <p:cBhvr>
                                        <p:cTn id="133" dur="500"/>
                                        <p:tgtEl>
                                          <p:spTgt spid="24"/>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4"/>
                                        </p:tgtEl>
                                      </p:cBhvr>
                                    </p:animEffect>
                                    <p:set>
                                      <p:cBhvr>
                                        <p:cTn id="138" dur="1" fill="hold">
                                          <p:stCondLst>
                                            <p:cond delay="499"/>
                                          </p:stCondLst>
                                        </p:cTn>
                                        <p:tgtEl>
                                          <p:spTgt spid="4"/>
                                        </p:tgtEl>
                                        <p:attrNameLst>
                                          <p:attrName>style.visibility</p:attrName>
                                        </p:attrNameLst>
                                      </p:cBhvr>
                                      <p:to>
                                        <p:strVal val="hidden"/>
                                      </p:to>
                                    </p:set>
                                  </p:childTnLst>
                                </p:cTn>
                              </p:par>
                              <p:par>
                                <p:cTn id="139" presetID="22" presetClass="entr" presetSubtype="8" fill="hold" grpId="0" nodeType="withEffect">
                                  <p:stCondLst>
                                    <p:cond delay="0"/>
                                  </p:stCondLst>
                                  <p:childTnLst>
                                    <p:set>
                                      <p:cBhvr>
                                        <p:cTn id="140" dur="1" fill="hold">
                                          <p:stCondLst>
                                            <p:cond delay="0"/>
                                          </p:stCondLst>
                                        </p:cTn>
                                        <p:tgtEl>
                                          <p:spTgt spid="25"/>
                                        </p:tgtEl>
                                        <p:attrNameLst>
                                          <p:attrName>style.visibility</p:attrName>
                                        </p:attrNameLst>
                                      </p:cBhvr>
                                      <p:to>
                                        <p:strVal val="visible"/>
                                      </p:to>
                                    </p:set>
                                    <p:animEffect transition="in" filter="wipe(left)">
                                      <p:cBhvr>
                                        <p:cTn id="1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0" grpId="0" animBg="1"/>
      <p:bldP spid="11" grpId="0" animBg="1"/>
      <p:bldP spid="13" grpId="0" animBg="1"/>
      <p:bldP spid="14" grpId="0"/>
      <p:bldP spid="15" grpId="0"/>
      <p:bldP spid="16" grpId="0"/>
      <p:bldP spid="17" grpId="0"/>
      <p:bldP spid="18" grpId="0"/>
      <p:bldP spid="19" grpId="0"/>
      <p:bldP spid="3" grpId="0" animBg="1"/>
      <p:bldP spid="3" grpId="1" animBg="1"/>
      <p:bldP spid="23" grpId="0"/>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3" name="Picture 2">
            <a:extLst>
              <a:ext uri="{FF2B5EF4-FFF2-40B4-BE49-F238E27FC236}">
                <a16:creationId xmlns:a16="http://schemas.microsoft.com/office/drawing/2014/main" id="{1A3EFC92-DFDE-4EFC-9E11-98F60C9AD415}"/>
              </a:ext>
            </a:extLst>
          </p:cNvPr>
          <p:cNvPicPr>
            <a:picLocks noChangeAspect="1"/>
          </p:cNvPicPr>
          <p:nvPr/>
        </p:nvPicPr>
        <p:blipFill>
          <a:blip r:embed="rId4"/>
          <a:stretch>
            <a:fillRect/>
          </a:stretch>
        </p:blipFill>
        <p:spPr>
          <a:xfrm>
            <a:off x="5545777" y="84847"/>
            <a:ext cx="6515031" cy="6549008"/>
          </a:xfrm>
          <a:prstGeom prst="rect">
            <a:avLst/>
          </a:prstGeom>
        </p:spPr>
      </p:pic>
      <p:sp>
        <p:nvSpPr>
          <p:cNvPr id="6" name="Freeform 9">
            <a:extLst>
              <a:ext uri="{FF2B5EF4-FFF2-40B4-BE49-F238E27FC236}">
                <a16:creationId xmlns:a16="http://schemas.microsoft.com/office/drawing/2014/main" id="{431DFBA5-7DCC-4F59-9A95-AADDEA92348F}"/>
              </a:ext>
            </a:extLst>
          </p:cNvPr>
          <p:cNvSpPr>
            <a:spLocks/>
          </p:cNvSpPr>
          <p:nvPr/>
        </p:nvSpPr>
        <p:spPr bwMode="auto">
          <a:xfrm>
            <a:off x="6440880" y="2612655"/>
            <a:ext cx="169333" cy="647700"/>
          </a:xfrm>
          <a:custGeom>
            <a:avLst/>
            <a:gdLst>
              <a:gd name="T0" fmla="*/ 2147483647 w 80"/>
              <a:gd name="T1" fmla="*/ 2147483647 h 408"/>
              <a:gd name="T2" fmla="*/ 2147483647 w 80"/>
              <a:gd name="T3" fmla="*/ 2147483647 h 408"/>
              <a:gd name="T4" fmla="*/ 2147483647 w 80"/>
              <a:gd name="T5" fmla="*/ 2147483647 h 408"/>
              <a:gd name="T6" fmla="*/ 2147483647 w 80"/>
              <a:gd name="T7" fmla="*/ 2147483647 h 408"/>
              <a:gd name="T8" fmla="*/ 2147483647 w 80"/>
              <a:gd name="T9" fmla="*/ 2147483647 h 408"/>
              <a:gd name="T10" fmla="*/ 2147483647 w 80"/>
              <a:gd name="T11" fmla="*/ 2147483647 h 408"/>
              <a:gd name="T12" fmla="*/ 0 60000 65536"/>
              <a:gd name="T13" fmla="*/ 0 60000 65536"/>
              <a:gd name="T14" fmla="*/ 0 60000 65536"/>
              <a:gd name="T15" fmla="*/ 0 60000 65536"/>
              <a:gd name="T16" fmla="*/ 0 60000 65536"/>
              <a:gd name="T17" fmla="*/ 0 60000 65536"/>
              <a:gd name="T18" fmla="*/ 0 w 80"/>
              <a:gd name="T19" fmla="*/ 0 h 408"/>
              <a:gd name="T20" fmla="*/ 80 w 80"/>
              <a:gd name="T21" fmla="*/ 408 h 408"/>
            </a:gdLst>
            <a:ahLst/>
            <a:cxnLst>
              <a:cxn ang="T12">
                <a:pos x="T0" y="T1"/>
              </a:cxn>
              <a:cxn ang="T13">
                <a:pos x="T2" y="T3"/>
              </a:cxn>
              <a:cxn ang="T14">
                <a:pos x="T4" y="T5"/>
              </a:cxn>
              <a:cxn ang="T15">
                <a:pos x="T6" y="T7"/>
              </a:cxn>
              <a:cxn ang="T16">
                <a:pos x="T8" y="T9"/>
              </a:cxn>
              <a:cxn ang="T17">
                <a:pos x="T10" y="T11"/>
              </a:cxn>
            </a:cxnLst>
            <a:rect l="T18" t="T19" r="T20" b="T21"/>
            <a:pathLst>
              <a:path w="80" h="408">
                <a:moveTo>
                  <a:pt x="70" y="408"/>
                </a:moveTo>
                <a:cubicBezTo>
                  <a:pt x="75" y="380"/>
                  <a:pt x="80" y="346"/>
                  <a:pt x="66" y="320"/>
                </a:cubicBezTo>
                <a:cubicBezTo>
                  <a:pt x="59" y="307"/>
                  <a:pt x="50" y="296"/>
                  <a:pt x="42" y="284"/>
                </a:cubicBezTo>
                <a:cubicBezTo>
                  <a:pt x="37" y="276"/>
                  <a:pt x="26" y="260"/>
                  <a:pt x="26" y="260"/>
                </a:cubicBezTo>
                <a:cubicBezTo>
                  <a:pt x="28" y="214"/>
                  <a:pt x="54" y="66"/>
                  <a:pt x="26" y="32"/>
                </a:cubicBezTo>
                <a:cubicBezTo>
                  <a:pt x="0" y="0"/>
                  <a:pt x="23" y="42"/>
                  <a:pt x="10" y="16"/>
                </a:cubicBezTo>
              </a:path>
            </a:pathLst>
          </a:custGeom>
          <a:noFill/>
          <a:ln w="4064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7" name="Freeform 10">
            <a:extLst>
              <a:ext uri="{FF2B5EF4-FFF2-40B4-BE49-F238E27FC236}">
                <a16:creationId xmlns:a16="http://schemas.microsoft.com/office/drawing/2014/main" id="{F20708FA-2A7C-42FE-AA1C-D0FF801BE637}"/>
              </a:ext>
            </a:extLst>
          </p:cNvPr>
          <p:cNvSpPr>
            <a:spLocks/>
          </p:cNvSpPr>
          <p:nvPr/>
        </p:nvSpPr>
        <p:spPr bwMode="auto">
          <a:xfrm>
            <a:off x="6291285" y="2505226"/>
            <a:ext cx="337916" cy="764341"/>
          </a:xfrm>
          <a:custGeom>
            <a:avLst/>
            <a:gdLst>
              <a:gd name="T0" fmla="*/ 2147483647 w 198"/>
              <a:gd name="T1" fmla="*/ 2147483647 h 416"/>
              <a:gd name="T2" fmla="*/ 2147483647 w 198"/>
              <a:gd name="T3" fmla="*/ 2147483647 h 416"/>
              <a:gd name="T4" fmla="*/ 2147483647 w 198"/>
              <a:gd name="T5" fmla="*/ 2147483647 h 416"/>
              <a:gd name="T6" fmla="*/ 2147483647 w 198"/>
              <a:gd name="T7" fmla="*/ 2147483647 h 416"/>
              <a:gd name="T8" fmla="*/ 2147483647 w 198"/>
              <a:gd name="T9" fmla="*/ 0 h 416"/>
              <a:gd name="T10" fmla="*/ 2147483647 w 198"/>
              <a:gd name="T11" fmla="*/ 2147483647 h 416"/>
              <a:gd name="T12" fmla="*/ 0 w 198"/>
              <a:gd name="T13" fmla="*/ 2147483647 h 416"/>
              <a:gd name="T14" fmla="*/ 2147483647 w 198"/>
              <a:gd name="T15" fmla="*/ 2147483647 h 416"/>
              <a:gd name="T16" fmla="*/ 2147483647 w 198"/>
              <a:gd name="T17" fmla="*/ 2147483647 h 416"/>
              <a:gd name="T18" fmla="*/ 2147483647 w 198"/>
              <a:gd name="T19" fmla="*/ 2147483647 h 416"/>
              <a:gd name="T20" fmla="*/ 2147483647 w 198"/>
              <a:gd name="T21" fmla="*/ 2147483647 h 416"/>
              <a:gd name="T22" fmla="*/ 2147483647 w 198"/>
              <a:gd name="T23" fmla="*/ 2147483647 h 416"/>
              <a:gd name="T24" fmla="*/ 2147483647 w 198"/>
              <a:gd name="T25" fmla="*/ 2147483647 h 416"/>
              <a:gd name="T26" fmla="*/ 2147483647 w 198"/>
              <a:gd name="T27" fmla="*/ 2147483647 h 416"/>
              <a:gd name="T28" fmla="*/ 2147483647 w 198"/>
              <a:gd name="T29" fmla="*/ 2147483647 h 4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8"/>
              <a:gd name="T46" fmla="*/ 0 h 416"/>
              <a:gd name="T47" fmla="*/ 198 w 198"/>
              <a:gd name="T48" fmla="*/ 416 h 4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8" h="416">
                <a:moveTo>
                  <a:pt x="180" y="88"/>
                </a:moveTo>
                <a:cubicBezTo>
                  <a:pt x="188" y="75"/>
                  <a:pt x="198" y="66"/>
                  <a:pt x="184" y="48"/>
                </a:cubicBezTo>
                <a:cubicBezTo>
                  <a:pt x="179" y="41"/>
                  <a:pt x="168" y="43"/>
                  <a:pt x="160" y="40"/>
                </a:cubicBezTo>
                <a:cubicBezTo>
                  <a:pt x="141" y="34"/>
                  <a:pt x="120" y="23"/>
                  <a:pt x="100" y="16"/>
                </a:cubicBezTo>
                <a:cubicBezTo>
                  <a:pt x="88" y="12"/>
                  <a:pt x="64" y="0"/>
                  <a:pt x="64" y="0"/>
                </a:cubicBezTo>
                <a:cubicBezTo>
                  <a:pt x="34" y="10"/>
                  <a:pt x="67" y="23"/>
                  <a:pt x="32" y="32"/>
                </a:cubicBezTo>
                <a:cubicBezTo>
                  <a:pt x="23" y="46"/>
                  <a:pt x="16" y="51"/>
                  <a:pt x="0" y="56"/>
                </a:cubicBezTo>
                <a:cubicBezTo>
                  <a:pt x="1" y="75"/>
                  <a:pt x="0" y="94"/>
                  <a:pt x="4" y="112"/>
                </a:cubicBezTo>
                <a:cubicBezTo>
                  <a:pt x="5" y="118"/>
                  <a:pt x="13" y="119"/>
                  <a:pt x="16" y="124"/>
                </a:cubicBezTo>
                <a:cubicBezTo>
                  <a:pt x="28" y="146"/>
                  <a:pt x="22" y="166"/>
                  <a:pt x="44" y="180"/>
                </a:cubicBezTo>
                <a:cubicBezTo>
                  <a:pt x="45" y="184"/>
                  <a:pt x="48" y="188"/>
                  <a:pt x="48" y="192"/>
                </a:cubicBezTo>
                <a:cubicBezTo>
                  <a:pt x="48" y="196"/>
                  <a:pt x="43" y="200"/>
                  <a:pt x="44" y="204"/>
                </a:cubicBezTo>
                <a:cubicBezTo>
                  <a:pt x="46" y="216"/>
                  <a:pt x="59" y="230"/>
                  <a:pt x="68" y="236"/>
                </a:cubicBezTo>
                <a:cubicBezTo>
                  <a:pt x="96" y="278"/>
                  <a:pt x="47" y="369"/>
                  <a:pt x="108" y="384"/>
                </a:cubicBezTo>
                <a:cubicBezTo>
                  <a:pt x="119" y="395"/>
                  <a:pt x="129" y="405"/>
                  <a:pt x="140" y="416"/>
                </a:cubicBezTo>
              </a:path>
            </a:pathLst>
          </a:custGeom>
          <a:noFill/>
          <a:ln w="40640">
            <a:solidFill>
              <a:srgbClr val="66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1" name="Text Box 13">
            <a:extLst>
              <a:ext uri="{FF2B5EF4-FFF2-40B4-BE49-F238E27FC236}">
                <a16:creationId xmlns:a16="http://schemas.microsoft.com/office/drawing/2014/main" id="{EC48C878-94EE-4B20-9981-9611DE5FFEEB}"/>
              </a:ext>
            </a:extLst>
          </p:cNvPr>
          <p:cNvSpPr txBox="1">
            <a:spLocks noChangeArrowheads="1"/>
          </p:cNvSpPr>
          <p:nvPr/>
        </p:nvSpPr>
        <p:spPr bwMode="auto">
          <a:xfrm>
            <a:off x="6629201" y="2595010"/>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(1)</a:t>
            </a:r>
          </a:p>
        </p:txBody>
      </p:sp>
      <p:sp>
        <p:nvSpPr>
          <p:cNvPr id="12" name="Text Box 14">
            <a:extLst>
              <a:ext uri="{FF2B5EF4-FFF2-40B4-BE49-F238E27FC236}">
                <a16:creationId xmlns:a16="http://schemas.microsoft.com/office/drawing/2014/main" id="{68893CAC-0A4D-47DE-8710-DF251AAA7043}"/>
              </a:ext>
            </a:extLst>
          </p:cNvPr>
          <p:cNvSpPr txBox="1">
            <a:spLocks noChangeArrowheads="1"/>
          </p:cNvSpPr>
          <p:nvPr/>
        </p:nvSpPr>
        <p:spPr bwMode="auto">
          <a:xfrm>
            <a:off x="5788946" y="2595008"/>
            <a:ext cx="821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66FF33"/>
                </a:solidFill>
                <a:latin typeface="Calibri" panose="020F0502020204030204" pitchFamily="34" charset="0"/>
              </a:rPr>
              <a:t>(2)</a:t>
            </a:r>
          </a:p>
        </p:txBody>
      </p:sp>
      <p:sp>
        <p:nvSpPr>
          <p:cNvPr id="13" name="Text Box 3">
            <a:extLst>
              <a:ext uri="{FF2B5EF4-FFF2-40B4-BE49-F238E27FC236}">
                <a16:creationId xmlns:a16="http://schemas.microsoft.com/office/drawing/2014/main" id="{181F0259-C52A-4164-95B3-74B61D5B69D3}"/>
              </a:ext>
            </a:extLst>
          </p:cNvPr>
          <p:cNvSpPr txBox="1">
            <a:spLocks noChangeArrowheads="1"/>
          </p:cNvSpPr>
          <p:nvPr/>
        </p:nvSpPr>
        <p:spPr bwMode="auto">
          <a:xfrm>
            <a:off x="395679" y="637453"/>
            <a:ext cx="4572000" cy="2718758"/>
          </a:xfrm>
          <a:prstGeom prst="rect">
            <a:avLst/>
          </a:prstGeom>
          <a:noFill/>
          <a:ln w="9525">
            <a:noFill/>
            <a:miter lim="800000"/>
            <a:headEnd/>
            <a:tailEnd/>
          </a:ln>
        </p:spPr>
        <p:txBody>
          <a:bodyPr>
            <a:spAutoFit/>
          </a:bodyPr>
          <a:lstStyle/>
          <a:p>
            <a:pPr marL="457189" indent="-457189" algn="just">
              <a:spcBef>
                <a:spcPct val="50000"/>
              </a:spcBef>
              <a:defRPr/>
            </a:pPr>
            <a:endParaRPr lang="en-US" sz="2667" b="1" dirty="0">
              <a:solidFill>
                <a:srgbClr val="00B050"/>
              </a:solidFill>
            </a:endParaRPr>
          </a:p>
          <a:p>
            <a:pPr marL="457189" indent="-457189" algn="just">
              <a:spcBef>
                <a:spcPct val="50000"/>
              </a:spcBef>
              <a:defRPr/>
            </a:pPr>
            <a:r>
              <a:rPr lang="en-US" sz="3200" b="1" dirty="0">
                <a:solidFill>
                  <a:srgbClr val="1C11AF"/>
                </a:solidFill>
                <a:latin typeface="Arial" panose="020B0604020202020204" pitchFamily="34" charset="0"/>
                <a:cs typeface="Arial" panose="020B0604020202020204" pitchFamily="34" charset="0"/>
              </a:rPr>
              <a:t>- </a:t>
            </a:r>
            <a:r>
              <a:rPr lang="en-US" sz="3200" b="1" dirty="0" err="1">
                <a:solidFill>
                  <a:srgbClr val="1C11AF"/>
                </a:solidFill>
                <a:latin typeface="Arial" panose="020B0604020202020204" pitchFamily="34" charset="0"/>
                <a:cs typeface="Arial" panose="020B0604020202020204" pitchFamily="34" charset="0"/>
              </a:rPr>
              <a:t>Tây</a:t>
            </a:r>
            <a:r>
              <a:rPr lang="en-US" sz="3200" b="1" dirty="0">
                <a:solidFill>
                  <a:srgbClr val="1C11AF"/>
                </a:solidFill>
                <a:latin typeface="Arial" panose="020B0604020202020204" pitchFamily="34" charset="0"/>
                <a:cs typeface="Arial" panose="020B0604020202020204" pitchFamily="34" charset="0"/>
              </a:rPr>
              <a:t> Nam Á: </a:t>
            </a:r>
          </a:p>
          <a:p>
            <a:pPr marL="457189" indent="-457189" algn="just">
              <a:spcBef>
                <a:spcPct val="50000"/>
              </a:spcBef>
              <a:defRPr/>
            </a:pPr>
            <a:r>
              <a:rPr lang="en-US" sz="3200" b="1">
                <a:solidFill>
                  <a:srgbClr val="00B050"/>
                </a:solidFill>
                <a:latin typeface="Arial" panose="020B0604020202020204" pitchFamily="34" charset="0"/>
                <a:cs typeface="Arial" panose="020B0604020202020204" pitchFamily="34" charset="0"/>
              </a:rPr>
              <a:t>(1): </a:t>
            </a:r>
            <a:r>
              <a:rPr lang="en-US" sz="3200" b="1" dirty="0">
                <a:solidFill>
                  <a:srgbClr val="00B050"/>
                </a:solidFill>
                <a:latin typeface="Arial" panose="020B0604020202020204" pitchFamily="34" charset="0"/>
                <a:cs typeface="Arial" panose="020B0604020202020204" pitchFamily="34" charset="0"/>
              </a:rPr>
              <a:t>S. </a:t>
            </a:r>
            <a:r>
              <a:rPr lang="en-US" sz="3200" b="1">
                <a:solidFill>
                  <a:srgbClr val="00B050"/>
                </a:solidFill>
                <a:latin typeface="Arial" panose="020B0604020202020204" pitchFamily="34" charset="0"/>
                <a:cs typeface="Arial" panose="020B0604020202020204" pitchFamily="34" charset="0"/>
              </a:rPr>
              <a:t>Ti – grơ</a:t>
            </a:r>
            <a:r>
              <a:rPr lang="en-US" sz="3200" b="1" dirty="0">
                <a:solidFill>
                  <a:srgbClr val="00B050"/>
                </a:solidFill>
                <a:latin typeface="Arial" panose="020B0604020202020204" pitchFamily="34" charset="0"/>
                <a:cs typeface="Arial" panose="020B0604020202020204" pitchFamily="34" charset="0"/>
              </a:rPr>
              <a:t>.</a:t>
            </a:r>
          </a:p>
          <a:p>
            <a:pPr marL="457189" indent="-457189" algn="just">
              <a:spcBef>
                <a:spcPct val="50000"/>
              </a:spcBef>
              <a:defRPr/>
            </a:pPr>
            <a:r>
              <a:rPr lang="en-US" sz="3200" b="1">
                <a:solidFill>
                  <a:srgbClr val="00B050"/>
                </a:solidFill>
                <a:latin typeface="Arial" panose="020B0604020202020204" pitchFamily="34" charset="0"/>
                <a:cs typeface="Arial" panose="020B0604020202020204" pitchFamily="34" charset="0"/>
              </a:rPr>
              <a:t>(2): </a:t>
            </a:r>
            <a:r>
              <a:rPr lang="en-US" sz="3200" b="1" dirty="0">
                <a:solidFill>
                  <a:srgbClr val="00B050"/>
                </a:solidFill>
                <a:latin typeface="Arial" panose="020B0604020202020204" pitchFamily="34" charset="0"/>
                <a:cs typeface="Arial" panose="020B0604020202020204" pitchFamily="34" charset="0"/>
              </a:rPr>
              <a:t>S. ơ- </a:t>
            </a:r>
            <a:r>
              <a:rPr lang="en-US" sz="3200" b="1" dirty="0" err="1">
                <a:solidFill>
                  <a:srgbClr val="00B050"/>
                </a:solidFill>
                <a:latin typeface="Arial" panose="020B0604020202020204" pitchFamily="34" charset="0"/>
                <a:cs typeface="Arial" panose="020B0604020202020204" pitchFamily="34" charset="0"/>
              </a:rPr>
              <a:t>phrat</a:t>
            </a:r>
            <a:r>
              <a:rPr lang="en-US" sz="3200" b="1" dirty="0">
                <a:solidFill>
                  <a:srgbClr val="00B050"/>
                </a:solidFill>
                <a:latin typeface="Arial" panose="020B0604020202020204" pitchFamily="34" charset="0"/>
                <a:cs typeface="Arial" panose="020B0604020202020204" pitchFamily="34" charset="0"/>
              </a:rPr>
              <a:t>.</a:t>
            </a:r>
          </a:p>
        </p:txBody>
      </p:sp>
      <p:sp>
        <p:nvSpPr>
          <p:cNvPr id="14" name="Rectangle 17">
            <a:extLst>
              <a:ext uri="{FF2B5EF4-FFF2-40B4-BE49-F238E27FC236}">
                <a16:creationId xmlns:a16="http://schemas.microsoft.com/office/drawing/2014/main" id="{40043A6C-F1EE-45F1-B254-370F4B30EA74}"/>
              </a:ext>
            </a:extLst>
          </p:cNvPr>
          <p:cNvSpPr>
            <a:spLocks noChangeArrowheads="1"/>
          </p:cNvSpPr>
          <p:nvPr/>
        </p:nvSpPr>
        <p:spPr bwMode="auto">
          <a:xfrm>
            <a:off x="131192" y="3691795"/>
            <a:ext cx="524642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pt-BR" altLang="en-US" sz="3200">
                <a:solidFill>
                  <a:srgbClr val="0000FF"/>
                </a:solidFill>
                <a:cs typeface="Times New Roman" panose="02020603050405020304" pitchFamily="18" charset="0"/>
              </a:rPr>
              <a:t>- Sông ngòi kém phát triển. </a:t>
            </a:r>
            <a:endParaRPr lang="en-US" altLang="en-US" sz="3200">
              <a:solidFill>
                <a:srgbClr val="0000FF"/>
              </a:solidFill>
              <a:cs typeface="Times New Roman" panose="02020603050405020304" pitchFamily="18" charset="0"/>
            </a:endParaRPr>
          </a:p>
          <a:p>
            <a:pPr algn="just" eaLnBrk="1" hangingPunct="1"/>
            <a:r>
              <a:rPr lang="pt-BR" altLang="en-US" sz="3200">
                <a:solidFill>
                  <a:srgbClr val="0000FF"/>
                </a:solidFill>
                <a:cs typeface="Times New Roman" panose="02020603050405020304" pitchFamily="18" charset="0"/>
              </a:rPr>
              <a:t>- Nguồn cung cấp nước chủ yếu do băng, tuyết tan</a:t>
            </a:r>
            <a:endParaRPr lang="en-US" altLang="en-US" sz="3200">
              <a:solidFill>
                <a:srgbClr val="0000FF"/>
              </a:solidFill>
              <a:cs typeface="Times New Roman" panose="02020603050405020304" pitchFamily="18" charset="0"/>
            </a:endParaRPr>
          </a:p>
        </p:txBody>
      </p:sp>
    </p:spTree>
    <p:extLst>
      <p:ext uri="{BB962C8B-B14F-4D97-AF65-F5344CB8AC3E}">
        <p14:creationId xmlns:p14="http://schemas.microsoft.com/office/powerpoint/2010/main" val="337209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10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par>
                                <p:cTn id="17" presetID="2" presetClass="entr" presetSubtype="2" fill="hold" nodeType="with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anim calcmode="lin" valueType="num">
                                      <p:cBhvr additive="base">
                                        <p:cTn id="19" dur="500" fill="hold"/>
                                        <p:tgtEl>
                                          <p:spTgt spid="13">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1" presetID="2" presetClass="entr" presetSubtype="2" fill="hold" nodeType="with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 calcmode="lin" valueType="num">
                                      <p:cBhvr additive="base">
                                        <p:cTn id="23" dur="500" fill="hold"/>
                                        <p:tgtEl>
                                          <p:spTgt spid="13">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5" presetID="2" presetClass="entr" presetSubtype="2" fill="hold" nodeType="with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 calcmode="lin" valueType="num">
                                      <p:cBhvr additive="base">
                                        <p:cTn id="27" dur="500" fill="hold"/>
                                        <p:tgtEl>
                                          <p:spTgt spid="13">
                                            <p:txEl>
                                              <p:pRg st="3" end="3"/>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3">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 calcmode="lin" valueType="num">
                                      <p:cBhvr additive="base">
                                        <p:cTn id="3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 calcmode="lin" valueType="num">
                                      <p:cBhvr additive="base">
                                        <p:cTn id="3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graphicFrame>
        <p:nvGraphicFramePr>
          <p:cNvPr id="2" name="Table 1">
            <a:extLst>
              <a:ext uri="{FF2B5EF4-FFF2-40B4-BE49-F238E27FC236}">
                <a16:creationId xmlns:a16="http://schemas.microsoft.com/office/drawing/2014/main" id="{8CFB2772-1B35-4293-A5FA-50D025599F01}"/>
              </a:ext>
            </a:extLst>
          </p:cNvPr>
          <p:cNvGraphicFramePr>
            <a:graphicFrameLocks noGrp="1"/>
          </p:cNvGraphicFramePr>
          <p:nvPr>
            <p:extLst>
              <p:ext uri="{D42A27DB-BD31-4B8C-83A1-F6EECF244321}">
                <p14:modId xmlns:p14="http://schemas.microsoft.com/office/powerpoint/2010/main" val="2387483857"/>
              </p:ext>
            </p:extLst>
          </p:nvPr>
        </p:nvGraphicFramePr>
        <p:xfrm>
          <a:off x="276441" y="973777"/>
          <a:ext cx="11732845" cy="5882066"/>
        </p:xfrm>
        <a:graphic>
          <a:graphicData uri="http://schemas.openxmlformats.org/drawingml/2006/table">
            <a:tbl>
              <a:tblPr bandRow="1">
                <a:tableStyleId>{5C22544A-7EE6-4342-B048-85BDC9FD1C3A}</a:tableStyleId>
              </a:tblPr>
              <a:tblGrid>
                <a:gridCol w="3042659">
                  <a:extLst>
                    <a:ext uri="{9D8B030D-6E8A-4147-A177-3AD203B41FA5}">
                      <a16:colId xmlns:a16="http://schemas.microsoft.com/office/drawing/2014/main" val="72257170"/>
                    </a:ext>
                  </a:extLst>
                </a:gridCol>
                <a:gridCol w="2712811">
                  <a:extLst>
                    <a:ext uri="{9D8B030D-6E8A-4147-A177-3AD203B41FA5}">
                      <a16:colId xmlns:a16="http://schemas.microsoft.com/office/drawing/2014/main" val="4187616667"/>
                    </a:ext>
                  </a:extLst>
                </a:gridCol>
                <a:gridCol w="3255655">
                  <a:extLst>
                    <a:ext uri="{9D8B030D-6E8A-4147-A177-3AD203B41FA5}">
                      <a16:colId xmlns:a16="http://schemas.microsoft.com/office/drawing/2014/main" val="3105815187"/>
                    </a:ext>
                  </a:extLst>
                </a:gridCol>
                <a:gridCol w="2721720">
                  <a:extLst>
                    <a:ext uri="{9D8B030D-6E8A-4147-A177-3AD203B41FA5}">
                      <a16:colId xmlns:a16="http://schemas.microsoft.com/office/drawing/2014/main" val="2961103454"/>
                    </a:ext>
                  </a:extLst>
                </a:gridCol>
              </a:tblGrid>
              <a:tr h="961901">
                <a:tc>
                  <a:txBody>
                    <a:bodyPr/>
                    <a:lstStyle/>
                    <a:p>
                      <a:pPr indent="180340" algn="l">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Khu vực</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Bắc Á</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Đông Á, Nam Á</a:t>
                      </a:r>
                    </a:p>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Đông Nam Á, </a:t>
                      </a:r>
                    </a:p>
                  </a:txBody>
                  <a:tcPr marL="68580" marR="68580" marT="0" marB="0">
                    <a:solidFill>
                      <a:srgbClr val="00B050"/>
                    </a:solidFill>
                  </a:tcPr>
                </a:tc>
                <a:tc>
                  <a:txBody>
                    <a:bodyPr/>
                    <a:lstStyle/>
                    <a:p>
                      <a:pPr indent="180340" algn="just">
                        <a:lnSpc>
                          <a:spcPct val="115000"/>
                        </a:lnSpc>
                        <a:spcAft>
                          <a:spcPts val="600"/>
                        </a:spcAft>
                        <a:tabLst>
                          <a:tab pos="180340" algn="l"/>
                          <a:tab pos="450215" algn="l"/>
                        </a:tabLst>
                      </a:pPr>
                      <a:r>
                        <a:rPr lang="en-US" sz="2400" b="1">
                          <a:solidFill>
                            <a:schemeClr val="bg1"/>
                          </a:solidFill>
                          <a:effectLst/>
                          <a:latin typeface="Arial" panose="020B0604020202020204" pitchFamily="34" charset="0"/>
                          <a:cs typeface="Arial" panose="020B0604020202020204" pitchFamily="34" charset="0"/>
                        </a:rPr>
                        <a:t>Tây Nam Á và Trung Á</a:t>
                      </a:r>
                      <a:endParaRPr lang="en-US" sz="24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3699851670"/>
                  </a:ext>
                </a:extLst>
              </a:tr>
              <a:tr h="982376">
                <a:tc>
                  <a:txBody>
                    <a:bodyPr/>
                    <a:lstStyle/>
                    <a:p>
                      <a:pPr indent="180340" algn="l">
                        <a:lnSpc>
                          <a:spcPct val="115000"/>
                        </a:lnSpc>
                        <a:spcAft>
                          <a:spcPts val="600"/>
                        </a:spcAft>
                        <a:tabLst>
                          <a:tab pos="180340" algn="l"/>
                          <a:tab pos="450215" algn="l"/>
                        </a:tabLst>
                      </a:pPr>
                      <a:r>
                        <a:rPr lang="en-US" sz="2400" b="1">
                          <a:solidFill>
                            <a:srgbClr val="1C11AF"/>
                          </a:solidFill>
                          <a:effectLst/>
                          <a:latin typeface="Arial" panose="020B0604020202020204" pitchFamily="34" charset="0"/>
                          <a:cs typeface="Arial" panose="020B0604020202020204" pitchFamily="34" charset="0"/>
                        </a:rPr>
                        <a:t> - Mạng lưới sông, hướng chảy</a:t>
                      </a: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841934495"/>
                  </a:ext>
                </a:extLst>
              </a:tr>
              <a:tr h="1677697">
                <a:tc>
                  <a:txBody>
                    <a:bodyPr/>
                    <a:lstStyle/>
                    <a:p>
                      <a:pPr indent="180340" algn="l">
                        <a:lnSpc>
                          <a:spcPct val="115000"/>
                        </a:lnSpc>
                        <a:spcAft>
                          <a:spcPts val="600"/>
                        </a:spcAft>
                        <a:tabLst>
                          <a:tab pos="180340" algn="l"/>
                          <a:tab pos="450215" algn="l"/>
                        </a:tabLst>
                      </a:pPr>
                      <a:endParaRPr lang="en-US" sz="2400" b="1">
                        <a:solidFill>
                          <a:srgbClr val="1C11AF"/>
                        </a:solidFill>
                        <a:effectLst/>
                        <a:latin typeface="Arial" panose="020B0604020202020204" pitchFamily="34" charset="0"/>
                        <a:cs typeface="Arial" panose="020B0604020202020204" pitchFamily="34" charset="0"/>
                      </a:endParaRPr>
                    </a:p>
                    <a:p>
                      <a:pPr indent="180340" algn="l">
                        <a:lnSpc>
                          <a:spcPct val="115000"/>
                        </a:lnSpc>
                        <a:spcAft>
                          <a:spcPts val="600"/>
                        </a:spcAft>
                        <a:tabLst>
                          <a:tab pos="180340" algn="l"/>
                          <a:tab pos="450215" algn="l"/>
                        </a:tabLst>
                      </a:pPr>
                      <a:r>
                        <a:rPr lang="en-US" sz="2400" b="1">
                          <a:solidFill>
                            <a:srgbClr val="1C11AF"/>
                          </a:solidFill>
                          <a:effectLst/>
                          <a:latin typeface="Arial" panose="020B0604020202020204" pitchFamily="34" charset="0"/>
                          <a:cs typeface="Arial" panose="020B0604020202020204" pitchFamily="34" charset="0"/>
                        </a:rPr>
                        <a:t>- Đặc điểm chế độ nước, lượng nước</a:t>
                      </a: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232796276"/>
                  </a:ext>
                </a:extLst>
              </a:tr>
              <a:tr h="647848">
                <a:tc>
                  <a:txBody>
                    <a:bodyPr/>
                    <a:lstStyle/>
                    <a:p>
                      <a:pPr marL="342900" indent="-342900" algn="l">
                        <a:lnSpc>
                          <a:spcPct val="115000"/>
                        </a:lnSpc>
                        <a:spcAft>
                          <a:spcPts val="600"/>
                        </a:spcAft>
                        <a:buFontTx/>
                        <a:buChar char="-"/>
                        <a:tabLst>
                          <a:tab pos="180340" algn="l"/>
                          <a:tab pos="450215" algn="l"/>
                        </a:tabLst>
                      </a:pPr>
                      <a:r>
                        <a:rPr lang="en-US" sz="2400" b="1">
                          <a:solidFill>
                            <a:srgbClr val="1C11AF"/>
                          </a:solidFill>
                          <a:effectLst/>
                          <a:latin typeface="Arial" panose="020B0604020202020204" pitchFamily="34" charset="0"/>
                          <a:cs typeface="Arial" panose="020B0604020202020204" pitchFamily="34" charset="0"/>
                        </a:rPr>
                        <a:t>Sông điển hình</a:t>
                      </a:r>
                    </a:p>
                    <a:p>
                      <a:pPr marL="0" indent="0" algn="l">
                        <a:lnSpc>
                          <a:spcPct val="115000"/>
                        </a:lnSpc>
                        <a:spcAft>
                          <a:spcPts val="600"/>
                        </a:spcAft>
                        <a:buFontTx/>
                        <a:buNone/>
                        <a:tabLst>
                          <a:tab pos="180340" algn="l"/>
                          <a:tab pos="450215" algn="l"/>
                        </a:tabLst>
                      </a:pP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l">
                        <a:lnSpc>
                          <a:spcPct val="115000"/>
                        </a:lnSpc>
                        <a:spcAft>
                          <a:spcPts val="600"/>
                        </a:spcAft>
                        <a:buFontTx/>
                        <a:buNone/>
                        <a:tabLst>
                          <a:tab pos="180340" algn="l"/>
                          <a:tab pos="450215" algn="l"/>
                        </a:tabLst>
                      </a:pP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69433122"/>
                  </a:ext>
                </a:extLst>
              </a:tr>
              <a:tr h="647848">
                <a:tc>
                  <a:txBody>
                    <a:bodyPr/>
                    <a:lstStyle/>
                    <a:p>
                      <a:pPr marL="342900" lvl="0" indent="-342900" algn="l">
                        <a:lnSpc>
                          <a:spcPct val="115000"/>
                        </a:lnSpc>
                        <a:spcAft>
                          <a:spcPts val="0"/>
                        </a:spcAft>
                        <a:buSzPts val="1300"/>
                        <a:buFont typeface="Symbol" panose="05050102010706020507" pitchFamily="18" charset="2"/>
                        <a:buChar char="-"/>
                        <a:tabLst>
                          <a:tab pos="180340" algn="l"/>
                          <a:tab pos="450215" algn="l"/>
                        </a:tabLst>
                      </a:pPr>
                      <a:r>
                        <a:rPr lang="en-US" sz="2400" b="1">
                          <a:solidFill>
                            <a:srgbClr val="1C11AF"/>
                          </a:solidFill>
                          <a:effectLst/>
                          <a:latin typeface="Arial" panose="020B0604020202020204" pitchFamily="34" charset="0"/>
                          <a:cs typeface="Arial" panose="020B0604020202020204" pitchFamily="34" charset="0"/>
                        </a:rPr>
                        <a:t>Giá trị kinh tế</a:t>
                      </a:r>
                    </a:p>
                    <a:p>
                      <a:pPr marL="342900" lvl="0" indent="-342900" algn="l">
                        <a:lnSpc>
                          <a:spcPct val="115000"/>
                        </a:lnSpc>
                        <a:spcAft>
                          <a:spcPts val="0"/>
                        </a:spcAft>
                        <a:buSzPts val="1300"/>
                        <a:buFont typeface="Symbol" panose="05050102010706020507" pitchFamily="18" charset="2"/>
                        <a:buChar char="-"/>
                        <a:tabLst>
                          <a:tab pos="180340" algn="l"/>
                          <a:tab pos="450215" algn="l"/>
                        </a:tabLst>
                      </a:pPr>
                      <a:endParaRPr lang="en-US" sz="24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gridSpan="2">
                  <a:txBody>
                    <a:bodyPr/>
                    <a:lstStyle/>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600"/>
                        </a:spcAft>
                        <a:tabLst>
                          <a:tab pos="180340" algn="l"/>
                          <a:tab pos="450215" algn="l"/>
                        </a:tabLst>
                      </a:pPr>
                      <a:r>
                        <a:rPr lang="en-US" sz="2400">
                          <a:solidFill>
                            <a:srgbClr val="0070C0"/>
                          </a:solidFill>
                          <a:effectLst/>
                          <a:latin typeface="Arial" panose="020B0604020202020204" pitchFamily="34" charset="0"/>
                          <a:cs typeface="Arial" panose="020B0604020202020204" pitchFamily="34" charset="0"/>
                        </a:rPr>
                        <a:t> </a:t>
                      </a: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hMerge="1">
                  <a:txBody>
                    <a:bodyPr/>
                    <a:lstStyle/>
                    <a:p>
                      <a:pPr indent="180340" algn="just">
                        <a:lnSpc>
                          <a:spcPct val="115000"/>
                        </a:lnSpc>
                        <a:spcAft>
                          <a:spcPts val="600"/>
                        </a:spcAft>
                        <a:tabLst>
                          <a:tab pos="180340" algn="l"/>
                          <a:tab pos="450215" algn="l"/>
                        </a:tabLst>
                      </a:pPr>
                      <a:endParaRPr lang="en-US" sz="24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2375514688"/>
                  </a:ext>
                </a:extLst>
              </a:tr>
            </a:tbl>
          </a:graphicData>
        </a:graphic>
      </p:graphicFrame>
      <p:sp>
        <p:nvSpPr>
          <p:cNvPr id="3" name="Rectangle 2">
            <a:extLst>
              <a:ext uri="{FF2B5EF4-FFF2-40B4-BE49-F238E27FC236}">
                <a16:creationId xmlns:a16="http://schemas.microsoft.com/office/drawing/2014/main" id="{3168EEAD-5303-4B05-B1CF-2466DE681919}"/>
              </a:ext>
            </a:extLst>
          </p:cNvPr>
          <p:cNvSpPr/>
          <p:nvPr/>
        </p:nvSpPr>
        <p:spPr>
          <a:xfrm>
            <a:off x="3477761" y="2002371"/>
            <a:ext cx="2530903" cy="830997"/>
          </a:xfrm>
          <a:prstGeom prst="rect">
            <a:avLst/>
          </a:prstGeom>
        </p:spPr>
        <p:txBody>
          <a:bodyPr wrap="square">
            <a:spAutoFit/>
          </a:bodyPr>
          <a:lstStyle/>
          <a:p>
            <a:r>
              <a:rPr lang="en-US" altLang="en-US" sz="2400">
                <a:solidFill>
                  <a:srgbClr val="1C11AF"/>
                </a:solidFill>
                <a:latin typeface="Arial" panose="020B0604020202020204" pitchFamily="34" charset="0"/>
                <a:cs typeface="Arial" panose="020B0604020202020204" pitchFamily="34" charset="0"/>
              </a:rPr>
              <a:t>Mạng lưới sông dày</a:t>
            </a:r>
            <a:endParaRPr lang="en-US" sz="2400">
              <a:solidFill>
                <a:srgbClr val="1C11AF"/>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0A9BBDE-F131-4B70-9F22-8D9AFBCF9BC4}"/>
              </a:ext>
            </a:extLst>
          </p:cNvPr>
          <p:cNvSpPr/>
          <p:nvPr/>
        </p:nvSpPr>
        <p:spPr>
          <a:xfrm>
            <a:off x="3477761" y="2931149"/>
            <a:ext cx="3076548" cy="1569660"/>
          </a:xfrm>
          <a:prstGeom prst="rect">
            <a:avLst/>
          </a:prstGeom>
        </p:spPr>
        <p:txBody>
          <a:bodyPr wrap="square">
            <a:spAutoFit/>
          </a:bodyPr>
          <a:lstStyle/>
          <a:p>
            <a:r>
              <a:rPr lang="en-US" altLang="en-US" sz="2400">
                <a:solidFill>
                  <a:srgbClr val="1C11AF"/>
                </a:solidFill>
                <a:latin typeface="Arial" panose="020B0604020202020204" pitchFamily="34" charset="0"/>
                <a:cs typeface="Arial" panose="020B0604020202020204" pitchFamily="34" charset="0"/>
              </a:rPr>
              <a:t>Mùa đông nước sông đóng băng, mùa xuân </a:t>
            </a:r>
          </a:p>
          <a:p>
            <a:r>
              <a:rPr lang="en-US" altLang="en-US" sz="2400">
                <a:solidFill>
                  <a:srgbClr val="1C11AF"/>
                </a:solidFill>
                <a:latin typeface="Arial" panose="020B0604020202020204" pitchFamily="34" charset="0"/>
                <a:cs typeface="Arial" panose="020B0604020202020204" pitchFamily="34" charset="0"/>
              </a:rPr>
              <a:t>có lũ do băng tan</a:t>
            </a:r>
            <a:endParaRPr lang="en-US" sz="2400">
              <a:solidFill>
                <a:srgbClr val="1C11AF"/>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85E2151-D84D-48EE-95E1-0744C767200F}"/>
              </a:ext>
            </a:extLst>
          </p:cNvPr>
          <p:cNvSpPr/>
          <p:nvPr/>
        </p:nvSpPr>
        <p:spPr>
          <a:xfrm>
            <a:off x="6130475" y="2022684"/>
            <a:ext cx="3074805" cy="830997"/>
          </a:xfrm>
          <a:prstGeom prst="rect">
            <a:avLst/>
          </a:prstGeom>
        </p:spPr>
        <p:txBody>
          <a:bodyPr wrap="square">
            <a:spAutoFit/>
          </a:bodyPr>
          <a:lstStyle/>
          <a:p>
            <a:pPr lvl="0" algn="just"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Mạng lưới sông dày,</a:t>
            </a:r>
          </a:p>
          <a:p>
            <a:pPr lvl="0" algn="just"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có nhiều sông lớn.</a:t>
            </a:r>
            <a:endParaRPr lang="en-US" altLang="en-US" sz="2400">
              <a:solidFill>
                <a:srgbClr val="1C11A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C99793DD-6310-460E-A732-6AF6B30B32EA}"/>
              </a:ext>
            </a:extLst>
          </p:cNvPr>
          <p:cNvSpPr/>
          <p:nvPr/>
        </p:nvSpPr>
        <p:spPr>
          <a:xfrm>
            <a:off x="6272395" y="3054948"/>
            <a:ext cx="2722289" cy="1200329"/>
          </a:xfrm>
          <a:prstGeom prst="rect">
            <a:avLst/>
          </a:prstGeom>
        </p:spPr>
        <p:txBody>
          <a:bodyPr wrap="square">
            <a:spAutoFit/>
          </a:bodyPr>
          <a:lstStyle/>
          <a:p>
            <a:pPr lvl="0" algn="just"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Sông có lượng nước lớn vào mùa mưa</a:t>
            </a:r>
            <a:endParaRPr lang="en-US" altLang="en-US" sz="2400" dirty="0">
              <a:solidFill>
                <a:srgbClr val="1C11AF"/>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7C57CA8C-7F8F-46D7-A9FB-A4AA46C5A6AE}"/>
              </a:ext>
            </a:extLst>
          </p:cNvPr>
          <p:cNvSpPr/>
          <p:nvPr/>
        </p:nvSpPr>
        <p:spPr>
          <a:xfrm>
            <a:off x="8969165" y="3063001"/>
            <a:ext cx="3310449" cy="1200329"/>
          </a:xfrm>
          <a:prstGeom prst="rect">
            <a:avLst/>
          </a:prstGeom>
        </p:spPr>
        <p:txBody>
          <a:bodyPr wrap="square">
            <a:spAutoFit/>
          </a:bodyPr>
          <a:lstStyle/>
          <a:p>
            <a:pPr lvl="0" algn="ctr"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Nguồn cung cấp </a:t>
            </a:r>
          </a:p>
          <a:p>
            <a:pPr lvl="0" algn="ctr"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nước chủ yếu do băng, tuyết tan</a:t>
            </a:r>
            <a:endParaRPr lang="en-US" altLang="en-US" sz="2400" dirty="0">
              <a:solidFill>
                <a:srgbClr val="1C11AF"/>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D23DCCB0-2BFE-41AD-9570-2D14B874ABCD}"/>
              </a:ext>
            </a:extLst>
          </p:cNvPr>
          <p:cNvSpPr/>
          <p:nvPr/>
        </p:nvSpPr>
        <p:spPr>
          <a:xfrm>
            <a:off x="9133225" y="2034256"/>
            <a:ext cx="2876061" cy="830997"/>
          </a:xfrm>
          <a:prstGeom prst="rect">
            <a:avLst/>
          </a:prstGeom>
        </p:spPr>
        <p:txBody>
          <a:bodyPr wrap="square">
            <a:spAutoFit/>
          </a:bodyPr>
          <a:lstStyle/>
          <a:p>
            <a:pPr lvl="0" algn="ctr"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Sông ngòi </a:t>
            </a:r>
          </a:p>
          <a:p>
            <a:pPr lvl="0" algn="ctr" fontAlgn="base">
              <a:spcBef>
                <a:spcPct val="0"/>
              </a:spcBef>
              <a:spcAft>
                <a:spcPct val="0"/>
              </a:spcAft>
            </a:pPr>
            <a:r>
              <a:rPr lang="pt-BR" altLang="en-US" sz="2400">
                <a:solidFill>
                  <a:srgbClr val="1C11AF"/>
                </a:solidFill>
                <a:latin typeface="Arial" panose="020B0604020202020204" pitchFamily="34" charset="0"/>
                <a:cs typeface="Arial" panose="020B0604020202020204" pitchFamily="34" charset="0"/>
              </a:rPr>
              <a:t>kém phát triển. </a:t>
            </a:r>
            <a:endParaRPr lang="en-US" altLang="en-US" sz="2400">
              <a:solidFill>
                <a:srgbClr val="1C11AF"/>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8C2C7C3-E4E6-4526-AF60-0C15248BDFA6}"/>
              </a:ext>
            </a:extLst>
          </p:cNvPr>
          <p:cNvSpPr/>
          <p:nvPr/>
        </p:nvSpPr>
        <p:spPr>
          <a:xfrm>
            <a:off x="3494032" y="4674958"/>
            <a:ext cx="2933700" cy="1015663"/>
          </a:xfrm>
          <a:prstGeom prst="rect">
            <a:avLst/>
          </a:prstGeom>
        </p:spPr>
        <p:txBody>
          <a:bodyPr wrap="square">
            <a:spAutoFit/>
          </a:bodyPr>
          <a:lstStyle/>
          <a:p>
            <a:pPr algn="just"/>
            <a:r>
              <a:rPr lang="en-US" altLang="en-US" sz="2000">
                <a:solidFill>
                  <a:srgbClr val="00B050"/>
                </a:solidFill>
                <a:latin typeface="Arial" panose="020B0604020202020204" pitchFamily="34" charset="0"/>
                <a:cs typeface="Arial" panose="020B0604020202020204" pitchFamily="34" charset="0"/>
              </a:rPr>
              <a:t> Sông Ô – bi </a:t>
            </a:r>
          </a:p>
          <a:p>
            <a:pPr algn="just"/>
            <a:r>
              <a:rPr lang="en-US" altLang="en-US" sz="2000">
                <a:solidFill>
                  <a:srgbClr val="00B050"/>
                </a:solidFill>
                <a:latin typeface="Arial" panose="020B0604020202020204" pitchFamily="34" charset="0"/>
                <a:cs typeface="Arial" panose="020B0604020202020204" pitchFamily="34" charset="0"/>
              </a:rPr>
              <a:t> Sông I- ê- nit- xây</a:t>
            </a:r>
          </a:p>
          <a:p>
            <a:pPr algn="just"/>
            <a:r>
              <a:rPr lang="en-US" altLang="en-US" sz="2000">
                <a:solidFill>
                  <a:srgbClr val="00B050"/>
                </a:solidFill>
                <a:latin typeface="Arial" panose="020B0604020202020204" pitchFamily="34" charset="0"/>
                <a:cs typeface="Arial" panose="020B0604020202020204" pitchFamily="34" charset="0"/>
              </a:rPr>
              <a:t> Sông Lê – na</a:t>
            </a:r>
          </a:p>
        </p:txBody>
      </p:sp>
      <p:sp>
        <p:nvSpPr>
          <p:cNvPr id="17" name="Text Box 4">
            <a:extLst>
              <a:ext uri="{FF2B5EF4-FFF2-40B4-BE49-F238E27FC236}">
                <a16:creationId xmlns:a16="http://schemas.microsoft.com/office/drawing/2014/main" id="{FC6C5B38-E3AE-418D-BE33-0E675ACACECB}"/>
              </a:ext>
            </a:extLst>
          </p:cNvPr>
          <p:cNvSpPr txBox="1">
            <a:spLocks noChangeArrowheads="1"/>
          </p:cNvSpPr>
          <p:nvPr/>
        </p:nvSpPr>
        <p:spPr bwMode="auto">
          <a:xfrm>
            <a:off x="6008664" y="4547139"/>
            <a:ext cx="43174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000" b="1">
                <a:solidFill>
                  <a:srgbClr val="00B050"/>
                </a:solidFill>
              </a:rPr>
              <a:t> </a:t>
            </a:r>
            <a:r>
              <a:rPr lang="en-US" altLang="en-US" sz="2000">
                <a:solidFill>
                  <a:srgbClr val="00B050"/>
                </a:solidFill>
              </a:rPr>
              <a:t>S. A – mua, S. </a:t>
            </a:r>
            <a:r>
              <a:rPr lang="en-US" altLang="en-US" sz="2000" i="1">
                <a:solidFill>
                  <a:srgbClr val="00B050"/>
                </a:solidFill>
              </a:rPr>
              <a:t>Hoàng Hà</a:t>
            </a:r>
            <a:r>
              <a:rPr lang="en-US" altLang="en-US" sz="2000">
                <a:solidFill>
                  <a:srgbClr val="00B050"/>
                </a:solidFill>
              </a:rPr>
              <a:t>, </a:t>
            </a:r>
          </a:p>
          <a:p>
            <a:pPr eaLnBrk="1" hangingPunct="1">
              <a:spcBef>
                <a:spcPct val="50000"/>
              </a:spcBef>
            </a:pPr>
            <a:r>
              <a:rPr lang="en-US" altLang="en-US" sz="2000">
                <a:solidFill>
                  <a:srgbClr val="00B050"/>
                </a:solidFill>
              </a:rPr>
              <a:t>S.</a:t>
            </a:r>
            <a:r>
              <a:rPr lang="vi-VN" altLang="en-US" sz="2000">
                <a:solidFill>
                  <a:srgbClr val="00B050"/>
                </a:solidFill>
              </a:rPr>
              <a:t>T</a:t>
            </a:r>
            <a:r>
              <a:rPr lang="en-US" altLang="en-US" sz="2000">
                <a:solidFill>
                  <a:srgbClr val="00B050"/>
                </a:solidFill>
              </a:rPr>
              <a:t>rường Giang.</a:t>
            </a:r>
          </a:p>
          <a:p>
            <a:pPr eaLnBrk="1" hangingPunct="1">
              <a:spcBef>
                <a:spcPct val="50000"/>
              </a:spcBef>
            </a:pPr>
            <a:r>
              <a:rPr lang="en-US" altLang="en-US" sz="2000">
                <a:solidFill>
                  <a:srgbClr val="00B050"/>
                </a:solidFill>
              </a:rPr>
              <a:t>S. Mê Công, S. Hằng,  S. Ấn</a:t>
            </a:r>
          </a:p>
        </p:txBody>
      </p:sp>
      <p:sp>
        <p:nvSpPr>
          <p:cNvPr id="18" name="Text Box 3">
            <a:extLst>
              <a:ext uri="{FF2B5EF4-FFF2-40B4-BE49-F238E27FC236}">
                <a16:creationId xmlns:a16="http://schemas.microsoft.com/office/drawing/2014/main" id="{D4AA909D-161E-4BCF-8C0A-FEFADA852EF6}"/>
              </a:ext>
            </a:extLst>
          </p:cNvPr>
          <p:cNvSpPr txBox="1">
            <a:spLocks noChangeArrowheads="1"/>
          </p:cNvSpPr>
          <p:nvPr/>
        </p:nvSpPr>
        <p:spPr bwMode="auto">
          <a:xfrm>
            <a:off x="9428376" y="4524375"/>
            <a:ext cx="2799479" cy="1323439"/>
          </a:xfrm>
          <a:prstGeom prst="rect">
            <a:avLst/>
          </a:prstGeom>
          <a:noFill/>
          <a:ln w="9525">
            <a:noFill/>
            <a:miter lim="800000"/>
            <a:headEnd/>
            <a:tailEnd/>
          </a:ln>
        </p:spPr>
        <p:txBody>
          <a:bodyPr wrap="square">
            <a:spAutoFit/>
          </a:bodyPr>
          <a:lstStyle/>
          <a:p>
            <a:pPr>
              <a:spcBef>
                <a:spcPct val="50000"/>
              </a:spcBef>
              <a:defRPr/>
            </a:pPr>
            <a:r>
              <a:rPr lang="en-US" sz="2000" b="1">
                <a:solidFill>
                  <a:srgbClr val="00B050"/>
                </a:solidFill>
              </a:rPr>
              <a:t> </a:t>
            </a:r>
            <a:r>
              <a:rPr lang="en-US" sz="2000" dirty="0">
                <a:solidFill>
                  <a:srgbClr val="00B050"/>
                </a:solidFill>
                <a:latin typeface="Arial" panose="020B0604020202020204" pitchFamily="34" charset="0"/>
                <a:cs typeface="Arial" panose="020B0604020202020204" pitchFamily="34" charset="0"/>
              </a:rPr>
              <a:t>S. </a:t>
            </a:r>
            <a:r>
              <a:rPr lang="en-US" sz="2000" dirty="0" err="1">
                <a:solidFill>
                  <a:srgbClr val="00B050"/>
                </a:solidFill>
                <a:latin typeface="Arial" panose="020B0604020202020204" pitchFamily="34" charset="0"/>
                <a:cs typeface="Arial" panose="020B0604020202020204" pitchFamily="34" charset="0"/>
              </a:rPr>
              <a:t>Xưa</a:t>
            </a:r>
            <a:r>
              <a:rPr lang="en-US" sz="2000" dirty="0">
                <a:solidFill>
                  <a:srgbClr val="00B050"/>
                </a:solidFill>
                <a:latin typeface="Arial" panose="020B0604020202020204" pitchFamily="34" charset="0"/>
                <a:cs typeface="Arial" panose="020B0604020202020204" pitchFamily="34" charset="0"/>
              </a:rPr>
              <a:t> </a:t>
            </a:r>
            <a:r>
              <a:rPr lang="en-US" sz="2000" dirty="0" err="1">
                <a:solidFill>
                  <a:srgbClr val="00B050"/>
                </a:solidFill>
                <a:latin typeface="Arial" panose="020B0604020202020204" pitchFamily="34" charset="0"/>
                <a:cs typeface="Arial" panose="020B0604020202020204" pitchFamily="34" charset="0"/>
              </a:rPr>
              <a:t>Đa</a:t>
            </a:r>
            <a:r>
              <a:rPr lang="en-US" sz="2000" dirty="0">
                <a:solidFill>
                  <a:srgbClr val="00B050"/>
                </a:solidFill>
                <a:latin typeface="Arial" panose="020B0604020202020204" pitchFamily="34" charset="0"/>
                <a:cs typeface="Arial" panose="020B0604020202020204" pitchFamily="34" charset="0"/>
              </a:rPr>
              <a:t> - </a:t>
            </a:r>
            <a:r>
              <a:rPr lang="en-US" sz="2000" dirty="0" err="1">
                <a:solidFill>
                  <a:srgbClr val="00B050"/>
                </a:solidFill>
                <a:latin typeface="Arial" panose="020B0604020202020204" pitchFamily="34" charset="0"/>
                <a:cs typeface="Arial" panose="020B0604020202020204" pitchFamily="34" charset="0"/>
              </a:rPr>
              <a:t>ri</a:t>
            </a:r>
            <a:r>
              <a:rPr lang="en-US" sz="2000" dirty="0">
                <a:solidFill>
                  <a:srgbClr val="00B050"/>
                </a:solidFill>
                <a:latin typeface="Arial" panose="020B0604020202020204" pitchFamily="34" charset="0"/>
                <a:cs typeface="Arial" panose="020B0604020202020204" pitchFamily="34" charset="0"/>
              </a:rPr>
              <a:t> - </a:t>
            </a:r>
            <a:r>
              <a:rPr lang="en-US" sz="2000">
                <a:solidFill>
                  <a:srgbClr val="00B050"/>
                </a:solidFill>
                <a:latin typeface="Arial" panose="020B0604020202020204" pitchFamily="34" charset="0"/>
                <a:cs typeface="Arial" panose="020B0604020202020204" pitchFamily="34" charset="0"/>
              </a:rPr>
              <a:t>a;</a:t>
            </a:r>
          </a:p>
          <a:p>
            <a:pPr>
              <a:spcBef>
                <a:spcPct val="50000"/>
              </a:spcBef>
              <a:defRPr/>
            </a:pPr>
            <a:r>
              <a:rPr lang="en-US" sz="2000">
                <a:solidFill>
                  <a:srgbClr val="00B050"/>
                </a:solidFill>
                <a:latin typeface="Arial" panose="020B0604020202020204" pitchFamily="34" charset="0"/>
                <a:cs typeface="Arial" panose="020B0604020202020204" pitchFamily="34" charset="0"/>
              </a:rPr>
              <a:t>S</a:t>
            </a:r>
            <a:r>
              <a:rPr lang="en-US" sz="2000" dirty="0">
                <a:solidFill>
                  <a:srgbClr val="00B050"/>
                </a:solidFill>
                <a:latin typeface="Arial" panose="020B0604020202020204" pitchFamily="34" charset="0"/>
                <a:cs typeface="Arial" panose="020B0604020202020204" pitchFamily="34" charset="0"/>
              </a:rPr>
              <a:t>. A - mu </a:t>
            </a:r>
            <a:r>
              <a:rPr lang="en-US" sz="2000" dirty="0" err="1">
                <a:solidFill>
                  <a:srgbClr val="00B050"/>
                </a:solidFill>
                <a:latin typeface="Arial" panose="020B0604020202020204" pitchFamily="34" charset="0"/>
                <a:cs typeface="Arial" panose="020B0604020202020204" pitchFamily="34" charset="0"/>
              </a:rPr>
              <a:t>Đa</a:t>
            </a:r>
            <a:r>
              <a:rPr lang="en-US" sz="2000" dirty="0">
                <a:solidFill>
                  <a:srgbClr val="00B050"/>
                </a:solidFill>
                <a:latin typeface="Arial" panose="020B0604020202020204" pitchFamily="34" charset="0"/>
                <a:cs typeface="Arial" panose="020B0604020202020204" pitchFamily="34" charset="0"/>
              </a:rPr>
              <a:t> - </a:t>
            </a:r>
            <a:r>
              <a:rPr lang="en-US" sz="2000" dirty="0" err="1">
                <a:solidFill>
                  <a:srgbClr val="00B050"/>
                </a:solidFill>
                <a:latin typeface="Arial" panose="020B0604020202020204" pitchFamily="34" charset="0"/>
                <a:cs typeface="Arial" panose="020B0604020202020204" pitchFamily="34" charset="0"/>
              </a:rPr>
              <a:t>ri</a:t>
            </a:r>
            <a:r>
              <a:rPr lang="en-US" sz="2000" dirty="0">
                <a:solidFill>
                  <a:srgbClr val="00B050"/>
                </a:solidFill>
                <a:latin typeface="Arial" panose="020B0604020202020204" pitchFamily="34" charset="0"/>
                <a:cs typeface="Arial" panose="020B0604020202020204" pitchFamily="34" charset="0"/>
              </a:rPr>
              <a:t> - </a:t>
            </a:r>
            <a:r>
              <a:rPr lang="en-US" sz="2000">
                <a:solidFill>
                  <a:srgbClr val="00B050"/>
                </a:solidFill>
                <a:latin typeface="Arial" panose="020B0604020202020204" pitchFamily="34" charset="0"/>
                <a:cs typeface="Arial" panose="020B0604020202020204" pitchFamily="34" charset="0"/>
              </a:rPr>
              <a:t>a. </a:t>
            </a:r>
          </a:p>
          <a:p>
            <a:pPr>
              <a:spcBef>
                <a:spcPct val="50000"/>
              </a:spcBef>
              <a:defRPr/>
            </a:pPr>
            <a:r>
              <a:rPr lang="en-US" sz="2000">
                <a:solidFill>
                  <a:srgbClr val="00B050"/>
                </a:solidFill>
                <a:latin typeface="Arial" panose="020B0604020202020204" pitchFamily="34" charset="0"/>
                <a:cs typeface="Arial" panose="020B0604020202020204" pitchFamily="34" charset="0"/>
              </a:rPr>
              <a:t>S</a:t>
            </a:r>
            <a:r>
              <a:rPr lang="en-US" sz="2000" dirty="0">
                <a:solidFill>
                  <a:srgbClr val="00B050"/>
                </a:solidFill>
                <a:latin typeface="Arial" panose="020B0604020202020204" pitchFamily="34" charset="0"/>
                <a:cs typeface="Arial" panose="020B0604020202020204" pitchFamily="34" charset="0"/>
              </a:rPr>
              <a:t>. Ti - </a:t>
            </a:r>
            <a:r>
              <a:rPr lang="en-US" sz="2000" err="1">
                <a:solidFill>
                  <a:srgbClr val="00B050"/>
                </a:solidFill>
                <a:latin typeface="Arial" panose="020B0604020202020204" pitchFamily="34" charset="0"/>
                <a:cs typeface="Arial" panose="020B0604020202020204" pitchFamily="34" charset="0"/>
              </a:rPr>
              <a:t>grơ</a:t>
            </a:r>
            <a:r>
              <a:rPr lang="en-US" sz="2000">
                <a:solidFill>
                  <a:srgbClr val="00B050"/>
                </a:solidFill>
                <a:latin typeface="Arial" panose="020B0604020202020204" pitchFamily="34" charset="0"/>
                <a:cs typeface="Arial" panose="020B0604020202020204" pitchFamily="34" charset="0"/>
              </a:rPr>
              <a:t>; </a:t>
            </a:r>
            <a:r>
              <a:rPr lang="en-US" sz="2000" dirty="0">
                <a:solidFill>
                  <a:srgbClr val="00B050"/>
                </a:solidFill>
                <a:latin typeface="Arial" panose="020B0604020202020204" pitchFamily="34" charset="0"/>
                <a:cs typeface="Arial" panose="020B0604020202020204" pitchFamily="34" charset="0"/>
              </a:rPr>
              <a:t>S. ơ- </a:t>
            </a:r>
            <a:r>
              <a:rPr lang="en-US" sz="2000" dirty="0" err="1">
                <a:solidFill>
                  <a:srgbClr val="00B050"/>
                </a:solidFill>
                <a:latin typeface="Arial" panose="020B0604020202020204" pitchFamily="34" charset="0"/>
                <a:cs typeface="Arial" panose="020B0604020202020204" pitchFamily="34" charset="0"/>
              </a:rPr>
              <a:t>phrat</a:t>
            </a:r>
            <a:r>
              <a:rPr lang="en-US" sz="2000" dirty="0">
                <a:solidFill>
                  <a:srgbClr val="00B050"/>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BEE9EAEE-436E-4621-9132-3378103A436D}"/>
              </a:ext>
            </a:extLst>
          </p:cNvPr>
          <p:cNvSpPr/>
          <p:nvPr/>
        </p:nvSpPr>
        <p:spPr>
          <a:xfrm>
            <a:off x="3477761" y="6001707"/>
            <a:ext cx="2523991" cy="707886"/>
          </a:xfrm>
          <a:prstGeom prst="rect">
            <a:avLst/>
          </a:prstGeom>
        </p:spPr>
        <p:txBody>
          <a:bodyPr wrap="square">
            <a:spAutoFit/>
          </a:bodyPr>
          <a:lstStyle/>
          <a:p>
            <a:pPr algn="just"/>
            <a:r>
              <a:rPr lang="en-US" altLang="en-US" sz="2000">
                <a:solidFill>
                  <a:srgbClr val="1C11AF"/>
                </a:solidFill>
                <a:latin typeface="Arial" panose="020B0604020202020204" pitchFamily="34" charset="0"/>
                <a:cs typeface="Arial" panose="020B0604020202020204" pitchFamily="34" charset="0"/>
              </a:rPr>
              <a:t> Giao thông, thủy điện</a:t>
            </a:r>
          </a:p>
        </p:txBody>
      </p:sp>
      <p:sp>
        <p:nvSpPr>
          <p:cNvPr id="20" name="Rectangle 19">
            <a:extLst>
              <a:ext uri="{FF2B5EF4-FFF2-40B4-BE49-F238E27FC236}">
                <a16:creationId xmlns:a16="http://schemas.microsoft.com/office/drawing/2014/main" id="{8A7D009E-DB47-44BC-A79B-84129D86C20B}"/>
              </a:ext>
            </a:extLst>
          </p:cNvPr>
          <p:cNvSpPr/>
          <p:nvPr/>
        </p:nvSpPr>
        <p:spPr>
          <a:xfrm>
            <a:off x="6008664" y="5936505"/>
            <a:ext cx="5830197" cy="1015663"/>
          </a:xfrm>
          <a:prstGeom prst="rect">
            <a:avLst/>
          </a:prstGeom>
        </p:spPr>
        <p:txBody>
          <a:bodyPr wrap="square">
            <a:spAutoFit/>
          </a:bodyPr>
          <a:lstStyle/>
          <a:p>
            <a:pPr algn="just"/>
            <a:r>
              <a:rPr lang="en-US" altLang="en-US" sz="2000">
                <a:solidFill>
                  <a:srgbClr val="1C11AF"/>
                </a:solidFill>
                <a:latin typeface="Arial" panose="020B0604020202020204" pitchFamily="34" charset="0"/>
                <a:cs typeface="Arial" panose="020B0604020202020204" pitchFamily="34" charset="0"/>
              </a:rPr>
              <a:t> Cung cấp n</a:t>
            </a:r>
            <a:r>
              <a:rPr lang="vi-VN" altLang="en-US" sz="2000">
                <a:solidFill>
                  <a:srgbClr val="1C11AF"/>
                </a:solidFill>
                <a:latin typeface="Arial" panose="020B0604020202020204" pitchFamily="34" charset="0"/>
                <a:cs typeface="Arial" panose="020B0604020202020204" pitchFamily="34" charset="0"/>
              </a:rPr>
              <a:t>ư</a:t>
            </a:r>
            <a:r>
              <a:rPr lang="en-US" altLang="en-US" sz="2000">
                <a:solidFill>
                  <a:srgbClr val="1C11AF"/>
                </a:solidFill>
                <a:latin typeface="Arial" panose="020B0604020202020204" pitchFamily="34" charset="0"/>
                <a:cs typeface="Arial" panose="020B0604020202020204" pitchFamily="34" charset="0"/>
              </a:rPr>
              <a:t>ớc cho sản xuất, sinh hoạt, giao thông,thủy điện, du lịch, đánh bắt nuôi trồng thủy sản</a:t>
            </a:r>
          </a:p>
        </p:txBody>
      </p:sp>
      <p:sp>
        <p:nvSpPr>
          <p:cNvPr id="21" name="TextBox 20">
            <a:extLst>
              <a:ext uri="{FF2B5EF4-FFF2-40B4-BE49-F238E27FC236}">
                <a16:creationId xmlns:a16="http://schemas.microsoft.com/office/drawing/2014/main" id="{1E7084A1-1C8D-4042-899B-FABF04FF8F2A}"/>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spTree>
    <p:extLst>
      <p:ext uri="{BB962C8B-B14F-4D97-AF65-F5344CB8AC3E}">
        <p14:creationId xmlns:p14="http://schemas.microsoft.com/office/powerpoint/2010/main" val="257952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additive="base">
                                        <p:cTn id="7" dur="500" fill="hold"/>
                                        <p:tgtEl>
                                          <p:spTgt spid="1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 presetClass="entr" presetSubtype="2"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anim calcmode="lin" valueType="num">
                                      <p:cBhvr additive="base">
                                        <p:cTn id="11" dur="500" fill="hold"/>
                                        <p:tgtEl>
                                          <p:spTgt spid="17">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par>
                                <p:cTn id="13" presetID="2" presetClass="entr" presetSubtype="2" fill="hold" nodeType="with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anim calcmode="lin" valueType="num">
                                      <p:cBhvr additive="base">
                                        <p:cTn id="15" dur="500" fill="hold"/>
                                        <p:tgtEl>
                                          <p:spTgt spid="17">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7" presetID="2" presetClass="entr" presetSubtype="2" fill="hold" nodeType="with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 calcmode="lin" valueType="num">
                                      <p:cBhvr additive="base">
                                        <p:cTn id="19" dur="500" fill="hold"/>
                                        <p:tgtEl>
                                          <p:spTgt spid="18">
                                            <p:txEl>
                                              <p:pRg st="0" end="0"/>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par>
                                <p:cTn id="21" presetID="2" presetClass="entr" presetSubtype="2" fill="hold" nodeType="withEffect">
                                  <p:stCondLst>
                                    <p:cond delay="0"/>
                                  </p:stCondLst>
                                  <p:childTnLst>
                                    <p:set>
                                      <p:cBhvr>
                                        <p:cTn id="22" dur="1" fill="hold">
                                          <p:stCondLst>
                                            <p:cond delay="0"/>
                                          </p:stCondLst>
                                        </p:cTn>
                                        <p:tgtEl>
                                          <p:spTgt spid="18">
                                            <p:txEl>
                                              <p:pRg st="1" end="1"/>
                                            </p:txEl>
                                          </p:spTgt>
                                        </p:tgtEl>
                                        <p:attrNameLst>
                                          <p:attrName>style.visibility</p:attrName>
                                        </p:attrNameLst>
                                      </p:cBhvr>
                                      <p:to>
                                        <p:strVal val="visible"/>
                                      </p:to>
                                    </p:set>
                                    <p:anim calcmode="lin" valueType="num">
                                      <p:cBhvr additive="base">
                                        <p:cTn id="23" dur="500" fill="hold"/>
                                        <p:tgtEl>
                                          <p:spTgt spid="18">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8">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5" presetID="2" presetClass="entr" presetSubtype="2" fill="hold" nodeType="with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 calcmode="lin" valueType="num">
                                      <p:cBhvr additive="base">
                                        <p:cTn id="27" dur="500" fill="hold"/>
                                        <p:tgtEl>
                                          <p:spTgt spid="18">
                                            <p:txEl>
                                              <p:pRg st="2" end="2"/>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8">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sp>
        <p:nvSpPr>
          <p:cNvPr id="2" name="Rectangle 1">
            <a:extLst>
              <a:ext uri="{FF2B5EF4-FFF2-40B4-BE49-F238E27FC236}">
                <a16:creationId xmlns:a16="http://schemas.microsoft.com/office/drawing/2014/main" id="{A656A0C6-7400-4E69-804A-71B5C7E00987}"/>
              </a:ext>
            </a:extLst>
          </p:cNvPr>
          <p:cNvSpPr/>
          <p:nvPr/>
        </p:nvSpPr>
        <p:spPr>
          <a:xfrm>
            <a:off x="324777" y="1269251"/>
            <a:ext cx="12236521" cy="2863669"/>
          </a:xfrm>
          <a:prstGeom prst="rect">
            <a:avLst/>
          </a:prstGeom>
        </p:spPr>
        <p:txBody>
          <a:bodyPr wrap="square">
            <a:spAutoFit/>
          </a:bodyPr>
          <a:lstStyle/>
          <a:p>
            <a:pPr lvl="0" algn="just">
              <a:lnSpc>
                <a:spcPct val="115000"/>
              </a:lnSpc>
              <a:spcAft>
                <a:spcPts val="0"/>
              </a:spcAft>
              <a:buSzPts val="1200"/>
              <a:tabLst>
                <a:tab pos="152400" algn="l"/>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 Phân bố không đều</a:t>
            </a:r>
          </a:p>
          <a:p>
            <a:pPr lvl="0" algn="just">
              <a:lnSpc>
                <a:spcPct val="115000"/>
              </a:lnSpc>
              <a:spcAft>
                <a:spcPts val="0"/>
              </a:spcAft>
              <a:buSzPts val="1200"/>
              <a:tabLst>
                <a:tab pos="152400" algn="l"/>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 Chế độ nước phức tạp</a:t>
            </a:r>
          </a:p>
          <a:p>
            <a:pPr algn="just">
              <a:lnSpc>
                <a:spcPct val="115000"/>
              </a:lnSpc>
              <a:spcAft>
                <a:spcPts val="0"/>
              </a:spcAft>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 Giá trị kinh tế: giao thông, thủy điện, sản xuất, </a:t>
            </a:r>
          </a:p>
          <a:p>
            <a:pPr algn="just">
              <a:lnSpc>
                <a:spcPct val="115000"/>
              </a:lnSpc>
              <a:spcAft>
                <a:spcPts val="0"/>
              </a:spcAft>
              <a:tabLst>
                <a:tab pos="180340" algn="l"/>
                <a:tab pos="450215" algn="l"/>
              </a:tabLst>
            </a:pPr>
            <a:r>
              <a:rPr lang="en-US" sz="4000">
                <a:solidFill>
                  <a:srgbClr val="0070C0"/>
                </a:solidFill>
                <a:latin typeface="Arial" panose="020B0604020202020204" pitchFamily="34" charset="0"/>
                <a:ea typeface="Times New Roman" panose="02020603050405020304" pitchFamily="18" charset="0"/>
                <a:cs typeface="Arial" panose="020B0604020202020204" pitchFamily="34" charset="0"/>
              </a:rPr>
              <a:t>sinh hoạt, du lịch, đánh bắt và nuôi trồng thủy sản.</a:t>
            </a:r>
            <a:endParaRPr lang="en-US" sz="40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3" name="Picture 12" descr="book9">
            <a:extLst>
              <a:ext uri="{FF2B5EF4-FFF2-40B4-BE49-F238E27FC236}">
                <a16:creationId xmlns:a16="http://schemas.microsoft.com/office/drawing/2014/main" id="{C76CCA76-233F-475C-B5F1-AD020A1233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79128" y="20616"/>
            <a:ext cx="1249131" cy="858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675DD2B2-BA86-40D7-9040-7A63AC20FB83}"/>
              </a:ext>
            </a:extLst>
          </p:cNvPr>
          <p:cNvSpPr txBox="1"/>
          <p:nvPr/>
        </p:nvSpPr>
        <p:spPr>
          <a:xfrm>
            <a:off x="574159" y="203296"/>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pic>
        <p:nvPicPr>
          <p:cNvPr id="15" name="Picture 14">
            <a:extLst>
              <a:ext uri="{FF2B5EF4-FFF2-40B4-BE49-F238E27FC236}">
                <a16:creationId xmlns:a16="http://schemas.microsoft.com/office/drawing/2014/main" id="{1AE754F5-8554-4519-8968-605FD15AC6EF}"/>
              </a:ext>
            </a:extLst>
          </p:cNvPr>
          <p:cNvPicPr>
            <a:picLocks noChangeAspect="1"/>
          </p:cNvPicPr>
          <p:nvPr/>
        </p:nvPicPr>
        <p:blipFill rotWithShape="1">
          <a:blip r:embed="rId4"/>
          <a:srcRect l="49250" t="16517" r="40417" b="67812"/>
          <a:stretch/>
        </p:blipFill>
        <p:spPr>
          <a:xfrm>
            <a:off x="10700288" y="86393"/>
            <a:ext cx="1259840" cy="1074695"/>
          </a:xfrm>
          <a:prstGeom prst="rect">
            <a:avLst/>
          </a:prstGeom>
        </p:spPr>
      </p:pic>
    </p:spTree>
    <p:extLst>
      <p:ext uri="{BB962C8B-B14F-4D97-AF65-F5344CB8AC3E}">
        <p14:creationId xmlns:p14="http://schemas.microsoft.com/office/powerpoint/2010/main" val="229809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319492" y="113541"/>
            <a:ext cx="2589962" cy="584775"/>
          </a:xfrm>
          <a:prstGeom prst="rect">
            <a:avLst/>
          </a:prstGeom>
          <a:solidFill>
            <a:schemeClr val="accent2"/>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 Sông ngòi</a:t>
            </a:r>
          </a:p>
        </p:txBody>
      </p:sp>
      <p:sp>
        <p:nvSpPr>
          <p:cNvPr id="12" name="Rectangle 11">
            <a:extLst>
              <a:ext uri="{FF2B5EF4-FFF2-40B4-BE49-F238E27FC236}">
                <a16:creationId xmlns:a16="http://schemas.microsoft.com/office/drawing/2014/main" id="{4061C1EF-F295-4A62-A6DD-0055A740E1B5}"/>
              </a:ext>
            </a:extLst>
          </p:cNvPr>
          <p:cNvSpPr/>
          <p:nvPr/>
        </p:nvSpPr>
        <p:spPr>
          <a:xfrm>
            <a:off x="676679" y="2419485"/>
            <a:ext cx="10605232" cy="1754326"/>
          </a:xfrm>
          <a:prstGeom prst="rect">
            <a:avLst/>
          </a:prstGeom>
          <a:ln>
            <a:solidFill>
              <a:srgbClr val="0070C0"/>
            </a:solidFill>
            <a:prstDash val="sysDash"/>
          </a:ln>
        </p:spPr>
        <p:txBody>
          <a:bodyPr wrap="square">
            <a:spAutoFit/>
          </a:bodyPr>
          <a:lstStyle/>
          <a:p>
            <a:pPr marL="571500" indent="-571500">
              <a:buFont typeface="Wingdings" panose="05000000000000000000" pitchFamily="2" charset="2"/>
              <a:buChar char="ü"/>
              <a:defRPr/>
            </a:pPr>
            <a:r>
              <a:rPr lang="en-US" altLang="en-US" sz="3600">
                <a:solidFill>
                  <a:srgbClr val="FF0066"/>
                </a:solidFill>
                <a:latin typeface="Arial" panose="020B0604020202020204" pitchFamily="34" charset="0"/>
                <a:cs typeface="Arial" panose="020B0604020202020204" pitchFamily="34" charset="0"/>
              </a:rPr>
              <a:t>Trình bày đặc điểm hồ của Châu Á</a:t>
            </a:r>
          </a:p>
          <a:p>
            <a:pPr marL="571500" indent="-571500">
              <a:buFont typeface="Wingdings" panose="05000000000000000000" pitchFamily="2" charset="2"/>
              <a:buChar char="ü"/>
              <a:defRPr/>
            </a:pPr>
            <a:r>
              <a:rPr lang="en-US" altLang="en-US" sz="3600">
                <a:solidFill>
                  <a:srgbClr val="FF0066"/>
                </a:solidFill>
                <a:latin typeface="Arial" panose="020B0604020202020204" pitchFamily="34" charset="0"/>
                <a:cs typeface="Arial" panose="020B0604020202020204" pitchFamily="34" charset="0"/>
              </a:rPr>
              <a:t>Nêu ý nghĩa của sông, hồ đối với đời sống sản xuất và bảo vệ môi tr</a:t>
            </a:r>
            <a:r>
              <a:rPr lang="vi-VN" altLang="en-US" sz="3600">
                <a:solidFill>
                  <a:srgbClr val="FF0066"/>
                </a:solidFill>
                <a:latin typeface="Arial" panose="020B0604020202020204" pitchFamily="34" charset="0"/>
                <a:cs typeface="Arial" panose="020B0604020202020204" pitchFamily="34" charset="0"/>
              </a:rPr>
              <a:t>ư</a:t>
            </a:r>
            <a:r>
              <a:rPr lang="en-US" altLang="en-US" sz="3600">
                <a:solidFill>
                  <a:srgbClr val="FF0066"/>
                </a:solidFill>
                <a:latin typeface="Arial" panose="020B0604020202020204" pitchFamily="34" charset="0"/>
                <a:cs typeface="Arial" panose="020B0604020202020204" pitchFamily="34" charset="0"/>
              </a:rPr>
              <a:t>ờng tự nhiên?</a:t>
            </a:r>
            <a:endParaRPr lang="en-US" altLang="en-US" sz="3600" dirty="0">
              <a:solidFill>
                <a:srgbClr val="FF0066"/>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F5559EE7-54E2-4F7E-A8D1-0F224F237ED9}"/>
              </a:ext>
            </a:extLst>
          </p:cNvPr>
          <p:cNvGrpSpPr/>
          <p:nvPr/>
        </p:nvGrpSpPr>
        <p:grpSpPr>
          <a:xfrm>
            <a:off x="3576191" y="914887"/>
            <a:ext cx="5070902" cy="759629"/>
            <a:chOff x="3166413" y="303249"/>
            <a:chExt cx="6181859" cy="655178"/>
          </a:xfrm>
        </p:grpSpPr>
        <p:sp>
          <p:nvSpPr>
            <p:cNvPr id="5" name="Rectangle: Rounded Corners 4">
              <a:extLst>
                <a:ext uri="{FF2B5EF4-FFF2-40B4-BE49-F238E27FC236}">
                  <a16:creationId xmlns:a16="http://schemas.microsoft.com/office/drawing/2014/main" id="{ED6BAD54-9D82-4A1B-A866-5EE0B57ACD97}"/>
                </a:ext>
              </a:extLst>
            </p:cNvPr>
            <p:cNvSpPr/>
            <p:nvPr/>
          </p:nvSpPr>
          <p:spPr>
            <a:xfrm>
              <a:off x="3166413" y="303249"/>
              <a:ext cx="6181859" cy="655177"/>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116733B-9CF0-4DF0-A9A9-4C7FD0E541C1}"/>
                </a:ext>
              </a:extLst>
            </p:cNvPr>
            <p:cNvSpPr txBox="1"/>
            <p:nvPr/>
          </p:nvSpPr>
          <p:spPr>
            <a:xfrm>
              <a:off x="3817171" y="347877"/>
              <a:ext cx="5090160" cy="610550"/>
            </a:xfrm>
            <a:prstGeom prst="rect">
              <a:avLst/>
            </a:prstGeom>
            <a:noFill/>
          </p:spPr>
          <p:txBody>
            <a:bodyPr wrap="square" rtlCol="0">
              <a:spAutoFit/>
            </a:bodyPr>
            <a:lstStyle/>
            <a:p>
              <a:pPr algn="ctr"/>
              <a:r>
                <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AI NHANH H</a:t>
              </a:r>
              <a:r>
                <a:rPr lang="vi-VN"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4000" b="1">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
              </a:r>
              <a:endParaRPr lang="en-US" sz="400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pic>
        <p:nvPicPr>
          <p:cNvPr id="9" name="Picture 8">
            <a:extLst>
              <a:ext uri="{FF2B5EF4-FFF2-40B4-BE49-F238E27FC236}">
                <a16:creationId xmlns:a16="http://schemas.microsoft.com/office/drawing/2014/main" id="{8DB03AD2-F6A0-402C-8030-FE260513A797}"/>
              </a:ext>
            </a:extLst>
          </p:cNvPr>
          <p:cNvPicPr>
            <a:picLocks noChangeAspect="1"/>
          </p:cNvPicPr>
          <p:nvPr/>
        </p:nvPicPr>
        <p:blipFill rotWithShape="1">
          <a:blip r:embed="rId5"/>
          <a:srcRect l="49250" t="16517" r="40417" b="67812"/>
          <a:stretch/>
        </p:blipFill>
        <p:spPr>
          <a:xfrm>
            <a:off x="10805160" y="0"/>
            <a:ext cx="1259840" cy="1074695"/>
          </a:xfrm>
          <a:prstGeom prst="rect">
            <a:avLst/>
          </a:prstGeom>
        </p:spPr>
      </p:pic>
      <p:pic>
        <p:nvPicPr>
          <p:cNvPr id="10" name="3 Minute Timer (Nho)">
            <a:hlinkClick r:id="" action="ppaction://media"/>
            <a:extLst>
              <a:ext uri="{FF2B5EF4-FFF2-40B4-BE49-F238E27FC236}">
                <a16:creationId xmlns:a16="http://schemas.microsoft.com/office/drawing/2014/main" id="{37469A12-24FB-492E-9BB4-26A9A1274BD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97334" y="1471133"/>
            <a:ext cx="1522816" cy="874231"/>
          </a:xfrm>
          <a:prstGeom prst="rect">
            <a:avLst/>
          </a:prstGeom>
        </p:spPr>
      </p:pic>
      <p:pic>
        <p:nvPicPr>
          <p:cNvPr id="11" name="Picture 10">
            <a:extLst>
              <a:ext uri="{FF2B5EF4-FFF2-40B4-BE49-F238E27FC236}">
                <a16:creationId xmlns:a16="http://schemas.microsoft.com/office/drawing/2014/main" id="{893DF998-B610-47FA-9A8B-103109AB5F9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2224640" y="1457944"/>
            <a:ext cx="1369628" cy="874231"/>
          </a:xfrm>
          <a:prstGeom prst="rect">
            <a:avLst/>
          </a:prstGeom>
        </p:spPr>
      </p:pic>
      <p:sp>
        <p:nvSpPr>
          <p:cNvPr id="13" name="Rectangle 12">
            <a:extLst>
              <a:ext uri="{FF2B5EF4-FFF2-40B4-BE49-F238E27FC236}">
                <a16:creationId xmlns:a16="http://schemas.microsoft.com/office/drawing/2014/main" id="{BCF22694-2515-4F2F-9028-4D3F789BA8F3}"/>
              </a:ext>
            </a:extLst>
          </p:cNvPr>
          <p:cNvSpPr/>
          <p:nvPr/>
        </p:nvSpPr>
        <p:spPr>
          <a:xfrm>
            <a:off x="190395" y="1312482"/>
            <a:ext cx="4120231" cy="523220"/>
          </a:xfrm>
          <a:prstGeom prst="rect">
            <a:avLst/>
          </a:prstGeom>
        </p:spPr>
        <p:txBody>
          <a:bodyPr wrap="square">
            <a:spAutoFit/>
          </a:bodyPr>
          <a:lstStyle/>
          <a:p>
            <a:pPr algn="just"/>
            <a:r>
              <a:rPr lang="en-US" sz="2800" b="1" dirty="0">
                <a:solidFill>
                  <a:srgbClr val="1C11AF"/>
                </a:solidFill>
                <a:latin typeface="#9Slide03 SFU Futura_12" panose="00000400000000000000" pitchFamily="2" charset="0"/>
                <a:cs typeface="Arial" panose="020B0604020202020204" pitchFamily="34" charset="0"/>
              </a:rPr>
              <a:t>HĐ</a:t>
            </a:r>
            <a:r>
              <a:rPr lang="en-US" sz="2800" b="1">
                <a:solidFill>
                  <a:srgbClr val="1C11AF"/>
                </a:solidFill>
                <a:latin typeface="#9Slide03 SFU Futura_12" panose="00000400000000000000" pitchFamily="2" charset="0"/>
                <a:cs typeface="Arial" panose="020B0604020202020204" pitchFamily="34" charset="0"/>
              </a:rPr>
              <a:t>:</a:t>
            </a:r>
            <a:r>
              <a:rPr lang="en-US" sz="2800" b="1">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Tree>
    <p:extLst>
      <p:ext uri="{BB962C8B-B14F-4D97-AF65-F5344CB8AC3E}">
        <p14:creationId xmlns:p14="http://schemas.microsoft.com/office/powerpoint/2010/main" val="346802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10"/>
                </p:tgtEl>
              </p:cMediaNode>
            </p:video>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iển Caspi – Wikipedia tiếng Việt">
            <a:extLst>
              <a:ext uri="{FF2B5EF4-FFF2-40B4-BE49-F238E27FC236}">
                <a16:creationId xmlns:a16="http://schemas.microsoft.com/office/drawing/2014/main" id="{7CDC188E-1120-47F4-88BA-059A7A326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8546" y="1259704"/>
            <a:ext cx="5088958" cy="51002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5B6A316-EAF8-46B8-A211-6231E82113F6}"/>
              </a:ext>
            </a:extLst>
          </p:cNvPr>
          <p:cNvPicPr>
            <a:picLocks noChangeAspect="1"/>
          </p:cNvPicPr>
          <p:nvPr/>
        </p:nvPicPr>
        <p:blipFill>
          <a:blip r:embed="rId4"/>
          <a:stretch>
            <a:fillRect/>
          </a:stretch>
        </p:blipFill>
        <p:spPr>
          <a:xfrm>
            <a:off x="289176" y="1259704"/>
            <a:ext cx="5499284" cy="5527964"/>
          </a:xfrm>
          <a:prstGeom prst="rect">
            <a:avLst/>
          </a:prstGeom>
        </p:spPr>
      </p:pic>
      <p:sp>
        <p:nvSpPr>
          <p:cNvPr id="2" name="Rectangle 1">
            <a:extLst>
              <a:ext uri="{FF2B5EF4-FFF2-40B4-BE49-F238E27FC236}">
                <a16:creationId xmlns:a16="http://schemas.microsoft.com/office/drawing/2014/main" id="{BCD7D1F0-2610-4A82-9C0B-0447D215422B}"/>
              </a:ext>
            </a:extLst>
          </p:cNvPr>
          <p:cNvSpPr/>
          <p:nvPr/>
        </p:nvSpPr>
        <p:spPr>
          <a:xfrm>
            <a:off x="261470" y="70332"/>
            <a:ext cx="11605727" cy="1200329"/>
          </a:xfrm>
          <a:prstGeom prst="rect">
            <a:avLst/>
          </a:prstGeom>
          <a:ln>
            <a:solidFill>
              <a:srgbClr val="00B050"/>
            </a:solidFill>
            <a:prstDash val="sysDash"/>
          </a:ln>
        </p:spPr>
        <p:txBody>
          <a:bodyPr wrap="square">
            <a:spAutoFit/>
          </a:bodyPr>
          <a:lstStyle/>
          <a:p>
            <a:r>
              <a:rPr lang="vi-VN" sz="2400">
                <a:solidFill>
                  <a:srgbClr val="1C11AF"/>
                </a:solidFill>
                <a:latin typeface="arial" panose="020B0604020202020204" pitchFamily="34" charset="0"/>
              </a:rPr>
              <a:t>Theo </a:t>
            </a:r>
            <a:r>
              <a:rPr lang="vi-VN" sz="2400" i="1">
                <a:solidFill>
                  <a:srgbClr val="1C11AF"/>
                </a:solidFill>
                <a:latin typeface="arial" panose="020B0604020202020204" pitchFamily="34" charset="0"/>
              </a:rPr>
              <a:t>World Atlas</a:t>
            </a:r>
            <a:r>
              <a:rPr lang="vi-VN" sz="2400">
                <a:solidFill>
                  <a:srgbClr val="1C11AF"/>
                </a:solidFill>
                <a:latin typeface="arial" panose="020B0604020202020204" pitchFamily="34" charset="0"/>
              </a:rPr>
              <a:t>, Biển Caspi là hồ nước lớn nhất thế giới với diện tích bề mặt  371.000 km2 và thể tích 78.200 km3. Đây là hồ nước mặn duy nhất nằm trong top 10 hồ nước lớn nhất thế giới</a:t>
            </a:r>
            <a:endParaRPr lang="en-US" sz="2400">
              <a:solidFill>
                <a:srgbClr val="1C11AF"/>
              </a:solidFill>
            </a:endParaRPr>
          </a:p>
        </p:txBody>
      </p:sp>
      <p:pic>
        <p:nvPicPr>
          <p:cNvPr id="11" name="Picture 10" descr="A picture containing water, outdoor, nature, shore&#10;&#10;Description automatically generated">
            <a:extLst>
              <a:ext uri="{FF2B5EF4-FFF2-40B4-BE49-F238E27FC236}">
                <a16:creationId xmlns:a16="http://schemas.microsoft.com/office/drawing/2014/main" id="{007F3412-2C6B-41D7-A71F-8F604859E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4333" y="2932644"/>
            <a:ext cx="6095999" cy="3427326"/>
          </a:xfrm>
          <a:prstGeom prst="rect">
            <a:avLst/>
          </a:prstGeom>
        </p:spPr>
      </p:pic>
      <p:pic>
        <p:nvPicPr>
          <p:cNvPr id="14" name="Picture 13">
            <a:extLst>
              <a:ext uri="{FF2B5EF4-FFF2-40B4-BE49-F238E27FC236}">
                <a16:creationId xmlns:a16="http://schemas.microsoft.com/office/drawing/2014/main" id="{5D4BD790-74C2-4EB6-8319-3E721FBD1BE3}"/>
              </a:ext>
            </a:extLst>
          </p:cNvPr>
          <p:cNvPicPr>
            <a:picLocks noChangeAspect="1"/>
          </p:cNvPicPr>
          <p:nvPr/>
        </p:nvPicPr>
        <p:blipFill rotWithShape="1">
          <a:blip r:embed="rId6"/>
          <a:srcRect l="49788" r="3153"/>
          <a:stretch/>
        </p:blipFill>
        <p:spPr>
          <a:xfrm>
            <a:off x="6096000" y="2932644"/>
            <a:ext cx="6095999" cy="3840369"/>
          </a:xfrm>
          <a:prstGeom prst="rect">
            <a:avLst/>
          </a:prstGeom>
        </p:spPr>
      </p:pic>
    </p:spTree>
    <p:extLst>
      <p:ext uri="{BB962C8B-B14F-4D97-AF65-F5344CB8AC3E}">
        <p14:creationId xmlns:p14="http://schemas.microsoft.com/office/powerpoint/2010/main" val="65667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D6C7CE-770B-4E39-ADF6-12B2CC7530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2277" y="885160"/>
            <a:ext cx="4416941" cy="5344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atra4">
            <a:extLst>
              <a:ext uri="{FF2B5EF4-FFF2-40B4-BE49-F238E27FC236}">
                <a16:creationId xmlns:a16="http://schemas.microsoft.com/office/drawing/2014/main" id="{3F798FD9-6BC1-4789-8A88-7CB5C2D37C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13" y="803423"/>
            <a:ext cx="3585829" cy="240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4EC15AF-6C8F-454A-B820-63020B1BA5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9174" y="3334637"/>
            <a:ext cx="3585830" cy="289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a:extLst>
              <a:ext uri="{FF2B5EF4-FFF2-40B4-BE49-F238E27FC236}">
                <a16:creationId xmlns:a16="http://schemas.microsoft.com/office/drawing/2014/main" id="{8BFA9439-CBDA-4325-B248-73502E8FC4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7810" y="885160"/>
            <a:ext cx="3467099" cy="2407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a:extLst>
              <a:ext uri="{FF2B5EF4-FFF2-40B4-BE49-F238E27FC236}">
                <a16:creationId xmlns:a16="http://schemas.microsoft.com/office/drawing/2014/main" id="{6F6F9B4E-7BEA-4D00-9AA5-D75C9667F9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614" y="3334637"/>
            <a:ext cx="3585830" cy="2869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7">
            <a:extLst>
              <a:ext uri="{FF2B5EF4-FFF2-40B4-BE49-F238E27FC236}">
                <a16:creationId xmlns:a16="http://schemas.microsoft.com/office/drawing/2014/main" id="{414F1B62-3D71-49B0-854D-55254979E33E}"/>
              </a:ext>
            </a:extLst>
          </p:cNvPr>
          <p:cNvSpPr txBox="1">
            <a:spLocks noChangeArrowheads="1"/>
          </p:cNvSpPr>
          <p:nvPr/>
        </p:nvSpPr>
        <p:spPr bwMode="auto">
          <a:xfrm>
            <a:off x="8700977" y="6260252"/>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Thuỷ điện</a:t>
            </a:r>
          </a:p>
        </p:txBody>
      </p:sp>
      <p:sp>
        <p:nvSpPr>
          <p:cNvPr id="17" name="Text Box 8">
            <a:extLst>
              <a:ext uri="{FF2B5EF4-FFF2-40B4-BE49-F238E27FC236}">
                <a16:creationId xmlns:a16="http://schemas.microsoft.com/office/drawing/2014/main" id="{A8682C70-EFF9-48FC-A684-DE04652F212A}"/>
              </a:ext>
            </a:extLst>
          </p:cNvPr>
          <p:cNvSpPr txBox="1">
            <a:spLocks noChangeArrowheads="1"/>
          </p:cNvSpPr>
          <p:nvPr/>
        </p:nvSpPr>
        <p:spPr bwMode="auto">
          <a:xfrm>
            <a:off x="1051626" y="417993"/>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Thuỷ sản</a:t>
            </a:r>
          </a:p>
        </p:txBody>
      </p:sp>
      <p:sp>
        <p:nvSpPr>
          <p:cNvPr id="18" name="Text Box 9">
            <a:extLst>
              <a:ext uri="{FF2B5EF4-FFF2-40B4-BE49-F238E27FC236}">
                <a16:creationId xmlns:a16="http://schemas.microsoft.com/office/drawing/2014/main" id="{F30FCAED-AAD9-42C9-AF5C-110BCE3AD6AE}"/>
              </a:ext>
            </a:extLst>
          </p:cNvPr>
          <p:cNvSpPr txBox="1">
            <a:spLocks noChangeArrowheads="1"/>
          </p:cNvSpPr>
          <p:nvPr/>
        </p:nvSpPr>
        <p:spPr bwMode="auto">
          <a:xfrm>
            <a:off x="5130210" y="6291153"/>
            <a:ext cx="137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Thuỷ lợi</a:t>
            </a:r>
          </a:p>
        </p:txBody>
      </p:sp>
      <p:sp>
        <p:nvSpPr>
          <p:cNvPr id="19" name="Text Box 13">
            <a:extLst>
              <a:ext uri="{FF2B5EF4-FFF2-40B4-BE49-F238E27FC236}">
                <a16:creationId xmlns:a16="http://schemas.microsoft.com/office/drawing/2014/main" id="{F2BB002B-F851-4F85-9C46-E898CCDBAD3B}"/>
              </a:ext>
            </a:extLst>
          </p:cNvPr>
          <p:cNvSpPr txBox="1">
            <a:spLocks noChangeArrowheads="1"/>
          </p:cNvSpPr>
          <p:nvPr/>
        </p:nvSpPr>
        <p:spPr bwMode="auto">
          <a:xfrm>
            <a:off x="4520610" y="428625"/>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 Giao thông</a:t>
            </a:r>
          </a:p>
        </p:txBody>
      </p:sp>
      <p:sp>
        <p:nvSpPr>
          <p:cNvPr id="20" name="Text Box 14">
            <a:extLst>
              <a:ext uri="{FF2B5EF4-FFF2-40B4-BE49-F238E27FC236}">
                <a16:creationId xmlns:a16="http://schemas.microsoft.com/office/drawing/2014/main" id="{355E2CE1-C93B-4A31-86E7-7C4CEECB6F29}"/>
              </a:ext>
            </a:extLst>
          </p:cNvPr>
          <p:cNvSpPr txBox="1">
            <a:spLocks noChangeArrowheads="1"/>
          </p:cNvSpPr>
          <p:nvPr/>
        </p:nvSpPr>
        <p:spPr bwMode="auto">
          <a:xfrm>
            <a:off x="199360" y="6260252"/>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sz="2400">
                <a:solidFill>
                  <a:srgbClr val="0070C0"/>
                </a:solidFill>
              </a:rPr>
              <a:t> Du lịch</a:t>
            </a:r>
          </a:p>
        </p:txBody>
      </p:sp>
    </p:spTree>
    <p:extLst>
      <p:ext uri="{BB962C8B-B14F-4D97-AF65-F5344CB8AC3E}">
        <p14:creationId xmlns:p14="http://schemas.microsoft.com/office/powerpoint/2010/main" val="56180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heel(1)">
                                      <p:cBhvr>
                                        <p:cTn id="10" dur="2000"/>
                                        <p:tgtEl>
                                          <p:spTgt spid="17"/>
                                        </p:tgtEl>
                                      </p:cBhvr>
                                    </p:animEffect>
                                  </p:childTnLst>
                                </p:cTn>
                              </p:par>
                              <p:par>
                                <p:cTn id="11" presetID="21"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heel(1)">
                                      <p:cBhvr>
                                        <p:cTn id="13" dur="2000"/>
                                        <p:tgtEl>
                                          <p:spTgt spid="11"/>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heel(1)">
                                      <p:cBhvr>
                                        <p:cTn id="16" dur="2000"/>
                                        <p:tgtEl>
                                          <p:spTgt spid="19"/>
                                        </p:tgtEl>
                                      </p:cBhvr>
                                    </p:animEffect>
                                  </p:childTnLst>
                                </p:cTn>
                              </p:par>
                              <p:par>
                                <p:cTn id="17" presetID="21"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heel(1)">
                                      <p:cBhvr>
                                        <p:cTn id="19" dur="2000"/>
                                        <p:tgtEl>
                                          <p:spTgt spid="12"/>
                                        </p:tgtEl>
                                      </p:cBhvr>
                                    </p:animEffect>
                                  </p:childTnLst>
                                </p:cTn>
                              </p:par>
                              <p:par>
                                <p:cTn id="20" presetID="21" presetClass="entr" presetSubtype="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par>
                                <p:cTn id="23" presetID="21" presetClass="entr" presetSubtype="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5E94E3-A7C4-4847-BD2C-CEC38C0BC3AD}"/>
              </a:ext>
            </a:extLst>
          </p:cNvPr>
          <p:cNvSpPr/>
          <p:nvPr/>
        </p:nvSpPr>
        <p:spPr>
          <a:xfrm>
            <a:off x="85060" y="466151"/>
            <a:ext cx="11873023" cy="4524315"/>
          </a:xfrm>
          <a:prstGeom prst="rect">
            <a:avLst/>
          </a:prstGeom>
        </p:spPr>
        <p:txBody>
          <a:bodyPr wrap="square">
            <a:spAutoFit/>
          </a:bodyPr>
          <a:lstStyle/>
          <a:p>
            <a:pPr algn="just"/>
            <a:r>
              <a:rPr lang="vi-VN">
                <a:solidFill>
                  <a:srgbClr val="1C11AF"/>
                </a:solidFill>
                <a:latin typeface="Arial" panose="020B0604020202020204" pitchFamily="34" charset="0"/>
                <a:cs typeface="Arial" panose="020B0604020202020204" pitchFamily="34" charset="0"/>
              </a:rPr>
              <a:t>- Đặc điểm sông, hồ của châu Á:</a:t>
            </a:r>
          </a:p>
          <a:p>
            <a:pPr algn="just"/>
            <a:r>
              <a:rPr lang="vi-VN">
                <a:solidFill>
                  <a:srgbClr val="1C11AF"/>
                </a:solidFill>
                <a:latin typeface="Arial" panose="020B0604020202020204" pitchFamily="34" charset="0"/>
                <a:cs typeface="Arial" panose="020B0604020202020204" pitchFamily="34" charset="0"/>
              </a:rPr>
              <a:t>+ Mạng lưới sông ngòi khá phát triển với nhiều hệ thống sông lớn, tuy nhiên phân bố không đều và chế độ nước phức tạp.</a:t>
            </a:r>
          </a:p>
          <a:p>
            <a:pPr algn="just"/>
            <a:r>
              <a:rPr lang="vi-VN">
                <a:solidFill>
                  <a:srgbClr val="1C11AF"/>
                </a:solidFill>
                <a:latin typeface="Arial" panose="020B0604020202020204" pitchFamily="34" charset="0"/>
                <a:cs typeface="Arial" panose="020B0604020202020204" pitchFamily="34" charset="0"/>
              </a:rPr>
              <a:t>+ Khu vực bắc Á: mạng lưới sông dày, sông thường bị đóng băng vào mùa đông, mưa lũ vào mùa xuân.</a:t>
            </a:r>
          </a:p>
          <a:p>
            <a:pPr algn="just"/>
            <a:r>
              <a:rPr lang="vi-VN">
                <a:solidFill>
                  <a:srgbClr val="1C11AF"/>
                </a:solidFill>
                <a:latin typeface="Arial" panose="020B0604020202020204" pitchFamily="34" charset="0"/>
                <a:cs typeface="Arial" panose="020B0604020202020204" pitchFamily="34" charset="0"/>
              </a:rPr>
              <a:t>+ Khu vực Đông Á, Nam Á, Đông Nam Á: mạng lưới sông ngòi dày, nhiều sông lớn, mùa lũ trùng với mùa khô, mùa cạn trùng với mùa khô.</a:t>
            </a:r>
          </a:p>
          <a:p>
            <a:pPr algn="just"/>
            <a:r>
              <a:rPr lang="vi-VN">
                <a:solidFill>
                  <a:srgbClr val="1C11AF"/>
                </a:solidFill>
                <a:latin typeface="Arial" panose="020B0604020202020204" pitchFamily="34" charset="0"/>
                <a:cs typeface="Arial" panose="020B0604020202020204" pitchFamily="34" charset="0"/>
              </a:rPr>
              <a:t>+ Tây Nam Á, Trung Á: mạng lưới sông ngòi kém phát triển.</a:t>
            </a:r>
          </a:p>
          <a:p>
            <a:pPr algn="just"/>
            <a:r>
              <a:rPr lang="vi-VN">
                <a:solidFill>
                  <a:srgbClr val="1C11AF"/>
                </a:solidFill>
                <a:latin typeface="Arial" panose="020B0604020202020204" pitchFamily="34" charset="0"/>
                <a:cs typeface="Arial" panose="020B0604020202020204" pitchFamily="34" charset="0"/>
              </a:rPr>
              <a:t>+ Các hồ lớn như hồ Ca-xpi, Bai-can, A-ran... được hình thành từ đứt gãy hoặc miệng núi lửa.</a:t>
            </a:r>
          </a:p>
          <a:p>
            <a:pPr algn="just"/>
            <a:r>
              <a:rPr lang="vi-VN">
                <a:solidFill>
                  <a:srgbClr val="1C11AF"/>
                </a:solidFill>
                <a:latin typeface="Arial" panose="020B0604020202020204" pitchFamily="34" charset="0"/>
                <a:cs typeface="Arial" panose="020B0604020202020204" pitchFamily="34" charset="0"/>
              </a:rPr>
              <a:t>- Tên một số sông lớn ở châu Á: I-ê-nít-xây, Hoàng Hà, Trường Giang, Mê Kông, Ấn, Hằng,...</a:t>
            </a:r>
          </a:p>
          <a:p>
            <a:pPr algn="just"/>
            <a:r>
              <a:rPr lang="vi-VN">
                <a:solidFill>
                  <a:srgbClr val="1C11AF"/>
                </a:solidFill>
                <a:latin typeface="Arial" panose="020B0604020202020204" pitchFamily="34" charset="0"/>
                <a:cs typeface="Arial" panose="020B0604020202020204" pitchFamily="34" charset="0"/>
              </a:rPr>
              <a:t> - Ý nghĩa của các con sông đối với đời sống, sản xuất và bảo vệ tự nhiên:</a:t>
            </a:r>
          </a:p>
          <a:p>
            <a:pPr algn="just"/>
            <a:r>
              <a:rPr lang="vi-VN">
                <a:solidFill>
                  <a:srgbClr val="1C11AF"/>
                </a:solidFill>
                <a:latin typeface="Arial" panose="020B0604020202020204" pitchFamily="34" charset="0"/>
                <a:cs typeface="Arial" panose="020B0604020202020204" pitchFamily="34" charset="0"/>
              </a:rPr>
              <a:t>+ Cái nôi hình thành một số nền văn minh như sông Hoàng Hà, sông Ấn, sông Hằng,...</a:t>
            </a:r>
          </a:p>
          <a:p>
            <a:pPr algn="just"/>
            <a:r>
              <a:rPr lang="vi-VN">
                <a:solidFill>
                  <a:srgbClr val="1C11AF"/>
                </a:solidFill>
                <a:latin typeface="Arial" panose="020B0604020202020204" pitchFamily="34" charset="0"/>
                <a:cs typeface="Arial" panose="020B0604020202020204" pitchFamily="34" charset="0"/>
              </a:rPr>
              <a:t>+ Ngày nay, có vai trò vô cùng quan trọng trong giao thông, thuỷ điện, cung cấp nước cho sản xuất, sinh hoạt, du lịch, đánh bắt và nuôi trồng thuỷ sản.</a:t>
            </a:r>
          </a:p>
          <a:p>
            <a:br>
              <a:rPr lang="vi-VN">
                <a:solidFill>
                  <a:srgbClr val="000000"/>
                </a:solidFill>
                <a:latin typeface="OpenSans"/>
              </a:rPr>
            </a:br>
            <a:br>
              <a:rPr lang="vi-VN">
                <a:solidFill>
                  <a:srgbClr val="000000"/>
                </a:solidFill>
                <a:latin typeface="OpenSans"/>
              </a:rPr>
            </a:br>
            <a:endParaRPr lang="en-US"/>
          </a:p>
        </p:txBody>
      </p:sp>
    </p:spTree>
    <p:extLst>
      <p:ext uri="{BB962C8B-B14F-4D97-AF65-F5344CB8AC3E}">
        <p14:creationId xmlns:p14="http://schemas.microsoft.com/office/powerpoint/2010/main" val="188891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902488"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602625" y="1134935"/>
            <a:ext cx="3042944" cy="523220"/>
          </a:xfrm>
          <a:prstGeom prst="rect">
            <a:avLst/>
          </a:prstGeom>
          <a:solidFill>
            <a:srgbClr val="7030A0"/>
          </a:solidFill>
        </p:spPr>
        <p:txBody>
          <a:bodyPr wrap="square" rtlCol="0">
            <a:spAutoFit/>
          </a:bodyPr>
          <a:lstStyle/>
          <a:p>
            <a:r>
              <a:rPr lang="en-US" sz="28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pic>
        <p:nvPicPr>
          <p:cNvPr id="10" name="Picture 9">
            <a:extLst>
              <a:ext uri="{FF2B5EF4-FFF2-40B4-BE49-F238E27FC236}">
                <a16:creationId xmlns:a16="http://schemas.microsoft.com/office/drawing/2014/main" id="{6810047F-15A2-44D2-BA59-80CAC880EE25}"/>
              </a:ext>
            </a:extLst>
          </p:cNvPr>
          <p:cNvPicPr>
            <a:picLocks noChangeAspect="1"/>
          </p:cNvPicPr>
          <p:nvPr/>
        </p:nvPicPr>
        <p:blipFill rotWithShape="1">
          <a:blip r:embed="rId4"/>
          <a:srcRect l="22866" t="22602" r="25274" b="23223"/>
          <a:stretch/>
        </p:blipFill>
        <p:spPr>
          <a:xfrm>
            <a:off x="4006816" y="1231511"/>
            <a:ext cx="8286792" cy="4528989"/>
          </a:xfrm>
          <a:prstGeom prst="rect">
            <a:avLst/>
          </a:prstGeom>
        </p:spPr>
      </p:pic>
      <p:sp>
        <p:nvSpPr>
          <p:cNvPr id="11" name="TextBox 10">
            <a:extLst>
              <a:ext uri="{FF2B5EF4-FFF2-40B4-BE49-F238E27FC236}">
                <a16:creationId xmlns:a16="http://schemas.microsoft.com/office/drawing/2014/main" id="{82C0B571-6A78-4F22-9B7A-DE8567C5EA45}"/>
              </a:ext>
            </a:extLst>
          </p:cNvPr>
          <p:cNvSpPr txBox="1"/>
          <p:nvPr/>
        </p:nvSpPr>
        <p:spPr>
          <a:xfrm>
            <a:off x="5500184" y="6273410"/>
            <a:ext cx="6564816" cy="461665"/>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Các đới thiên nhiên trên Trái Đất</a:t>
            </a:r>
          </a:p>
        </p:txBody>
      </p:sp>
      <p:sp>
        <p:nvSpPr>
          <p:cNvPr id="12" name="TextBox 11">
            <a:extLst>
              <a:ext uri="{FF2B5EF4-FFF2-40B4-BE49-F238E27FC236}">
                <a16:creationId xmlns:a16="http://schemas.microsoft.com/office/drawing/2014/main" id="{3BC17C3B-ACF1-48F2-820C-1CD218D16A04}"/>
              </a:ext>
            </a:extLst>
          </p:cNvPr>
          <p:cNvSpPr txBox="1"/>
          <p:nvPr/>
        </p:nvSpPr>
        <p:spPr>
          <a:xfrm>
            <a:off x="-17378" y="2711175"/>
            <a:ext cx="4331077" cy="1569660"/>
          </a:xfrm>
          <a:prstGeom prst="rect">
            <a:avLst/>
          </a:prstGeom>
          <a:solidFill>
            <a:schemeClr val="accent4">
              <a:lumMod val="20000"/>
              <a:lumOff val="80000"/>
            </a:schemeClr>
          </a:solidFill>
          <a:ln>
            <a:solidFill>
              <a:srgbClr val="0070C0"/>
            </a:solidFill>
            <a:prstDash val="sysDot"/>
          </a:ln>
        </p:spPr>
        <p:txBody>
          <a:bodyPr wrap="square" rtlCol="0">
            <a:spAutoFit/>
          </a:bodyPr>
          <a:lstStyle/>
          <a:p>
            <a:pPr algn="just"/>
            <a:r>
              <a:rPr lang="en-US" sz="3200">
                <a:solidFill>
                  <a:srgbClr val="FF0000"/>
                </a:solidFill>
                <a:latin typeface="Arial" panose="020B0604020202020204" pitchFamily="34" charset="0"/>
                <a:cs typeface="Arial" panose="020B0604020202020204" pitchFamily="34" charset="0"/>
              </a:rPr>
              <a:t>Quan sát l</a:t>
            </a:r>
            <a:r>
              <a:rPr lang="vi-VN" sz="3200">
                <a:solidFill>
                  <a:srgbClr val="FF0000"/>
                </a:solidFill>
                <a:latin typeface="Arial" panose="020B0604020202020204" pitchFamily="34" charset="0"/>
                <a:cs typeface="Arial" panose="020B0604020202020204" pitchFamily="34" charset="0"/>
              </a:rPr>
              <a:t>ư</a:t>
            </a:r>
            <a:r>
              <a:rPr lang="en-US" sz="3200">
                <a:solidFill>
                  <a:srgbClr val="FF0000"/>
                </a:solidFill>
                <a:latin typeface="Arial" panose="020B0604020202020204" pitchFamily="34" charset="0"/>
                <a:cs typeface="Arial" panose="020B0604020202020204" pitchFamily="34" charset="0"/>
              </a:rPr>
              <a:t>ợc đồ,cho biết  Châu Á có những đới thiên nhiên nào?</a:t>
            </a:r>
          </a:p>
        </p:txBody>
      </p:sp>
    </p:spTree>
    <p:extLst>
      <p:ext uri="{BB962C8B-B14F-4D97-AF65-F5344CB8AC3E}">
        <p14:creationId xmlns:p14="http://schemas.microsoft.com/office/powerpoint/2010/main" val="55767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1CD49-C912-446F-9D04-0E04CCD20E5D}"/>
              </a:ext>
            </a:extLst>
          </p:cNvPr>
          <p:cNvPicPr>
            <a:picLocks noChangeAspect="1"/>
          </p:cNvPicPr>
          <p:nvPr/>
        </p:nvPicPr>
        <p:blipFill rotWithShape="1">
          <a:blip r:embed="rId5"/>
          <a:srcRect l="49250" t="16517" r="40417" b="67812"/>
          <a:stretch/>
        </p:blipFill>
        <p:spPr>
          <a:xfrm>
            <a:off x="10932160" y="26173"/>
            <a:ext cx="1259840" cy="1074695"/>
          </a:xfrm>
          <a:prstGeom prst="rect">
            <a:avLst/>
          </a:prstGeom>
        </p:spPr>
      </p:pic>
      <p:sp>
        <p:nvSpPr>
          <p:cNvPr id="16" name="Rectangle 15">
            <a:extLst>
              <a:ext uri="{FF2B5EF4-FFF2-40B4-BE49-F238E27FC236}">
                <a16:creationId xmlns:a16="http://schemas.microsoft.com/office/drawing/2014/main" id="{AE2012DF-3715-46F6-A2F3-8A02851CC010}"/>
              </a:ext>
            </a:extLst>
          </p:cNvPr>
          <p:cNvSpPr/>
          <p:nvPr/>
        </p:nvSpPr>
        <p:spPr>
          <a:xfrm>
            <a:off x="1213694" y="1307679"/>
            <a:ext cx="9764612" cy="954107"/>
          </a:xfrm>
          <a:prstGeom prst="rect">
            <a:avLst/>
          </a:prstGeom>
          <a:solidFill>
            <a:schemeClr val="bg1"/>
          </a:solidFill>
          <a:ln w="15875">
            <a:solidFill>
              <a:srgbClr val="00B050"/>
            </a:solidFill>
            <a:prstDash val="dash"/>
          </a:ln>
        </p:spPr>
        <p:txBody>
          <a:bodyPr wrap="square">
            <a:spAutoFit/>
          </a:bodyPr>
          <a:lstStyle/>
          <a:p>
            <a:pPr algn="ctr"/>
            <a:r>
              <a:rPr lang="en-US" sz="2800">
                <a:solidFill>
                  <a:srgbClr val="FF0000"/>
                </a:solidFill>
                <a:latin typeface="Arial" panose="020B0604020202020204" pitchFamily="34" charset="0"/>
                <a:cs typeface="Arial" panose="020B0604020202020204" pitchFamily="34" charset="0"/>
              </a:rPr>
              <a:t>Dựa vào thông tin và quan sát các hình ảnh mục d (SGK):</a:t>
            </a:r>
          </a:p>
          <a:p>
            <a:pPr algn="ctr"/>
            <a:r>
              <a:rPr lang="en-US" sz="2800">
                <a:solidFill>
                  <a:srgbClr val="FF0000"/>
                </a:solidFill>
                <a:latin typeface="Arial" panose="020B0604020202020204" pitchFamily="34" charset="0"/>
                <a:cs typeface="Arial" panose="020B0604020202020204" pitchFamily="34" charset="0"/>
              </a:rPr>
              <a:t>Trình bày đặc điểm các đới thiên nhiên ở Châu Á?</a:t>
            </a:r>
            <a:endParaRPr lang="en-US" sz="2800" b="1">
              <a:solidFill>
                <a:srgbClr val="FF0000"/>
              </a:solidFill>
              <a:latin typeface="Arial" panose="020B0604020202020204" pitchFamily="34" charset="0"/>
              <a:ea typeface="Cambria" panose="02040503050406030204" pitchFamily="18" charset="0"/>
              <a:cs typeface="Arial" panose="020B0604020202020204" pitchFamily="34" charset="0"/>
            </a:endParaRPr>
          </a:p>
        </p:txBody>
      </p:sp>
      <p:graphicFrame>
        <p:nvGraphicFramePr>
          <p:cNvPr id="17" name="Table 16">
            <a:extLst>
              <a:ext uri="{FF2B5EF4-FFF2-40B4-BE49-F238E27FC236}">
                <a16:creationId xmlns:a16="http://schemas.microsoft.com/office/drawing/2014/main" id="{97AAABC0-3663-47B9-A4B3-5BF4C16B2346}"/>
              </a:ext>
            </a:extLst>
          </p:cNvPr>
          <p:cNvGraphicFramePr>
            <a:graphicFrameLocks noGrp="1"/>
          </p:cNvGraphicFramePr>
          <p:nvPr>
            <p:extLst>
              <p:ext uri="{D42A27DB-BD31-4B8C-83A1-F6EECF244321}">
                <p14:modId xmlns:p14="http://schemas.microsoft.com/office/powerpoint/2010/main" val="661594159"/>
              </p:ext>
            </p:extLst>
          </p:nvPr>
        </p:nvGraphicFramePr>
        <p:xfrm>
          <a:off x="287849" y="2419274"/>
          <a:ext cx="11616302" cy="3552781"/>
        </p:xfrm>
        <a:graphic>
          <a:graphicData uri="http://schemas.openxmlformats.org/drawingml/2006/table">
            <a:tbl>
              <a:tblPr firstRow="1" firstCol="1" bandRow="1">
                <a:tableStyleId>{5C22544A-7EE6-4342-B048-85BDC9FD1C3A}</a:tableStyleId>
              </a:tblPr>
              <a:tblGrid>
                <a:gridCol w="1992213">
                  <a:extLst>
                    <a:ext uri="{9D8B030D-6E8A-4147-A177-3AD203B41FA5}">
                      <a16:colId xmlns:a16="http://schemas.microsoft.com/office/drawing/2014/main" val="4266050001"/>
                    </a:ext>
                  </a:extLst>
                </a:gridCol>
                <a:gridCol w="1698172">
                  <a:extLst>
                    <a:ext uri="{9D8B030D-6E8A-4147-A177-3AD203B41FA5}">
                      <a16:colId xmlns:a16="http://schemas.microsoft.com/office/drawing/2014/main" val="1511295577"/>
                    </a:ext>
                  </a:extLst>
                </a:gridCol>
                <a:gridCol w="2624447">
                  <a:extLst>
                    <a:ext uri="{9D8B030D-6E8A-4147-A177-3AD203B41FA5}">
                      <a16:colId xmlns:a16="http://schemas.microsoft.com/office/drawing/2014/main" val="1878727214"/>
                    </a:ext>
                  </a:extLst>
                </a:gridCol>
                <a:gridCol w="2719449">
                  <a:extLst>
                    <a:ext uri="{9D8B030D-6E8A-4147-A177-3AD203B41FA5}">
                      <a16:colId xmlns:a16="http://schemas.microsoft.com/office/drawing/2014/main" val="2428832482"/>
                    </a:ext>
                  </a:extLst>
                </a:gridCol>
                <a:gridCol w="2582021">
                  <a:extLst>
                    <a:ext uri="{9D8B030D-6E8A-4147-A177-3AD203B41FA5}">
                      <a16:colId xmlns:a16="http://schemas.microsoft.com/office/drawing/2014/main" val="2510647195"/>
                    </a:ext>
                  </a:extLst>
                </a:gridCol>
              </a:tblGrid>
              <a:tr h="636399">
                <a:tc gridSpan="2">
                  <a:txBody>
                    <a:bodyPr/>
                    <a:lstStyle/>
                    <a:p>
                      <a:pPr algn="ctr">
                        <a:lnSpc>
                          <a:spcPct val="200000"/>
                        </a:lnSpc>
                        <a:spcAft>
                          <a:spcPts val="0"/>
                        </a:spcAft>
                      </a:pPr>
                      <a:r>
                        <a:rPr lang="en-US" sz="2800">
                          <a:effectLst/>
                          <a:latin typeface="Arial" panose="020B0604020202020204" pitchFamily="34" charset="0"/>
                          <a:ea typeface="Times New Roman" panose="02020603050405020304" pitchFamily="18" charset="0"/>
                          <a:cs typeface="Arial" panose="020B0604020202020204" pitchFamily="34" charset="0"/>
                        </a:rPr>
                        <a:t>Đới</a:t>
                      </a:r>
                    </a:p>
                  </a:txBody>
                  <a:tcPr marL="68580" marR="68580" marT="0" marB="0"/>
                </a:tc>
                <a:tc hMerge="1">
                  <a:txBody>
                    <a:bodyPr/>
                    <a:lstStyle/>
                    <a:p>
                      <a:endParaRPr lang="en-US"/>
                    </a:p>
                  </a:txBody>
                  <a:tcPr/>
                </a:tc>
                <a:tc>
                  <a:txBody>
                    <a:bodyPr/>
                    <a:lstStyle/>
                    <a:p>
                      <a:pPr algn="ctr">
                        <a:lnSpc>
                          <a:spcPct val="200000"/>
                        </a:lnSpc>
                        <a:spcAft>
                          <a:spcPts val="0"/>
                        </a:spcAft>
                      </a:pPr>
                      <a:r>
                        <a:rPr lang="vi-VN" sz="2800">
                          <a:effectLst/>
                          <a:latin typeface="Arial" panose="020B0604020202020204" pitchFamily="34" charset="0"/>
                          <a:cs typeface="Arial" panose="020B0604020202020204" pitchFamily="34" charset="0"/>
                        </a:rPr>
                        <a:t>Đới </a:t>
                      </a:r>
                      <a:r>
                        <a:rPr lang="en-US" sz="2800">
                          <a:effectLst/>
                          <a:latin typeface="Arial" panose="020B0604020202020204" pitchFamily="34" charset="0"/>
                          <a:cs typeface="Arial" panose="020B0604020202020204" pitchFamily="34" charset="0"/>
                        </a:rPr>
                        <a:t>lạnh</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gn="ctr">
                        <a:lnSpc>
                          <a:spcPct val="200000"/>
                        </a:lnSpc>
                        <a:spcAft>
                          <a:spcPts val="0"/>
                        </a:spcAft>
                      </a:pPr>
                      <a:r>
                        <a:rPr lang="en-US" sz="2800">
                          <a:effectLst/>
                          <a:latin typeface="Arial" panose="020B0604020202020204" pitchFamily="34" charset="0"/>
                          <a:cs typeface="Arial" panose="020B0604020202020204" pitchFamily="34" charset="0"/>
                        </a:rPr>
                        <a:t>Đ</a:t>
                      </a:r>
                      <a:r>
                        <a:rPr lang="vi-VN" sz="2800">
                          <a:effectLst/>
                          <a:latin typeface="Arial" panose="020B0604020202020204" pitchFamily="34" charset="0"/>
                          <a:cs typeface="Arial" panose="020B0604020202020204" pitchFamily="34" charset="0"/>
                        </a:rPr>
                        <a:t>ới ôn hòa</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2800">
                          <a:effectLst/>
                          <a:latin typeface="Arial" panose="020B0604020202020204" pitchFamily="34" charset="0"/>
                          <a:cs typeface="Arial" panose="020B0604020202020204" pitchFamily="34" charset="0"/>
                        </a:rPr>
                        <a:t>Đới nóng</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593872561"/>
                  </a:ext>
                </a:extLst>
              </a:tr>
              <a:tr h="636399">
                <a:tc gridSpan="2">
                  <a:txBody>
                    <a:bodyPr/>
                    <a:lstStyle/>
                    <a:p>
                      <a:pPr>
                        <a:lnSpc>
                          <a:spcPct val="200000"/>
                        </a:lnSpc>
                        <a:spcAft>
                          <a:spcPts val="0"/>
                        </a:spcAft>
                      </a:pPr>
                      <a:r>
                        <a:rPr lang="en-US" sz="2800">
                          <a:effectLst/>
                          <a:latin typeface="Arial" panose="020B0604020202020204" pitchFamily="34" charset="0"/>
                          <a:cs typeface="Arial" panose="020B0604020202020204" pitchFamily="34" charset="0"/>
                        </a:rPr>
                        <a:t>Phân bố</a:t>
                      </a: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tc>
                  <a:txBody>
                    <a:bodyPr/>
                    <a:lstStyle/>
                    <a:p>
                      <a:pPr>
                        <a:lnSpc>
                          <a:spcPct val="200000"/>
                        </a:lnSpc>
                        <a:spcAft>
                          <a:spcPts val="0"/>
                        </a:spcAft>
                      </a:pPr>
                      <a:r>
                        <a:rPr lang="vi-VN" sz="1300">
                          <a:effectLst/>
                          <a:latin typeface="Arial" panose="020B0604020202020204" pitchFamily="34" charset="0"/>
                          <a:cs typeface="Arial" panose="020B0604020202020204" pitchFamily="34" charset="0"/>
                        </a:rPr>
                        <a:t> </a:t>
                      </a: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a:lnSpc>
                          <a:spcPct val="200000"/>
                        </a:lnSpc>
                        <a:spcAft>
                          <a:spcPts val="0"/>
                        </a:spcAft>
                      </a:pPr>
                      <a:r>
                        <a:rPr lang="vi-VN" sz="1300">
                          <a:effectLst/>
                          <a:latin typeface="Arial" panose="020B0604020202020204" pitchFamily="34" charset="0"/>
                          <a:cs typeface="Arial" panose="020B0604020202020204" pitchFamily="34" charset="0"/>
                        </a:rPr>
                        <a:t> </a:t>
                      </a: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tc>
                  <a:txBody>
                    <a:bodyPr/>
                    <a:lstStyle/>
                    <a:p>
                      <a:pPr>
                        <a:lnSpc>
                          <a:spcPct val="200000"/>
                        </a:lnSpc>
                        <a:spcAft>
                          <a:spcPts val="0"/>
                        </a:spcAft>
                      </a:pP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23456185"/>
                  </a:ext>
                </a:extLst>
              </a:tr>
              <a:tr h="279483">
                <a:tc rowSpan="2">
                  <a:txBody>
                    <a:bodyPr/>
                    <a:lstStyle/>
                    <a:p>
                      <a:pPr>
                        <a:lnSpc>
                          <a:spcPct val="200000"/>
                        </a:lnSpc>
                        <a:spcAft>
                          <a:spcPts val="0"/>
                        </a:spcAft>
                      </a:pPr>
                      <a:r>
                        <a:rPr lang="en-US" sz="2800">
                          <a:effectLst/>
                          <a:latin typeface="Arial" panose="020B0604020202020204" pitchFamily="34" charset="0"/>
                          <a:ea typeface="Times New Roman" panose="02020603050405020304" pitchFamily="18" charset="0"/>
                          <a:cs typeface="Arial" panose="020B0604020202020204" pitchFamily="34" charset="0"/>
                        </a:rPr>
                        <a:t>Đặc điểm</a:t>
                      </a:r>
                    </a:p>
                  </a:txBody>
                  <a:tcPr marL="68580" marR="68580" marT="0" marB="0"/>
                </a:tc>
                <a:tc>
                  <a:txBody>
                    <a:bodyPr/>
                    <a:lstStyle/>
                    <a:p>
                      <a:pPr>
                        <a:lnSpc>
                          <a:spcPct val="200000"/>
                        </a:lnSpc>
                        <a:spcAft>
                          <a:spcPts val="0"/>
                        </a:spcAft>
                      </a:pPr>
                      <a:r>
                        <a:rPr lang="en-US" sz="2800" b="1">
                          <a:solidFill>
                            <a:srgbClr val="3366FF"/>
                          </a:solidFill>
                          <a:effectLst/>
                          <a:latin typeface="Arial" panose="020B0604020202020204" pitchFamily="34" charset="0"/>
                          <a:ea typeface="Times New Roman" panose="02020603050405020304" pitchFamily="18" charset="0"/>
                          <a:cs typeface="Arial" panose="020B0604020202020204" pitchFamily="34" charset="0"/>
                        </a:rPr>
                        <a:t>Thực vật</a:t>
                      </a:r>
                    </a:p>
                  </a:txBody>
                  <a:tcPr marL="68580" marR="68580" marT="0" marB="0"/>
                </a:tc>
                <a:tc>
                  <a:txBody>
                    <a:bodyPr/>
                    <a:lstStyle/>
                    <a:p>
                      <a:pPr>
                        <a:lnSpc>
                          <a:spcPct val="200000"/>
                        </a:lnSpc>
                        <a:spcAft>
                          <a:spcPts val="0"/>
                        </a:spcAft>
                      </a:pPr>
                      <a:r>
                        <a:rPr lang="vi-VN" sz="1300">
                          <a:effectLst/>
                          <a:latin typeface="Arial" panose="020B0604020202020204" pitchFamily="34" charset="0"/>
                          <a:cs typeface="Arial" panose="020B0604020202020204" pitchFamily="34" charset="0"/>
                        </a:rPr>
                        <a:t> </a:t>
                      </a: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a:lnSpc>
                          <a:spcPct val="200000"/>
                        </a:lnSpc>
                        <a:spcAft>
                          <a:spcPts val="0"/>
                        </a:spcAft>
                      </a:pPr>
                      <a:r>
                        <a:rPr lang="vi-VN" sz="1300">
                          <a:effectLst/>
                          <a:latin typeface="Arial" panose="020B0604020202020204" pitchFamily="34" charset="0"/>
                          <a:cs typeface="Arial" panose="020B0604020202020204" pitchFamily="34" charset="0"/>
                        </a:rPr>
                        <a:t> </a:t>
                      </a: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a:lnSpc>
                          <a:spcPct val="200000"/>
                        </a:lnSpc>
                        <a:spcAft>
                          <a:spcPts val="0"/>
                        </a:spcAft>
                      </a:pP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677132090"/>
                  </a:ext>
                </a:extLst>
              </a:tr>
              <a:tr h="1389652">
                <a:tc vMerge="1">
                  <a:txBody>
                    <a:bodyPr/>
                    <a:lstStyle/>
                    <a:p>
                      <a:pPr>
                        <a:lnSpc>
                          <a:spcPct val="200000"/>
                        </a:lnSpc>
                        <a:spcAft>
                          <a:spcPts val="0"/>
                        </a:spcAft>
                      </a:pPr>
                      <a:endParaRPr lang="en-US" sz="28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a:lnSpc>
                          <a:spcPct val="200000"/>
                        </a:lnSpc>
                        <a:spcAft>
                          <a:spcPts val="0"/>
                        </a:spcAft>
                      </a:pPr>
                      <a:r>
                        <a:rPr lang="en-US" sz="2800" b="1">
                          <a:solidFill>
                            <a:srgbClr val="3366FF"/>
                          </a:solidFill>
                          <a:effectLst/>
                          <a:latin typeface="Arial" panose="020B0604020202020204" pitchFamily="34" charset="0"/>
                          <a:ea typeface="Times New Roman" panose="02020603050405020304" pitchFamily="18" charset="0"/>
                          <a:cs typeface="Arial" panose="020B0604020202020204" pitchFamily="34" charset="0"/>
                        </a:rPr>
                        <a:t>Động vật</a:t>
                      </a:r>
                    </a:p>
                  </a:txBody>
                  <a:tcPr marL="68580" marR="68580" marT="0" marB="0"/>
                </a:tc>
                <a:tc>
                  <a:txBody>
                    <a:bodyPr/>
                    <a:lstStyle/>
                    <a:p>
                      <a:pPr>
                        <a:lnSpc>
                          <a:spcPct val="200000"/>
                        </a:lnSpc>
                        <a:spcAft>
                          <a:spcPts val="0"/>
                        </a:spcAft>
                      </a:pPr>
                      <a:r>
                        <a:rPr lang="vi-VN" sz="1300">
                          <a:effectLst/>
                          <a:latin typeface="Arial" panose="020B0604020202020204" pitchFamily="34" charset="0"/>
                          <a:cs typeface="Arial" panose="020B0604020202020204" pitchFamily="34" charset="0"/>
                        </a:rPr>
                        <a:t> </a:t>
                      </a: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a:lnSpc>
                          <a:spcPct val="200000"/>
                        </a:lnSpc>
                        <a:spcAft>
                          <a:spcPts val="0"/>
                        </a:spcAft>
                      </a:pPr>
                      <a:r>
                        <a:rPr lang="vi-VN" sz="1300">
                          <a:effectLst/>
                          <a:latin typeface="Arial" panose="020B0604020202020204" pitchFamily="34" charset="0"/>
                          <a:cs typeface="Arial" panose="020B0604020202020204" pitchFamily="34" charset="0"/>
                        </a:rPr>
                        <a:t> </a:t>
                      </a: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a:lnSpc>
                          <a:spcPct val="200000"/>
                        </a:lnSpc>
                        <a:spcAft>
                          <a:spcPts val="0"/>
                        </a:spcAft>
                      </a:pPr>
                      <a:endParaRPr lang="en-US" sz="1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38852450"/>
                  </a:ext>
                </a:extLst>
              </a:tr>
            </a:tbl>
          </a:graphicData>
        </a:graphic>
      </p:graphicFrame>
      <p:grpSp>
        <p:nvGrpSpPr>
          <p:cNvPr id="18" name="Group 17">
            <a:extLst>
              <a:ext uri="{FF2B5EF4-FFF2-40B4-BE49-F238E27FC236}">
                <a16:creationId xmlns:a16="http://schemas.microsoft.com/office/drawing/2014/main" id="{5AEA35D2-F850-435E-85AE-33EE50CD5DA0}"/>
              </a:ext>
            </a:extLst>
          </p:cNvPr>
          <p:cNvGrpSpPr/>
          <p:nvPr/>
        </p:nvGrpSpPr>
        <p:grpSpPr>
          <a:xfrm>
            <a:off x="4034609" y="595402"/>
            <a:ext cx="5709491" cy="646331"/>
            <a:chOff x="4060790" y="1084791"/>
            <a:chExt cx="4276637" cy="646331"/>
          </a:xfrm>
        </p:grpSpPr>
        <p:sp>
          <p:nvSpPr>
            <p:cNvPr id="19" name="Rectangle: Rounded Corners 18">
              <a:extLst>
                <a:ext uri="{FF2B5EF4-FFF2-40B4-BE49-F238E27FC236}">
                  <a16:creationId xmlns:a16="http://schemas.microsoft.com/office/drawing/2014/main" id="{6ECD9D41-D698-42D5-981E-763B03C2B373}"/>
                </a:ext>
              </a:extLst>
            </p:cNvPr>
            <p:cNvSpPr/>
            <p:nvPr/>
          </p:nvSpPr>
          <p:spPr>
            <a:xfrm>
              <a:off x="4109546" y="1116773"/>
              <a:ext cx="3412306" cy="601181"/>
            </a:xfrm>
            <a:prstGeom prst="roundRect">
              <a:avLst/>
            </a:prstGeom>
            <a:solidFill>
              <a:schemeClr val="accent4">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rgbClr val="1C11AF"/>
                </a:solidFill>
              </a:endParaRPr>
            </a:p>
          </p:txBody>
        </p:sp>
        <p:sp>
          <p:nvSpPr>
            <p:cNvPr id="20" name="TextBox 19">
              <a:extLst>
                <a:ext uri="{FF2B5EF4-FFF2-40B4-BE49-F238E27FC236}">
                  <a16:creationId xmlns:a16="http://schemas.microsoft.com/office/drawing/2014/main" id="{B1718065-17BF-4C76-9FD5-7E4C6482D5F1}"/>
                </a:ext>
              </a:extLst>
            </p:cNvPr>
            <p:cNvSpPr txBox="1"/>
            <p:nvPr/>
          </p:nvSpPr>
          <p:spPr>
            <a:xfrm>
              <a:off x="4060790" y="1084791"/>
              <a:ext cx="4276637" cy="646331"/>
            </a:xfrm>
            <a:prstGeom prst="rect">
              <a:avLst/>
            </a:prstGeom>
            <a:noFill/>
          </p:spPr>
          <p:txBody>
            <a:bodyPr wrap="square" rtlCol="0">
              <a:spAutoFit/>
            </a:bodyPr>
            <a:lstStyle/>
            <a:p>
              <a:r>
                <a:rPr lang="en-US" sz="3600" b="1">
                  <a:solidFill>
                    <a:srgbClr val="1C11AF"/>
                  </a:solidFill>
                  <a:latin typeface="Arial" panose="020B0604020202020204" pitchFamily="34" charset="0"/>
                  <a:cs typeface="Arial" panose="020B0604020202020204" pitchFamily="34" charset="0"/>
                </a:rPr>
                <a:t> </a:t>
              </a:r>
              <a:r>
                <a:rPr lang="en-US" sz="3200" b="1">
                  <a:solidFill>
                    <a:srgbClr val="1C11AF"/>
                  </a:solidFill>
                  <a:latin typeface="Arial" panose="020B0604020202020204" pitchFamily="34" charset="0"/>
                  <a:cs typeface="Arial" panose="020B0604020202020204" pitchFamily="34" charset="0"/>
                </a:rPr>
                <a:t>THẢO LUẬN CẶP ĐÔI</a:t>
              </a:r>
            </a:p>
          </p:txBody>
        </p:sp>
      </p:grpSp>
      <p:pic>
        <p:nvPicPr>
          <p:cNvPr id="22" name="3 Minute Timer (Nho)">
            <a:hlinkClick r:id="" action="ppaction://media"/>
            <a:extLst>
              <a:ext uri="{FF2B5EF4-FFF2-40B4-BE49-F238E27FC236}">
                <a16:creationId xmlns:a16="http://schemas.microsoft.com/office/drawing/2014/main" id="{3C449908-5FFE-4ABA-9D18-DE88A0C3A89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98239" y="386624"/>
            <a:ext cx="1509416" cy="868676"/>
          </a:xfrm>
          <a:prstGeom prst="rect">
            <a:avLst/>
          </a:prstGeom>
        </p:spPr>
      </p:pic>
      <p:pic>
        <p:nvPicPr>
          <p:cNvPr id="23" name="Picture 22">
            <a:extLst>
              <a:ext uri="{FF2B5EF4-FFF2-40B4-BE49-F238E27FC236}">
                <a16:creationId xmlns:a16="http://schemas.microsoft.com/office/drawing/2014/main" id="{A2E5E2EB-E069-41A4-9097-234E92AB5BA1}"/>
              </a:ext>
            </a:extLst>
          </p:cNvPr>
          <p:cNvPicPr>
            <a:picLocks noChangeAspect="1"/>
          </p:cNvPicPr>
          <p:nvPr/>
        </p:nvPicPr>
        <p:blipFill rotWithShape="1">
          <a:blip r:embed="rId7"/>
          <a:srcRect l="23811" t="49918" r="67591" b="40164"/>
          <a:stretch/>
        </p:blipFill>
        <p:spPr>
          <a:xfrm>
            <a:off x="2390623" y="307614"/>
            <a:ext cx="1381733" cy="896659"/>
          </a:xfrm>
          <a:prstGeom prst="rect">
            <a:avLst/>
          </a:prstGeom>
        </p:spPr>
      </p:pic>
    </p:spTree>
    <p:extLst>
      <p:ext uri="{BB962C8B-B14F-4D97-AF65-F5344CB8AC3E}">
        <p14:creationId xmlns:p14="http://schemas.microsoft.com/office/powerpoint/2010/main" val="254494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par>
                                <p:cTn id="21" presetID="16" presetClass="entr" presetSubtype="21"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22"/>
                </p:tgtEl>
              </p:cMediaNode>
            </p:video>
          </p:childTnLst>
        </p:cTn>
      </p:par>
    </p:tnLst>
    <p:bldLst>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84A09139-E2E4-4936-8ED1-10F6CE85344F}"/>
              </a:ext>
            </a:extLst>
          </p:cNvPr>
          <p:cNvGrpSpPr/>
          <p:nvPr/>
        </p:nvGrpSpPr>
        <p:grpSpPr>
          <a:xfrm>
            <a:off x="2833834" y="1626126"/>
            <a:ext cx="5760573" cy="905023"/>
            <a:chOff x="999231" y="1336839"/>
            <a:chExt cx="5497404" cy="1097387"/>
          </a:xfrm>
        </p:grpSpPr>
        <p:grpSp>
          <p:nvGrpSpPr>
            <p:cNvPr id="73" name="Group 72">
              <a:extLst>
                <a:ext uri="{FF2B5EF4-FFF2-40B4-BE49-F238E27FC236}">
                  <a16:creationId xmlns:a16="http://schemas.microsoft.com/office/drawing/2014/main" id="{5ABCFC12-843E-453C-9AC1-945A965EEEEE}"/>
                </a:ext>
              </a:extLst>
            </p:cNvPr>
            <p:cNvGrpSpPr/>
            <p:nvPr/>
          </p:nvGrpSpPr>
          <p:grpSpPr>
            <a:xfrm>
              <a:off x="999231" y="1476594"/>
              <a:ext cx="891094" cy="957632"/>
              <a:chOff x="899183" y="1159343"/>
              <a:chExt cx="771364" cy="828961"/>
            </a:xfrm>
          </p:grpSpPr>
          <p:sp>
            <p:nvSpPr>
              <p:cNvPr id="69" name="Oval 68">
                <a:extLst>
                  <a:ext uri="{FF2B5EF4-FFF2-40B4-BE49-F238E27FC236}">
                    <a16:creationId xmlns:a16="http://schemas.microsoft.com/office/drawing/2014/main" id="{E005C5FD-5161-4FC5-B2CB-356B0BAB8868}"/>
                  </a:ext>
                </a:extLst>
              </p:cNvPr>
              <p:cNvSpPr/>
              <p:nvPr/>
            </p:nvSpPr>
            <p:spPr>
              <a:xfrm>
                <a:off x="899183" y="1159343"/>
                <a:ext cx="771364" cy="828961"/>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任意多边形: 形状 8">
                <a:extLst>
                  <a:ext uri="{FF2B5EF4-FFF2-40B4-BE49-F238E27FC236}">
                    <a16:creationId xmlns:a16="http://schemas.microsoft.com/office/drawing/2014/main" id="{0C07955B-B4BD-49E2-9980-84375C38F0AE}"/>
                  </a:ext>
                </a:extLst>
              </p:cNvPr>
              <p:cNvSpPr>
                <a:spLocks/>
              </p:cNvSpPr>
              <p:nvPr/>
            </p:nvSpPr>
            <p:spPr bwMode="auto">
              <a:xfrm>
                <a:off x="1019494" y="1302921"/>
                <a:ext cx="525458" cy="541805"/>
              </a:xfrm>
              <a:custGeom>
                <a:avLst/>
                <a:gdLst>
                  <a:gd name="connsiteX0" fmla="*/ 242094 w 331788"/>
                  <a:gd name="connsiteY0" fmla="*/ 203585 h 328613"/>
                  <a:gd name="connsiteX1" fmla="*/ 214264 w 331788"/>
                  <a:gd name="connsiteY1" fmla="*/ 214264 h 328613"/>
                  <a:gd name="connsiteX2" fmla="*/ 214264 w 331788"/>
                  <a:gd name="connsiteY2" fmla="*/ 269924 h 328613"/>
                  <a:gd name="connsiteX3" fmla="*/ 269924 w 331788"/>
                  <a:gd name="connsiteY3" fmla="*/ 269924 h 328613"/>
                  <a:gd name="connsiteX4" fmla="*/ 269924 w 331788"/>
                  <a:gd name="connsiteY4" fmla="*/ 214264 h 328613"/>
                  <a:gd name="connsiteX5" fmla="*/ 242094 w 331788"/>
                  <a:gd name="connsiteY5" fmla="*/ 203585 h 328613"/>
                  <a:gd name="connsiteX6" fmla="*/ 85725 w 331788"/>
                  <a:gd name="connsiteY6" fmla="*/ 200752 h 328613"/>
                  <a:gd name="connsiteX7" fmla="*/ 136525 w 331788"/>
                  <a:gd name="connsiteY7" fmla="*/ 207698 h 328613"/>
                  <a:gd name="connsiteX8" fmla="*/ 132667 w 331788"/>
                  <a:gd name="connsiteY8" fmla="*/ 222250 h 328613"/>
                  <a:gd name="connsiteX9" fmla="*/ 38783 w 331788"/>
                  <a:gd name="connsiteY9" fmla="*/ 222250 h 328613"/>
                  <a:gd name="connsiteX10" fmla="*/ 34925 w 331788"/>
                  <a:gd name="connsiteY10" fmla="*/ 207698 h 328613"/>
                  <a:gd name="connsiteX11" fmla="*/ 85725 w 331788"/>
                  <a:gd name="connsiteY11" fmla="*/ 200752 h 328613"/>
                  <a:gd name="connsiteX12" fmla="*/ 86038 w 331788"/>
                  <a:gd name="connsiteY12" fmla="*/ 150283 h 328613"/>
                  <a:gd name="connsiteX13" fmla="*/ 136525 w 331788"/>
                  <a:gd name="connsiteY13" fmla="*/ 158221 h 328613"/>
                  <a:gd name="connsiteX14" fmla="*/ 132678 w 331788"/>
                  <a:gd name="connsiteY14" fmla="*/ 171450 h 328613"/>
                  <a:gd name="connsiteX15" fmla="*/ 39076 w 331788"/>
                  <a:gd name="connsiteY15" fmla="*/ 171450 h 328613"/>
                  <a:gd name="connsiteX16" fmla="*/ 36512 w 331788"/>
                  <a:gd name="connsiteY16" fmla="*/ 158221 h 328613"/>
                  <a:gd name="connsiteX17" fmla="*/ 86038 w 331788"/>
                  <a:gd name="connsiteY17" fmla="*/ 150283 h 328613"/>
                  <a:gd name="connsiteX18" fmla="*/ 243681 w 331788"/>
                  <a:gd name="connsiteY18" fmla="*/ 148724 h 328613"/>
                  <a:gd name="connsiteX19" fmla="*/ 295275 w 331788"/>
                  <a:gd name="connsiteY19" fmla="*/ 156745 h 328613"/>
                  <a:gd name="connsiteX20" fmla="*/ 292663 w 331788"/>
                  <a:gd name="connsiteY20" fmla="*/ 171450 h 328613"/>
                  <a:gd name="connsiteX21" fmla="*/ 197312 w 331788"/>
                  <a:gd name="connsiteY21" fmla="*/ 171450 h 328613"/>
                  <a:gd name="connsiteX22" fmla="*/ 192087 w 331788"/>
                  <a:gd name="connsiteY22" fmla="*/ 156745 h 328613"/>
                  <a:gd name="connsiteX23" fmla="*/ 243681 w 331788"/>
                  <a:gd name="connsiteY23" fmla="*/ 148724 h 328613"/>
                  <a:gd name="connsiteX24" fmla="*/ 86038 w 331788"/>
                  <a:gd name="connsiteY24" fmla="*/ 99483 h 328613"/>
                  <a:gd name="connsiteX25" fmla="*/ 136525 w 331788"/>
                  <a:gd name="connsiteY25" fmla="*/ 107421 h 328613"/>
                  <a:gd name="connsiteX26" fmla="*/ 132678 w 331788"/>
                  <a:gd name="connsiteY26" fmla="*/ 120650 h 328613"/>
                  <a:gd name="connsiteX27" fmla="*/ 39076 w 331788"/>
                  <a:gd name="connsiteY27" fmla="*/ 120650 h 328613"/>
                  <a:gd name="connsiteX28" fmla="*/ 36512 w 331788"/>
                  <a:gd name="connsiteY28" fmla="*/ 107421 h 328613"/>
                  <a:gd name="connsiteX29" fmla="*/ 86038 w 331788"/>
                  <a:gd name="connsiteY29" fmla="*/ 99483 h 328613"/>
                  <a:gd name="connsiteX30" fmla="*/ 243681 w 331788"/>
                  <a:gd name="connsiteY30" fmla="*/ 99152 h 328613"/>
                  <a:gd name="connsiteX31" fmla="*/ 295275 w 331788"/>
                  <a:gd name="connsiteY31" fmla="*/ 106098 h 328613"/>
                  <a:gd name="connsiteX32" fmla="*/ 292663 w 331788"/>
                  <a:gd name="connsiteY32" fmla="*/ 120650 h 328613"/>
                  <a:gd name="connsiteX33" fmla="*/ 196006 w 331788"/>
                  <a:gd name="connsiteY33" fmla="*/ 120650 h 328613"/>
                  <a:gd name="connsiteX34" fmla="*/ 192087 w 331788"/>
                  <a:gd name="connsiteY34" fmla="*/ 106098 h 328613"/>
                  <a:gd name="connsiteX35" fmla="*/ 243681 w 331788"/>
                  <a:gd name="connsiteY35" fmla="*/ 99152 h 328613"/>
                  <a:gd name="connsiteX36" fmla="*/ 243681 w 331788"/>
                  <a:gd name="connsiteY36" fmla="*/ 48711 h 328613"/>
                  <a:gd name="connsiteX37" fmla="*/ 295275 w 331788"/>
                  <a:gd name="connsiteY37" fmla="*/ 56732 h 328613"/>
                  <a:gd name="connsiteX38" fmla="*/ 292663 w 331788"/>
                  <a:gd name="connsiteY38" fmla="*/ 71437 h 328613"/>
                  <a:gd name="connsiteX39" fmla="*/ 197312 w 331788"/>
                  <a:gd name="connsiteY39" fmla="*/ 71437 h 328613"/>
                  <a:gd name="connsiteX40" fmla="*/ 192087 w 331788"/>
                  <a:gd name="connsiteY40" fmla="*/ 56732 h 328613"/>
                  <a:gd name="connsiteX41" fmla="*/ 243681 w 331788"/>
                  <a:gd name="connsiteY41" fmla="*/ 48711 h 328613"/>
                  <a:gd name="connsiteX42" fmla="*/ 85725 w 331788"/>
                  <a:gd name="connsiteY42" fmla="*/ 48683 h 328613"/>
                  <a:gd name="connsiteX43" fmla="*/ 136525 w 331788"/>
                  <a:gd name="connsiteY43" fmla="*/ 56621 h 328613"/>
                  <a:gd name="connsiteX44" fmla="*/ 132667 w 331788"/>
                  <a:gd name="connsiteY44" fmla="*/ 69850 h 328613"/>
                  <a:gd name="connsiteX45" fmla="*/ 38783 w 331788"/>
                  <a:gd name="connsiteY45" fmla="*/ 69850 h 328613"/>
                  <a:gd name="connsiteX46" fmla="*/ 34925 w 331788"/>
                  <a:gd name="connsiteY46" fmla="*/ 56621 h 328613"/>
                  <a:gd name="connsiteX47" fmla="*/ 85725 w 331788"/>
                  <a:gd name="connsiteY47" fmla="*/ 48683 h 328613"/>
                  <a:gd name="connsiteX48" fmla="*/ 245779 w 331788"/>
                  <a:gd name="connsiteY48" fmla="*/ 12700 h 328613"/>
                  <a:gd name="connsiteX49" fmla="*/ 171450 w 331788"/>
                  <a:gd name="connsiteY49" fmla="*/ 28215 h 328613"/>
                  <a:gd name="connsiteX50" fmla="*/ 171450 w 331788"/>
                  <a:gd name="connsiteY50" fmla="*/ 263525 h 328613"/>
                  <a:gd name="connsiteX51" fmla="*/ 192314 w 331788"/>
                  <a:gd name="connsiteY51" fmla="*/ 257061 h 328613"/>
                  <a:gd name="connsiteX52" fmla="*/ 205355 w 331788"/>
                  <a:gd name="connsiteY52" fmla="*/ 205344 h 328613"/>
                  <a:gd name="connsiteX53" fmla="*/ 279684 w 331788"/>
                  <a:gd name="connsiteY53" fmla="*/ 205344 h 328613"/>
                  <a:gd name="connsiteX54" fmla="*/ 294028 w 331788"/>
                  <a:gd name="connsiteY54" fmla="*/ 257061 h 328613"/>
                  <a:gd name="connsiteX55" fmla="*/ 317500 w 331788"/>
                  <a:gd name="connsiteY55" fmla="*/ 263525 h 328613"/>
                  <a:gd name="connsiteX56" fmla="*/ 317500 w 331788"/>
                  <a:gd name="connsiteY56" fmla="*/ 28215 h 328613"/>
                  <a:gd name="connsiteX57" fmla="*/ 245779 w 331788"/>
                  <a:gd name="connsiteY57" fmla="*/ 12700 h 328613"/>
                  <a:gd name="connsiteX58" fmla="*/ 84931 w 331788"/>
                  <a:gd name="connsiteY58" fmla="*/ 12700 h 328613"/>
                  <a:gd name="connsiteX59" fmla="*/ 12700 w 331788"/>
                  <a:gd name="connsiteY59" fmla="*/ 28215 h 328613"/>
                  <a:gd name="connsiteX60" fmla="*/ 12700 w 331788"/>
                  <a:gd name="connsiteY60" fmla="*/ 263525 h 328613"/>
                  <a:gd name="connsiteX61" fmla="*/ 84931 w 331788"/>
                  <a:gd name="connsiteY61" fmla="*/ 249303 h 328613"/>
                  <a:gd name="connsiteX62" fmla="*/ 157163 w 331788"/>
                  <a:gd name="connsiteY62" fmla="*/ 263525 h 328613"/>
                  <a:gd name="connsiteX63" fmla="*/ 157163 w 331788"/>
                  <a:gd name="connsiteY63" fmla="*/ 28215 h 328613"/>
                  <a:gd name="connsiteX64" fmla="*/ 84931 w 331788"/>
                  <a:gd name="connsiteY64" fmla="*/ 12700 h 328613"/>
                  <a:gd name="connsiteX65" fmla="*/ 86835 w 331788"/>
                  <a:gd name="connsiteY65" fmla="*/ 0 h 328613"/>
                  <a:gd name="connsiteX66" fmla="*/ 165894 w 331788"/>
                  <a:gd name="connsiteY66" fmla="*/ 15525 h 328613"/>
                  <a:gd name="connsiteX67" fmla="*/ 244953 w 331788"/>
                  <a:gd name="connsiteY67" fmla="*/ 0 h 328613"/>
                  <a:gd name="connsiteX68" fmla="*/ 326604 w 331788"/>
                  <a:gd name="connsiteY68" fmla="*/ 16819 h 328613"/>
                  <a:gd name="connsiteX69" fmla="*/ 331788 w 331788"/>
                  <a:gd name="connsiteY69" fmla="*/ 23288 h 328613"/>
                  <a:gd name="connsiteX70" fmla="*/ 331788 w 331788"/>
                  <a:gd name="connsiteY70" fmla="*/ 274276 h 328613"/>
                  <a:gd name="connsiteX71" fmla="*/ 322716 w 331788"/>
                  <a:gd name="connsiteY71" fmla="*/ 280744 h 328613"/>
                  <a:gd name="connsiteX72" fmla="*/ 289019 w 331788"/>
                  <a:gd name="connsiteY72" fmla="*/ 269101 h 328613"/>
                  <a:gd name="connsiteX73" fmla="*/ 285130 w 331788"/>
                  <a:gd name="connsiteY73" fmla="*/ 274276 h 328613"/>
                  <a:gd name="connsiteX74" fmla="*/ 329196 w 331788"/>
                  <a:gd name="connsiteY74" fmla="*/ 318263 h 328613"/>
                  <a:gd name="connsiteX75" fmla="*/ 318828 w 331788"/>
                  <a:gd name="connsiteY75" fmla="*/ 328613 h 328613"/>
                  <a:gd name="connsiteX76" fmla="*/ 274762 w 331788"/>
                  <a:gd name="connsiteY76" fmla="*/ 284626 h 328613"/>
                  <a:gd name="connsiteX77" fmla="*/ 206072 w 331788"/>
                  <a:gd name="connsiteY77" fmla="*/ 279451 h 328613"/>
                  <a:gd name="connsiteX78" fmla="*/ 198295 w 331788"/>
                  <a:gd name="connsiteY78" fmla="*/ 270394 h 328613"/>
                  <a:gd name="connsiteX79" fmla="*/ 167190 w 331788"/>
                  <a:gd name="connsiteY79" fmla="*/ 280744 h 328613"/>
                  <a:gd name="connsiteX80" fmla="*/ 163302 w 331788"/>
                  <a:gd name="connsiteY80" fmla="*/ 280744 h 328613"/>
                  <a:gd name="connsiteX81" fmla="*/ 85539 w 331788"/>
                  <a:gd name="connsiteY81" fmla="*/ 263926 h 328613"/>
                  <a:gd name="connsiteX82" fmla="*/ 9072 w 331788"/>
                  <a:gd name="connsiteY82" fmla="*/ 280744 h 328613"/>
                  <a:gd name="connsiteX83" fmla="*/ 0 w 331788"/>
                  <a:gd name="connsiteY83" fmla="*/ 274276 h 328613"/>
                  <a:gd name="connsiteX84" fmla="*/ 0 w 331788"/>
                  <a:gd name="connsiteY84" fmla="*/ 23288 h 328613"/>
                  <a:gd name="connsiteX85" fmla="*/ 5184 w 331788"/>
                  <a:gd name="connsiteY85" fmla="*/ 16819 h 328613"/>
                  <a:gd name="connsiteX86" fmla="*/ 86835 w 331788"/>
                  <a:gd name="connsiteY86" fmla="*/ 0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31788" h="328613">
                    <a:moveTo>
                      <a:pt x="242094" y="203585"/>
                    </a:moveTo>
                    <a:cubicBezTo>
                      <a:pt x="232062" y="203585"/>
                      <a:pt x="222031" y="207145"/>
                      <a:pt x="214264" y="214264"/>
                    </a:cubicBezTo>
                    <a:cubicBezTo>
                      <a:pt x="200025" y="229797"/>
                      <a:pt x="200025" y="254391"/>
                      <a:pt x="214264" y="269924"/>
                    </a:cubicBezTo>
                    <a:cubicBezTo>
                      <a:pt x="229797" y="284163"/>
                      <a:pt x="254391" y="284163"/>
                      <a:pt x="269924" y="269924"/>
                    </a:cubicBezTo>
                    <a:cubicBezTo>
                      <a:pt x="284163" y="254391"/>
                      <a:pt x="284163" y="229797"/>
                      <a:pt x="269924" y="214264"/>
                    </a:cubicBezTo>
                    <a:cubicBezTo>
                      <a:pt x="262158" y="207145"/>
                      <a:pt x="252126" y="203585"/>
                      <a:pt x="242094" y="203585"/>
                    </a:cubicBezTo>
                    <a:close/>
                    <a:moveTo>
                      <a:pt x="85725" y="200752"/>
                    </a:moveTo>
                    <a:cubicBezTo>
                      <a:pt x="102122" y="200752"/>
                      <a:pt x="118520" y="203067"/>
                      <a:pt x="136525" y="207698"/>
                    </a:cubicBezTo>
                    <a:cubicBezTo>
                      <a:pt x="136525" y="207698"/>
                      <a:pt x="136525" y="207698"/>
                      <a:pt x="132667" y="222250"/>
                    </a:cubicBezTo>
                    <a:cubicBezTo>
                      <a:pt x="99229" y="211667"/>
                      <a:pt x="72221" y="211667"/>
                      <a:pt x="38783" y="222250"/>
                    </a:cubicBezTo>
                    <a:cubicBezTo>
                      <a:pt x="38783" y="222250"/>
                      <a:pt x="38783" y="222250"/>
                      <a:pt x="34925" y="207698"/>
                    </a:cubicBezTo>
                    <a:cubicBezTo>
                      <a:pt x="52930" y="203067"/>
                      <a:pt x="69327" y="200752"/>
                      <a:pt x="85725" y="200752"/>
                    </a:cubicBezTo>
                    <a:close/>
                    <a:moveTo>
                      <a:pt x="86038" y="150283"/>
                    </a:moveTo>
                    <a:cubicBezTo>
                      <a:pt x="102226" y="150283"/>
                      <a:pt x="118574" y="152929"/>
                      <a:pt x="136525" y="158221"/>
                    </a:cubicBezTo>
                    <a:cubicBezTo>
                      <a:pt x="136525" y="158221"/>
                      <a:pt x="136525" y="158221"/>
                      <a:pt x="132678" y="171450"/>
                    </a:cubicBezTo>
                    <a:cubicBezTo>
                      <a:pt x="99341" y="162190"/>
                      <a:pt x="72414" y="162190"/>
                      <a:pt x="39076" y="171450"/>
                    </a:cubicBezTo>
                    <a:cubicBezTo>
                      <a:pt x="39076" y="171450"/>
                      <a:pt x="39076" y="171450"/>
                      <a:pt x="36512" y="158221"/>
                    </a:cubicBezTo>
                    <a:cubicBezTo>
                      <a:pt x="53822" y="152929"/>
                      <a:pt x="69850" y="150283"/>
                      <a:pt x="86038" y="150283"/>
                    </a:cubicBezTo>
                    <a:close/>
                    <a:moveTo>
                      <a:pt x="243681" y="148724"/>
                    </a:moveTo>
                    <a:cubicBezTo>
                      <a:pt x="260335" y="148724"/>
                      <a:pt x="276989" y="151398"/>
                      <a:pt x="295275" y="156745"/>
                    </a:cubicBezTo>
                    <a:cubicBezTo>
                      <a:pt x="295275" y="156745"/>
                      <a:pt x="295275" y="156745"/>
                      <a:pt x="292663" y="171450"/>
                    </a:cubicBezTo>
                    <a:cubicBezTo>
                      <a:pt x="257396" y="162092"/>
                      <a:pt x="231272" y="162092"/>
                      <a:pt x="197312" y="171450"/>
                    </a:cubicBezTo>
                    <a:cubicBezTo>
                      <a:pt x="197312" y="171450"/>
                      <a:pt x="197312" y="171450"/>
                      <a:pt x="192087" y="156745"/>
                    </a:cubicBezTo>
                    <a:cubicBezTo>
                      <a:pt x="210374" y="151398"/>
                      <a:pt x="227027" y="148724"/>
                      <a:pt x="243681" y="148724"/>
                    </a:cubicBezTo>
                    <a:close/>
                    <a:moveTo>
                      <a:pt x="86038" y="99483"/>
                    </a:moveTo>
                    <a:cubicBezTo>
                      <a:pt x="102226" y="99483"/>
                      <a:pt x="118574" y="102129"/>
                      <a:pt x="136525" y="107421"/>
                    </a:cubicBezTo>
                    <a:cubicBezTo>
                      <a:pt x="136525" y="107421"/>
                      <a:pt x="136525" y="107421"/>
                      <a:pt x="132678" y="120650"/>
                    </a:cubicBezTo>
                    <a:cubicBezTo>
                      <a:pt x="99341" y="111390"/>
                      <a:pt x="72414" y="111390"/>
                      <a:pt x="39076" y="120650"/>
                    </a:cubicBezTo>
                    <a:cubicBezTo>
                      <a:pt x="39076" y="120650"/>
                      <a:pt x="39076" y="120650"/>
                      <a:pt x="36512" y="107421"/>
                    </a:cubicBezTo>
                    <a:cubicBezTo>
                      <a:pt x="53822" y="102129"/>
                      <a:pt x="69850" y="99483"/>
                      <a:pt x="86038" y="99483"/>
                    </a:cubicBezTo>
                    <a:close/>
                    <a:moveTo>
                      <a:pt x="243681" y="99152"/>
                    </a:moveTo>
                    <a:cubicBezTo>
                      <a:pt x="260335" y="99152"/>
                      <a:pt x="276989" y="101467"/>
                      <a:pt x="295275" y="106098"/>
                    </a:cubicBezTo>
                    <a:cubicBezTo>
                      <a:pt x="295275" y="106098"/>
                      <a:pt x="295275" y="106098"/>
                      <a:pt x="292663" y="120650"/>
                    </a:cubicBezTo>
                    <a:cubicBezTo>
                      <a:pt x="257396" y="111390"/>
                      <a:pt x="231272" y="111390"/>
                      <a:pt x="196006" y="120650"/>
                    </a:cubicBezTo>
                    <a:cubicBezTo>
                      <a:pt x="196006" y="120650"/>
                      <a:pt x="196006" y="120650"/>
                      <a:pt x="192087" y="106098"/>
                    </a:cubicBezTo>
                    <a:cubicBezTo>
                      <a:pt x="210374" y="101467"/>
                      <a:pt x="227027" y="99152"/>
                      <a:pt x="243681" y="99152"/>
                    </a:cubicBezTo>
                    <a:close/>
                    <a:moveTo>
                      <a:pt x="243681" y="48711"/>
                    </a:moveTo>
                    <a:cubicBezTo>
                      <a:pt x="260335" y="48711"/>
                      <a:pt x="276989" y="51385"/>
                      <a:pt x="295275" y="56732"/>
                    </a:cubicBezTo>
                    <a:cubicBezTo>
                      <a:pt x="295275" y="56732"/>
                      <a:pt x="295275" y="56732"/>
                      <a:pt x="292663" y="71437"/>
                    </a:cubicBezTo>
                    <a:cubicBezTo>
                      <a:pt x="257396" y="60742"/>
                      <a:pt x="231272" y="60742"/>
                      <a:pt x="197312" y="71437"/>
                    </a:cubicBezTo>
                    <a:cubicBezTo>
                      <a:pt x="197312" y="71437"/>
                      <a:pt x="197312" y="71437"/>
                      <a:pt x="192087" y="56732"/>
                    </a:cubicBezTo>
                    <a:cubicBezTo>
                      <a:pt x="210374" y="51385"/>
                      <a:pt x="227027" y="48711"/>
                      <a:pt x="243681" y="48711"/>
                    </a:cubicBezTo>
                    <a:close/>
                    <a:moveTo>
                      <a:pt x="85725" y="48683"/>
                    </a:moveTo>
                    <a:cubicBezTo>
                      <a:pt x="102122" y="48683"/>
                      <a:pt x="118520" y="51329"/>
                      <a:pt x="136525" y="56621"/>
                    </a:cubicBezTo>
                    <a:cubicBezTo>
                      <a:pt x="136525" y="56621"/>
                      <a:pt x="136525" y="56621"/>
                      <a:pt x="132667" y="69850"/>
                    </a:cubicBezTo>
                    <a:cubicBezTo>
                      <a:pt x="99229" y="60590"/>
                      <a:pt x="72221" y="60590"/>
                      <a:pt x="38783" y="69850"/>
                    </a:cubicBezTo>
                    <a:lnTo>
                      <a:pt x="34925" y="56621"/>
                    </a:lnTo>
                    <a:cubicBezTo>
                      <a:pt x="52930" y="51329"/>
                      <a:pt x="69327" y="48683"/>
                      <a:pt x="85725" y="48683"/>
                    </a:cubicBezTo>
                    <a:close/>
                    <a:moveTo>
                      <a:pt x="245779" y="12700"/>
                    </a:moveTo>
                    <a:cubicBezTo>
                      <a:pt x="224915" y="12700"/>
                      <a:pt x="201443" y="16579"/>
                      <a:pt x="171450" y="28215"/>
                    </a:cubicBezTo>
                    <a:cubicBezTo>
                      <a:pt x="171450" y="28215"/>
                      <a:pt x="171450" y="28215"/>
                      <a:pt x="171450" y="263525"/>
                    </a:cubicBezTo>
                    <a:cubicBezTo>
                      <a:pt x="176666" y="262232"/>
                      <a:pt x="185794" y="259646"/>
                      <a:pt x="192314" y="257061"/>
                    </a:cubicBezTo>
                    <a:cubicBezTo>
                      <a:pt x="185794" y="238960"/>
                      <a:pt x="191010" y="219566"/>
                      <a:pt x="205355" y="205344"/>
                    </a:cubicBezTo>
                    <a:cubicBezTo>
                      <a:pt x="226219" y="184657"/>
                      <a:pt x="258819" y="184657"/>
                      <a:pt x="279684" y="205344"/>
                    </a:cubicBezTo>
                    <a:cubicBezTo>
                      <a:pt x="294028" y="218273"/>
                      <a:pt x="299244" y="238960"/>
                      <a:pt x="294028" y="257061"/>
                    </a:cubicBezTo>
                    <a:cubicBezTo>
                      <a:pt x="301852" y="258353"/>
                      <a:pt x="312284" y="262232"/>
                      <a:pt x="317500" y="263525"/>
                    </a:cubicBezTo>
                    <a:lnTo>
                      <a:pt x="317500" y="28215"/>
                    </a:lnTo>
                    <a:cubicBezTo>
                      <a:pt x="288812" y="17872"/>
                      <a:pt x="266643" y="12700"/>
                      <a:pt x="245779" y="12700"/>
                    </a:cubicBezTo>
                    <a:close/>
                    <a:moveTo>
                      <a:pt x="84931" y="12700"/>
                    </a:moveTo>
                    <a:cubicBezTo>
                      <a:pt x="63004" y="12700"/>
                      <a:pt x="42366" y="17872"/>
                      <a:pt x="12700" y="28215"/>
                    </a:cubicBezTo>
                    <a:cubicBezTo>
                      <a:pt x="12700" y="28215"/>
                      <a:pt x="12700" y="28215"/>
                      <a:pt x="12700" y="263525"/>
                    </a:cubicBezTo>
                    <a:cubicBezTo>
                      <a:pt x="41077" y="254475"/>
                      <a:pt x="63004" y="249303"/>
                      <a:pt x="84931" y="249303"/>
                    </a:cubicBezTo>
                    <a:cubicBezTo>
                      <a:pt x="106859" y="249303"/>
                      <a:pt x="128786" y="254475"/>
                      <a:pt x="157163" y="263525"/>
                    </a:cubicBezTo>
                    <a:lnTo>
                      <a:pt x="157163" y="28215"/>
                    </a:lnTo>
                    <a:cubicBezTo>
                      <a:pt x="128786" y="17872"/>
                      <a:pt x="106859" y="12700"/>
                      <a:pt x="84931" y="12700"/>
                    </a:cubicBezTo>
                    <a:close/>
                    <a:moveTo>
                      <a:pt x="86835" y="0"/>
                    </a:moveTo>
                    <a:cubicBezTo>
                      <a:pt x="110164" y="0"/>
                      <a:pt x="133493" y="5175"/>
                      <a:pt x="165894" y="15525"/>
                    </a:cubicBezTo>
                    <a:cubicBezTo>
                      <a:pt x="198295" y="5175"/>
                      <a:pt x="221624" y="0"/>
                      <a:pt x="244953" y="0"/>
                    </a:cubicBezTo>
                    <a:cubicBezTo>
                      <a:pt x="269578" y="0"/>
                      <a:pt x="294203" y="5175"/>
                      <a:pt x="326604" y="16819"/>
                    </a:cubicBezTo>
                    <a:cubicBezTo>
                      <a:pt x="329196" y="18113"/>
                      <a:pt x="331788" y="20700"/>
                      <a:pt x="331788" y="23288"/>
                    </a:cubicBezTo>
                    <a:cubicBezTo>
                      <a:pt x="331788" y="23288"/>
                      <a:pt x="331788" y="23288"/>
                      <a:pt x="331788" y="274276"/>
                    </a:cubicBezTo>
                    <a:cubicBezTo>
                      <a:pt x="331788" y="280744"/>
                      <a:pt x="325308" y="280744"/>
                      <a:pt x="322716" y="280744"/>
                    </a:cubicBezTo>
                    <a:cubicBezTo>
                      <a:pt x="313643" y="276863"/>
                      <a:pt x="299387" y="272982"/>
                      <a:pt x="289019" y="269101"/>
                    </a:cubicBezTo>
                    <a:cubicBezTo>
                      <a:pt x="287723" y="271688"/>
                      <a:pt x="286427" y="272982"/>
                      <a:pt x="285130" y="274276"/>
                    </a:cubicBezTo>
                    <a:cubicBezTo>
                      <a:pt x="285130" y="274276"/>
                      <a:pt x="285130" y="274276"/>
                      <a:pt x="329196" y="318263"/>
                    </a:cubicBezTo>
                    <a:cubicBezTo>
                      <a:pt x="329196" y="318263"/>
                      <a:pt x="329196" y="318263"/>
                      <a:pt x="318828" y="328613"/>
                    </a:cubicBezTo>
                    <a:cubicBezTo>
                      <a:pt x="318828" y="328613"/>
                      <a:pt x="318828" y="328613"/>
                      <a:pt x="274762" y="284626"/>
                    </a:cubicBezTo>
                    <a:cubicBezTo>
                      <a:pt x="254025" y="300151"/>
                      <a:pt x="224216" y="298857"/>
                      <a:pt x="206072" y="279451"/>
                    </a:cubicBezTo>
                    <a:cubicBezTo>
                      <a:pt x="202183" y="276863"/>
                      <a:pt x="200887" y="274276"/>
                      <a:pt x="198295" y="270394"/>
                    </a:cubicBezTo>
                    <a:cubicBezTo>
                      <a:pt x="189223" y="272982"/>
                      <a:pt x="174966" y="278157"/>
                      <a:pt x="167190" y="280744"/>
                    </a:cubicBezTo>
                    <a:cubicBezTo>
                      <a:pt x="165894" y="280744"/>
                      <a:pt x="164598" y="280744"/>
                      <a:pt x="163302" y="280744"/>
                    </a:cubicBezTo>
                    <a:cubicBezTo>
                      <a:pt x="130901" y="269101"/>
                      <a:pt x="108868" y="263926"/>
                      <a:pt x="85539" y="263926"/>
                    </a:cubicBezTo>
                    <a:cubicBezTo>
                      <a:pt x="63506" y="263926"/>
                      <a:pt x="40177" y="269101"/>
                      <a:pt x="9072" y="280744"/>
                    </a:cubicBezTo>
                    <a:cubicBezTo>
                      <a:pt x="6480" y="280744"/>
                      <a:pt x="0" y="280744"/>
                      <a:pt x="0" y="274276"/>
                    </a:cubicBezTo>
                    <a:cubicBezTo>
                      <a:pt x="0" y="274276"/>
                      <a:pt x="0" y="274276"/>
                      <a:pt x="0" y="23288"/>
                    </a:cubicBezTo>
                    <a:cubicBezTo>
                      <a:pt x="0" y="20700"/>
                      <a:pt x="2592" y="18113"/>
                      <a:pt x="5184" y="16819"/>
                    </a:cubicBezTo>
                    <a:cubicBezTo>
                      <a:pt x="37585" y="5175"/>
                      <a:pt x="62210" y="0"/>
                      <a:pt x="86835" y="0"/>
                    </a:cubicBezTo>
                    <a:close/>
                  </a:path>
                </a:pathLst>
              </a:custGeom>
              <a:solidFill>
                <a:schemeClr val="bg1"/>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prstClr val="black"/>
                  </a:solidFill>
                  <a:effectLst/>
                  <a:uLnTx/>
                  <a:uFillTx/>
                  <a:sym typeface="+mn-lt"/>
                </a:endParaRPr>
              </a:p>
            </p:txBody>
          </p:sp>
        </p:grpSp>
        <p:sp>
          <p:nvSpPr>
            <p:cNvPr id="76" name="Flowchart: Terminator 75">
              <a:extLst>
                <a:ext uri="{FF2B5EF4-FFF2-40B4-BE49-F238E27FC236}">
                  <a16:creationId xmlns:a16="http://schemas.microsoft.com/office/drawing/2014/main" id="{3387BDC1-F82F-42E4-9E6F-CED77FBF421E}"/>
                </a:ext>
              </a:extLst>
            </p:cNvPr>
            <p:cNvSpPr/>
            <p:nvPr/>
          </p:nvSpPr>
          <p:spPr>
            <a:xfrm>
              <a:off x="1987091" y="1336839"/>
              <a:ext cx="4509544" cy="1097387"/>
            </a:xfrm>
            <a:prstGeom prst="flowChartTerminator">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AE644E9D-718C-4A26-BD36-09B8382D23AB}"/>
                </a:ext>
              </a:extLst>
            </p:cNvPr>
            <p:cNvSpPr txBox="1"/>
            <p:nvPr/>
          </p:nvSpPr>
          <p:spPr>
            <a:xfrm>
              <a:off x="2068455" y="1588500"/>
              <a:ext cx="4375050" cy="515009"/>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2.ĐẶC ĐIỂM T</a:t>
              </a:r>
              <a:r>
                <a:rPr lang="en-US" sz="2400" b="1">
                  <a:solidFill>
                    <a:schemeClr val="bg1"/>
                  </a:solidFill>
                  <a:latin typeface="Arial" panose="020B0604020202020204" pitchFamily="34" charset="0"/>
                  <a:cs typeface="Arial" panose="020B0604020202020204" pitchFamily="34" charset="0"/>
                </a:rPr>
                <a:t>Ự NHIÊN</a:t>
              </a:r>
              <a:endParaRPr kumimoji="0" lang="en-AU" sz="2400" b="1"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83" name="Nhóm 7">
            <a:extLst>
              <a:ext uri="{FF2B5EF4-FFF2-40B4-BE49-F238E27FC236}">
                <a16:creationId xmlns:a16="http://schemas.microsoft.com/office/drawing/2014/main" id="{0C8A5F74-8B78-4636-980D-86DE5AC6B32A}"/>
              </a:ext>
            </a:extLst>
          </p:cNvPr>
          <p:cNvGrpSpPr/>
          <p:nvPr/>
        </p:nvGrpSpPr>
        <p:grpSpPr>
          <a:xfrm>
            <a:off x="2833834" y="-71355"/>
            <a:ext cx="6524332" cy="1517678"/>
            <a:chOff x="2007127" y="-270855"/>
            <a:chExt cx="6524332" cy="1517678"/>
          </a:xfrm>
        </p:grpSpPr>
        <p:sp>
          <p:nvSpPr>
            <p:cNvPr id="84" name="Hộp Văn bản 8">
              <a:extLst>
                <a:ext uri="{FF2B5EF4-FFF2-40B4-BE49-F238E27FC236}">
                  <a16:creationId xmlns:a16="http://schemas.microsoft.com/office/drawing/2014/main" id="{BADB01F6-3E1A-4A4E-A8E9-6C9863DE1603}"/>
                </a:ext>
              </a:extLst>
            </p:cNvPr>
            <p:cNvSpPr txBox="1"/>
            <p:nvPr/>
          </p:nvSpPr>
          <p:spPr>
            <a:xfrm>
              <a:off x="3273288" y="0"/>
              <a:ext cx="5258171" cy="76944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a:ln>
                    <a:noFill/>
                  </a:ln>
                  <a:solidFill>
                    <a:srgbClr val="FF0000"/>
                  </a:solidFill>
                  <a:effectLst/>
                  <a:uLnTx/>
                  <a:uFillTx/>
                  <a:latin typeface="#9Slide03 BoosterNextFYBlack" panose="02000A03000000020004" pitchFamily="2" charset="0"/>
                </a:rPr>
                <a:t>NỘI DUNG BÀI HỌC</a:t>
              </a:r>
            </a:p>
          </p:txBody>
        </p:sp>
        <p:pic>
          <p:nvPicPr>
            <p:cNvPr id="85" name="Hình ảnh 9">
              <a:extLst>
                <a:ext uri="{FF2B5EF4-FFF2-40B4-BE49-F238E27FC236}">
                  <a16:creationId xmlns:a16="http://schemas.microsoft.com/office/drawing/2014/main" id="{778076E3-E07F-44A0-A5F5-08D051DC51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45341" y1="35326" x2="45341" y2="35326"/>
                        </a14:backgroundRemoval>
                      </a14:imgEffect>
                    </a14:imgLayer>
                  </a14:imgProps>
                </a:ext>
              </a:extLst>
            </a:blip>
            <a:stretch>
              <a:fillRect/>
            </a:stretch>
          </p:blipFill>
          <p:spPr>
            <a:xfrm>
              <a:off x="2007127" y="-270855"/>
              <a:ext cx="1451692" cy="1517678"/>
            </a:xfrm>
            <a:prstGeom prst="rect">
              <a:avLst/>
            </a:prstGeom>
          </p:spPr>
        </p:pic>
        <p:cxnSp>
          <p:nvCxnSpPr>
            <p:cNvPr id="86" name="Đường nối Thẳng 10">
              <a:extLst>
                <a:ext uri="{FF2B5EF4-FFF2-40B4-BE49-F238E27FC236}">
                  <a16:creationId xmlns:a16="http://schemas.microsoft.com/office/drawing/2014/main" id="{515DF485-90FD-4A86-B974-AC3E422BCB47}"/>
                </a:ext>
              </a:extLst>
            </p:cNvPr>
            <p:cNvCxnSpPr>
              <a:cxnSpLocks/>
            </p:cNvCxnSpPr>
            <p:nvPr/>
          </p:nvCxnSpPr>
          <p:spPr>
            <a:xfrm>
              <a:off x="3273288" y="769441"/>
              <a:ext cx="5108544" cy="0"/>
            </a:xfrm>
            <a:prstGeom prst="line">
              <a:avLst/>
            </a:prstGeom>
            <a:noFill/>
            <a:ln w="28575" cap="flat" cmpd="sng" algn="ctr">
              <a:solidFill>
                <a:srgbClr val="00B050"/>
              </a:solidFill>
              <a:prstDash val="sysDash"/>
              <a:miter lim="800000"/>
            </a:ln>
            <a:effectLst/>
          </p:spPr>
        </p:cxnSp>
      </p:grpSp>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93" name="Flowchart: Terminator 92">
            <a:extLst>
              <a:ext uri="{FF2B5EF4-FFF2-40B4-BE49-F238E27FC236}">
                <a16:creationId xmlns:a16="http://schemas.microsoft.com/office/drawing/2014/main" id="{B3E015B3-78BB-4D29-BA9C-D79487A79F9F}"/>
              </a:ext>
            </a:extLst>
          </p:cNvPr>
          <p:cNvSpPr/>
          <p:nvPr/>
        </p:nvSpPr>
        <p:spPr>
          <a:xfrm>
            <a:off x="4876186" y="2709693"/>
            <a:ext cx="3478479" cy="992463"/>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7" name="Đường nối Thẳng 10">
            <a:extLst>
              <a:ext uri="{FF2B5EF4-FFF2-40B4-BE49-F238E27FC236}">
                <a16:creationId xmlns:a16="http://schemas.microsoft.com/office/drawing/2014/main" id="{51D6D181-9B6A-479F-B3A5-42CAAB9DE04A}"/>
              </a:ext>
            </a:extLst>
          </p:cNvPr>
          <p:cNvCxnSpPr>
            <a:cxnSpLocks/>
          </p:cNvCxnSpPr>
          <p:nvPr/>
        </p:nvCxnSpPr>
        <p:spPr>
          <a:xfrm>
            <a:off x="4323933" y="2503101"/>
            <a:ext cx="58720" cy="3478580"/>
          </a:xfrm>
          <a:prstGeom prst="line">
            <a:avLst/>
          </a:prstGeom>
          <a:noFill/>
          <a:ln w="28575" cap="flat" cmpd="sng" algn="ctr">
            <a:solidFill>
              <a:srgbClr val="00B050"/>
            </a:solidFill>
            <a:prstDash val="sysDash"/>
            <a:miter lim="800000"/>
          </a:ln>
          <a:effectLst/>
        </p:spPr>
      </p:cxnSp>
      <p:sp>
        <p:nvSpPr>
          <p:cNvPr id="98" name="TextBox 97">
            <a:extLst>
              <a:ext uri="{FF2B5EF4-FFF2-40B4-BE49-F238E27FC236}">
                <a16:creationId xmlns:a16="http://schemas.microsoft.com/office/drawing/2014/main" id="{3C09C907-181D-4C0E-84C1-E5AE1ED504C2}"/>
              </a:ext>
            </a:extLst>
          </p:cNvPr>
          <p:cNvSpPr txBox="1"/>
          <p:nvPr/>
        </p:nvSpPr>
        <p:spPr>
          <a:xfrm>
            <a:off x="4669913" y="2989368"/>
            <a:ext cx="2962280" cy="424732"/>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latin typeface="#9Slide03 SFU Futura_12" panose="00000400000000000000" pitchFamily="2" charset="0"/>
              </a:rPr>
              <a:t>b. Khí hậu</a:t>
            </a:r>
            <a:endParaRPr kumimoji="0" lang="en-AU" sz="2400" b="1" i="0" u="none" strike="noStrike" kern="1200" cap="none" spc="0" normalizeH="0" baseline="0" noProof="0" dirty="0">
              <a:ln>
                <a:noFill/>
              </a:ln>
              <a:solidFill>
                <a:schemeClr val="bg1"/>
              </a:solidFill>
              <a:effectLst/>
              <a:uLnTx/>
              <a:uFillTx/>
              <a:latin typeface="#9Slide03 SFU Futura_12" panose="00000400000000000000" pitchFamily="2" charset="0"/>
            </a:endParaRPr>
          </a:p>
        </p:txBody>
      </p:sp>
      <p:sp>
        <p:nvSpPr>
          <p:cNvPr id="101" name="Flowchart: Terminator 100">
            <a:extLst>
              <a:ext uri="{FF2B5EF4-FFF2-40B4-BE49-F238E27FC236}">
                <a16:creationId xmlns:a16="http://schemas.microsoft.com/office/drawing/2014/main" id="{F42DB314-08FD-4B5D-958B-B32C4CD11537}"/>
              </a:ext>
            </a:extLst>
          </p:cNvPr>
          <p:cNvSpPr/>
          <p:nvPr/>
        </p:nvSpPr>
        <p:spPr>
          <a:xfrm>
            <a:off x="4876187" y="4100066"/>
            <a:ext cx="3603824" cy="905021"/>
          </a:xfrm>
          <a:prstGeom prst="flowChartTerminator">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B18F4541-20F8-420D-8B41-FC578E384B19}"/>
              </a:ext>
            </a:extLst>
          </p:cNvPr>
          <p:cNvSpPr txBox="1"/>
          <p:nvPr/>
        </p:nvSpPr>
        <p:spPr>
          <a:xfrm>
            <a:off x="5333175" y="4286212"/>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c. Sông ngòi</a:t>
            </a:r>
            <a:endParaRPr lang="en-AU" sz="2400" b="1" dirty="0">
              <a:solidFill>
                <a:schemeClr val="bg1"/>
              </a:solidFill>
              <a:latin typeface="#9Slide03 SFU Futura_12" panose="00000400000000000000" pitchFamily="2" charset="0"/>
            </a:endParaRPr>
          </a:p>
        </p:txBody>
      </p:sp>
      <p:cxnSp>
        <p:nvCxnSpPr>
          <p:cNvPr id="103" name="Đường nối Thẳng 10">
            <a:extLst>
              <a:ext uri="{FF2B5EF4-FFF2-40B4-BE49-F238E27FC236}">
                <a16:creationId xmlns:a16="http://schemas.microsoft.com/office/drawing/2014/main" id="{93E68E65-C000-4E79-B0D7-2F245829C72F}"/>
              </a:ext>
            </a:extLst>
          </p:cNvPr>
          <p:cNvCxnSpPr>
            <a:cxnSpLocks/>
          </p:cNvCxnSpPr>
          <p:nvPr/>
        </p:nvCxnSpPr>
        <p:spPr>
          <a:xfrm flipH="1">
            <a:off x="4323931" y="3213350"/>
            <a:ext cx="740854" cy="0"/>
          </a:xfrm>
          <a:prstGeom prst="line">
            <a:avLst/>
          </a:prstGeom>
          <a:noFill/>
          <a:ln w="28575" cap="flat" cmpd="sng" algn="ctr">
            <a:solidFill>
              <a:srgbClr val="00B050"/>
            </a:solidFill>
            <a:prstDash val="sysDash"/>
            <a:miter lim="800000"/>
          </a:ln>
          <a:effectLst/>
        </p:spPr>
      </p:cxnSp>
      <p:cxnSp>
        <p:nvCxnSpPr>
          <p:cNvPr id="105" name="Đường nối Thẳng 10">
            <a:extLst>
              <a:ext uri="{FF2B5EF4-FFF2-40B4-BE49-F238E27FC236}">
                <a16:creationId xmlns:a16="http://schemas.microsoft.com/office/drawing/2014/main" id="{F82E834D-1F59-45F6-BCAF-CD68945C5BEF}"/>
              </a:ext>
            </a:extLst>
          </p:cNvPr>
          <p:cNvCxnSpPr>
            <a:cxnSpLocks/>
          </p:cNvCxnSpPr>
          <p:nvPr/>
        </p:nvCxnSpPr>
        <p:spPr>
          <a:xfrm flipH="1">
            <a:off x="4323931" y="4609748"/>
            <a:ext cx="574521" cy="0"/>
          </a:xfrm>
          <a:prstGeom prst="line">
            <a:avLst/>
          </a:prstGeom>
          <a:noFill/>
          <a:ln w="28575" cap="flat" cmpd="sng" algn="ctr">
            <a:solidFill>
              <a:srgbClr val="00B050"/>
            </a:solidFill>
            <a:prstDash val="sysDash"/>
            <a:miter lim="800000"/>
          </a:ln>
          <a:effectLst/>
        </p:spPr>
      </p:cxnSp>
      <p:sp>
        <p:nvSpPr>
          <p:cNvPr id="31" name="Flowchart: Terminator 30">
            <a:extLst>
              <a:ext uri="{FF2B5EF4-FFF2-40B4-BE49-F238E27FC236}">
                <a16:creationId xmlns:a16="http://schemas.microsoft.com/office/drawing/2014/main" id="{7E2DEB1B-9B08-49D1-872A-0A0053E7D64B}"/>
              </a:ext>
            </a:extLst>
          </p:cNvPr>
          <p:cNvSpPr/>
          <p:nvPr/>
        </p:nvSpPr>
        <p:spPr>
          <a:xfrm>
            <a:off x="4934909" y="5471999"/>
            <a:ext cx="3603824" cy="905021"/>
          </a:xfrm>
          <a:prstGeom prst="flowChartTermina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0398ECB-971C-44CD-BB71-C707DF029B95}"/>
              </a:ext>
            </a:extLst>
          </p:cNvPr>
          <p:cNvSpPr txBox="1"/>
          <p:nvPr/>
        </p:nvSpPr>
        <p:spPr>
          <a:xfrm>
            <a:off x="5292638" y="5702394"/>
            <a:ext cx="3455882" cy="424732"/>
          </a:xfrm>
          <a:prstGeom prst="rect">
            <a:avLst/>
          </a:prstGeom>
          <a:noFill/>
        </p:spPr>
        <p:txBody>
          <a:bodyPr wrap="square">
            <a:spAutoFit/>
          </a:bodyPr>
          <a:lstStyle/>
          <a:p>
            <a:pPr lvl="0">
              <a:lnSpc>
                <a:spcPct val="90000"/>
              </a:lnSpc>
              <a:spcBef>
                <a:spcPts val="1000"/>
              </a:spcBef>
              <a:defRPr/>
            </a:pPr>
            <a:r>
              <a:rPr lang="en-AU" sz="2400" b="1">
                <a:solidFill>
                  <a:schemeClr val="bg1"/>
                </a:solidFill>
                <a:latin typeface="#9Slide03 SFU Futura_12" panose="00000400000000000000" pitchFamily="2" charset="0"/>
              </a:rPr>
              <a:t>d. Đ</a:t>
            </a:r>
            <a:r>
              <a:rPr lang="en-US" sz="2400" b="1">
                <a:solidFill>
                  <a:schemeClr val="bg1"/>
                </a:solidFill>
                <a:latin typeface="#9Slide03 SFU Futura_12" panose="00000400000000000000" pitchFamily="2" charset="0"/>
              </a:rPr>
              <a:t>ới thiên nhiên</a:t>
            </a:r>
            <a:endParaRPr lang="en-AU" sz="2400" b="1" dirty="0">
              <a:solidFill>
                <a:schemeClr val="bg1"/>
              </a:solidFill>
              <a:latin typeface="#9Slide03 SFU Futura_12" panose="00000400000000000000" pitchFamily="2" charset="0"/>
            </a:endParaRPr>
          </a:p>
        </p:txBody>
      </p:sp>
      <p:cxnSp>
        <p:nvCxnSpPr>
          <p:cNvPr id="33" name="Đường nối Thẳng 10">
            <a:extLst>
              <a:ext uri="{FF2B5EF4-FFF2-40B4-BE49-F238E27FC236}">
                <a16:creationId xmlns:a16="http://schemas.microsoft.com/office/drawing/2014/main" id="{EFABF7BB-2D6C-4A6A-9C62-3D06BA142851}"/>
              </a:ext>
            </a:extLst>
          </p:cNvPr>
          <p:cNvCxnSpPr>
            <a:cxnSpLocks/>
          </p:cNvCxnSpPr>
          <p:nvPr/>
        </p:nvCxnSpPr>
        <p:spPr>
          <a:xfrm flipH="1">
            <a:off x="4382653" y="5981681"/>
            <a:ext cx="574521" cy="0"/>
          </a:xfrm>
          <a:prstGeom prst="line">
            <a:avLst/>
          </a:prstGeom>
          <a:noFill/>
          <a:ln w="28575" cap="flat" cmpd="sng" algn="ctr">
            <a:solidFill>
              <a:srgbClr val="00B050"/>
            </a:solidFill>
            <a:prstDash val="sysDash"/>
            <a:miter lim="800000"/>
          </a:ln>
          <a:effectLst/>
        </p:spPr>
      </p:cxnSp>
      <p:pic>
        <p:nvPicPr>
          <p:cNvPr id="28" name="Picture 27">
            <a:extLst>
              <a:ext uri="{FF2B5EF4-FFF2-40B4-BE49-F238E27FC236}">
                <a16:creationId xmlns:a16="http://schemas.microsoft.com/office/drawing/2014/main" id="{F90BD733-5E5D-463F-A9D0-C9CDB0E482FD}"/>
              </a:ext>
            </a:extLst>
          </p:cNvPr>
          <p:cNvPicPr>
            <a:picLocks noChangeAspect="1"/>
          </p:cNvPicPr>
          <p:nvPr/>
        </p:nvPicPr>
        <p:blipFill rotWithShape="1">
          <a:blip r:embed="rId5"/>
          <a:srcRect l="49250" t="16517" r="40417" b="67812"/>
          <a:stretch/>
        </p:blipFill>
        <p:spPr>
          <a:xfrm>
            <a:off x="10700288" y="152653"/>
            <a:ext cx="1259840" cy="1074695"/>
          </a:xfrm>
          <a:prstGeom prst="rect">
            <a:avLst/>
          </a:prstGeom>
        </p:spPr>
      </p:pic>
    </p:spTree>
    <p:extLst>
      <p:ext uri="{BB962C8B-B14F-4D97-AF65-F5344CB8AC3E}">
        <p14:creationId xmlns:p14="http://schemas.microsoft.com/office/powerpoint/2010/main" val="3900775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wipe(left)">
                                      <p:cBhvr>
                                        <p:cTn id="7" dur="500"/>
                                        <p:tgtEl>
                                          <p:spTgt spid="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wipe(left)">
                                      <p:cBhvr>
                                        <p:cTn id="12" dur="500"/>
                                        <p:tgtEl>
                                          <p:spTgt spid="97"/>
                                        </p:tgtEl>
                                      </p:cBhvr>
                                    </p:animEffect>
                                  </p:childTnLst>
                                </p:cTn>
                              </p:par>
                              <p:par>
                                <p:cTn id="13" presetID="22" presetClass="entr" presetSubtype="8" fill="hold" nodeType="with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wipe(left)">
                                      <p:cBhvr>
                                        <p:cTn id="15" dur="500"/>
                                        <p:tgtEl>
                                          <p:spTgt spid="10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wipe(left)">
                                      <p:cBhvr>
                                        <p:cTn id="18" dur="500"/>
                                        <p:tgtEl>
                                          <p:spTgt spid="93"/>
                                        </p:tgtEl>
                                      </p:cBhvr>
                                    </p:animEffect>
                                  </p:childTnLst>
                                </p:cTn>
                              </p:par>
                              <p:par>
                                <p:cTn id="19" presetID="22" presetClass="entr" presetSubtype="8" fill="hold" nodeType="with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wipe(left)">
                                      <p:cBhvr>
                                        <p:cTn id="21" dur="500"/>
                                        <p:tgtEl>
                                          <p:spTgt spid="10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Effect transition="in" filter="wipe(left)">
                                      <p:cBhvr>
                                        <p:cTn id="24" dur="500"/>
                                        <p:tgtEl>
                                          <p:spTgt spid="101"/>
                                        </p:tgtEl>
                                      </p:cBhvr>
                                    </p:animEffect>
                                  </p:childTnLst>
                                </p:cTn>
                              </p:par>
                              <p:par>
                                <p:cTn id="25" presetID="22" presetClass="entr" presetSubtype="8"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101"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82096" y="76090"/>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pic>
        <p:nvPicPr>
          <p:cNvPr id="10" name="Picture 9">
            <a:extLst>
              <a:ext uri="{FF2B5EF4-FFF2-40B4-BE49-F238E27FC236}">
                <a16:creationId xmlns:a16="http://schemas.microsoft.com/office/drawing/2014/main" id="{841F56F2-8D01-496B-BFA0-2DA5F1F94348}"/>
              </a:ext>
            </a:extLst>
          </p:cNvPr>
          <p:cNvPicPr>
            <a:picLocks noChangeAspect="1"/>
          </p:cNvPicPr>
          <p:nvPr/>
        </p:nvPicPr>
        <p:blipFill>
          <a:blip r:embed="rId4"/>
          <a:stretch>
            <a:fillRect/>
          </a:stretch>
        </p:blipFill>
        <p:spPr>
          <a:xfrm>
            <a:off x="5545777" y="84847"/>
            <a:ext cx="6515031" cy="6549008"/>
          </a:xfrm>
          <a:prstGeom prst="rect">
            <a:avLst/>
          </a:prstGeom>
          <a:solidFill>
            <a:srgbClr val="7030A0"/>
          </a:solidFill>
        </p:spPr>
      </p:pic>
      <p:sp>
        <p:nvSpPr>
          <p:cNvPr id="11" name="TextBox 10">
            <a:extLst>
              <a:ext uri="{FF2B5EF4-FFF2-40B4-BE49-F238E27FC236}">
                <a16:creationId xmlns:a16="http://schemas.microsoft.com/office/drawing/2014/main" id="{5FA4E471-1FD2-4D9F-947D-EB89AC9EA687}"/>
              </a:ext>
            </a:extLst>
          </p:cNvPr>
          <p:cNvSpPr txBox="1"/>
          <p:nvPr/>
        </p:nvSpPr>
        <p:spPr>
          <a:xfrm>
            <a:off x="134875" y="719171"/>
            <a:ext cx="3918857" cy="584775"/>
          </a:xfrm>
          <a:prstGeom prst="rect">
            <a:avLst/>
          </a:prstGeom>
          <a:noFill/>
        </p:spPr>
        <p:txBody>
          <a:bodyPr wrap="square" rtlCol="0">
            <a:spAutoFit/>
          </a:bodyPr>
          <a:lstStyle/>
          <a:p>
            <a:pPr marL="285750" indent="-285750">
              <a:buFont typeface="Wingdings" panose="05000000000000000000" pitchFamily="2" charset="2"/>
              <a:buChar char="§"/>
            </a:pPr>
            <a:r>
              <a:rPr lang="en-US" sz="3200">
                <a:solidFill>
                  <a:srgbClr val="FF0066"/>
                </a:solidFill>
                <a:latin typeface="Arial" panose="020B0604020202020204" pitchFamily="34" charset="0"/>
                <a:cs typeface="Arial" panose="020B0604020202020204" pitchFamily="34" charset="0"/>
              </a:rPr>
              <a:t>Đới lạnh</a:t>
            </a:r>
          </a:p>
        </p:txBody>
      </p:sp>
      <p:sp>
        <p:nvSpPr>
          <p:cNvPr id="16" name="Freeform: Shape 15">
            <a:extLst>
              <a:ext uri="{FF2B5EF4-FFF2-40B4-BE49-F238E27FC236}">
                <a16:creationId xmlns:a16="http://schemas.microsoft.com/office/drawing/2014/main" id="{2C0FCFB7-6BB7-4474-BC1F-2008349C82E0}"/>
              </a:ext>
            </a:extLst>
          </p:cNvPr>
          <p:cNvSpPr/>
          <p:nvPr/>
        </p:nvSpPr>
        <p:spPr>
          <a:xfrm>
            <a:off x="8086019" y="219740"/>
            <a:ext cx="2482744" cy="1396409"/>
          </a:xfrm>
          <a:custGeom>
            <a:avLst/>
            <a:gdLst>
              <a:gd name="connsiteX0" fmla="*/ 958744 w 2482744"/>
              <a:gd name="connsiteY0" fmla="*/ 843516 h 1396409"/>
              <a:gd name="connsiteX1" fmla="*/ 944567 w 2482744"/>
              <a:gd name="connsiteY1" fmla="*/ 744279 h 1396409"/>
              <a:gd name="connsiteX2" fmla="*/ 930390 w 2482744"/>
              <a:gd name="connsiteY2" fmla="*/ 723013 h 1396409"/>
              <a:gd name="connsiteX3" fmla="*/ 909125 w 2482744"/>
              <a:gd name="connsiteY3" fmla="*/ 715925 h 1396409"/>
              <a:gd name="connsiteX4" fmla="*/ 873683 w 2482744"/>
              <a:gd name="connsiteY4" fmla="*/ 723013 h 1396409"/>
              <a:gd name="connsiteX5" fmla="*/ 845330 w 2482744"/>
              <a:gd name="connsiteY5" fmla="*/ 730102 h 1396409"/>
              <a:gd name="connsiteX6" fmla="*/ 824065 w 2482744"/>
              <a:gd name="connsiteY6" fmla="*/ 723013 h 1396409"/>
              <a:gd name="connsiteX7" fmla="*/ 788623 w 2482744"/>
              <a:gd name="connsiteY7" fmla="*/ 687572 h 1396409"/>
              <a:gd name="connsiteX8" fmla="*/ 753181 w 2482744"/>
              <a:gd name="connsiteY8" fmla="*/ 694660 h 1396409"/>
              <a:gd name="connsiteX9" fmla="*/ 710651 w 2482744"/>
              <a:gd name="connsiteY9" fmla="*/ 744279 h 1396409"/>
              <a:gd name="connsiteX10" fmla="*/ 703562 w 2482744"/>
              <a:gd name="connsiteY10" fmla="*/ 765544 h 1396409"/>
              <a:gd name="connsiteX11" fmla="*/ 675209 w 2482744"/>
              <a:gd name="connsiteY11" fmla="*/ 779720 h 1396409"/>
              <a:gd name="connsiteX12" fmla="*/ 653944 w 2482744"/>
              <a:gd name="connsiteY12" fmla="*/ 793897 h 1396409"/>
              <a:gd name="connsiteX13" fmla="*/ 618502 w 2482744"/>
              <a:gd name="connsiteY13" fmla="*/ 836427 h 1396409"/>
              <a:gd name="connsiteX14" fmla="*/ 597237 w 2482744"/>
              <a:gd name="connsiteY14" fmla="*/ 850604 h 1396409"/>
              <a:gd name="connsiteX15" fmla="*/ 554707 w 2482744"/>
              <a:gd name="connsiteY15" fmla="*/ 886046 h 1396409"/>
              <a:gd name="connsiteX16" fmla="*/ 512176 w 2482744"/>
              <a:gd name="connsiteY16" fmla="*/ 900223 h 1396409"/>
              <a:gd name="connsiteX17" fmla="*/ 490911 w 2482744"/>
              <a:gd name="connsiteY17" fmla="*/ 949841 h 1396409"/>
              <a:gd name="connsiteX18" fmla="*/ 469646 w 2482744"/>
              <a:gd name="connsiteY18" fmla="*/ 978195 h 1396409"/>
              <a:gd name="connsiteX19" fmla="*/ 462558 w 2482744"/>
              <a:gd name="connsiteY19" fmla="*/ 999460 h 1396409"/>
              <a:gd name="connsiteX20" fmla="*/ 356232 w 2482744"/>
              <a:gd name="connsiteY20" fmla="*/ 971107 h 1396409"/>
              <a:gd name="connsiteX21" fmla="*/ 327879 w 2482744"/>
              <a:gd name="connsiteY21" fmla="*/ 956930 h 1396409"/>
              <a:gd name="connsiteX22" fmla="*/ 306614 w 2482744"/>
              <a:gd name="connsiteY22" fmla="*/ 928576 h 1396409"/>
              <a:gd name="connsiteX23" fmla="*/ 214465 w 2482744"/>
              <a:gd name="connsiteY23" fmla="*/ 928576 h 1396409"/>
              <a:gd name="connsiteX24" fmla="*/ 193200 w 2482744"/>
              <a:gd name="connsiteY24" fmla="*/ 942753 h 1396409"/>
              <a:gd name="connsiteX25" fmla="*/ 150669 w 2482744"/>
              <a:gd name="connsiteY25" fmla="*/ 985283 h 1396409"/>
              <a:gd name="connsiteX26" fmla="*/ 129404 w 2482744"/>
              <a:gd name="connsiteY26" fmla="*/ 999460 h 1396409"/>
              <a:gd name="connsiteX27" fmla="*/ 108139 w 2482744"/>
              <a:gd name="connsiteY27" fmla="*/ 1041990 h 1396409"/>
              <a:gd name="connsiteX28" fmla="*/ 86874 w 2482744"/>
              <a:gd name="connsiteY28" fmla="*/ 1084520 h 1396409"/>
              <a:gd name="connsiteX29" fmla="*/ 79786 w 2482744"/>
              <a:gd name="connsiteY29" fmla="*/ 1127051 h 1396409"/>
              <a:gd name="connsiteX30" fmla="*/ 72697 w 2482744"/>
              <a:gd name="connsiteY30" fmla="*/ 1148316 h 1396409"/>
              <a:gd name="connsiteX31" fmla="*/ 79786 w 2482744"/>
              <a:gd name="connsiteY31" fmla="*/ 1169581 h 1396409"/>
              <a:gd name="connsiteX32" fmla="*/ 72697 w 2482744"/>
              <a:gd name="connsiteY32" fmla="*/ 1098697 h 1396409"/>
              <a:gd name="connsiteX33" fmla="*/ 15990 w 2482744"/>
              <a:gd name="connsiteY33" fmla="*/ 1127051 h 1396409"/>
              <a:gd name="connsiteX34" fmla="*/ 8902 w 2482744"/>
              <a:gd name="connsiteY34" fmla="*/ 1148316 h 1396409"/>
              <a:gd name="connsiteX35" fmla="*/ 8902 w 2482744"/>
              <a:gd name="connsiteY35" fmla="*/ 1290083 h 1396409"/>
              <a:gd name="connsiteX36" fmla="*/ 23079 w 2482744"/>
              <a:gd name="connsiteY36" fmla="*/ 1318437 h 1396409"/>
              <a:gd name="connsiteX37" fmla="*/ 30167 w 2482744"/>
              <a:gd name="connsiteY37" fmla="*/ 1339702 h 1396409"/>
              <a:gd name="connsiteX38" fmla="*/ 51432 w 2482744"/>
              <a:gd name="connsiteY38" fmla="*/ 1346790 h 1396409"/>
              <a:gd name="connsiteX39" fmla="*/ 101051 w 2482744"/>
              <a:gd name="connsiteY39" fmla="*/ 1368055 h 1396409"/>
              <a:gd name="connsiteX40" fmla="*/ 122316 w 2482744"/>
              <a:gd name="connsiteY40" fmla="*/ 1382232 h 1396409"/>
              <a:gd name="connsiteX41" fmla="*/ 193200 w 2482744"/>
              <a:gd name="connsiteY41" fmla="*/ 1396409 h 1396409"/>
              <a:gd name="connsiteX42" fmla="*/ 370409 w 2482744"/>
              <a:gd name="connsiteY42" fmla="*/ 1389320 h 1396409"/>
              <a:gd name="connsiteX43" fmla="*/ 519265 w 2482744"/>
              <a:gd name="connsiteY43" fmla="*/ 1368055 h 1396409"/>
              <a:gd name="connsiteX44" fmla="*/ 568883 w 2482744"/>
              <a:gd name="connsiteY44" fmla="*/ 1360967 h 1396409"/>
              <a:gd name="connsiteX45" fmla="*/ 838241 w 2482744"/>
              <a:gd name="connsiteY45" fmla="*/ 1353879 h 1396409"/>
              <a:gd name="connsiteX46" fmla="*/ 944567 w 2482744"/>
              <a:gd name="connsiteY46" fmla="*/ 1346790 h 1396409"/>
              <a:gd name="connsiteX47" fmla="*/ 1001274 w 2482744"/>
              <a:gd name="connsiteY47" fmla="*/ 1332613 h 1396409"/>
              <a:gd name="connsiteX48" fmla="*/ 1022539 w 2482744"/>
              <a:gd name="connsiteY48" fmla="*/ 1325525 h 1396409"/>
              <a:gd name="connsiteX49" fmla="*/ 1121776 w 2482744"/>
              <a:gd name="connsiteY49" fmla="*/ 1318437 h 1396409"/>
              <a:gd name="connsiteX50" fmla="*/ 1199748 w 2482744"/>
              <a:gd name="connsiteY50" fmla="*/ 1311348 h 1396409"/>
              <a:gd name="connsiteX51" fmla="*/ 1206837 w 2482744"/>
              <a:gd name="connsiteY51" fmla="*/ 1290083 h 1396409"/>
              <a:gd name="connsiteX52" fmla="*/ 1228102 w 2482744"/>
              <a:gd name="connsiteY52" fmla="*/ 1268818 h 1396409"/>
              <a:gd name="connsiteX53" fmla="*/ 1298986 w 2482744"/>
              <a:gd name="connsiteY53" fmla="*/ 1254641 h 1396409"/>
              <a:gd name="connsiteX54" fmla="*/ 1320251 w 2482744"/>
              <a:gd name="connsiteY54" fmla="*/ 1240465 h 1396409"/>
              <a:gd name="connsiteX55" fmla="*/ 1341516 w 2482744"/>
              <a:gd name="connsiteY55" fmla="*/ 1233376 h 1396409"/>
              <a:gd name="connsiteX56" fmla="*/ 1412400 w 2482744"/>
              <a:gd name="connsiteY56" fmla="*/ 1219200 h 1396409"/>
              <a:gd name="connsiteX57" fmla="*/ 1447841 w 2482744"/>
              <a:gd name="connsiteY57" fmla="*/ 1212111 h 1396409"/>
              <a:gd name="connsiteX58" fmla="*/ 1561255 w 2482744"/>
              <a:gd name="connsiteY58" fmla="*/ 1197934 h 1396409"/>
              <a:gd name="connsiteX59" fmla="*/ 1582521 w 2482744"/>
              <a:gd name="connsiteY59" fmla="*/ 1190846 h 1396409"/>
              <a:gd name="connsiteX60" fmla="*/ 1632139 w 2482744"/>
              <a:gd name="connsiteY60" fmla="*/ 1169581 h 1396409"/>
              <a:gd name="connsiteX61" fmla="*/ 1681758 w 2482744"/>
              <a:gd name="connsiteY61" fmla="*/ 1176669 h 1396409"/>
              <a:gd name="connsiteX62" fmla="*/ 1703023 w 2482744"/>
              <a:gd name="connsiteY62" fmla="*/ 1197934 h 1396409"/>
              <a:gd name="connsiteX63" fmla="*/ 1724288 w 2482744"/>
              <a:gd name="connsiteY63" fmla="*/ 1205023 h 1396409"/>
              <a:gd name="connsiteX64" fmla="*/ 1745553 w 2482744"/>
              <a:gd name="connsiteY64" fmla="*/ 1226288 h 1396409"/>
              <a:gd name="connsiteX65" fmla="*/ 1773907 w 2482744"/>
              <a:gd name="connsiteY65" fmla="*/ 1240465 h 1396409"/>
              <a:gd name="connsiteX66" fmla="*/ 1823525 w 2482744"/>
              <a:gd name="connsiteY66" fmla="*/ 1254641 h 1396409"/>
              <a:gd name="connsiteX67" fmla="*/ 1851879 w 2482744"/>
              <a:gd name="connsiteY67" fmla="*/ 1268818 h 1396409"/>
              <a:gd name="connsiteX68" fmla="*/ 1915674 w 2482744"/>
              <a:gd name="connsiteY68" fmla="*/ 1261730 h 1396409"/>
              <a:gd name="connsiteX69" fmla="*/ 1944028 w 2482744"/>
              <a:gd name="connsiteY69" fmla="*/ 1247553 h 1396409"/>
              <a:gd name="connsiteX70" fmla="*/ 1972381 w 2482744"/>
              <a:gd name="connsiteY70" fmla="*/ 1240465 h 1396409"/>
              <a:gd name="connsiteX71" fmla="*/ 1993646 w 2482744"/>
              <a:gd name="connsiteY71" fmla="*/ 1226288 h 1396409"/>
              <a:gd name="connsiteX72" fmla="*/ 2050353 w 2482744"/>
              <a:gd name="connsiteY72" fmla="*/ 1212111 h 1396409"/>
              <a:gd name="connsiteX73" fmla="*/ 2099972 w 2482744"/>
              <a:gd name="connsiteY73" fmla="*/ 1190846 h 1396409"/>
              <a:gd name="connsiteX74" fmla="*/ 2128325 w 2482744"/>
              <a:gd name="connsiteY74" fmla="*/ 1169581 h 1396409"/>
              <a:gd name="connsiteX75" fmla="*/ 2170855 w 2482744"/>
              <a:gd name="connsiteY75" fmla="*/ 1155404 h 1396409"/>
              <a:gd name="connsiteX76" fmla="*/ 2192121 w 2482744"/>
              <a:gd name="connsiteY76" fmla="*/ 1148316 h 1396409"/>
              <a:gd name="connsiteX77" fmla="*/ 2213386 w 2482744"/>
              <a:gd name="connsiteY77" fmla="*/ 1127051 h 1396409"/>
              <a:gd name="connsiteX78" fmla="*/ 2234651 w 2482744"/>
              <a:gd name="connsiteY78" fmla="*/ 1084520 h 1396409"/>
              <a:gd name="connsiteX79" fmla="*/ 2263004 w 2482744"/>
              <a:gd name="connsiteY79" fmla="*/ 1077432 h 1396409"/>
              <a:gd name="connsiteX80" fmla="*/ 2284269 w 2482744"/>
              <a:gd name="connsiteY80" fmla="*/ 1049079 h 1396409"/>
              <a:gd name="connsiteX81" fmla="*/ 2312623 w 2482744"/>
              <a:gd name="connsiteY81" fmla="*/ 1006548 h 1396409"/>
              <a:gd name="connsiteX82" fmla="*/ 2312623 w 2482744"/>
              <a:gd name="connsiteY82" fmla="*/ 900223 h 1396409"/>
              <a:gd name="connsiteX83" fmla="*/ 2270093 w 2482744"/>
              <a:gd name="connsiteY83" fmla="*/ 864781 h 1396409"/>
              <a:gd name="connsiteX84" fmla="*/ 2305534 w 2482744"/>
              <a:gd name="connsiteY84" fmla="*/ 829339 h 1396409"/>
              <a:gd name="connsiteX85" fmla="*/ 2340976 w 2482744"/>
              <a:gd name="connsiteY85" fmla="*/ 786809 h 1396409"/>
              <a:gd name="connsiteX86" fmla="*/ 2348065 w 2482744"/>
              <a:gd name="connsiteY86" fmla="*/ 758455 h 1396409"/>
              <a:gd name="connsiteX87" fmla="*/ 2390595 w 2482744"/>
              <a:gd name="connsiteY87" fmla="*/ 786809 h 1396409"/>
              <a:gd name="connsiteX88" fmla="*/ 2411860 w 2482744"/>
              <a:gd name="connsiteY88" fmla="*/ 793897 h 1396409"/>
              <a:gd name="connsiteX89" fmla="*/ 2433125 w 2482744"/>
              <a:gd name="connsiteY89" fmla="*/ 772632 h 1396409"/>
              <a:gd name="connsiteX90" fmla="*/ 2447302 w 2482744"/>
              <a:gd name="connsiteY90" fmla="*/ 730102 h 1396409"/>
              <a:gd name="connsiteX91" fmla="*/ 2461479 w 2482744"/>
              <a:gd name="connsiteY91" fmla="*/ 680483 h 1396409"/>
              <a:gd name="connsiteX92" fmla="*/ 2454390 w 2482744"/>
              <a:gd name="connsiteY92" fmla="*/ 652130 h 1396409"/>
              <a:gd name="connsiteX93" fmla="*/ 2482744 w 2482744"/>
              <a:gd name="connsiteY93" fmla="*/ 609600 h 1396409"/>
              <a:gd name="connsiteX94" fmla="*/ 2468567 w 2482744"/>
              <a:gd name="connsiteY94" fmla="*/ 567069 h 1396409"/>
              <a:gd name="connsiteX95" fmla="*/ 2433125 w 2482744"/>
              <a:gd name="connsiteY95" fmla="*/ 517451 h 1396409"/>
              <a:gd name="connsiteX96" fmla="*/ 2418948 w 2482744"/>
              <a:gd name="connsiteY96" fmla="*/ 446567 h 1396409"/>
              <a:gd name="connsiteX97" fmla="*/ 2411860 w 2482744"/>
              <a:gd name="connsiteY97" fmla="*/ 418213 h 1396409"/>
              <a:gd name="connsiteX98" fmla="*/ 2397683 w 2482744"/>
              <a:gd name="connsiteY98" fmla="*/ 354418 h 1396409"/>
              <a:gd name="connsiteX99" fmla="*/ 2383507 w 2482744"/>
              <a:gd name="connsiteY99" fmla="*/ 326065 h 1396409"/>
              <a:gd name="connsiteX100" fmla="*/ 2369330 w 2482744"/>
              <a:gd name="connsiteY100" fmla="*/ 283534 h 1396409"/>
              <a:gd name="connsiteX101" fmla="*/ 2220474 w 2482744"/>
              <a:gd name="connsiteY101" fmla="*/ 269358 h 1396409"/>
              <a:gd name="connsiteX102" fmla="*/ 2227562 w 2482744"/>
              <a:gd name="connsiteY102" fmla="*/ 219739 h 1396409"/>
              <a:gd name="connsiteX103" fmla="*/ 2255916 w 2482744"/>
              <a:gd name="connsiteY103" fmla="*/ 177209 h 1396409"/>
              <a:gd name="connsiteX104" fmla="*/ 2263004 w 2482744"/>
              <a:gd name="connsiteY104" fmla="*/ 155944 h 1396409"/>
              <a:gd name="connsiteX105" fmla="*/ 2277181 w 2482744"/>
              <a:gd name="connsiteY105" fmla="*/ 134679 h 1396409"/>
              <a:gd name="connsiteX106" fmla="*/ 2284269 w 2482744"/>
              <a:gd name="connsiteY106" fmla="*/ 106325 h 1396409"/>
              <a:gd name="connsiteX107" fmla="*/ 2277181 w 2482744"/>
              <a:gd name="connsiteY107" fmla="*/ 85060 h 1396409"/>
              <a:gd name="connsiteX108" fmla="*/ 2263004 w 2482744"/>
              <a:gd name="connsiteY108" fmla="*/ 28353 h 1396409"/>
              <a:gd name="connsiteX109" fmla="*/ 2234651 w 2482744"/>
              <a:gd name="connsiteY109" fmla="*/ 14176 h 1396409"/>
              <a:gd name="connsiteX110" fmla="*/ 2213386 w 2482744"/>
              <a:gd name="connsiteY110" fmla="*/ 0 h 1396409"/>
              <a:gd name="connsiteX111" fmla="*/ 2156679 w 2482744"/>
              <a:gd name="connsiteY111" fmla="*/ 14176 h 1396409"/>
              <a:gd name="connsiteX112" fmla="*/ 2099972 w 2482744"/>
              <a:gd name="connsiteY112" fmla="*/ 49618 h 1396409"/>
              <a:gd name="connsiteX113" fmla="*/ 2078707 w 2482744"/>
              <a:gd name="connsiteY113" fmla="*/ 99237 h 1396409"/>
              <a:gd name="connsiteX114" fmla="*/ 2057441 w 2482744"/>
              <a:gd name="connsiteY114" fmla="*/ 113413 h 1396409"/>
              <a:gd name="connsiteX115" fmla="*/ 2036176 w 2482744"/>
              <a:gd name="connsiteY115" fmla="*/ 134679 h 1396409"/>
              <a:gd name="connsiteX116" fmla="*/ 1972381 w 2482744"/>
              <a:gd name="connsiteY116" fmla="*/ 170120 h 1396409"/>
              <a:gd name="connsiteX117" fmla="*/ 1951116 w 2482744"/>
              <a:gd name="connsiteY117" fmla="*/ 191386 h 1396409"/>
              <a:gd name="connsiteX118" fmla="*/ 1922762 w 2482744"/>
              <a:gd name="connsiteY118" fmla="*/ 241004 h 1396409"/>
              <a:gd name="connsiteX119" fmla="*/ 1901497 w 2482744"/>
              <a:gd name="connsiteY119" fmla="*/ 262269 h 1396409"/>
              <a:gd name="connsiteX120" fmla="*/ 1887321 w 2482744"/>
              <a:gd name="connsiteY120" fmla="*/ 304800 h 1396409"/>
              <a:gd name="connsiteX121" fmla="*/ 1873144 w 2482744"/>
              <a:gd name="connsiteY121" fmla="*/ 375683 h 1396409"/>
              <a:gd name="connsiteX122" fmla="*/ 1866055 w 2482744"/>
              <a:gd name="connsiteY122" fmla="*/ 460744 h 1396409"/>
              <a:gd name="connsiteX123" fmla="*/ 1816437 w 2482744"/>
              <a:gd name="connsiteY123" fmla="*/ 510362 h 1396409"/>
              <a:gd name="connsiteX124" fmla="*/ 1766818 w 2482744"/>
              <a:gd name="connsiteY124" fmla="*/ 517451 h 1396409"/>
              <a:gd name="connsiteX125" fmla="*/ 1745553 w 2482744"/>
              <a:gd name="connsiteY125" fmla="*/ 531627 h 1396409"/>
              <a:gd name="connsiteX126" fmla="*/ 1703023 w 2482744"/>
              <a:gd name="connsiteY126" fmla="*/ 545804 h 1396409"/>
              <a:gd name="connsiteX127" fmla="*/ 1688846 w 2482744"/>
              <a:gd name="connsiteY127" fmla="*/ 567069 h 1396409"/>
              <a:gd name="connsiteX128" fmla="*/ 1681758 w 2482744"/>
              <a:gd name="connsiteY128" fmla="*/ 588334 h 1396409"/>
              <a:gd name="connsiteX129" fmla="*/ 1660493 w 2482744"/>
              <a:gd name="connsiteY129" fmla="*/ 602511 h 1396409"/>
              <a:gd name="connsiteX130" fmla="*/ 1603786 w 2482744"/>
              <a:gd name="connsiteY130" fmla="*/ 595423 h 1396409"/>
              <a:gd name="connsiteX131" fmla="*/ 1561255 w 2482744"/>
              <a:gd name="connsiteY131" fmla="*/ 581246 h 1396409"/>
              <a:gd name="connsiteX132" fmla="*/ 1511637 w 2482744"/>
              <a:gd name="connsiteY132" fmla="*/ 595423 h 1396409"/>
              <a:gd name="connsiteX133" fmla="*/ 1490372 w 2482744"/>
              <a:gd name="connsiteY133" fmla="*/ 602511 h 1396409"/>
              <a:gd name="connsiteX134" fmla="*/ 1462018 w 2482744"/>
              <a:gd name="connsiteY134" fmla="*/ 609600 h 1396409"/>
              <a:gd name="connsiteX135" fmla="*/ 1405311 w 2482744"/>
              <a:gd name="connsiteY135" fmla="*/ 659218 h 1396409"/>
              <a:gd name="connsiteX136" fmla="*/ 1391134 w 2482744"/>
              <a:gd name="connsiteY136" fmla="*/ 687572 h 1396409"/>
              <a:gd name="connsiteX137" fmla="*/ 1384046 w 2482744"/>
              <a:gd name="connsiteY137" fmla="*/ 800986 h 1396409"/>
              <a:gd name="connsiteX138" fmla="*/ 1369869 w 2482744"/>
              <a:gd name="connsiteY138" fmla="*/ 822251 h 1396409"/>
              <a:gd name="connsiteX139" fmla="*/ 1348604 w 2482744"/>
              <a:gd name="connsiteY139" fmla="*/ 864781 h 1396409"/>
              <a:gd name="connsiteX140" fmla="*/ 1334428 w 2482744"/>
              <a:gd name="connsiteY140" fmla="*/ 836427 h 1396409"/>
              <a:gd name="connsiteX141" fmla="*/ 1313162 w 2482744"/>
              <a:gd name="connsiteY141" fmla="*/ 829339 h 1396409"/>
              <a:gd name="connsiteX142" fmla="*/ 1135953 w 2482744"/>
              <a:gd name="connsiteY142" fmla="*/ 843516 h 1396409"/>
              <a:gd name="connsiteX143" fmla="*/ 1121776 w 2482744"/>
              <a:gd name="connsiteY143" fmla="*/ 864781 h 1396409"/>
              <a:gd name="connsiteX144" fmla="*/ 1043804 w 2482744"/>
              <a:gd name="connsiteY144" fmla="*/ 871869 h 1396409"/>
              <a:gd name="connsiteX145" fmla="*/ 958744 w 2482744"/>
              <a:gd name="connsiteY145" fmla="*/ 843516 h 139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482744" h="1396409">
                <a:moveTo>
                  <a:pt x="958744" y="843516"/>
                </a:moveTo>
                <a:cubicBezTo>
                  <a:pt x="942204" y="822251"/>
                  <a:pt x="951693" y="763282"/>
                  <a:pt x="944567" y="744279"/>
                </a:cubicBezTo>
                <a:cubicBezTo>
                  <a:pt x="941576" y="736302"/>
                  <a:pt x="937043" y="728335"/>
                  <a:pt x="930390" y="723013"/>
                </a:cubicBezTo>
                <a:cubicBezTo>
                  <a:pt x="924556" y="718345"/>
                  <a:pt x="916213" y="718288"/>
                  <a:pt x="909125" y="715925"/>
                </a:cubicBezTo>
                <a:cubicBezTo>
                  <a:pt x="897311" y="718288"/>
                  <a:pt x="885444" y="720399"/>
                  <a:pt x="873683" y="723013"/>
                </a:cubicBezTo>
                <a:cubicBezTo>
                  <a:pt x="864173" y="725126"/>
                  <a:pt x="855072" y="730102"/>
                  <a:pt x="845330" y="730102"/>
                </a:cubicBezTo>
                <a:cubicBezTo>
                  <a:pt x="837858" y="730102"/>
                  <a:pt x="831153" y="725376"/>
                  <a:pt x="824065" y="723013"/>
                </a:cubicBezTo>
                <a:cubicBezTo>
                  <a:pt x="816332" y="711414"/>
                  <a:pt x="805807" y="689720"/>
                  <a:pt x="788623" y="687572"/>
                </a:cubicBezTo>
                <a:cubicBezTo>
                  <a:pt x="776668" y="686078"/>
                  <a:pt x="764995" y="692297"/>
                  <a:pt x="753181" y="694660"/>
                </a:cubicBezTo>
                <a:cubicBezTo>
                  <a:pt x="724417" y="713836"/>
                  <a:pt x="729888" y="705806"/>
                  <a:pt x="710651" y="744279"/>
                </a:cubicBezTo>
                <a:cubicBezTo>
                  <a:pt x="707309" y="750962"/>
                  <a:pt x="708845" y="760261"/>
                  <a:pt x="703562" y="765544"/>
                </a:cubicBezTo>
                <a:cubicBezTo>
                  <a:pt x="696090" y="773016"/>
                  <a:pt x="684383" y="774478"/>
                  <a:pt x="675209" y="779720"/>
                </a:cubicBezTo>
                <a:cubicBezTo>
                  <a:pt x="667812" y="783947"/>
                  <a:pt x="660489" y="788443"/>
                  <a:pt x="653944" y="793897"/>
                </a:cubicBezTo>
                <a:cubicBezTo>
                  <a:pt x="584270" y="851959"/>
                  <a:pt x="674260" y="780669"/>
                  <a:pt x="618502" y="836427"/>
                </a:cubicBezTo>
                <a:cubicBezTo>
                  <a:pt x="612478" y="842451"/>
                  <a:pt x="603782" y="845150"/>
                  <a:pt x="597237" y="850604"/>
                </a:cubicBezTo>
                <a:cubicBezTo>
                  <a:pt x="578161" y="866501"/>
                  <a:pt x="577333" y="875990"/>
                  <a:pt x="554707" y="886046"/>
                </a:cubicBezTo>
                <a:cubicBezTo>
                  <a:pt x="541051" y="892115"/>
                  <a:pt x="512176" y="900223"/>
                  <a:pt x="512176" y="900223"/>
                </a:cubicBezTo>
                <a:cubicBezTo>
                  <a:pt x="460572" y="977633"/>
                  <a:pt x="536688" y="858288"/>
                  <a:pt x="490911" y="949841"/>
                </a:cubicBezTo>
                <a:cubicBezTo>
                  <a:pt x="485628" y="960408"/>
                  <a:pt x="476734" y="968744"/>
                  <a:pt x="469646" y="978195"/>
                </a:cubicBezTo>
                <a:cubicBezTo>
                  <a:pt x="467283" y="985283"/>
                  <a:pt x="469943" y="998324"/>
                  <a:pt x="462558" y="999460"/>
                </a:cubicBezTo>
                <a:cubicBezTo>
                  <a:pt x="354820" y="1016035"/>
                  <a:pt x="402085" y="1003860"/>
                  <a:pt x="356232" y="971107"/>
                </a:cubicBezTo>
                <a:cubicBezTo>
                  <a:pt x="347634" y="964965"/>
                  <a:pt x="337330" y="961656"/>
                  <a:pt x="327879" y="956930"/>
                </a:cubicBezTo>
                <a:cubicBezTo>
                  <a:pt x="320791" y="947479"/>
                  <a:pt x="315690" y="936139"/>
                  <a:pt x="306614" y="928576"/>
                </a:cubicBezTo>
                <a:cubicBezTo>
                  <a:pt x="286283" y="911634"/>
                  <a:pt x="218223" y="928200"/>
                  <a:pt x="214465" y="928576"/>
                </a:cubicBezTo>
                <a:cubicBezTo>
                  <a:pt x="207377" y="933302"/>
                  <a:pt x="199567" y="937093"/>
                  <a:pt x="193200" y="942753"/>
                </a:cubicBezTo>
                <a:cubicBezTo>
                  <a:pt x="178215" y="956073"/>
                  <a:pt x="167351" y="974162"/>
                  <a:pt x="150669" y="985283"/>
                </a:cubicBezTo>
                <a:lnTo>
                  <a:pt x="129404" y="999460"/>
                </a:lnTo>
                <a:cubicBezTo>
                  <a:pt x="111588" y="1052910"/>
                  <a:pt x="135621" y="987026"/>
                  <a:pt x="108139" y="1041990"/>
                </a:cubicBezTo>
                <a:cubicBezTo>
                  <a:pt x="78792" y="1100684"/>
                  <a:pt x="127504" y="1023577"/>
                  <a:pt x="86874" y="1084520"/>
                </a:cubicBezTo>
                <a:cubicBezTo>
                  <a:pt x="84511" y="1098697"/>
                  <a:pt x="82904" y="1113021"/>
                  <a:pt x="79786" y="1127051"/>
                </a:cubicBezTo>
                <a:cubicBezTo>
                  <a:pt x="78165" y="1134345"/>
                  <a:pt x="72697" y="1140844"/>
                  <a:pt x="72697" y="1148316"/>
                </a:cubicBezTo>
                <a:cubicBezTo>
                  <a:pt x="72697" y="1155788"/>
                  <a:pt x="77423" y="1162493"/>
                  <a:pt x="79786" y="1169581"/>
                </a:cubicBezTo>
                <a:cubicBezTo>
                  <a:pt x="77423" y="1145953"/>
                  <a:pt x="87276" y="1117441"/>
                  <a:pt x="72697" y="1098697"/>
                </a:cubicBezTo>
                <a:cubicBezTo>
                  <a:pt x="48319" y="1067354"/>
                  <a:pt x="22399" y="1117438"/>
                  <a:pt x="15990" y="1127051"/>
                </a:cubicBezTo>
                <a:cubicBezTo>
                  <a:pt x="13627" y="1134139"/>
                  <a:pt x="10714" y="1141067"/>
                  <a:pt x="8902" y="1148316"/>
                </a:cubicBezTo>
                <a:cubicBezTo>
                  <a:pt x="-4267" y="1200996"/>
                  <a:pt x="-1595" y="1223603"/>
                  <a:pt x="8902" y="1290083"/>
                </a:cubicBezTo>
                <a:cubicBezTo>
                  <a:pt x="10550" y="1300521"/>
                  <a:pt x="18917" y="1308724"/>
                  <a:pt x="23079" y="1318437"/>
                </a:cubicBezTo>
                <a:cubicBezTo>
                  <a:pt x="26022" y="1325305"/>
                  <a:pt x="24884" y="1334419"/>
                  <a:pt x="30167" y="1339702"/>
                </a:cubicBezTo>
                <a:cubicBezTo>
                  <a:pt x="35450" y="1344985"/>
                  <a:pt x="44564" y="1343847"/>
                  <a:pt x="51432" y="1346790"/>
                </a:cubicBezTo>
                <a:cubicBezTo>
                  <a:pt x="112746" y="1373067"/>
                  <a:pt x="51181" y="1351432"/>
                  <a:pt x="101051" y="1368055"/>
                </a:cubicBezTo>
                <a:cubicBezTo>
                  <a:pt x="108139" y="1372781"/>
                  <a:pt x="114486" y="1378876"/>
                  <a:pt x="122316" y="1382232"/>
                </a:cubicBezTo>
                <a:cubicBezTo>
                  <a:pt x="135771" y="1387999"/>
                  <a:pt x="183611" y="1394811"/>
                  <a:pt x="193200" y="1396409"/>
                </a:cubicBezTo>
                <a:cubicBezTo>
                  <a:pt x="252270" y="1394046"/>
                  <a:pt x="311514" y="1394441"/>
                  <a:pt x="370409" y="1389320"/>
                </a:cubicBezTo>
                <a:cubicBezTo>
                  <a:pt x="420343" y="1384978"/>
                  <a:pt x="469646" y="1375143"/>
                  <a:pt x="519265" y="1368055"/>
                </a:cubicBezTo>
                <a:cubicBezTo>
                  <a:pt x="535804" y="1365692"/>
                  <a:pt x="552182" y="1361406"/>
                  <a:pt x="568883" y="1360967"/>
                </a:cubicBezTo>
                <a:lnTo>
                  <a:pt x="838241" y="1353879"/>
                </a:lnTo>
                <a:cubicBezTo>
                  <a:pt x="873683" y="1351516"/>
                  <a:pt x="909345" y="1351384"/>
                  <a:pt x="944567" y="1346790"/>
                </a:cubicBezTo>
                <a:cubicBezTo>
                  <a:pt x="963887" y="1344270"/>
                  <a:pt x="982476" y="1337740"/>
                  <a:pt x="1001274" y="1332613"/>
                </a:cubicBezTo>
                <a:cubicBezTo>
                  <a:pt x="1008482" y="1330647"/>
                  <a:pt x="1015118" y="1326398"/>
                  <a:pt x="1022539" y="1325525"/>
                </a:cubicBezTo>
                <a:cubicBezTo>
                  <a:pt x="1055475" y="1321650"/>
                  <a:pt x="1088718" y="1321082"/>
                  <a:pt x="1121776" y="1318437"/>
                </a:cubicBezTo>
                <a:cubicBezTo>
                  <a:pt x="1147791" y="1316356"/>
                  <a:pt x="1173757" y="1313711"/>
                  <a:pt x="1199748" y="1311348"/>
                </a:cubicBezTo>
                <a:cubicBezTo>
                  <a:pt x="1202111" y="1304260"/>
                  <a:pt x="1202692" y="1296300"/>
                  <a:pt x="1206837" y="1290083"/>
                </a:cubicBezTo>
                <a:cubicBezTo>
                  <a:pt x="1212398" y="1281742"/>
                  <a:pt x="1219398" y="1273791"/>
                  <a:pt x="1228102" y="1268818"/>
                </a:cubicBezTo>
                <a:cubicBezTo>
                  <a:pt x="1236808" y="1263843"/>
                  <a:pt x="1296403" y="1255072"/>
                  <a:pt x="1298986" y="1254641"/>
                </a:cubicBezTo>
                <a:cubicBezTo>
                  <a:pt x="1306074" y="1249916"/>
                  <a:pt x="1312631" y="1244275"/>
                  <a:pt x="1320251" y="1240465"/>
                </a:cubicBezTo>
                <a:cubicBezTo>
                  <a:pt x="1326934" y="1237123"/>
                  <a:pt x="1334332" y="1235429"/>
                  <a:pt x="1341516" y="1233376"/>
                </a:cubicBezTo>
                <a:cubicBezTo>
                  <a:pt x="1374426" y="1223973"/>
                  <a:pt x="1374109" y="1226162"/>
                  <a:pt x="1412400" y="1219200"/>
                </a:cubicBezTo>
                <a:cubicBezTo>
                  <a:pt x="1424253" y="1217045"/>
                  <a:pt x="1435914" y="1213815"/>
                  <a:pt x="1447841" y="1212111"/>
                </a:cubicBezTo>
                <a:cubicBezTo>
                  <a:pt x="1485557" y="1206723"/>
                  <a:pt x="1561255" y="1197934"/>
                  <a:pt x="1561255" y="1197934"/>
                </a:cubicBezTo>
                <a:cubicBezTo>
                  <a:pt x="1568344" y="1195571"/>
                  <a:pt x="1575653" y="1193789"/>
                  <a:pt x="1582521" y="1190846"/>
                </a:cubicBezTo>
                <a:cubicBezTo>
                  <a:pt x="1643840" y="1164567"/>
                  <a:pt x="1582265" y="1186205"/>
                  <a:pt x="1632139" y="1169581"/>
                </a:cubicBezTo>
                <a:cubicBezTo>
                  <a:pt x="1648679" y="1171944"/>
                  <a:pt x="1666245" y="1170464"/>
                  <a:pt x="1681758" y="1176669"/>
                </a:cubicBezTo>
                <a:cubicBezTo>
                  <a:pt x="1691065" y="1180392"/>
                  <a:pt x="1694682" y="1192373"/>
                  <a:pt x="1703023" y="1197934"/>
                </a:cubicBezTo>
                <a:cubicBezTo>
                  <a:pt x="1709240" y="1202079"/>
                  <a:pt x="1717200" y="1202660"/>
                  <a:pt x="1724288" y="1205023"/>
                </a:cubicBezTo>
                <a:cubicBezTo>
                  <a:pt x="1731376" y="1212111"/>
                  <a:pt x="1737396" y="1220461"/>
                  <a:pt x="1745553" y="1226288"/>
                </a:cubicBezTo>
                <a:cubicBezTo>
                  <a:pt x="1754152" y="1232430"/>
                  <a:pt x="1764194" y="1236303"/>
                  <a:pt x="1773907" y="1240465"/>
                </a:cubicBezTo>
                <a:cubicBezTo>
                  <a:pt x="1788142" y="1246566"/>
                  <a:pt x="1809139" y="1251045"/>
                  <a:pt x="1823525" y="1254641"/>
                </a:cubicBezTo>
                <a:cubicBezTo>
                  <a:pt x="1832976" y="1259367"/>
                  <a:pt x="1841343" y="1268007"/>
                  <a:pt x="1851879" y="1268818"/>
                </a:cubicBezTo>
                <a:cubicBezTo>
                  <a:pt x="1873212" y="1270459"/>
                  <a:pt x="1894826" y="1266541"/>
                  <a:pt x="1915674" y="1261730"/>
                </a:cubicBezTo>
                <a:cubicBezTo>
                  <a:pt x="1925970" y="1259354"/>
                  <a:pt x="1934134" y="1251263"/>
                  <a:pt x="1944028" y="1247553"/>
                </a:cubicBezTo>
                <a:cubicBezTo>
                  <a:pt x="1953150" y="1244132"/>
                  <a:pt x="1962930" y="1242828"/>
                  <a:pt x="1972381" y="1240465"/>
                </a:cubicBezTo>
                <a:cubicBezTo>
                  <a:pt x="1979469" y="1235739"/>
                  <a:pt x="1985640" y="1229199"/>
                  <a:pt x="1993646" y="1226288"/>
                </a:cubicBezTo>
                <a:cubicBezTo>
                  <a:pt x="2011957" y="1219629"/>
                  <a:pt x="2050353" y="1212111"/>
                  <a:pt x="2050353" y="1212111"/>
                </a:cubicBezTo>
                <a:cubicBezTo>
                  <a:pt x="2127751" y="1160511"/>
                  <a:pt x="2008431" y="1236616"/>
                  <a:pt x="2099972" y="1190846"/>
                </a:cubicBezTo>
                <a:cubicBezTo>
                  <a:pt x="2110539" y="1185563"/>
                  <a:pt x="2117758" y="1174864"/>
                  <a:pt x="2128325" y="1169581"/>
                </a:cubicBezTo>
                <a:cubicBezTo>
                  <a:pt x="2141691" y="1162898"/>
                  <a:pt x="2156678" y="1160130"/>
                  <a:pt x="2170855" y="1155404"/>
                </a:cubicBezTo>
                <a:lnTo>
                  <a:pt x="2192121" y="1148316"/>
                </a:lnTo>
                <a:cubicBezTo>
                  <a:pt x="2199209" y="1141228"/>
                  <a:pt x="2207825" y="1135392"/>
                  <a:pt x="2213386" y="1127051"/>
                </a:cubicBezTo>
                <a:cubicBezTo>
                  <a:pt x="2224708" y="1110067"/>
                  <a:pt x="2214573" y="1097906"/>
                  <a:pt x="2234651" y="1084520"/>
                </a:cubicBezTo>
                <a:cubicBezTo>
                  <a:pt x="2242757" y="1079116"/>
                  <a:pt x="2253553" y="1079795"/>
                  <a:pt x="2263004" y="1077432"/>
                </a:cubicBezTo>
                <a:cubicBezTo>
                  <a:pt x="2270092" y="1067981"/>
                  <a:pt x="2277494" y="1058757"/>
                  <a:pt x="2284269" y="1049079"/>
                </a:cubicBezTo>
                <a:cubicBezTo>
                  <a:pt x="2294040" y="1035120"/>
                  <a:pt x="2312623" y="1006548"/>
                  <a:pt x="2312623" y="1006548"/>
                </a:cubicBezTo>
                <a:cubicBezTo>
                  <a:pt x="2326234" y="965714"/>
                  <a:pt x="2329753" y="964462"/>
                  <a:pt x="2312623" y="900223"/>
                </a:cubicBezTo>
                <a:cubicBezTo>
                  <a:pt x="2309673" y="889160"/>
                  <a:pt x="2279014" y="870729"/>
                  <a:pt x="2270093" y="864781"/>
                </a:cubicBezTo>
                <a:cubicBezTo>
                  <a:pt x="2296081" y="825798"/>
                  <a:pt x="2270095" y="858871"/>
                  <a:pt x="2305534" y="829339"/>
                </a:cubicBezTo>
                <a:cubicBezTo>
                  <a:pt x="2326004" y="812281"/>
                  <a:pt x="2327035" y="807721"/>
                  <a:pt x="2340976" y="786809"/>
                </a:cubicBezTo>
                <a:cubicBezTo>
                  <a:pt x="2343339" y="777358"/>
                  <a:pt x="2338323" y="758455"/>
                  <a:pt x="2348065" y="758455"/>
                </a:cubicBezTo>
                <a:cubicBezTo>
                  <a:pt x="2365103" y="758455"/>
                  <a:pt x="2374431" y="781421"/>
                  <a:pt x="2390595" y="786809"/>
                </a:cubicBezTo>
                <a:lnTo>
                  <a:pt x="2411860" y="793897"/>
                </a:lnTo>
                <a:cubicBezTo>
                  <a:pt x="2418948" y="786809"/>
                  <a:pt x="2428257" y="781395"/>
                  <a:pt x="2433125" y="772632"/>
                </a:cubicBezTo>
                <a:cubicBezTo>
                  <a:pt x="2440382" y="759569"/>
                  <a:pt x="2442576" y="744279"/>
                  <a:pt x="2447302" y="730102"/>
                </a:cubicBezTo>
                <a:cubicBezTo>
                  <a:pt x="2457469" y="699600"/>
                  <a:pt x="2452580" y="716078"/>
                  <a:pt x="2461479" y="680483"/>
                </a:cubicBezTo>
                <a:cubicBezTo>
                  <a:pt x="2459116" y="671032"/>
                  <a:pt x="2454390" y="661872"/>
                  <a:pt x="2454390" y="652130"/>
                </a:cubicBezTo>
                <a:cubicBezTo>
                  <a:pt x="2454390" y="631614"/>
                  <a:pt x="2469960" y="622384"/>
                  <a:pt x="2482744" y="609600"/>
                </a:cubicBezTo>
                <a:cubicBezTo>
                  <a:pt x="2478018" y="595423"/>
                  <a:pt x="2477533" y="579024"/>
                  <a:pt x="2468567" y="567069"/>
                </a:cubicBezTo>
                <a:cubicBezTo>
                  <a:pt x="2442190" y="531901"/>
                  <a:pt x="2453855" y="548546"/>
                  <a:pt x="2433125" y="517451"/>
                </a:cubicBezTo>
                <a:cubicBezTo>
                  <a:pt x="2428399" y="493823"/>
                  <a:pt x="2423997" y="470128"/>
                  <a:pt x="2418948" y="446567"/>
                </a:cubicBezTo>
                <a:cubicBezTo>
                  <a:pt x="2416907" y="437041"/>
                  <a:pt x="2413973" y="427723"/>
                  <a:pt x="2411860" y="418213"/>
                </a:cubicBezTo>
                <a:cubicBezTo>
                  <a:pt x="2409409" y="407182"/>
                  <a:pt x="2402400" y="366996"/>
                  <a:pt x="2397683" y="354418"/>
                </a:cubicBezTo>
                <a:cubicBezTo>
                  <a:pt x="2393973" y="344524"/>
                  <a:pt x="2387431" y="335876"/>
                  <a:pt x="2383507" y="326065"/>
                </a:cubicBezTo>
                <a:cubicBezTo>
                  <a:pt x="2377957" y="312190"/>
                  <a:pt x="2384182" y="285184"/>
                  <a:pt x="2369330" y="283534"/>
                </a:cubicBezTo>
                <a:cubicBezTo>
                  <a:pt x="2277256" y="273304"/>
                  <a:pt x="2326856" y="278223"/>
                  <a:pt x="2220474" y="269358"/>
                </a:cubicBezTo>
                <a:cubicBezTo>
                  <a:pt x="2207402" y="217066"/>
                  <a:pt x="2211408" y="262816"/>
                  <a:pt x="2227562" y="219739"/>
                </a:cubicBezTo>
                <a:cubicBezTo>
                  <a:pt x="2244669" y="174120"/>
                  <a:pt x="2217917" y="189875"/>
                  <a:pt x="2255916" y="177209"/>
                </a:cubicBezTo>
                <a:cubicBezTo>
                  <a:pt x="2258279" y="170121"/>
                  <a:pt x="2259663" y="162627"/>
                  <a:pt x="2263004" y="155944"/>
                </a:cubicBezTo>
                <a:cubicBezTo>
                  <a:pt x="2266814" y="148324"/>
                  <a:pt x="2273825" y="142509"/>
                  <a:pt x="2277181" y="134679"/>
                </a:cubicBezTo>
                <a:cubicBezTo>
                  <a:pt x="2281019" y="125725"/>
                  <a:pt x="2281906" y="115776"/>
                  <a:pt x="2284269" y="106325"/>
                </a:cubicBezTo>
                <a:cubicBezTo>
                  <a:pt x="2281906" y="99237"/>
                  <a:pt x="2279147" y="92268"/>
                  <a:pt x="2277181" y="85060"/>
                </a:cubicBezTo>
                <a:cubicBezTo>
                  <a:pt x="2272054" y="66262"/>
                  <a:pt x="2273028" y="45061"/>
                  <a:pt x="2263004" y="28353"/>
                </a:cubicBezTo>
                <a:cubicBezTo>
                  <a:pt x="2257568" y="19292"/>
                  <a:pt x="2243825" y="19418"/>
                  <a:pt x="2234651" y="14176"/>
                </a:cubicBezTo>
                <a:cubicBezTo>
                  <a:pt x="2227254" y="9949"/>
                  <a:pt x="2220474" y="4725"/>
                  <a:pt x="2213386" y="0"/>
                </a:cubicBezTo>
                <a:cubicBezTo>
                  <a:pt x="2199907" y="2696"/>
                  <a:pt x="2171209" y="6911"/>
                  <a:pt x="2156679" y="14176"/>
                </a:cubicBezTo>
                <a:cubicBezTo>
                  <a:pt x="2139577" y="22727"/>
                  <a:pt x="2116843" y="38371"/>
                  <a:pt x="2099972" y="49618"/>
                </a:cubicBezTo>
                <a:cubicBezTo>
                  <a:pt x="2095048" y="64388"/>
                  <a:pt x="2088436" y="87562"/>
                  <a:pt x="2078707" y="99237"/>
                </a:cubicBezTo>
                <a:cubicBezTo>
                  <a:pt x="2073253" y="105782"/>
                  <a:pt x="2063986" y="107959"/>
                  <a:pt x="2057441" y="113413"/>
                </a:cubicBezTo>
                <a:cubicBezTo>
                  <a:pt x="2049740" y="119831"/>
                  <a:pt x="2044089" y="128524"/>
                  <a:pt x="2036176" y="134679"/>
                </a:cubicBezTo>
                <a:cubicBezTo>
                  <a:pt x="1999617" y="163114"/>
                  <a:pt x="2004465" y="159426"/>
                  <a:pt x="1972381" y="170120"/>
                </a:cubicBezTo>
                <a:cubicBezTo>
                  <a:pt x="1965293" y="177209"/>
                  <a:pt x="1957534" y="183685"/>
                  <a:pt x="1951116" y="191386"/>
                </a:cubicBezTo>
                <a:cubicBezTo>
                  <a:pt x="1917626" y="231575"/>
                  <a:pt x="1957434" y="192464"/>
                  <a:pt x="1922762" y="241004"/>
                </a:cubicBezTo>
                <a:cubicBezTo>
                  <a:pt x="1916935" y="249161"/>
                  <a:pt x="1908585" y="255181"/>
                  <a:pt x="1901497" y="262269"/>
                </a:cubicBezTo>
                <a:cubicBezTo>
                  <a:pt x="1896772" y="276446"/>
                  <a:pt x="1889435" y="290006"/>
                  <a:pt x="1887321" y="304800"/>
                </a:cubicBezTo>
                <a:cubicBezTo>
                  <a:pt x="1879175" y="361815"/>
                  <a:pt x="1885515" y="338568"/>
                  <a:pt x="1873144" y="375683"/>
                </a:cubicBezTo>
                <a:cubicBezTo>
                  <a:pt x="1870781" y="404037"/>
                  <a:pt x="1873670" y="433330"/>
                  <a:pt x="1866055" y="460744"/>
                </a:cubicBezTo>
                <a:cubicBezTo>
                  <a:pt x="1856976" y="493429"/>
                  <a:pt x="1843596" y="504930"/>
                  <a:pt x="1816437" y="510362"/>
                </a:cubicBezTo>
                <a:cubicBezTo>
                  <a:pt x="1800054" y="513639"/>
                  <a:pt x="1783358" y="515088"/>
                  <a:pt x="1766818" y="517451"/>
                </a:cubicBezTo>
                <a:cubicBezTo>
                  <a:pt x="1759730" y="522176"/>
                  <a:pt x="1753338" y="528167"/>
                  <a:pt x="1745553" y="531627"/>
                </a:cubicBezTo>
                <a:cubicBezTo>
                  <a:pt x="1731897" y="537696"/>
                  <a:pt x="1703023" y="545804"/>
                  <a:pt x="1703023" y="545804"/>
                </a:cubicBezTo>
                <a:cubicBezTo>
                  <a:pt x="1698297" y="552892"/>
                  <a:pt x="1692656" y="559449"/>
                  <a:pt x="1688846" y="567069"/>
                </a:cubicBezTo>
                <a:cubicBezTo>
                  <a:pt x="1685505" y="573752"/>
                  <a:pt x="1686425" y="582500"/>
                  <a:pt x="1681758" y="588334"/>
                </a:cubicBezTo>
                <a:cubicBezTo>
                  <a:pt x="1676436" y="594986"/>
                  <a:pt x="1667581" y="597785"/>
                  <a:pt x="1660493" y="602511"/>
                </a:cubicBezTo>
                <a:cubicBezTo>
                  <a:pt x="1641591" y="600148"/>
                  <a:pt x="1622413" y="599414"/>
                  <a:pt x="1603786" y="595423"/>
                </a:cubicBezTo>
                <a:cubicBezTo>
                  <a:pt x="1589174" y="592292"/>
                  <a:pt x="1561255" y="581246"/>
                  <a:pt x="1561255" y="581246"/>
                </a:cubicBezTo>
                <a:lnTo>
                  <a:pt x="1511637" y="595423"/>
                </a:lnTo>
                <a:cubicBezTo>
                  <a:pt x="1504480" y="597570"/>
                  <a:pt x="1497556" y="600458"/>
                  <a:pt x="1490372" y="602511"/>
                </a:cubicBezTo>
                <a:cubicBezTo>
                  <a:pt x="1481005" y="605187"/>
                  <a:pt x="1471469" y="607237"/>
                  <a:pt x="1462018" y="609600"/>
                </a:cubicBezTo>
                <a:cubicBezTo>
                  <a:pt x="1423306" y="635408"/>
                  <a:pt x="1423486" y="627412"/>
                  <a:pt x="1405311" y="659218"/>
                </a:cubicBezTo>
                <a:cubicBezTo>
                  <a:pt x="1400068" y="668393"/>
                  <a:pt x="1395860" y="678121"/>
                  <a:pt x="1391134" y="687572"/>
                </a:cubicBezTo>
                <a:cubicBezTo>
                  <a:pt x="1388771" y="725377"/>
                  <a:pt x="1389954" y="763571"/>
                  <a:pt x="1384046" y="800986"/>
                </a:cubicBezTo>
                <a:cubicBezTo>
                  <a:pt x="1382717" y="809401"/>
                  <a:pt x="1373679" y="814631"/>
                  <a:pt x="1369869" y="822251"/>
                </a:cubicBezTo>
                <a:cubicBezTo>
                  <a:pt x="1340522" y="880945"/>
                  <a:pt x="1389234" y="803838"/>
                  <a:pt x="1348604" y="864781"/>
                </a:cubicBezTo>
                <a:cubicBezTo>
                  <a:pt x="1332590" y="912824"/>
                  <a:pt x="1350718" y="869006"/>
                  <a:pt x="1334428" y="836427"/>
                </a:cubicBezTo>
                <a:cubicBezTo>
                  <a:pt x="1331086" y="829744"/>
                  <a:pt x="1320251" y="831702"/>
                  <a:pt x="1313162" y="829339"/>
                </a:cubicBezTo>
                <a:cubicBezTo>
                  <a:pt x="1254092" y="834065"/>
                  <a:pt x="1194221" y="832726"/>
                  <a:pt x="1135953" y="843516"/>
                </a:cubicBezTo>
                <a:cubicBezTo>
                  <a:pt x="1127576" y="845067"/>
                  <a:pt x="1129918" y="862276"/>
                  <a:pt x="1121776" y="864781"/>
                </a:cubicBezTo>
                <a:cubicBezTo>
                  <a:pt x="1096832" y="872456"/>
                  <a:pt x="1069758" y="869137"/>
                  <a:pt x="1043804" y="871869"/>
                </a:cubicBezTo>
                <a:cubicBezTo>
                  <a:pt x="970891" y="879544"/>
                  <a:pt x="975284" y="864781"/>
                  <a:pt x="958744" y="84351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9F67E27-2E85-43D2-9733-6938624D7B89}"/>
              </a:ext>
            </a:extLst>
          </p:cNvPr>
          <p:cNvSpPr/>
          <p:nvPr/>
        </p:nvSpPr>
        <p:spPr>
          <a:xfrm>
            <a:off x="8681077" y="721600"/>
            <a:ext cx="107910" cy="171535"/>
          </a:xfrm>
          <a:custGeom>
            <a:avLst/>
            <a:gdLst>
              <a:gd name="connsiteX0" fmla="*/ 101416 w 107910"/>
              <a:gd name="connsiteY0" fmla="*/ 114828 h 171535"/>
              <a:gd name="connsiteX1" fmla="*/ 94328 w 107910"/>
              <a:gd name="connsiteY1" fmla="*/ 58121 h 171535"/>
              <a:gd name="connsiteX2" fmla="*/ 65974 w 107910"/>
              <a:gd name="connsiteY2" fmla="*/ 51033 h 171535"/>
              <a:gd name="connsiteX3" fmla="*/ 58886 w 107910"/>
              <a:gd name="connsiteY3" fmla="*/ 29767 h 171535"/>
              <a:gd name="connsiteX4" fmla="*/ 51797 w 107910"/>
              <a:gd name="connsiteY4" fmla="*/ 1414 h 171535"/>
              <a:gd name="connsiteX5" fmla="*/ 23444 w 107910"/>
              <a:gd name="connsiteY5" fmla="*/ 8502 h 171535"/>
              <a:gd name="connsiteX6" fmla="*/ 9267 w 107910"/>
              <a:gd name="connsiteY6" fmla="*/ 36856 h 171535"/>
              <a:gd name="connsiteX7" fmla="*/ 9267 w 107910"/>
              <a:gd name="connsiteY7" fmla="*/ 121916 h 171535"/>
              <a:gd name="connsiteX8" fmla="*/ 30532 w 107910"/>
              <a:gd name="connsiteY8" fmla="*/ 136093 h 171535"/>
              <a:gd name="connsiteX9" fmla="*/ 80151 w 107910"/>
              <a:gd name="connsiteY9" fmla="*/ 171535 h 171535"/>
              <a:gd name="connsiteX10" fmla="*/ 101416 w 107910"/>
              <a:gd name="connsiteY10" fmla="*/ 114828 h 1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910" h="171535">
                <a:moveTo>
                  <a:pt x="101416" y="114828"/>
                </a:moveTo>
                <a:cubicBezTo>
                  <a:pt x="103779" y="95926"/>
                  <a:pt x="118254" y="74072"/>
                  <a:pt x="94328" y="58121"/>
                </a:cubicBezTo>
                <a:cubicBezTo>
                  <a:pt x="86222" y="52717"/>
                  <a:pt x="75425" y="53396"/>
                  <a:pt x="65974" y="51033"/>
                </a:cubicBezTo>
                <a:cubicBezTo>
                  <a:pt x="63611" y="43944"/>
                  <a:pt x="60939" y="36952"/>
                  <a:pt x="58886" y="29767"/>
                </a:cubicBezTo>
                <a:cubicBezTo>
                  <a:pt x="56210" y="20400"/>
                  <a:pt x="60151" y="6426"/>
                  <a:pt x="51797" y="1414"/>
                </a:cubicBezTo>
                <a:cubicBezTo>
                  <a:pt x="43443" y="-3598"/>
                  <a:pt x="32895" y="6139"/>
                  <a:pt x="23444" y="8502"/>
                </a:cubicBezTo>
                <a:cubicBezTo>
                  <a:pt x="18718" y="17953"/>
                  <a:pt x="13429" y="27143"/>
                  <a:pt x="9267" y="36856"/>
                </a:cubicBezTo>
                <a:cubicBezTo>
                  <a:pt x="-3006" y="65494"/>
                  <a:pt x="-3172" y="87708"/>
                  <a:pt x="9267" y="121916"/>
                </a:cubicBezTo>
                <a:cubicBezTo>
                  <a:pt x="12178" y="129922"/>
                  <a:pt x="23600" y="131141"/>
                  <a:pt x="30532" y="136093"/>
                </a:cubicBezTo>
                <a:cubicBezTo>
                  <a:pt x="92078" y="180054"/>
                  <a:pt x="30036" y="138124"/>
                  <a:pt x="80151" y="171535"/>
                </a:cubicBezTo>
                <a:cubicBezTo>
                  <a:pt x="104586" y="163390"/>
                  <a:pt x="99053" y="133730"/>
                  <a:pt x="101416" y="11482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B8C6AD6-0D5F-43D0-B17E-B2835433DAC1}"/>
              </a:ext>
            </a:extLst>
          </p:cNvPr>
          <p:cNvSpPr/>
          <p:nvPr/>
        </p:nvSpPr>
        <p:spPr>
          <a:xfrm>
            <a:off x="9342308" y="719326"/>
            <a:ext cx="138238" cy="145489"/>
          </a:xfrm>
          <a:custGeom>
            <a:avLst/>
            <a:gdLst>
              <a:gd name="connsiteX0" fmla="*/ 35608 w 138238"/>
              <a:gd name="connsiteY0" fmla="*/ 145455 h 145489"/>
              <a:gd name="connsiteX1" fmla="*/ 56873 w 138238"/>
              <a:gd name="connsiteY1" fmla="*/ 110014 h 145489"/>
              <a:gd name="connsiteX2" fmla="*/ 106492 w 138238"/>
              <a:gd name="connsiteY2" fmla="*/ 102925 h 145489"/>
              <a:gd name="connsiteX3" fmla="*/ 127757 w 138238"/>
              <a:gd name="connsiteY3" fmla="*/ 95837 h 145489"/>
              <a:gd name="connsiteX4" fmla="*/ 106492 w 138238"/>
              <a:gd name="connsiteY4" fmla="*/ 3688 h 145489"/>
              <a:gd name="connsiteX5" fmla="*/ 56873 w 138238"/>
              <a:gd name="connsiteY5" fmla="*/ 10776 h 145489"/>
              <a:gd name="connsiteX6" fmla="*/ 42697 w 138238"/>
              <a:gd name="connsiteY6" fmla="*/ 32041 h 145489"/>
              <a:gd name="connsiteX7" fmla="*/ 35608 w 138238"/>
              <a:gd name="connsiteY7" fmla="*/ 60395 h 145489"/>
              <a:gd name="connsiteX8" fmla="*/ 166 w 138238"/>
              <a:gd name="connsiteY8" fmla="*/ 102925 h 145489"/>
              <a:gd name="connsiteX9" fmla="*/ 35608 w 138238"/>
              <a:gd name="connsiteY9" fmla="*/ 145455 h 14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38" h="145489">
                <a:moveTo>
                  <a:pt x="35608" y="145455"/>
                </a:moveTo>
                <a:cubicBezTo>
                  <a:pt x="45059" y="146636"/>
                  <a:pt x="45059" y="117102"/>
                  <a:pt x="56873" y="110014"/>
                </a:cubicBezTo>
                <a:cubicBezTo>
                  <a:pt x="71200" y="101418"/>
                  <a:pt x="90109" y="106202"/>
                  <a:pt x="106492" y="102925"/>
                </a:cubicBezTo>
                <a:cubicBezTo>
                  <a:pt x="113819" y="101460"/>
                  <a:pt x="120669" y="98200"/>
                  <a:pt x="127757" y="95837"/>
                </a:cubicBezTo>
                <a:cubicBezTo>
                  <a:pt x="138866" y="62507"/>
                  <a:pt x="151331" y="40375"/>
                  <a:pt x="106492" y="3688"/>
                </a:cubicBezTo>
                <a:cubicBezTo>
                  <a:pt x="93561" y="-6892"/>
                  <a:pt x="73413" y="8413"/>
                  <a:pt x="56873" y="10776"/>
                </a:cubicBezTo>
                <a:cubicBezTo>
                  <a:pt x="52148" y="17864"/>
                  <a:pt x="46053" y="24211"/>
                  <a:pt x="42697" y="32041"/>
                </a:cubicBezTo>
                <a:cubicBezTo>
                  <a:pt x="38859" y="40996"/>
                  <a:pt x="40442" y="51936"/>
                  <a:pt x="35608" y="60395"/>
                </a:cubicBezTo>
                <a:cubicBezTo>
                  <a:pt x="23167" y="82166"/>
                  <a:pt x="7285" y="78008"/>
                  <a:pt x="166" y="102925"/>
                </a:cubicBezTo>
                <a:cubicBezTo>
                  <a:pt x="-2431" y="112013"/>
                  <a:pt x="26157" y="144274"/>
                  <a:pt x="35608" y="14545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2">
            <a:extLst>
              <a:ext uri="{FF2B5EF4-FFF2-40B4-BE49-F238E27FC236}">
                <a16:creationId xmlns:a16="http://schemas.microsoft.com/office/drawing/2014/main" id="{647B5D65-3A15-4E73-B753-4F9A55937E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3913" y="242878"/>
            <a:ext cx="6343712" cy="653118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32A77C42-FC22-4945-99A6-7B708157D5BD}"/>
              </a:ext>
            </a:extLst>
          </p:cNvPr>
          <p:cNvSpPr/>
          <p:nvPr/>
        </p:nvSpPr>
        <p:spPr>
          <a:xfrm>
            <a:off x="110321" y="1303946"/>
            <a:ext cx="3617919" cy="1384995"/>
          </a:xfrm>
          <a:prstGeom prst="rect">
            <a:avLst/>
          </a:prstGeom>
        </p:spPr>
        <p:txBody>
          <a:bodyPr wrap="square">
            <a:spAutoFit/>
          </a:bodyPr>
          <a:lstStyle/>
          <a:p>
            <a:pPr algn="just"/>
            <a:r>
              <a:rPr lang="vi-VN" sz="2800">
                <a:solidFill>
                  <a:srgbClr val="1C11AF"/>
                </a:solidFill>
              </a:rPr>
              <a:t>+ Có khí hậu cực và cận cực, lạnh giá khắc nghiệt.</a:t>
            </a:r>
          </a:p>
        </p:txBody>
      </p:sp>
      <p:sp>
        <p:nvSpPr>
          <p:cNvPr id="12" name="Freeform: Shape 11">
            <a:extLst>
              <a:ext uri="{FF2B5EF4-FFF2-40B4-BE49-F238E27FC236}">
                <a16:creationId xmlns:a16="http://schemas.microsoft.com/office/drawing/2014/main" id="{70D7282E-93D6-476A-8A56-DF4C8337115C}"/>
              </a:ext>
            </a:extLst>
          </p:cNvPr>
          <p:cNvSpPr/>
          <p:nvPr/>
        </p:nvSpPr>
        <p:spPr>
          <a:xfrm>
            <a:off x="8116300" y="248794"/>
            <a:ext cx="2482744" cy="1396409"/>
          </a:xfrm>
          <a:custGeom>
            <a:avLst/>
            <a:gdLst>
              <a:gd name="connsiteX0" fmla="*/ 958744 w 2482744"/>
              <a:gd name="connsiteY0" fmla="*/ 843516 h 1396409"/>
              <a:gd name="connsiteX1" fmla="*/ 944567 w 2482744"/>
              <a:gd name="connsiteY1" fmla="*/ 744279 h 1396409"/>
              <a:gd name="connsiteX2" fmla="*/ 930390 w 2482744"/>
              <a:gd name="connsiteY2" fmla="*/ 723013 h 1396409"/>
              <a:gd name="connsiteX3" fmla="*/ 909125 w 2482744"/>
              <a:gd name="connsiteY3" fmla="*/ 715925 h 1396409"/>
              <a:gd name="connsiteX4" fmla="*/ 873683 w 2482744"/>
              <a:gd name="connsiteY4" fmla="*/ 723013 h 1396409"/>
              <a:gd name="connsiteX5" fmla="*/ 845330 w 2482744"/>
              <a:gd name="connsiteY5" fmla="*/ 730102 h 1396409"/>
              <a:gd name="connsiteX6" fmla="*/ 824065 w 2482744"/>
              <a:gd name="connsiteY6" fmla="*/ 723013 h 1396409"/>
              <a:gd name="connsiteX7" fmla="*/ 788623 w 2482744"/>
              <a:gd name="connsiteY7" fmla="*/ 687572 h 1396409"/>
              <a:gd name="connsiteX8" fmla="*/ 753181 w 2482744"/>
              <a:gd name="connsiteY8" fmla="*/ 694660 h 1396409"/>
              <a:gd name="connsiteX9" fmla="*/ 710651 w 2482744"/>
              <a:gd name="connsiteY9" fmla="*/ 744279 h 1396409"/>
              <a:gd name="connsiteX10" fmla="*/ 703562 w 2482744"/>
              <a:gd name="connsiteY10" fmla="*/ 765544 h 1396409"/>
              <a:gd name="connsiteX11" fmla="*/ 675209 w 2482744"/>
              <a:gd name="connsiteY11" fmla="*/ 779720 h 1396409"/>
              <a:gd name="connsiteX12" fmla="*/ 653944 w 2482744"/>
              <a:gd name="connsiteY12" fmla="*/ 793897 h 1396409"/>
              <a:gd name="connsiteX13" fmla="*/ 618502 w 2482744"/>
              <a:gd name="connsiteY13" fmla="*/ 836427 h 1396409"/>
              <a:gd name="connsiteX14" fmla="*/ 597237 w 2482744"/>
              <a:gd name="connsiteY14" fmla="*/ 850604 h 1396409"/>
              <a:gd name="connsiteX15" fmla="*/ 554707 w 2482744"/>
              <a:gd name="connsiteY15" fmla="*/ 886046 h 1396409"/>
              <a:gd name="connsiteX16" fmla="*/ 512176 w 2482744"/>
              <a:gd name="connsiteY16" fmla="*/ 900223 h 1396409"/>
              <a:gd name="connsiteX17" fmla="*/ 490911 w 2482744"/>
              <a:gd name="connsiteY17" fmla="*/ 949841 h 1396409"/>
              <a:gd name="connsiteX18" fmla="*/ 469646 w 2482744"/>
              <a:gd name="connsiteY18" fmla="*/ 978195 h 1396409"/>
              <a:gd name="connsiteX19" fmla="*/ 462558 w 2482744"/>
              <a:gd name="connsiteY19" fmla="*/ 999460 h 1396409"/>
              <a:gd name="connsiteX20" fmla="*/ 356232 w 2482744"/>
              <a:gd name="connsiteY20" fmla="*/ 971107 h 1396409"/>
              <a:gd name="connsiteX21" fmla="*/ 327879 w 2482744"/>
              <a:gd name="connsiteY21" fmla="*/ 956930 h 1396409"/>
              <a:gd name="connsiteX22" fmla="*/ 306614 w 2482744"/>
              <a:gd name="connsiteY22" fmla="*/ 928576 h 1396409"/>
              <a:gd name="connsiteX23" fmla="*/ 214465 w 2482744"/>
              <a:gd name="connsiteY23" fmla="*/ 928576 h 1396409"/>
              <a:gd name="connsiteX24" fmla="*/ 193200 w 2482744"/>
              <a:gd name="connsiteY24" fmla="*/ 942753 h 1396409"/>
              <a:gd name="connsiteX25" fmla="*/ 150669 w 2482744"/>
              <a:gd name="connsiteY25" fmla="*/ 985283 h 1396409"/>
              <a:gd name="connsiteX26" fmla="*/ 129404 w 2482744"/>
              <a:gd name="connsiteY26" fmla="*/ 999460 h 1396409"/>
              <a:gd name="connsiteX27" fmla="*/ 108139 w 2482744"/>
              <a:gd name="connsiteY27" fmla="*/ 1041990 h 1396409"/>
              <a:gd name="connsiteX28" fmla="*/ 86874 w 2482744"/>
              <a:gd name="connsiteY28" fmla="*/ 1084520 h 1396409"/>
              <a:gd name="connsiteX29" fmla="*/ 79786 w 2482744"/>
              <a:gd name="connsiteY29" fmla="*/ 1127051 h 1396409"/>
              <a:gd name="connsiteX30" fmla="*/ 72697 w 2482744"/>
              <a:gd name="connsiteY30" fmla="*/ 1148316 h 1396409"/>
              <a:gd name="connsiteX31" fmla="*/ 79786 w 2482744"/>
              <a:gd name="connsiteY31" fmla="*/ 1169581 h 1396409"/>
              <a:gd name="connsiteX32" fmla="*/ 72697 w 2482744"/>
              <a:gd name="connsiteY32" fmla="*/ 1098697 h 1396409"/>
              <a:gd name="connsiteX33" fmla="*/ 15990 w 2482744"/>
              <a:gd name="connsiteY33" fmla="*/ 1127051 h 1396409"/>
              <a:gd name="connsiteX34" fmla="*/ 8902 w 2482744"/>
              <a:gd name="connsiteY34" fmla="*/ 1148316 h 1396409"/>
              <a:gd name="connsiteX35" fmla="*/ 8902 w 2482744"/>
              <a:gd name="connsiteY35" fmla="*/ 1290083 h 1396409"/>
              <a:gd name="connsiteX36" fmla="*/ 23079 w 2482744"/>
              <a:gd name="connsiteY36" fmla="*/ 1318437 h 1396409"/>
              <a:gd name="connsiteX37" fmla="*/ 30167 w 2482744"/>
              <a:gd name="connsiteY37" fmla="*/ 1339702 h 1396409"/>
              <a:gd name="connsiteX38" fmla="*/ 51432 w 2482744"/>
              <a:gd name="connsiteY38" fmla="*/ 1346790 h 1396409"/>
              <a:gd name="connsiteX39" fmla="*/ 101051 w 2482744"/>
              <a:gd name="connsiteY39" fmla="*/ 1368055 h 1396409"/>
              <a:gd name="connsiteX40" fmla="*/ 122316 w 2482744"/>
              <a:gd name="connsiteY40" fmla="*/ 1382232 h 1396409"/>
              <a:gd name="connsiteX41" fmla="*/ 193200 w 2482744"/>
              <a:gd name="connsiteY41" fmla="*/ 1396409 h 1396409"/>
              <a:gd name="connsiteX42" fmla="*/ 370409 w 2482744"/>
              <a:gd name="connsiteY42" fmla="*/ 1389320 h 1396409"/>
              <a:gd name="connsiteX43" fmla="*/ 519265 w 2482744"/>
              <a:gd name="connsiteY43" fmla="*/ 1368055 h 1396409"/>
              <a:gd name="connsiteX44" fmla="*/ 568883 w 2482744"/>
              <a:gd name="connsiteY44" fmla="*/ 1360967 h 1396409"/>
              <a:gd name="connsiteX45" fmla="*/ 838241 w 2482744"/>
              <a:gd name="connsiteY45" fmla="*/ 1353879 h 1396409"/>
              <a:gd name="connsiteX46" fmla="*/ 944567 w 2482744"/>
              <a:gd name="connsiteY46" fmla="*/ 1346790 h 1396409"/>
              <a:gd name="connsiteX47" fmla="*/ 1001274 w 2482744"/>
              <a:gd name="connsiteY47" fmla="*/ 1332613 h 1396409"/>
              <a:gd name="connsiteX48" fmla="*/ 1022539 w 2482744"/>
              <a:gd name="connsiteY48" fmla="*/ 1325525 h 1396409"/>
              <a:gd name="connsiteX49" fmla="*/ 1121776 w 2482744"/>
              <a:gd name="connsiteY49" fmla="*/ 1318437 h 1396409"/>
              <a:gd name="connsiteX50" fmla="*/ 1199748 w 2482744"/>
              <a:gd name="connsiteY50" fmla="*/ 1311348 h 1396409"/>
              <a:gd name="connsiteX51" fmla="*/ 1206837 w 2482744"/>
              <a:gd name="connsiteY51" fmla="*/ 1290083 h 1396409"/>
              <a:gd name="connsiteX52" fmla="*/ 1228102 w 2482744"/>
              <a:gd name="connsiteY52" fmla="*/ 1268818 h 1396409"/>
              <a:gd name="connsiteX53" fmla="*/ 1298986 w 2482744"/>
              <a:gd name="connsiteY53" fmla="*/ 1254641 h 1396409"/>
              <a:gd name="connsiteX54" fmla="*/ 1320251 w 2482744"/>
              <a:gd name="connsiteY54" fmla="*/ 1240465 h 1396409"/>
              <a:gd name="connsiteX55" fmla="*/ 1341516 w 2482744"/>
              <a:gd name="connsiteY55" fmla="*/ 1233376 h 1396409"/>
              <a:gd name="connsiteX56" fmla="*/ 1412400 w 2482744"/>
              <a:gd name="connsiteY56" fmla="*/ 1219200 h 1396409"/>
              <a:gd name="connsiteX57" fmla="*/ 1447841 w 2482744"/>
              <a:gd name="connsiteY57" fmla="*/ 1212111 h 1396409"/>
              <a:gd name="connsiteX58" fmla="*/ 1561255 w 2482744"/>
              <a:gd name="connsiteY58" fmla="*/ 1197934 h 1396409"/>
              <a:gd name="connsiteX59" fmla="*/ 1582521 w 2482744"/>
              <a:gd name="connsiteY59" fmla="*/ 1190846 h 1396409"/>
              <a:gd name="connsiteX60" fmla="*/ 1632139 w 2482744"/>
              <a:gd name="connsiteY60" fmla="*/ 1169581 h 1396409"/>
              <a:gd name="connsiteX61" fmla="*/ 1681758 w 2482744"/>
              <a:gd name="connsiteY61" fmla="*/ 1176669 h 1396409"/>
              <a:gd name="connsiteX62" fmla="*/ 1703023 w 2482744"/>
              <a:gd name="connsiteY62" fmla="*/ 1197934 h 1396409"/>
              <a:gd name="connsiteX63" fmla="*/ 1724288 w 2482744"/>
              <a:gd name="connsiteY63" fmla="*/ 1205023 h 1396409"/>
              <a:gd name="connsiteX64" fmla="*/ 1745553 w 2482744"/>
              <a:gd name="connsiteY64" fmla="*/ 1226288 h 1396409"/>
              <a:gd name="connsiteX65" fmla="*/ 1773907 w 2482744"/>
              <a:gd name="connsiteY65" fmla="*/ 1240465 h 1396409"/>
              <a:gd name="connsiteX66" fmla="*/ 1823525 w 2482744"/>
              <a:gd name="connsiteY66" fmla="*/ 1254641 h 1396409"/>
              <a:gd name="connsiteX67" fmla="*/ 1851879 w 2482744"/>
              <a:gd name="connsiteY67" fmla="*/ 1268818 h 1396409"/>
              <a:gd name="connsiteX68" fmla="*/ 1915674 w 2482744"/>
              <a:gd name="connsiteY68" fmla="*/ 1261730 h 1396409"/>
              <a:gd name="connsiteX69" fmla="*/ 1944028 w 2482744"/>
              <a:gd name="connsiteY69" fmla="*/ 1247553 h 1396409"/>
              <a:gd name="connsiteX70" fmla="*/ 1972381 w 2482744"/>
              <a:gd name="connsiteY70" fmla="*/ 1240465 h 1396409"/>
              <a:gd name="connsiteX71" fmla="*/ 1993646 w 2482744"/>
              <a:gd name="connsiteY71" fmla="*/ 1226288 h 1396409"/>
              <a:gd name="connsiteX72" fmla="*/ 2050353 w 2482744"/>
              <a:gd name="connsiteY72" fmla="*/ 1212111 h 1396409"/>
              <a:gd name="connsiteX73" fmla="*/ 2099972 w 2482744"/>
              <a:gd name="connsiteY73" fmla="*/ 1190846 h 1396409"/>
              <a:gd name="connsiteX74" fmla="*/ 2128325 w 2482744"/>
              <a:gd name="connsiteY74" fmla="*/ 1169581 h 1396409"/>
              <a:gd name="connsiteX75" fmla="*/ 2170855 w 2482744"/>
              <a:gd name="connsiteY75" fmla="*/ 1155404 h 1396409"/>
              <a:gd name="connsiteX76" fmla="*/ 2192121 w 2482744"/>
              <a:gd name="connsiteY76" fmla="*/ 1148316 h 1396409"/>
              <a:gd name="connsiteX77" fmla="*/ 2213386 w 2482744"/>
              <a:gd name="connsiteY77" fmla="*/ 1127051 h 1396409"/>
              <a:gd name="connsiteX78" fmla="*/ 2234651 w 2482744"/>
              <a:gd name="connsiteY78" fmla="*/ 1084520 h 1396409"/>
              <a:gd name="connsiteX79" fmla="*/ 2263004 w 2482744"/>
              <a:gd name="connsiteY79" fmla="*/ 1077432 h 1396409"/>
              <a:gd name="connsiteX80" fmla="*/ 2284269 w 2482744"/>
              <a:gd name="connsiteY80" fmla="*/ 1049079 h 1396409"/>
              <a:gd name="connsiteX81" fmla="*/ 2312623 w 2482744"/>
              <a:gd name="connsiteY81" fmla="*/ 1006548 h 1396409"/>
              <a:gd name="connsiteX82" fmla="*/ 2312623 w 2482744"/>
              <a:gd name="connsiteY82" fmla="*/ 900223 h 1396409"/>
              <a:gd name="connsiteX83" fmla="*/ 2270093 w 2482744"/>
              <a:gd name="connsiteY83" fmla="*/ 864781 h 1396409"/>
              <a:gd name="connsiteX84" fmla="*/ 2305534 w 2482744"/>
              <a:gd name="connsiteY84" fmla="*/ 829339 h 1396409"/>
              <a:gd name="connsiteX85" fmla="*/ 2340976 w 2482744"/>
              <a:gd name="connsiteY85" fmla="*/ 786809 h 1396409"/>
              <a:gd name="connsiteX86" fmla="*/ 2348065 w 2482744"/>
              <a:gd name="connsiteY86" fmla="*/ 758455 h 1396409"/>
              <a:gd name="connsiteX87" fmla="*/ 2390595 w 2482744"/>
              <a:gd name="connsiteY87" fmla="*/ 786809 h 1396409"/>
              <a:gd name="connsiteX88" fmla="*/ 2411860 w 2482744"/>
              <a:gd name="connsiteY88" fmla="*/ 793897 h 1396409"/>
              <a:gd name="connsiteX89" fmla="*/ 2433125 w 2482744"/>
              <a:gd name="connsiteY89" fmla="*/ 772632 h 1396409"/>
              <a:gd name="connsiteX90" fmla="*/ 2447302 w 2482744"/>
              <a:gd name="connsiteY90" fmla="*/ 730102 h 1396409"/>
              <a:gd name="connsiteX91" fmla="*/ 2461479 w 2482744"/>
              <a:gd name="connsiteY91" fmla="*/ 680483 h 1396409"/>
              <a:gd name="connsiteX92" fmla="*/ 2454390 w 2482744"/>
              <a:gd name="connsiteY92" fmla="*/ 652130 h 1396409"/>
              <a:gd name="connsiteX93" fmla="*/ 2482744 w 2482744"/>
              <a:gd name="connsiteY93" fmla="*/ 609600 h 1396409"/>
              <a:gd name="connsiteX94" fmla="*/ 2468567 w 2482744"/>
              <a:gd name="connsiteY94" fmla="*/ 567069 h 1396409"/>
              <a:gd name="connsiteX95" fmla="*/ 2433125 w 2482744"/>
              <a:gd name="connsiteY95" fmla="*/ 517451 h 1396409"/>
              <a:gd name="connsiteX96" fmla="*/ 2418948 w 2482744"/>
              <a:gd name="connsiteY96" fmla="*/ 446567 h 1396409"/>
              <a:gd name="connsiteX97" fmla="*/ 2411860 w 2482744"/>
              <a:gd name="connsiteY97" fmla="*/ 418213 h 1396409"/>
              <a:gd name="connsiteX98" fmla="*/ 2397683 w 2482744"/>
              <a:gd name="connsiteY98" fmla="*/ 354418 h 1396409"/>
              <a:gd name="connsiteX99" fmla="*/ 2383507 w 2482744"/>
              <a:gd name="connsiteY99" fmla="*/ 326065 h 1396409"/>
              <a:gd name="connsiteX100" fmla="*/ 2369330 w 2482744"/>
              <a:gd name="connsiteY100" fmla="*/ 283534 h 1396409"/>
              <a:gd name="connsiteX101" fmla="*/ 2220474 w 2482744"/>
              <a:gd name="connsiteY101" fmla="*/ 269358 h 1396409"/>
              <a:gd name="connsiteX102" fmla="*/ 2227562 w 2482744"/>
              <a:gd name="connsiteY102" fmla="*/ 219739 h 1396409"/>
              <a:gd name="connsiteX103" fmla="*/ 2255916 w 2482744"/>
              <a:gd name="connsiteY103" fmla="*/ 177209 h 1396409"/>
              <a:gd name="connsiteX104" fmla="*/ 2263004 w 2482744"/>
              <a:gd name="connsiteY104" fmla="*/ 155944 h 1396409"/>
              <a:gd name="connsiteX105" fmla="*/ 2277181 w 2482744"/>
              <a:gd name="connsiteY105" fmla="*/ 134679 h 1396409"/>
              <a:gd name="connsiteX106" fmla="*/ 2284269 w 2482744"/>
              <a:gd name="connsiteY106" fmla="*/ 106325 h 1396409"/>
              <a:gd name="connsiteX107" fmla="*/ 2277181 w 2482744"/>
              <a:gd name="connsiteY107" fmla="*/ 85060 h 1396409"/>
              <a:gd name="connsiteX108" fmla="*/ 2263004 w 2482744"/>
              <a:gd name="connsiteY108" fmla="*/ 28353 h 1396409"/>
              <a:gd name="connsiteX109" fmla="*/ 2234651 w 2482744"/>
              <a:gd name="connsiteY109" fmla="*/ 14176 h 1396409"/>
              <a:gd name="connsiteX110" fmla="*/ 2213386 w 2482744"/>
              <a:gd name="connsiteY110" fmla="*/ 0 h 1396409"/>
              <a:gd name="connsiteX111" fmla="*/ 2156679 w 2482744"/>
              <a:gd name="connsiteY111" fmla="*/ 14176 h 1396409"/>
              <a:gd name="connsiteX112" fmla="*/ 2099972 w 2482744"/>
              <a:gd name="connsiteY112" fmla="*/ 49618 h 1396409"/>
              <a:gd name="connsiteX113" fmla="*/ 2078707 w 2482744"/>
              <a:gd name="connsiteY113" fmla="*/ 99237 h 1396409"/>
              <a:gd name="connsiteX114" fmla="*/ 2057441 w 2482744"/>
              <a:gd name="connsiteY114" fmla="*/ 113413 h 1396409"/>
              <a:gd name="connsiteX115" fmla="*/ 2036176 w 2482744"/>
              <a:gd name="connsiteY115" fmla="*/ 134679 h 1396409"/>
              <a:gd name="connsiteX116" fmla="*/ 1972381 w 2482744"/>
              <a:gd name="connsiteY116" fmla="*/ 170120 h 1396409"/>
              <a:gd name="connsiteX117" fmla="*/ 1951116 w 2482744"/>
              <a:gd name="connsiteY117" fmla="*/ 191386 h 1396409"/>
              <a:gd name="connsiteX118" fmla="*/ 1922762 w 2482744"/>
              <a:gd name="connsiteY118" fmla="*/ 241004 h 1396409"/>
              <a:gd name="connsiteX119" fmla="*/ 1901497 w 2482744"/>
              <a:gd name="connsiteY119" fmla="*/ 262269 h 1396409"/>
              <a:gd name="connsiteX120" fmla="*/ 1887321 w 2482744"/>
              <a:gd name="connsiteY120" fmla="*/ 304800 h 1396409"/>
              <a:gd name="connsiteX121" fmla="*/ 1873144 w 2482744"/>
              <a:gd name="connsiteY121" fmla="*/ 375683 h 1396409"/>
              <a:gd name="connsiteX122" fmla="*/ 1866055 w 2482744"/>
              <a:gd name="connsiteY122" fmla="*/ 460744 h 1396409"/>
              <a:gd name="connsiteX123" fmla="*/ 1816437 w 2482744"/>
              <a:gd name="connsiteY123" fmla="*/ 510362 h 1396409"/>
              <a:gd name="connsiteX124" fmla="*/ 1766818 w 2482744"/>
              <a:gd name="connsiteY124" fmla="*/ 517451 h 1396409"/>
              <a:gd name="connsiteX125" fmla="*/ 1745553 w 2482744"/>
              <a:gd name="connsiteY125" fmla="*/ 531627 h 1396409"/>
              <a:gd name="connsiteX126" fmla="*/ 1703023 w 2482744"/>
              <a:gd name="connsiteY126" fmla="*/ 545804 h 1396409"/>
              <a:gd name="connsiteX127" fmla="*/ 1688846 w 2482744"/>
              <a:gd name="connsiteY127" fmla="*/ 567069 h 1396409"/>
              <a:gd name="connsiteX128" fmla="*/ 1681758 w 2482744"/>
              <a:gd name="connsiteY128" fmla="*/ 588334 h 1396409"/>
              <a:gd name="connsiteX129" fmla="*/ 1660493 w 2482744"/>
              <a:gd name="connsiteY129" fmla="*/ 602511 h 1396409"/>
              <a:gd name="connsiteX130" fmla="*/ 1603786 w 2482744"/>
              <a:gd name="connsiteY130" fmla="*/ 595423 h 1396409"/>
              <a:gd name="connsiteX131" fmla="*/ 1561255 w 2482744"/>
              <a:gd name="connsiteY131" fmla="*/ 581246 h 1396409"/>
              <a:gd name="connsiteX132" fmla="*/ 1511637 w 2482744"/>
              <a:gd name="connsiteY132" fmla="*/ 595423 h 1396409"/>
              <a:gd name="connsiteX133" fmla="*/ 1490372 w 2482744"/>
              <a:gd name="connsiteY133" fmla="*/ 602511 h 1396409"/>
              <a:gd name="connsiteX134" fmla="*/ 1462018 w 2482744"/>
              <a:gd name="connsiteY134" fmla="*/ 609600 h 1396409"/>
              <a:gd name="connsiteX135" fmla="*/ 1405311 w 2482744"/>
              <a:gd name="connsiteY135" fmla="*/ 659218 h 1396409"/>
              <a:gd name="connsiteX136" fmla="*/ 1391134 w 2482744"/>
              <a:gd name="connsiteY136" fmla="*/ 687572 h 1396409"/>
              <a:gd name="connsiteX137" fmla="*/ 1384046 w 2482744"/>
              <a:gd name="connsiteY137" fmla="*/ 800986 h 1396409"/>
              <a:gd name="connsiteX138" fmla="*/ 1369869 w 2482744"/>
              <a:gd name="connsiteY138" fmla="*/ 822251 h 1396409"/>
              <a:gd name="connsiteX139" fmla="*/ 1348604 w 2482744"/>
              <a:gd name="connsiteY139" fmla="*/ 864781 h 1396409"/>
              <a:gd name="connsiteX140" fmla="*/ 1334428 w 2482744"/>
              <a:gd name="connsiteY140" fmla="*/ 836427 h 1396409"/>
              <a:gd name="connsiteX141" fmla="*/ 1313162 w 2482744"/>
              <a:gd name="connsiteY141" fmla="*/ 829339 h 1396409"/>
              <a:gd name="connsiteX142" fmla="*/ 1135953 w 2482744"/>
              <a:gd name="connsiteY142" fmla="*/ 843516 h 1396409"/>
              <a:gd name="connsiteX143" fmla="*/ 1121776 w 2482744"/>
              <a:gd name="connsiteY143" fmla="*/ 864781 h 1396409"/>
              <a:gd name="connsiteX144" fmla="*/ 1043804 w 2482744"/>
              <a:gd name="connsiteY144" fmla="*/ 871869 h 1396409"/>
              <a:gd name="connsiteX145" fmla="*/ 958744 w 2482744"/>
              <a:gd name="connsiteY145" fmla="*/ 843516 h 139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482744" h="1396409">
                <a:moveTo>
                  <a:pt x="958744" y="843516"/>
                </a:moveTo>
                <a:cubicBezTo>
                  <a:pt x="942204" y="822251"/>
                  <a:pt x="951693" y="763282"/>
                  <a:pt x="944567" y="744279"/>
                </a:cubicBezTo>
                <a:cubicBezTo>
                  <a:pt x="941576" y="736302"/>
                  <a:pt x="937043" y="728335"/>
                  <a:pt x="930390" y="723013"/>
                </a:cubicBezTo>
                <a:cubicBezTo>
                  <a:pt x="924556" y="718345"/>
                  <a:pt x="916213" y="718288"/>
                  <a:pt x="909125" y="715925"/>
                </a:cubicBezTo>
                <a:cubicBezTo>
                  <a:pt x="897311" y="718288"/>
                  <a:pt x="885444" y="720399"/>
                  <a:pt x="873683" y="723013"/>
                </a:cubicBezTo>
                <a:cubicBezTo>
                  <a:pt x="864173" y="725126"/>
                  <a:pt x="855072" y="730102"/>
                  <a:pt x="845330" y="730102"/>
                </a:cubicBezTo>
                <a:cubicBezTo>
                  <a:pt x="837858" y="730102"/>
                  <a:pt x="831153" y="725376"/>
                  <a:pt x="824065" y="723013"/>
                </a:cubicBezTo>
                <a:cubicBezTo>
                  <a:pt x="816332" y="711414"/>
                  <a:pt x="805807" y="689720"/>
                  <a:pt x="788623" y="687572"/>
                </a:cubicBezTo>
                <a:cubicBezTo>
                  <a:pt x="776668" y="686078"/>
                  <a:pt x="764995" y="692297"/>
                  <a:pt x="753181" y="694660"/>
                </a:cubicBezTo>
                <a:cubicBezTo>
                  <a:pt x="724417" y="713836"/>
                  <a:pt x="729888" y="705806"/>
                  <a:pt x="710651" y="744279"/>
                </a:cubicBezTo>
                <a:cubicBezTo>
                  <a:pt x="707309" y="750962"/>
                  <a:pt x="708845" y="760261"/>
                  <a:pt x="703562" y="765544"/>
                </a:cubicBezTo>
                <a:cubicBezTo>
                  <a:pt x="696090" y="773016"/>
                  <a:pt x="684383" y="774478"/>
                  <a:pt x="675209" y="779720"/>
                </a:cubicBezTo>
                <a:cubicBezTo>
                  <a:pt x="667812" y="783947"/>
                  <a:pt x="660489" y="788443"/>
                  <a:pt x="653944" y="793897"/>
                </a:cubicBezTo>
                <a:cubicBezTo>
                  <a:pt x="584270" y="851959"/>
                  <a:pt x="674260" y="780669"/>
                  <a:pt x="618502" y="836427"/>
                </a:cubicBezTo>
                <a:cubicBezTo>
                  <a:pt x="612478" y="842451"/>
                  <a:pt x="603782" y="845150"/>
                  <a:pt x="597237" y="850604"/>
                </a:cubicBezTo>
                <a:cubicBezTo>
                  <a:pt x="578161" y="866501"/>
                  <a:pt x="577333" y="875990"/>
                  <a:pt x="554707" y="886046"/>
                </a:cubicBezTo>
                <a:cubicBezTo>
                  <a:pt x="541051" y="892115"/>
                  <a:pt x="512176" y="900223"/>
                  <a:pt x="512176" y="900223"/>
                </a:cubicBezTo>
                <a:cubicBezTo>
                  <a:pt x="460572" y="977633"/>
                  <a:pt x="536688" y="858288"/>
                  <a:pt x="490911" y="949841"/>
                </a:cubicBezTo>
                <a:cubicBezTo>
                  <a:pt x="485628" y="960408"/>
                  <a:pt x="476734" y="968744"/>
                  <a:pt x="469646" y="978195"/>
                </a:cubicBezTo>
                <a:cubicBezTo>
                  <a:pt x="467283" y="985283"/>
                  <a:pt x="469943" y="998324"/>
                  <a:pt x="462558" y="999460"/>
                </a:cubicBezTo>
                <a:cubicBezTo>
                  <a:pt x="354820" y="1016035"/>
                  <a:pt x="402085" y="1003860"/>
                  <a:pt x="356232" y="971107"/>
                </a:cubicBezTo>
                <a:cubicBezTo>
                  <a:pt x="347634" y="964965"/>
                  <a:pt x="337330" y="961656"/>
                  <a:pt x="327879" y="956930"/>
                </a:cubicBezTo>
                <a:cubicBezTo>
                  <a:pt x="320791" y="947479"/>
                  <a:pt x="315690" y="936139"/>
                  <a:pt x="306614" y="928576"/>
                </a:cubicBezTo>
                <a:cubicBezTo>
                  <a:pt x="286283" y="911634"/>
                  <a:pt x="218223" y="928200"/>
                  <a:pt x="214465" y="928576"/>
                </a:cubicBezTo>
                <a:cubicBezTo>
                  <a:pt x="207377" y="933302"/>
                  <a:pt x="199567" y="937093"/>
                  <a:pt x="193200" y="942753"/>
                </a:cubicBezTo>
                <a:cubicBezTo>
                  <a:pt x="178215" y="956073"/>
                  <a:pt x="167351" y="974162"/>
                  <a:pt x="150669" y="985283"/>
                </a:cubicBezTo>
                <a:lnTo>
                  <a:pt x="129404" y="999460"/>
                </a:lnTo>
                <a:cubicBezTo>
                  <a:pt x="111588" y="1052910"/>
                  <a:pt x="135621" y="987026"/>
                  <a:pt x="108139" y="1041990"/>
                </a:cubicBezTo>
                <a:cubicBezTo>
                  <a:pt x="78792" y="1100684"/>
                  <a:pt x="127504" y="1023577"/>
                  <a:pt x="86874" y="1084520"/>
                </a:cubicBezTo>
                <a:cubicBezTo>
                  <a:pt x="84511" y="1098697"/>
                  <a:pt x="82904" y="1113021"/>
                  <a:pt x="79786" y="1127051"/>
                </a:cubicBezTo>
                <a:cubicBezTo>
                  <a:pt x="78165" y="1134345"/>
                  <a:pt x="72697" y="1140844"/>
                  <a:pt x="72697" y="1148316"/>
                </a:cubicBezTo>
                <a:cubicBezTo>
                  <a:pt x="72697" y="1155788"/>
                  <a:pt x="77423" y="1162493"/>
                  <a:pt x="79786" y="1169581"/>
                </a:cubicBezTo>
                <a:cubicBezTo>
                  <a:pt x="77423" y="1145953"/>
                  <a:pt x="87276" y="1117441"/>
                  <a:pt x="72697" y="1098697"/>
                </a:cubicBezTo>
                <a:cubicBezTo>
                  <a:pt x="48319" y="1067354"/>
                  <a:pt x="22399" y="1117438"/>
                  <a:pt x="15990" y="1127051"/>
                </a:cubicBezTo>
                <a:cubicBezTo>
                  <a:pt x="13627" y="1134139"/>
                  <a:pt x="10714" y="1141067"/>
                  <a:pt x="8902" y="1148316"/>
                </a:cubicBezTo>
                <a:cubicBezTo>
                  <a:pt x="-4267" y="1200996"/>
                  <a:pt x="-1595" y="1223603"/>
                  <a:pt x="8902" y="1290083"/>
                </a:cubicBezTo>
                <a:cubicBezTo>
                  <a:pt x="10550" y="1300521"/>
                  <a:pt x="18917" y="1308724"/>
                  <a:pt x="23079" y="1318437"/>
                </a:cubicBezTo>
                <a:cubicBezTo>
                  <a:pt x="26022" y="1325305"/>
                  <a:pt x="24884" y="1334419"/>
                  <a:pt x="30167" y="1339702"/>
                </a:cubicBezTo>
                <a:cubicBezTo>
                  <a:pt x="35450" y="1344985"/>
                  <a:pt x="44564" y="1343847"/>
                  <a:pt x="51432" y="1346790"/>
                </a:cubicBezTo>
                <a:cubicBezTo>
                  <a:pt x="112746" y="1373067"/>
                  <a:pt x="51181" y="1351432"/>
                  <a:pt x="101051" y="1368055"/>
                </a:cubicBezTo>
                <a:cubicBezTo>
                  <a:pt x="108139" y="1372781"/>
                  <a:pt x="114486" y="1378876"/>
                  <a:pt x="122316" y="1382232"/>
                </a:cubicBezTo>
                <a:cubicBezTo>
                  <a:pt x="135771" y="1387999"/>
                  <a:pt x="183611" y="1394811"/>
                  <a:pt x="193200" y="1396409"/>
                </a:cubicBezTo>
                <a:cubicBezTo>
                  <a:pt x="252270" y="1394046"/>
                  <a:pt x="311514" y="1394441"/>
                  <a:pt x="370409" y="1389320"/>
                </a:cubicBezTo>
                <a:cubicBezTo>
                  <a:pt x="420343" y="1384978"/>
                  <a:pt x="469646" y="1375143"/>
                  <a:pt x="519265" y="1368055"/>
                </a:cubicBezTo>
                <a:cubicBezTo>
                  <a:pt x="535804" y="1365692"/>
                  <a:pt x="552182" y="1361406"/>
                  <a:pt x="568883" y="1360967"/>
                </a:cubicBezTo>
                <a:lnTo>
                  <a:pt x="838241" y="1353879"/>
                </a:lnTo>
                <a:cubicBezTo>
                  <a:pt x="873683" y="1351516"/>
                  <a:pt x="909345" y="1351384"/>
                  <a:pt x="944567" y="1346790"/>
                </a:cubicBezTo>
                <a:cubicBezTo>
                  <a:pt x="963887" y="1344270"/>
                  <a:pt x="982476" y="1337740"/>
                  <a:pt x="1001274" y="1332613"/>
                </a:cubicBezTo>
                <a:cubicBezTo>
                  <a:pt x="1008482" y="1330647"/>
                  <a:pt x="1015118" y="1326398"/>
                  <a:pt x="1022539" y="1325525"/>
                </a:cubicBezTo>
                <a:cubicBezTo>
                  <a:pt x="1055475" y="1321650"/>
                  <a:pt x="1088718" y="1321082"/>
                  <a:pt x="1121776" y="1318437"/>
                </a:cubicBezTo>
                <a:cubicBezTo>
                  <a:pt x="1147791" y="1316356"/>
                  <a:pt x="1173757" y="1313711"/>
                  <a:pt x="1199748" y="1311348"/>
                </a:cubicBezTo>
                <a:cubicBezTo>
                  <a:pt x="1202111" y="1304260"/>
                  <a:pt x="1202692" y="1296300"/>
                  <a:pt x="1206837" y="1290083"/>
                </a:cubicBezTo>
                <a:cubicBezTo>
                  <a:pt x="1212398" y="1281742"/>
                  <a:pt x="1219398" y="1273791"/>
                  <a:pt x="1228102" y="1268818"/>
                </a:cubicBezTo>
                <a:cubicBezTo>
                  <a:pt x="1236808" y="1263843"/>
                  <a:pt x="1296403" y="1255072"/>
                  <a:pt x="1298986" y="1254641"/>
                </a:cubicBezTo>
                <a:cubicBezTo>
                  <a:pt x="1306074" y="1249916"/>
                  <a:pt x="1312631" y="1244275"/>
                  <a:pt x="1320251" y="1240465"/>
                </a:cubicBezTo>
                <a:cubicBezTo>
                  <a:pt x="1326934" y="1237123"/>
                  <a:pt x="1334332" y="1235429"/>
                  <a:pt x="1341516" y="1233376"/>
                </a:cubicBezTo>
                <a:cubicBezTo>
                  <a:pt x="1374426" y="1223973"/>
                  <a:pt x="1374109" y="1226162"/>
                  <a:pt x="1412400" y="1219200"/>
                </a:cubicBezTo>
                <a:cubicBezTo>
                  <a:pt x="1424253" y="1217045"/>
                  <a:pt x="1435914" y="1213815"/>
                  <a:pt x="1447841" y="1212111"/>
                </a:cubicBezTo>
                <a:cubicBezTo>
                  <a:pt x="1485557" y="1206723"/>
                  <a:pt x="1561255" y="1197934"/>
                  <a:pt x="1561255" y="1197934"/>
                </a:cubicBezTo>
                <a:cubicBezTo>
                  <a:pt x="1568344" y="1195571"/>
                  <a:pt x="1575653" y="1193789"/>
                  <a:pt x="1582521" y="1190846"/>
                </a:cubicBezTo>
                <a:cubicBezTo>
                  <a:pt x="1643840" y="1164567"/>
                  <a:pt x="1582265" y="1186205"/>
                  <a:pt x="1632139" y="1169581"/>
                </a:cubicBezTo>
                <a:cubicBezTo>
                  <a:pt x="1648679" y="1171944"/>
                  <a:pt x="1666245" y="1170464"/>
                  <a:pt x="1681758" y="1176669"/>
                </a:cubicBezTo>
                <a:cubicBezTo>
                  <a:pt x="1691065" y="1180392"/>
                  <a:pt x="1694682" y="1192373"/>
                  <a:pt x="1703023" y="1197934"/>
                </a:cubicBezTo>
                <a:cubicBezTo>
                  <a:pt x="1709240" y="1202079"/>
                  <a:pt x="1717200" y="1202660"/>
                  <a:pt x="1724288" y="1205023"/>
                </a:cubicBezTo>
                <a:cubicBezTo>
                  <a:pt x="1731376" y="1212111"/>
                  <a:pt x="1737396" y="1220461"/>
                  <a:pt x="1745553" y="1226288"/>
                </a:cubicBezTo>
                <a:cubicBezTo>
                  <a:pt x="1754152" y="1232430"/>
                  <a:pt x="1764194" y="1236303"/>
                  <a:pt x="1773907" y="1240465"/>
                </a:cubicBezTo>
                <a:cubicBezTo>
                  <a:pt x="1788142" y="1246566"/>
                  <a:pt x="1809139" y="1251045"/>
                  <a:pt x="1823525" y="1254641"/>
                </a:cubicBezTo>
                <a:cubicBezTo>
                  <a:pt x="1832976" y="1259367"/>
                  <a:pt x="1841343" y="1268007"/>
                  <a:pt x="1851879" y="1268818"/>
                </a:cubicBezTo>
                <a:cubicBezTo>
                  <a:pt x="1873212" y="1270459"/>
                  <a:pt x="1894826" y="1266541"/>
                  <a:pt x="1915674" y="1261730"/>
                </a:cubicBezTo>
                <a:cubicBezTo>
                  <a:pt x="1925970" y="1259354"/>
                  <a:pt x="1934134" y="1251263"/>
                  <a:pt x="1944028" y="1247553"/>
                </a:cubicBezTo>
                <a:cubicBezTo>
                  <a:pt x="1953150" y="1244132"/>
                  <a:pt x="1962930" y="1242828"/>
                  <a:pt x="1972381" y="1240465"/>
                </a:cubicBezTo>
                <a:cubicBezTo>
                  <a:pt x="1979469" y="1235739"/>
                  <a:pt x="1985640" y="1229199"/>
                  <a:pt x="1993646" y="1226288"/>
                </a:cubicBezTo>
                <a:cubicBezTo>
                  <a:pt x="2011957" y="1219629"/>
                  <a:pt x="2050353" y="1212111"/>
                  <a:pt x="2050353" y="1212111"/>
                </a:cubicBezTo>
                <a:cubicBezTo>
                  <a:pt x="2127751" y="1160511"/>
                  <a:pt x="2008431" y="1236616"/>
                  <a:pt x="2099972" y="1190846"/>
                </a:cubicBezTo>
                <a:cubicBezTo>
                  <a:pt x="2110539" y="1185563"/>
                  <a:pt x="2117758" y="1174864"/>
                  <a:pt x="2128325" y="1169581"/>
                </a:cubicBezTo>
                <a:cubicBezTo>
                  <a:pt x="2141691" y="1162898"/>
                  <a:pt x="2156678" y="1160130"/>
                  <a:pt x="2170855" y="1155404"/>
                </a:cubicBezTo>
                <a:lnTo>
                  <a:pt x="2192121" y="1148316"/>
                </a:lnTo>
                <a:cubicBezTo>
                  <a:pt x="2199209" y="1141228"/>
                  <a:pt x="2207825" y="1135392"/>
                  <a:pt x="2213386" y="1127051"/>
                </a:cubicBezTo>
                <a:cubicBezTo>
                  <a:pt x="2224708" y="1110067"/>
                  <a:pt x="2214573" y="1097906"/>
                  <a:pt x="2234651" y="1084520"/>
                </a:cubicBezTo>
                <a:cubicBezTo>
                  <a:pt x="2242757" y="1079116"/>
                  <a:pt x="2253553" y="1079795"/>
                  <a:pt x="2263004" y="1077432"/>
                </a:cubicBezTo>
                <a:cubicBezTo>
                  <a:pt x="2270092" y="1067981"/>
                  <a:pt x="2277494" y="1058757"/>
                  <a:pt x="2284269" y="1049079"/>
                </a:cubicBezTo>
                <a:cubicBezTo>
                  <a:pt x="2294040" y="1035120"/>
                  <a:pt x="2312623" y="1006548"/>
                  <a:pt x="2312623" y="1006548"/>
                </a:cubicBezTo>
                <a:cubicBezTo>
                  <a:pt x="2326234" y="965714"/>
                  <a:pt x="2329753" y="964462"/>
                  <a:pt x="2312623" y="900223"/>
                </a:cubicBezTo>
                <a:cubicBezTo>
                  <a:pt x="2309673" y="889160"/>
                  <a:pt x="2279014" y="870729"/>
                  <a:pt x="2270093" y="864781"/>
                </a:cubicBezTo>
                <a:cubicBezTo>
                  <a:pt x="2296081" y="825798"/>
                  <a:pt x="2270095" y="858871"/>
                  <a:pt x="2305534" y="829339"/>
                </a:cubicBezTo>
                <a:cubicBezTo>
                  <a:pt x="2326004" y="812281"/>
                  <a:pt x="2327035" y="807721"/>
                  <a:pt x="2340976" y="786809"/>
                </a:cubicBezTo>
                <a:cubicBezTo>
                  <a:pt x="2343339" y="777358"/>
                  <a:pt x="2338323" y="758455"/>
                  <a:pt x="2348065" y="758455"/>
                </a:cubicBezTo>
                <a:cubicBezTo>
                  <a:pt x="2365103" y="758455"/>
                  <a:pt x="2374431" y="781421"/>
                  <a:pt x="2390595" y="786809"/>
                </a:cubicBezTo>
                <a:lnTo>
                  <a:pt x="2411860" y="793897"/>
                </a:lnTo>
                <a:cubicBezTo>
                  <a:pt x="2418948" y="786809"/>
                  <a:pt x="2428257" y="781395"/>
                  <a:pt x="2433125" y="772632"/>
                </a:cubicBezTo>
                <a:cubicBezTo>
                  <a:pt x="2440382" y="759569"/>
                  <a:pt x="2442576" y="744279"/>
                  <a:pt x="2447302" y="730102"/>
                </a:cubicBezTo>
                <a:cubicBezTo>
                  <a:pt x="2457469" y="699600"/>
                  <a:pt x="2452580" y="716078"/>
                  <a:pt x="2461479" y="680483"/>
                </a:cubicBezTo>
                <a:cubicBezTo>
                  <a:pt x="2459116" y="671032"/>
                  <a:pt x="2454390" y="661872"/>
                  <a:pt x="2454390" y="652130"/>
                </a:cubicBezTo>
                <a:cubicBezTo>
                  <a:pt x="2454390" y="631614"/>
                  <a:pt x="2469960" y="622384"/>
                  <a:pt x="2482744" y="609600"/>
                </a:cubicBezTo>
                <a:cubicBezTo>
                  <a:pt x="2478018" y="595423"/>
                  <a:pt x="2477533" y="579024"/>
                  <a:pt x="2468567" y="567069"/>
                </a:cubicBezTo>
                <a:cubicBezTo>
                  <a:pt x="2442190" y="531901"/>
                  <a:pt x="2453855" y="548546"/>
                  <a:pt x="2433125" y="517451"/>
                </a:cubicBezTo>
                <a:cubicBezTo>
                  <a:pt x="2428399" y="493823"/>
                  <a:pt x="2423997" y="470128"/>
                  <a:pt x="2418948" y="446567"/>
                </a:cubicBezTo>
                <a:cubicBezTo>
                  <a:pt x="2416907" y="437041"/>
                  <a:pt x="2413973" y="427723"/>
                  <a:pt x="2411860" y="418213"/>
                </a:cubicBezTo>
                <a:cubicBezTo>
                  <a:pt x="2409409" y="407182"/>
                  <a:pt x="2402400" y="366996"/>
                  <a:pt x="2397683" y="354418"/>
                </a:cubicBezTo>
                <a:cubicBezTo>
                  <a:pt x="2393973" y="344524"/>
                  <a:pt x="2387431" y="335876"/>
                  <a:pt x="2383507" y="326065"/>
                </a:cubicBezTo>
                <a:cubicBezTo>
                  <a:pt x="2377957" y="312190"/>
                  <a:pt x="2384182" y="285184"/>
                  <a:pt x="2369330" y="283534"/>
                </a:cubicBezTo>
                <a:cubicBezTo>
                  <a:pt x="2277256" y="273304"/>
                  <a:pt x="2326856" y="278223"/>
                  <a:pt x="2220474" y="269358"/>
                </a:cubicBezTo>
                <a:cubicBezTo>
                  <a:pt x="2207402" y="217066"/>
                  <a:pt x="2211408" y="262816"/>
                  <a:pt x="2227562" y="219739"/>
                </a:cubicBezTo>
                <a:cubicBezTo>
                  <a:pt x="2244669" y="174120"/>
                  <a:pt x="2217917" y="189875"/>
                  <a:pt x="2255916" y="177209"/>
                </a:cubicBezTo>
                <a:cubicBezTo>
                  <a:pt x="2258279" y="170121"/>
                  <a:pt x="2259663" y="162627"/>
                  <a:pt x="2263004" y="155944"/>
                </a:cubicBezTo>
                <a:cubicBezTo>
                  <a:pt x="2266814" y="148324"/>
                  <a:pt x="2273825" y="142509"/>
                  <a:pt x="2277181" y="134679"/>
                </a:cubicBezTo>
                <a:cubicBezTo>
                  <a:pt x="2281019" y="125725"/>
                  <a:pt x="2281906" y="115776"/>
                  <a:pt x="2284269" y="106325"/>
                </a:cubicBezTo>
                <a:cubicBezTo>
                  <a:pt x="2281906" y="99237"/>
                  <a:pt x="2279147" y="92268"/>
                  <a:pt x="2277181" y="85060"/>
                </a:cubicBezTo>
                <a:cubicBezTo>
                  <a:pt x="2272054" y="66262"/>
                  <a:pt x="2273028" y="45061"/>
                  <a:pt x="2263004" y="28353"/>
                </a:cubicBezTo>
                <a:cubicBezTo>
                  <a:pt x="2257568" y="19292"/>
                  <a:pt x="2243825" y="19418"/>
                  <a:pt x="2234651" y="14176"/>
                </a:cubicBezTo>
                <a:cubicBezTo>
                  <a:pt x="2227254" y="9949"/>
                  <a:pt x="2220474" y="4725"/>
                  <a:pt x="2213386" y="0"/>
                </a:cubicBezTo>
                <a:cubicBezTo>
                  <a:pt x="2199907" y="2696"/>
                  <a:pt x="2171209" y="6911"/>
                  <a:pt x="2156679" y="14176"/>
                </a:cubicBezTo>
                <a:cubicBezTo>
                  <a:pt x="2139577" y="22727"/>
                  <a:pt x="2116843" y="38371"/>
                  <a:pt x="2099972" y="49618"/>
                </a:cubicBezTo>
                <a:cubicBezTo>
                  <a:pt x="2095048" y="64388"/>
                  <a:pt x="2088436" y="87562"/>
                  <a:pt x="2078707" y="99237"/>
                </a:cubicBezTo>
                <a:cubicBezTo>
                  <a:pt x="2073253" y="105782"/>
                  <a:pt x="2063986" y="107959"/>
                  <a:pt x="2057441" y="113413"/>
                </a:cubicBezTo>
                <a:cubicBezTo>
                  <a:pt x="2049740" y="119831"/>
                  <a:pt x="2044089" y="128524"/>
                  <a:pt x="2036176" y="134679"/>
                </a:cubicBezTo>
                <a:cubicBezTo>
                  <a:pt x="1999617" y="163114"/>
                  <a:pt x="2004465" y="159426"/>
                  <a:pt x="1972381" y="170120"/>
                </a:cubicBezTo>
                <a:cubicBezTo>
                  <a:pt x="1965293" y="177209"/>
                  <a:pt x="1957534" y="183685"/>
                  <a:pt x="1951116" y="191386"/>
                </a:cubicBezTo>
                <a:cubicBezTo>
                  <a:pt x="1917626" y="231575"/>
                  <a:pt x="1957434" y="192464"/>
                  <a:pt x="1922762" y="241004"/>
                </a:cubicBezTo>
                <a:cubicBezTo>
                  <a:pt x="1916935" y="249161"/>
                  <a:pt x="1908585" y="255181"/>
                  <a:pt x="1901497" y="262269"/>
                </a:cubicBezTo>
                <a:cubicBezTo>
                  <a:pt x="1896772" y="276446"/>
                  <a:pt x="1889435" y="290006"/>
                  <a:pt x="1887321" y="304800"/>
                </a:cubicBezTo>
                <a:cubicBezTo>
                  <a:pt x="1879175" y="361815"/>
                  <a:pt x="1885515" y="338568"/>
                  <a:pt x="1873144" y="375683"/>
                </a:cubicBezTo>
                <a:cubicBezTo>
                  <a:pt x="1870781" y="404037"/>
                  <a:pt x="1873670" y="433330"/>
                  <a:pt x="1866055" y="460744"/>
                </a:cubicBezTo>
                <a:cubicBezTo>
                  <a:pt x="1856976" y="493429"/>
                  <a:pt x="1843596" y="504930"/>
                  <a:pt x="1816437" y="510362"/>
                </a:cubicBezTo>
                <a:cubicBezTo>
                  <a:pt x="1800054" y="513639"/>
                  <a:pt x="1783358" y="515088"/>
                  <a:pt x="1766818" y="517451"/>
                </a:cubicBezTo>
                <a:cubicBezTo>
                  <a:pt x="1759730" y="522176"/>
                  <a:pt x="1753338" y="528167"/>
                  <a:pt x="1745553" y="531627"/>
                </a:cubicBezTo>
                <a:cubicBezTo>
                  <a:pt x="1731897" y="537696"/>
                  <a:pt x="1703023" y="545804"/>
                  <a:pt x="1703023" y="545804"/>
                </a:cubicBezTo>
                <a:cubicBezTo>
                  <a:pt x="1698297" y="552892"/>
                  <a:pt x="1692656" y="559449"/>
                  <a:pt x="1688846" y="567069"/>
                </a:cubicBezTo>
                <a:cubicBezTo>
                  <a:pt x="1685505" y="573752"/>
                  <a:pt x="1686425" y="582500"/>
                  <a:pt x="1681758" y="588334"/>
                </a:cubicBezTo>
                <a:cubicBezTo>
                  <a:pt x="1676436" y="594986"/>
                  <a:pt x="1667581" y="597785"/>
                  <a:pt x="1660493" y="602511"/>
                </a:cubicBezTo>
                <a:cubicBezTo>
                  <a:pt x="1641591" y="600148"/>
                  <a:pt x="1622413" y="599414"/>
                  <a:pt x="1603786" y="595423"/>
                </a:cubicBezTo>
                <a:cubicBezTo>
                  <a:pt x="1589174" y="592292"/>
                  <a:pt x="1561255" y="581246"/>
                  <a:pt x="1561255" y="581246"/>
                </a:cubicBezTo>
                <a:lnTo>
                  <a:pt x="1511637" y="595423"/>
                </a:lnTo>
                <a:cubicBezTo>
                  <a:pt x="1504480" y="597570"/>
                  <a:pt x="1497556" y="600458"/>
                  <a:pt x="1490372" y="602511"/>
                </a:cubicBezTo>
                <a:cubicBezTo>
                  <a:pt x="1481005" y="605187"/>
                  <a:pt x="1471469" y="607237"/>
                  <a:pt x="1462018" y="609600"/>
                </a:cubicBezTo>
                <a:cubicBezTo>
                  <a:pt x="1423306" y="635408"/>
                  <a:pt x="1423486" y="627412"/>
                  <a:pt x="1405311" y="659218"/>
                </a:cubicBezTo>
                <a:cubicBezTo>
                  <a:pt x="1400068" y="668393"/>
                  <a:pt x="1395860" y="678121"/>
                  <a:pt x="1391134" y="687572"/>
                </a:cubicBezTo>
                <a:cubicBezTo>
                  <a:pt x="1388771" y="725377"/>
                  <a:pt x="1389954" y="763571"/>
                  <a:pt x="1384046" y="800986"/>
                </a:cubicBezTo>
                <a:cubicBezTo>
                  <a:pt x="1382717" y="809401"/>
                  <a:pt x="1373679" y="814631"/>
                  <a:pt x="1369869" y="822251"/>
                </a:cubicBezTo>
                <a:cubicBezTo>
                  <a:pt x="1340522" y="880945"/>
                  <a:pt x="1389234" y="803838"/>
                  <a:pt x="1348604" y="864781"/>
                </a:cubicBezTo>
                <a:cubicBezTo>
                  <a:pt x="1332590" y="912824"/>
                  <a:pt x="1350718" y="869006"/>
                  <a:pt x="1334428" y="836427"/>
                </a:cubicBezTo>
                <a:cubicBezTo>
                  <a:pt x="1331086" y="829744"/>
                  <a:pt x="1320251" y="831702"/>
                  <a:pt x="1313162" y="829339"/>
                </a:cubicBezTo>
                <a:cubicBezTo>
                  <a:pt x="1254092" y="834065"/>
                  <a:pt x="1194221" y="832726"/>
                  <a:pt x="1135953" y="843516"/>
                </a:cubicBezTo>
                <a:cubicBezTo>
                  <a:pt x="1127576" y="845067"/>
                  <a:pt x="1129918" y="862276"/>
                  <a:pt x="1121776" y="864781"/>
                </a:cubicBezTo>
                <a:cubicBezTo>
                  <a:pt x="1096832" y="872456"/>
                  <a:pt x="1069758" y="869137"/>
                  <a:pt x="1043804" y="871869"/>
                </a:cubicBezTo>
                <a:cubicBezTo>
                  <a:pt x="970891" y="879544"/>
                  <a:pt x="975284" y="864781"/>
                  <a:pt x="958744" y="84351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DAC0FAF-958F-4E25-8A0C-82FAC85B466D}"/>
              </a:ext>
            </a:extLst>
          </p:cNvPr>
          <p:cNvSpPr/>
          <p:nvPr/>
        </p:nvSpPr>
        <p:spPr>
          <a:xfrm>
            <a:off x="8738477" y="755242"/>
            <a:ext cx="107910" cy="171535"/>
          </a:xfrm>
          <a:custGeom>
            <a:avLst/>
            <a:gdLst>
              <a:gd name="connsiteX0" fmla="*/ 101416 w 107910"/>
              <a:gd name="connsiteY0" fmla="*/ 114828 h 171535"/>
              <a:gd name="connsiteX1" fmla="*/ 94328 w 107910"/>
              <a:gd name="connsiteY1" fmla="*/ 58121 h 171535"/>
              <a:gd name="connsiteX2" fmla="*/ 65974 w 107910"/>
              <a:gd name="connsiteY2" fmla="*/ 51033 h 171535"/>
              <a:gd name="connsiteX3" fmla="*/ 58886 w 107910"/>
              <a:gd name="connsiteY3" fmla="*/ 29767 h 171535"/>
              <a:gd name="connsiteX4" fmla="*/ 51797 w 107910"/>
              <a:gd name="connsiteY4" fmla="*/ 1414 h 171535"/>
              <a:gd name="connsiteX5" fmla="*/ 23444 w 107910"/>
              <a:gd name="connsiteY5" fmla="*/ 8502 h 171535"/>
              <a:gd name="connsiteX6" fmla="*/ 9267 w 107910"/>
              <a:gd name="connsiteY6" fmla="*/ 36856 h 171535"/>
              <a:gd name="connsiteX7" fmla="*/ 9267 w 107910"/>
              <a:gd name="connsiteY7" fmla="*/ 121916 h 171535"/>
              <a:gd name="connsiteX8" fmla="*/ 30532 w 107910"/>
              <a:gd name="connsiteY8" fmla="*/ 136093 h 171535"/>
              <a:gd name="connsiteX9" fmla="*/ 80151 w 107910"/>
              <a:gd name="connsiteY9" fmla="*/ 171535 h 171535"/>
              <a:gd name="connsiteX10" fmla="*/ 101416 w 107910"/>
              <a:gd name="connsiteY10" fmla="*/ 114828 h 17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910" h="171535">
                <a:moveTo>
                  <a:pt x="101416" y="114828"/>
                </a:moveTo>
                <a:cubicBezTo>
                  <a:pt x="103779" y="95926"/>
                  <a:pt x="118254" y="74072"/>
                  <a:pt x="94328" y="58121"/>
                </a:cubicBezTo>
                <a:cubicBezTo>
                  <a:pt x="86222" y="52717"/>
                  <a:pt x="75425" y="53396"/>
                  <a:pt x="65974" y="51033"/>
                </a:cubicBezTo>
                <a:cubicBezTo>
                  <a:pt x="63611" y="43944"/>
                  <a:pt x="60939" y="36952"/>
                  <a:pt x="58886" y="29767"/>
                </a:cubicBezTo>
                <a:cubicBezTo>
                  <a:pt x="56210" y="20400"/>
                  <a:pt x="60151" y="6426"/>
                  <a:pt x="51797" y="1414"/>
                </a:cubicBezTo>
                <a:cubicBezTo>
                  <a:pt x="43443" y="-3598"/>
                  <a:pt x="32895" y="6139"/>
                  <a:pt x="23444" y="8502"/>
                </a:cubicBezTo>
                <a:cubicBezTo>
                  <a:pt x="18718" y="17953"/>
                  <a:pt x="13429" y="27143"/>
                  <a:pt x="9267" y="36856"/>
                </a:cubicBezTo>
                <a:cubicBezTo>
                  <a:pt x="-3006" y="65494"/>
                  <a:pt x="-3172" y="87708"/>
                  <a:pt x="9267" y="121916"/>
                </a:cubicBezTo>
                <a:cubicBezTo>
                  <a:pt x="12178" y="129922"/>
                  <a:pt x="23600" y="131141"/>
                  <a:pt x="30532" y="136093"/>
                </a:cubicBezTo>
                <a:cubicBezTo>
                  <a:pt x="92078" y="180054"/>
                  <a:pt x="30036" y="138124"/>
                  <a:pt x="80151" y="171535"/>
                </a:cubicBezTo>
                <a:cubicBezTo>
                  <a:pt x="104586" y="163390"/>
                  <a:pt x="99053" y="133730"/>
                  <a:pt x="101416" y="114828"/>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E212D70-C3A0-4F0C-9A1D-3B175F9916C1}"/>
              </a:ext>
            </a:extLst>
          </p:cNvPr>
          <p:cNvSpPr/>
          <p:nvPr/>
        </p:nvSpPr>
        <p:spPr>
          <a:xfrm>
            <a:off x="9399708" y="752968"/>
            <a:ext cx="138238" cy="145489"/>
          </a:xfrm>
          <a:custGeom>
            <a:avLst/>
            <a:gdLst>
              <a:gd name="connsiteX0" fmla="*/ 35608 w 138238"/>
              <a:gd name="connsiteY0" fmla="*/ 145455 h 145489"/>
              <a:gd name="connsiteX1" fmla="*/ 56873 w 138238"/>
              <a:gd name="connsiteY1" fmla="*/ 110014 h 145489"/>
              <a:gd name="connsiteX2" fmla="*/ 106492 w 138238"/>
              <a:gd name="connsiteY2" fmla="*/ 102925 h 145489"/>
              <a:gd name="connsiteX3" fmla="*/ 127757 w 138238"/>
              <a:gd name="connsiteY3" fmla="*/ 95837 h 145489"/>
              <a:gd name="connsiteX4" fmla="*/ 106492 w 138238"/>
              <a:gd name="connsiteY4" fmla="*/ 3688 h 145489"/>
              <a:gd name="connsiteX5" fmla="*/ 56873 w 138238"/>
              <a:gd name="connsiteY5" fmla="*/ 10776 h 145489"/>
              <a:gd name="connsiteX6" fmla="*/ 42697 w 138238"/>
              <a:gd name="connsiteY6" fmla="*/ 32041 h 145489"/>
              <a:gd name="connsiteX7" fmla="*/ 35608 w 138238"/>
              <a:gd name="connsiteY7" fmla="*/ 60395 h 145489"/>
              <a:gd name="connsiteX8" fmla="*/ 166 w 138238"/>
              <a:gd name="connsiteY8" fmla="*/ 102925 h 145489"/>
              <a:gd name="connsiteX9" fmla="*/ 35608 w 138238"/>
              <a:gd name="connsiteY9" fmla="*/ 145455 h 14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8238" h="145489">
                <a:moveTo>
                  <a:pt x="35608" y="145455"/>
                </a:moveTo>
                <a:cubicBezTo>
                  <a:pt x="45059" y="146636"/>
                  <a:pt x="45059" y="117102"/>
                  <a:pt x="56873" y="110014"/>
                </a:cubicBezTo>
                <a:cubicBezTo>
                  <a:pt x="71200" y="101418"/>
                  <a:pt x="90109" y="106202"/>
                  <a:pt x="106492" y="102925"/>
                </a:cubicBezTo>
                <a:cubicBezTo>
                  <a:pt x="113819" y="101460"/>
                  <a:pt x="120669" y="98200"/>
                  <a:pt x="127757" y="95837"/>
                </a:cubicBezTo>
                <a:cubicBezTo>
                  <a:pt x="138866" y="62507"/>
                  <a:pt x="151331" y="40375"/>
                  <a:pt x="106492" y="3688"/>
                </a:cubicBezTo>
                <a:cubicBezTo>
                  <a:pt x="93561" y="-6892"/>
                  <a:pt x="73413" y="8413"/>
                  <a:pt x="56873" y="10776"/>
                </a:cubicBezTo>
                <a:cubicBezTo>
                  <a:pt x="52148" y="17864"/>
                  <a:pt x="46053" y="24211"/>
                  <a:pt x="42697" y="32041"/>
                </a:cubicBezTo>
                <a:cubicBezTo>
                  <a:pt x="38859" y="40996"/>
                  <a:pt x="40442" y="51936"/>
                  <a:pt x="35608" y="60395"/>
                </a:cubicBezTo>
                <a:cubicBezTo>
                  <a:pt x="23167" y="82166"/>
                  <a:pt x="7285" y="78008"/>
                  <a:pt x="166" y="102925"/>
                </a:cubicBezTo>
                <a:cubicBezTo>
                  <a:pt x="-2431" y="112013"/>
                  <a:pt x="26157" y="144274"/>
                  <a:pt x="35608" y="14545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810668F-7399-49C3-AC61-743ABA1C40CE}"/>
              </a:ext>
            </a:extLst>
          </p:cNvPr>
          <p:cNvSpPr/>
          <p:nvPr/>
        </p:nvSpPr>
        <p:spPr>
          <a:xfrm>
            <a:off x="131192" y="2774359"/>
            <a:ext cx="3617919" cy="954107"/>
          </a:xfrm>
          <a:prstGeom prst="rect">
            <a:avLst/>
          </a:prstGeom>
        </p:spPr>
        <p:txBody>
          <a:bodyPr wrap="square">
            <a:spAutoFit/>
          </a:bodyPr>
          <a:lstStyle/>
          <a:p>
            <a:pPr algn="just"/>
            <a:r>
              <a:rPr lang="vi-VN" sz="2800">
                <a:solidFill>
                  <a:srgbClr val="1C11AF"/>
                </a:solidFill>
              </a:rPr>
              <a:t>+  Phân bố ở 1 dải hẹp phía bắc.</a:t>
            </a:r>
          </a:p>
        </p:txBody>
      </p:sp>
      <p:sp>
        <p:nvSpPr>
          <p:cNvPr id="2" name="Rectangle 1">
            <a:extLst>
              <a:ext uri="{FF2B5EF4-FFF2-40B4-BE49-F238E27FC236}">
                <a16:creationId xmlns:a16="http://schemas.microsoft.com/office/drawing/2014/main" id="{D3ACE93F-D62A-4FC2-8D70-7D194015B4CD}"/>
              </a:ext>
            </a:extLst>
          </p:cNvPr>
          <p:cNvSpPr/>
          <p:nvPr/>
        </p:nvSpPr>
        <p:spPr>
          <a:xfrm>
            <a:off x="131192" y="3867786"/>
            <a:ext cx="4547707" cy="1815882"/>
          </a:xfrm>
          <a:prstGeom prst="rect">
            <a:avLst/>
          </a:prstGeom>
        </p:spPr>
        <p:txBody>
          <a:bodyPr wrap="square">
            <a:spAutoFit/>
          </a:bodyPr>
          <a:lstStyle/>
          <a:p>
            <a:pPr algn="just"/>
            <a:r>
              <a:rPr lang="en-US" sz="2800">
                <a:solidFill>
                  <a:srgbClr val="1C11AF"/>
                </a:solidFill>
                <a:latin typeface="Arial" panose="020B0604020202020204" pitchFamily="34" charset="0"/>
                <a:cs typeface="Arial" panose="020B0604020202020204" pitchFamily="34" charset="0"/>
              </a:rPr>
              <a:t>+ T</a:t>
            </a:r>
            <a:r>
              <a:rPr lang="vi-VN" sz="2800">
                <a:solidFill>
                  <a:srgbClr val="1C11AF"/>
                </a:solidFill>
                <a:latin typeface="Arial" panose="020B0604020202020204" pitchFamily="34" charset="0"/>
                <a:cs typeface="Arial" panose="020B0604020202020204" pitchFamily="34" charset="0"/>
              </a:rPr>
              <a:t>hực vật chủ yếu là rêu, địa y, không có thân gỗ và các động vật chịu lạnh hoặc di cư.</a:t>
            </a:r>
          </a:p>
        </p:txBody>
      </p:sp>
      <p:sp>
        <p:nvSpPr>
          <p:cNvPr id="3" name="Rectangle 2">
            <a:extLst>
              <a:ext uri="{FF2B5EF4-FFF2-40B4-BE49-F238E27FC236}">
                <a16:creationId xmlns:a16="http://schemas.microsoft.com/office/drawing/2014/main" id="{86A93186-36DF-4412-BB13-67D84AC5152F}"/>
              </a:ext>
            </a:extLst>
          </p:cNvPr>
          <p:cNvSpPr/>
          <p:nvPr/>
        </p:nvSpPr>
        <p:spPr>
          <a:xfrm>
            <a:off x="82096" y="5769086"/>
            <a:ext cx="4326826" cy="523220"/>
          </a:xfrm>
          <a:prstGeom prst="rect">
            <a:avLst/>
          </a:prstGeom>
        </p:spPr>
        <p:txBody>
          <a:bodyPr wrap="none">
            <a:spAutoFit/>
          </a:bodyPr>
          <a:lstStyle/>
          <a:p>
            <a:r>
              <a:rPr lang="en-US" sz="2800">
                <a:solidFill>
                  <a:srgbClr val="FF0066"/>
                </a:solidFill>
                <a:latin typeface="Arial" panose="020B0604020202020204" pitchFamily="34" charset="0"/>
                <a:cs typeface="Arial" panose="020B0604020202020204" pitchFamily="34" charset="0"/>
              </a:rPr>
              <a:t>=&gt;</a:t>
            </a:r>
            <a:r>
              <a:rPr lang="vi-VN" sz="2800">
                <a:solidFill>
                  <a:srgbClr val="FF0066"/>
                </a:solidFill>
                <a:latin typeface="Arial" panose="020B0604020202020204" pitchFamily="34" charset="0"/>
                <a:cs typeface="Arial" panose="020B0604020202020204" pitchFamily="34" charset="0"/>
              </a:rPr>
              <a:t> Nghèo thành phần loài</a:t>
            </a:r>
            <a:endParaRPr lang="en-US" sz="2800">
              <a:solidFill>
                <a:srgbClr val="FF006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427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heel(1)">
                                      <p:cBhvr>
                                        <p:cTn id="11" dur="2000"/>
                                        <p:tgtEl>
                                          <p:spTgt spid="16"/>
                                        </p:tgtEl>
                                      </p:cBhvr>
                                    </p:animEffect>
                                  </p:childTnLst>
                                </p:cTn>
                              </p:par>
                            </p:childTnLst>
                          </p:cTn>
                        </p:par>
                        <p:par>
                          <p:cTn id="12" fill="hold">
                            <p:stCondLst>
                              <p:cond delay="2500"/>
                            </p:stCondLst>
                            <p:childTnLst>
                              <p:par>
                                <p:cTn id="13" presetID="16" presetClass="entr" presetSubtype="2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2"/>
                                        </p:tgtEl>
                                      </p:cBhvr>
                                    </p:animEffect>
                                    <p:set>
                                      <p:cBhvr>
                                        <p:cTn id="45" dur="1" fill="hold">
                                          <p:stCondLst>
                                            <p:cond delay="499"/>
                                          </p:stCondLst>
                                        </p:cTn>
                                        <p:tgtEl>
                                          <p:spTgt spid="1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arn(inVertical)">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
                                        </p:tgtEl>
                                        <p:attrNameLst>
                                          <p:attrName>style.visibility</p:attrName>
                                        </p:attrNameLst>
                                      </p:cBhvr>
                                      <p:to>
                                        <p:strVal val="visible"/>
                                      </p:to>
                                    </p:set>
                                    <p:animEffect transition="in" filter="barn(inVertical)">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1" grpId="0"/>
      <p:bldP spid="12" grpId="0" animBg="1"/>
      <p:bldP spid="12" grpId="1" animBg="1"/>
      <p:bldP spid="13" grpId="0" animBg="1"/>
      <p:bldP spid="13" grpId="1" animBg="1"/>
      <p:bldP spid="14" grpId="0" animBg="1"/>
      <p:bldP spid="14" grpId="1" animBg="1"/>
      <p:bldP spid="15" grpId="0"/>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a:extLst>
              <a:ext uri="{FF2B5EF4-FFF2-40B4-BE49-F238E27FC236}">
                <a16:creationId xmlns:a16="http://schemas.microsoft.com/office/drawing/2014/main" id="{13D15FC3-E1A9-4DC8-B12B-E5EFB2B9EC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944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7" descr="taiga">
            <a:extLst>
              <a:ext uri="{FF2B5EF4-FFF2-40B4-BE49-F238E27FC236}">
                <a16:creationId xmlns:a16="http://schemas.microsoft.com/office/drawing/2014/main" id="{7FF98CEF-C6DE-4379-85D2-6CD384D03C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400" y="0"/>
            <a:ext cx="6197600" cy="542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ext Box 11">
            <a:extLst>
              <a:ext uri="{FF2B5EF4-FFF2-40B4-BE49-F238E27FC236}">
                <a16:creationId xmlns:a16="http://schemas.microsoft.com/office/drawing/2014/main" id="{4186C81A-1C7A-422B-ADD8-EF95C4375EDA}"/>
              </a:ext>
            </a:extLst>
          </p:cNvPr>
          <p:cNvSpPr txBox="1">
            <a:spLocks noChangeArrowheads="1"/>
          </p:cNvSpPr>
          <p:nvPr/>
        </p:nvSpPr>
        <p:spPr bwMode="auto">
          <a:xfrm>
            <a:off x="3149600" y="5945717"/>
            <a:ext cx="650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0000FF"/>
                </a:solidFill>
              </a:rPr>
              <a:t>Rừng lá kim (tai – ga) – Bắc Á</a:t>
            </a:r>
          </a:p>
        </p:txBody>
      </p:sp>
    </p:spTree>
  </p:cSld>
  <p:clrMapOvr>
    <a:masterClrMapping/>
  </p:clrMapOvr>
  <p:transition spd="med">
    <p:wheel spokes="3"/>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263B-5298-43AC-8D34-EC8973B847B9}"/>
              </a:ext>
            </a:extLst>
          </p:cNvPr>
          <p:cNvPicPr>
            <a:picLocks noChangeAspect="1"/>
          </p:cNvPicPr>
          <p:nvPr/>
        </p:nvPicPr>
        <p:blipFill>
          <a:blip r:embed="rId2"/>
          <a:stretch>
            <a:fillRect/>
          </a:stretch>
        </p:blipFill>
        <p:spPr>
          <a:xfrm>
            <a:off x="213762" y="971877"/>
            <a:ext cx="5849661" cy="5880167"/>
          </a:xfrm>
          <a:prstGeom prst="rect">
            <a:avLst/>
          </a:prstGeom>
          <a:solidFill>
            <a:srgbClr val="7030A0"/>
          </a:solidFill>
        </p:spPr>
      </p:pic>
      <p:pic>
        <p:nvPicPr>
          <p:cNvPr id="3" name="Picture 2">
            <a:extLst>
              <a:ext uri="{FF2B5EF4-FFF2-40B4-BE49-F238E27FC236}">
                <a16:creationId xmlns:a16="http://schemas.microsoft.com/office/drawing/2014/main" id="{2B1C96E0-27A1-439A-84D2-FEF9600425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679" y="1056904"/>
            <a:ext cx="5636821" cy="57951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9530FA-E7D0-4F08-AB25-A4A57E3F56FE}"/>
              </a:ext>
            </a:extLst>
          </p:cNvPr>
          <p:cNvSpPr txBox="1"/>
          <p:nvPr/>
        </p:nvSpPr>
        <p:spPr>
          <a:xfrm>
            <a:off x="0" y="0"/>
            <a:ext cx="3918857" cy="584775"/>
          </a:xfrm>
          <a:prstGeom prst="rect">
            <a:avLst/>
          </a:prstGeom>
          <a:noFill/>
        </p:spPr>
        <p:txBody>
          <a:bodyPr wrap="square" rtlCol="0">
            <a:spAutoFit/>
          </a:bodyPr>
          <a:lstStyle/>
          <a:p>
            <a:pPr marL="285750" indent="-285750">
              <a:buFont typeface="Wingdings" panose="05000000000000000000" pitchFamily="2" charset="2"/>
              <a:buChar char="§"/>
            </a:pPr>
            <a:r>
              <a:rPr lang="en-US" sz="3200">
                <a:solidFill>
                  <a:srgbClr val="FF0066"/>
                </a:solidFill>
                <a:latin typeface="Arial" panose="020B0604020202020204" pitchFamily="34" charset="0"/>
                <a:cs typeface="Arial" panose="020B0604020202020204" pitchFamily="34" charset="0"/>
              </a:rPr>
              <a:t>Đới ôn hòa:</a:t>
            </a:r>
          </a:p>
        </p:txBody>
      </p:sp>
      <p:sp>
        <p:nvSpPr>
          <p:cNvPr id="5" name="Rectangle 4">
            <a:extLst>
              <a:ext uri="{FF2B5EF4-FFF2-40B4-BE49-F238E27FC236}">
                <a16:creationId xmlns:a16="http://schemas.microsoft.com/office/drawing/2014/main" id="{C8FB715D-09BC-4D50-A4C8-E82B624C3B0F}"/>
              </a:ext>
            </a:extLst>
          </p:cNvPr>
          <p:cNvSpPr/>
          <p:nvPr/>
        </p:nvSpPr>
        <p:spPr>
          <a:xfrm>
            <a:off x="2834574" y="123110"/>
            <a:ext cx="8886372" cy="461665"/>
          </a:xfrm>
          <a:prstGeom prst="rect">
            <a:avLst/>
          </a:prstGeom>
        </p:spPr>
        <p:txBody>
          <a:bodyPr wrap="square">
            <a:spAutoFit/>
          </a:bodyPr>
          <a:lstStyle/>
          <a:p>
            <a:pPr algn="just"/>
            <a:r>
              <a:rPr lang="en-US" sz="2400">
                <a:solidFill>
                  <a:srgbClr val="1C11AF"/>
                </a:solidFill>
                <a:latin typeface="Arial" panose="020B0604020202020204" pitchFamily="34" charset="0"/>
                <a:cs typeface="Arial" panose="020B0604020202020204" pitchFamily="34" charset="0"/>
              </a:rPr>
              <a:t>-</a:t>
            </a:r>
            <a:r>
              <a:rPr lang="vi-VN" sz="2400">
                <a:solidFill>
                  <a:srgbClr val="1C11AF"/>
                </a:solidFill>
                <a:latin typeface="Arial" panose="020B0604020202020204" pitchFamily="34" charset="0"/>
                <a:cs typeface="Arial" panose="020B0604020202020204" pitchFamily="34" charset="0"/>
              </a:rPr>
              <a:t> Diện tích rất rộng, có sự phân hóa bắc - nam, đông - tây.</a:t>
            </a:r>
          </a:p>
        </p:txBody>
      </p:sp>
    </p:spTree>
    <p:extLst>
      <p:ext uri="{BB962C8B-B14F-4D97-AF65-F5344CB8AC3E}">
        <p14:creationId xmlns:p14="http://schemas.microsoft.com/office/powerpoint/2010/main" val="133419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127000" y="147761"/>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pic>
        <p:nvPicPr>
          <p:cNvPr id="10" name="Picture 9">
            <a:extLst>
              <a:ext uri="{FF2B5EF4-FFF2-40B4-BE49-F238E27FC236}">
                <a16:creationId xmlns:a16="http://schemas.microsoft.com/office/drawing/2014/main" id="{841F56F2-8D01-496B-BFA0-2DA5F1F94348}"/>
              </a:ext>
            </a:extLst>
          </p:cNvPr>
          <p:cNvPicPr>
            <a:picLocks noChangeAspect="1"/>
          </p:cNvPicPr>
          <p:nvPr/>
        </p:nvPicPr>
        <p:blipFill>
          <a:blip r:embed="rId4"/>
          <a:stretch>
            <a:fillRect/>
          </a:stretch>
        </p:blipFill>
        <p:spPr>
          <a:xfrm>
            <a:off x="5545777" y="84847"/>
            <a:ext cx="6515031" cy="6549008"/>
          </a:xfrm>
          <a:prstGeom prst="rect">
            <a:avLst/>
          </a:prstGeom>
          <a:solidFill>
            <a:srgbClr val="7030A0"/>
          </a:solidFill>
        </p:spPr>
      </p:pic>
      <p:sp>
        <p:nvSpPr>
          <p:cNvPr id="11" name="TextBox 10">
            <a:extLst>
              <a:ext uri="{FF2B5EF4-FFF2-40B4-BE49-F238E27FC236}">
                <a16:creationId xmlns:a16="http://schemas.microsoft.com/office/drawing/2014/main" id="{5FA4E471-1FD2-4D9F-947D-EB89AC9EA687}"/>
              </a:ext>
            </a:extLst>
          </p:cNvPr>
          <p:cNvSpPr txBox="1"/>
          <p:nvPr/>
        </p:nvSpPr>
        <p:spPr>
          <a:xfrm>
            <a:off x="127000" y="800185"/>
            <a:ext cx="3918857" cy="584775"/>
          </a:xfrm>
          <a:prstGeom prst="rect">
            <a:avLst/>
          </a:prstGeom>
          <a:noFill/>
        </p:spPr>
        <p:txBody>
          <a:bodyPr wrap="square" rtlCol="0">
            <a:spAutoFit/>
          </a:bodyPr>
          <a:lstStyle/>
          <a:p>
            <a:pPr marL="285750" indent="-285750">
              <a:buFont typeface="Wingdings" panose="05000000000000000000" pitchFamily="2" charset="2"/>
              <a:buChar char="§"/>
            </a:pPr>
            <a:r>
              <a:rPr lang="en-US" sz="3200">
                <a:solidFill>
                  <a:srgbClr val="FF0066"/>
                </a:solidFill>
                <a:latin typeface="Arial" panose="020B0604020202020204" pitchFamily="34" charset="0"/>
                <a:cs typeface="Arial" panose="020B0604020202020204" pitchFamily="34" charset="0"/>
              </a:rPr>
              <a:t>Đới ôn hòa</a:t>
            </a:r>
          </a:p>
        </p:txBody>
      </p:sp>
      <p:sp>
        <p:nvSpPr>
          <p:cNvPr id="6" name="TextBox 5">
            <a:extLst>
              <a:ext uri="{FF2B5EF4-FFF2-40B4-BE49-F238E27FC236}">
                <a16:creationId xmlns:a16="http://schemas.microsoft.com/office/drawing/2014/main" id="{14847EB8-F496-4A4E-BC32-98D52126B9AE}"/>
              </a:ext>
            </a:extLst>
          </p:cNvPr>
          <p:cNvSpPr txBox="1"/>
          <p:nvPr/>
        </p:nvSpPr>
        <p:spPr>
          <a:xfrm>
            <a:off x="5624623" y="2973572"/>
            <a:ext cx="914400" cy="914400"/>
          </a:xfrm>
          <a:prstGeom prst="rect">
            <a:avLst/>
          </a:prstGeom>
          <a:noFill/>
        </p:spPr>
        <p:txBody>
          <a:bodyPr wrap="square" rtlCol="0">
            <a:spAutoFit/>
          </a:bodyPr>
          <a:lstStyle/>
          <a:p>
            <a:endParaRPr lang="en-US"/>
          </a:p>
        </p:txBody>
      </p:sp>
      <p:pic>
        <p:nvPicPr>
          <p:cNvPr id="1026" name="Picture 2">
            <a:extLst>
              <a:ext uri="{FF2B5EF4-FFF2-40B4-BE49-F238E27FC236}">
                <a16:creationId xmlns:a16="http://schemas.microsoft.com/office/drawing/2014/main" id="{1E9EFE80-C4E6-445A-8539-AA13DA6D03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585" y="184125"/>
            <a:ext cx="6515030" cy="670756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392BBC0-6032-4920-8C7A-E7745C842DD7}"/>
              </a:ext>
            </a:extLst>
          </p:cNvPr>
          <p:cNvSpPr/>
          <p:nvPr/>
        </p:nvSpPr>
        <p:spPr>
          <a:xfrm>
            <a:off x="59835" y="1648587"/>
            <a:ext cx="5124440" cy="1200329"/>
          </a:xfrm>
          <a:prstGeom prst="rect">
            <a:avLst/>
          </a:prstGeom>
        </p:spPr>
        <p:txBody>
          <a:bodyPr wrap="square">
            <a:spAutoFit/>
          </a:bodyPr>
          <a:lstStyle/>
          <a:p>
            <a:pPr algn="just"/>
            <a:r>
              <a:rPr lang="vi-VN" sz="2400">
                <a:solidFill>
                  <a:srgbClr val="1C11AF"/>
                </a:solidFill>
                <a:latin typeface="Arial" panose="020B0604020202020204" pitchFamily="34" charset="0"/>
                <a:cs typeface="Arial" panose="020B0604020202020204" pitchFamily="34" charset="0"/>
              </a:rPr>
              <a:t>+ Vùng Xi-bia rộng lớn ở phía bắc: Rừng lá kim phát triển mạnh.Hệ động vật tương đối phong thú.</a:t>
            </a:r>
          </a:p>
        </p:txBody>
      </p:sp>
      <p:sp>
        <p:nvSpPr>
          <p:cNvPr id="3" name="Rectangle 2">
            <a:extLst>
              <a:ext uri="{FF2B5EF4-FFF2-40B4-BE49-F238E27FC236}">
                <a16:creationId xmlns:a16="http://schemas.microsoft.com/office/drawing/2014/main" id="{DB6C0B77-838B-4CAC-BD74-9EBAC328655A}"/>
              </a:ext>
            </a:extLst>
          </p:cNvPr>
          <p:cNvSpPr/>
          <p:nvPr/>
        </p:nvSpPr>
        <p:spPr>
          <a:xfrm>
            <a:off x="39383" y="3109079"/>
            <a:ext cx="5124440" cy="1200329"/>
          </a:xfrm>
          <a:prstGeom prst="rect">
            <a:avLst/>
          </a:prstGeom>
        </p:spPr>
        <p:txBody>
          <a:bodyPr wrap="square">
            <a:spAutoFit/>
          </a:bodyPr>
          <a:lstStyle/>
          <a:p>
            <a:pPr algn="just"/>
            <a:r>
              <a:rPr lang="vi-VN" sz="2400">
                <a:solidFill>
                  <a:srgbClr val="1C11AF"/>
                </a:solidFill>
                <a:latin typeface="Arial" panose="020B0604020202020204" pitchFamily="34" charset="0"/>
                <a:cs typeface="Arial" panose="020B0604020202020204" pitchFamily="34" charset="0"/>
              </a:rPr>
              <a:t>+ Phía đông, đông nam Trung Quốc và quần đảo Nhật Bản: Có nhiều loài cây gỗ và động vật quý.</a:t>
            </a:r>
          </a:p>
        </p:txBody>
      </p:sp>
      <p:sp>
        <p:nvSpPr>
          <p:cNvPr id="4" name="Rectangle 3">
            <a:extLst>
              <a:ext uri="{FF2B5EF4-FFF2-40B4-BE49-F238E27FC236}">
                <a16:creationId xmlns:a16="http://schemas.microsoft.com/office/drawing/2014/main" id="{AAB2C0B2-7A14-4BDD-814F-D174BD29DF03}"/>
              </a:ext>
            </a:extLst>
          </p:cNvPr>
          <p:cNvSpPr/>
          <p:nvPr/>
        </p:nvSpPr>
        <p:spPr>
          <a:xfrm>
            <a:off x="0" y="4429333"/>
            <a:ext cx="5124440" cy="1200329"/>
          </a:xfrm>
          <a:prstGeom prst="rect">
            <a:avLst/>
          </a:prstGeom>
        </p:spPr>
        <p:txBody>
          <a:bodyPr wrap="square">
            <a:spAutoFit/>
          </a:bodyPr>
          <a:lstStyle/>
          <a:p>
            <a:pPr algn="just"/>
            <a:r>
              <a:rPr lang="vi-VN" sz="2400">
                <a:solidFill>
                  <a:srgbClr val="1C11AF"/>
                </a:solidFill>
                <a:latin typeface="Arial" panose="020B0604020202020204" pitchFamily="34" charset="0"/>
                <a:cs typeface="Arial" panose="020B0604020202020204" pitchFamily="34" charset="0"/>
              </a:rPr>
              <a:t>+ Các khu vực nằm sâu trong lục địa:  thảo nguyên, hoang mạc, bán hoang mạc.</a:t>
            </a:r>
          </a:p>
        </p:txBody>
      </p:sp>
      <p:sp>
        <p:nvSpPr>
          <p:cNvPr id="16" name="Freeform: Shape 15">
            <a:extLst>
              <a:ext uri="{FF2B5EF4-FFF2-40B4-BE49-F238E27FC236}">
                <a16:creationId xmlns:a16="http://schemas.microsoft.com/office/drawing/2014/main" id="{D7F124FD-0635-42E5-88C6-16A3BB32FB4E}"/>
              </a:ext>
            </a:extLst>
          </p:cNvPr>
          <p:cNvSpPr/>
          <p:nvPr/>
        </p:nvSpPr>
        <p:spPr>
          <a:xfrm>
            <a:off x="6999823" y="1268404"/>
            <a:ext cx="3372592" cy="1840675"/>
          </a:xfrm>
          <a:custGeom>
            <a:avLst/>
            <a:gdLst>
              <a:gd name="connsiteX0" fmla="*/ 1128156 w 3348842"/>
              <a:gd name="connsiteY0" fmla="*/ 166255 h 1710047"/>
              <a:gd name="connsiteX1" fmla="*/ 1199408 w 3348842"/>
              <a:gd name="connsiteY1" fmla="*/ 178130 h 1710047"/>
              <a:gd name="connsiteX2" fmla="*/ 1270660 w 3348842"/>
              <a:gd name="connsiteY2" fmla="*/ 225631 h 1710047"/>
              <a:gd name="connsiteX3" fmla="*/ 1401289 w 3348842"/>
              <a:gd name="connsiteY3" fmla="*/ 249382 h 1710047"/>
              <a:gd name="connsiteX4" fmla="*/ 1436915 w 3348842"/>
              <a:gd name="connsiteY4" fmla="*/ 261257 h 1710047"/>
              <a:gd name="connsiteX5" fmla="*/ 1674421 w 3348842"/>
              <a:gd name="connsiteY5" fmla="*/ 249382 h 1710047"/>
              <a:gd name="connsiteX6" fmla="*/ 1710047 w 3348842"/>
              <a:gd name="connsiteY6" fmla="*/ 237507 h 1710047"/>
              <a:gd name="connsiteX7" fmla="*/ 2339439 w 3348842"/>
              <a:gd name="connsiteY7" fmla="*/ 225631 h 1710047"/>
              <a:gd name="connsiteX8" fmla="*/ 2375065 w 3348842"/>
              <a:gd name="connsiteY8" fmla="*/ 213756 h 1710047"/>
              <a:gd name="connsiteX9" fmla="*/ 2422566 w 3348842"/>
              <a:gd name="connsiteY9" fmla="*/ 201881 h 1710047"/>
              <a:gd name="connsiteX10" fmla="*/ 2470068 w 3348842"/>
              <a:gd name="connsiteY10" fmla="*/ 178130 h 1710047"/>
              <a:gd name="connsiteX11" fmla="*/ 2517569 w 3348842"/>
              <a:gd name="connsiteY11" fmla="*/ 166255 h 1710047"/>
              <a:gd name="connsiteX12" fmla="*/ 2553195 w 3348842"/>
              <a:gd name="connsiteY12" fmla="*/ 154379 h 1710047"/>
              <a:gd name="connsiteX13" fmla="*/ 2648198 w 3348842"/>
              <a:gd name="connsiteY13" fmla="*/ 130629 h 1710047"/>
              <a:gd name="connsiteX14" fmla="*/ 2719450 w 3348842"/>
              <a:gd name="connsiteY14" fmla="*/ 106878 h 1710047"/>
              <a:gd name="connsiteX15" fmla="*/ 2778826 w 3348842"/>
              <a:gd name="connsiteY15" fmla="*/ 59377 h 1710047"/>
              <a:gd name="connsiteX16" fmla="*/ 2790702 w 3348842"/>
              <a:gd name="connsiteY16" fmla="*/ 95003 h 1710047"/>
              <a:gd name="connsiteX17" fmla="*/ 2826328 w 3348842"/>
              <a:gd name="connsiteY17" fmla="*/ 106878 h 1710047"/>
              <a:gd name="connsiteX18" fmla="*/ 3146961 w 3348842"/>
              <a:gd name="connsiteY18" fmla="*/ 95003 h 1710047"/>
              <a:gd name="connsiteX19" fmla="*/ 3182587 w 3348842"/>
              <a:gd name="connsiteY19" fmla="*/ 71252 h 1710047"/>
              <a:gd name="connsiteX20" fmla="*/ 3230089 w 3348842"/>
              <a:gd name="connsiteY20" fmla="*/ 59377 h 1710047"/>
              <a:gd name="connsiteX21" fmla="*/ 3277590 w 3348842"/>
              <a:gd name="connsiteY21" fmla="*/ 23751 h 1710047"/>
              <a:gd name="connsiteX22" fmla="*/ 3348842 w 3348842"/>
              <a:gd name="connsiteY22" fmla="*/ 0 h 1710047"/>
              <a:gd name="connsiteX23" fmla="*/ 3313216 w 3348842"/>
              <a:gd name="connsiteY23" fmla="*/ 35626 h 1710047"/>
              <a:gd name="connsiteX24" fmla="*/ 3241964 w 3348842"/>
              <a:gd name="connsiteY24" fmla="*/ 95003 h 1710047"/>
              <a:gd name="connsiteX25" fmla="*/ 3230089 w 3348842"/>
              <a:gd name="connsiteY25" fmla="*/ 130629 h 1710047"/>
              <a:gd name="connsiteX26" fmla="*/ 3206338 w 3348842"/>
              <a:gd name="connsiteY26" fmla="*/ 178130 h 1710047"/>
              <a:gd name="connsiteX27" fmla="*/ 3170712 w 3348842"/>
              <a:gd name="connsiteY27" fmla="*/ 344384 h 1710047"/>
              <a:gd name="connsiteX28" fmla="*/ 3146961 w 3348842"/>
              <a:gd name="connsiteY28" fmla="*/ 380010 h 1710047"/>
              <a:gd name="connsiteX29" fmla="*/ 3111335 w 3348842"/>
              <a:gd name="connsiteY29" fmla="*/ 451262 h 1710047"/>
              <a:gd name="connsiteX30" fmla="*/ 3099460 w 3348842"/>
              <a:gd name="connsiteY30" fmla="*/ 486888 h 1710047"/>
              <a:gd name="connsiteX31" fmla="*/ 3040083 w 3348842"/>
              <a:gd name="connsiteY31" fmla="*/ 558140 h 1710047"/>
              <a:gd name="connsiteX32" fmla="*/ 2980707 w 3348842"/>
              <a:gd name="connsiteY32" fmla="*/ 629392 h 1710047"/>
              <a:gd name="connsiteX33" fmla="*/ 2921330 w 3348842"/>
              <a:gd name="connsiteY33" fmla="*/ 724395 h 1710047"/>
              <a:gd name="connsiteX34" fmla="*/ 2897579 w 3348842"/>
              <a:gd name="connsiteY34" fmla="*/ 760021 h 1710047"/>
              <a:gd name="connsiteX35" fmla="*/ 2873829 w 3348842"/>
              <a:gd name="connsiteY35" fmla="*/ 843148 h 1710047"/>
              <a:gd name="connsiteX36" fmla="*/ 2885704 w 3348842"/>
              <a:gd name="connsiteY36" fmla="*/ 938151 h 1710047"/>
              <a:gd name="connsiteX37" fmla="*/ 2897579 w 3348842"/>
              <a:gd name="connsiteY37" fmla="*/ 985652 h 1710047"/>
              <a:gd name="connsiteX38" fmla="*/ 2909455 w 3348842"/>
              <a:gd name="connsiteY38" fmla="*/ 1045029 h 1710047"/>
              <a:gd name="connsiteX39" fmla="*/ 2945081 w 3348842"/>
              <a:gd name="connsiteY39" fmla="*/ 1151907 h 1710047"/>
              <a:gd name="connsiteX40" fmla="*/ 2909455 w 3348842"/>
              <a:gd name="connsiteY40" fmla="*/ 1389413 h 1710047"/>
              <a:gd name="connsiteX41" fmla="*/ 2885704 w 3348842"/>
              <a:gd name="connsiteY41" fmla="*/ 1425039 h 1710047"/>
              <a:gd name="connsiteX42" fmla="*/ 2861953 w 3348842"/>
              <a:gd name="connsiteY42" fmla="*/ 1508166 h 1710047"/>
              <a:gd name="connsiteX43" fmla="*/ 2826328 w 3348842"/>
              <a:gd name="connsiteY43" fmla="*/ 1579418 h 1710047"/>
              <a:gd name="connsiteX44" fmla="*/ 2814452 w 3348842"/>
              <a:gd name="connsiteY44" fmla="*/ 1626920 h 1710047"/>
              <a:gd name="connsiteX45" fmla="*/ 2802577 w 3348842"/>
              <a:gd name="connsiteY45" fmla="*/ 1686296 h 1710047"/>
              <a:gd name="connsiteX46" fmla="*/ 2766951 w 3348842"/>
              <a:gd name="connsiteY46" fmla="*/ 1710047 h 1710047"/>
              <a:gd name="connsiteX47" fmla="*/ 2695699 w 3348842"/>
              <a:gd name="connsiteY47" fmla="*/ 1698171 h 1710047"/>
              <a:gd name="connsiteX48" fmla="*/ 2624447 w 3348842"/>
              <a:gd name="connsiteY48" fmla="*/ 1674421 h 1710047"/>
              <a:gd name="connsiteX49" fmla="*/ 2493818 w 3348842"/>
              <a:gd name="connsiteY49" fmla="*/ 1650670 h 1710047"/>
              <a:gd name="connsiteX50" fmla="*/ 2458192 w 3348842"/>
              <a:gd name="connsiteY50" fmla="*/ 1638795 h 1710047"/>
              <a:gd name="connsiteX51" fmla="*/ 2398816 w 3348842"/>
              <a:gd name="connsiteY51" fmla="*/ 1626920 h 1710047"/>
              <a:gd name="connsiteX52" fmla="*/ 2351315 w 3348842"/>
              <a:gd name="connsiteY52" fmla="*/ 1615044 h 1710047"/>
              <a:gd name="connsiteX53" fmla="*/ 2291938 w 3348842"/>
              <a:gd name="connsiteY53" fmla="*/ 1603169 h 1710047"/>
              <a:gd name="connsiteX54" fmla="*/ 2256312 w 3348842"/>
              <a:gd name="connsiteY54" fmla="*/ 1591294 h 1710047"/>
              <a:gd name="connsiteX55" fmla="*/ 2196935 w 3348842"/>
              <a:gd name="connsiteY55" fmla="*/ 1567543 h 1710047"/>
              <a:gd name="connsiteX56" fmla="*/ 2113808 w 3348842"/>
              <a:gd name="connsiteY56" fmla="*/ 1555668 h 1710047"/>
              <a:gd name="connsiteX57" fmla="*/ 1615044 w 3348842"/>
              <a:gd name="connsiteY57" fmla="*/ 1520042 h 1710047"/>
              <a:gd name="connsiteX58" fmla="*/ 1508166 w 3348842"/>
              <a:gd name="connsiteY58" fmla="*/ 1496291 h 1710047"/>
              <a:gd name="connsiteX59" fmla="*/ 1472540 w 3348842"/>
              <a:gd name="connsiteY59" fmla="*/ 1484416 h 1710047"/>
              <a:gd name="connsiteX60" fmla="*/ 1306286 w 3348842"/>
              <a:gd name="connsiteY60" fmla="*/ 1460665 h 1710047"/>
              <a:gd name="connsiteX61" fmla="*/ 926276 w 3348842"/>
              <a:gd name="connsiteY61" fmla="*/ 1472540 h 1710047"/>
              <a:gd name="connsiteX62" fmla="*/ 783772 w 3348842"/>
              <a:gd name="connsiteY62" fmla="*/ 1496291 h 1710047"/>
              <a:gd name="connsiteX63" fmla="*/ 712520 w 3348842"/>
              <a:gd name="connsiteY63" fmla="*/ 1520042 h 1710047"/>
              <a:gd name="connsiteX64" fmla="*/ 641268 w 3348842"/>
              <a:gd name="connsiteY64" fmla="*/ 1531917 h 1710047"/>
              <a:gd name="connsiteX65" fmla="*/ 510639 w 3348842"/>
              <a:gd name="connsiteY65" fmla="*/ 1567543 h 1710047"/>
              <a:gd name="connsiteX66" fmla="*/ 475013 w 3348842"/>
              <a:gd name="connsiteY66" fmla="*/ 1591294 h 1710047"/>
              <a:gd name="connsiteX67" fmla="*/ 142504 w 3348842"/>
              <a:gd name="connsiteY67" fmla="*/ 1591294 h 1710047"/>
              <a:gd name="connsiteX68" fmla="*/ 59377 w 3348842"/>
              <a:gd name="connsiteY68" fmla="*/ 1508166 h 1710047"/>
              <a:gd name="connsiteX69" fmla="*/ 35626 w 3348842"/>
              <a:gd name="connsiteY69" fmla="*/ 1472540 h 1710047"/>
              <a:gd name="connsiteX70" fmla="*/ 35626 w 3348842"/>
              <a:gd name="connsiteY70" fmla="*/ 1175657 h 1710047"/>
              <a:gd name="connsiteX71" fmla="*/ 83128 w 3348842"/>
              <a:gd name="connsiteY71" fmla="*/ 1187533 h 1710047"/>
              <a:gd name="connsiteX72" fmla="*/ 154379 w 3348842"/>
              <a:gd name="connsiteY72" fmla="*/ 1223158 h 1710047"/>
              <a:gd name="connsiteX73" fmla="*/ 190005 w 3348842"/>
              <a:gd name="connsiteY73" fmla="*/ 1211283 h 1710047"/>
              <a:gd name="connsiteX74" fmla="*/ 190005 w 3348842"/>
              <a:gd name="connsiteY74" fmla="*/ 1116281 h 1710047"/>
              <a:gd name="connsiteX75" fmla="*/ 154379 w 3348842"/>
              <a:gd name="connsiteY75" fmla="*/ 1104405 h 1710047"/>
              <a:gd name="connsiteX76" fmla="*/ 95003 w 3348842"/>
              <a:gd name="connsiteY76" fmla="*/ 1092530 h 1710047"/>
              <a:gd name="connsiteX77" fmla="*/ 35626 w 3348842"/>
              <a:gd name="connsiteY77" fmla="*/ 1068779 h 1710047"/>
              <a:gd name="connsiteX78" fmla="*/ 23751 w 3348842"/>
              <a:gd name="connsiteY78" fmla="*/ 1021278 h 1710047"/>
              <a:gd name="connsiteX79" fmla="*/ 0 w 3348842"/>
              <a:gd name="connsiteY79" fmla="*/ 985652 h 1710047"/>
              <a:gd name="connsiteX80" fmla="*/ 11876 w 3348842"/>
              <a:gd name="connsiteY80" fmla="*/ 926275 h 1710047"/>
              <a:gd name="connsiteX81" fmla="*/ 118753 w 3348842"/>
              <a:gd name="connsiteY81" fmla="*/ 866899 h 1710047"/>
              <a:gd name="connsiteX82" fmla="*/ 154379 w 3348842"/>
              <a:gd name="connsiteY82" fmla="*/ 855023 h 1710047"/>
              <a:gd name="connsiteX83" fmla="*/ 237507 w 3348842"/>
              <a:gd name="connsiteY83" fmla="*/ 831273 h 1710047"/>
              <a:gd name="connsiteX84" fmla="*/ 344385 w 3348842"/>
              <a:gd name="connsiteY84" fmla="*/ 855023 h 1710047"/>
              <a:gd name="connsiteX85" fmla="*/ 368135 w 3348842"/>
              <a:gd name="connsiteY85" fmla="*/ 890649 h 1710047"/>
              <a:gd name="connsiteX86" fmla="*/ 451263 w 3348842"/>
              <a:gd name="connsiteY86" fmla="*/ 926275 h 1710047"/>
              <a:gd name="connsiteX87" fmla="*/ 546265 w 3348842"/>
              <a:gd name="connsiteY87" fmla="*/ 914400 h 1710047"/>
              <a:gd name="connsiteX88" fmla="*/ 581891 w 3348842"/>
              <a:gd name="connsiteY88" fmla="*/ 890649 h 1710047"/>
              <a:gd name="connsiteX89" fmla="*/ 617517 w 3348842"/>
              <a:gd name="connsiteY89" fmla="*/ 878774 h 1710047"/>
              <a:gd name="connsiteX90" fmla="*/ 653143 w 3348842"/>
              <a:gd name="connsiteY90" fmla="*/ 855023 h 1710047"/>
              <a:gd name="connsiteX91" fmla="*/ 665018 w 3348842"/>
              <a:gd name="connsiteY91" fmla="*/ 807522 h 1710047"/>
              <a:gd name="connsiteX92" fmla="*/ 688769 w 3348842"/>
              <a:gd name="connsiteY92" fmla="*/ 736270 h 1710047"/>
              <a:gd name="connsiteX93" fmla="*/ 712520 w 3348842"/>
              <a:gd name="connsiteY93" fmla="*/ 665018 h 1710047"/>
              <a:gd name="connsiteX94" fmla="*/ 736270 w 3348842"/>
              <a:gd name="connsiteY94" fmla="*/ 581891 h 1710047"/>
              <a:gd name="connsiteX95" fmla="*/ 748146 w 3348842"/>
              <a:gd name="connsiteY95" fmla="*/ 510639 h 1710047"/>
              <a:gd name="connsiteX96" fmla="*/ 795647 w 3348842"/>
              <a:gd name="connsiteY96" fmla="*/ 498764 h 1710047"/>
              <a:gd name="connsiteX97" fmla="*/ 843148 w 3348842"/>
              <a:gd name="connsiteY97" fmla="*/ 463138 h 1710047"/>
              <a:gd name="connsiteX98" fmla="*/ 831273 w 3348842"/>
              <a:gd name="connsiteY98" fmla="*/ 415636 h 1710047"/>
              <a:gd name="connsiteX99" fmla="*/ 807522 w 3348842"/>
              <a:gd name="connsiteY99" fmla="*/ 344384 h 1710047"/>
              <a:gd name="connsiteX100" fmla="*/ 843148 w 3348842"/>
              <a:gd name="connsiteY100" fmla="*/ 320634 h 1710047"/>
              <a:gd name="connsiteX101" fmla="*/ 914400 w 3348842"/>
              <a:gd name="connsiteY101" fmla="*/ 296883 h 1710047"/>
              <a:gd name="connsiteX102" fmla="*/ 950026 w 3348842"/>
              <a:gd name="connsiteY102" fmla="*/ 261257 h 1710047"/>
              <a:gd name="connsiteX103" fmla="*/ 1021278 w 3348842"/>
              <a:gd name="connsiteY103" fmla="*/ 237507 h 1710047"/>
              <a:gd name="connsiteX104" fmla="*/ 1033153 w 3348842"/>
              <a:gd name="connsiteY104" fmla="*/ 190005 h 1710047"/>
              <a:gd name="connsiteX105" fmla="*/ 1092530 w 3348842"/>
              <a:gd name="connsiteY105" fmla="*/ 178130 h 1710047"/>
              <a:gd name="connsiteX106" fmla="*/ 1128156 w 3348842"/>
              <a:gd name="connsiteY106" fmla="*/ 166255 h 1710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348842" h="1710047">
                <a:moveTo>
                  <a:pt x="1128156" y="166255"/>
                </a:moveTo>
                <a:cubicBezTo>
                  <a:pt x="1145969" y="166255"/>
                  <a:pt x="1177405" y="168351"/>
                  <a:pt x="1199408" y="178130"/>
                </a:cubicBezTo>
                <a:cubicBezTo>
                  <a:pt x="1320499" y="231948"/>
                  <a:pt x="1161997" y="201483"/>
                  <a:pt x="1270660" y="225631"/>
                </a:cubicBezTo>
                <a:cubicBezTo>
                  <a:pt x="1365933" y="246803"/>
                  <a:pt x="1314854" y="227774"/>
                  <a:pt x="1401289" y="249382"/>
                </a:cubicBezTo>
                <a:cubicBezTo>
                  <a:pt x="1413433" y="252418"/>
                  <a:pt x="1425040" y="257299"/>
                  <a:pt x="1436915" y="261257"/>
                </a:cubicBezTo>
                <a:cubicBezTo>
                  <a:pt x="1516084" y="257299"/>
                  <a:pt x="1595451" y="256249"/>
                  <a:pt x="1674421" y="249382"/>
                </a:cubicBezTo>
                <a:cubicBezTo>
                  <a:pt x="1686892" y="248298"/>
                  <a:pt x="1697537" y="237954"/>
                  <a:pt x="1710047" y="237507"/>
                </a:cubicBezTo>
                <a:cubicBezTo>
                  <a:pt x="1919748" y="230018"/>
                  <a:pt x="2129642" y="229590"/>
                  <a:pt x="2339439" y="225631"/>
                </a:cubicBezTo>
                <a:cubicBezTo>
                  <a:pt x="2351314" y="221673"/>
                  <a:pt x="2363029" y="217195"/>
                  <a:pt x="2375065" y="213756"/>
                </a:cubicBezTo>
                <a:cubicBezTo>
                  <a:pt x="2390758" y="209272"/>
                  <a:pt x="2407284" y="207612"/>
                  <a:pt x="2422566" y="201881"/>
                </a:cubicBezTo>
                <a:cubicBezTo>
                  <a:pt x="2439142" y="195665"/>
                  <a:pt x="2453492" y="184346"/>
                  <a:pt x="2470068" y="178130"/>
                </a:cubicBezTo>
                <a:cubicBezTo>
                  <a:pt x="2485350" y="172399"/>
                  <a:pt x="2501876" y="170739"/>
                  <a:pt x="2517569" y="166255"/>
                </a:cubicBezTo>
                <a:cubicBezTo>
                  <a:pt x="2529605" y="162816"/>
                  <a:pt x="2541118" y="157673"/>
                  <a:pt x="2553195" y="154379"/>
                </a:cubicBezTo>
                <a:cubicBezTo>
                  <a:pt x="2584687" y="145790"/>
                  <a:pt x="2617231" y="140952"/>
                  <a:pt x="2648198" y="130629"/>
                </a:cubicBezTo>
                <a:lnTo>
                  <a:pt x="2719450" y="106878"/>
                </a:lnTo>
                <a:cubicBezTo>
                  <a:pt x="2726787" y="95872"/>
                  <a:pt x="2750145" y="45037"/>
                  <a:pt x="2778826" y="59377"/>
                </a:cubicBezTo>
                <a:cubicBezTo>
                  <a:pt x="2790022" y="64975"/>
                  <a:pt x="2781851" y="86152"/>
                  <a:pt x="2790702" y="95003"/>
                </a:cubicBezTo>
                <a:cubicBezTo>
                  <a:pt x="2799553" y="103854"/>
                  <a:pt x="2814453" y="102920"/>
                  <a:pt x="2826328" y="106878"/>
                </a:cubicBezTo>
                <a:cubicBezTo>
                  <a:pt x="2933206" y="102920"/>
                  <a:pt x="3040541" y="105645"/>
                  <a:pt x="3146961" y="95003"/>
                </a:cubicBezTo>
                <a:cubicBezTo>
                  <a:pt x="3161163" y="93583"/>
                  <a:pt x="3169469" y="76874"/>
                  <a:pt x="3182587" y="71252"/>
                </a:cubicBezTo>
                <a:cubicBezTo>
                  <a:pt x="3197589" y="64823"/>
                  <a:pt x="3214255" y="63335"/>
                  <a:pt x="3230089" y="59377"/>
                </a:cubicBezTo>
                <a:cubicBezTo>
                  <a:pt x="3245923" y="47502"/>
                  <a:pt x="3259887" y="32602"/>
                  <a:pt x="3277590" y="23751"/>
                </a:cubicBezTo>
                <a:cubicBezTo>
                  <a:pt x="3299982" y="12555"/>
                  <a:pt x="3348842" y="0"/>
                  <a:pt x="3348842" y="0"/>
                </a:cubicBezTo>
                <a:cubicBezTo>
                  <a:pt x="3336967" y="11875"/>
                  <a:pt x="3326118" y="24875"/>
                  <a:pt x="3313216" y="35626"/>
                </a:cubicBezTo>
                <a:cubicBezTo>
                  <a:pt x="3214017" y="118292"/>
                  <a:pt x="3346046" y="-9079"/>
                  <a:pt x="3241964" y="95003"/>
                </a:cubicBezTo>
                <a:cubicBezTo>
                  <a:pt x="3238006" y="106878"/>
                  <a:pt x="3235020" y="119123"/>
                  <a:pt x="3230089" y="130629"/>
                </a:cubicBezTo>
                <a:cubicBezTo>
                  <a:pt x="3223116" y="146900"/>
                  <a:pt x="3211425" y="161174"/>
                  <a:pt x="3206338" y="178130"/>
                </a:cubicBezTo>
                <a:cubicBezTo>
                  <a:pt x="3193781" y="219985"/>
                  <a:pt x="3193952" y="309524"/>
                  <a:pt x="3170712" y="344384"/>
                </a:cubicBezTo>
                <a:lnTo>
                  <a:pt x="3146961" y="380010"/>
                </a:lnTo>
                <a:cubicBezTo>
                  <a:pt x="3117113" y="469557"/>
                  <a:pt x="3157376" y="359179"/>
                  <a:pt x="3111335" y="451262"/>
                </a:cubicBezTo>
                <a:cubicBezTo>
                  <a:pt x="3105737" y="462458"/>
                  <a:pt x="3105058" y="475692"/>
                  <a:pt x="3099460" y="486888"/>
                </a:cubicBezTo>
                <a:cubicBezTo>
                  <a:pt x="3077347" y="531114"/>
                  <a:pt x="3072912" y="518745"/>
                  <a:pt x="3040083" y="558140"/>
                </a:cubicBezTo>
                <a:cubicBezTo>
                  <a:pt x="2957418" y="657340"/>
                  <a:pt x="3084789" y="525310"/>
                  <a:pt x="2980707" y="629392"/>
                </a:cubicBezTo>
                <a:cubicBezTo>
                  <a:pt x="2952443" y="714184"/>
                  <a:pt x="2977787" y="686757"/>
                  <a:pt x="2921330" y="724395"/>
                </a:cubicBezTo>
                <a:cubicBezTo>
                  <a:pt x="2913413" y="736270"/>
                  <a:pt x="2903962" y="747255"/>
                  <a:pt x="2897579" y="760021"/>
                </a:cubicBezTo>
                <a:cubicBezTo>
                  <a:pt x="2889061" y="777056"/>
                  <a:pt x="2877633" y="827930"/>
                  <a:pt x="2873829" y="843148"/>
                </a:cubicBezTo>
                <a:cubicBezTo>
                  <a:pt x="2877787" y="874816"/>
                  <a:pt x="2880457" y="906671"/>
                  <a:pt x="2885704" y="938151"/>
                </a:cubicBezTo>
                <a:cubicBezTo>
                  <a:pt x="2888387" y="954250"/>
                  <a:pt x="2894038" y="969720"/>
                  <a:pt x="2897579" y="985652"/>
                </a:cubicBezTo>
                <a:cubicBezTo>
                  <a:pt x="2901958" y="1005356"/>
                  <a:pt x="2905844" y="1025170"/>
                  <a:pt x="2909455" y="1045029"/>
                </a:cubicBezTo>
                <a:cubicBezTo>
                  <a:pt x="2925455" y="1133027"/>
                  <a:pt x="2906919" y="1094665"/>
                  <a:pt x="2945081" y="1151907"/>
                </a:cubicBezTo>
                <a:cubicBezTo>
                  <a:pt x="2935380" y="1307118"/>
                  <a:pt x="2960669" y="1299788"/>
                  <a:pt x="2909455" y="1389413"/>
                </a:cubicBezTo>
                <a:cubicBezTo>
                  <a:pt x="2902374" y="1401805"/>
                  <a:pt x="2893621" y="1413164"/>
                  <a:pt x="2885704" y="1425039"/>
                </a:cubicBezTo>
                <a:cubicBezTo>
                  <a:pt x="2881898" y="1440265"/>
                  <a:pt x="2870473" y="1491125"/>
                  <a:pt x="2861953" y="1508166"/>
                </a:cubicBezTo>
                <a:cubicBezTo>
                  <a:pt x="2827256" y="1577559"/>
                  <a:pt x="2846227" y="1509771"/>
                  <a:pt x="2826328" y="1579418"/>
                </a:cubicBezTo>
                <a:cubicBezTo>
                  <a:pt x="2821844" y="1595111"/>
                  <a:pt x="2817993" y="1610987"/>
                  <a:pt x="2814452" y="1626920"/>
                </a:cubicBezTo>
                <a:cubicBezTo>
                  <a:pt x="2810073" y="1646623"/>
                  <a:pt x="2812591" y="1668771"/>
                  <a:pt x="2802577" y="1686296"/>
                </a:cubicBezTo>
                <a:cubicBezTo>
                  <a:pt x="2795496" y="1698688"/>
                  <a:pt x="2778826" y="1702130"/>
                  <a:pt x="2766951" y="1710047"/>
                </a:cubicBezTo>
                <a:cubicBezTo>
                  <a:pt x="2743200" y="1706088"/>
                  <a:pt x="2719058" y="1704011"/>
                  <a:pt x="2695699" y="1698171"/>
                </a:cubicBezTo>
                <a:cubicBezTo>
                  <a:pt x="2671411" y="1692099"/>
                  <a:pt x="2649078" y="1678900"/>
                  <a:pt x="2624447" y="1674421"/>
                </a:cubicBezTo>
                <a:cubicBezTo>
                  <a:pt x="2580904" y="1666504"/>
                  <a:pt x="2537092" y="1659943"/>
                  <a:pt x="2493818" y="1650670"/>
                </a:cubicBezTo>
                <a:cubicBezTo>
                  <a:pt x="2481578" y="1648047"/>
                  <a:pt x="2470336" y="1641831"/>
                  <a:pt x="2458192" y="1638795"/>
                </a:cubicBezTo>
                <a:cubicBezTo>
                  <a:pt x="2438611" y="1633900"/>
                  <a:pt x="2418519" y="1631299"/>
                  <a:pt x="2398816" y="1626920"/>
                </a:cubicBezTo>
                <a:cubicBezTo>
                  <a:pt x="2382884" y="1623379"/>
                  <a:pt x="2367247" y="1618585"/>
                  <a:pt x="2351315" y="1615044"/>
                </a:cubicBezTo>
                <a:cubicBezTo>
                  <a:pt x="2331611" y="1610665"/>
                  <a:pt x="2311520" y="1608064"/>
                  <a:pt x="2291938" y="1603169"/>
                </a:cubicBezTo>
                <a:cubicBezTo>
                  <a:pt x="2279794" y="1600133"/>
                  <a:pt x="2268033" y="1595689"/>
                  <a:pt x="2256312" y="1591294"/>
                </a:cubicBezTo>
                <a:cubicBezTo>
                  <a:pt x="2236352" y="1583809"/>
                  <a:pt x="2217616" y="1572713"/>
                  <a:pt x="2196935" y="1567543"/>
                </a:cubicBezTo>
                <a:cubicBezTo>
                  <a:pt x="2169780" y="1560754"/>
                  <a:pt x="2141517" y="1559626"/>
                  <a:pt x="2113808" y="1555668"/>
                </a:cubicBezTo>
                <a:cubicBezTo>
                  <a:pt x="1914477" y="1475935"/>
                  <a:pt x="2102664" y="1543262"/>
                  <a:pt x="1615044" y="1520042"/>
                </a:cubicBezTo>
                <a:cubicBezTo>
                  <a:pt x="1600358" y="1519343"/>
                  <a:pt x="1526171" y="1501435"/>
                  <a:pt x="1508166" y="1496291"/>
                </a:cubicBezTo>
                <a:cubicBezTo>
                  <a:pt x="1496130" y="1492852"/>
                  <a:pt x="1484867" y="1486591"/>
                  <a:pt x="1472540" y="1484416"/>
                </a:cubicBezTo>
                <a:cubicBezTo>
                  <a:pt x="1417411" y="1474687"/>
                  <a:pt x="1306286" y="1460665"/>
                  <a:pt x="1306286" y="1460665"/>
                </a:cubicBezTo>
                <a:lnTo>
                  <a:pt x="926276" y="1472540"/>
                </a:lnTo>
                <a:cubicBezTo>
                  <a:pt x="879129" y="1474897"/>
                  <a:pt x="829479" y="1482579"/>
                  <a:pt x="783772" y="1496291"/>
                </a:cubicBezTo>
                <a:cubicBezTo>
                  <a:pt x="759792" y="1503485"/>
                  <a:pt x="736808" y="1513970"/>
                  <a:pt x="712520" y="1520042"/>
                </a:cubicBezTo>
                <a:cubicBezTo>
                  <a:pt x="689161" y="1525882"/>
                  <a:pt x="664812" y="1526872"/>
                  <a:pt x="641268" y="1531917"/>
                </a:cubicBezTo>
                <a:cubicBezTo>
                  <a:pt x="566270" y="1547988"/>
                  <a:pt x="564904" y="1549455"/>
                  <a:pt x="510639" y="1567543"/>
                </a:cubicBezTo>
                <a:cubicBezTo>
                  <a:pt x="498764" y="1575460"/>
                  <a:pt x="488684" y="1587193"/>
                  <a:pt x="475013" y="1591294"/>
                </a:cubicBezTo>
                <a:cubicBezTo>
                  <a:pt x="384324" y="1618501"/>
                  <a:pt x="197380" y="1593907"/>
                  <a:pt x="142504" y="1591294"/>
                </a:cubicBezTo>
                <a:cubicBezTo>
                  <a:pt x="79798" y="1570391"/>
                  <a:pt x="113822" y="1589834"/>
                  <a:pt x="59377" y="1508166"/>
                </a:cubicBezTo>
                <a:lnTo>
                  <a:pt x="35626" y="1472540"/>
                </a:lnTo>
                <a:cubicBezTo>
                  <a:pt x="28609" y="1395354"/>
                  <a:pt x="8071" y="1247300"/>
                  <a:pt x="35626" y="1175657"/>
                </a:cubicBezTo>
                <a:cubicBezTo>
                  <a:pt x="41485" y="1160424"/>
                  <a:pt x="67435" y="1183049"/>
                  <a:pt x="83128" y="1187533"/>
                </a:cubicBezTo>
                <a:cubicBezTo>
                  <a:pt x="126148" y="1199825"/>
                  <a:pt x="115345" y="1197136"/>
                  <a:pt x="154379" y="1223158"/>
                </a:cubicBezTo>
                <a:cubicBezTo>
                  <a:pt x="166254" y="1219200"/>
                  <a:pt x="181154" y="1220134"/>
                  <a:pt x="190005" y="1211283"/>
                </a:cubicBezTo>
                <a:cubicBezTo>
                  <a:pt x="210428" y="1190860"/>
                  <a:pt x="200846" y="1132543"/>
                  <a:pt x="190005" y="1116281"/>
                </a:cubicBezTo>
                <a:cubicBezTo>
                  <a:pt x="183061" y="1105866"/>
                  <a:pt x="166523" y="1107441"/>
                  <a:pt x="154379" y="1104405"/>
                </a:cubicBezTo>
                <a:cubicBezTo>
                  <a:pt x="134798" y="1099510"/>
                  <a:pt x="114795" y="1096488"/>
                  <a:pt x="95003" y="1092530"/>
                </a:cubicBezTo>
                <a:cubicBezTo>
                  <a:pt x="75211" y="1084613"/>
                  <a:pt x="50699" y="1083852"/>
                  <a:pt x="35626" y="1068779"/>
                </a:cubicBezTo>
                <a:cubicBezTo>
                  <a:pt x="24085" y="1057238"/>
                  <a:pt x="30180" y="1036279"/>
                  <a:pt x="23751" y="1021278"/>
                </a:cubicBezTo>
                <a:cubicBezTo>
                  <a:pt x="18129" y="1008160"/>
                  <a:pt x="7917" y="997527"/>
                  <a:pt x="0" y="985652"/>
                </a:cubicBezTo>
                <a:cubicBezTo>
                  <a:pt x="3959" y="965860"/>
                  <a:pt x="2849" y="944328"/>
                  <a:pt x="11876" y="926275"/>
                </a:cubicBezTo>
                <a:cubicBezTo>
                  <a:pt x="33208" y="883612"/>
                  <a:pt x="79266" y="880061"/>
                  <a:pt x="118753" y="866899"/>
                </a:cubicBezTo>
                <a:cubicBezTo>
                  <a:pt x="130628" y="862940"/>
                  <a:pt x="142235" y="858059"/>
                  <a:pt x="154379" y="855023"/>
                </a:cubicBezTo>
                <a:cubicBezTo>
                  <a:pt x="214025" y="840112"/>
                  <a:pt x="186397" y="848309"/>
                  <a:pt x="237507" y="831273"/>
                </a:cubicBezTo>
                <a:cubicBezTo>
                  <a:pt x="238235" y="831394"/>
                  <a:pt x="328999" y="842714"/>
                  <a:pt x="344385" y="855023"/>
                </a:cubicBezTo>
                <a:cubicBezTo>
                  <a:pt x="355530" y="863939"/>
                  <a:pt x="358043" y="880557"/>
                  <a:pt x="368135" y="890649"/>
                </a:cubicBezTo>
                <a:cubicBezTo>
                  <a:pt x="395472" y="917986"/>
                  <a:pt x="414923" y="917190"/>
                  <a:pt x="451263" y="926275"/>
                </a:cubicBezTo>
                <a:cubicBezTo>
                  <a:pt x="482930" y="922317"/>
                  <a:pt x="515476" y="922797"/>
                  <a:pt x="546265" y="914400"/>
                </a:cubicBezTo>
                <a:cubicBezTo>
                  <a:pt x="560035" y="910645"/>
                  <a:pt x="569125" y="897032"/>
                  <a:pt x="581891" y="890649"/>
                </a:cubicBezTo>
                <a:cubicBezTo>
                  <a:pt x="593087" y="885051"/>
                  <a:pt x="605642" y="882732"/>
                  <a:pt x="617517" y="878774"/>
                </a:cubicBezTo>
                <a:cubicBezTo>
                  <a:pt x="629392" y="870857"/>
                  <a:pt x="645226" y="866898"/>
                  <a:pt x="653143" y="855023"/>
                </a:cubicBezTo>
                <a:cubicBezTo>
                  <a:pt x="662196" y="841443"/>
                  <a:pt x="660328" y="823155"/>
                  <a:pt x="665018" y="807522"/>
                </a:cubicBezTo>
                <a:cubicBezTo>
                  <a:pt x="672212" y="783542"/>
                  <a:pt x="680852" y="760021"/>
                  <a:pt x="688769" y="736270"/>
                </a:cubicBezTo>
                <a:lnTo>
                  <a:pt x="712520" y="665018"/>
                </a:lnTo>
                <a:cubicBezTo>
                  <a:pt x="723838" y="631065"/>
                  <a:pt x="728815" y="619166"/>
                  <a:pt x="736270" y="581891"/>
                </a:cubicBezTo>
                <a:cubicBezTo>
                  <a:pt x="740992" y="558280"/>
                  <a:pt x="734151" y="530232"/>
                  <a:pt x="748146" y="510639"/>
                </a:cubicBezTo>
                <a:cubicBezTo>
                  <a:pt x="757632" y="497358"/>
                  <a:pt x="779813" y="502722"/>
                  <a:pt x="795647" y="498764"/>
                </a:cubicBezTo>
                <a:cubicBezTo>
                  <a:pt x="811481" y="486889"/>
                  <a:pt x="835352" y="481330"/>
                  <a:pt x="843148" y="463138"/>
                </a:cubicBezTo>
                <a:cubicBezTo>
                  <a:pt x="849577" y="448136"/>
                  <a:pt x="835963" y="431269"/>
                  <a:pt x="831273" y="415636"/>
                </a:cubicBezTo>
                <a:cubicBezTo>
                  <a:pt x="824079" y="391656"/>
                  <a:pt x="807522" y="344384"/>
                  <a:pt x="807522" y="344384"/>
                </a:cubicBezTo>
                <a:cubicBezTo>
                  <a:pt x="819397" y="336467"/>
                  <a:pt x="830106" y="326430"/>
                  <a:pt x="843148" y="320634"/>
                </a:cubicBezTo>
                <a:cubicBezTo>
                  <a:pt x="866026" y="310466"/>
                  <a:pt x="914400" y="296883"/>
                  <a:pt x="914400" y="296883"/>
                </a:cubicBezTo>
                <a:cubicBezTo>
                  <a:pt x="926275" y="285008"/>
                  <a:pt x="935345" y="269413"/>
                  <a:pt x="950026" y="261257"/>
                </a:cubicBezTo>
                <a:cubicBezTo>
                  <a:pt x="971911" y="249099"/>
                  <a:pt x="1021278" y="237507"/>
                  <a:pt x="1021278" y="237507"/>
                </a:cubicBezTo>
                <a:cubicBezTo>
                  <a:pt x="1025236" y="221673"/>
                  <a:pt x="1020615" y="200454"/>
                  <a:pt x="1033153" y="190005"/>
                </a:cubicBezTo>
                <a:cubicBezTo>
                  <a:pt x="1048659" y="177083"/>
                  <a:pt x="1073381" y="184513"/>
                  <a:pt x="1092530" y="178130"/>
                </a:cubicBezTo>
                <a:cubicBezTo>
                  <a:pt x="1097841" y="176360"/>
                  <a:pt x="1110343" y="166255"/>
                  <a:pt x="1128156" y="16625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2857028A-12E1-40F6-96FB-E7E29C31AC8F}"/>
              </a:ext>
            </a:extLst>
          </p:cNvPr>
          <p:cNvSpPr/>
          <p:nvPr/>
        </p:nvSpPr>
        <p:spPr>
          <a:xfrm>
            <a:off x="10372415" y="1053245"/>
            <a:ext cx="527230" cy="582415"/>
          </a:xfrm>
          <a:custGeom>
            <a:avLst/>
            <a:gdLst>
              <a:gd name="connsiteX0" fmla="*/ 109350 w 527230"/>
              <a:gd name="connsiteY0" fmla="*/ 71776 h 582415"/>
              <a:gd name="connsiteX1" fmla="*/ 144976 w 527230"/>
              <a:gd name="connsiteY1" fmla="*/ 143028 h 582415"/>
              <a:gd name="connsiteX2" fmla="*/ 192478 w 527230"/>
              <a:gd name="connsiteY2" fmla="*/ 190529 h 582415"/>
              <a:gd name="connsiteX3" fmla="*/ 216228 w 527230"/>
              <a:gd name="connsiteY3" fmla="*/ 392410 h 582415"/>
              <a:gd name="connsiteX4" fmla="*/ 251854 w 527230"/>
              <a:gd name="connsiteY4" fmla="*/ 416160 h 582415"/>
              <a:gd name="connsiteX5" fmla="*/ 346857 w 527230"/>
              <a:gd name="connsiteY5" fmla="*/ 439911 h 582415"/>
              <a:gd name="connsiteX6" fmla="*/ 429984 w 527230"/>
              <a:gd name="connsiteY6" fmla="*/ 511163 h 582415"/>
              <a:gd name="connsiteX7" fmla="*/ 489361 w 527230"/>
              <a:gd name="connsiteY7" fmla="*/ 582415 h 582415"/>
              <a:gd name="connsiteX8" fmla="*/ 524987 w 527230"/>
              <a:gd name="connsiteY8" fmla="*/ 570540 h 582415"/>
              <a:gd name="connsiteX9" fmla="*/ 513112 w 527230"/>
              <a:gd name="connsiteY9" fmla="*/ 499288 h 582415"/>
              <a:gd name="connsiteX10" fmla="*/ 465610 w 527230"/>
              <a:gd name="connsiteY10" fmla="*/ 428036 h 582415"/>
              <a:gd name="connsiteX11" fmla="*/ 429984 w 527230"/>
              <a:gd name="connsiteY11" fmla="*/ 368659 h 582415"/>
              <a:gd name="connsiteX12" fmla="*/ 418109 w 527230"/>
              <a:gd name="connsiteY12" fmla="*/ 285532 h 582415"/>
              <a:gd name="connsiteX13" fmla="*/ 370608 w 527230"/>
              <a:gd name="connsiteY13" fmla="*/ 214280 h 582415"/>
              <a:gd name="connsiteX14" fmla="*/ 346857 w 527230"/>
              <a:gd name="connsiteY14" fmla="*/ 166779 h 582415"/>
              <a:gd name="connsiteX15" fmla="*/ 311231 w 527230"/>
              <a:gd name="connsiteY15" fmla="*/ 131153 h 582415"/>
              <a:gd name="connsiteX16" fmla="*/ 228104 w 527230"/>
              <a:gd name="connsiteY16" fmla="*/ 95527 h 582415"/>
              <a:gd name="connsiteX17" fmla="*/ 144976 w 527230"/>
              <a:gd name="connsiteY17" fmla="*/ 48025 h 582415"/>
              <a:gd name="connsiteX18" fmla="*/ 73725 w 527230"/>
              <a:gd name="connsiteY18" fmla="*/ 24275 h 582415"/>
              <a:gd name="connsiteX19" fmla="*/ 38099 w 527230"/>
              <a:gd name="connsiteY19" fmla="*/ 12399 h 582415"/>
              <a:gd name="connsiteX20" fmla="*/ 2473 w 527230"/>
              <a:gd name="connsiteY20" fmla="*/ 524 h 582415"/>
              <a:gd name="connsiteX21" fmla="*/ 49974 w 527230"/>
              <a:gd name="connsiteY21" fmla="*/ 12399 h 582415"/>
              <a:gd name="connsiteX22" fmla="*/ 85600 w 527230"/>
              <a:gd name="connsiteY22" fmla="*/ 48025 h 582415"/>
              <a:gd name="connsiteX23" fmla="*/ 109350 w 527230"/>
              <a:gd name="connsiteY23" fmla="*/ 71776 h 58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7230" h="582415">
                <a:moveTo>
                  <a:pt x="109350" y="71776"/>
                </a:moveTo>
                <a:cubicBezTo>
                  <a:pt x="119246" y="87610"/>
                  <a:pt x="127695" y="122867"/>
                  <a:pt x="144976" y="143028"/>
                </a:cubicBezTo>
                <a:cubicBezTo>
                  <a:pt x="214071" y="223639"/>
                  <a:pt x="155050" y="78250"/>
                  <a:pt x="192478" y="190529"/>
                </a:cubicBezTo>
                <a:cubicBezTo>
                  <a:pt x="200395" y="257823"/>
                  <a:pt x="198984" y="326883"/>
                  <a:pt x="216228" y="392410"/>
                </a:cubicBezTo>
                <a:cubicBezTo>
                  <a:pt x="219860" y="406212"/>
                  <a:pt x="238441" y="411283"/>
                  <a:pt x="251854" y="416160"/>
                </a:cubicBezTo>
                <a:cubicBezTo>
                  <a:pt x="282531" y="427315"/>
                  <a:pt x="346857" y="439911"/>
                  <a:pt x="346857" y="439911"/>
                </a:cubicBezTo>
                <a:cubicBezTo>
                  <a:pt x="388878" y="467925"/>
                  <a:pt x="391589" y="466369"/>
                  <a:pt x="429984" y="511163"/>
                </a:cubicBezTo>
                <a:cubicBezTo>
                  <a:pt x="529183" y="626895"/>
                  <a:pt x="365825" y="458879"/>
                  <a:pt x="489361" y="582415"/>
                </a:cubicBezTo>
                <a:cubicBezTo>
                  <a:pt x="501236" y="578457"/>
                  <a:pt x="521548" y="582576"/>
                  <a:pt x="524987" y="570540"/>
                </a:cubicBezTo>
                <a:cubicBezTo>
                  <a:pt x="531602" y="547388"/>
                  <a:pt x="522373" y="521514"/>
                  <a:pt x="513112" y="499288"/>
                </a:cubicBezTo>
                <a:cubicBezTo>
                  <a:pt x="502133" y="472939"/>
                  <a:pt x="480296" y="452513"/>
                  <a:pt x="465610" y="428036"/>
                </a:cubicBezTo>
                <a:lnTo>
                  <a:pt x="429984" y="368659"/>
                </a:lnTo>
                <a:cubicBezTo>
                  <a:pt x="426026" y="340950"/>
                  <a:pt x="428157" y="311657"/>
                  <a:pt x="418109" y="285532"/>
                </a:cubicBezTo>
                <a:cubicBezTo>
                  <a:pt x="407862" y="258890"/>
                  <a:pt x="383374" y="239811"/>
                  <a:pt x="370608" y="214280"/>
                </a:cubicBezTo>
                <a:cubicBezTo>
                  <a:pt x="362691" y="198446"/>
                  <a:pt x="357147" y="181184"/>
                  <a:pt x="346857" y="166779"/>
                </a:cubicBezTo>
                <a:cubicBezTo>
                  <a:pt x="337095" y="153113"/>
                  <a:pt x="324897" y="140915"/>
                  <a:pt x="311231" y="131153"/>
                </a:cubicBezTo>
                <a:cubicBezTo>
                  <a:pt x="285549" y="112809"/>
                  <a:pt x="257179" y="105218"/>
                  <a:pt x="228104" y="95527"/>
                </a:cubicBezTo>
                <a:cubicBezTo>
                  <a:pt x="195969" y="74103"/>
                  <a:pt x="182644" y="63092"/>
                  <a:pt x="144976" y="48025"/>
                </a:cubicBezTo>
                <a:cubicBezTo>
                  <a:pt x="121732" y="38727"/>
                  <a:pt x="97475" y="32192"/>
                  <a:pt x="73725" y="24275"/>
                </a:cubicBezTo>
                <a:lnTo>
                  <a:pt x="38099" y="12399"/>
                </a:lnTo>
                <a:cubicBezTo>
                  <a:pt x="26224" y="8441"/>
                  <a:pt x="-9671" y="-2512"/>
                  <a:pt x="2473" y="524"/>
                </a:cubicBezTo>
                <a:lnTo>
                  <a:pt x="49974" y="12399"/>
                </a:lnTo>
                <a:cubicBezTo>
                  <a:pt x="61849" y="24274"/>
                  <a:pt x="76284" y="34051"/>
                  <a:pt x="85600" y="48025"/>
                </a:cubicBezTo>
                <a:cubicBezTo>
                  <a:pt x="122286" y="103055"/>
                  <a:pt x="99454" y="55942"/>
                  <a:pt x="109350" y="7177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AFADB6B3-C5F0-44D2-A348-4A9CB9AC7726}"/>
              </a:ext>
            </a:extLst>
          </p:cNvPr>
          <p:cNvSpPr/>
          <p:nvPr/>
        </p:nvSpPr>
        <p:spPr>
          <a:xfrm>
            <a:off x="9571512" y="1648587"/>
            <a:ext cx="1130135" cy="1641781"/>
          </a:xfrm>
          <a:custGeom>
            <a:avLst/>
            <a:gdLst>
              <a:gd name="connsiteX0" fmla="*/ 551132 w 1031058"/>
              <a:gd name="connsiteY0" fmla="*/ 2986 h 1641781"/>
              <a:gd name="connsiteX1" fmla="*/ 491756 w 1031058"/>
              <a:gd name="connsiteY1" fmla="*/ 97989 h 1641781"/>
              <a:gd name="connsiteX2" fmla="*/ 479880 w 1031058"/>
              <a:gd name="connsiteY2" fmla="*/ 157366 h 1641781"/>
              <a:gd name="connsiteX3" fmla="*/ 776763 w 1031058"/>
              <a:gd name="connsiteY3" fmla="*/ 145490 h 1641781"/>
              <a:gd name="connsiteX4" fmla="*/ 753013 w 1031058"/>
              <a:gd name="connsiteY4" fmla="*/ 97989 h 1641781"/>
              <a:gd name="connsiteX5" fmla="*/ 848015 w 1031058"/>
              <a:gd name="connsiteY5" fmla="*/ 121740 h 1641781"/>
              <a:gd name="connsiteX6" fmla="*/ 919267 w 1031058"/>
              <a:gd name="connsiteY6" fmla="*/ 169241 h 1641781"/>
              <a:gd name="connsiteX7" fmla="*/ 1002395 w 1031058"/>
              <a:gd name="connsiteY7" fmla="*/ 240493 h 1641781"/>
              <a:gd name="connsiteX8" fmla="*/ 1014270 w 1031058"/>
              <a:gd name="connsiteY8" fmla="*/ 454249 h 1641781"/>
              <a:gd name="connsiteX9" fmla="*/ 1002395 w 1031058"/>
              <a:gd name="connsiteY9" fmla="*/ 406747 h 1641781"/>
              <a:gd name="connsiteX10" fmla="*/ 943018 w 1031058"/>
              <a:gd name="connsiteY10" fmla="*/ 394872 h 1641781"/>
              <a:gd name="connsiteX11" fmla="*/ 883641 w 1031058"/>
              <a:gd name="connsiteY11" fmla="*/ 335495 h 1641781"/>
              <a:gd name="connsiteX12" fmla="*/ 812389 w 1031058"/>
              <a:gd name="connsiteY12" fmla="*/ 299870 h 1641781"/>
              <a:gd name="connsiteX13" fmla="*/ 836140 w 1031058"/>
              <a:gd name="connsiteY13" fmla="*/ 394872 h 1641781"/>
              <a:gd name="connsiteX14" fmla="*/ 871766 w 1031058"/>
              <a:gd name="connsiteY14" fmla="*/ 430498 h 1641781"/>
              <a:gd name="connsiteX15" fmla="*/ 883641 w 1031058"/>
              <a:gd name="connsiteY15" fmla="*/ 466124 h 1641781"/>
              <a:gd name="connsiteX16" fmla="*/ 907392 w 1031058"/>
              <a:gd name="connsiteY16" fmla="*/ 501750 h 1641781"/>
              <a:gd name="connsiteX17" fmla="*/ 919267 w 1031058"/>
              <a:gd name="connsiteY17" fmla="*/ 561127 h 1641781"/>
              <a:gd name="connsiteX18" fmla="*/ 931143 w 1031058"/>
              <a:gd name="connsiteY18" fmla="*/ 608628 h 1641781"/>
              <a:gd name="connsiteX19" fmla="*/ 919267 w 1031058"/>
              <a:gd name="connsiteY19" fmla="*/ 846134 h 1641781"/>
              <a:gd name="connsiteX20" fmla="*/ 907392 w 1031058"/>
              <a:gd name="connsiteY20" fmla="*/ 881760 h 1641781"/>
              <a:gd name="connsiteX21" fmla="*/ 800514 w 1031058"/>
              <a:gd name="connsiteY21" fmla="*/ 964888 h 1641781"/>
              <a:gd name="connsiteX22" fmla="*/ 764888 w 1031058"/>
              <a:gd name="connsiteY22" fmla="*/ 1048015 h 1641781"/>
              <a:gd name="connsiteX23" fmla="*/ 741137 w 1031058"/>
              <a:gd name="connsiteY23" fmla="*/ 1107392 h 1641781"/>
              <a:gd name="connsiteX24" fmla="*/ 741137 w 1031058"/>
              <a:gd name="connsiteY24" fmla="*/ 1261771 h 1641781"/>
              <a:gd name="connsiteX25" fmla="*/ 812389 w 1031058"/>
              <a:gd name="connsiteY25" fmla="*/ 1333023 h 1641781"/>
              <a:gd name="connsiteX26" fmla="*/ 848015 w 1031058"/>
              <a:gd name="connsiteY26" fmla="*/ 1368649 h 1641781"/>
              <a:gd name="connsiteX27" fmla="*/ 883641 w 1031058"/>
              <a:gd name="connsiteY27" fmla="*/ 1404275 h 1641781"/>
              <a:gd name="connsiteX28" fmla="*/ 907392 w 1031058"/>
              <a:gd name="connsiteY28" fmla="*/ 1451776 h 1641781"/>
              <a:gd name="connsiteX29" fmla="*/ 871766 w 1031058"/>
              <a:gd name="connsiteY29" fmla="*/ 1546779 h 1641781"/>
              <a:gd name="connsiteX30" fmla="*/ 776763 w 1031058"/>
              <a:gd name="connsiteY30" fmla="*/ 1534903 h 1641781"/>
              <a:gd name="connsiteX31" fmla="*/ 753013 w 1031058"/>
              <a:gd name="connsiteY31" fmla="*/ 1487402 h 1641781"/>
              <a:gd name="connsiteX32" fmla="*/ 741137 w 1031058"/>
              <a:gd name="connsiteY32" fmla="*/ 1428025 h 1641781"/>
              <a:gd name="connsiteX33" fmla="*/ 669885 w 1031058"/>
              <a:gd name="connsiteY33" fmla="*/ 1380524 h 1641781"/>
              <a:gd name="connsiteX34" fmla="*/ 646135 w 1031058"/>
              <a:gd name="connsiteY34" fmla="*/ 1344898 h 1641781"/>
              <a:gd name="connsiteX35" fmla="*/ 503631 w 1031058"/>
              <a:gd name="connsiteY35" fmla="*/ 1309272 h 1641781"/>
              <a:gd name="connsiteX36" fmla="*/ 444254 w 1031058"/>
              <a:gd name="connsiteY36" fmla="*/ 1368649 h 1641781"/>
              <a:gd name="connsiteX37" fmla="*/ 408628 w 1031058"/>
              <a:gd name="connsiteY37" fmla="*/ 1321147 h 1641781"/>
              <a:gd name="connsiteX38" fmla="*/ 373002 w 1031058"/>
              <a:gd name="connsiteY38" fmla="*/ 1368649 h 1641781"/>
              <a:gd name="connsiteX39" fmla="*/ 361127 w 1031058"/>
              <a:gd name="connsiteY39" fmla="*/ 1404275 h 1641781"/>
              <a:gd name="connsiteX40" fmla="*/ 337376 w 1031058"/>
              <a:gd name="connsiteY40" fmla="*/ 1439901 h 1641781"/>
              <a:gd name="connsiteX41" fmla="*/ 361127 w 1031058"/>
              <a:gd name="connsiteY41" fmla="*/ 1487402 h 1641781"/>
              <a:gd name="connsiteX42" fmla="*/ 503631 w 1031058"/>
              <a:gd name="connsiteY42" fmla="*/ 1487402 h 1641781"/>
              <a:gd name="connsiteX43" fmla="*/ 539257 w 1031058"/>
              <a:gd name="connsiteY43" fmla="*/ 1475527 h 1641781"/>
              <a:gd name="connsiteX44" fmla="*/ 551132 w 1031058"/>
              <a:gd name="connsiteY44" fmla="*/ 1641781 h 1641781"/>
              <a:gd name="connsiteX45" fmla="*/ 479880 w 1031058"/>
              <a:gd name="connsiteY45" fmla="*/ 1629906 h 1641781"/>
              <a:gd name="connsiteX46" fmla="*/ 396753 w 1031058"/>
              <a:gd name="connsiteY46" fmla="*/ 1606155 h 1641781"/>
              <a:gd name="connsiteX47" fmla="*/ 349252 w 1031058"/>
              <a:gd name="connsiteY47" fmla="*/ 1570529 h 1641781"/>
              <a:gd name="connsiteX48" fmla="*/ 254249 w 1031058"/>
              <a:gd name="connsiteY48" fmla="*/ 1546779 h 1641781"/>
              <a:gd name="connsiteX49" fmla="*/ 147371 w 1031058"/>
              <a:gd name="connsiteY49" fmla="*/ 1487402 h 1641781"/>
              <a:gd name="connsiteX50" fmla="*/ 111745 w 1031058"/>
              <a:gd name="connsiteY50" fmla="*/ 1451776 h 1641781"/>
              <a:gd name="connsiteX51" fmla="*/ 64244 w 1031058"/>
              <a:gd name="connsiteY51" fmla="*/ 1428025 h 1641781"/>
              <a:gd name="connsiteX52" fmla="*/ 52369 w 1031058"/>
              <a:gd name="connsiteY52" fmla="*/ 1392399 h 1641781"/>
              <a:gd name="connsiteX53" fmla="*/ 16743 w 1031058"/>
              <a:gd name="connsiteY53" fmla="*/ 1356773 h 1641781"/>
              <a:gd name="connsiteX54" fmla="*/ 4867 w 1031058"/>
              <a:gd name="connsiteY54" fmla="*/ 1309272 h 1641781"/>
              <a:gd name="connsiteX55" fmla="*/ 99870 w 1031058"/>
              <a:gd name="connsiteY55" fmla="*/ 1356773 h 1641781"/>
              <a:gd name="connsiteX56" fmla="*/ 135496 w 1031058"/>
              <a:gd name="connsiteY56" fmla="*/ 1321147 h 1641781"/>
              <a:gd name="connsiteX57" fmla="*/ 171122 w 1031058"/>
              <a:gd name="connsiteY57" fmla="*/ 1202394 h 1641781"/>
              <a:gd name="connsiteX58" fmla="*/ 194872 w 1031058"/>
              <a:gd name="connsiteY58" fmla="*/ 1154893 h 1641781"/>
              <a:gd name="connsiteX59" fmla="*/ 242374 w 1031058"/>
              <a:gd name="connsiteY59" fmla="*/ 1083641 h 1641781"/>
              <a:gd name="connsiteX60" fmla="*/ 278000 w 1031058"/>
              <a:gd name="connsiteY60" fmla="*/ 1012389 h 1641781"/>
              <a:gd name="connsiteX61" fmla="*/ 301750 w 1031058"/>
              <a:gd name="connsiteY61" fmla="*/ 929262 h 1641781"/>
              <a:gd name="connsiteX62" fmla="*/ 278000 w 1031058"/>
              <a:gd name="connsiteY62" fmla="*/ 406747 h 1641781"/>
              <a:gd name="connsiteX63" fmla="*/ 242374 w 1031058"/>
              <a:gd name="connsiteY63" fmla="*/ 394872 h 1641781"/>
              <a:gd name="connsiteX64" fmla="*/ 254249 w 1031058"/>
              <a:gd name="connsiteY64" fmla="*/ 323620 h 1641781"/>
              <a:gd name="connsiteX65" fmla="*/ 266124 w 1031058"/>
              <a:gd name="connsiteY65" fmla="*/ 287994 h 1641781"/>
              <a:gd name="connsiteX66" fmla="*/ 301750 w 1031058"/>
              <a:gd name="connsiteY66" fmla="*/ 276119 h 1641781"/>
              <a:gd name="connsiteX67" fmla="*/ 408628 w 1031058"/>
              <a:gd name="connsiteY67" fmla="*/ 252368 h 1641781"/>
              <a:gd name="connsiteX68" fmla="*/ 432379 w 1031058"/>
              <a:gd name="connsiteY68" fmla="*/ 204867 h 1641781"/>
              <a:gd name="connsiteX69" fmla="*/ 444254 w 1031058"/>
              <a:gd name="connsiteY69" fmla="*/ 121740 h 1641781"/>
              <a:gd name="connsiteX70" fmla="*/ 456130 w 1031058"/>
              <a:gd name="connsiteY70" fmla="*/ 62363 h 1641781"/>
              <a:gd name="connsiteX71" fmla="*/ 468005 w 1031058"/>
              <a:gd name="connsiteY71" fmla="*/ 26737 h 1641781"/>
              <a:gd name="connsiteX72" fmla="*/ 551132 w 1031058"/>
              <a:gd name="connsiteY72" fmla="*/ 2986 h 164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031058" h="1641781">
                <a:moveTo>
                  <a:pt x="551132" y="2986"/>
                </a:moveTo>
                <a:cubicBezTo>
                  <a:pt x="555091" y="14861"/>
                  <a:pt x="504414" y="47357"/>
                  <a:pt x="491756" y="97989"/>
                </a:cubicBezTo>
                <a:cubicBezTo>
                  <a:pt x="486861" y="117571"/>
                  <a:pt x="459970" y="154048"/>
                  <a:pt x="479880" y="157366"/>
                </a:cubicBezTo>
                <a:cubicBezTo>
                  <a:pt x="577573" y="173648"/>
                  <a:pt x="677802" y="149449"/>
                  <a:pt x="776763" y="145490"/>
                </a:cubicBezTo>
                <a:cubicBezTo>
                  <a:pt x="768846" y="129656"/>
                  <a:pt x="740495" y="110507"/>
                  <a:pt x="753013" y="97989"/>
                </a:cubicBezTo>
                <a:cubicBezTo>
                  <a:pt x="756774" y="94228"/>
                  <a:pt x="835345" y="114701"/>
                  <a:pt x="848015" y="121740"/>
                </a:cubicBezTo>
                <a:cubicBezTo>
                  <a:pt x="872968" y="135603"/>
                  <a:pt x="899083" y="149057"/>
                  <a:pt x="919267" y="169241"/>
                </a:cubicBezTo>
                <a:cubicBezTo>
                  <a:pt x="976861" y="226834"/>
                  <a:pt x="948137" y="204321"/>
                  <a:pt x="1002395" y="240493"/>
                </a:cubicBezTo>
                <a:cubicBezTo>
                  <a:pt x="1009090" y="310797"/>
                  <a:pt x="1055285" y="597806"/>
                  <a:pt x="1014270" y="454249"/>
                </a:cubicBezTo>
                <a:cubicBezTo>
                  <a:pt x="1009786" y="438556"/>
                  <a:pt x="1014933" y="417196"/>
                  <a:pt x="1002395" y="406747"/>
                </a:cubicBezTo>
                <a:cubicBezTo>
                  <a:pt x="986889" y="393825"/>
                  <a:pt x="962810" y="398830"/>
                  <a:pt x="943018" y="394872"/>
                </a:cubicBezTo>
                <a:cubicBezTo>
                  <a:pt x="848011" y="331533"/>
                  <a:pt x="962814" y="414667"/>
                  <a:pt x="883641" y="335495"/>
                </a:cubicBezTo>
                <a:cubicBezTo>
                  <a:pt x="860621" y="312475"/>
                  <a:pt x="841364" y="309528"/>
                  <a:pt x="812389" y="299870"/>
                </a:cubicBezTo>
                <a:cubicBezTo>
                  <a:pt x="814101" y="308431"/>
                  <a:pt x="825708" y="379224"/>
                  <a:pt x="836140" y="394872"/>
                </a:cubicBezTo>
                <a:cubicBezTo>
                  <a:pt x="845456" y="408846"/>
                  <a:pt x="859891" y="418623"/>
                  <a:pt x="871766" y="430498"/>
                </a:cubicBezTo>
                <a:cubicBezTo>
                  <a:pt x="875724" y="442373"/>
                  <a:pt x="878043" y="454928"/>
                  <a:pt x="883641" y="466124"/>
                </a:cubicBezTo>
                <a:cubicBezTo>
                  <a:pt x="890024" y="478890"/>
                  <a:pt x="902381" y="488386"/>
                  <a:pt x="907392" y="501750"/>
                </a:cubicBezTo>
                <a:cubicBezTo>
                  <a:pt x="914479" y="520649"/>
                  <a:pt x="914888" y="541423"/>
                  <a:pt x="919267" y="561127"/>
                </a:cubicBezTo>
                <a:cubicBezTo>
                  <a:pt x="922808" y="577059"/>
                  <a:pt x="927184" y="592794"/>
                  <a:pt x="931143" y="608628"/>
                </a:cubicBezTo>
                <a:cubicBezTo>
                  <a:pt x="927184" y="687797"/>
                  <a:pt x="926134" y="767164"/>
                  <a:pt x="919267" y="846134"/>
                </a:cubicBezTo>
                <a:cubicBezTo>
                  <a:pt x="918183" y="858605"/>
                  <a:pt x="916243" y="872909"/>
                  <a:pt x="907392" y="881760"/>
                </a:cubicBezTo>
                <a:cubicBezTo>
                  <a:pt x="846002" y="943150"/>
                  <a:pt x="842300" y="906388"/>
                  <a:pt x="800514" y="964888"/>
                </a:cubicBezTo>
                <a:cubicBezTo>
                  <a:pt x="778562" y="995620"/>
                  <a:pt x="777130" y="1015369"/>
                  <a:pt x="764888" y="1048015"/>
                </a:cubicBezTo>
                <a:cubicBezTo>
                  <a:pt x="757403" y="1067975"/>
                  <a:pt x="749054" y="1087600"/>
                  <a:pt x="741137" y="1107392"/>
                </a:cubicBezTo>
                <a:cubicBezTo>
                  <a:pt x="738599" y="1130238"/>
                  <a:pt x="715497" y="1225142"/>
                  <a:pt x="741137" y="1261771"/>
                </a:cubicBezTo>
                <a:cubicBezTo>
                  <a:pt x="760399" y="1289288"/>
                  <a:pt x="788638" y="1309272"/>
                  <a:pt x="812389" y="1333023"/>
                </a:cubicBezTo>
                <a:lnTo>
                  <a:pt x="848015" y="1368649"/>
                </a:lnTo>
                <a:cubicBezTo>
                  <a:pt x="859890" y="1380524"/>
                  <a:pt x="876130" y="1389254"/>
                  <a:pt x="883641" y="1404275"/>
                </a:cubicBezTo>
                <a:lnTo>
                  <a:pt x="907392" y="1451776"/>
                </a:lnTo>
                <a:cubicBezTo>
                  <a:pt x="906103" y="1458222"/>
                  <a:pt x="897249" y="1541683"/>
                  <a:pt x="871766" y="1546779"/>
                </a:cubicBezTo>
                <a:cubicBezTo>
                  <a:pt x="840472" y="1553038"/>
                  <a:pt x="808431" y="1538862"/>
                  <a:pt x="776763" y="1534903"/>
                </a:cubicBezTo>
                <a:cubicBezTo>
                  <a:pt x="768846" y="1519069"/>
                  <a:pt x="758611" y="1504196"/>
                  <a:pt x="753013" y="1487402"/>
                </a:cubicBezTo>
                <a:cubicBezTo>
                  <a:pt x="746630" y="1468253"/>
                  <a:pt x="753529" y="1443958"/>
                  <a:pt x="741137" y="1428025"/>
                </a:cubicBezTo>
                <a:cubicBezTo>
                  <a:pt x="723612" y="1405493"/>
                  <a:pt x="669885" y="1380524"/>
                  <a:pt x="669885" y="1380524"/>
                </a:cubicBezTo>
                <a:cubicBezTo>
                  <a:pt x="661968" y="1368649"/>
                  <a:pt x="651146" y="1358262"/>
                  <a:pt x="646135" y="1344898"/>
                </a:cubicBezTo>
                <a:cubicBezTo>
                  <a:pt x="608743" y="1245185"/>
                  <a:pt x="691033" y="1275198"/>
                  <a:pt x="503631" y="1309272"/>
                </a:cubicBezTo>
                <a:cubicBezTo>
                  <a:pt x="498994" y="1318547"/>
                  <a:pt x="479200" y="1386122"/>
                  <a:pt x="444254" y="1368649"/>
                </a:cubicBezTo>
                <a:cubicBezTo>
                  <a:pt x="426551" y="1359798"/>
                  <a:pt x="420503" y="1336981"/>
                  <a:pt x="408628" y="1321147"/>
                </a:cubicBezTo>
                <a:cubicBezTo>
                  <a:pt x="396753" y="1336981"/>
                  <a:pt x="382822" y="1351464"/>
                  <a:pt x="373002" y="1368649"/>
                </a:cubicBezTo>
                <a:cubicBezTo>
                  <a:pt x="366792" y="1379517"/>
                  <a:pt x="366725" y="1393079"/>
                  <a:pt x="361127" y="1404275"/>
                </a:cubicBezTo>
                <a:cubicBezTo>
                  <a:pt x="354744" y="1417041"/>
                  <a:pt x="345293" y="1428026"/>
                  <a:pt x="337376" y="1439901"/>
                </a:cubicBezTo>
                <a:cubicBezTo>
                  <a:pt x="345293" y="1455735"/>
                  <a:pt x="346722" y="1477113"/>
                  <a:pt x="361127" y="1487402"/>
                </a:cubicBezTo>
                <a:cubicBezTo>
                  <a:pt x="395856" y="1512208"/>
                  <a:pt x="472764" y="1491811"/>
                  <a:pt x="503631" y="1487402"/>
                </a:cubicBezTo>
                <a:cubicBezTo>
                  <a:pt x="515506" y="1483444"/>
                  <a:pt x="526739" y="1475527"/>
                  <a:pt x="539257" y="1475527"/>
                </a:cubicBezTo>
                <a:cubicBezTo>
                  <a:pt x="628636" y="1475527"/>
                  <a:pt x="558652" y="1592901"/>
                  <a:pt x="551132" y="1641781"/>
                </a:cubicBezTo>
                <a:cubicBezTo>
                  <a:pt x="527381" y="1637823"/>
                  <a:pt x="503491" y="1634628"/>
                  <a:pt x="479880" y="1629906"/>
                </a:cubicBezTo>
                <a:cubicBezTo>
                  <a:pt x="442598" y="1622450"/>
                  <a:pt x="430711" y="1617475"/>
                  <a:pt x="396753" y="1606155"/>
                </a:cubicBezTo>
                <a:cubicBezTo>
                  <a:pt x="380919" y="1594280"/>
                  <a:pt x="367522" y="1578141"/>
                  <a:pt x="349252" y="1570529"/>
                </a:cubicBezTo>
                <a:cubicBezTo>
                  <a:pt x="319121" y="1557974"/>
                  <a:pt x="254249" y="1546779"/>
                  <a:pt x="254249" y="1546779"/>
                </a:cubicBezTo>
                <a:cubicBezTo>
                  <a:pt x="172582" y="1492333"/>
                  <a:pt x="210077" y="1508303"/>
                  <a:pt x="147371" y="1487402"/>
                </a:cubicBezTo>
                <a:cubicBezTo>
                  <a:pt x="135496" y="1475527"/>
                  <a:pt x="125411" y="1461538"/>
                  <a:pt x="111745" y="1451776"/>
                </a:cubicBezTo>
                <a:cubicBezTo>
                  <a:pt x="97340" y="1441486"/>
                  <a:pt x="76762" y="1440543"/>
                  <a:pt x="64244" y="1428025"/>
                </a:cubicBezTo>
                <a:cubicBezTo>
                  <a:pt x="55393" y="1419174"/>
                  <a:pt x="59313" y="1402814"/>
                  <a:pt x="52369" y="1392399"/>
                </a:cubicBezTo>
                <a:cubicBezTo>
                  <a:pt x="43053" y="1378425"/>
                  <a:pt x="28618" y="1368648"/>
                  <a:pt x="16743" y="1356773"/>
                </a:cubicBezTo>
                <a:cubicBezTo>
                  <a:pt x="12784" y="1340939"/>
                  <a:pt x="-9731" y="1316571"/>
                  <a:pt x="4867" y="1309272"/>
                </a:cubicBezTo>
                <a:cubicBezTo>
                  <a:pt x="82843" y="1270284"/>
                  <a:pt x="86990" y="1318131"/>
                  <a:pt x="99870" y="1356773"/>
                </a:cubicBezTo>
                <a:cubicBezTo>
                  <a:pt x="111745" y="1344898"/>
                  <a:pt x="127340" y="1335828"/>
                  <a:pt x="135496" y="1321147"/>
                </a:cubicBezTo>
                <a:cubicBezTo>
                  <a:pt x="166731" y="1264925"/>
                  <a:pt x="151661" y="1254291"/>
                  <a:pt x="171122" y="1202394"/>
                </a:cubicBezTo>
                <a:cubicBezTo>
                  <a:pt x="177338" y="1185819"/>
                  <a:pt x="185764" y="1170073"/>
                  <a:pt x="194872" y="1154893"/>
                </a:cubicBezTo>
                <a:cubicBezTo>
                  <a:pt x="209558" y="1130416"/>
                  <a:pt x="242374" y="1083641"/>
                  <a:pt x="242374" y="1083641"/>
                </a:cubicBezTo>
                <a:cubicBezTo>
                  <a:pt x="272222" y="994094"/>
                  <a:pt x="231959" y="1104472"/>
                  <a:pt x="278000" y="1012389"/>
                </a:cubicBezTo>
                <a:cubicBezTo>
                  <a:pt x="286518" y="995354"/>
                  <a:pt x="297946" y="944480"/>
                  <a:pt x="301750" y="929262"/>
                </a:cubicBezTo>
                <a:cubicBezTo>
                  <a:pt x="293833" y="755090"/>
                  <a:pt x="297254" y="580032"/>
                  <a:pt x="278000" y="406747"/>
                </a:cubicBezTo>
                <a:cubicBezTo>
                  <a:pt x="276618" y="394306"/>
                  <a:pt x="245813" y="406908"/>
                  <a:pt x="242374" y="394872"/>
                </a:cubicBezTo>
                <a:cubicBezTo>
                  <a:pt x="235759" y="371720"/>
                  <a:pt x="249026" y="347125"/>
                  <a:pt x="254249" y="323620"/>
                </a:cubicBezTo>
                <a:cubicBezTo>
                  <a:pt x="256964" y="311400"/>
                  <a:pt x="257273" y="296845"/>
                  <a:pt x="266124" y="287994"/>
                </a:cubicBezTo>
                <a:cubicBezTo>
                  <a:pt x="274975" y="279143"/>
                  <a:pt x="289714" y="279558"/>
                  <a:pt x="301750" y="276119"/>
                </a:cubicBezTo>
                <a:cubicBezTo>
                  <a:pt x="340874" y="264941"/>
                  <a:pt x="367824" y="260529"/>
                  <a:pt x="408628" y="252368"/>
                </a:cubicBezTo>
                <a:cubicBezTo>
                  <a:pt x="416545" y="236534"/>
                  <a:pt x="427721" y="221946"/>
                  <a:pt x="432379" y="204867"/>
                </a:cubicBezTo>
                <a:cubicBezTo>
                  <a:pt x="439744" y="177863"/>
                  <a:pt x="439652" y="149349"/>
                  <a:pt x="444254" y="121740"/>
                </a:cubicBezTo>
                <a:cubicBezTo>
                  <a:pt x="447572" y="101830"/>
                  <a:pt x="451235" y="81945"/>
                  <a:pt x="456130" y="62363"/>
                </a:cubicBezTo>
                <a:cubicBezTo>
                  <a:pt x="459166" y="50219"/>
                  <a:pt x="459154" y="35588"/>
                  <a:pt x="468005" y="26737"/>
                </a:cubicBezTo>
                <a:cubicBezTo>
                  <a:pt x="476856" y="17886"/>
                  <a:pt x="547173" y="-8889"/>
                  <a:pt x="551132" y="298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C157909-DAFE-4CE8-B833-E779CF30DB18}"/>
              </a:ext>
            </a:extLst>
          </p:cNvPr>
          <p:cNvSpPr/>
          <p:nvPr/>
        </p:nvSpPr>
        <p:spPr>
          <a:xfrm>
            <a:off x="9239161" y="3109079"/>
            <a:ext cx="1133254" cy="913067"/>
          </a:xfrm>
          <a:custGeom>
            <a:avLst/>
            <a:gdLst>
              <a:gd name="connsiteX0" fmla="*/ 2331 w 1133254"/>
              <a:gd name="connsiteY0" fmla="*/ 892783 h 913067"/>
              <a:gd name="connsiteX1" fmla="*/ 61708 w 1133254"/>
              <a:gd name="connsiteY1" fmla="*/ 845282 h 913067"/>
              <a:gd name="connsiteX2" fmla="*/ 121085 w 1133254"/>
              <a:gd name="connsiteY2" fmla="*/ 821531 h 913067"/>
              <a:gd name="connsiteX3" fmla="*/ 144835 w 1133254"/>
              <a:gd name="connsiteY3" fmla="*/ 785905 h 913067"/>
              <a:gd name="connsiteX4" fmla="*/ 180461 w 1133254"/>
              <a:gd name="connsiteY4" fmla="*/ 762154 h 913067"/>
              <a:gd name="connsiteX5" fmla="*/ 204212 w 1133254"/>
              <a:gd name="connsiteY5" fmla="*/ 726528 h 913067"/>
              <a:gd name="connsiteX6" fmla="*/ 251713 w 1133254"/>
              <a:gd name="connsiteY6" fmla="*/ 595900 h 913067"/>
              <a:gd name="connsiteX7" fmla="*/ 275464 w 1133254"/>
              <a:gd name="connsiteY7" fmla="*/ 512773 h 913067"/>
              <a:gd name="connsiteX8" fmla="*/ 299214 w 1133254"/>
              <a:gd name="connsiteY8" fmla="*/ 465271 h 913067"/>
              <a:gd name="connsiteX9" fmla="*/ 311090 w 1133254"/>
              <a:gd name="connsiteY9" fmla="*/ 429645 h 913067"/>
              <a:gd name="connsiteX10" fmla="*/ 382342 w 1133254"/>
              <a:gd name="connsiteY10" fmla="*/ 382144 h 913067"/>
              <a:gd name="connsiteX11" fmla="*/ 417968 w 1133254"/>
              <a:gd name="connsiteY11" fmla="*/ 358393 h 913067"/>
              <a:gd name="connsiteX12" fmla="*/ 453594 w 1133254"/>
              <a:gd name="connsiteY12" fmla="*/ 334643 h 913067"/>
              <a:gd name="connsiteX13" fmla="*/ 489220 w 1133254"/>
              <a:gd name="connsiteY13" fmla="*/ 310892 h 913067"/>
              <a:gd name="connsiteX14" fmla="*/ 512970 w 1133254"/>
              <a:gd name="connsiteY14" fmla="*/ 275266 h 913067"/>
              <a:gd name="connsiteX15" fmla="*/ 536721 w 1133254"/>
              <a:gd name="connsiteY15" fmla="*/ 156513 h 913067"/>
              <a:gd name="connsiteX16" fmla="*/ 607973 w 1133254"/>
              <a:gd name="connsiteY16" fmla="*/ 85261 h 913067"/>
              <a:gd name="connsiteX17" fmla="*/ 619848 w 1133254"/>
              <a:gd name="connsiteY17" fmla="*/ 2134 h 913067"/>
              <a:gd name="connsiteX18" fmla="*/ 631723 w 1133254"/>
              <a:gd name="connsiteY18" fmla="*/ 61510 h 913067"/>
              <a:gd name="connsiteX19" fmla="*/ 714851 w 1133254"/>
              <a:gd name="connsiteY19" fmla="*/ 73386 h 913067"/>
              <a:gd name="connsiteX20" fmla="*/ 964233 w 1133254"/>
              <a:gd name="connsiteY20" fmla="*/ 97136 h 913067"/>
              <a:gd name="connsiteX21" fmla="*/ 999859 w 1133254"/>
              <a:gd name="connsiteY21" fmla="*/ 275266 h 913067"/>
              <a:gd name="connsiteX22" fmla="*/ 1035485 w 1133254"/>
              <a:gd name="connsiteY22" fmla="*/ 310892 h 913067"/>
              <a:gd name="connsiteX23" fmla="*/ 1047360 w 1133254"/>
              <a:gd name="connsiteY23" fmla="*/ 358393 h 913067"/>
              <a:gd name="connsiteX24" fmla="*/ 1071110 w 1133254"/>
              <a:gd name="connsiteY24" fmla="*/ 394019 h 913067"/>
              <a:gd name="connsiteX25" fmla="*/ 1059235 w 1133254"/>
              <a:gd name="connsiteY25" fmla="*/ 500897 h 913067"/>
              <a:gd name="connsiteX26" fmla="*/ 1106736 w 1133254"/>
              <a:gd name="connsiteY26" fmla="*/ 512773 h 913067"/>
              <a:gd name="connsiteX27" fmla="*/ 1118612 w 1133254"/>
              <a:gd name="connsiteY27" fmla="*/ 655277 h 913067"/>
              <a:gd name="connsiteX28" fmla="*/ 1047360 w 1133254"/>
              <a:gd name="connsiteY28" fmla="*/ 679027 h 913067"/>
              <a:gd name="connsiteX29" fmla="*/ 916731 w 1133254"/>
              <a:gd name="connsiteY29" fmla="*/ 690903 h 913067"/>
              <a:gd name="connsiteX30" fmla="*/ 845479 w 1133254"/>
              <a:gd name="connsiteY30" fmla="*/ 750279 h 913067"/>
              <a:gd name="connsiteX31" fmla="*/ 797978 w 1133254"/>
              <a:gd name="connsiteY31" fmla="*/ 762154 h 913067"/>
              <a:gd name="connsiteX32" fmla="*/ 762352 w 1133254"/>
              <a:gd name="connsiteY32" fmla="*/ 785905 h 913067"/>
              <a:gd name="connsiteX33" fmla="*/ 691100 w 1133254"/>
              <a:gd name="connsiteY33" fmla="*/ 809656 h 913067"/>
              <a:gd name="connsiteX34" fmla="*/ 619848 w 1133254"/>
              <a:gd name="connsiteY34" fmla="*/ 845282 h 913067"/>
              <a:gd name="connsiteX35" fmla="*/ 441718 w 1133254"/>
              <a:gd name="connsiteY35" fmla="*/ 857157 h 913067"/>
              <a:gd name="connsiteX36" fmla="*/ 394217 w 1133254"/>
              <a:gd name="connsiteY36" fmla="*/ 869032 h 913067"/>
              <a:gd name="connsiteX37" fmla="*/ 358591 w 1133254"/>
              <a:gd name="connsiteY37" fmla="*/ 880908 h 913067"/>
              <a:gd name="connsiteX38" fmla="*/ 144835 w 1133254"/>
              <a:gd name="connsiteY38" fmla="*/ 904658 h 913067"/>
              <a:gd name="connsiteX39" fmla="*/ 2331 w 1133254"/>
              <a:gd name="connsiteY39" fmla="*/ 892783 h 913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33254" h="913067">
                <a:moveTo>
                  <a:pt x="2331" y="892783"/>
                </a:moveTo>
                <a:cubicBezTo>
                  <a:pt x="-11524" y="882887"/>
                  <a:pt x="39974" y="858323"/>
                  <a:pt x="61708" y="845282"/>
                </a:cubicBezTo>
                <a:cubicBezTo>
                  <a:pt x="79987" y="834315"/>
                  <a:pt x="103739" y="833921"/>
                  <a:pt x="121085" y="821531"/>
                </a:cubicBezTo>
                <a:cubicBezTo>
                  <a:pt x="132699" y="813235"/>
                  <a:pt x="134743" y="795997"/>
                  <a:pt x="144835" y="785905"/>
                </a:cubicBezTo>
                <a:cubicBezTo>
                  <a:pt x="154927" y="775813"/>
                  <a:pt x="168586" y="770071"/>
                  <a:pt x="180461" y="762154"/>
                </a:cubicBezTo>
                <a:cubicBezTo>
                  <a:pt x="188378" y="750279"/>
                  <a:pt x="197829" y="739294"/>
                  <a:pt x="204212" y="726528"/>
                </a:cubicBezTo>
                <a:cubicBezTo>
                  <a:pt x="216015" y="702922"/>
                  <a:pt x="246172" y="618064"/>
                  <a:pt x="251713" y="595900"/>
                </a:cubicBezTo>
                <a:cubicBezTo>
                  <a:pt x="257741" y="571786"/>
                  <a:pt x="265239" y="536631"/>
                  <a:pt x="275464" y="512773"/>
                </a:cubicBezTo>
                <a:cubicBezTo>
                  <a:pt x="282437" y="496502"/>
                  <a:pt x="292241" y="481542"/>
                  <a:pt x="299214" y="465271"/>
                </a:cubicBezTo>
                <a:cubicBezTo>
                  <a:pt x="304145" y="453765"/>
                  <a:pt x="302239" y="438496"/>
                  <a:pt x="311090" y="429645"/>
                </a:cubicBezTo>
                <a:cubicBezTo>
                  <a:pt x="331274" y="409461"/>
                  <a:pt x="358591" y="397978"/>
                  <a:pt x="382342" y="382144"/>
                </a:cubicBezTo>
                <a:lnTo>
                  <a:pt x="417968" y="358393"/>
                </a:lnTo>
                <a:lnTo>
                  <a:pt x="453594" y="334643"/>
                </a:lnTo>
                <a:lnTo>
                  <a:pt x="489220" y="310892"/>
                </a:lnTo>
                <a:cubicBezTo>
                  <a:pt x="497137" y="299017"/>
                  <a:pt x="508773" y="288907"/>
                  <a:pt x="512970" y="275266"/>
                </a:cubicBezTo>
                <a:cubicBezTo>
                  <a:pt x="524842" y="236683"/>
                  <a:pt x="518668" y="192619"/>
                  <a:pt x="536721" y="156513"/>
                </a:cubicBezTo>
                <a:cubicBezTo>
                  <a:pt x="551742" y="126471"/>
                  <a:pt x="607973" y="85261"/>
                  <a:pt x="607973" y="85261"/>
                </a:cubicBezTo>
                <a:cubicBezTo>
                  <a:pt x="611931" y="57552"/>
                  <a:pt x="600056" y="21927"/>
                  <a:pt x="619848" y="2134"/>
                </a:cubicBezTo>
                <a:cubicBezTo>
                  <a:pt x="634120" y="-12139"/>
                  <a:pt x="615576" y="49400"/>
                  <a:pt x="631723" y="61510"/>
                </a:cubicBezTo>
                <a:cubicBezTo>
                  <a:pt x="654116" y="78304"/>
                  <a:pt x="687076" y="69914"/>
                  <a:pt x="714851" y="73386"/>
                </a:cubicBezTo>
                <a:cubicBezTo>
                  <a:pt x="817674" y="86239"/>
                  <a:pt x="854397" y="87983"/>
                  <a:pt x="964233" y="97136"/>
                </a:cubicBezTo>
                <a:cubicBezTo>
                  <a:pt x="972637" y="197991"/>
                  <a:pt x="951062" y="216709"/>
                  <a:pt x="999859" y="275266"/>
                </a:cubicBezTo>
                <a:cubicBezTo>
                  <a:pt x="1010610" y="288168"/>
                  <a:pt x="1023610" y="299017"/>
                  <a:pt x="1035485" y="310892"/>
                </a:cubicBezTo>
                <a:cubicBezTo>
                  <a:pt x="1039443" y="326726"/>
                  <a:pt x="1040931" y="343392"/>
                  <a:pt x="1047360" y="358393"/>
                </a:cubicBezTo>
                <a:cubicBezTo>
                  <a:pt x="1052982" y="371511"/>
                  <a:pt x="1069925" y="379796"/>
                  <a:pt x="1071110" y="394019"/>
                </a:cubicBezTo>
                <a:cubicBezTo>
                  <a:pt x="1074087" y="429740"/>
                  <a:pt x="1063193" y="465271"/>
                  <a:pt x="1059235" y="500897"/>
                </a:cubicBezTo>
                <a:cubicBezTo>
                  <a:pt x="1075069" y="504856"/>
                  <a:pt x="1094198" y="502324"/>
                  <a:pt x="1106736" y="512773"/>
                </a:cubicBezTo>
                <a:cubicBezTo>
                  <a:pt x="1141695" y="541905"/>
                  <a:pt x="1138208" y="627283"/>
                  <a:pt x="1118612" y="655277"/>
                </a:cubicBezTo>
                <a:cubicBezTo>
                  <a:pt x="1104255" y="675787"/>
                  <a:pt x="1072014" y="674676"/>
                  <a:pt x="1047360" y="679027"/>
                </a:cubicBezTo>
                <a:cubicBezTo>
                  <a:pt x="1004303" y="686625"/>
                  <a:pt x="960274" y="686944"/>
                  <a:pt x="916731" y="690903"/>
                </a:cubicBezTo>
                <a:cubicBezTo>
                  <a:pt x="895332" y="712301"/>
                  <a:pt x="874410" y="737880"/>
                  <a:pt x="845479" y="750279"/>
                </a:cubicBezTo>
                <a:cubicBezTo>
                  <a:pt x="830478" y="756708"/>
                  <a:pt x="813812" y="758196"/>
                  <a:pt x="797978" y="762154"/>
                </a:cubicBezTo>
                <a:cubicBezTo>
                  <a:pt x="786103" y="770071"/>
                  <a:pt x="775394" y="780108"/>
                  <a:pt x="762352" y="785905"/>
                </a:cubicBezTo>
                <a:cubicBezTo>
                  <a:pt x="739474" y="796073"/>
                  <a:pt x="711931" y="795769"/>
                  <a:pt x="691100" y="809656"/>
                </a:cubicBezTo>
                <a:cubicBezTo>
                  <a:pt x="667484" y="825400"/>
                  <a:pt x="649345" y="842004"/>
                  <a:pt x="619848" y="845282"/>
                </a:cubicBezTo>
                <a:cubicBezTo>
                  <a:pt x="560704" y="851854"/>
                  <a:pt x="501095" y="853199"/>
                  <a:pt x="441718" y="857157"/>
                </a:cubicBezTo>
                <a:cubicBezTo>
                  <a:pt x="425884" y="861115"/>
                  <a:pt x="409910" y="864548"/>
                  <a:pt x="394217" y="869032"/>
                </a:cubicBezTo>
                <a:cubicBezTo>
                  <a:pt x="382181" y="872471"/>
                  <a:pt x="370866" y="878453"/>
                  <a:pt x="358591" y="880908"/>
                </a:cubicBezTo>
                <a:cubicBezTo>
                  <a:pt x="298400" y="892946"/>
                  <a:pt x="199901" y="899652"/>
                  <a:pt x="144835" y="904658"/>
                </a:cubicBezTo>
                <a:cubicBezTo>
                  <a:pt x="82922" y="925297"/>
                  <a:pt x="16186" y="902679"/>
                  <a:pt x="2331" y="892783"/>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BB214AD-E929-4812-AEE8-B64980038A2E}"/>
              </a:ext>
            </a:extLst>
          </p:cNvPr>
          <p:cNvSpPr/>
          <p:nvPr/>
        </p:nvSpPr>
        <p:spPr>
          <a:xfrm>
            <a:off x="10638240" y="2776043"/>
            <a:ext cx="395758" cy="583308"/>
          </a:xfrm>
          <a:custGeom>
            <a:avLst/>
            <a:gdLst>
              <a:gd name="connsiteX0" fmla="*/ 118753 w 395758"/>
              <a:gd name="connsiteY0" fmla="*/ 576389 h 583308"/>
              <a:gd name="connsiteX1" fmla="*/ 118753 w 395758"/>
              <a:gd name="connsiteY1" fmla="*/ 362633 h 583308"/>
              <a:gd name="connsiteX2" fmla="*/ 166254 w 395758"/>
              <a:gd name="connsiteY2" fmla="*/ 374509 h 583308"/>
              <a:gd name="connsiteX3" fmla="*/ 237506 w 395758"/>
              <a:gd name="connsiteY3" fmla="*/ 362633 h 583308"/>
              <a:gd name="connsiteX4" fmla="*/ 285007 w 395758"/>
              <a:gd name="connsiteY4" fmla="*/ 279506 h 583308"/>
              <a:gd name="connsiteX5" fmla="*/ 320633 w 395758"/>
              <a:gd name="connsiteY5" fmla="*/ 243880 h 583308"/>
              <a:gd name="connsiteX6" fmla="*/ 332509 w 395758"/>
              <a:gd name="connsiteY6" fmla="*/ 208254 h 583308"/>
              <a:gd name="connsiteX7" fmla="*/ 368135 w 395758"/>
              <a:gd name="connsiteY7" fmla="*/ 184503 h 583308"/>
              <a:gd name="connsiteX8" fmla="*/ 391885 w 395758"/>
              <a:gd name="connsiteY8" fmla="*/ 148877 h 583308"/>
              <a:gd name="connsiteX9" fmla="*/ 380010 w 395758"/>
              <a:gd name="connsiteY9" fmla="*/ 6374 h 583308"/>
              <a:gd name="connsiteX10" fmla="*/ 320633 w 395758"/>
              <a:gd name="connsiteY10" fmla="*/ 18249 h 583308"/>
              <a:gd name="connsiteX11" fmla="*/ 249381 w 395758"/>
              <a:gd name="connsiteY11" fmla="*/ 42000 h 583308"/>
              <a:gd name="connsiteX12" fmla="*/ 213755 w 395758"/>
              <a:gd name="connsiteY12" fmla="*/ 53875 h 583308"/>
              <a:gd name="connsiteX13" fmla="*/ 166254 w 395758"/>
              <a:gd name="connsiteY13" fmla="*/ 77626 h 583308"/>
              <a:gd name="connsiteX14" fmla="*/ 178129 w 395758"/>
              <a:gd name="connsiteY14" fmla="*/ 125127 h 583308"/>
              <a:gd name="connsiteX15" fmla="*/ 201880 w 395758"/>
              <a:gd name="connsiteY15" fmla="*/ 196379 h 583308"/>
              <a:gd name="connsiteX16" fmla="*/ 154379 w 395758"/>
              <a:gd name="connsiteY16" fmla="*/ 208254 h 583308"/>
              <a:gd name="connsiteX17" fmla="*/ 106877 w 395758"/>
              <a:gd name="connsiteY17" fmla="*/ 255755 h 583308"/>
              <a:gd name="connsiteX18" fmla="*/ 35626 w 395758"/>
              <a:gd name="connsiteY18" fmla="*/ 303257 h 583308"/>
              <a:gd name="connsiteX19" fmla="*/ 11875 w 395758"/>
              <a:gd name="connsiteY19" fmla="*/ 350758 h 583308"/>
              <a:gd name="connsiteX20" fmla="*/ 0 w 395758"/>
              <a:gd name="connsiteY20" fmla="*/ 398259 h 583308"/>
              <a:gd name="connsiteX21" fmla="*/ 35626 w 395758"/>
              <a:gd name="connsiteY21" fmla="*/ 481387 h 583308"/>
              <a:gd name="connsiteX22" fmla="*/ 71252 w 395758"/>
              <a:gd name="connsiteY22" fmla="*/ 528888 h 583308"/>
              <a:gd name="connsiteX23" fmla="*/ 118753 w 395758"/>
              <a:gd name="connsiteY23" fmla="*/ 576389 h 5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5758" h="583308">
                <a:moveTo>
                  <a:pt x="118753" y="576389"/>
                </a:moveTo>
                <a:cubicBezTo>
                  <a:pt x="126670" y="548680"/>
                  <a:pt x="86100" y="441000"/>
                  <a:pt x="118753" y="362633"/>
                </a:cubicBezTo>
                <a:cubicBezTo>
                  <a:pt x="125030" y="347567"/>
                  <a:pt x="150420" y="370550"/>
                  <a:pt x="166254" y="374509"/>
                </a:cubicBezTo>
                <a:cubicBezTo>
                  <a:pt x="190005" y="370550"/>
                  <a:pt x="220480" y="379659"/>
                  <a:pt x="237506" y="362633"/>
                </a:cubicBezTo>
                <a:cubicBezTo>
                  <a:pt x="355935" y="244203"/>
                  <a:pt x="172213" y="317103"/>
                  <a:pt x="285007" y="279506"/>
                </a:cubicBezTo>
                <a:cubicBezTo>
                  <a:pt x="296882" y="267631"/>
                  <a:pt x="311317" y="257854"/>
                  <a:pt x="320633" y="243880"/>
                </a:cubicBezTo>
                <a:cubicBezTo>
                  <a:pt x="327577" y="233465"/>
                  <a:pt x="324689" y="218029"/>
                  <a:pt x="332509" y="208254"/>
                </a:cubicBezTo>
                <a:cubicBezTo>
                  <a:pt x="341425" y="197109"/>
                  <a:pt x="356260" y="192420"/>
                  <a:pt x="368135" y="184503"/>
                </a:cubicBezTo>
                <a:cubicBezTo>
                  <a:pt x="376052" y="172628"/>
                  <a:pt x="390936" y="163118"/>
                  <a:pt x="391885" y="148877"/>
                </a:cubicBezTo>
                <a:cubicBezTo>
                  <a:pt x="395056" y="101317"/>
                  <a:pt x="402835" y="48219"/>
                  <a:pt x="380010" y="6374"/>
                </a:cubicBezTo>
                <a:cubicBezTo>
                  <a:pt x="370345" y="-11346"/>
                  <a:pt x="340106" y="12938"/>
                  <a:pt x="320633" y="18249"/>
                </a:cubicBezTo>
                <a:cubicBezTo>
                  <a:pt x="296480" y="24836"/>
                  <a:pt x="273132" y="34083"/>
                  <a:pt x="249381" y="42000"/>
                </a:cubicBezTo>
                <a:cubicBezTo>
                  <a:pt x="237506" y="45958"/>
                  <a:pt x="224951" y="48277"/>
                  <a:pt x="213755" y="53875"/>
                </a:cubicBezTo>
                <a:lnTo>
                  <a:pt x="166254" y="77626"/>
                </a:lnTo>
                <a:cubicBezTo>
                  <a:pt x="170212" y="93460"/>
                  <a:pt x="170032" y="110956"/>
                  <a:pt x="178129" y="125127"/>
                </a:cubicBezTo>
                <a:cubicBezTo>
                  <a:pt x="189632" y="145257"/>
                  <a:pt x="243643" y="162968"/>
                  <a:pt x="201880" y="196379"/>
                </a:cubicBezTo>
                <a:cubicBezTo>
                  <a:pt x="189136" y="206575"/>
                  <a:pt x="170213" y="204296"/>
                  <a:pt x="154379" y="208254"/>
                </a:cubicBezTo>
                <a:cubicBezTo>
                  <a:pt x="138545" y="224088"/>
                  <a:pt x="125098" y="242740"/>
                  <a:pt x="106877" y="255755"/>
                </a:cubicBezTo>
                <a:cubicBezTo>
                  <a:pt x="46015" y="299228"/>
                  <a:pt x="92587" y="223513"/>
                  <a:pt x="35626" y="303257"/>
                </a:cubicBezTo>
                <a:cubicBezTo>
                  <a:pt x="25336" y="317662"/>
                  <a:pt x="19792" y="334924"/>
                  <a:pt x="11875" y="350758"/>
                </a:cubicBezTo>
                <a:cubicBezTo>
                  <a:pt x="7917" y="366592"/>
                  <a:pt x="0" y="381938"/>
                  <a:pt x="0" y="398259"/>
                </a:cubicBezTo>
                <a:cubicBezTo>
                  <a:pt x="0" y="434385"/>
                  <a:pt x="16233" y="454237"/>
                  <a:pt x="35626" y="481387"/>
                </a:cubicBezTo>
                <a:cubicBezTo>
                  <a:pt x="47130" y="497492"/>
                  <a:pt x="56225" y="516007"/>
                  <a:pt x="71252" y="528888"/>
                </a:cubicBezTo>
                <a:cubicBezTo>
                  <a:pt x="84693" y="540409"/>
                  <a:pt x="110836" y="604098"/>
                  <a:pt x="118753" y="576389"/>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BD717549-4F4C-4F9E-BF05-DEDBD63C28A9}"/>
              </a:ext>
            </a:extLst>
          </p:cNvPr>
          <p:cNvSpPr/>
          <p:nvPr/>
        </p:nvSpPr>
        <p:spPr>
          <a:xfrm>
            <a:off x="10379856" y="3146758"/>
            <a:ext cx="133636" cy="179974"/>
          </a:xfrm>
          <a:custGeom>
            <a:avLst/>
            <a:gdLst>
              <a:gd name="connsiteX0" fmla="*/ 130629 w 133636"/>
              <a:gd name="connsiteY0" fmla="*/ 457 h 179974"/>
              <a:gd name="connsiteX1" fmla="*/ 23751 w 133636"/>
              <a:gd name="connsiteY1" fmla="*/ 24208 h 179974"/>
              <a:gd name="connsiteX2" fmla="*/ 0 w 133636"/>
              <a:gd name="connsiteY2" fmla="*/ 59834 h 179974"/>
              <a:gd name="connsiteX3" fmla="*/ 130629 w 133636"/>
              <a:gd name="connsiteY3" fmla="*/ 142961 h 179974"/>
              <a:gd name="connsiteX4" fmla="*/ 106878 w 133636"/>
              <a:gd name="connsiteY4" fmla="*/ 47958 h 179974"/>
              <a:gd name="connsiteX5" fmla="*/ 130629 w 133636"/>
              <a:gd name="connsiteY5" fmla="*/ 457 h 17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36" h="179974">
                <a:moveTo>
                  <a:pt x="130629" y="457"/>
                </a:moveTo>
                <a:cubicBezTo>
                  <a:pt x="116774" y="-3501"/>
                  <a:pt x="30941" y="19414"/>
                  <a:pt x="23751" y="24208"/>
                </a:cubicBezTo>
                <a:cubicBezTo>
                  <a:pt x="11876" y="32125"/>
                  <a:pt x="7917" y="47959"/>
                  <a:pt x="0" y="59834"/>
                </a:cubicBezTo>
                <a:cubicBezTo>
                  <a:pt x="8915" y="131154"/>
                  <a:pt x="-10040" y="236740"/>
                  <a:pt x="130629" y="142961"/>
                </a:cubicBezTo>
                <a:cubicBezTo>
                  <a:pt x="140007" y="136709"/>
                  <a:pt x="110432" y="62174"/>
                  <a:pt x="106878" y="47958"/>
                </a:cubicBezTo>
                <a:cubicBezTo>
                  <a:pt x="105918" y="44118"/>
                  <a:pt x="144484" y="4415"/>
                  <a:pt x="130629" y="457"/>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4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127000" y="147761"/>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pic>
        <p:nvPicPr>
          <p:cNvPr id="10" name="Picture 9">
            <a:extLst>
              <a:ext uri="{FF2B5EF4-FFF2-40B4-BE49-F238E27FC236}">
                <a16:creationId xmlns:a16="http://schemas.microsoft.com/office/drawing/2014/main" id="{841F56F2-8D01-496B-BFA0-2DA5F1F94348}"/>
              </a:ext>
            </a:extLst>
          </p:cNvPr>
          <p:cNvPicPr>
            <a:picLocks noChangeAspect="1"/>
          </p:cNvPicPr>
          <p:nvPr/>
        </p:nvPicPr>
        <p:blipFill>
          <a:blip r:embed="rId4"/>
          <a:stretch>
            <a:fillRect/>
          </a:stretch>
        </p:blipFill>
        <p:spPr>
          <a:xfrm>
            <a:off x="5545777" y="84847"/>
            <a:ext cx="6515031" cy="6549008"/>
          </a:xfrm>
          <a:prstGeom prst="rect">
            <a:avLst/>
          </a:prstGeom>
          <a:solidFill>
            <a:srgbClr val="7030A0"/>
          </a:solidFill>
        </p:spPr>
      </p:pic>
      <p:sp>
        <p:nvSpPr>
          <p:cNvPr id="11" name="TextBox 10">
            <a:extLst>
              <a:ext uri="{FF2B5EF4-FFF2-40B4-BE49-F238E27FC236}">
                <a16:creationId xmlns:a16="http://schemas.microsoft.com/office/drawing/2014/main" id="{5FA4E471-1FD2-4D9F-947D-EB89AC9EA687}"/>
              </a:ext>
            </a:extLst>
          </p:cNvPr>
          <p:cNvSpPr txBox="1"/>
          <p:nvPr/>
        </p:nvSpPr>
        <p:spPr>
          <a:xfrm>
            <a:off x="127000" y="800185"/>
            <a:ext cx="3918857" cy="584775"/>
          </a:xfrm>
          <a:prstGeom prst="rect">
            <a:avLst/>
          </a:prstGeom>
          <a:noFill/>
        </p:spPr>
        <p:txBody>
          <a:bodyPr wrap="square" rtlCol="0">
            <a:spAutoFit/>
          </a:bodyPr>
          <a:lstStyle/>
          <a:p>
            <a:pPr marL="285750" indent="-285750">
              <a:buFont typeface="Wingdings" panose="05000000000000000000" pitchFamily="2" charset="2"/>
              <a:buChar char="§"/>
            </a:pPr>
            <a:r>
              <a:rPr lang="en-US" sz="3200">
                <a:solidFill>
                  <a:srgbClr val="FF0066"/>
                </a:solidFill>
                <a:latin typeface="Arial" panose="020B0604020202020204" pitchFamily="34" charset="0"/>
                <a:cs typeface="Arial" panose="020B0604020202020204" pitchFamily="34" charset="0"/>
              </a:rPr>
              <a:t>Đới nóng</a:t>
            </a:r>
          </a:p>
        </p:txBody>
      </p:sp>
      <p:sp>
        <p:nvSpPr>
          <p:cNvPr id="2" name="Rectangle 1">
            <a:extLst>
              <a:ext uri="{FF2B5EF4-FFF2-40B4-BE49-F238E27FC236}">
                <a16:creationId xmlns:a16="http://schemas.microsoft.com/office/drawing/2014/main" id="{8A9C8A6D-5C89-49DA-ADCA-95BAB74F3A81}"/>
              </a:ext>
            </a:extLst>
          </p:cNvPr>
          <p:cNvSpPr/>
          <p:nvPr/>
        </p:nvSpPr>
        <p:spPr>
          <a:xfrm>
            <a:off x="6520" y="1384960"/>
            <a:ext cx="5475057" cy="954107"/>
          </a:xfrm>
          <a:prstGeom prst="rect">
            <a:avLst/>
          </a:prstGeom>
        </p:spPr>
        <p:txBody>
          <a:bodyPr wrap="square">
            <a:spAutoFit/>
          </a:bodyPr>
          <a:lstStyle/>
          <a:p>
            <a:pPr algn="just"/>
            <a:r>
              <a:rPr lang="vi-VN" sz="2800">
                <a:solidFill>
                  <a:srgbClr val="1C11AF"/>
                </a:solidFill>
                <a:latin typeface="Arial" panose="020B0604020202020204" pitchFamily="34" charset="0"/>
                <a:cs typeface="Arial" panose="020B0604020202020204" pitchFamily="34" charset="0"/>
              </a:rPr>
              <a:t>+ Chủ yếu có khí hậu nhiệt đới gió mùa và cận xích đạo.</a:t>
            </a:r>
          </a:p>
        </p:txBody>
      </p:sp>
      <p:sp>
        <p:nvSpPr>
          <p:cNvPr id="3" name="Rectangle 2">
            <a:extLst>
              <a:ext uri="{FF2B5EF4-FFF2-40B4-BE49-F238E27FC236}">
                <a16:creationId xmlns:a16="http://schemas.microsoft.com/office/drawing/2014/main" id="{297A2DE3-93DA-4619-AD70-34D61AAB0E32}"/>
              </a:ext>
            </a:extLst>
          </p:cNvPr>
          <p:cNvSpPr/>
          <p:nvPr/>
        </p:nvSpPr>
        <p:spPr>
          <a:xfrm>
            <a:off x="0" y="2521059"/>
            <a:ext cx="5350385" cy="1815882"/>
          </a:xfrm>
          <a:prstGeom prst="rect">
            <a:avLst/>
          </a:prstGeom>
        </p:spPr>
        <p:txBody>
          <a:bodyPr wrap="square">
            <a:spAutoFit/>
          </a:bodyPr>
          <a:lstStyle/>
          <a:p>
            <a:pPr algn="just"/>
            <a:r>
              <a:rPr lang="vi-VN" sz="2800">
                <a:solidFill>
                  <a:srgbClr val="1C11AF"/>
                </a:solidFill>
                <a:cs typeface="Arial" panose="020B0604020202020204" pitchFamily="34" charset="0"/>
              </a:rPr>
              <a:t>+ Thảm thực vật điển hình là rừng mưa nhiệt đới và rừng nhiệt đới gió mùa phân bố ở Đông Nam Á, Nam Á.</a:t>
            </a:r>
          </a:p>
        </p:txBody>
      </p:sp>
      <p:sp>
        <p:nvSpPr>
          <p:cNvPr id="12" name="Rectangle 11">
            <a:extLst>
              <a:ext uri="{FF2B5EF4-FFF2-40B4-BE49-F238E27FC236}">
                <a16:creationId xmlns:a16="http://schemas.microsoft.com/office/drawing/2014/main" id="{65E72E47-7B56-4B87-88C9-6D76D17B0AEE}"/>
              </a:ext>
            </a:extLst>
          </p:cNvPr>
          <p:cNvSpPr/>
          <p:nvPr/>
        </p:nvSpPr>
        <p:spPr>
          <a:xfrm>
            <a:off x="6520" y="4473152"/>
            <a:ext cx="5350385" cy="1384995"/>
          </a:xfrm>
          <a:prstGeom prst="rect">
            <a:avLst/>
          </a:prstGeom>
        </p:spPr>
        <p:txBody>
          <a:bodyPr wrap="square">
            <a:spAutoFit/>
          </a:bodyPr>
          <a:lstStyle/>
          <a:p>
            <a:pPr algn="just"/>
            <a:r>
              <a:rPr lang="vi-VN" sz="2800">
                <a:solidFill>
                  <a:srgbClr val="1C11AF"/>
                </a:solidFill>
                <a:cs typeface="Arial" panose="020B0604020202020204" pitchFamily="34" charset="0"/>
              </a:rPr>
              <a:t>+ Rừng nhiệt đới có thành phần loài đa dạng, gỗ tốt và động vật quý hiếm.</a:t>
            </a:r>
          </a:p>
        </p:txBody>
      </p:sp>
      <p:pic>
        <p:nvPicPr>
          <p:cNvPr id="13" name="Picture 12">
            <a:extLst>
              <a:ext uri="{FF2B5EF4-FFF2-40B4-BE49-F238E27FC236}">
                <a16:creationId xmlns:a16="http://schemas.microsoft.com/office/drawing/2014/main" id="{AFB1C561-41B5-405E-8E6A-1D1C57A1D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0449" y="0"/>
            <a:ext cx="6383839" cy="6563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76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cucphuong1">
            <a:extLst>
              <a:ext uri="{FF2B5EF4-FFF2-40B4-BE49-F238E27FC236}">
                <a16:creationId xmlns:a16="http://schemas.microsoft.com/office/drawing/2014/main" id="{5D66DDD0-855D-4525-A8E5-DC1BF32ACB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5892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8" descr="cuc-phuong 2">
            <a:extLst>
              <a:ext uri="{FF2B5EF4-FFF2-40B4-BE49-F238E27FC236}">
                <a16:creationId xmlns:a16="http://schemas.microsoft.com/office/drawing/2014/main" id="{02C95BC7-1A5D-4682-9B44-31A2B58573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990600"/>
            <a:ext cx="6096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11">
            <a:extLst>
              <a:ext uri="{FF2B5EF4-FFF2-40B4-BE49-F238E27FC236}">
                <a16:creationId xmlns:a16="http://schemas.microsoft.com/office/drawing/2014/main" id="{63C3B9D1-E74D-4B64-AAA4-542041928A22}"/>
              </a:ext>
            </a:extLst>
          </p:cNvPr>
          <p:cNvSpPr>
            <a:spLocks noChangeArrowheads="1"/>
          </p:cNvSpPr>
          <p:nvPr/>
        </p:nvSpPr>
        <p:spPr bwMode="auto">
          <a:xfrm>
            <a:off x="3962400" y="304800"/>
            <a:ext cx="4064000" cy="3810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solidFill>
                  <a:srgbClr val="0000FF"/>
                </a:solidFill>
              </a:rPr>
              <a:t>Rừng nhiệt đới gió mùa</a:t>
            </a:r>
          </a:p>
        </p:txBody>
      </p:sp>
    </p:spTree>
  </p:cSld>
  <p:clrMapOvr>
    <a:masterClrMapping/>
  </p:clrMapOvr>
  <p:transition spd="med">
    <p:zoom dir="in"/>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13">
            <a:extLst>
              <a:ext uri="{FF2B5EF4-FFF2-40B4-BE49-F238E27FC236}">
                <a16:creationId xmlns:a16="http://schemas.microsoft.com/office/drawing/2014/main" id="{2B566022-75C5-4857-BD31-3C7F1C0EEC77}"/>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6096000" cy="5562600"/>
          </a:xfrm>
          <a:noFill/>
        </p:spPr>
      </p:pic>
      <p:pic>
        <p:nvPicPr>
          <p:cNvPr id="26627" name="Picture 3" descr="2">
            <a:extLst>
              <a:ext uri="{FF2B5EF4-FFF2-40B4-BE49-F238E27FC236}">
                <a16:creationId xmlns:a16="http://schemas.microsoft.com/office/drawing/2014/main" id="{491EC856-D045-4B3B-B2D2-AA2611F2D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0"/>
            <a:ext cx="5791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4">
            <a:extLst>
              <a:ext uri="{FF2B5EF4-FFF2-40B4-BE49-F238E27FC236}">
                <a16:creationId xmlns:a16="http://schemas.microsoft.com/office/drawing/2014/main" id="{0A3F5814-F23B-4AC0-8728-8F67B80DBC52}"/>
              </a:ext>
            </a:extLst>
          </p:cNvPr>
          <p:cNvSpPr txBox="1">
            <a:spLocks noChangeArrowheads="1"/>
          </p:cNvSpPr>
          <p:nvPr/>
        </p:nvSpPr>
        <p:spPr bwMode="auto">
          <a:xfrm>
            <a:off x="5080000" y="5943601"/>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0000FF"/>
                </a:solidFill>
              </a:rPr>
              <a:t>Thảo nguyên</a:t>
            </a:r>
          </a:p>
        </p:txBody>
      </p:sp>
    </p:spTree>
  </p:cSld>
  <p:clrMapOvr>
    <a:masterClrMapping/>
  </p:clrMapOvr>
  <p:transition spd="med">
    <p:circl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04E60BB-E8C3-401F-A5BF-31400471D678}"/>
              </a:ext>
            </a:extLst>
          </p:cNvPr>
          <p:cNvSpPr>
            <a:spLocks noGrp="1" noChangeArrowheads="1"/>
          </p:cNvSpPr>
          <p:nvPr>
            <p:ph type="title"/>
          </p:nvPr>
        </p:nvSpPr>
        <p:spPr/>
        <p:txBody>
          <a:bodyPr/>
          <a:lstStyle/>
          <a:p>
            <a:pPr eaLnBrk="1" hangingPunct="1"/>
            <a:endParaRPr lang="en-US" altLang="en-US"/>
          </a:p>
        </p:txBody>
      </p:sp>
      <p:sp>
        <p:nvSpPr>
          <p:cNvPr id="27651" name="Rectangle 3">
            <a:extLst>
              <a:ext uri="{FF2B5EF4-FFF2-40B4-BE49-F238E27FC236}">
                <a16:creationId xmlns:a16="http://schemas.microsoft.com/office/drawing/2014/main" id="{779738E3-B883-4A63-BAAD-E398504D052B}"/>
              </a:ext>
            </a:extLst>
          </p:cNvPr>
          <p:cNvSpPr>
            <a:spLocks noGrp="1" noChangeArrowheads="1"/>
          </p:cNvSpPr>
          <p:nvPr>
            <p:ph type="body" idx="1"/>
          </p:nvPr>
        </p:nvSpPr>
        <p:spPr/>
        <p:txBody>
          <a:bodyPr/>
          <a:lstStyle/>
          <a:p>
            <a:pPr eaLnBrk="1" hangingPunct="1"/>
            <a:endParaRPr lang="en-US" altLang="en-US"/>
          </a:p>
        </p:txBody>
      </p:sp>
      <p:pic>
        <p:nvPicPr>
          <p:cNvPr id="27652" name="Picture 5" descr="Sa-m%E1%BA%A1c-Gobi">
            <a:hlinkClick r:id="rId2"/>
            <a:extLst>
              <a:ext uri="{FF2B5EF4-FFF2-40B4-BE49-F238E27FC236}">
                <a16:creationId xmlns:a16="http://schemas.microsoft.com/office/drawing/2014/main" id="{00435685-C50C-462E-A47D-99980760D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6">
            <a:extLst>
              <a:ext uri="{FF2B5EF4-FFF2-40B4-BE49-F238E27FC236}">
                <a16:creationId xmlns:a16="http://schemas.microsoft.com/office/drawing/2014/main" id="{3EFC372B-1FC4-4735-B2F4-F6B2C6894FDE}"/>
              </a:ext>
            </a:extLst>
          </p:cNvPr>
          <p:cNvSpPr txBox="1">
            <a:spLocks noChangeArrowheads="1"/>
          </p:cNvSpPr>
          <p:nvPr/>
        </p:nvSpPr>
        <p:spPr bwMode="auto">
          <a:xfrm>
            <a:off x="0" y="0"/>
            <a:ext cx="3962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200" b="1">
                <a:solidFill>
                  <a:srgbClr val="0000FF"/>
                </a:solidFill>
              </a:rPr>
              <a:t>Hoang mạc Gô-bi</a:t>
            </a:r>
          </a:p>
        </p:txBody>
      </p:sp>
    </p:spTree>
  </p:cSld>
  <p:clrMapOvr>
    <a:masterClrMapping/>
  </p:clrMapOvr>
  <p:transition spd="med">
    <p:wedg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78.jpg" descr="Ảnh có chứa cỏ, ngoài trời, con cừu, cánh đồng&#10;&#10;Mô tả được tạo tự động">
            <a:extLst>
              <a:ext uri="{FF2B5EF4-FFF2-40B4-BE49-F238E27FC236}">
                <a16:creationId xmlns:a16="http://schemas.microsoft.com/office/drawing/2014/main" id="{EB558ACD-B22E-40C8-9700-430AD49914B7}"/>
              </a:ext>
            </a:extLst>
          </p:cNvPr>
          <p:cNvPicPr/>
          <p:nvPr/>
        </p:nvPicPr>
        <p:blipFill rotWithShape="1">
          <a:blip r:embed="rId2"/>
          <a:srcRect t="17627" r="-2" b="-2"/>
          <a:stretch/>
        </p:blipFill>
        <p:spPr>
          <a:xfrm>
            <a:off x="198739" y="79251"/>
            <a:ext cx="5804105" cy="3167426"/>
          </a:xfrm>
          <a:prstGeom prst="rect">
            <a:avLst/>
          </a:prstGeom>
        </p:spPr>
      </p:pic>
      <p:pic>
        <p:nvPicPr>
          <p:cNvPr id="10" name="image57.jpg" descr="Ảnh có chứa ngoài trời, nước, cây, bầu trời&#10;&#10;Mô tả được tạo tự động">
            <a:extLst>
              <a:ext uri="{FF2B5EF4-FFF2-40B4-BE49-F238E27FC236}">
                <a16:creationId xmlns:a16="http://schemas.microsoft.com/office/drawing/2014/main" id="{77D9B6B7-88DA-4643-95E4-6F5D642BE778}"/>
              </a:ext>
            </a:extLst>
          </p:cNvPr>
          <p:cNvPicPr/>
          <p:nvPr/>
        </p:nvPicPr>
        <p:blipFill rotWithShape="1">
          <a:blip r:embed="rId3"/>
          <a:srcRect r="2" b="18158"/>
          <a:stretch/>
        </p:blipFill>
        <p:spPr>
          <a:xfrm>
            <a:off x="6195373" y="79251"/>
            <a:ext cx="5797883" cy="3167426"/>
          </a:xfrm>
          <a:prstGeom prst="rect">
            <a:avLst/>
          </a:prstGeom>
        </p:spPr>
      </p:pic>
      <p:pic>
        <p:nvPicPr>
          <p:cNvPr id="8" name="image73.jpg" descr="Ảnh có chứa bầu trời, ngoài trời, cỏ, núi&#10;&#10;Mô tả được tạo tự động">
            <a:extLst>
              <a:ext uri="{FF2B5EF4-FFF2-40B4-BE49-F238E27FC236}">
                <a16:creationId xmlns:a16="http://schemas.microsoft.com/office/drawing/2014/main" id="{6BDAB407-97FA-4385-A142-BD018282667D}"/>
              </a:ext>
            </a:extLst>
          </p:cNvPr>
          <p:cNvPicPr/>
          <p:nvPr/>
        </p:nvPicPr>
        <p:blipFill rotWithShape="1">
          <a:blip r:embed="rId4"/>
          <a:srcRect t="8852" r="-2" b="3350"/>
          <a:stretch/>
        </p:blipFill>
        <p:spPr>
          <a:xfrm>
            <a:off x="198739" y="3695790"/>
            <a:ext cx="5804105" cy="2789948"/>
          </a:xfrm>
          <a:prstGeom prst="rect">
            <a:avLst/>
          </a:prstGeom>
        </p:spPr>
      </p:pic>
      <p:pic>
        <p:nvPicPr>
          <p:cNvPr id="7" name="image72.jpg" descr="Ảnh có chứa nước, ngoài trời, cây, hồ&#10;&#10;Mô tả được tạo tự động">
            <a:extLst>
              <a:ext uri="{FF2B5EF4-FFF2-40B4-BE49-F238E27FC236}">
                <a16:creationId xmlns:a16="http://schemas.microsoft.com/office/drawing/2014/main" id="{2F301A03-C67C-4685-84B9-C79F8CAE0412}"/>
              </a:ext>
            </a:extLst>
          </p:cNvPr>
          <p:cNvPicPr/>
          <p:nvPr/>
        </p:nvPicPr>
        <p:blipFill rotWithShape="1">
          <a:blip r:embed="rId5"/>
          <a:srcRect t="5705" r="2" b="3931"/>
          <a:stretch/>
        </p:blipFill>
        <p:spPr>
          <a:xfrm>
            <a:off x="6195372" y="3695790"/>
            <a:ext cx="5797883" cy="2789948"/>
          </a:xfrm>
          <a:prstGeom prst="rect">
            <a:avLst/>
          </a:prstGeom>
        </p:spPr>
      </p:pic>
      <p:sp>
        <p:nvSpPr>
          <p:cNvPr id="12" name="Rectangle 11">
            <a:extLst>
              <a:ext uri="{FF2B5EF4-FFF2-40B4-BE49-F238E27FC236}">
                <a16:creationId xmlns:a16="http://schemas.microsoft.com/office/drawing/2014/main" id="{71003D5E-68E1-4AAB-A8D2-FA80B23D3921}"/>
              </a:ext>
            </a:extLst>
          </p:cNvPr>
          <p:cNvSpPr/>
          <p:nvPr/>
        </p:nvSpPr>
        <p:spPr>
          <a:xfrm>
            <a:off x="4629150" y="2333625"/>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600"/>
              </a:spcAft>
            </a:pPr>
            <a:r>
              <a:rPr lang="en-US" sz="1200">
                <a:effectLst/>
                <a:latin typeface="Times New Roman" panose="02020603050405020304" pitchFamily="18" charset="0"/>
                <a:ea typeface="Times New Roman" panose="02020603050405020304" pitchFamily="18" charset="0"/>
              </a:rPr>
              <a:t> </a:t>
            </a:r>
          </a:p>
        </p:txBody>
      </p:sp>
      <p:sp>
        <p:nvSpPr>
          <p:cNvPr id="2" name="Rectangle 1">
            <a:extLst>
              <a:ext uri="{FF2B5EF4-FFF2-40B4-BE49-F238E27FC236}">
                <a16:creationId xmlns:a16="http://schemas.microsoft.com/office/drawing/2014/main" id="{73E0FC91-0A02-4BF9-8EA8-29AA26CC3896}"/>
              </a:ext>
            </a:extLst>
          </p:cNvPr>
          <p:cNvSpPr/>
          <p:nvPr/>
        </p:nvSpPr>
        <p:spPr>
          <a:xfrm>
            <a:off x="8388030" y="6485738"/>
            <a:ext cx="1518364" cy="369332"/>
          </a:xfrm>
          <a:prstGeom prst="rect">
            <a:avLst/>
          </a:prstGeom>
        </p:spPr>
        <p:txBody>
          <a:bodyPr wrap="none">
            <a:spAutoFit/>
          </a:bodyPr>
          <a:lstStyle/>
          <a:p>
            <a:r>
              <a:rPr lang="en-US" b="1">
                <a:solidFill>
                  <a:srgbClr val="0070C0"/>
                </a:solidFill>
                <a:latin typeface="Arial" panose="020B0604020202020204" pitchFamily="34" charset="0"/>
                <a:ea typeface="Times New Roman" panose="02020603050405020304" pitchFamily="18" charset="0"/>
                <a:cs typeface="Arial" panose="020B0604020202020204" pitchFamily="34" charset="0"/>
              </a:rPr>
              <a:t>Rừng lá kim</a:t>
            </a:r>
            <a:endParaRPr lang="en-US">
              <a:solidFill>
                <a:srgbClr val="0070C0"/>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5574EF7-D208-4AC3-84BA-1D5C9F3EE35A}"/>
              </a:ext>
            </a:extLst>
          </p:cNvPr>
          <p:cNvSpPr/>
          <p:nvPr/>
        </p:nvSpPr>
        <p:spPr>
          <a:xfrm>
            <a:off x="2545519" y="6528558"/>
            <a:ext cx="1428596" cy="369332"/>
          </a:xfrm>
          <a:prstGeom prst="rect">
            <a:avLst/>
          </a:prstGeom>
        </p:spPr>
        <p:txBody>
          <a:bodyPr wrap="none">
            <a:spAutoFit/>
          </a:bodyPr>
          <a:lstStyle/>
          <a:p>
            <a:r>
              <a:rPr lang="en-US" b="1">
                <a:solidFill>
                  <a:srgbClr val="0070C0"/>
                </a:solidFill>
                <a:latin typeface="Arial" panose="020B0604020202020204" pitchFamily="34" charset="0"/>
                <a:ea typeface="Times New Roman" panose="02020603050405020304" pitchFamily="18" charset="0"/>
                <a:cs typeface="Arial" panose="020B0604020202020204" pitchFamily="34" charset="0"/>
              </a:rPr>
              <a:t>Hoang mạc</a:t>
            </a:r>
            <a:endParaRPr lang="en-US">
              <a:solidFill>
                <a:srgbClr val="0070C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DAE701D9-C9C3-4182-952A-CD2F8A44ACF8}"/>
              </a:ext>
            </a:extLst>
          </p:cNvPr>
          <p:cNvSpPr/>
          <p:nvPr/>
        </p:nvSpPr>
        <p:spPr>
          <a:xfrm>
            <a:off x="8078093" y="3279630"/>
            <a:ext cx="2246128" cy="369332"/>
          </a:xfrm>
          <a:prstGeom prst="rect">
            <a:avLst/>
          </a:prstGeom>
        </p:spPr>
        <p:txBody>
          <a:bodyPr wrap="none">
            <a:spAutoFit/>
          </a:bodyPr>
          <a:lstStyle/>
          <a:p>
            <a:r>
              <a:rPr lang="en-US" b="1">
                <a:solidFill>
                  <a:srgbClr val="0070C0"/>
                </a:solidFill>
                <a:latin typeface="Arial" panose="020B0604020202020204" pitchFamily="34" charset="0"/>
                <a:ea typeface="Times New Roman" panose="02020603050405020304" pitchFamily="18" charset="0"/>
                <a:cs typeface="Arial" panose="020B0604020202020204" pitchFamily="34" charset="0"/>
              </a:rPr>
              <a:t>Rừng nhiệt đới ẩm</a:t>
            </a:r>
            <a:endParaRPr lang="en-US">
              <a:solidFill>
                <a:srgbClr val="0070C0"/>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B6CFD891-AE19-4AB2-A97D-2F213027D8F4}"/>
              </a:ext>
            </a:extLst>
          </p:cNvPr>
          <p:cNvSpPr/>
          <p:nvPr/>
        </p:nvSpPr>
        <p:spPr>
          <a:xfrm>
            <a:off x="2235582" y="3322450"/>
            <a:ext cx="1620957" cy="369332"/>
          </a:xfrm>
          <a:prstGeom prst="rect">
            <a:avLst/>
          </a:prstGeom>
        </p:spPr>
        <p:txBody>
          <a:bodyPr wrap="none">
            <a:spAutoFit/>
          </a:bodyPr>
          <a:lstStyle/>
          <a:p>
            <a:r>
              <a:rPr lang="en-US" b="1">
                <a:solidFill>
                  <a:srgbClr val="0070C0"/>
                </a:solidFill>
                <a:latin typeface="Arial" panose="020B0604020202020204" pitchFamily="34" charset="0"/>
                <a:ea typeface="Times New Roman" panose="02020603050405020304" pitchFamily="18" charset="0"/>
                <a:cs typeface="Arial" panose="020B0604020202020204" pitchFamily="34" charset="0"/>
              </a:rPr>
              <a:t>Thảo nguyên</a:t>
            </a:r>
            <a:endParaRPr lang="en-US">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511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987CCC9-5B72-4517-8905-B3D6128E3AE7}"/>
              </a:ext>
            </a:extLst>
          </p:cNvPr>
          <p:cNvPicPr>
            <a:picLocks noChangeAspect="1"/>
          </p:cNvPicPr>
          <p:nvPr/>
        </p:nvPicPr>
        <p:blipFill>
          <a:blip r:embed="rId3"/>
          <a:stretch>
            <a:fillRect/>
          </a:stretch>
        </p:blipFill>
        <p:spPr>
          <a:xfrm>
            <a:off x="1149273" y="4492742"/>
            <a:ext cx="2615873" cy="1769535"/>
          </a:xfrm>
          <a:prstGeom prst="chord">
            <a:avLst/>
          </a:prstGeom>
        </p:spPr>
      </p:pic>
      <p:sp>
        <p:nvSpPr>
          <p:cNvPr id="2" name="Rectangle 1">
            <a:extLst>
              <a:ext uri="{FF2B5EF4-FFF2-40B4-BE49-F238E27FC236}">
                <a16:creationId xmlns:a16="http://schemas.microsoft.com/office/drawing/2014/main" id="{0B416E19-6C24-4665-BAB5-87A1453F8E10}"/>
              </a:ext>
            </a:extLst>
          </p:cNvPr>
          <p:cNvSpPr/>
          <p:nvPr/>
        </p:nvSpPr>
        <p:spPr>
          <a:xfrm>
            <a:off x="344384" y="493401"/>
            <a:ext cx="11732821" cy="3970318"/>
          </a:xfrm>
          <a:prstGeom prst="rect">
            <a:avLst/>
          </a:prstGeom>
          <a:ln>
            <a:solidFill>
              <a:srgbClr val="00B050"/>
            </a:solidFill>
          </a:ln>
        </p:spPr>
        <p:txBody>
          <a:bodyPr wrap="square">
            <a:spAutoFit/>
          </a:bodyPr>
          <a:lstStyle/>
          <a:p>
            <a:pPr lvl="0">
              <a:defRPr/>
            </a:pPr>
            <a:r>
              <a:rPr lang="en-US" sz="3600">
                <a:solidFill>
                  <a:srgbClr val="FF0066"/>
                </a:solidFill>
                <a:latin typeface="Arial" panose="020B0604020202020204" pitchFamily="34" charset="0"/>
                <a:cs typeface="Arial" panose="020B0604020202020204" pitchFamily="34" charset="0"/>
              </a:rPr>
              <a:t>-Tác giả biên soạn: :Lê Thị Chinh:</a:t>
            </a:r>
          </a:p>
          <a:p>
            <a:pPr lvl="0">
              <a:defRPr/>
            </a:pPr>
            <a:r>
              <a:rPr lang="en-US" sz="3600">
                <a:solidFill>
                  <a:srgbClr val="FF0066"/>
                </a:solidFill>
                <a:latin typeface="Arial" panose="020B0604020202020204" pitchFamily="34" charset="0"/>
                <a:cs typeface="Arial" panose="020B0604020202020204" pitchFamily="34" charset="0"/>
              </a:rPr>
              <a:t>- Zalo: 0982276629. </a:t>
            </a:r>
            <a:r>
              <a:rPr lang="en-US" sz="3600">
                <a:solidFill>
                  <a:srgbClr val="00B050"/>
                </a:solidFill>
                <a:latin typeface="Arial" panose="020B0604020202020204" pitchFamily="34" charset="0"/>
                <a:cs typeface="Arial" panose="020B0604020202020204" pitchFamily="34" charset="0"/>
              </a:rPr>
              <a:t>Fb:https://www.facebook.com/ti.gon.566. </a:t>
            </a:r>
          </a:p>
          <a:p>
            <a:pPr marL="571500" lvl="0" indent="-571500">
              <a:buFontTx/>
              <a:buChar char="-"/>
              <a:defRPr/>
            </a:pPr>
            <a:r>
              <a:rPr lang="en-US" sz="3600">
                <a:solidFill>
                  <a:srgbClr val="00B050"/>
                </a:solidFill>
                <a:latin typeface="Arial" panose="020B0604020202020204" pitchFamily="34" charset="0"/>
                <a:cs typeface="Arial" panose="020B0604020202020204" pitchFamily="34" charset="0"/>
              </a:rPr>
              <a:t>Nhóm chia sẻ tài liệu:</a:t>
            </a:r>
          </a:p>
          <a:p>
            <a:pPr lvl="0">
              <a:defRPr/>
            </a:pPr>
            <a:r>
              <a:rPr lang="en-US" sz="3600">
                <a:latin typeface="Arial" panose="020B0604020202020204" pitchFamily="34" charset="0"/>
                <a:cs typeface="Arial" panose="020B0604020202020204" pitchFamily="34" charset="0"/>
                <a:hlinkClick r:id="rId4"/>
              </a:rPr>
              <a:t>https://www.facebook.com/groups/1448467355535530</a:t>
            </a:r>
            <a:r>
              <a:rPr lang="en-US" sz="3600">
                <a:latin typeface="Arial" panose="020B0604020202020204" pitchFamily="34" charset="0"/>
                <a:cs typeface="Arial" panose="020B0604020202020204" pitchFamily="34" charset="0"/>
              </a:rPr>
              <a:t>.</a:t>
            </a:r>
          </a:p>
          <a:p>
            <a:pPr lvl="0">
              <a:defRPr/>
            </a:pPr>
            <a:r>
              <a:rPr lang="en-US" sz="3600">
                <a:solidFill>
                  <a:srgbClr val="1C11AF"/>
                </a:solidFill>
                <a:latin typeface="Arial" panose="020B0604020202020204" pitchFamily="34" charset="0"/>
                <a:cs typeface="Arial" panose="020B0604020202020204" pitchFamily="34" charset="0"/>
              </a:rPr>
              <a:t>- Mong nhận đ</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ợc sự phản hồi,góp ý từ quý thầy cô để bộ giáo án đ</a:t>
            </a:r>
            <a:r>
              <a:rPr lang="vi-VN" sz="3600">
                <a:solidFill>
                  <a:srgbClr val="1C11AF"/>
                </a:solidFill>
                <a:latin typeface="Arial" panose="020B0604020202020204" pitchFamily="34" charset="0"/>
                <a:cs typeface="Arial" panose="020B0604020202020204" pitchFamily="34" charset="0"/>
              </a:rPr>
              <a:t>ư</a:t>
            </a:r>
            <a:r>
              <a:rPr lang="en-US" sz="3600">
                <a:solidFill>
                  <a:srgbClr val="1C11AF"/>
                </a:solidFill>
                <a:latin typeface="Arial" panose="020B0604020202020204" pitchFamily="34" charset="0"/>
                <a:cs typeface="Arial" panose="020B0604020202020204" pitchFamily="34" charset="0"/>
              </a:rPr>
              <a:t>ợc hoàn thiện. Trân trọng!</a:t>
            </a:r>
          </a:p>
        </p:txBody>
      </p:sp>
    </p:spTree>
    <p:extLst>
      <p:ext uri="{BB962C8B-B14F-4D97-AF65-F5344CB8AC3E}">
        <p14:creationId xmlns:p14="http://schemas.microsoft.com/office/powerpoint/2010/main" val="4067519188"/>
      </p:ext>
    </p:extLst>
  </p:cSld>
  <p:clrMapOvr>
    <a:masterClrMapping/>
  </p:clrMapOvr>
  <mc:AlternateContent xmlns:mc="http://schemas.openxmlformats.org/markup-compatibility/2006" xmlns:p14="http://schemas.microsoft.com/office/powerpoint/2010/main">
    <mc:Choice Requires="p14">
      <p:transition p14:dur="0" advClick="0" advTm="3000"/>
    </mc:Choice>
    <mc:Fallback xmlns="">
      <p:transition advClick="0" advTm="3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pic>
        <p:nvPicPr>
          <p:cNvPr id="9" name="Picture 8">
            <a:extLst>
              <a:ext uri="{FF2B5EF4-FFF2-40B4-BE49-F238E27FC236}">
                <a16:creationId xmlns:a16="http://schemas.microsoft.com/office/drawing/2014/main" id="{626DA938-D238-49B2-BA4B-32DE1C7CFF15}"/>
              </a:ext>
            </a:extLst>
          </p:cNvPr>
          <p:cNvPicPr>
            <a:picLocks noChangeAspect="1"/>
          </p:cNvPicPr>
          <p:nvPr/>
        </p:nvPicPr>
        <p:blipFill>
          <a:blip r:embed="rId3"/>
          <a:stretch>
            <a:fillRect/>
          </a:stretch>
        </p:blipFill>
        <p:spPr>
          <a:xfrm>
            <a:off x="5796473" y="394241"/>
            <a:ext cx="6395527" cy="6428880"/>
          </a:xfrm>
          <a:prstGeom prst="rect">
            <a:avLst/>
          </a:prstGeom>
        </p:spPr>
      </p:pic>
    </p:spTree>
    <p:extLst>
      <p:ext uri="{BB962C8B-B14F-4D97-AF65-F5344CB8AC3E}">
        <p14:creationId xmlns:p14="http://schemas.microsoft.com/office/powerpoint/2010/main" val="148248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FC6B922-0D51-4CA2-B041-4BC3ADB875AA}"/>
              </a:ext>
            </a:extLst>
          </p:cNvPr>
          <p:cNvGrpSpPr/>
          <p:nvPr/>
        </p:nvGrpSpPr>
        <p:grpSpPr>
          <a:xfrm>
            <a:off x="166376" y="674373"/>
            <a:ext cx="5161590" cy="5509254"/>
            <a:chOff x="130630" y="975121"/>
            <a:chExt cx="5161590" cy="5509254"/>
          </a:xfrm>
        </p:grpSpPr>
        <p:sp>
          <p:nvSpPr>
            <p:cNvPr id="8" name="Rectangle: Rounded Corners 7">
              <a:extLst>
                <a:ext uri="{FF2B5EF4-FFF2-40B4-BE49-F238E27FC236}">
                  <a16:creationId xmlns:a16="http://schemas.microsoft.com/office/drawing/2014/main" id="{20D2DBF5-7C4A-4283-8F49-EBF92E292992}"/>
                </a:ext>
              </a:extLst>
            </p:cNvPr>
            <p:cNvSpPr/>
            <p:nvPr/>
          </p:nvSpPr>
          <p:spPr>
            <a:xfrm>
              <a:off x="130630" y="1322153"/>
              <a:ext cx="5161590" cy="516222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8945A98-457E-4E76-BD19-EFFAAAEB4406}"/>
                </a:ext>
              </a:extLst>
            </p:cNvPr>
            <p:cNvSpPr txBox="1"/>
            <p:nvPr/>
          </p:nvSpPr>
          <p:spPr>
            <a:xfrm>
              <a:off x="467312" y="1839442"/>
              <a:ext cx="4824907" cy="4401205"/>
            </a:xfrm>
            <a:prstGeom prst="rect">
              <a:avLst/>
            </a:prstGeom>
            <a:noFill/>
          </p:spPr>
          <p:txBody>
            <a:bodyPr wrap="square" rtlCol="0">
              <a:spAutoFit/>
            </a:bodyPr>
            <a:lstStyle/>
            <a:p>
              <a:r>
                <a:rPr lang="en-US" sz="2800" i="1">
                  <a:solidFill>
                    <a:srgbClr val="0070C0"/>
                  </a:solidFill>
                  <a:latin typeface="Arial" panose="020B0604020202020204" pitchFamily="34" charset="0"/>
                  <a:cs typeface="Arial" panose="020B0604020202020204" pitchFamily="34" charset="0"/>
                </a:rPr>
                <a:t>Rừng mưa nhiệt đới ở Châu Á phát triển trong các khu vực có l</a:t>
              </a:r>
              <a:r>
                <a:rPr lang="vi-VN" sz="2800" i="1">
                  <a:solidFill>
                    <a:srgbClr val="0070C0"/>
                  </a:solidFill>
                  <a:latin typeface="Arial" panose="020B0604020202020204" pitchFamily="34" charset="0"/>
                  <a:cs typeface="Arial" panose="020B0604020202020204" pitchFamily="34" charset="0"/>
                </a:rPr>
                <a:t>ư</a:t>
              </a:r>
              <a:r>
                <a:rPr lang="en-US" sz="2800" i="1">
                  <a:solidFill>
                    <a:srgbClr val="0070C0"/>
                  </a:solidFill>
                  <a:latin typeface="Arial" panose="020B0604020202020204" pitchFamily="34" charset="0"/>
                  <a:cs typeface="Arial" panose="020B0604020202020204" pitchFamily="34" charset="0"/>
                </a:rPr>
                <a:t>ợng mưa, độ ẩm lớn,phân bố đều trong các tháng. Rừng mưa nhiệt đới châu Á phân bố ở đồng bằng hạ l</a:t>
              </a:r>
              <a:r>
                <a:rPr lang="vi-VN" sz="2800" i="1">
                  <a:solidFill>
                    <a:srgbClr val="0070C0"/>
                  </a:solidFill>
                  <a:latin typeface="Arial" panose="020B0604020202020204" pitchFamily="34" charset="0"/>
                  <a:cs typeface="Arial" panose="020B0604020202020204" pitchFamily="34" charset="0"/>
                </a:rPr>
                <a:t>ư</a:t>
              </a:r>
              <a:r>
                <a:rPr lang="en-US" sz="2800" i="1">
                  <a:solidFill>
                    <a:srgbClr val="0070C0"/>
                  </a:solidFill>
                  <a:latin typeface="Arial" panose="020B0604020202020204" pitchFamily="34" charset="0"/>
                  <a:cs typeface="Arial" panose="020B0604020202020204" pitchFamily="34" charset="0"/>
                </a:rPr>
                <a:t>u sông Hằng,Mi-an-ma,Việt Nam,quần đảo Mã Lai…D</a:t>
              </a:r>
              <a:r>
                <a:rPr lang="vi-VN" sz="2800" i="1">
                  <a:solidFill>
                    <a:srgbClr val="0070C0"/>
                  </a:solidFill>
                  <a:latin typeface="Arial" panose="020B0604020202020204" pitchFamily="34" charset="0"/>
                  <a:cs typeface="Arial" panose="020B0604020202020204" pitchFamily="34" charset="0"/>
                </a:rPr>
                <a:t>ư</a:t>
              </a:r>
              <a:r>
                <a:rPr lang="en-US" sz="2800" i="1">
                  <a:solidFill>
                    <a:srgbClr val="0070C0"/>
                  </a:solidFill>
                  <a:latin typeface="Arial" panose="020B0604020202020204" pitchFamily="34" charset="0"/>
                  <a:cs typeface="Arial" panose="020B0604020202020204" pitchFamily="34" charset="0"/>
                </a:rPr>
                <a:t>ới rừng hình thành đất feralit đỏ vàng</a:t>
              </a:r>
            </a:p>
          </p:txBody>
        </p:sp>
        <p:grpSp>
          <p:nvGrpSpPr>
            <p:cNvPr id="10" name="Group 9">
              <a:extLst>
                <a:ext uri="{FF2B5EF4-FFF2-40B4-BE49-F238E27FC236}">
                  <a16:creationId xmlns:a16="http://schemas.microsoft.com/office/drawing/2014/main" id="{520550BD-E2AF-4BFE-907F-AE9698683BB1}"/>
                </a:ext>
              </a:extLst>
            </p:cNvPr>
            <p:cNvGrpSpPr/>
            <p:nvPr/>
          </p:nvGrpSpPr>
          <p:grpSpPr>
            <a:xfrm>
              <a:off x="1185589" y="975121"/>
              <a:ext cx="3051672" cy="694063"/>
              <a:chOff x="7349086" y="231353"/>
              <a:chExt cx="3051672" cy="694063"/>
            </a:xfrm>
          </p:grpSpPr>
          <p:sp>
            <p:nvSpPr>
              <p:cNvPr id="11" name="Rectangle: Rounded Corners 10">
                <a:extLst>
                  <a:ext uri="{FF2B5EF4-FFF2-40B4-BE49-F238E27FC236}">
                    <a16:creationId xmlns:a16="http://schemas.microsoft.com/office/drawing/2014/main" id="{6F5EFE8F-D211-44A0-82BC-F2BAF2D43F02}"/>
                  </a:ext>
                </a:extLst>
              </p:cNvPr>
              <p:cNvSpPr/>
              <p:nvPr/>
            </p:nvSpPr>
            <p:spPr>
              <a:xfrm>
                <a:off x="7349086" y="231353"/>
                <a:ext cx="3051672" cy="694063"/>
              </a:xfrm>
              <a:prstGeom prst="roundRect">
                <a:avLst/>
              </a:prstGeom>
              <a:solidFill>
                <a:srgbClr val="FFFF99"/>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2F6CB1D-8B56-45D6-90CF-1D2232EE2A44}"/>
                  </a:ext>
                </a:extLst>
              </p:cNvPr>
              <p:cNvSpPr txBox="1"/>
              <p:nvPr/>
            </p:nvSpPr>
            <p:spPr>
              <a:xfrm>
                <a:off x="7525356" y="279085"/>
                <a:ext cx="2875402" cy="646331"/>
              </a:xfrm>
              <a:prstGeom prst="rect">
                <a:avLst/>
              </a:prstGeom>
              <a:noFill/>
            </p:spPr>
            <p:txBody>
              <a:bodyPr wrap="square" rtlCol="0">
                <a:spAutoFit/>
              </a:bodyPr>
              <a:lstStyle/>
              <a:p>
                <a:r>
                  <a:rPr lang="vi-VN" sz="3600" b="1">
                    <a:solidFill>
                      <a:srgbClr val="00B050"/>
                    </a:solidFill>
                  </a:rPr>
                  <a:t>EM CÓ BIẾT</a:t>
                </a:r>
                <a:endParaRPr lang="en-US" sz="3600" b="1">
                  <a:solidFill>
                    <a:srgbClr val="00B050"/>
                  </a:solidFill>
                </a:endParaRPr>
              </a:p>
            </p:txBody>
          </p:sp>
        </p:grpSp>
      </p:grpSp>
      <p:pic>
        <p:nvPicPr>
          <p:cNvPr id="13" name="Picture 12">
            <a:extLst>
              <a:ext uri="{FF2B5EF4-FFF2-40B4-BE49-F238E27FC236}">
                <a16:creationId xmlns:a16="http://schemas.microsoft.com/office/drawing/2014/main" id="{56C4543E-CF4C-4199-B109-512D7815B093}"/>
              </a:ext>
            </a:extLst>
          </p:cNvPr>
          <p:cNvPicPr>
            <a:picLocks noChangeAspect="1"/>
          </p:cNvPicPr>
          <p:nvPr/>
        </p:nvPicPr>
        <p:blipFill>
          <a:blip r:embed="rId2"/>
          <a:stretch>
            <a:fillRect/>
          </a:stretch>
        </p:blipFill>
        <p:spPr>
          <a:xfrm>
            <a:off x="5498277" y="1425040"/>
            <a:ext cx="6638738" cy="4999959"/>
          </a:xfrm>
          <a:prstGeom prst="rect">
            <a:avLst/>
          </a:prstGeom>
        </p:spPr>
      </p:pic>
    </p:spTree>
    <p:extLst>
      <p:ext uri="{BB962C8B-B14F-4D97-AF65-F5344CB8AC3E}">
        <p14:creationId xmlns:p14="http://schemas.microsoft.com/office/powerpoint/2010/main" val="325538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3DD257F-0110-4D24-9105-82DF64B2B97A}"/>
              </a:ext>
            </a:extLst>
          </p:cNvPr>
          <p:cNvGrpSpPr/>
          <p:nvPr/>
        </p:nvGrpSpPr>
        <p:grpSpPr>
          <a:xfrm>
            <a:off x="2593655" y="1394126"/>
            <a:ext cx="9391329" cy="1731280"/>
            <a:chOff x="2612336" y="780471"/>
            <a:chExt cx="8812156" cy="1726289"/>
          </a:xfrm>
        </p:grpSpPr>
        <p:sp>
          <p:nvSpPr>
            <p:cNvPr id="9" name="Rectangle 9">
              <a:extLst>
                <a:ext uri="{FF2B5EF4-FFF2-40B4-BE49-F238E27FC236}">
                  <a16:creationId xmlns:a16="http://schemas.microsoft.com/office/drawing/2014/main" id="{29A8B722-E89B-4890-86D7-CF84A8BBEB3F}"/>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7E098A6-4AE0-4ED1-8225-F0F20E1B069B}"/>
                </a:ext>
              </a:extLst>
            </p:cNvPr>
            <p:cNvSpPr/>
            <p:nvPr/>
          </p:nvSpPr>
          <p:spPr>
            <a:xfrm>
              <a:off x="2666783" y="1030400"/>
              <a:ext cx="8334374" cy="1098759"/>
            </a:xfrm>
            <a:prstGeom prst="rect">
              <a:avLst/>
            </a:prstGeom>
          </p:spPr>
          <p:txBody>
            <a:bodyPr wrap="square">
              <a:spAutoFit/>
            </a:bodyPr>
            <a:lstStyle/>
            <a:p>
              <a:pPr algn="ctr">
                <a:lnSpc>
                  <a:spcPct val="107000"/>
                </a:lnSpc>
                <a:spcAft>
                  <a:spcPts val="800"/>
                </a:spcAft>
              </a:pPr>
              <a:r>
                <a:rPr lang="fr-FR" sz="3600" b="1">
                  <a:solidFill>
                    <a:srgbClr val="7030A0"/>
                  </a:solidFill>
                  <a:latin typeface="Arial" panose="020B0604020202020204" pitchFamily="34" charset="0"/>
                  <a:ea typeface="Calibri" panose="020F0502020204030204" pitchFamily="34" charset="0"/>
                  <a:cs typeface="Arial" panose="020B0604020202020204" pitchFamily="34" charset="0"/>
                </a:rPr>
                <a:t>Nhiệm vụ 1: </a:t>
              </a:r>
              <a:r>
                <a:rPr lang="en-US" sz="3600">
                  <a:solidFill>
                    <a:srgbClr val="140FEB"/>
                  </a:solidFill>
                  <a:latin typeface="Arial" panose="020B0604020202020204" pitchFamily="34" charset="0"/>
                  <a:ea typeface="Calibri" panose="020F0502020204030204" pitchFamily="34" charset="0"/>
                  <a:cs typeface="Arial" panose="020B0604020202020204" pitchFamily="34" charset="0"/>
                </a:rPr>
                <a:t>Nêu vấn đề cần l</a:t>
              </a:r>
              <a:r>
                <a:rPr lang="vi-VN" sz="3600">
                  <a:solidFill>
                    <a:srgbClr val="140FEB"/>
                  </a:solidFill>
                  <a:latin typeface="Arial" panose="020B0604020202020204" pitchFamily="34" charset="0"/>
                  <a:ea typeface="Calibri" panose="020F0502020204030204" pitchFamily="34" charset="0"/>
                  <a:cs typeface="Arial" panose="020B0604020202020204" pitchFamily="34" charset="0"/>
                </a:rPr>
                <a:t>ư</a:t>
              </a:r>
              <a:r>
                <a:rPr lang="en-US" sz="3600">
                  <a:solidFill>
                    <a:srgbClr val="140FEB"/>
                  </a:solidFill>
                  <a:latin typeface="Arial" panose="020B0604020202020204" pitchFamily="34" charset="0"/>
                  <a:ea typeface="Calibri" panose="020F0502020204030204" pitchFamily="34" charset="0"/>
                  <a:cs typeface="Arial" panose="020B0604020202020204" pitchFamily="34" charset="0"/>
                </a:rPr>
                <a:t>u ý trong sử dụng và bảo vệ tự nhiên ở Châu Á?</a:t>
              </a:r>
              <a:endParaRPr lang="en-US" sz="3600">
                <a:solidFill>
                  <a:srgbClr val="140FEB"/>
                </a:solidFill>
                <a:latin typeface="Arial" panose="020B060402020202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E68490D5-0765-4DC2-B5DE-6D272FC1F7ED}"/>
              </a:ext>
            </a:extLst>
          </p:cNvPr>
          <p:cNvGrpSpPr/>
          <p:nvPr/>
        </p:nvGrpSpPr>
        <p:grpSpPr>
          <a:xfrm>
            <a:off x="-41010" y="2512277"/>
            <a:ext cx="2634665" cy="2634665"/>
            <a:chOff x="163827" y="1365896"/>
            <a:chExt cx="2183374" cy="2183374"/>
          </a:xfrm>
        </p:grpSpPr>
        <p:sp>
          <p:nvSpPr>
            <p:cNvPr id="12" name="Arrow: Circular 11">
              <a:extLst>
                <a:ext uri="{FF2B5EF4-FFF2-40B4-BE49-F238E27FC236}">
                  <a16:creationId xmlns:a16="http://schemas.microsoft.com/office/drawing/2014/main" id="{006DDBA1-BD55-4B86-BD7B-9E5613E2B3D1}"/>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3" name="Group 12">
              <a:extLst>
                <a:ext uri="{FF2B5EF4-FFF2-40B4-BE49-F238E27FC236}">
                  <a16:creationId xmlns:a16="http://schemas.microsoft.com/office/drawing/2014/main" id="{FCBEC568-E818-4EB7-8141-D636A9EBDE48}"/>
                </a:ext>
              </a:extLst>
            </p:cNvPr>
            <p:cNvGrpSpPr/>
            <p:nvPr/>
          </p:nvGrpSpPr>
          <p:grpSpPr>
            <a:xfrm>
              <a:off x="274846" y="1465512"/>
              <a:ext cx="1942833" cy="1942833"/>
              <a:chOff x="274846" y="1465512"/>
              <a:chExt cx="1942833" cy="1942833"/>
            </a:xfrm>
          </p:grpSpPr>
          <p:grpSp>
            <p:nvGrpSpPr>
              <p:cNvPr id="14" name="Group 13">
                <a:extLst>
                  <a:ext uri="{FF2B5EF4-FFF2-40B4-BE49-F238E27FC236}">
                    <a16:creationId xmlns:a16="http://schemas.microsoft.com/office/drawing/2014/main" id="{77B51A61-A032-47B7-8137-538B68889D33}"/>
                  </a:ext>
                </a:extLst>
              </p:cNvPr>
              <p:cNvGrpSpPr/>
              <p:nvPr/>
            </p:nvGrpSpPr>
            <p:grpSpPr>
              <a:xfrm>
                <a:off x="274846" y="1465512"/>
                <a:ext cx="1942833" cy="1942833"/>
                <a:chOff x="610892" y="370063"/>
                <a:chExt cx="1942833" cy="1942833"/>
              </a:xfrm>
            </p:grpSpPr>
            <p:sp>
              <p:nvSpPr>
                <p:cNvPr id="16" name="Oval 15">
                  <a:extLst>
                    <a:ext uri="{FF2B5EF4-FFF2-40B4-BE49-F238E27FC236}">
                      <a16:creationId xmlns:a16="http://schemas.microsoft.com/office/drawing/2014/main" id="{4A602A01-4C72-4AA2-80BA-F47E32FE3651}"/>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Oval 4">
                  <a:extLst>
                    <a:ext uri="{FF2B5EF4-FFF2-40B4-BE49-F238E27FC236}">
                      <a16:creationId xmlns:a16="http://schemas.microsoft.com/office/drawing/2014/main" id="{B2F60F14-FDB3-49F1-A512-17CBA518E0C9}"/>
                    </a:ext>
                  </a:extLst>
                </p:cNvPr>
                <p:cNvSpPr txBox="1"/>
                <p:nvPr/>
              </p:nvSpPr>
              <p:spPr>
                <a:xfrm>
                  <a:off x="934698" y="581450"/>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5" name="TextBox 14">
                <a:extLst>
                  <a:ext uri="{FF2B5EF4-FFF2-40B4-BE49-F238E27FC236}">
                    <a16:creationId xmlns:a16="http://schemas.microsoft.com/office/drawing/2014/main" id="{A13C5061-C3B3-46C5-8F09-06F935D0FBBE}"/>
                  </a:ext>
                </a:extLst>
              </p:cNvPr>
              <p:cNvSpPr txBox="1"/>
              <p:nvPr/>
            </p:nvSpPr>
            <p:spPr>
              <a:xfrm>
                <a:off x="391359" y="1990578"/>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 CỦA EM</a:t>
                </a:r>
              </a:p>
            </p:txBody>
          </p:sp>
        </p:grpSp>
      </p:grpSp>
      <p:grpSp>
        <p:nvGrpSpPr>
          <p:cNvPr id="18" name="Group 17">
            <a:extLst>
              <a:ext uri="{FF2B5EF4-FFF2-40B4-BE49-F238E27FC236}">
                <a16:creationId xmlns:a16="http://schemas.microsoft.com/office/drawing/2014/main" id="{C9F3F963-67D6-4606-A5DE-803655BAE4B1}"/>
              </a:ext>
            </a:extLst>
          </p:cNvPr>
          <p:cNvGrpSpPr/>
          <p:nvPr/>
        </p:nvGrpSpPr>
        <p:grpSpPr>
          <a:xfrm>
            <a:off x="2427157" y="4526984"/>
            <a:ext cx="9724324" cy="2021536"/>
            <a:chOff x="2249462" y="3301497"/>
            <a:chExt cx="9248237" cy="2316983"/>
          </a:xfrm>
        </p:grpSpPr>
        <p:sp>
          <p:nvSpPr>
            <p:cNvPr id="19" name="Rectangle 9">
              <a:extLst>
                <a:ext uri="{FF2B5EF4-FFF2-40B4-BE49-F238E27FC236}">
                  <a16:creationId xmlns:a16="http://schemas.microsoft.com/office/drawing/2014/main" id="{9F3AEEB6-3725-492D-A99C-D4D3654DA46A}"/>
                </a:ext>
              </a:extLst>
            </p:cNvPr>
            <p:cNvSpPr/>
            <p:nvPr/>
          </p:nvSpPr>
          <p:spPr>
            <a:xfrm>
              <a:off x="2462993" y="3301497"/>
              <a:ext cx="8931545" cy="2223605"/>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ABCDB5C2-3D00-498C-8B6C-628990212D89}"/>
                </a:ext>
              </a:extLst>
            </p:cNvPr>
            <p:cNvSpPr/>
            <p:nvPr/>
          </p:nvSpPr>
          <p:spPr>
            <a:xfrm>
              <a:off x="2249462" y="3648840"/>
              <a:ext cx="9248237" cy="1969640"/>
            </a:xfrm>
            <a:prstGeom prst="rect">
              <a:avLst/>
            </a:prstGeom>
          </p:spPr>
          <p:txBody>
            <a:bodyPr wrap="square">
              <a:spAutoFit/>
            </a:bodyPr>
            <a:lstStyle/>
            <a:p>
              <a:pPr marL="457200"/>
              <a:r>
                <a:rPr lang="fr-FR" sz="3600" b="1">
                  <a:solidFill>
                    <a:srgbClr val="7030A0"/>
                  </a:solidFill>
                  <a:latin typeface="Arial" panose="020B0604020202020204" pitchFamily="34" charset="0"/>
                  <a:ea typeface="Calibri" panose="020F0502020204030204" pitchFamily="34" charset="0"/>
                  <a:cs typeface="Arial" panose="020B0604020202020204" pitchFamily="34" charset="0"/>
                </a:rPr>
                <a:t>Nhiệm vụ 2: </a:t>
              </a:r>
              <a:r>
                <a:rPr lang="en-US" sz="3600">
                  <a:solidFill>
                    <a:srgbClr val="140FEB"/>
                  </a:solidFill>
                  <a:latin typeface="Arial" panose="020B0604020202020204" pitchFamily="34" charset="0"/>
                  <a:cs typeface="Arial" panose="020B0604020202020204" pitchFamily="34" charset="0"/>
                </a:rPr>
                <a:t>Là học sinh em có thể thực hiện các biện pháp nào để bảo vệ tự nhiên?</a:t>
              </a:r>
            </a:p>
            <a:p>
              <a:pPr>
                <a:lnSpc>
                  <a:spcPct val="115000"/>
                </a:lnSpc>
                <a:spcAft>
                  <a:spcPts val="0"/>
                </a:spcAft>
              </a:pPr>
              <a:endParaRPr lang="en-US" sz="3200">
                <a:latin typeface="Arial" panose="020B0604020202020204" pitchFamily="34" charset="0"/>
                <a:ea typeface="Calibri" panose="020F0502020204030204" pitchFamily="34" charset="0"/>
                <a:cs typeface="Arial" panose="020B0604020202020204" pitchFamily="34" charset="0"/>
              </a:endParaRPr>
            </a:p>
          </p:txBody>
        </p:sp>
      </p:grpSp>
      <p:pic>
        <p:nvPicPr>
          <p:cNvPr id="21"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D6024AC6-9463-4E08-A7DE-30A63B8749E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6133488" y="3474127"/>
            <a:ext cx="1992316" cy="863225"/>
          </a:xfrm>
          <a:prstGeom prst="rect">
            <a:avLst/>
          </a:prstGeom>
          <a:noFill/>
          <a:extLst>
            <a:ext uri="{909E8E84-426E-40DD-AFC4-6F175D3DCCD1}">
              <a14:hiddenFill xmlns:a14="http://schemas.microsoft.com/office/drawing/2010/main">
                <a:solidFill>
                  <a:srgbClr val="FFFFFF"/>
                </a:solidFill>
              </a14:hiddenFill>
            </a:ext>
          </a:extLst>
        </p:spPr>
      </p:pic>
      <p:pic>
        <p:nvPicPr>
          <p:cNvPr id="22" name="2 Minute Timer (To)">
            <a:hlinkClick r:id="" action="ppaction://media"/>
            <a:extLst>
              <a:ext uri="{FF2B5EF4-FFF2-40B4-BE49-F238E27FC236}">
                <a16:creationId xmlns:a16="http://schemas.microsoft.com/office/drawing/2014/main" id="{BCF4A97E-E1A5-4C83-A42A-4948C673BCC4}"/>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274236" y="3464248"/>
            <a:ext cx="1646790" cy="882985"/>
          </a:xfrm>
          <a:prstGeom prst="rect">
            <a:avLst/>
          </a:prstGeom>
        </p:spPr>
      </p:pic>
      <p:pic>
        <p:nvPicPr>
          <p:cNvPr id="24" name="3 Minute Timer (Nho)">
            <a:hlinkClick r:id="" action="ppaction://media"/>
            <a:extLst>
              <a:ext uri="{FF2B5EF4-FFF2-40B4-BE49-F238E27FC236}">
                <a16:creationId xmlns:a16="http://schemas.microsoft.com/office/drawing/2014/main" id="{9B819651-A202-49DF-9CEF-35006E5CFEC4}"/>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8898841" y="3447503"/>
            <a:ext cx="1533189" cy="962182"/>
          </a:xfrm>
          <a:prstGeom prst="rect">
            <a:avLst/>
          </a:prstGeom>
        </p:spPr>
      </p:pic>
      <p:sp>
        <p:nvSpPr>
          <p:cNvPr id="23" name="TextBox 22">
            <a:extLst>
              <a:ext uri="{FF2B5EF4-FFF2-40B4-BE49-F238E27FC236}">
                <a16:creationId xmlns:a16="http://schemas.microsoft.com/office/drawing/2014/main" id="{EAD2F80F-2465-4A79-A262-99BD83035190}"/>
              </a:ext>
            </a:extLst>
          </p:cNvPr>
          <p:cNvSpPr txBox="1"/>
          <p:nvPr/>
        </p:nvSpPr>
        <p:spPr>
          <a:xfrm>
            <a:off x="127000" y="147761"/>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spTree>
    <p:extLst>
      <p:ext uri="{BB962C8B-B14F-4D97-AF65-F5344CB8AC3E}">
        <p14:creationId xmlns:p14="http://schemas.microsoft.com/office/powerpoint/2010/main" val="416272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2"/>
                </p:tgtEl>
              </p:cMediaNode>
            </p:video>
            <p:video>
              <p:cMediaNode vol="80000">
                <p:cTn id="32" fill="hold" display="0">
                  <p:stCondLst>
                    <p:cond delay="indefinite"/>
                  </p:stCondLst>
                </p:cTn>
                <p:tgtEl>
                  <p:spTgt spid="2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127000" y="147761"/>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sp>
        <p:nvSpPr>
          <p:cNvPr id="13" name="Rectangle 12">
            <a:extLst>
              <a:ext uri="{FF2B5EF4-FFF2-40B4-BE49-F238E27FC236}">
                <a16:creationId xmlns:a16="http://schemas.microsoft.com/office/drawing/2014/main" id="{849A5010-0397-4BD4-A20A-704FEB5BFC4E}"/>
              </a:ext>
            </a:extLst>
          </p:cNvPr>
          <p:cNvSpPr/>
          <p:nvPr/>
        </p:nvSpPr>
        <p:spPr>
          <a:xfrm>
            <a:off x="127000" y="1828756"/>
            <a:ext cx="5334755" cy="2246769"/>
          </a:xfrm>
          <a:prstGeom prst="rect">
            <a:avLst/>
          </a:prstGeom>
        </p:spPr>
        <p:txBody>
          <a:bodyPr wrap="square">
            <a:spAutoFit/>
          </a:bodyPr>
          <a:lstStyle/>
          <a:p>
            <a:pPr algn="just"/>
            <a:r>
              <a:rPr lang="vi-VN" sz="2800">
                <a:solidFill>
                  <a:srgbClr val="1C11AF"/>
                </a:solidFill>
                <a:cs typeface="Arial" panose="020B0604020202020204" pitchFamily="34" charset="0"/>
              </a:rPr>
              <a:t>+ Phần lớn rừng, thảo nguyên ở châu Á đã bị con người khai phá chuyển thành đất nông nghiệp, công nghiệp, khu dân cư, khu công nghiệp.</a:t>
            </a:r>
          </a:p>
        </p:txBody>
      </p:sp>
      <p:sp>
        <p:nvSpPr>
          <p:cNvPr id="2" name="AutoShape 2" descr="Thực trạng chiếm rừng thành đất nông nghiệp: Đâu rồi cả cây và đất? | Văn  hóa xã hội">
            <a:extLst>
              <a:ext uri="{FF2B5EF4-FFF2-40B4-BE49-F238E27FC236}">
                <a16:creationId xmlns:a16="http://schemas.microsoft.com/office/drawing/2014/main" id="{BFB74042-5509-4293-BCCF-26E4D3D74B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8C9A06E2-D637-4698-B085-37C08D226FDB}"/>
              </a:ext>
            </a:extLst>
          </p:cNvPr>
          <p:cNvGrpSpPr/>
          <p:nvPr/>
        </p:nvGrpSpPr>
        <p:grpSpPr>
          <a:xfrm>
            <a:off x="5573156" y="1175455"/>
            <a:ext cx="6491844" cy="4811890"/>
            <a:chOff x="6578729" y="1461716"/>
            <a:chExt cx="6491844" cy="4811890"/>
          </a:xfrm>
        </p:grpSpPr>
        <p:pic>
          <p:nvPicPr>
            <p:cNvPr id="1026" name="Picture 2" descr="Bị phạt 170 triệu đồng vì chuyển đất rừng thành đất nông nghiệp | Môi  trường | Vietnam+ (VietnamPlus)">
              <a:extLst>
                <a:ext uri="{FF2B5EF4-FFF2-40B4-BE49-F238E27FC236}">
                  <a16:creationId xmlns:a16="http://schemas.microsoft.com/office/drawing/2014/main" id="{BA6B4BF3-16BA-48A5-9430-4EC01B3A8F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9448" y="1461716"/>
              <a:ext cx="6334125" cy="42195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F14DEF-8F42-4274-8C3B-C90E877217F4}"/>
                </a:ext>
              </a:extLst>
            </p:cNvPr>
            <p:cNvSpPr txBox="1"/>
            <p:nvPr/>
          </p:nvSpPr>
          <p:spPr>
            <a:xfrm>
              <a:off x="6578729" y="5811941"/>
              <a:ext cx="6491844" cy="461665"/>
            </a:xfrm>
            <a:prstGeom prst="rect">
              <a:avLst/>
            </a:prstGeom>
            <a:noFill/>
          </p:spPr>
          <p:txBody>
            <a:bodyPr wrap="square" rtlCol="0">
              <a:spAutoFit/>
            </a:bodyPr>
            <a:lstStyle/>
            <a:p>
              <a:r>
                <a:rPr lang="en-US" sz="2400">
                  <a:solidFill>
                    <a:schemeClr val="accent5">
                      <a:lumMod val="75000"/>
                    </a:schemeClr>
                  </a:solidFill>
                  <a:latin typeface="Arial" panose="020B0604020202020204" pitchFamily="34" charset="0"/>
                  <a:cs typeface="Arial" panose="020B0604020202020204" pitchFamily="34" charset="0"/>
                </a:rPr>
                <a:t>Chuyển đổi đất rừng thành đất nông nghiệp</a:t>
              </a:r>
            </a:p>
          </p:txBody>
        </p:sp>
      </p:grpSp>
      <p:pic>
        <p:nvPicPr>
          <p:cNvPr id="12" name="Picture 11">
            <a:extLst>
              <a:ext uri="{FF2B5EF4-FFF2-40B4-BE49-F238E27FC236}">
                <a16:creationId xmlns:a16="http://schemas.microsoft.com/office/drawing/2014/main" id="{388A8E18-8D89-4771-89F4-4662D1CF02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3875" y="1175455"/>
            <a:ext cx="6334125" cy="4269795"/>
          </a:xfrm>
          <a:prstGeom prst="rect">
            <a:avLst/>
          </a:prstGeom>
        </p:spPr>
      </p:pic>
      <p:pic>
        <p:nvPicPr>
          <p:cNvPr id="10" name="Picture 9">
            <a:extLst>
              <a:ext uri="{FF2B5EF4-FFF2-40B4-BE49-F238E27FC236}">
                <a16:creationId xmlns:a16="http://schemas.microsoft.com/office/drawing/2014/main" id="{63A422D5-3B81-4062-BFE7-425446858B7B}"/>
              </a:ext>
            </a:extLst>
          </p:cNvPr>
          <p:cNvPicPr>
            <a:picLocks noChangeAspect="1"/>
          </p:cNvPicPr>
          <p:nvPr/>
        </p:nvPicPr>
        <p:blipFill>
          <a:blip r:embed="rId6"/>
          <a:stretch>
            <a:fillRect/>
          </a:stretch>
        </p:blipFill>
        <p:spPr>
          <a:xfrm>
            <a:off x="5573156" y="1159757"/>
            <a:ext cx="6364844" cy="4365923"/>
          </a:xfrm>
          <a:prstGeom prst="rect">
            <a:avLst/>
          </a:prstGeom>
        </p:spPr>
      </p:pic>
      <p:pic>
        <p:nvPicPr>
          <p:cNvPr id="11" name="Picture 10">
            <a:extLst>
              <a:ext uri="{FF2B5EF4-FFF2-40B4-BE49-F238E27FC236}">
                <a16:creationId xmlns:a16="http://schemas.microsoft.com/office/drawing/2014/main" id="{DE6DBD15-60CB-4FB5-9118-66A8EB55EC71}"/>
              </a:ext>
            </a:extLst>
          </p:cNvPr>
          <p:cNvPicPr>
            <a:picLocks noChangeAspect="1"/>
          </p:cNvPicPr>
          <p:nvPr/>
        </p:nvPicPr>
        <p:blipFill>
          <a:blip r:embed="rId7"/>
          <a:stretch>
            <a:fillRect/>
          </a:stretch>
        </p:blipFill>
        <p:spPr>
          <a:xfrm>
            <a:off x="5573156" y="1165128"/>
            <a:ext cx="6334125" cy="4360551"/>
          </a:xfrm>
          <a:prstGeom prst="rect">
            <a:avLst/>
          </a:prstGeom>
        </p:spPr>
      </p:pic>
    </p:spTree>
    <p:extLst>
      <p:ext uri="{BB962C8B-B14F-4D97-AF65-F5344CB8AC3E}">
        <p14:creationId xmlns:p14="http://schemas.microsoft.com/office/powerpoint/2010/main" val="211845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127000" y="147761"/>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sp>
        <p:nvSpPr>
          <p:cNvPr id="13" name="Rectangle 12">
            <a:extLst>
              <a:ext uri="{FF2B5EF4-FFF2-40B4-BE49-F238E27FC236}">
                <a16:creationId xmlns:a16="http://schemas.microsoft.com/office/drawing/2014/main" id="{849A5010-0397-4BD4-A20A-704FEB5BFC4E}"/>
              </a:ext>
            </a:extLst>
          </p:cNvPr>
          <p:cNvSpPr/>
          <p:nvPr/>
        </p:nvSpPr>
        <p:spPr>
          <a:xfrm>
            <a:off x="124345" y="2242572"/>
            <a:ext cx="5334755" cy="1384995"/>
          </a:xfrm>
          <a:prstGeom prst="rect">
            <a:avLst/>
          </a:prstGeom>
        </p:spPr>
        <p:txBody>
          <a:bodyPr wrap="square">
            <a:spAutoFit/>
          </a:bodyPr>
          <a:lstStyle/>
          <a:p>
            <a:pPr algn="just"/>
            <a:r>
              <a:rPr lang="vi-VN" sz="2800">
                <a:solidFill>
                  <a:srgbClr val="1C11AF"/>
                </a:solidFill>
                <a:cs typeface="Arial" panose="020B0604020202020204" pitchFamily="34" charset="0"/>
              </a:rPr>
              <a:t>+ Rừng tự nhiên còn lại rất ít, nhiều loài thực, động vật bị suy giảm nghiêm trọng.</a:t>
            </a:r>
          </a:p>
        </p:txBody>
      </p:sp>
      <p:sp>
        <p:nvSpPr>
          <p:cNvPr id="2" name="AutoShape 4" descr="Nguyên nhân chính làm suy giảm đa dạng sinh vật hiện nay là">
            <a:extLst>
              <a:ext uri="{FF2B5EF4-FFF2-40B4-BE49-F238E27FC236}">
                <a16:creationId xmlns:a16="http://schemas.microsoft.com/office/drawing/2014/main" id="{58ABD688-30D5-4923-B501-D68BBF6751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descr="A picture containing diagram&#10;&#10;Description automatically generated">
            <a:extLst>
              <a:ext uri="{FF2B5EF4-FFF2-40B4-BE49-F238E27FC236}">
                <a16:creationId xmlns:a16="http://schemas.microsoft.com/office/drawing/2014/main" id="{AEF6D3E3-5DCA-43E9-8D35-3394B6F758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0077" y="1872249"/>
            <a:ext cx="6124055" cy="4082703"/>
          </a:xfrm>
          <a:prstGeom prst="rect">
            <a:avLst/>
          </a:prstGeom>
        </p:spPr>
      </p:pic>
      <p:sp>
        <p:nvSpPr>
          <p:cNvPr id="5" name="Rectangle 4">
            <a:extLst>
              <a:ext uri="{FF2B5EF4-FFF2-40B4-BE49-F238E27FC236}">
                <a16:creationId xmlns:a16="http://schemas.microsoft.com/office/drawing/2014/main" id="{C7462829-BE20-458E-BF03-0312530C525B}"/>
              </a:ext>
            </a:extLst>
          </p:cNvPr>
          <p:cNvSpPr/>
          <p:nvPr/>
        </p:nvSpPr>
        <p:spPr>
          <a:xfrm>
            <a:off x="0" y="3913601"/>
            <a:ext cx="5591235" cy="1384995"/>
          </a:xfrm>
          <a:prstGeom prst="rect">
            <a:avLst/>
          </a:prstGeom>
        </p:spPr>
        <p:txBody>
          <a:bodyPr wrap="square">
            <a:spAutoFit/>
          </a:bodyPr>
          <a:lstStyle/>
          <a:p>
            <a:pPr algn="just"/>
            <a:r>
              <a:rPr lang="vi-VN" sz="2800">
                <a:solidFill>
                  <a:srgbClr val="FF0066"/>
                </a:solidFill>
                <a:cs typeface="Arial" panose="020B0604020202020204" pitchFamily="34" charset="0"/>
              </a:rPr>
              <a:t>=&gt; Việc bảo vệ, khôi phục lại rừng là vấn đề rất quan trọng ở các quốc gia châu Á</a:t>
            </a:r>
            <a:r>
              <a:rPr lang="vi-VN" sz="2800">
                <a:solidFill>
                  <a:srgbClr val="FF0066"/>
                </a:solidFill>
              </a:rPr>
              <a:t>.</a:t>
            </a:r>
          </a:p>
        </p:txBody>
      </p:sp>
      <p:pic>
        <p:nvPicPr>
          <p:cNvPr id="10" name="Picture 9">
            <a:extLst>
              <a:ext uri="{FF2B5EF4-FFF2-40B4-BE49-F238E27FC236}">
                <a16:creationId xmlns:a16="http://schemas.microsoft.com/office/drawing/2014/main" id="{76113CDA-B49A-4802-B61F-093F08D1072B}"/>
              </a:ext>
            </a:extLst>
          </p:cNvPr>
          <p:cNvPicPr>
            <a:picLocks noChangeAspect="1"/>
          </p:cNvPicPr>
          <p:nvPr/>
        </p:nvPicPr>
        <p:blipFill rotWithShape="1">
          <a:blip r:embed="rId5">
            <a:extLst>
              <a:ext uri="{28A0092B-C50C-407E-A947-70E740481C1C}">
                <a14:useLocalDpi xmlns:a14="http://schemas.microsoft.com/office/drawing/2010/main" val="0"/>
              </a:ext>
            </a:extLst>
          </a:blip>
          <a:srcRect b="15136"/>
          <a:stretch/>
        </p:blipFill>
        <p:spPr>
          <a:xfrm>
            <a:off x="5780075" y="1843242"/>
            <a:ext cx="6404058" cy="4111710"/>
          </a:xfrm>
          <a:prstGeom prst="rect">
            <a:avLst/>
          </a:prstGeom>
        </p:spPr>
      </p:pic>
    </p:spTree>
    <p:extLst>
      <p:ext uri="{BB962C8B-B14F-4D97-AF65-F5344CB8AC3E}">
        <p14:creationId xmlns:p14="http://schemas.microsoft.com/office/powerpoint/2010/main" val="840202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Trồng 5.000 cây phủ xanh đồi trọc - Cổng thông tin điện tử Bà Rịa - Vũng Tàu">
            <a:extLst>
              <a:ext uri="{FF2B5EF4-FFF2-40B4-BE49-F238E27FC236}">
                <a16:creationId xmlns:a16="http://schemas.microsoft.com/office/drawing/2014/main" id="{3217975B-44AF-44FD-8807-A30426E46C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05" r="8386"/>
          <a:stretch/>
        </p:blipFill>
        <p:spPr bwMode="auto">
          <a:xfrm>
            <a:off x="321731" y="557189"/>
            <a:ext cx="5668684" cy="57436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Khai thác du lịch gắn với bảo vệ môi trường - Báo Nhân Dân">
            <a:extLst>
              <a:ext uri="{FF2B5EF4-FFF2-40B4-BE49-F238E27FC236}">
                <a16:creationId xmlns:a16="http://schemas.microsoft.com/office/drawing/2014/main" id="{527354D3-4D43-4847-83A0-8334E581F3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546" r="20751" b="2"/>
          <a:stretch/>
        </p:blipFill>
        <p:spPr bwMode="auto">
          <a:xfrm>
            <a:off x="6195375" y="557189"/>
            <a:ext cx="5674893" cy="57436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 application&#10;&#10;Description automatically generated">
            <a:extLst>
              <a:ext uri="{FF2B5EF4-FFF2-40B4-BE49-F238E27FC236}">
                <a16:creationId xmlns:a16="http://schemas.microsoft.com/office/drawing/2014/main" id="{B0D7316A-82F9-4440-98BB-11FA63BDFDB4}"/>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343428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13">
            <a:extLst>
              <a:ext uri="{FF2B5EF4-FFF2-40B4-BE49-F238E27FC236}">
                <a16:creationId xmlns:a16="http://schemas.microsoft.com/office/drawing/2014/main" id="{A4FC6F6B-D755-4C73-AC74-29388BB341D0}"/>
              </a:ext>
            </a:extLst>
          </p:cNvPr>
          <p:cNvPicPr/>
          <p:nvPr/>
        </p:nvPicPr>
        <p:blipFill>
          <a:blip r:embed="rId3"/>
          <a:stretch>
            <a:fillRect/>
          </a:stretch>
        </p:blipFill>
        <p:spPr>
          <a:xfrm>
            <a:off x="1646859" y="204130"/>
            <a:ext cx="8162160" cy="5979855"/>
          </a:xfrm>
          <a:prstGeom prst="rect">
            <a:avLst/>
          </a:prstGeom>
        </p:spPr>
      </p:pic>
      <p:pic>
        <p:nvPicPr>
          <p:cNvPr id="9" name="Picture 8">
            <a:extLst>
              <a:ext uri="{FF2B5EF4-FFF2-40B4-BE49-F238E27FC236}">
                <a16:creationId xmlns:a16="http://schemas.microsoft.com/office/drawing/2014/main" id="{38CA1FAB-902B-42E3-B768-A33207193645}"/>
              </a:ext>
            </a:extLst>
          </p:cNvPr>
          <p:cNvPicPr>
            <a:picLocks noChangeAspect="1"/>
          </p:cNvPicPr>
          <p:nvPr/>
        </p:nvPicPr>
        <p:blipFill rotWithShape="1">
          <a:blip r:embed="rId4"/>
          <a:srcRect l="49250" t="16517" r="40417" b="67812"/>
          <a:stretch/>
        </p:blipFill>
        <p:spPr>
          <a:xfrm>
            <a:off x="10805160" y="0"/>
            <a:ext cx="1259840" cy="1074695"/>
          </a:xfrm>
          <a:prstGeom prst="rect">
            <a:avLst/>
          </a:prstGeom>
        </p:spPr>
      </p:pic>
    </p:spTree>
    <p:extLst>
      <p:ext uri="{BB962C8B-B14F-4D97-AF65-F5344CB8AC3E}">
        <p14:creationId xmlns:p14="http://schemas.microsoft.com/office/powerpoint/2010/main" val="2878168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902488"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3" y="1170445"/>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sp>
        <p:nvSpPr>
          <p:cNvPr id="10" name="Rectangle 9">
            <a:extLst>
              <a:ext uri="{FF2B5EF4-FFF2-40B4-BE49-F238E27FC236}">
                <a16:creationId xmlns:a16="http://schemas.microsoft.com/office/drawing/2014/main" id="{705856A4-481E-4A1F-9A63-9AAA3C1697E4}"/>
              </a:ext>
            </a:extLst>
          </p:cNvPr>
          <p:cNvSpPr/>
          <p:nvPr/>
        </p:nvSpPr>
        <p:spPr>
          <a:xfrm>
            <a:off x="131192" y="1897833"/>
            <a:ext cx="12287003" cy="5724644"/>
          </a:xfrm>
          <a:prstGeom prst="rect">
            <a:avLst/>
          </a:prstGeom>
        </p:spPr>
        <p:txBody>
          <a:bodyPr wrap="square">
            <a:spAutoFit/>
          </a:bodyPr>
          <a:lstStyle/>
          <a:p>
            <a:pPr algn="just"/>
            <a:r>
              <a:rPr lang="vi-VN" sz="2400" b="1">
                <a:solidFill>
                  <a:srgbClr val="1C11AF"/>
                </a:solidFill>
              </a:rPr>
              <a:t>- Đới lạnh:</a:t>
            </a:r>
          </a:p>
          <a:p>
            <a:pPr algn="just"/>
            <a:r>
              <a:rPr lang="vi-VN" sz="2400">
                <a:solidFill>
                  <a:srgbClr val="1C11AF"/>
                </a:solidFill>
              </a:rPr>
              <a:t>+</a:t>
            </a:r>
            <a:r>
              <a:rPr lang="en-US" sz="2400">
                <a:solidFill>
                  <a:srgbClr val="1C11AF"/>
                </a:solidFill>
              </a:rPr>
              <a:t>Phân bố phía bắc châu lục:</a:t>
            </a:r>
            <a:r>
              <a:rPr lang="vi-VN" sz="2400">
                <a:solidFill>
                  <a:srgbClr val="1C11AF"/>
                </a:solidFill>
              </a:rPr>
              <a:t> khí hậu cực và cận cực, lạnh giá khắc nghiệt.</a:t>
            </a:r>
          </a:p>
          <a:p>
            <a:pPr algn="just"/>
            <a:r>
              <a:rPr lang="vi-VN" sz="2400">
                <a:solidFill>
                  <a:srgbClr val="1C11AF"/>
                </a:solidFill>
              </a:rPr>
              <a:t>+ </a:t>
            </a:r>
            <a:r>
              <a:rPr lang="en-US" sz="2400">
                <a:solidFill>
                  <a:srgbClr val="1C11AF"/>
                </a:solidFill>
              </a:rPr>
              <a:t>T</a:t>
            </a:r>
            <a:r>
              <a:rPr lang="vi-VN" sz="2400">
                <a:solidFill>
                  <a:srgbClr val="1C11AF"/>
                </a:solidFill>
              </a:rPr>
              <a:t>hực vật chủ yếu là rêu, địa y, không có thân gỗ và các động vật chịu lạnh hoặc di cư.</a:t>
            </a:r>
          </a:p>
          <a:p>
            <a:pPr algn="just"/>
            <a:r>
              <a:rPr lang="vi-VN" sz="2400" b="1">
                <a:solidFill>
                  <a:srgbClr val="1C11AF"/>
                </a:solidFill>
              </a:rPr>
              <a:t>- Đới ôn hòa:</a:t>
            </a:r>
          </a:p>
          <a:p>
            <a:pPr algn="just"/>
            <a:r>
              <a:rPr lang="vi-VN" sz="2400">
                <a:solidFill>
                  <a:srgbClr val="1C11AF"/>
                </a:solidFill>
              </a:rPr>
              <a:t>+ Diện tích rất rộng, có sự phân hóa bắc - nam, đông - tây.</a:t>
            </a:r>
          </a:p>
          <a:p>
            <a:pPr algn="just"/>
            <a:r>
              <a:rPr lang="vi-VN" sz="2400">
                <a:solidFill>
                  <a:srgbClr val="1C11AF"/>
                </a:solidFill>
              </a:rPr>
              <a:t>Rừng lá kim</a:t>
            </a:r>
            <a:r>
              <a:rPr lang="en-US" sz="2400">
                <a:solidFill>
                  <a:srgbClr val="1C11AF"/>
                </a:solidFill>
              </a:rPr>
              <a:t> =&gt; rừng hỗn giao,</a:t>
            </a:r>
            <a:r>
              <a:rPr lang="vi-VN" sz="2400">
                <a:solidFill>
                  <a:srgbClr val="1C11AF"/>
                </a:solidFill>
              </a:rPr>
              <a:t>các thảo nguyên</a:t>
            </a:r>
            <a:r>
              <a:rPr lang="en-US" sz="2400">
                <a:solidFill>
                  <a:srgbClr val="1C11AF"/>
                </a:solidFill>
              </a:rPr>
              <a:t>=&gt; </a:t>
            </a:r>
            <a:r>
              <a:rPr lang="vi-VN" sz="2400">
                <a:solidFill>
                  <a:srgbClr val="1C11AF"/>
                </a:solidFill>
              </a:rPr>
              <a:t>hoang mạc, bán hoang mạc.</a:t>
            </a:r>
          </a:p>
          <a:p>
            <a:pPr algn="just"/>
            <a:r>
              <a:rPr lang="vi-VN" sz="2400" b="1">
                <a:solidFill>
                  <a:srgbClr val="1C11AF"/>
                </a:solidFill>
              </a:rPr>
              <a:t>- Đới nóng:</a:t>
            </a:r>
          </a:p>
          <a:p>
            <a:pPr algn="just"/>
            <a:r>
              <a:rPr lang="vi-VN" sz="2400">
                <a:solidFill>
                  <a:srgbClr val="1C11AF"/>
                </a:solidFill>
              </a:rPr>
              <a:t>+ Chủ yếu có khí hậu nhiệt đới gió mùa và cận xích đạo.</a:t>
            </a:r>
          </a:p>
          <a:p>
            <a:pPr algn="just"/>
            <a:r>
              <a:rPr lang="vi-VN" sz="2400">
                <a:solidFill>
                  <a:srgbClr val="1C11AF"/>
                </a:solidFill>
              </a:rPr>
              <a:t>+ Thảm thực vật điển hình là rừng mưa nhiệt đới và rừng nhiệt đới gió mùa phân bố</a:t>
            </a:r>
            <a:endParaRPr lang="en-US" sz="2400">
              <a:solidFill>
                <a:srgbClr val="1C11AF"/>
              </a:solidFill>
            </a:endParaRPr>
          </a:p>
          <a:p>
            <a:pPr algn="just"/>
            <a:r>
              <a:rPr lang="vi-VN" sz="2400">
                <a:solidFill>
                  <a:srgbClr val="1C11AF"/>
                </a:solidFill>
              </a:rPr>
              <a:t> ở Đông Nam Á, Nam Á.</a:t>
            </a:r>
          </a:p>
          <a:p>
            <a:pPr algn="just"/>
            <a:r>
              <a:rPr lang="vi-VN" sz="2400">
                <a:solidFill>
                  <a:srgbClr val="1C11AF"/>
                </a:solidFill>
              </a:rPr>
              <a:t>+ Rừng nhiệt đới có thành phần loài đa dạng, gỗ tốt và động vật quý hiếm.</a:t>
            </a:r>
          </a:p>
          <a:p>
            <a:pPr algn="just"/>
            <a:r>
              <a:rPr lang="en-US" sz="2400">
                <a:solidFill>
                  <a:srgbClr val="1C11AF"/>
                </a:solidFill>
              </a:rPr>
              <a:t>- </a:t>
            </a:r>
            <a:r>
              <a:rPr lang="vi-VN" sz="2400">
                <a:solidFill>
                  <a:srgbClr val="1C11AF"/>
                </a:solidFill>
              </a:rPr>
              <a:t> Rừng tự nhiên còn lại rất ít, nhiều loài thực, động vật bị suy giảm nghiêm trọng.</a:t>
            </a:r>
          </a:p>
          <a:p>
            <a:pPr algn="just"/>
            <a:r>
              <a:rPr lang="vi-VN" sz="2400">
                <a:solidFill>
                  <a:srgbClr val="1C11AF"/>
                </a:solidFill>
              </a:rPr>
              <a:t>=&gt; Việc bảo vệ, khôi phục lại rừng là vấn đề rất quan trọng ở các quốc gia châu Á</a:t>
            </a:r>
            <a:r>
              <a:rPr lang="vi-VN">
                <a:solidFill>
                  <a:srgbClr val="1C11AF"/>
                </a:solidFill>
                <a:latin typeface="OpenSans"/>
              </a:rPr>
              <a:t>.</a:t>
            </a:r>
          </a:p>
          <a:p>
            <a:br>
              <a:rPr lang="vi-VN">
                <a:solidFill>
                  <a:srgbClr val="000000"/>
                </a:solidFill>
                <a:latin typeface="OpenSans"/>
              </a:rPr>
            </a:br>
            <a:br>
              <a:rPr lang="vi-VN">
                <a:solidFill>
                  <a:srgbClr val="000000"/>
                </a:solidFill>
                <a:latin typeface="OpenSans"/>
              </a:rPr>
            </a:br>
            <a:endParaRPr lang="en-US"/>
          </a:p>
        </p:txBody>
      </p:sp>
      <p:pic>
        <p:nvPicPr>
          <p:cNvPr id="11" name="Picture 10" descr="book9">
            <a:extLst>
              <a:ext uri="{FF2B5EF4-FFF2-40B4-BE49-F238E27FC236}">
                <a16:creationId xmlns:a16="http://schemas.microsoft.com/office/drawing/2014/main" id="{BA1CD774-33B1-4F8B-85BA-AAD403574B5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925667" y="1329380"/>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35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A7242C-4CFC-44D2-B7E7-63D527A0898D}"/>
              </a:ext>
            </a:extLst>
          </p:cNvPr>
          <p:cNvPicPr>
            <a:picLocks noChangeAspect="1"/>
          </p:cNvPicPr>
          <p:nvPr/>
        </p:nvPicPr>
        <p:blipFill rotWithShape="1">
          <a:blip r:embed="rId2"/>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426567" y="1809084"/>
            <a:ext cx="11490290" cy="2308324"/>
          </a:xfrm>
          <a:prstGeom prst="rect">
            <a:avLst/>
          </a:prstGeom>
          <a:noFill/>
          <a:ln>
            <a:solidFill>
              <a:srgbClr val="00B050"/>
            </a:solidFill>
            <a:prstDash val="sysDash"/>
          </a:ln>
        </p:spPr>
        <p:txBody>
          <a:bodyPr wrap="square" rtlCol="0">
            <a:spAutoFit/>
          </a:bodyPr>
          <a:lstStyle/>
          <a:p>
            <a:pPr algn="ctr"/>
            <a:r>
              <a:rPr lang="en-US" sz="4800">
                <a:solidFill>
                  <a:srgbClr val="FF0066"/>
                </a:solidFill>
                <a:latin typeface="Arial" panose="020B0604020202020204" pitchFamily="34" charset="0"/>
                <a:cs typeface="Arial" panose="020B0604020202020204" pitchFamily="34" charset="0"/>
              </a:rPr>
              <a:t>Trình bày một trong những đặc điểm thiên nhiên châu Á và ý nghĩa của đặc điểm đó với bảo vệ tự nhiên.</a:t>
            </a:r>
          </a:p>
        </p:txBody>
      </p:sp>
      <p:sp>
        <p:nvSpPr>
          <p:cNvPr id="3" name="Rectangle: Rounded Corners 2">
            <a:extLst>
              <a:ext uri="{FF2B5EF4-FFF2-40B4-BE49-F238E27FC236}">
                <a16:creationId xmlns:a16="http://schemas.microsoft.com/office/drawing/2014/main" id="{C55B473E-C50B-41A4-9D59-D198C56121A6}"/>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ộp_Văn_Bản 52">
            <a:extLst>
              <a:ext uri="{FF2B5EF4-FFF2-40B4-BE49-F238E27FC236}">
                <a16:creationId xmlns:a16="http://schemas.microsoft.com/office/drawing/2014/main" id="{7727D01E-014D-4886-A776-0DB07174C232}"/>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TÀI CỦA EM</a:t>
            </a:r>
            <a:endParaRPr lang="en-US" sz="4800" b="1" dirty="0">
              <a:solidFill>
                <a:srgbClr val="FFFF00"/>
              </a:solidFill>
              <a:latin typeface="Arial" pitchFamily="34" charset="0"/>
              <a:cs typeface="Arial" pitchFamily="34" charset="0"/>
            </a:endParaRPr>
          </a:p>
        </p:txBody>
      </p:sp>
      <p:pic>
        <p:nvPicPr>
          <p:cNvPr id="6" name="Picture 5">
            <a:extLst>
              <a:ext uri="{FF2B5EF4-FFF2-40B4-BE49-F238E27FC236}">
                <a16:creationId xmlns:a16="http://schemas.microsoft.com/office/drawing/2014/main" id="{9F9A6E46-9EAC-42FF-9294-8AB111022477}"/>
              </a:ext>
            </a:extLst>
          </p:cNvPr>
          <p:cNvPicPr>
            <a:picLocks noChangeAspect="1"/>
          </p:cNvPicPr>
          <p:nvPr/>
        </p:nvPicPr>
        <p:blipFill rotWithShape="1">
          <a:blip r:embed="rId3"/>
          <a:srcRect b="7061"/>
          <a:stretch/>
        </p:blipFill>
        <p:spPr>
          <a:xfrm>
            <a:off x="327642" y="4340786"/>
            <a:ext cx="2593086" cy="2422541"/>
          </a:xfrm>
          <a:prstGeom prst="rect">
            <a:avLst/>
          </a:prstGeom>
        </p:spPr>
      </p:pic>
      <p:pic>
        <p:nvPicPr>
          <p:cNvPr id="7" name="Picture 6">
            <a:extLst>
              <a:ext uri="{FF2B5EF4-FFF2-40B4-BE49-F238E27FC236}">
                <a16:creationId xmlns:a16="http://schemas.microsoft.com/office/drawing/2014/main" id="{7710185A-3E97-4206-8FF6-F588F939376B}"/>
              </a:ext>
            </a:extLst>
          </p:cNvPr>
          <p:cNvPicPr>
            <a:picLocks noChangeAspect="1"/>
          </p:cNvPicPr>
          <p:nvPr/>
        </p:nvPicPr>
        <p:blipFill rotWithShape="1">
          <a:blip r:embed="rId4"/>
          <a:srcRect l="49788" r="3153" b="11509"/>
          <a:stretch/>
        </p:blipFill>
        <p:spPr>
          <a:xfrm>
            <a:off x="3248328" y="4196755"/>
            <a:ext cx="4685211" cy="2611884"/>
          </a:xfrm>
          <a:prstGeom prst="rect">
            <a:avLst/>
          </a:prstGeom>
        </p:spPr>
      </p:pic>
      <p:pic>
        <p:nvPicPr>
          <p:cNvPr id="8" name="Picture 7">
            <a:extLst>
              <a:ext uri="{FF2B5EF4-FFF2-40B4-BE49-F238E27FC236}">
                <a16:creationId xmlns:a16="http://schemas.microsoft.com/office/drawing/2014/main" id="{8B44D81C-3E62-45A9-B779-2ED7D1D56F42}"/>
              </a:ext>
            </a:extLst>
          </p:cNvPr>
          <p:cNvPicPr>
            <a:picLocks noChangeAspect="1"/>
          </p:cNvPicPr>
          <p:nvPr/>
        </p:nvPicPr>
        <p:blipFill rotWithShape="1">
          <a:blip r:embed="rId5"/>
          <a:srcRect l="3041" t="6131" r="4807" b="7609"/>
          <a:stretch/>
        </p:blipFill>
        <p:spPr>
          <a:xfrm>
            <a:off x="8261140" y="4308128"/>
            <a:ext cx="3528954" cy="2487858"/>
          </a:xfrm>
          <a:prstGeom prst="rect">
            <a:avLst/>
          </a:prstGeom>
        </p:spPr>
      </p:pic>
    </p:spTree>
    <p:extLst>
      <p:ext uri="{BB962C8B-B14F-4D97-AF65-F5344CB8AC3E}">
        <p14:creationId xmlns:p14="http://schemas.microsoft.com/office/powerpoint/2010/main" val="197490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83AB0F-BBE4-4138-A8A0-A820F826CACB}"/>
              </a:ext>
            </a:extLst>
          </p:cNvPr>
          <p:cNvSpPr/>
          <p:nvPr/>
        </p:nvSpPr>
        <p:spPr>
          <a:xfrm>
            <a:off x="393737" y="1618364"/>
            <a:ext cx="11267832" cy="1743106"/>
          </a:xfrm>
          <a:prstGeom prst="rect">
            <a:avLst/>
          </a:prstGeom>
          <a:ln>
            <a:solidFill>
              <a:srgbClr val="00B050"/>
            </a:solidFill>
            <a:prstDash val="sysDot"/>
          </a:ln>
        </p:spPr>
        <p:txBody>
          <a:bodyPr wrap="square">
            <a:spAutoFit/>
          </a:bodyPr>
          <a:lstStyle/>
          <a:p>
            <a:pPr marL="457200" indent="-457200">
              <a:lnSpc>
                <a:spcPct val="115000"/>
              </a:lnSpc>
              <a:spcAft>
                <a:spcPts val="0"/>
              </a:spcAft>
              <a:buFont typeface="Wingdings" panose="05000000000000000000" pitchFamily="2" charset="2"/>
              <a:buChar char="§"/>
              <a:tabLst>
                <a:tab pos="180340" algn="l"/>
                <a:tab pos="450215" algn="l"/>
              </a:tabLst>
            </a:pPr>
            <a:r>
              <a:rPr lang="en-US" sz="3200" b="1">
                <a:solidFill>
                  <a:srgbClr val="3366FF"/>
                </a:solidFill>
                <a:latin typeface="Arial" panose="020B0604020202020204" pitchFamily="34" charset="0"/>
                <a:cs typeface="Arial" panose="020B0604020202020204" pitchFamily="34" charset="0"/>
              </a:rPr>
              <a:t>Tổ 1,2: </a:t>
            </a:r>
            <a:r>
              <a:rPr lang="vi-VN" sz="3200">
                <a:solidFill>
                  <a:srgbClr val="3366FF"/>
                </a:solidFill>
                <a:latin typeface="Arial" panose="020B0604020202020204" pitchFamily="34" charset="0"/>
                <a:cs typeface="Arial" panose="020B0604020202020204" pitchFamily="34" charset="0"/>
              </a:rPr>
              <a:t>Tìm hiểu và trình bày về kiểu khí hậu nhiệt đới gió mùa nước ta. Khí hậu gió mùa ảnh hưởng như thế nào đến đời sống và sản xuất ở địa phương em?</a:t>
            </a:r>
            <a:endParaRPr lang="en-US" sz="3200">
              <a:solidFill>
                <a:srgbClr val="3366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Rectangle: Rounded Corners 5">
            <a:extLst>
              <a:ext uri="{FF2B5EF4-FFF2-40B4-BE49-F238E27FC236}">
                <a16:creationId xmlns:a16="http://schemas.microsoft.com/office/drawing/2014/main" id="{1AE9389C-9ADC-4BFF-9B67-8119D72823B0}"/>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ộp_Văn_Bản 52">
            <a:extLst>
              <a:ext uri="{FF2B5EF4-FFF2-40B4-BE49-F238E27FC236}">
                <a16:creationId xmlns:a16="http://schemas.microsoft.com/office/drawing/2014/main" id="{DE80E537-CC2D-4819-BAEE-CD7886011CF2}"/>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sp>
        <p:nvSpPr>
          <p:cNvPr id="5" name="Rectangle 4">
            <a:extLst>
              <a:ext uri="{FF2B5EF4-FFF2-40B4-BE49-F238E27FC236}">
                <a16:creationId xmlns:a16="http://schemas.microsoft.com/office/drawing/2014/main" id="{6286DF34-950F-4629-AFDD-23945E9AB567}"/>
              </a:ext>
            </a:extLst>
          </p:cNvPr>
          <p:cNvSpPr/>
          <p:nvPr/>
        </p:nvSpPr>
        <p:spPr>
          <a:xfrm>
            <a:off x="393737" y="4781195"/>
            <a:ext cx="11267832" cy="1949444"/>
          </a:xfrm>
          <a:prstGeom prst="rect">
            <a:avLst/>
          </a:prstGeom>
          <a:ln>
            <a:solidFill>
              <a:srgbClr val="00B050"/>
            </a:solidFill>
            <a:prstDash val="sysDot"/>
          </a:ln>
        </p:spPr>
        <p:txBody>
          <a:bodyPr wrap="square">
            <a:spAutoFit/>
          </a:bodyPr>
          <a:lstStyle/>
          <a:p>
            <a:pPr algn="just">
              <a:lnSpc>
                <a:spcPct val="115000"/>
              </a:lnSpc>
              <a:spcAft>
                <a:spcPts val="0"/>
              </a:spcAft>
              <a:tabLst>
                <a:tab pos="180340" algn="l"/>
                <a:tab pos="450215" algn="l"/>
              </a:tabLst>
            </a:pPr>
            <a:r>
              <a:rPr lang="en-US" sz="3600" b="1">
                <a:solidFill>
                  <a:srgbClr val="3366FF"/>
                </a:solidFill>
                <a:latin typeface="Arial" panose="020B0604020202020204" pitchFamily="34" charset="0"/>
                <a:ea typeface="Times New Roman" panose="02020603050405020304" pitchFamily="18" charset="0"/>
                <a:cs typeface="Arial" panose="020B0604020202020204" pitchFamily="34" charset="0"/>
              </a:rPr>
              <a:t>Tổ 3,4: </a:t>
            </a:r>
            <a:r>
              <a:rPr lang="en-US" sz="3600">
                <a:solidFill>
                  <a:srgbClr val="3366FF"/>
                </a:solidFill>
                <a:latin typeface="Arial" panose="020B0604020202020204" pitchFamily="34" charset="0"/>
                <a:ea typeface="Times New Roman" panose="02020603050405020304" pitchFamily="18" charset="0"/>
                <a:cs typeface="Arial" panose="020B0604020202020204" pitchFamily="34" charset="0"/>
              </a:rPr>
              <a:t>Sông ngòi, cảnh quan tiêu biểu của Việt Nam là gì? Chúng ta đã và đang khai thác sông ngòi và cảnh quan như thế nào để phát triển kinh tế?</a:t>
            </a:r>
            <a:endParaRPr lang="en-US" sz="3600">
              <a:solidFill>
                <a:srgbClr val="3366FF"/>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7D3F90A8-7D7A-4E35-AAAF-43F4B1A6B2DC}"/>
              </a:ext>
            </a:extLst>
          </p:cNvPr>
          <p:cNvSpPr txBox="1"/>
          <p:nvPr/>
        </p:nvSpPr>
        <p:spPr>
          <a:xfrm>
            <a:off x="1197300" y="3496531"/>
            <a:ext cx="11267832" cy="1477328"/>
          </a:xfrm>
          <a:prstGeom prst="rect">
            <a:avLst/>
          </a:prstGeom>
          <a:noFill/>
        </p:spPr>
        <p:txBody>
          <a:bodyPr wrap="square" rtlCol="0">
            <a:spAutoFit/>
          </a:bodyPr>
          <a:lstStyle/>
          <a:p>
            <a:r>
              <a:rPr lang="en-US" sz="3600">
                <a:solidFill>
                  <a:srgbClr val="FF0066"/>
                </a:solidFill>
                <a:latin typeface="Arial" panose="020B0604020202020204" pitchFamily="34" charset="0"/>
                <a:cs typeface="Arial" panose="020B0604020202020204" pitchFamily="34" charset="0"/>
              </a:rPr>
              <a:t>- Hoạt động cá nhân/ Thời gian: 1 tuần</a:t>
            </a:r>
          </a:p>
          <a:p>
            <a:r>
              <a:rPr lang="en-US" sz="3600">
                <a:solidFill>
                  <a:srgbClr val="FF0066"/>
                </a:solidFill>
                <a:latin typeface="Arial" panose="020B0604020202020204" pitchFamily="34" charset="0"/>
                <a:cs typeface="Arial" panose="020B0604020202020204" pitchFamily="34" charset="0"/>
              </a:rPr>
              <a:t>- Viết báo cáo ngắn, có thể kèm các hình ảnh</a:t>
            </a:r>
          </a:p>
          <a:p>
            <a:endParaRPr lang="en-US"/>
          </a:p>
        </p:txBody>
      </p:sp>
    </p:spTree>
    <p:extLst>
      <p:ext uri="{BB962C8B-B14F-4D97-AF65-F5344CB8AC3E}">
        <p14:creationId xmlns:p14="http://schemas.microsoft.com/office/powerpoint/2010/main" val="3994227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6B332330-B8D9-4326-8635-9C34D629ED88}"/>
              </a:ext>
            </a:extLst>
          </p:cNvPr>
          <p:cNvSpPr/>
          <p:nvPr/>
        </p:nvSpPr>
        <p:spPr>
          <a:xfrm>
            <a:off x="3205196" y="106878"/>
            <a:ext cx="6188185" cy="79164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83ECA0-544A-4864-9C56-A2D40FBA26C2}"/>
              </a:ext>
            </a:extLst>
          </p:cNvPr>
          <p:cNvSpPr txBox="1"/>
          <p:nvPr/>
        </p:nvSpPr>
        <p:spPr>
          <a:xfrm>
            <a:off x="3312073" y="265752"/>
            <a:ext cx="5974430"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KHÁM PHÁ KHÍ HẬU CHÂU Á</a:t>
            </a:r>
          </a:p>
        </p:txBody>
      </p:sp>
      <p:pic>
        <p:nvPicPr>
          <p:cNvPr id="14" name="Picture 13">
            <a:extLst>
              <a:ext uri="{FF2B5EF4-FFF2-40B4-BE49-F238E27FC236}">
                <a16:creationId xmlns:a16="http://schemas.microsoft.com/office/drawing/2014/main" id="{0EAD3B50-ABC7-493E-839D-4D862885AE3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175794" y="-112117"/>
            <a:ext cx="1136279" cy="1136279"/>
          </a:xfrm>
          <a:prstGeom prst="rect">
            <a:avLst/>
          </a:prstGeom>
        </p:spPr>
      </p:pic>
      <p:sp>
        <p:nvSpPr>
          <p:cNvPr id="15" name="Rectangle 14">
            <a:extLst>
              <a:ext uri="{FF2B5EF4-FFF2-40B4-BE49-F238E27FC236}">
                <a16:creationId xmlns:a16="http://schemas.microsoft.com/office/drawing/2014/main" id="{092108ED-249E-4311-9B38-09EC2F473DAA}"/>
              </a:ext>
            </a:extLst>
          </p:cNvPr>
          <p:cNvSpPr/>
          <p:nvPr/>
        </p:nvSpPr>
        <p:spPr>
          <a:xfrm>
            <a:off x="4724151" y="2382211"/>
            <a:ext cx="2933700" cy="2190750"/>
          </a:xfrm>
          <a:prstGeom prst="rect">
            <a:avLst/>
          </a:prstGeom>
          <a:noFill/>
          <a:ln>
            <a:noFill/>
          </a:ln>
        </p:spPr>
        <p:txBody>
          <a:bodyPr spcFirstLastPara="1" wrap="square" lIns="91425" tIns="91425" rIns="91425" bIns="91425" anchor="ctr" anchorCtr="0">
            <a:noAutofit/>
          </a:bodyPr>
          <a:lstStyle/>
          <a:p>
            <a:pPr indent="180340" algn="l">
              <a:lnSpc>
                <a:spcPct val="107000"/>
              </a:lnSpc>
              <a:spcAft>
                <a:spcPts val="0"/>
              </a:spcAft>
            </a:pPr>
            <a:r>
              <a:rPr lang="en-US" sz="1200">
                <a:effectLst/>
                <a:latin typeface="Times New Roman" panose="02020603050405020304" pitchFamily="18" charset="0"/>
                <a:ea typeface="Times New Roman" panose="02020603050405020304" pitchFamily="18" charset="0"/>
              </a:rPr>
              <a:t> </a:t>
            </a:r>
          </a:p>
        </p:txBody>
      </p:sp>
      <p:graphicFrame>
        <p:nvGraphicFramePr>
          <p:cNvPr id="16" name="Table 15">
            <a:extLst>
              <a:ext uri="{FF2B5EF4-FFF2-40B4-BE49-F238E27FC236}">
                <a16:creationId xmlns:a16="http://schemas.microsoft.com/office/drawing/2014/main" id="{D1C46EC6-3E79-43DD-9E75-53CC3ECBE502}"/>
              </a:ext>
            </a:extLst>
          </p:cNvPr>
          <p:cNvGraphicFramePr>
            <a:graphicFrameLocks noGrp="1"/>
          </p:cNvGraphicFramePr>
          <p:nvPr>
            <p:extLst>
              <p:ext uri="{D42A27DB-BD31-4B8C-83A1-F6EECF244321}">
                <p14:modId xmlns:p14="http://schemas.microsoft.com/office/powerpoint/2010/main" val="519596147"/>
              </p:ext>
            </p:extLst>
          </p:nvPr>
        </p:nvGraphicFramePr>
        <p:xfrm>
          <a:off x="99797" y="2031287"/>
          <a:ext cx="6794868" cy="4859788"/>
        </p:xfrm>
        <a:graphic>
          <a:graphicData uri="http://schemas.openxmlformats.org/drawingml/2006/table">
            <a:tbl>
              <a:tblPr bandRow="1">
                <a:tableStyleId>{5C22544A-7EE6-4342-B048-85BDC9FD1C3A}</a:tableStyleId>
              </a:tblPr>
              <a:tblGrid>
                <a:gridCol w="1955492">
                  <a:extLst>
                    <a:ext uri="{9D8B030D-6E8A-4147-A177-3AD203B41FA5}">
                      <a16:colId xmlns:a16="http://schemas.microsoft.com/office/drawing/2014/main" val="1551765375"/>
                    </a:ext>
                  </a:extLst>
                </a:gridCol>
                <a:gridCol w="2032953">
                  <a:extLst>
                    <a:ext uri="{9D8B030D-6E8A-4147-A177-3AD203B41FA5}">
                      <a16:colId xmlns:a16="http://schemas.microsoft.com/office/drawing/2014/main" val="484663421"/>
                    </a:ext>
                  </a:extLst>
                </a:gridCol>
                <a:gridCol w="2806423">
                  <a:extLst>
                    <a:ext uri="{9D8B030D-6E8A-4147-A177-3AD203B41FA5}">
                      <a16:colId xmlns:a16="http://schemas.microsoft.com/office/drawing/2014/main" val="2534286118"/>
                    </a:ext>
                  </a:extLst>
                </a:gridCol>
              </a:tblGrid>
              <a:tr h="1182843">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cs typeface="Arial" panose="020B0604020202020204" pitchFamily="34" charset="0"/>
                      </a:endParaRPr>
                    </a:p>
                    <a:p>
                      <a:pPr indent="180340" algn="ctr">
                        <a:lnSpc>
                          <a:spcPct val="115000"/>
                        </a:lnSpc>
                        <a:spcAft>
                          <a:spcPts val="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Phần giải thích </a:t>
                      </a:r>
                    </a:p>
                    <a:p>
                      <a:pPr indent="180340" algn="ctr">
                        <a:lnSpc>
                          <a:spcPct val="115000"/>
                        </a:lnSpc>
                        <a:spcAft>
                          <a:spcPts val="0"/>
                        </a:spcAft>
                        <a:tabLst>
                          <a:tab pos="180340" algn="l"/>
                          <a:tab pos="450215" algn="l"/>
                        </a:tabLst>
                      </a:pPr>
                      <a:r>
                        <a:rPr lang="en-US" sz="2400" b="1">
                          <a:solidFill>
                            <a:srgbClr val="FFFF00"/>
                          </a:solidFill>
                          <a:effectLst/>
                          <a:latin typeface="Arial" panose="020B0604020202020204" pitchFamily="34" charset="0"/>
                          <a:cs typeface="Arial" panose="020B0604020202020204" pitchFamily="34" charset="0"/>
                        </a:rPr>
                        <a:t>nguyên nhân</a:t>
                      </a: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264148510"/>
                  </a:ext>
                </a:extLst>
              </a:tr>
              <a:tr h="985765">
                <a:tc>
                  <a:txBody>
                    <a:bodyPr/>
                    <a:lstStyle/>
                    <a:p>
                      <a:pPr indent="180340" algn="just">
                        <a:lnSpc>
                          <a:spcPct val="115000"/>
                        </a:lnSpc>
                        <a:spcAft>
                          <a:spcPts val="0"/>
                        </a:spcAft>
                        <a:tabLst>
                          <a:tab pos="180340" algn="l"/>
                          <a:tab pos="450215" algn="l"/>
                        </a:tabLst>
                      </a:pPr>
                      <a:r>
                        <a:rPr lang="en-US" sz="2000" b="1">
                          <a:solidFill>
                            <a:srgbClr val="0070C0"/>
                          </a:solidFill>
                          <a:effectLst/>
                          <a:latin typeface="Arial" panose="020B0604020202020204" pitchFamily="34" charset="0"/>
                          <a:cs typeface="Arial" panose="020B0604020202020204" pitchFamily="34" charset="0"/>
                        </a:rPr>
                        <a:t>Kể tên các </a:t>
                      </a:r>
                    </a:p>
                    <a:p>
                      <a:pPr indent="180340" algn="just">
                        <a:lnSpc>
                          <a:spcPct val="115000"/>
                        </a:lnSpc>
                        <a:spcAft>
                          <a:spcPts val="0"/>
                        </a:spcAft>
                        <a:tabLst>
                          <a:tab pos="180340" algn="l"/>
                          <a:tab pos="450215" algn="l"/>
                        </a:tabLst>
                      </a:pPr>
                      <a:r>
                        <a:rPr lang="en-US" sz="2000" b="1">
                          <a:solidFill>
                            <a:srgbClr val="0070C0"/>
                          </a:solidFill>
                          <a:effectLst/>
                          <a:latin typeface="Arial" panose="020B0604020202020204" pitchFamily="34" charset="0"/>
                          <a:cs typeface="Arial" panose="020B0604020202020204" pitchFamily="34" charset="0"/>
                        </a:rPr>
                        <a:t>đới khí hậu</a:t>
                      </a:r>
                    </a:p>
                    <a:p>
                      <a:pPr indent="180340" algn="just">
                        <a:lnSpc>
                          <a:spcPct val="115000"/>
                        </a:lnSpc>
                        <a:spcAft>
                          <a:spcPts val="0"/>
                        </a:spcAft>
                        <a:tabLst>
                          <a:tab pos="180340" algn="l"/>
                          <a:tab pos="450215" algn="l"/>
                        </a:tabLst>
                      </a:pPr>
                      <a:r>
                        <a:rPr lang="en-US" sz="2000" b="1">
                          <a:solidFill>
                            <a:srgbClr val="0070C0"/>
                          </a:solidFill>
                          <a:effectLst/>
                          <a:latin typeface="Arial" panose="020B0604020202020204" pitchFamily="34" charset="0"/>
                          <a:cs typeface="Arial" panose="020B0604020202020204" pitchFamily="34" charset="0"/>
                        </a:rPr>
                        <a:t>(Cụm A)</a:t>
                      </a:r>
                      <a:endParaRPr lang="en-US" sz="20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29196143"/>
                  </a:ext>
                </a:extLst>
              </a:tr>
              <a:tr h="1662095">
                <a:tc>
                  <a:txBody>
                    <a:bodyPr/>
                    <a:lstStyle/>
                    <a:p>
                      <a:pPr indent="180340" algn="just">
                        <a:lnSpc>
                          <a:spcPct val="115000"/>
                        </a:lnSpc>
                        <a:spcAft>
                          <a:spcPts val="0"/>
                        </a:spcAft>
                        <a:tabLst>
                          <a:tab pos="180340" algn="l"/>
                          <a:tab pos="450215" algn="l"/>
                        </a:tabLst>
                      </a:pPr>
                      <a:r>
                        <a:rPr lang="en-US" sz="2000" b="1">
                          <a:solidFill>
                            <a:srgbClr val="0070C0"/>
                          </a:solidFill>
                          <a:effectLst/>
                          <a:latin typeface="Arial" panose="020B0604020202020204" pitchFamily="34" charset="0"/>
                          <a:cs typeface="Arial" panose="020B0604020202020204" pitchFamily="34" charset="0"/>
                        </a:rPr>
                        <a:t>Kể tên các kiểu khí hậu trong mỗi đới khí hậu</a:t>
                      </a:r>
                    </a:p>
                    <a:p>
                      <a:pPr indent="180340" algn="just">
                        <a:lnSpc>
                          <a:spcPct val="115000"/>
                        </a:lnSpc>
                        <a:spcAft>
                          <a:spcPts val="0"/>
                        </a:spcAft>
                        <a:tabLst>
                          <a:tab pos="180340" algn="l"/>
                          <a:tab pos="450215" algn="l"/>
                        </a:tabLst>
                      </a:pPr>
                      <a:r>
                        <a:rPr lang="en-US" sz="2000" b="1">
                          <a:solidFill>
                            <a:srgbClr val="0070C0"/>
                          </a:solidFill>
                          <a:effectLst/>
                          <a:latin typeface="Arial" panose="020B0604020202020204" pitchFamily="34" charset="0"/>
                          <a:cs typeface="Arial" panose="020B0604020202020204" pitchFamily="34" charset="0"/>
                        </a:rPr>
                        <a:t>(Cụm B)</a:t>
                      </a:r>
                      <a:endParaRPr lang="en-US" sz="20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789021206"/>
                  </a:ext>
                </a:extLst>
              </a:tr>
              <a:tr h="889132">
                <a:tc>
                  <a:txBody>
                    <a:bodyPr/>
                    <a:lstStyle/>
                    <a:p>
                      <a:pPr indent="180340" algn="just">
                        <a:lnSpc>
                          <a:spcPct val="115000"/>
                        </a:lnSpc>
                        <a:spcAft>
                          <a:spcPts val="0"/>
                        </a:spcAft>
                        <a:tabLst>
                          <a:tab pos="180340" algn="l"/>
                          <a:tab pos="450215" algn="l"/>
                        </a:tabLst>
                      </a:pPr>
                      <a:endParaRPr lang="en-US" sz="2000" b="1">
                        <a:solidFill>
                          <a:srgbClr val="0070C0"/>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a:solidFill>
                            <a:srgbClr val="0070C0"/>
                          </a:solidFill>
                          <a:effectLst/>
                          <a:latin typeface="Arial" panose="020B0604020202020204" pitchFamily="34" charset="0"/>
                          <a:cs typeface="Arial" panose="020B0604020202020204" pitchFamily="34" charset="0"/>
                        </a:rPr>
                        <a:t>Kết luận </a:t>
                      </a:r>
                      <a:endParaRPr lang="en-US" sz="2000" b="1">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86056317"/>
                  </a:ext>
                </a:extLst>
              </a:tr>
            </a:tbl>
          </a:graphicData>
        </a:graphic>
      </p:graphicFrame>
      <p:grpSp>
        <p:nvGrpSpPr>
          <p:cNvPr id="17" name="Group 16">
            <a:extLst>
              <a:ext uri="{FF2B5EF4-FFF2-40B4-BE49-F238E27FC236}">
                <a16:creationId xmlns:a16="http://schemas.microsoft.com/office/drawing/2014/main" id="{E07421CC-D492-4447-932E-FFD6A5951B7B}"/>
              </a:ext>
            </a:extLst>
          </p:cNvPr>
          <p:cNvGrpSpPr/>
          <p:nvPr/>
        </p:nvGrpSpPr>
        <p:grpSpPr>
          <a:xfrm>
            <a:off x="7486601" y="2262627"/>
            <a:ext cx="4490068" cy="2236882"/>
            <a:chOff x="6817360" y="1238250"/>
            <a:chExt cx="5598863" cy="2550945"/>
          </a:xfrm>
        </p:grpSpPr>
        <p:pic>
          <p:nvPicPr>
            <p:cNvPr id="18" name="Picture 17">
              <a:extLst>
                <a:ext uri="{FF2B5EF4-FFF2-40B4-BE49-F238E27FC236}">
                  <a16:creationId xmlns:a16="http://schemas.microsoft.com/office/drawing/2014/main" id="{5058F0AF-1FA4-4711-8BFD-47CF90135447}"/>
                </a:ext>
              </a:extLst>
            </p:cNvPr>
            <p:cNvPicPr>
              <a:picLocks noChangeAspect="1"/>
            </p:cNvPicPr>
            <p:nvPr/>
          </p:nvPicPr>
          <p:blipFill rotWithShape="1">
            <a:blip r:embed="rId7"/>
            <a:srcRect l="33583" t="39703" r="27643" b="31982"/>
            <a:stretch/>
          </p:blipFill>
          <p:spPr>
            <a:xfrm>
              <a:off x="6817360" y="1238250"/>
              <a:ext cx="4727259" cy="1941830"/>
            </a:xfrm>
            <a:prstGeom prst="rect">
              <a:avLst/>
            </a:prstGeom>
          </p:spPr>
        </p:pic>
        <p:sp>
          <p:nvSpPr>
            <p:cNvPr id="19" name="TextBox 18">
              <a:extLst>
                <a:ext uri="{FF2B5EF4-FFF2-40B4-BE49-F238E27FC236}">
                  <a16:creationId xmlns:a16="http://schemas.microsoft.com/office/drawing/2014/main" id="{7162E123-8D57-452C-89DA-B2526CF34EF9}"/>
                </a:ext>
              </a:extLst>
            </p:cNvPr>
            <p:cNvSpPr txBox="1"/>
            <p:nvPr/>
          </p:nvSpPr>
          <p:spPr>
            <a:xfrm>
              <a:off x="6873976" y="3192514"/>
              <a:ext cx="5542247" cy="596681"/>
            </a:xfrm>
            <a:prstGeom prst="rect">
              <a:avLst/>
            </a:prstGeom>
            <a:noFill/>
          </p:spPr>
          <p:txBody>
            <a:bodyPr wrap="square" rtlCol="0">
              <a:spAutoFit/>
            </a:bodyPr>
            <a:lstStyle/>
            <a:p>
              <a:r>
                <a:rPr lang="en-US" sz="2800" b="1">
                  <a:solidFill>
                    <a:srgbClr val="00B050"/>
                  </a:solidFill>
                  <a:latin typeface="Arial" panose="020B0604020202020204" pitchFamily="34" charset="0"/>
                  <a:cs typeface="Arial" panose="020B0604020202020204" pitchFamily="34" charset="0"/>
                </a:rPr>
                <a:t>Cụm A           Cụm B</a:t>
              </a:r>
            </a:p>
          </p:txBody>
        </p:sp>
      </p:grpSp>
      <p:sp>
        <p:nvSpPr>
          <p:cNvPr id="20" name="TextBox 19">
            <a:extLst>
              <a:ext uri="{FF2B5EF4-FFF2-40B4-BE49-F238E27FC236}">
                <a16:creationId xmlns:a16="http://schemas.microsoft.com/office/drawing/2014/main" id="{554F2106-007E-4EF4-8E4E-A74A65BDE4E4}"/>
              </a:ext>
            </a:extLst>
          </p:cNvPr>
          <p:cNvSpPr txBox="1"/>
          <p:nvPr/>
        </p:nvSpPr>
        <p:spPr>
          <a:xfrm>
            <a:off x="7031648" y="4692545"/>
            <a:ext cx="5065348" cy="1938992"/>
          </a:xfrm>
          <a:prstGeom prst="rect">
            <a:avLst/>
          </a:prstGeom>
          <a:solidFill>
            <a:srgbClr val="FFFF00">
              <a:alpha val="18000"/>
            </a:srgbClr>
          </a:solidFill>
          <a:ln>
            <a:solidFill>
              <a:schemeClr val="accent1"/>
            </a:solidFill>
          </a:ln>
        </p:spPr>
        <p:txBody>
          <a:bodyPr wrap="square" rtlCol="0">
            <a:spAutoFit/>
          </a:bodyPr>
          <a:lstStyle/>
          <a:p>
            <a:pPr marL="285750" indent="-285750">
              <a:buFont typeface="Wingdings" panose="05000000000000000000" pitchFamily="2" charset="2"/>
              <a:buChar char="ü"/>
            </a:pPr>
            <a:r>
              <a:rPr lang="en-US" sz="2400">
                <a:solidFill>
                  <a:srgbClr val="FF0066"/>
                </a:solidFill>
                <a:latin typeface="Arial" panose="020B0604020202020204" pitchFamily="34" charset="0"/>
                <a:cs typeface="Arial" panose="020B0604020202020204" pitchFamily="34" charset="0"/>
              </a:rPr>
              <a:t>2 phút làm theo cặp mỗi cụm</a:t>
            </a:r>
          </a:p>
          <a:p>
            <a:pPr marL="285750" indent="-285750">
              <a:buFont typeface="Wingdings" panose="05000000000000000000" pitchFamily="2" charset="2"/>
              <a:buChar char="ü"/>
            </a:pPr>
            <a:r>
              <a:rPr lang="en-US" sz="2400">
                <a:solidFill>
                  <a:srgbClr val="FF0066"/>
                </a:solidFill>
                <a:latin typeface="Arial" panose="020B0604020202020204" pitchFamily="34" charset="0"/>
                <a:cs typeface="Arial" panose="020B0604020202020204" pitchFamily="34" charset="0"/>
              </a:rPr>
              <a:t>2 phút cụm 1 chia sẻ với cụm 2</a:t>
            </a:r>
          </a:p>
          <a:p>
            <a:pPr marL="285750" indent="-285750">
              <a:buFont typeface="Wingdings" panose="05000000000000000000" pitchFamily="2" charset="2"/>
              <a:buChar char="ü"/>
            </a:pPr>
            <a:r>
              <a:rPr lang="en-US" sz="2400">
                <a:solidFill>
                  <a:srgbClr val="FF0066"/>
                </a:solidFill>
                <a:latin typeface="Arial" panose="020B0604020202020204" pitchFamily="34" charset="0"/>
                <a:cs typeface="Arial" panose="020B0604020202020204" pitchFamily="34" charset="0"/>
              </a:rPr>
              <a:t>Trình bày gọi ngẫu nhiên</a:t>
            </a:r>
          </a:p>
          <a:p>
            <a:pPr algn="ctr"/>
            <a:r>
              <a:rPr lang="en-US" sz="2400">
                <a:solidFill>
                  <a:srgbClr val="FF0066"/>
                </a:solidFill>
                <a:latin typeface="Arial" panose="020B0604020202020204" pitchFamily="34" charset="0"/>
                <a:cs typeface="Arial" panose="020B0604020202020204" pitchFamily="34" charset="0"/>
              </a:rPr>
              <a:t>( cụm 1 trình bày nội dung của </a:t>
            </a:r>
          </a:p>
          <a:p>
            <a:pPr algn="ctr"/>
            <a:r>
              <a:rPr lang="en-US" sz="2400">
                <a:solidFill>
                  <a:srgbClr val="FF0066"/>
                </a:solidFill>
                <a:latin typeface="Arial" panose="020B0604020202020204" pitchFamily="34" charset="0"/>
                <a:cs typeface="Arial" panose="020B0604020202020204" pitchFamily="34" charset="0"/>
              </a:rPr>
              <a:t>cụm 2 và ng</a:t>
            </a:r>
            <a:r>
              <a:rPr lang="vi-VN" sz="2400">
                <a:solidFill>
                  <a:srgbClr val="FF0066"/>
                </a:solidFill>
                <a:latin typeface="Arial" panose="020B0604020202020204" pitchFamily="34" charset="0"/>
                <a:cs typeface="Arial" panose="020B0604020202020204" pitchFamily="34" charset="0"/>
              </a:rPr>
              <a:t>ư</a:t>
            </a:r>
            <a:r>
              <a:rPr lang="en-US" sz="2400">
                <a:solidFill>
                  <a:srgbClr val="FF0066"/>
                </a:solidFill>
                <a:latin typeface="Arial" panose="020B0604020202020204" pitchFamily="34" charset="0"/>
                <a:cs typeface="Arial" panose="020B0604020202020204" pitchFamily="34" charset="0"/>
              </a:rPr>
              <a:t>ợc lại)</a:t>
            </a:r>
          </a:p>
        </p:txBody>
      </p:sp>
      <p:sp>
        <p:nvSpPr>
          <p:cNvPr id="21" name="TextBox 20">
            <a:extLst>
              <a:ext uri="{FF2B5EF4-FFF2-40B4-BE49-F238E27FC236}">
                <a16:creationId xmlns:a16="http://schemas.microsoft.com/office/drawing/2014/main" id="{66C9F512-2BAA-4E9F-B575-CCB10115BB6A}"/>
              </a:ext>
            </a:extLst>
          </p:cNvPr>
          <p:cNvSpPr txBox="1"/>
          <p:nvPr/>
        </p:nvSpPr>
        <p:spPr>
          <a:xfrm>
            <a:off x="2083748" y="2363602"/>
            <a:ext cx="1888177" cy="738664"/>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Phần trả lời</a:t>
            </a:r>
          </a:p>
          <a:p>
            <a:endParaRPr lang="en-US"/>
          </a:p>
        </p:txBody>
      </p:sp>
      <p:sp>
        <p:nvSpPr>
          <p:cNvPr id="22" name="TextBox 21">
            <a:extLst>
              <a:ext uri="{FF2B5EF4-FFF2-40B4-BE49-F238E27FC236}">
                <a16:creationId xmlns:a16="http://schemas.microsoft.com/office/drawing/2014/main" id="{0C9AEA63-3BA6-4F50-9568-D839D7CE54BB}"/>
              </a:ext>
            </a:extLst>
          </p:cNvPr>
          <p:cNvSpPr txBox="1"/>
          <p:nvPr/>
        </p:nvSpPr>
        <p:spPr>
          <a:xfrm>
            <a:off x="110757" y="2335902"/>
            <a:ext cx="1888177" cy="794064"/>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Nội dung</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a:p>
        </p:txBody>
      </p:sp>
      <p:sp>
        <p:nvSpPr>
          <p:cNvPr id="24" name="TextBox 23">
            <a:extLst>
              <a:ext uri="{FF2B5EF4-FFF2-40B4-BE49-F238E27FC236}">
                <a16:creationId xmlns:a16="http://schemas.microsoft.com/office/drawing/2014/main" id="{BF865452-F3EF-48A3-A9A3-0F2271B2B570}"/>
              </a:ext>
            </a:extLst>
          </p:cNvPr>
          <p:cNvSpPr txBox="1"/>
          <p:nvPr/>
        </p:nvSpPr>
        <p:spPr>
          <a:xfrm>
            <a:off x="110757" y="951356"/>
            <a:ext cx="11996785" cy="1292662"/>
          </a:xfrm>
          <a:prstGeom prst="rect">
            <a:avLst/>
          </a:prstGeom>
          <a:ln>
            <a:solidFill>
              <a:srgbClr val="00B050"/>
            </a:solidFill>
            <a:prstDash val="sys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600" b="1" dirty="0" err="1">
                <a:solidFill>
                  <a:srgbClr val="FF0000"/>
                </a:solidFill>
                <a:latin typeface="Arial" panose="020B0604020202020204" pitchFamily="34" charset="0"/>
                <a:cs typeface="Arial" panose="020B0604020202020204" pitchFamily="34" charset="0"/>
              </a:rPr>
              <a:t>Hình</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FF0000"/>
                </a:solidFill>
                <a:latin typeface="Arial" panose="020B0604020202020204" pitchFamily="34" charset="0"/>
                <a:cs typeface="Arial" panose="020B0604020202020204" pitchFamily="34" charset="0"/>
              </a:rPr>
              <a:t>thức</a:t>
            </a:r>
            <a:r>
              <a:rPr lang="en-US" sz="2600" b="1">
                <a:solidFill>
                  <a:srgbClr val="FF0000"/>
                </a:solidFill>
                <a:latin typeface="Arial" panose="020B0604020202020204" pitchFamily="34" charset="0"/>
                <a:cs typeface="Arial" panose="020B0604020202020204" pitchFamily="34" charset="0"/>
              </a:rPr>
              <a:t>: NHÓM 4</a:t>
            </a:r>
            <a:endParaRPr lang="en-US" sz="2600" b="1" dirty="0">
              <a:solidFill>
                <a:srgbClr val="FF000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2600" b="1" dirty="0" err="1">
                <a:solidFill>
                  <a:srgbClr val="FF0000"/>
                </a:solidFill>
                <a:latin typeface="Arial" panose="020B0604020202020204" pitchFamily="34" charset="0"/>
                <a:cs typeface="Arial" panose="020B0604020202020204" pitchFamily="34" charset="0"/>
              </a:rPr>
              <a:t>Yêu</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FF0000"/>
                </a:solidFill>
                <a:latin typeface="Arial" panose="020B0604020202020204" pitchFamily="34" charset="0"/>
                <a:cs typeface="Arial" panose="020B0604020202020204" pitchFamily="34" charset="0"/>
              </a:rPr>
              <a:t>cầu</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00B0F0"/>
                </a:solidFill>
                <a:latin typeface="Arial" panose="020B0604020202020204" pitchFamily="34" charset="0"/>
                <a:cs typeface="Arial" panose="020B0604020202020204" pitchFamily="34" charset="0"/>
              </a:rPr>
              <a:t>Dựa</a:t>
            </a:r>
            <a:r>
              <a:rPr lang="en-US" sz="2600" b="1" dirty="0">
                <a:solidFill>
                  <a:srgbClr val="00B0F0"/>
                </a:solidFill>
                <a:latin typeface="Arial" panose="020B0604020202020204" pitchFamily="34" charset="0"/>
                <a:cs typeface="Arial" panose="020B0604020202020204" pitchFamily="34" charset="0"/>
              </a:rPr>
              <a:t> </a:t>
            </a:r>
            <a:r>
              <a:rPr lang="en-US" sz="2600" b="1" dirty="0" err="1">
                <a:solidFill>
                  <a:srgbClr val="00B0F0"/>
                </a:solidFill>
                <a:latin typeface="Arial" panose="020B0604020202020204" pitchFamily="34" charset="0"/>
                <a:cs typeface="Arial" panose="020B0604020202020204" pitchFamily="34" charset="0"/>
              </a:rPr>
              <a:t>vào</a:t>
            </a:r>
            <a:r>
              <a:rPr lang="en-US" sz="2600" b="1" dirty="0">
                <a:solidFill>
                  <a:srgbClr val="00B0F0"/>
                </a:solidFill>
                <a:latin typeface="Arial" panose="020B0604020202020204" pitchFamily="34" charset="0"/>
                <a:cs typeface="Arial" panose="020B0604020202020204" pitchFamily="34" charset="0"/>
              </a:rPr>
              <a:t> </a:t>
            </a:r>
            <a:r>
              <a:rPr lang="en-US" sz="2600" b="1" dirty="0" err="1">
                <a:solidFill>
                  <a:srgbClr val="00B0F0"/>
                </a:solidFill>
                <a:latin typeface="Arial" panose="020B0604020202020204" pitchFamily="34" charset="0"/>
                <a:cs typeface="Arial" panose="020B0604020202020204" pitchFamily="34" charset="0"/>
              </a:rPr>
              <a:t>thông</a:t>
            </a:r>
            <a:r>
              <a:rPr lang="en-US" sz="2600" b="1" dirty="0">
                <a:solidFill>
                  <a:srgbClr val="00B0F0"/>
                </a:solidFill>
                <a:latin typeface="Arial" panose="020B0604020202020204" pitchFamily="34" charset="0"/>
                <a:cs typeface="Arial" panose="020B0604020202020204" pitchFamily="34" charset="0"/>
              </a:rPr>
              <a:t> tin SGK, </a:t>
            </a:r>
            <a:r>
              <a:rPr lang="en-US" sz="2600" b="1" err="1">
                <a:solidFill>
                  <a:srgbClr val="00B0F0"/>
                </a:solidFill>
                <a:latin typeface="Arial" panose="020B0604020202020204" pitchFamily="34" charset="0"/>
                <a:cs typeface="Arial" panose="020B0604020202020204" pitchFamily="34" charset="0"/>
              </a:rPr>
              <a:t>hình</a:t>
            </a:r>
            <a:r>
              <a:rPr lang="en-US" sz="2600" b="1">
                <a:solidFill>
                  <a:srgbClr val="00B0F0"/>
                </a:solidFill>
                <a:latin typeface="Arial" panose="020B0604020202020204" pitchFamily="34" charset="0"/>
                <a:cs typeface="Arial" panose="020B0604020202020204" pitchFamily="34" charset="0"/>
              </a:rPr>
              <a:t> 2 SGK. </a:t>
            </a:r>
            <a:r>
              <a:rPr lang="en-US" sz="2600" b="1" dirty="0" err="1">
                <a:solidFill>
                  <a:srgbClr val="00B0F0"/>
                </a:solidFill>
                <a:latin typeface="Arial" panose="020B0604020202020204" pitchFamily="34" charset="0"/>
                <a:cs typeface="Arial" panose="020B0604020202020204" pitchFamily="34" charset="0"/>
              </a:rPr>
              <a:t>Hoàn</a:t>
            </a:r>
            <a:r>
              <a:rPr lang="en-US" sz="2600" b="1" dirty="0">
                <a:solidFill>
                  <a:srgbClr val="00B0F0"/>
                </a:solidFill>
                <a:latin typeface="Arial" panose="020B0604020202020204" pitchFamily="34" charset="0"/>
                <a:cs typeface="Arial" panose="020B0604020202020204" pitchFamily="34" charset="0"/>
              </a:rPr>
              <a:t> </a:t>
            </a:r>
            <a:r>
              <a:rPr lang="en-US" sz="2600" b="1" err="1">
                <a:solidFill>
                  <a:srgbClr val="00B0F0"/>
                </a:solidFill>
                <a:latin typeface="Arial" panose="020B0604020202020204" pitchFamily="34" charset="0"/>
                <a:cs typeface="Arial" panose="020B0604020202020204" pitchFamily="34" charset="0"/>
              </a:rPr>
              <a:t>thành</a:t>
            </a:r>
            <a:r>
              <a:rPr lang="en-US" sz="2600" b="1">
                <a:solidFill>
                  <a:srgbClr val="00B0F0"/>
                </a:solidFill>
                <a:latin typeface="Arial" panose="020B0604020202020204" pitchFamily="34" charset="0"/>
                <a:cs typeface="Arial" panose="020B0604020202020204" pitchFamily="34" charset="0"/>
              </a:rPr>
              <a:t> nội dung PHT</a:t>
            </a:r>
            <a:endParaRPr lang="en-US" sz="2600" b="1" dirty="0">
              <a:solidFill>
                <a:srgbClr val="00B0F0"/>
              </a:solidFill>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v"/>
            </a:pPr>
            <a:r>
              <a:rPr lang="en-US" sz="2600" b="1" dirty="0" err="1">
                <a:solidFill>
                  <a:srgbClr val="FF0000"/>
                </a:solidFill>
                <a:latin typeface="Arial" panose="020B0604020202020204" pitchFamily="34" charset="0"/>
                <a:cs typeface="Arial" panose="020B0604020202020204" pitchFamily="34" charset="0"/>
              </a:rPr>
              <a:t>Thời</a:t>
            </a:r>
            <a:r>
              <a:rPr lang="en-US" sz="2600" b="1" dirty="0">
                <a:solidFill>
                  <a:srgbClr val="FF0000"/>
                </a:solidFill>
                <a:latin typeface="Arial" panose="020B0604020202020204" pitchFamily="34" charset="0"/>
                <a:cs typeface="Arial" panose="020B0604020202020204" pitchFamily="34" charset="0"/>
              </a:rPr>
              <a:t> </a:t>
            </a:r>
            <a:r>
              <a:rPr lang="en-US" sz="2600" b="1" dirty="0" err="1">
                <a:solidFill>
                  <a:srgbClr val="FF0000"/>
                </a:solidFill>
                <a:latin typeface="Arial" panose="020B0604020202020204" pitchFamily="34" charset="0"/>
                <a:cs typeface="Arial" panose="020B0604020202020204" pitchFamily="34" charset="0"/>
              </a:rPr>
              <a:t>gian</a:t>
            </a:r>
            <a:r>
              <a:rPr lang="en-US" sz="2600" b="1">
                <a:solidFill>
                  <a:srgbClr val="FF0000"/>
                </a:solidFill>
                <a:latin typeface="Arial" panose="020B0604020202020204" pitchFamily="34" charset="0"/>
                <a:cs typeface="Arial" panose="020B0604020202020204" pitchFamily="34" charset="0"/>
              </a:rPr>
              <a:t>: 4</a:t>
            </a:r>
            <a:r>
              <a:rPr lang="en-US" sz="2600" b="1">
                <a:solidFill>
                  <a:srgbClr val="00B0F0"/>
                </a:solidFill>
                <a:latin typeface="Arial" panose="020B0604020202020204" pitchFamily="34" charset="0"/>
                <a:cs typeface="Arial" panose="020B0604020202020204" pitchFamily="34" charset="0"/>
              </a:rPr>
              <a:t> </a:t>
            </a:r>
            <a:r>
              <a:rPr lang="en-US" sz="2600" b="1" dirty="0" err="1">
                <a:solidFill>
                  <a:srgbClr val="00B0F0"/>
                </a:solidFill>
                <a:latin typeface="Arial" panose="020B0604020202020204" pitchFamily="34" charset="0"/>
                <a:cs typeface="Arial" panose="020B0604020202020204" pitchFamily="34" charset="0"/>
              </a:rPr>
              <a:t>phút</a:t>
            </a:r>
            <a:endParaRPr lang="en-US" sz="2600" b="1" dirty="0">
              <a:solidFill>
                <a:srgbClr val="00B0F0"/>
              </a:solidFill>
              <a:latin typeface="Arial" panose="020B0604020202020204" pitchFamily="34" charset="0"/>
              <a:cs typeface="Arial" panose="020B0604020202020204" pitchFamily="34" charset="0"/>
            </a:endParaRPr>
          </a:p>
        </p:txBody>
      </p:sp>
      <p:pic>
        <p:nvPicPr>
          <p:cNvPr id="25" name="4 Minute Timer">
            <a:hlinkClick r:id="" action="ppaction://media"/>
            <a:extLst>
              <a:ext uri="{FF2B5EF4-FFF2-40B4-BE49-F238E27FC236}">
                <a16:creationId xmlns:a16="http://schemas.microsoft.com/office/drawing/2014/main" id="{08786F7D-F987-4E8B-9264-40895968F912}"/>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54337" y="42979"/>
            <a:ext cx="1523341" cy="856879"/>
          </a:xfrm>
          <a:prstGeom prst="rect">
            <a:avLst/>
          </a:prstGeom>
        </p:spPr>
      </p:pic>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9F5F59D6-AA57-413A-8133-6B1B49C86EA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317" t="33855" r="19901" b="41111"/>
          <a:stretch/>
        </p:blipFill>
        <p:spPr bwMode="auto">
          <a:xfrm>
            <a:off x="125181" y="42979"/>
            <a:ext cx="2017718" cy="874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323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255118" fill="hold"/>
                                        <p:tgtEl>
                                          <p:spTgt spid="25"/>
                                        </p:tgtEl>
                                      </p:cBhvr>
                                    </p:cmd>
                                  </p:childTnLst>
                                </p:cTn>
                              </p:par>
                              <p:par>
                                <p:cTn id="30" presetID="16" presetClass="entr" presetSubtype="21"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5"/>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25"/>
                                        </p:tgtEl>
                                      </p:cBhvr>
                                    </p:cmd>
                                  </p:childTnLst>
                                </p:cTn>
                              </p:par>
                            </p:childTnLst>
                          </p:cTn>
                        </p:par>
                      </p:childTnLst>
                    </p:cTn>
                  </p:par>
                </p:childTnLst>
              </p:cTn>
              <p:nextCondLst>
                <p:cond evt="onClick" delay="0">
                  <p:tgtEl>
                    <p:spTgt spid="25"/>
                  </p:tgtEl>
                </p:cond>
              </p:nextCondLst>
            </p:seq>
            <p:video>
              <p:cMediaNode vol="80000">
                <p:cTn id="38" fill="hold" display="0">
                  <p:stCondLst>
                    <p:cond delay="indefinite"/>
                  </p:stCondLst>
                </p:cTn>
                <p:tgtEl>
                  <p:spTgt spid="25"/>
                </p:tgtEl>
              </p:cMediaNode>
            </p:video>
          </p:childTnLst>
        </p:cTn>
      </p:par>
    </p:tnLst>
    <p:bldLst>
      <p:bldP spid="12" grpId="0" animBg="1"/>
      <p:bldP spid="20"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5FDEC53-1CF0-4171-ABD1-EC49C4B39E7E}"/>
              </a:ext>
            </a:extLst>
          </p:cNvPr>
          <p:cNvSpPr txBox="1"/>
          <p:nvPr/>
        </p:nvSpPr>
        <p:spPr>
          <a:xfrm>
            <a:off x="127000" y="147761"/>
            <a:ext cx="3528113"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d. Đới thiên nhiên</a:t>
            </a:r>
          </a:p>
        </p:txBody>
      </p:sp>
      <p:pic>
        <p:nvPicPr>
          <p:cNvPr id="9" name="Picture 8">
            <a:extLst>
              <a:ext uri="{FF2B5EF4-FFF2-40B4-BE49-F238E27FC236}">
                <a16:creationId xmlns:a16="http://schemas.microsoft.com/office/drawing/2014/main" id="{DF48B1EF-97EE-4166-8317-772C7BD1A4AA}"/>
              </a:ext>
            </a:extLst>
          </p:cNvPr>
          <p:cNvPicPr>
            <a:picLocks noChangeAspect="1"/>
          </p:cNvPicPr>
          <p:nvPr/>
        </p:nvPicPr>
        <p:blipFill rotWithShape="1">
          <a:blip r:embed="rId3"/>
          <a:srcRect l="49250" t="16517" r="40417" b="67812"/>
          <a:stretch/>
        </p:blipFill>
        <p:spPr>
          <a:xfrm>
            <a:off x="10805160" y="0"/>
            <a:ext cx="1259840" cy="1074695"/>
          </a:xfrm>
          <a:prstGeom prst="rect">
            <a:avLst/>
          </a:prstGeom>
        </p:spPr>
      </p:pic>
      <p:pic>
        <p:nvPicPr>
          <p:cNvPr id="4" name="Picture 3">
            <a:extLst>
              <a:ext uri="{FF2B5EF4-FFF2-40B4-BE49-F238E27FC236}">
                <a16:creationId xmlns:a16="http://schemas.microsoft.com/office/drawing/2014/main" id="{05E68714-031A-4E91-A681-94F6271208BC}"/>
              </a:ext>
            </a:extLst>
          </p:cNvPr>
          <p:cNvPicPr>
            <a:picLocks noChangeAspect="1"/>
          </p:cNvPicPr>
          <p:nvPr/>
        </p:nvPicPr>
        <p:blipFill rotWithShape="1">
          <a:blip r:embed="rId4"/>
          <a:srcRect l="33576" t="32714" r="34418" b="23410"/>
          <a:stretch/>
        </p:blipFill>
        <p:spPr>
          <a:xfrm>
            <a:off x="0" y="1074695"/>
            <a:ext cx="6552619" cy="5370033"/>
          </a:xfrm>
          <a:prstGeom prst="rect">
            <a:avLst/>
          </a:prstGeom>
        </p:spPr>
      </p:pic>
      <p:pic>
        <p:nvPicPr>
          <p:cNvPr id="5" name="Picture 4">
            <a:extLst>
              <a:ext uri="{FF2B5EF4-FFF2-40B4-BE49-F238E27FC236}">
                <a16:creationId xmlns:a16="http://schemas.microsoft.com/office/drawing/2014/main" id="{2B3E94D9-30C3-4646-9529-5FA5F896DE30}"/>
              </a:ext>
            </a:extLst>
          </p:cNvPr>
          <p:cNvPicPr>
            <a:picLocks noChangeAspect="1"/>
          </p:cNvPicPr>
          <p:nvPr/>
        </p:nvPicPr>
        <p:blipFill rotWithShape="1">
          <a:blip r:embed="rId5"/>
          <a:srcRect l="34186" t="31163" r="35378" b="21861"/>
          <a:stretch/>
        </p:blipFill>
        <p:spPr>
          <a:xfrm>
            <a:off x="6527599" y="1074695"/>
            <a:ext cx="5537401" cy="5370033"/>
          </a:xfrm>
          <a:prstGeom prst="rect">
            <a:avLst/>
          </a:prstGeom>
        </p:spPr>
      </p:pic>
    </p:spTree>
    <p:extLst>
      <p:ext uri="{BB962C8B-B14F-4D97-AF65-F5344CB8AC3E}">
        <p14:creationId xmlns:p14="http://schemas.microsoft.com/office/powerpoint/2010/main" val="2253534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7800" y="116840"/>
            <a:ext cx="9296400" cy="25146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en-US"/>
          </a:p>
        </p:txBody>
      </p:sp>
      <p:sp>
        <p:nvSpPr>
          <p:cNvPr id="3" name="TextBox 2"/>
          <p:cNvSpPr txBox="1"/>
          <p:nvPr/>
        </p:nvSpPr>
        <p:spPr>
          <a:xfrm>
            <a:off x="1447800" y="3713482"/>
            <a:ext cx="9296400" cy="2862296"/>
          </a:xfrm>
          <a:prstGeom prst="rect">
            <a:avLst/>
          </a:prstGeom>
          <a:solidFill>
            <a:srgbClr val="D8F4E3"/>
          </a:solidFill>
        </p:spPr>
        <p:txBody>
          <a:bodyPr wrap="square" lIns="91414" tIns="45707" rIns="91414" bIns="45707" rtlCol="0">
            <a:spAutoFit/>
          </a:bodyPr>
          <a:lstStyle/>
          <a:p>
            <a:r>
              <a:rPr lang="en-US" sz="2000" b="1">
                <a:latin typeface="Arial" pitchFamily="34" charset="0"/>
                <a:cs typeface="Arial" pitchFamily="34" charset="0"/>
              </a:rPr>
              <a:t>Thân chào Quý Thầy Cô!</a:t>
            </a:r>
          </a:p>
          <a:p>
            <a:r>
              <a:rPr lang="en-US" sz="2000" b="1">
                <a:latin typeface="Arial" pitchFamily="34" charset="0"/>
                <a:cs typeface="Arial" pitchFamily="34" charset="0"/>
              </a:rPr>
              <a:t>Người soạn rất mong nhận được phản hồi và góp ý từ Quý Thầy Cô để bộ giáo án ppt được hoàn thiện hơn.</a:t>
            </a:r>
          </a:p>
          <a:p>
            <a:r>
              <a:rPr lang="en-US" sz="2000" b="1">
                <a:latin typeface="Arial" pitchFamily="34" charset="0"/>
                <a:cs typeface="Arial" pitchFamily="34" charset="0"/>
              </a:rPr>
              <a:t>Mọi thông tin phản hồi mong được QTC gửi về:</a:t>
            </a:r>
          </a:p>
          <a:p>
            <a:r>
              <a:rPr lang="en-US" sz="2000" b="1">
                <a:latin typeface="Arial" pitchFamily="34" charset="0"/>
                <a:cs typeface="Arial" pitchFamily="34" charset="0"/>
              </a:rPr>
              <a:t>+ Zalo: 0982276629</a:t>
            </a:r>
          </a:p>
          <a:p>
            <a:r>
              <a:rPr lang="en-US" sz="2000" b="1">
                <a:latin typeface="Arial" pitchFamily="34" charset="0"/>
                <a:cs typeface="Arial" pitchFamily="34" charset="0"/>
              </a:rPr>
              <a:t>+ Facebook cá nhân: </a:t>
            </a:r>
            <a:r>
              <a:rPr lang="en-US" sz="2000">
                <a:hlinkClick r:id="rId2"/>
              </a:rPr>
              <a:t>https://www.facebook.com/ti.gon.566</a:t>
            </a:r>
            <a:endParaRPr lang="en-US" sz="2000"/>
          </a:p>
          <a:p>
            <a:r>
              <a:rPr lang="en-US" sz="2000" b="1">
                <a:latin typeface="Arial" pitchFamily="34" charset="0"/>
                <a:cs typeface="Arial" pitchFamily="34" charset="0"/>
              </a:rPr>
              <a:t>+ Nhóm chia sẻ tài liệu</a:t>
            </a:r>
          </a:p>
          <a:p>
            <a:r>
              <a:rPr lang="en-US" sz="2000" b="1">
                <a:latin typeface="Arial" pitchFamily="34" charset="0"/>
                <a:cs typeface="Arial" pitchFamily="34" charset="0"/>
                <a:hlinkClick r:id="rId3"/>
              </a:rPr>
              <a:t>https://www.facebook.com/groups/1448467355535530</a:t>
            </a:r>
            <a:endParaRPr lang="en-US" sz="2000" b="1">
              <a:latin typeface="Arial" pitchFamily="34" charset="0"/>
              <a:cs typeface="Arial" pitchFamily="34" charset="0"/>
            </a:endParaRPr>
          </a:p>
          <a:p>
            <a:r>
              <a:rPr lang="en-US" sz="2000" b="1" i="1">
                <a:solidFill>
                  <a:srgbClr val="FF0000"/>
                </a:solidFill>
                <a:latin typeface="Arial" pitchFamily="34" charset="0"/>
                <a:cs typeface="Arial" pitchFamily="34" charset="0"/>
              </a:rPr>
              <a:t>* Thầy cô có thể liên hệ khi cần được hỗ trợ soạn giáo án điện tử.</a:t>
            </a:r>
          </a:p>
        </p:txBody>
      </p:sp>
      <p:sp>
        <p:nvSpPr>
          <p:cNvPr id="4" name="TextBox 3"/>
          <p:cNvSpPr txBox="1"/>
          <p:nvPr/>
        </p:nvSpPr>
        <p:spPr>
          <a:xfrm>
            <a:off x="4242709" y="451115"/>
            <a:ext cx="5948130" cy="1631351"/>
          </a:xfrm>
          <a:prstGeom prst="rect">
            <a:avLst/>
          </a:prstGeom>
          <a:noFill/>
        </p:spPr>
        <p:txBody>
          <a:bodyPr wrap="square" lIns="91414" tIns="45707" rIns="91414" bIns="45707" rtlCol="0">
            <a:spAutoFit/>
          </a:bodyPr>
          <a:lstStyle/>
          <a:p>
            <a:r>
              <a:rPr lang="en-US" sz="2000">
                <a:solidFill>
                  <a:srgbClr val="0070C0"/>
                </a:solidFill>
                <a:latin typeface="Arial" pitchFamily="34" charset="0"/>
                <a:cs typeface="Arial" pitchFamily="34" charset="0"/>
              </a:rPr>
              <a:t>Người soạn	: Lê Thị Chinh</a:t>
            </a:r>
          </a:p>
          <a:p>
            <a:r>
              <a:rPr lang="en-US" sz="2000">
                <a:solidFill>
                  <a:srgbClr val="0070C0"/>
                </a:solidFill>
                <a:latin typeface="Arial" pitchFamily="34" charset="0"/>
                <a:cs typeface="Arial" pitchFamily="34" charset="0"/>
              </a:rPr>
              <a:t>Năm sinh           : 1990</a:t>
            </a:r>
          </a:p>
          <a:p>
            <a:r>
              <a:rPr lang="en-US" sz="2000">
                <a:solidFill>
                  <a:srgbClr val="0070C0"/>
                </a:solidFill>
                <a:latin typeface="Arial" pitchFamily="34" charset="0"/>
                <a:cs typeface="Arial" pitchFamily="34" charset="0"/>
              </a:rPr>
              <a:t>Đơn vị công tác	: Trường THCS LÝ TỰ TRỌNG</a:t>
            </a:r>
          </a:p>
          <a:p>
            <a:r>
              <a:rPr lang="en-US" sz="2000">
                <a:solidFill>
                  <a:srgbClr val="0070C0"/>
                </a:solidFill>
                <a:latin typeface="Arial" pitchFamily="34" charset="0"/>
                <a:cs typeface="Arial" pitchFamily="34" charset="0"/>
              </a:rPr>
              <a:t>SĐT		: 0982276629</a:t>
            </a:r>
          </a:p>
          <a:p>
            <a:r>
              <a:rPr lang="en-US" sz="2000">
                <a:solidFill>
                  <a:srgbClr val="0070C0"/>
                </a:solidFill>
                <a:latin typeface="Arial" pitchFamily="34" charset="0"/>
                <a:cs typeface="Arial" pitchFamily="34" charset="0"/>
              </a:rPr>
              <a:t>Mail		: lethichinh09sdl@gmail.com</a:t>
            </a:r>
          </a:p>
        </p:txBody>
      </p:sp>
      <p:pic>
        <p:nvPicPr>
          <p:cNvPr id="1026" name="Picture 2" descr="Có thể là hình ảnh về Chinh Lê và đang cười">
            <a:extLst>
              <a:ext uri="{FF2B5EF4-FFF2-40B4-BE49-F238E27FC236}">
                <a16:creationId xmlns:a16="http://schemas.microsoft.com/office/drawing/2014/main" id="{B6F0CEC5-1133-43C2-AFAB-A10F3311523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56509" y="152246"/>
            <a:ext cx="1832840" cy="24437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8E44E7B-E7C4-453D-A519-71111945DD4E}"/>
              </a:ext>
            </a:extLst>
          </p:cNvPr>
          <p:cNvSpPr txBox="1"/>
          <p:nvPr/>
        </p:nvSpPr>
        <p:spPr>
          <a:xfrm>
            <a:off x="957695" y="2670449"/>
            <a:ext cx="10459490" cy="830997"/>
          </a:xfrm>
          <a:prstGeom prst="rect">
            <a:avLst/>
          </a:prstGeom>
          <a:solidFill>
            <a:schemeClr val="accent2">
              <a:lumMod val="20000"/>
              <a:lumOff val="80000"/>
            </a:schemeClr>
          </a:solidFill>
        </p:spPr>
        <p:txBody>
          <a:bodyPr wrap="square" rtlCol="0">
            <a:spAutoFit/>
          </a:bodyPr>
          <a:lstStyle/>
          <a:p>
            <a:r>
              <a:rPr lang="en-US" sz="2400" b="1">
                <a:solidFill>
                  <a:srgbClr val="0070C0"/>
                </a:solidFill>
                <a:latin typeface="Arial" panose="020B0604020202020204" pitchFamily="34" charset="0"/>
                <a:cs typeface="Arial" panose="020B0604020202020204" pitchFamily="34" charset="0"/>
              </a:rPr>
              <a:t>TÀI LIỆU MÌNH BIÊN SOẠN CÓ ĐỦ BỘ POWERPOINT 6789</a:t>
            </a:r>
          </a:p>
          <a:p>
            <a:r>
              <a:rPr lang="en-US" sz="2400" b="1">
                <a:solidFill>
                  <a:srgbClr val="0070C0"/>
                </a:solidFill>
                <a:latin typeface="Arial" panose="020B0604020202020204" pitchFamily="34" charset="0"/>
                <a:cs typeface="Arial" panose="020B0604020202020204" pitchFamily="34" charset="0"/>
              </a:rPr>
              <a:t>CÓ PHÍ NHỎ, THẦY CÔ CẦN IB NHẬN BÀI THAM KHẢO NHÉ! CẢM </a:t>
            </a:r>
            <a:r>
              <a:rPr lang="vi-VN" sz="2400" b="1">
                <a:solidFill>
                  <a:srgbClr val="0070C0"/>
                </a:solidFill>
                <a:latin typeface="Arial" panose="020B0604020202020204" pitchFamily="34" charset="0"/>
                <a:cs typeface="Arial" panose="020B0604020202020204" pitchFamily="34" charset="0"/>
              </a:rPr>
              <a:t>Ơ</a:t>
            </a:r>
            <a:r>
              <a:rPr lang="en-US" sz="2400" b="1">
                <a:solidFill>
                  <a:srgbClr val="0070C0"/>
                </a:solidFill>
                <a:latin typeface="Arial" panose="020B0604020202020204" pitchFamily="34" charset="0"/>
                <a:cs typeface="Arial" panose="020B0604020202020204" pitchFamily="34" charset="0"/>
              </a:rPr>
              <a:t>N</a:t>
            </a:r>
          </a:p>
        </p:txBody>
      </p:sp>
    </p:spTree>
    <p:extLst>
      <p:ext uri="{BB962C8B-B14F-4D97-AF65-F5344CB8AC3E}">
        <p14:creationId xmlns:p14="http://schemas.microsoft.com/office/powerpoint/2010/main" val="14139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886BD8A6-670B-4374-B3DB-1737A46CF527}"/>
              </a:ext>
            </a:extLst>
          </p:cNvPr>
          <p:cNvGraphicFramePr>
            <a:graphicFrameLocks noGrp="1"/>
          </p:cNvGraphicFramePr>
          <p:nvPr>
            <p:extLst>
              <p:ext uri="{D42A27DB-BD31-4B8C-83A1-F6EECF244321}">
                <p14:modId xmlns:p14="http://schemas.microsoft.com/office/powerpoint/2010/main" val="2248509303"/>
              </p:ext>
            </p:extLst>
          </p:nvPr>
        </p:nvGraphicFramePr>
        <p:xfrm>
          <a:off x="251637" y="1209842"/>
          <a:ext cx="11940363" cy="5377784"/>
        </p:xfrm>
        <a:graphic>
          <a:graphicData uri="http://schemas.openxmlformats.org/drawingml/2006/table">
            <a:tbl>
              <a:tblPr bandRow="1">
                <a:tableStyleId>{5C22544A-7EE6-4342-B048-85BDC9FD1C3A}</a:tableStyleId>
              </a:tblPr>
              <a:tblGrid>
                <a:gridCol w="2360427">
                  <a:extLst>
                    <a:ext uri="{9D8B030D-6E8A-4147-A177-3AD203B41FA5}">
                      <a16:colId xmlns:a16="http://schemas.microsoft.com/office/drawing/2014/main" val="1551765375"/>
                    </a:ext>
                  </a:extLst>
                </a:gridCol>
                <a:gridCol w="3767471">
                  <a:extLst>
                    <a:ext uri="{9D8B030D-6E8A-4147-A177-3AD203B41FA5}">
                      <a16:colId xmlns:a16="http://schemas.microsoft.com/office/drawing/2014/main" val="484663421"/>
                    </a:ext>
                  </a:extLst>
                </a:gridCol>
                <a:gridCol w="5812465">
                  <a:extLst>
                    <a:ext uri="{9D8B030D-6E8A-4147-A177-3AD203B41FA5}">
                      <a16:colId xmlns:a16="http://schemas.microsoft.com/office/drawing/2014/main" val="2534286118"/>
                    </a:ext>
                  </a:extLst>
                </a:gridCol>
              </a:tblGrid>
              <a:tr h="0">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264148510"/>
                  </a:ext>
                </a:extLst>
              </a:tr>
              <a:tr h="1126712">
                <a:tc>
                  <a:txBody>
                    <a:bodyPr/>
                    <a:lstStyle/>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Kể tên các </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đới khí hậu</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(Cụm A)</a:t>
                      </a: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29196143"/>
                  </a:ext>
                </a:extLst>
              </a:tr>
              <a:tr h="1400731">
                <a:tc>
                  <a:txBody>
                    <a:bodyPr/>
                    <a:lstStyle/>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Kể tên các kiểu khí hậu trong mỗi đới khí hậu</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(Cụm B)</a:t>
                      </a: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40000"/>
                        <a:lumOff val="60000"/>
                      </a:schemeClr>
                    </a:solidFill>
                  </a:tcPr>
                </a:tc>
                <a:extLst>
                  <a:ext uri="{0D108BD9-81ED-4DB2-BD59-A6C34878D82A}">
                    <a16:rowId xmlns:a16="http://schemas.microsoft.com/office/drawing/2014/main" val="3789021206"/>
                  </a:ext>
                </a:extLst>
              </a:tr>
              <a:tr h="516339">
                <a:tc>
                  <a:txBody>
                    <a:bodyPr/>
                    <a:lstStyle/>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Kết luận </a:t>
                      </a: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86056317"/>
                  </a:ext>
                </a:extLst>
              </a:tr>
            </a:tbl>
          </a:graphicData>
        </a:graphic>
      </p:graphicFrame>
      <p:sp>
        <p:nvSpPr>
          <p:cNvPr id="3" name="TextBox 2">
            <a:extLst>
              <a:ext uri="{FF2B5EF4-FFF2-40B4-BE49-F238E27FC236}">
                <a16:creationId xmlns:a16="http://schemas.microsoft.com/office/drawing/2014/main" id="{DCDC1502-CC3D-4B43-8DE6-C3C6989F3B06}"/>
              </a:ext>
            </a:extLst>
          </p:cNvPr>
          <p:cNvSpPr txBox="1"/>
          <p:nvPr/>
        </p:nvSpPr>
        <p:spPr>
          <a:xfrm>
            <a:off x="2764465" y="1983253"/>
            <a:ext cx="3881121" cy="1569660"/>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Cực và cận cực, Ôn đới, Cận nhiệt, Nhiệt đới, </a:t>
            </a:r>
          </a:p>
          <a:p>
            <a:r>
              <a:rPr lang="en-US" sz="2400">
                <a:solidFill>
                  <a:srgbClr val="1C11AF"/>
                </a:solidFill>
                <a:latin typeface="Arial" panose="020B0604020202020204" pitchFamily="34" charset="0"/>
                <a:cs typeface="Arial" panose="020B0604020202020204" pitchFamily="34" charset="0"/>
              </a:rPr>
              <a:t>xích đạo</a:t>
            </a:r>
          </a:p>
          <a:p>
            <a:endParaRPr lang="en-US" sz="2400">
              <a:solidFill>
                <a:srgbClr val="1C11AF"/>
              </a:solidFill>
            </a:endParaRPr>
          </a:p>
        </p:txBody>
      </p:sp>
      <p:sp>
        <p:nvSpPr>
          <p:cNvPr id="26" name="Rectangle: Rounded Corners 25">
            <a:extLst>
              <a:ext uri="{FF2B5EF4-FFF2-40B4-BE49-F238E27FC236}">
                <a16:creationId xmlns:a16="http://schemas.microsoft.com/office/drawing/2014/main" id="{07CCB8F0-23BA-4EBB-84F9-7DAB00F36D96}"/>
              </a:ext>
            </a:extLst>
          </p:cNvPr>
          <p:cNvSpPr/>
          <p:nvPr/>
        </p:nvSpPr>
        <p:spPr>
          <a:xfrm>
            <a:off x="3462050" y="73786"/>
            <a:ext cx="6188185" cy="7840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D123EB0-1AB5-4CD4-A12B-984A0AE26A3C}"/>
              </a:ext>
            </a:extLst>
          </p:cNvPr>
          <p:cNvSpPr txBox="1"/>
          <p:nvPr/>
        </p:nvSpPr>
        <p:spPr>
          <a:xfrm>
            <a:off x="3568927" y="232660"/>
            <a:ext cx="5974430"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KHÁM PHÁ KHÍ HẬU CHÂU Á</a:t>
            </a:r>
          </a:p>
        </p:txBody>
      </p:sp>
      <p:pic>
        <p:nvPicPr>
          <p:cNvPr id="28" name="Picture 27">
            <a:extLst>
              <a:ext uri="{FF2B5EF4-FFF2-40B4-BE49-F238E27FC236}">
                <a16:creationId xmlns:a16="http://schemas.microsoft.com/office/drawing/2014/main" id="{A53F0D26-9ECC-4A2F-91BE-0FEFE2BC77F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340602" y="-104294"/>
            <a:ext cx="1207481" cy="1207481"/>
          </a:xfrm>
          <a:prstGeom prst="rect">
            <a:avLst/>
          </a:prstGeom>
        </p:spPr>
      </p:pic>
      <p:grpSp>
        <p:nvGrpSpPr>
          <p:cNvPr id="5" name="Group 4">
            <a:extLst>
              <a:ext uri="{FF2B5EF4-FFF2-40B4-BE49-F238E27FC236}">
                <a16:creationId xmlns:a16="http://schemas.microsoft.com/office/drawing/2014/main" id="{91E35C09-F065-4B70-B41E-6A92A636D199}"/>
              </a:ext>
            </a:extLst>
          </p:cNvPr>
          <p:cNvGrpSpPr/>
          <p:nvPr/>
        </p:nvGrpSpPr>
        <p:grpSpPr>
          <a:xfrm>
            <a:off x="468476" y="1327689"/>
            <a:ext cx="10920188" cy="1311128"/>
            <a:chOff x="476853" y="1327689"/>
            <a:chExt cx="10064305" cy="1311128"/>
          </a:xfrm>
        </p:grpSpPr>
        <p:sp>
          <p:nvSpPr>
            <p:cNvPr id="4" name="TextBox 3">
              <a:extLst>
                <a:ext uri="{FF2B5EF4-FFF2-40B4-BE49-F238E27FC236}">
                  <a16:creationId xmlns:a16="http://schemas.microsoft.com/office/drawing/2014/main" id="{1072827B-5213-487B-B374-FE811F38CDD0}"/>
                </a:ext>
              </a:extLst>
            </p:cNvPr>
            <p:cNvSpPr txBox="1"/>
            <p:nvPr/>
          </p:nvSpPr>
          <p:spPr>
            <a:xfrm>
              <a:off x="476853" y="1339425"/>
              <a:ext cx="2758949" cy="830997"/>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Nội dung</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sp>
          <p:nvSpPr>
            <p:cNvPr id="29" name="TextBox 28">
              <a:extLst>
                <a:ext uri="{FF2B5EF4-FFF2-40B4-BE49-F238E27FC236}">
                  <a16:creationId xmlns:a16="http://schemas.microsoft.com/office/drawing/2014/main" id="{ED085D40-BDB1-486A-AA61-FD1E0372BAEB}"/>
                </a:ext>
              </a:extLst>
            </p:cNvPr>
            <p:cNvSpPr txBox="1"/>
            <p:nvPr/>
          </p:nvSpPr>
          <p:spPr>
            <a:xfrm>
              <a:off x="2966695" y="1339425"/>
              <a:ext cx="2190108" cy="886397"/>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trả lời</a:t>
              </a:r>
            </a:p>
            <a:p>
              <a:endParaRPr lang="en-US" sz="2400"/>
            </a:p>
          </p:txBody>
        </p:sp>
        <p:sp>
          <p:nvSpPr>
            <p:cNvPr id="30" name="TextBox 29">
              <a:extLst>
                <a:ext uri="{FF2B5EF4-FFF2-40B4-BE49-F238E27FC236}">
                  <a16:creationId xmlns:a16="http://schemas.microsoft.com/office/drawing/2014/main" id="{4458E78E-97D2-458E-AA79-CB9D64F19736}"/>
                </a:ext>
              </a:extLst>
            </p:cNvPr>
            <p:cNvSpPr txBox="1"/>
            <p:nvPr/>
          </p:nvSpPr>
          <p:spPr>
            <a:xfrm>
              <a:off x="6309435" y="1327689"/>
              <a:ext cx="4231723" cy="1311128"/>
            </a:xfrm>
            <a:prstGeom prst="rect">
              <a:avLst/>
            </a:prstGeom>
            <a:noFill/>
          </p:spPr>
          <p:txBody>
            <a:bodyPr wrap="square" rtlCol="0">
              <a:spAutoFit/>
            </a:bodyPr>
            <a:lstStyle/>
            <a:p>
              <a:pPr indent="180340" algn="ctr">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giải thích nguyên nhân</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grpSp>
      <p:pic>
        <p:nvPicPr>
          <p:cNvPr id="31" name="Picture 30">
            <a:extLst>
              <a:ext uri="{FF2B5EF4-FFF2-40B4-BE49-F238E27FC236}">
                <a16:creationId xmlns:a16="http://schemas.microsoft.com/office/drawing/2014/main" id="{6C9FBD2D-9AA5-45C4-BABD-4260F9742075}"/>
              </a:ext>
            </a:extLst>
          </p:cNvPr>
          <p:cNvPicPr>
            <a:picLocks noChangeAspect="1"/>
          </p:cNvPicPr>
          <p:nvPr/>
        </p:nvPicPr>
        <p:blipFill>
          <a:blip r:embed="rId6"/>
          <a:stretch>
            <a:fillRect/>
          </a:stretch>
        </p:blipFill>
        <p:spPr>
          <a:xfrm>
            <a:off x="6411074" y="1217554"/>
            <a:ext cx="5780926" cy="5648158"/>
          </a:xfrm>
          <a:prstGeom prst="rect">
            <a:avLst/>
          </a:prstGeom>
          <a:ln>
            <a:solidFill>
              <a:srgbClr val="00B050"/>
            </a:solidFill>
          </a:ln>
        </p:spPr>
      </p:pic>
      <p:sp>
        <p:nvSpPr>
          <p:cNvPr id="33" name="Freeform 13">
            <a:extLst>
              <a:ext uri="{FF2B5EF4-FFF2-40B4-BE49-F238E27FC236}">
                <a16:creationId xmlns:a16="http://schemas.microsoft.com/office/drawing/2014/main" id="{02FBDF26-6F7B-4389-8EDB-522E7EB2F9F4}"/>
              </a:ext>
            </a:extLst>
          </p:cNvPr>
          <p:cNvSpPr>
            <a:spLocks/>
          </p:cNvSpPr>
          <p:nvPr/>
        </p:nvSpPr>
        <p:spPr bwMode="auto">
          <a:xfrm>
            <a:off x="8665535" y="1314876"/>
            <a:ext cx="2238174" cy="1207077"/>
          </a:xfrm>
          <a:custGeom>
            <a:avLst/>
            <a:gdLst>
              <a:gd name="T0" fmla="*/ 0 w 1136"/>
              <a:gd name="T1" fmla="*/ 2147483646 h 744"/>
              <a:gd name="T2" fmla="*/ 2147483646 w 1136"/>
              <a:gd name="T3" fmla="*/ 2147483646 h 744"/>
              <a:gd name="T4" fmla="*/ 2147483646 w 1136"/>
              <a:gd name="T5" fmla="*/ 2147483646 h 744"/>
              <a:gd name="T6" fmla="*/ 2147483646 w 1136"/>
              <a:gd name="T7" fmla="*/ 2147483646 h 744"/>
              <a:gd name="T8" fmla="*/ 2147483646 w 1136"/>
              <a:gd name="T9" fmla="*/ 2147483646 h 744"/>
              <a:gd name="T10" fmla="*/ 2147483646 w 1136"/>
              <a:gd name="T11" fmla="*/ 2147483646 h 744"/>
              <a:gd name="T12" fmla="*/ 2147483646 w 1136"/>
              <a:gd name="T13" fmla="*/ 2147483646 h 744"/>
              <a:gd name="T14" fmla="*/ 2147483646 w 1136"/>
              <a:gd name="T15" fmla="*/ 2147483646 h 744"/>
              <a:gd name="T16" fmla="*/ 2147483646 w 1136"/>
              <a:gd name="T17" fmla="*/ 2147483646 h 744"/>
              <a:gd name="T18" fmla="*/ 2147483646 w 1136"/>
              <a:gd name="T19" fmla="*/ 2147483646 h 744"/>
              <a:gd name="T20" fmla="*/ 2147483646 w 1136"/>
              <a:gd name="T21" fmla="*/ 2147483646 h 744"/>
              <a:gd name="T22" fmla="*/ 2147483646 w 1136"/>
              <a:gd name="T23" fmla="*/ 2147483646 h 744"/>
              <a:gd name="T24" fmla="*/ 2147483646 w 1136"/>
              <a:gd name="T25" fmla="*/ 2147483646 h 744"/>
              <a:gd name="T26" fmla="*/ 2147483646 w 1136"/>
              <a:gd name="T27" fmla="*/ 2147483646 h 744"/>
              <a:gd name="T28" fmla="*/ 2147483646 w 1136"/>
              <a:gd name="T29" fmla="*/ 2147483646 h 744"/>
              <a:gd name="T30" fmla="*/ 2147483646 w 1136"/>
              <a:gd name="T31" fmla="*/ 2147483646 h 744"/>
              <a:gd name="T32" fmla="*/ 2147483646 w 1136"/>
              <a:gd name="T33" fmla="*/ 2147483646 h 744"/>
              <a:gd name="T34" fmla="*/ 2147483646 w 1136"/>
              <a:gd name="T35" fmla="*/ 2147483646 h 744"/>
              <a:gd name="T36" fmla="*/ 2147483646 w 1136"/>
              <a:gd name="T37" fmla="*/ 2147483646 h 744"/>
              <a:gd name="T38" fmla="*/ 2147483646 w 1136"/>
              <a:gd name="T39" fmla="*/ 2147483646 h 744"/>
              <a:gd name="T40" fmla="*/ 2147483646 w 1136"/>
              <a:gd name="T41" fmla="*/ 2147483646 h 744"/>
              <a:gd name="T42" fmla="*/ 2147483646 w 1136"/>
              <a:gd name="T43" fmla="*/ 2147483646 h 744"/>
              <a:gd name="T44" fmla="*/ 2147483646 w 1136"/>
              <a:gd name="T45" fmla="*/ 0 h 744"/>
              <a:gd name="T46" fmla="*/ 2147483646 w 1136"/>
              <a:gd name="T47" fmla="*/ 2147483646 h 744"/>
              <a:gd name="T48" fmla="*/ 2147483646 w 1136"/>
              <a:gd name="T49" fmla="*/ 2147483646 h 744"/>
              <a:gd name="T50" fmla="*/ 2147483646 w 1136"/>
              <a:gd name="T51" fmla="*/ 2147483646 h 744"/>
              <a:gd name="T52" fmla="*/ 2147483646 w 1136"/>
              <a:gd name="T53" fmla="*/ 2147483646 h 744"/>
              <a:gd name="T54" fmla="*/ 2147483646 w 1136"/>
              <a:gd name="T55" fmla="*/ 2147483646 h 744"/>
              <a:gd name="T56" fmla="*/ 2147483646 w 1136"/>
              <a:gd name="T57" fmla="*/ 2147483646 h 744"/>
              <a:gd name="T58" fmla="*/ 2147483646 w 1136"/>
              <a:gd name="T59" fmla="*/ 2147483646 h 744"/>
              <a:gd name="T60" fmla="*/ 2147483646 w 1136"/>
              <a:gd name="T61" fmla="*/ 2147483646 h 744"/>
              <a:gd name="T62" fmla="*/ 2147483646 w 1136"/>
              <a:gd name="T63" fmla="*/ 2147483646 h 744"/>
              <a:gd name="T64" fmla="*/ 2147483646 w 1136"/>
              <a:gd name="T65" fmla="*/ 2147483646 h 744"/>
              <a:gd name="T66" fmla="*/ 2147483646 w 1136"/>
              <a:gd name="T67" fmla="*/ 2147483646 h 744"/>
              <a:gd name="T68" fmla="*/ 2147483646 w 1136"/>
              <a:gd name="T69" fmla="*/ 2147483646 h 744"/>
              <a:gd name="T70" fmla="*/ 2147483646 w 1136"/>
              <a:gd name="T71" fmla="*/ 2147483646 h 744"/>
              <a:gd name="T72" fmla="*/ 2147483646 w 1136"/>
              <a:gd name="T73" fmla="*/ 2147483646 h 744"/>
              <a:gd name="T74" fmla="*/ 2147483646 w 1136"/>
              <a:gd name="T75" fmla="*/ 2147483646 h 744"/>
              <a:gd name="T76" fmla="*/ 2147483646 w 1136"/>
              <a:gd name="T77" fmla="*/ 2147483646 h 744"/>
              <a:gd name="T78" fmla="*/ 2147483646 w 1136"/>
              <a:gd name="T79" fmla="*/ 2147483646 h 744"/>
              <a:gd name="T80" fmla="*/ 2147483646 w 1136"/>
              <a:gd name="T81" fmla="*/ 2147483646 h 744"/>
              <a:gd name="T82" fmla="*/ 2147483646 w 1136"/>
              <a:gd name="T83" fmla="*/ 2147483646 h 744"/>
              <a:gd name="T84" fmla="*/ 2147483646 w 1136"/>
              <a:gd name="T85" fmla="*/ 2147483646 h 744"/>
              <a:gd name="T86" fmla="*/ 2147483646 w 1136"/>
              <a:gd name="T87" fmla="*/ 2147483646 h 744"/>
              <a:gd name="T88" fmla="*/ 2147483646 w 1136"/>
              <a:gd name="T89" fmla="*/ 2147483646 h 744"/>
              <a:gd name="T90" fmla="*/ 2147483646 w 1136"/>
              <a:gd name="T91" fmla="*/ 2147483646 h 744"/>
              <a:gd name="T92" fmla="*/ 2147483646 w 1136"/>
              <a:gd name="T93" fmla="*/ 2147483646 h 744"/>
              <a:gd name="T94" fmla="*/ 2147483646 w 1136"/>
              <a:gd name="T95" fmla="*/ 2147483646 h 7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36"/>
              <a:gd name="T145" fmla="*/ 0 h 744"/>
              <a:gd name="T146" fmla="*/ 1136 w 1136"/>
              <a:gd name="T147" fmla="*/ 744 h 7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36" h="744">
                <a:moveTo>
                  <a:pt x="0" y="680"/>
                </a:moveTo>
                <a:cubicBezTo>
                  <a:pt x="2" y="680"/>
                  <a:pt x="56" y="689"/>
                  <a:pt x="64" y="696"/>
                </a:cubicBezTo>
                <a:cubicBezTo>
                  <a:pt x="72" y="702"/>
                  <a:pt x="72" y="715"/>
                  <a:pt x="80" y="720"/>
                </a:cubicBezTo>
                <a:cubicBezTo>
                  <a:pt x="107" y="738"/>
                  <a:pt x="170" y="739"/>
                  <a:pt x="200" y="744"/>
                </a:cubicBezTo>
                <a:cubicBezTo>
                  <a:pt x="267" y="741"/>
                  <a:pt x="333" y="740"/>
                  <a:pt x="400" y="736"/>
                </a:cubicBezTo>
                <a:cubicBezTo>
                  <a:pt x="453" y="733"/>
                  <a:pt x="507" y="712"/>
                  <a:pt x="560" y="704"/>
                </a:cubicBezTo>
                <a:cubicBezTo>
                  <a:pt x="602" y="690"/>
                  <a:pt x="646" y="686"/>
                  <a:pt x="688" y="672"/>
                </a:cubicBezTo>
                <a:cubicBezTo>
                  <a:pt x="715" y="645"/>
                  <a:pt x="738" y="644"/>
                  <a:pt x="768" y="624"/>
                </a:cubicBezTo>
                <a:cubicBezTo>
                  <a:pt x="841" y="648"/>
                  <a:pt x="727" y="608"/>
                  <a:pt x="824" y="656"/>
                </a:cubicBezTo>
                <a:cubicBezTo>
                  <a:pt x="839" y="664"/>
                  <a:pt x="872" y="672"/>
                  <a:pt x="872" y="672"/>
                </a:cubicBezTo>
                <a:cubicBezTo>
                  <a:pt x="928" y="666"/>
                  <a:pt x="949" y="668"/>
                  <a:pt x="992" y="640"/>
                </a:cubicBezTo>
                <a:cubicBezTo>
                  <a:pt x="1006" y="555"/>
                  <a:pt x="1028" y="549"/>
                  <a:pt x="1088" y="504"/>
                </a:cubicBezTo>
                <a:cubicBezTo>
                  <a:pt x="1093" y="493"/>
                  <a:pt x="1102" y="484"/>
                  <a:pt x="1104" y="472"/>
                </a:cubicBezTo>
                <a:cubicBezTo>
                  <a:pt x="1110" y="431"/>
                  <a:pt x="1077" y="465"/>
                  <a:pt x="1104" y="424"/>
                </a:cubicBezTo>
                <a:cubicBezTo>
                  <a:pt x="1104" y="424"/>
                  <a:pt x="1129" y="399"/>
                  <a:pt x="1136" y="392"/>
                </a:cubicBezTo>
                <a:cubicBezTo>
                  <a:pt x="1128" y="363"/>
                  <a:pt x="1120" y="333"/>
                  <a:pt x="1112" y="304"/>
                </a:cubicBezTo>
                <a:cubicBezTo>
                  <a:pt x="1110" y="296"/>
                  <a:pt x="1106" y="288"/>
                  <a:pt x="1104" y="280"/>
                </a:cubicBezTo>
                <a:cubicBezTo>
                  <a:pt x="1101" y="269"/>
                  <a:pt x="1102" y="257"/>
                  <a:pt x="1096" y="248"/>
                </a:cubicBezTo>
                <a:cubicBezTo>
                  <a:pt x="1091" y="240"/>
                  <a:pt x="1080" y="237"/>
                  <a:pt x="1072" y="232"/>
                </a:cubicBezTo>
                <a:cubicBezTo>
                  <a:pt x="1069" y="211"/>
                  <a:pt x="1073" y="188"/>
                  <a:pt x="1064" y="168"/>
                </a:cubicBezTo>
                <a:cubicBezTo>
                  <a:pt x="1061" y="160"/>
                  <a:pt x="1046" y="166"/>
                  <a:pt x="1040" y="160"/>
                </a:cubicBezTo>
                <a:cubicBezTo>
                  <a:pt x="1034" y="154"/>
                  <a:pt x="1035" y="144"/>
                  <a:pt x="1032" y="136"/>
                </a:cubicBezTo>
                <a:cubicBezTo>
                  <a:pt x="1026" y="58"/>
                  <a:pt x="1040" y="37"/>
                  <a:pt x="984" y="0"/>
                </a:cubicBezTo>
                <a:cubicBezTo>
                  <a:pt x="946" y="26"/>
                  <a:pt x="930" y="67"/>
                  <a:pt x="904" y="104"/>
                </a:cubicBezTo>
                <a:cubicBezTo>
                  <a:pt x="893" y="120"/>
                  <a:pt x="883" y="136"/>
                  <a:pt x="872" y="152"/>
                </a:cubicBezTo>
                <a:cubicBezTo>
                  <a:pt x="867" y="160"/>
                  <a:pt x="856" y="176"/>
                  <a:pt x="856" y="176"/>
                </a:cubicBezTo>
                <a:cubicBezTo>
                  <a:pt x="848" y="208"/>
                  <a:pt x="855" y="210"/>
                  <a:pt x="824" y="224"/>
                </a:cubicBezTo>
                <a:cubicBezTo>
                  <a:pt x="809" y="231"/>
                  <a:pt x="776" y="240"/>
                  <a:pt x="776" y="240"/>
                </a:cubicBezTo>
                <a:cubicBezTo>
                  <a:pt x="765" y="256"/>
                  <a:pt x="750" y="270"/>
                  <a:pt x="744" y="288"/>
                </a:cubicBezTo>
                <a:cubicBezTo>
                  <a:pt x="741" y="296"/>
                  <a:pt x="742" y="306"/>
                  <a:pt x="736" y="312"/>
                </a:cubicBezTo>
                <a:cubicBezTo>
                  <a:pt x="730" y="318"/>
                  <a:pt x="720" y="316"/>
                  <a:pt x="712" y="320"/>
                </a:cubicBezTo>
                <a:cubicBezTo>
                  <a:pt x="703" y="324"/>
                  <a:pt x="696" y="331"/>
                  <a:pt x="688" y="336"/>
                </a:cubicBezTo>
                <a:cubicBezTo>
                  <a:pt x="655" y="385"/>
                  <a:pt x="657" y="409"/>
                  <a:pt x="600" y="416"/>
                </a:cubicBezTo>
                <a:cubicBezTo>
                  <a:pt x="571" y="420"/>
                  <a:pt x="541" y="421"/>
                  <a:pt x="512" y="424"/>
                </a:cubicBezTo>
                <a:cubicBezTo>
                  <a:pt x="454" y="463"/>
                  <a:pt x="481" y="465"/>
                  <a:pt x="432" y="440"/>
                </a:cubicBezTo>
                <a:cubicBezTo>
                  <a:pt x="432" y="438"/>
                  <a:pt x="432" y="368"/>
                  <a:pt x="400" y="376"/>
                </a:cubicBezTo>
                <a:cubicBezTo>
                  <a:pt x="392" y="378"/>
                  <a:pt x="384" y="400"/>
                  <a:pt x="392" y="400"/>
                </a:cubicBezTo>
                <a:cubicBezTo>
                  <a:pt x="402" y="400"/>
                  <a:pt x="417" y="380"/>
                  <a:pt x="408" y="376"/>
                </a:cubicBezTo>
                <a:cubicBezTo>
                  <a:pt x="393" y="369"/>
                  <a:pt x="376" y="380"/>
                  <a:pt x="360" y="384"/>
                </a:cubicBezTo>
                <a:cubicBezTo>
                  <a:pt x="322" y="392"/>
                  <a:pt x="292" y="424"/>
                  <a:pt x="264" y="448"/>
                </a:cubicBezTo>
                <a:cubicBezTo>
                  <a:pt x="203" y="499"/>
                  <a:pt x="195" y="588"/>
                  <a:pt x="128" y="632"/>
                </a:cubicBezTo>
                <a:cubicBezTo>
                  <a:pt x="136" y="571"/>
                  <a:pt x="133" y="565"/>
                  <a:pt x="120" y="512"/>
                </a:cubicBezTo>
                <a:cubicBezTo>
                  <a:pt x="91" y="531"/>
                  <a:pt x="91" y="548"/>
                  <a:pt x="72" y="576"/>
                </a:cubicBezTo>
                <a:cubicBezTo>
                  <a:pt x="69" y="597"/>
                  <a:pt x="68" y="619"/>
                  <a:pt x="64" y="640"/>
                </a:cubicBezTo>
                <a:cubicBezTo>
                  <a:pt x="62" y="648"/>
                  <a:pt x="52" y="656"/>
                  <a:pt x="56" y="664"/>
                </a:cubicBezTo>
                <a:cubicBezTo>
                  <a:pt x="58" y="667"/>
                  <a:pt x="102" y="677"/>
                  <a:pt x="112" y="680"/>
                </a:cubicBezTo>
                <a:cubicBezTo>
                  <a:pt x="106" y="698"/>
                  <a:pt x="88" y="719"/>
                  <a:pt x="88" y="736"/>
                </a:cubicBezTo>
                <a:lnTo>
                  <a:pt x="56" y="688"/>
                </a:lnTo>
              </a:path>
            </a:pathLst>
          </a:custGeom>
          <a:solidFill>
            <a:srgbClr val="FCF008"/>
          </a:solidFill>
          <a:ln w="9525">
            <a:solidFill>
              <a:schemeClr val="tx1"/>
            </a:solidFill>
            <a:round/>
            <a:headEnd/>
            <a:tailEnd/>
          </a:ln>
        </p:spPr>
        <p:txBody>
          <a:bodyPr/>
          <a:lstStyle/>
          <a:p>
            <a:endParaRPr lang="en-US"/>
          </a:p>
        </p:txBody>
      </p:sp>
      <p:sp>
        <p:nvSpPr>
          <p:cNvPr id="34" name="Freeform 14">
            <a:extLst>
              <a:ext uri="{FF2B5EF4-FFF2-40B4-BE49-F238E27FC236}">
                <a16:creationId xmlns:a16="http://schemas.microsoft.com/office/drawing/2014/main" id="{52197A44-346E-431B-BA18-BE94253AE901}"/>
              </a:ext>
            </a:extLst>
          </p:cNvPr>
          <p:cNvSpPr>
            <a:spLocks/>
          </p:cNvSpPr>
          <p:nvPr/>
        </p:nvSpPr>
        <p:spPr bwMode="auto">
          <a:xfrm>
            <a:off x="7545211" y="2344343"/>
            <a:ext cx="3680977" cy="1569661"/>
          </a:xfrm>
          <a:custGeom>
            <a:avLst/>
            <a:gdLst>
              <a:gd name="T0" fmla="*/ 0 w 1603"/>
              <a:gd name="T1" fmla="*/ 2147483646 h 944"/>
              <a:gd name="T2" fmla="*/ 2147483646 w 1603"/>
              <a:gd name="T3" fmla="*/ 2147483646 h 944"/>
              <a:gd name="T4" fmla="*/ 2147483646 w 1603"/>
              <a:gd name="T5" fmla="*/ 2147483646 h 944"/>
              <a:gd name="T6" fmla="*/ 2147483646 w 1603"/>
              <a:gd name="T7" fmla="*/ 2147483646 h 944"/>
              <a:gd name="T8" fmla="*/ 2147483646 w 1603"/>
              <a:gd name="T9" fmla="*/ 2147483646 h 944"/>
              <a:gd name="T10" fmla="*/ 2147483646 w 1603"/>
              <a:gd name="T11" fmla="*/ 2147483646 h 944"/>
              <a:gd name="T12" fmla="*/ 2147483646 w 1603"/>
              <a:gd name="T13" fmla="*/ 2147483646 h 944"/>
              <a:gd name="T14" fmla="*/ 2147483646 w 1603"/>
              <a:gd name="T15" fmla="*/ 2147483646 h 944"/>
              <a:gd name="T16" fmla="*/ 2147483646 w 1603"/>
              <a:gd name="T17" fmla="*/ 2147483646 h 944"/>
              <a:gd name="T18" fmla="*/ 2147483646 w 1603"/>
              <a:gd name="T19" fmla="*/ 2147483646 h 944"/>
              <a:gd name="T20" fmla="*/ 2147483646 w 1603"/>
              <a:gd name="T21" fmla="*/ 2147483646 h 944"/>
              <a:gd name="T22" fmla="*/ 2147483646 w 1603"/>
              <a:gd name="T23" fmla="*/ 2147483646 h 944"/>
              <a:gd name="T24" fmla="*/ 2147483646 w 1603"/>
              <a:gd name="T25" fmla="*/ 2147483646 h 944"/>
              <a:gd name="T26" fmla="*/ 2147483646 w 1603"/>
              <a:gd name="T27" fmla="*/ 2147483646 h 944"/>
              <a:gd name="T28" fmla="*/ 2147483646 w 1603"/>
              <a:gd name="T29" fmla="*/ 2147483646 h 944"/>
              <a:gd name="T30" fmla="*/ 2147483646 w 1603"/>
              <a:gd name="T31" fmla="*/ 2147483646 h 944"/>
              <a:gd name="T32" fmla="*/ 2147483646 w 1603"/>
              <a:gd name="T33" fmla="*/ 2147483646 h 944"/>
              <a:gd name="T34" fmla="*/ 2147483646 w 1603"/>
              <a:gd name="T35" fmla="*/ 2147483646 h 944"/>
              <a:gd name="T36" fmla="*/ 2147483646 w 1603"/>
              <a:gd name="T37" fmla="*/ 2147483646 h 944"/>
              <a:gd name="T38" fmla="*/ 2147483646 w 1603"/>
              <a:gd name="T39" fmla="*/ 2147483646 h 944"/>
              <a:gd name="T40" fmla="*/ 2147483646 w 1603"/>
              <a:gd name="T41" fmla="*/ 2147483646 h 944"/>
              <a:gd name="T42" fmla="*/ 2147483646 w 1603"/>
              <a:gd name="T43" fmla="*/ 2147483646 h 944"/>
              <a:gd name="T44" fmla="*/ 2147483646 w 1603"/>
              <a:gd name="T45" fmla="*/ 0 h 944"/>
              <a:gd name="T46" fmla="*/ 2147483646 w 1603"/>
              <a:gd name="T47" fmla="*/ 2147483646 h 944"/>
              <a:gd name="T48" fmla="*/ 2147483646 w 1603"/>
              <a:gd name="T49" fmla="*/ 2147483646 h 944"/>
              <a:gd name="T50" fmla="*/ 2147483646 w 1603"/>
              <a:gd name="T51" fmla="*/ 2147483646 h 944"/>
              <a:gd name="T52" fmla="*/ 2147483646 w 1603"/>
              <a:gd name="T53" fmla="*/ 2147483646 h 944"/>
              <a:gd name="T54" fmla="*/ 2147483646 w 1603"/>
              <a:gd name="T55" fmla="*/ 2147483646 h 944"/>
              <a:gd name="T56" fmla="*/ 2147483646 w 1603"/>
              <a:gd name="T57" fmla="*/ 2147483646 h 944"/>
              <a:gd name="T58" fmla="*/ 2147483646 w 1603"/>
              <a:gd name="T59" fmla="*/ 2147483646 h 944"/>
              <a:gd name="T60" fmla="*/ 2147483646 w 1603"/>
              <a:gd name="T61" fmla="*/ 2147483646 h 944"/>
              <a:gd name="T62" fmla="*/ 2147483646 w 1603"/>
              <a:gd name="T63" fmla="*/ 2147483646 h 944"/>
              <a:gd name="T64" fmla="*/ 2147483646 w 1603"/>
              <a:gd name="T65" fmla="*/ 2147483646 h 944"/>
              <a:gd name="T66" fmla="*/ 2147483646 w 1603"/>
              <a:gd name="T67" fmla="*/ 2147483646 h 944"/>
              <a:gd name="T68" fmla="*/ 2147483646 w 1603"/>
              <a:gd name="T69" fmla="*/ 2147483646 h 944"/>
              <a:gd name="T70" fmla="*/ 2147483646 w 1603"/>
              <a:gd name="T71" fmla="*/ 2147483646 h 944"/>
              <a:gd name="T72" fmla="*/ 2147483646 w 1603"/>
              <a:gd name="T73" fmla="*/ 2147483646 h 944"/>
              <a:gd name="T74" fmla="*/ 2147483646 w 1603"/>
              <a:gd name="T75" fmla="*/ 2147483646 h 944"/>
              <a:gd name="T76" fmla="*/ 2147483646 w 1603"/>
              <a:gd name="T77" fmla="*/ 2147483646 h 944"/>
              <a:gd name="T78" fmla="*/ 2147483646 w 1603"/>
              <a:gd name="T79" fmla="*/ 2147483646 h 944"/>
              <a:gd name="T80" fmla="*/ 2147483646 w 1603"/>
              <a:gd name="T81" fmla="*/ 2147483646 h 944"/>
              <a:gd name="T82" fmla="*/ 0 w 1603"/>
              <a:gd name="T83" fmla="*/ 2147483646 h 9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603"/>
              <a:gd name="T127" fmla="*/ 0 h 944"/>
              <a:gd name="T128" fmla="*/ 1603 w 1603"/>
              <a:gd name="T129" fmla="*/ 944 h 9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603" h="944">
                <a:moveTo>
                  <a:pt x="0" y="784"/>
                </a:moveTo>
                <a:cubicBezTo>
                  <a:pt x="36" y="796"/>
                  <a:pt x="62" y="829"/>
                  <a:pt x="96" y="840"/>
                </a:cubicBezTo>
                <a:cubicBezTo>
                  <a:pt x="157" y="860"/>
                  <a:pt x="127" y="853"/>
                  <a:pt x="184" y="864"/>
                </a:cubicBezTo>
                <a:cubicBezTo>
                  <a:pt x="323" y="854"/>
                  <a:pt x="264" y="868"/>
                  <a:pt x="344" y="832"/>
                </a:cubicBezTo>
                <a:cubicBezTo>
                  <a:pt x="359" y="825"/>
                  <a:pt x="376" y="821"/>
                  <a:pt x="392" y="816"/>
                </a:cubicBezTo>
                <a:cubicBezTo>
                  <a:pt x="400" y="813"/>
                  <a:pt x="416" y="808"/>
                  <a:pt x="416" y="808"/>
                </a:cubicBezTo>
                <a:cubicBezTo>
                  <a:pt x="814" y="817"/>
                  <a:pt x="640" y="806"/>
                  <a:pt x="936" y="832"/>
                </a:cubicBezTo>
                <a:cubicBezTo>
                  <a:pt x="1085" y="845"/>
                  <a:pt x="1227" y="905"/>
                  <a:pt x="1376" y="920"/>
                </a:cubicBezTo>
                <a:cubicBezTo>
                  <a:pt x="1454" y="916"/>
                  <a:pt x="1533" y="944"/>
                  <a:pt x="1576" y="880"/>
                </a:cubicBezTo>
                <a:cubicBezTo>
                  <a:pt x="1561" y="835"/>
                  <a:pt x="1520" y="807"/>
                  <a:pt x="1504" y="760"/>
                </a:cubicBezTo>
                <a:cubicBezTo>
                  <a:pt x="1508" y="730"/>
                  <a:pt x="1499" y="693"/>
                  <a:pt x="1520" y="672"/>
                </a:cubicBezTo>
                <a:cubicBezTo>
                  <a:pt x="1526" y="666"/>
                  <a:pt x="1536" y="668"/>
                  <a:pt x="1544" y="664"/>
                </a:cubicBezTo>
                <a:cubicBezTo>
                  <a:pt x="1566" y="653"/>
                  <a:pt x="1574" y="642"/>
                  <a:pt x="1592" y="624"/>
                </a:cubicBezTo>
                <a:cubicBezTo>
                  <a:pt x="1603" y="592"/>
                  <a:pt x="1603" y="605"/>
                  <a:pt x="1592" y="568"/>
                </a:cubicBezTo>
                <a:cubicBezTo>
                  <a:pt x="1587" y="552"/>
                  <a:pt x="1576" y="520"/>
                  <a:pt x="1576" y="520"/>
                </a:cubicBezTo>
                <a:cubicBezTo>
                  <a:pt x="1573" y="459"/>
                  <a:pt x="1575" y="397"/>
                  <a:pt x="1568" y="336"/>
                </a:cubicBezTo>
                <a:cubicBezTo>
                  <a:pt x="1567" y="326"/>
                  <a:pt x="1556" y="321"/>
                  <a:pt x="1552" y="312"/>
                </a:cubicBezTo>
                <a:cubicBezTo>
                  <a:pt x="1536" y="274"/>
                  <a:pt x="1517" y="237"/>
                  <a:pt x="1496" y="200"/>
                </a:cubicBezTo>
                <a:cubicBezTo>
                  <a:pt x="1487" y="184"/>
                  <a:pt x="1483" y="166"/>
                  <a:pt x="1472" y="152"/>
                </a:cubicBezTo>
                <a:cubicBezTo>
                  <a:pt x="1466" y="144"/>
                  <a:pt x="1454" y="143"/>
                  <a:pt x="1448" y="136"/>
                </a:cubicBezTo>
                <a:cubicBezTo>
                  <a:pt x="1430" y="116"/>
                  <a:pt x="1400" y="72"/>
                  <a:pt x="1400" y="72"/>
                </a:cubicBezTo>
                <a:cubicBezTo>
                  <a:pt x="1381" y="16"/>
                  <a:pt x="1407" y="70"/>
                  <a:pt x="1312" y="40"/>
                </a:cubicBezTo>
                <a:cubicBezTo>
                  <a:pt x="1286" y="32"/>
                  <a:pt x="1266" y="9"/>
                  <a:pt x="1240" y="0"/>
                </a:cubicBezTo>
                <a:cubicBezTo>
                  <a:pt x="1198" y="14"/>
                  <a:pt x="1154" y="10"/>
                  <a:pt x="1112" y="24"/>
                </a:cubicBezTo>
                <a:cubicBezTo>
                  <a:pt x="1059" y="103"/>
                  <a:pt x="1063" y="80"/>
                  <a:pt x="944" y="88"/>
                </a:cubicBezTo>
                <a:cubicBezTo>
                  <a:pt x="883" y="83"/>
                  <a:pt x="821" y="77"/>
                  <a:pt x="760" y="72"/>
                </a:cubicBezTo>
                <a:cubicBezTo>
                  <a:pt x="731" y="69"/>
                  <a:pt x="672" y="64"/>
                  <a:pt x="672" y="64"/>
                </a:cubicBezTo>
                <a:cubicBezTo>
                  <a:pt x="600" y="40"/>
                  <a:pt x="682" y="65"/>
                  <a:pt x="512" y="48"/>
                </a:cubicBezTo>
                <a:cubicBezTo>
                  <a:pt x="486" y="45"/>
                  <a:pt x="465" y="24"/>
                  <a:pt x="440" y="16"/>
                </a:cubicBezTo>
                <a:cubicBezTo>
                  <a:pt x="431" y="67"/>
                  <a:pt x="435" y="83"/>
                  <a:pt x="384" y="96"/>
                </a:cubicBezTo>
                <a:cubicBezTo>
                  <a:pt x="373" y="112"/>
                  <a:pt x="356" y="125"/>
                  <a:pt x="352" y="144"/>
                </a:cubicBezTo>
                <a:cubicBezTo>
                  <a:pt x="349" y="157"/>
                  <a:pt x="351" y="172"/>
                  <a:pt x="344" y="184"/>
                </a:cubicBezTo>
                <a:cubicBezTo>
                  <a:pt x="339" y="192"/>
                  <a:pt x="328" y="195"/>
                  <a:pt x="320" y="200"/>
                </a:cubicBezTo>
                <a:cubicBezTo>
                  <a:pt x="296" y="247"/>
                  <a:pt x="294" y="299"/>
                  <a:pt x="264" y="344"/>
                </a:cubicBezTo>
                <a:cubicBezTo>
                  <a:pt x="274" y="375"/>
                  <a:pt x="273" y="405"/>
                  <a:pt x="240" y="424"/>
                </a:cubicBezTo>
                <a:cubicBezTo>
                  <a:pt x="225" y="432"/>
                  <a:pt x="192" y="440"/>
                  <a:pt x="192" y="440"/>
                </a:cubicBezTo>
                <a:cubicBezTo>
                  <a:pt x="187" y="451"/>
                  <a:pt x="178" y="460"/>
                  <a:pt x="176" y="472"/>
                </a:cubicBezTo>
                <a:cubicBezTo>
                  <a:pt x="170" y="513"/>
                  <a:pt x="209" y="479"/>
                  <a:pt x="176" y="528"/>
                </a:cubicBezTo>
                <a:cubicBezTo>
                  <a:pt x="159" y="554"/>
                  <a:pt x="88" y="560"/>
                  <a:pt x="88" y="560"/>
                </a:cubicBezTo>
                <a:cubicBezTo>
                  <a:pt x="59" y="604"/>
                  <a:pt x="44" y="572"/>
                  <a:pt x="24" y="616"/>
                </a:cubicBezTo>
                <a:cubicBezTo>
                  <a:pt x="17" y="631"/>
                  <a:pt x="8" y="664"/>
                  <a:pt x="8" y="664"/>
                </a:cubicBezTo>
                <a:cubicBezTo>
                  <a:pt x="17" y="758"/>
                  <a:pt x="26" y="719"/>
                  <a:pt x="0" y="784"/>
                </a:cubicBezTo>
                <a:close/>
              </a:path>
            </a:pathLst>
          </a:custGeom>
          <a:solidFill>
            <a:srgbClr val="2F2FF9"/>
          </a:solidFill>
          <a:ln w="9525">
            <a:solidFill>
              <a:schemeClr val="tx1"/>
            </a:solidFill>
            <a:round/>
            <a:headEnd/>
            <a:tailEnd/>
          </a:ln>
        </p:spPr>
        <p:txBody>
          <a:bodyPr/>
          <a:lstStyle/>
          <a:p>
            <a:endParaRPr lang="en-US"/>
          </a:p>
        </p:txBody>
      </p:sp>
      <p:sp>
        <p:nvSpPr>
          <p:cNvPr id="35" name="Freeform 15">
            <a:extLst>
              <a:ext uri="{FF2B5EF4-FFF2-40B4-BE49-F238E27FC236}">
                <a16:creationId xmlns:a16="http://schemas.microsoft.com/office/drawing/2014/main" id="{D1E731DD-4ACF-4C15-BD91-03182F0E7529}"/>
              </a:ext>
            </a:extLst>
          </p:cNvPr>
          <p:cNvSpPr>
            <a:spLocks/>
          </p:cNvSpPr>
          <p:nvPr/>
        </p:nvSpPr>
        <p:spPr bwMode="auto">
          <a:xfrm>
            <a:off x="6814363" y="2921076"/>
            <a:ext cx="3881121" cy="2033063"/>
          </a:xfrm>
          <a:custGeom>
            <a:avLst/>
            <a:gdLst>
              <a:gd name="T0" fmla="*/ 2147483646 w 1949"/>
              <a:gd name="T1" fmla="*/ 2147483646 h 1003"/>
              <a:gd name="T2" fmla="*/ 2147483646 w 1949"/>
              <a:gd name="T3" fmla="*/ 2147483646 h 1003"/>
              <a:gd name="T4" fmla="*/ 2147483646 w 1949"/>
              <a:gd name="T5" fmla="*/ 2147483646 h 1003"/>
              <a:gd name="T6" fmla="*/ 2147483646 w 1949"/>
              <a:gd name="T7" fmla="*/ 2147483646 h 1003"/>
              <a:gd name="T8" fmla="*/ 2147483646 w 1949"/>
              <a:gd name="T9" fmla="*/ 2147483646 h 1003"/>
              <a:gd name="T10" fmla="*/ 2147483646 w 1949"/>
              <a:gd name="T11" fmla="*/ 2147483646 h 1003"/>
              <a:gd name="T12" fmla="*/ 2147483646 w 1949"/>
              <a:gd name="T13" fmla="*/ 2147483646 h 1003"/>
              <a:gd name="T14" fmla="*/ 2147483646 w 1949"/>
              <a:gd name="T15" fmla="*/ 2147483646 h 1003"/>
              <a:gd name="T16" fmla="*/ 2147483646 w 1949"/>
              <a:gd name="T17" fmla="*/ 2147483646 h 1003"/>
              <a:gd name="T18" fmla="*/ 2147483646 w 1949"/>
              <a:gd name="T19" fmla="*/ 2147483646 h 1003"/>
              <a:gd name="T20" fmla="*/ 2147483646 w 1949"/>
              <a:gd name="T21" fmla="*/ 2147483646 h 1003"/>
              <a:gd name="T22" fmla="*/ 2147483646 w 1949"/>
              <a:gd name="T23" fmla="*/ 2147483646 h 1003"/>
              <a:gd name="T24" fmla="*/ 2147483646 w 1949"/>
              <a:gd name="T25" fmla="*/ 2147483646 h 1003"/>
              <a:gd name="T26" fmla="*/ 2147483646 w 1949"/>
              <a:gd name="T27" fmla="*/ 2147483646 h 1003"/>
              <a:gd name="T28" fmla="*/ 2147483646 w 1949"/>
              <a:gd name="T29" fmla="*/ 2147483646 h 1003"/>
              <a:gd name="T30" fmla="*/ 2147483646 w 1949"/>
              <a:gd name="T31" fmla="*/ 2147483646 h 1003"/>
              <a:gd name="T32" fmla="*/ 2147483646 w 1949"/>
              <a:gd name="T33" fmla="*/ 2147483646 h 1003"/>
              <a:gd name="T34" fmla="*/ 2147483646 w 1949"/>
              <a:gd name="T35" fmla="*/ 2147483646 h 1003"/>
              <a:gd name="T36" fmla="*/ 2147483646 w 1949"/>
              <a:gd name="T37" fmla="*/ 2147483646 h 1003"/>
              <a:gd name="T38" fmla="*/ 2147483646 w 1949"/>
              <a:gd name="T39" fmla="*/ 2147483646 h 1003"/>
              <a:gd name="T40" fmla="*/ 2147483646 w 1949"/>
              <a:gd name="T41" fmla="*/ 2147483646 h 1003"/>
              <a:gd name="T42" fmla="*/ 2147483646 w 1949"/>
              <a:gd name="T43" fmla="*/ 2147483646 h 1003"/>
              <a:gd name="T44" fmla="*/ 2147483646 w 1949"/>
              <a:gd name="T45" fmla="*/ 2147483646 h 1003"/>
              <a:gd name="T46" fmla="*/ 2147483646 w 1949"/>
              <a:gd name="T47" fmla="*/ 2147483646 h 1003"/>
              <a:gd name="T48" fmla="*/ 2147483646 w 1949"/>
              <a:gd name="T49" fmla="*/ 2147483646 h 1003"/>
              <a:gd name="T50" fmla="*/ 2147483646 w 1949"/>
              <a:gd name="T51" fmla="*/ 2147483646 h 1003"/>
              <a:gd name="T52" fmla="*/ 2147483646 w 1949"/>
              <a:gd name="T53" fmla="*/ 2147483646 h 1003"/>
              <a:gd name="T54" fmla="*/ 2147483646 w 1949"/>
              <a:gd name="T55" fmla="*/ 2147483646 h 1003"/>
              <a:gd name="T56" fmla="*/ 2147483646 w 1949"/>
              <a:gd name="T57" fmla="*/ 2147483646 h 1003"/>
              <a:gd name="T58" fmla="*/ 2147483646 w 1949"/>
              <a:gd name="T59" fmla="*/ 2147483646 h 1003"/>
              <a:gd name="T60" fmla="*/ 2147483646 w 1949"/>
              <a:gd name="T61" fmla="*/ 2147483646 h 1003"/>
              <a:gd name="T62" fmla="*/ 2147483646 w 1949"/>
              <a:gd name="T63" fmla="*/ 2147483646 h 1003"/>
              <a:gd name="T64" fmla="*/ 2147483646 w 1949"/>
              <a:gd name="T65" fmla="*/ 2147483646 h 1003"/>
              <a:gd name="T66" fmla="*/ 2147483646 w 1949"/>
              <a:gd name="T67" fmla="*/ 2147483646 h 1003"/>
              <a:gd name="T68" fmla="*/ 2147483646 w 1949"/>
              <a:gd name="T69" fmla="*/ 2147483646 h 1003"/>
              <a:gd name="T70" fmla="*/ 2147483646 w 1949"/>
              <a:gd name="T71" fmla="*/ 2147483646 h 1003"/>
              <a:gd name="T72" fmla="*/ 2147483646 w 1949"/>
              <a:gd name="T73" fmla="*/ 2147483646 h 1003"/>
              <a:gd name="T74" fmla="*/ 2147483646 w 1949"/>
              <a:gd name="T75" fmla="*/ 2147483646 h 1003"/>
              <a:gd name="T76" fmla="*/ 2147483646 w 1949"/>
              <a:gd name="T77" fmla="*/ 2147483646 h 1003"/>
              <a:gd name="T78" fmla="*/ 2147483646 w 1949"/>
              <a:gd name="T79" fmla="*/ 2147483646 h 1003"/>
              <a:gd name="T80" fmla="*/ 2147483646 w 1949"/>
              <a:gd name="T81" fmla="*/ 2147483646 h 1003"/>
              <a:gd name="T82" fmla="*/ 2147483646 w 1949"/>
              <a:gd name="T83" fmla="*/ 2147483646 h 1003"/>
              <a:gd name="T84" fmla="*/ 2147483646 w 1949"/>
              <a:gd name="T85" fmla="*/ 2147483646 h 1003"/>
              <a:gd name="T86" fmla="*/ 2147483646 w 1949"/>
              <a:gd name="T87" fmla="*/ 2147483646 h 1003"/>
              <a:gd name="T88" fmla="*/ 2147483646 w 1949"/>
              <a:gd name="T89" fmla="*/ 2147483646 h 1003"/>
              <a:gd name="T90" fmla="*/ 2147483646 w 1949"/>
              <a:gd name="T91" fmla="*/ 2147483646 h 1003"/>
              <a:gd name="T92" fmla="*/ 2147483646 w 1949"/>
              <a:gd name="T93" fmla="*/ 2147483646 h 1003"/>
              <a:gd name="T94" fmla="*/ 2147483646 w 1949"/>
              <a:gd name="T95" fmla="*/ 2147483646 h 1003"/>
              <a:gd name="T96" fmla="*/ 2147483646 w 1949"/>
              <a:gd name="T97" fmla="*/ 2147483646 h 1003"/>
              <a:gd name="T98" fmla="*/ 2147483646 w 1949"/>
              <a:gd name="T99" fmla="*/ 2147483646 h 1003"/>
              <a:gd name="T100" fmla="*/ 2147483646 w 1949"/>
              <a:gd name="T101" fmla="*/ 2147483646 h 1003"/>
              <a:gd name="T102" fmla="*/ 2147483646 w 1949"/>
              <a:gd name="T103" fmla="*/ 2147483646 h 1003"/>
              <a:gd name="T104" fmla="*/ 2147483646 w 1949"/>
              <a:gd name="T105" fmla="*/ 2147483646 h 1003"/>
              <a:gd name="T106" fmla="*/ 2147483646 w 1949"/>
              <a:gd name="T107" fmla="*/ 2147483646 h 1003"/>
              <a:gd name="T108" fmla="*/ 2147483646 w 1949"/>
              <a:gd name="T109" fmla="*/ 2147483646 h 1003"/>
              <a:gd name="T110" fmla="*/ 2147483646 w 1949"/>
              <a:gd name="T111" fmla="*/ 2147483646 h 1003"/>
              <a:gd name="T112" fmla="*/ 2147483646 w 1949"/>
              <a:gd name="T113" fmla="*/ 2147483646 h 1003"/>
              <a:gd name="T114" fmla="*/ 2147483646 w 1949"/>
              <a:gd name="T115" fmla="*/ 2147483646 h 1003"/>
              <a:gd name="T116" fmla="*/ 2147483646 w 1949"/>
              <a:gd name="T117" fmla="*/ 2147483646 h 1003"/>
              <a:gd name="T118" fmla="*/ 2147483646 w 1949"/>
              <a:gd name="T119" fmla="*/ 2147483646 h 1003"/>
              <a:gd name="T120" fmla="*/ 2147483646 w 1949"/>
              <a:gd name="T121" fmla="*/ 2147483646 h 1003"/>
              <a:gd name="T122" fmla="*/ 2147483646 w 1949"/>
              <a:gd name="T123" fmla="*/ 2147483646 h 10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49"/>
              <a:gd name="T187" fmla="*/ 0 h 1003"/>
              <a:gd name="T188" fmla="*/ 1949 w 1949"/>
              <a:gd name="T189" fmla="*/ 1003 h 10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49" h="1003">
                <a:moveTo>
                  <a:pt x="45" y="386"/>
                </a:moveTo>
                <a:cubicBezTo>
                  <a:pt x="74" y="396"/>
                  <a:pt x="133" y="410"/>
                  <a:pt x="133" y="410"/>
                </a:cubicBezTo>
                <a:cubicBezTo>
                  <a:pt x="141" y="415"/>
                  <a:pt x="152" y="418"/>
                  <a:pt x="157" y="426"/>
                </a:cubicBezTo>
                <a:cubicBezTo>
                  <a:pt x="164" y="438"/>
                  <a:pt x="155" y="456"/>
                  <a:pt x="165" y="466"/>
                </a:cubicBezTo>
                <a:cubicBezTo>
                  <a:pt x="181" y="482"/>
                  <a:pt x="263" y="488"/>
                  <a:pt x="277" y="490"/>
                </a:cubicBezTo>
                <a:cubicBezTo>
                  <a:pt x="310" y="512"/>
                  <a:pt x="344" y="519"/>
                  <a:pt x="381" y="530"/>
                </a:cubicBezTo>
                <a:cubicBezTo>
                  <a:pt x="397" y="535"/>
                  <a:pt x="429" y="546"/>
                  <a:pt x="429" y="546"/>
                </a:cubicBezTo>
                <a:cubicBezTo>
                  <a:pt x="458" y="575"/>
                  <a:pt x="466" y="607"/>
                  <a:pt x="485" y="642"/>
                </a:cubicBezTo>
                <a:cubicBezTo>
                  <a:pt x="494" y="659"/>
                  <a:pt x="499" y="684"/>
                  <a:pt x="517" y="690"/>
                </a:cubicBezTo>
                <a:cubicBezTo>
                  <a:pt x="605" y="719"/>
                  <a:pt x="472" y="673"/>
                  <a:pt x="565" y="714"/>
                </a:cubicBezTo>
                <a:cubicBezTo>
                  <a:pt x="580" y="721"/>
                  <a:pt x="613" y="730"/>
                  <a:pt x="613" y="730"/>
                </a:cubicBezTo>
                <a:cubicBezTo>
                  <a:pt x="641" y="758"/>
                  <a:pt x="655" y="767"/>
                  <a:pt x="693" y="778"/>
                </a:cubicBezTo>
                <a:cubicBezTo>
                  <a:pt x="709" y="783"/>
                  <a:pt x="741" y="794"/>
                  <a:pt x="741" y="794"/>
                </a:cubicBezTo>
                <a:cubicBezTo>
                  <a:pt x="760" y="791"/>
                  <a:pt x="784" y="799"/>
                  <a:pt x="797" y="786"/>
                </a:cubicBezTo>
                <a:cubicBezTo>
                  <a:pt x="805" y="778"/>
                  <a:pt x="775" y="773"/>
                  <a:pt x="773" y="762"/>
                </a:cubicBezTo>
                <a:cubicBezTo>
                  <a:pt x="771" y="753"/>
                  <a:pt x="784" y="746"/>
                  <a:pt x="789" y="738"/>
                </a:cubicBezTo>
                <a:cubicBezTo>
                  <a:pt x="805" y="741"/>
                  <a:pt x="821" y="742"/>
                  <a:pt x="837" y="746"/>
                </a:cubicBezTo>
                <a:cubicBezTo>
                  <a:pt x="853" y="750"/>
                  <a:pt x="885" y="762"/>
                  <a:pt x="885" y="762"/>
                </a:cubicBezTo>
                <a:cubicBezTo>
                  <a:pt x="893" y="770"/>
                  <a:pt x="900" y="779"/>
                  <a:pt x="909" y="786"/>
                </a:cubicBezTo>
                <a:cubicBezTo>
                  <a:pt x="924" y="798"/>
                  <a:pt x="957" y="818"/>
                  <a:pt x="957" y="818"/>
                </a:cubicBezTo>
                <a:cubicBezTo>
                  <a:pt x="972" y="847"/>
                  <a:pt x="1000" y="872"/>
                  <a:pt x="1029" y="890"/>
                </a:cubicBezTo>
                <a:cubicBezTo>
                  <a:pt x="1045" y="900"/>
                  <a:pt x="1068" y="897"/>
                  <a:pt x="1085" y="906"/>
                </a:cubicBezTo>
                <a:cubicBezTo>
                  <a:pt x="1110" y="920"/>
                  <a:pt x="1129" y="947"/>
                  <a:pt x="1157" y="954"/>
                </a:cubicBezTo>
                <a:cubicBezTo>
                  <a:pt x="1299" y="989"/>
                  <a:pt x="1199" y="969"/>
                  <a:pt x="1461" y="978"/>
                </a:cubicBezTo>
                <a:cubicBezTo>
                  <a:pt x="1535" y="1003"/>
                  <a:pt x="1609" y="989"/>
                  <a:pt x="1685" y="970"/>
                </a:cubicBezTo>
                <a:cubicBezTo>
                  <a:pt x="1771" y="912"/>
                  <a:pt x="1755" y="916"/>
                  <a:pt x="1869" y="906"/>
                </a:cubicBezTo>
                <a:cubicBezTo>
                  <a:pt x="1892" y="871"/>
                  <a:pt x="1890" y="822"/>
                  <a:pt x="1909" y="794"/>
                </a:cubicBezTo>
                <a:cubicBezTo>
                  <a:pt x="1933" y="758"/>
                  <a:pt x="1941" y="723"/>
                  <a:pt x="1949" y="682"/>
                </a:cubicBezTo>
                <a:cubicBezTo>
                  <a:pt x="1934" y="638"/>
                  <a:pt x="1903" y="600"/>
                  <a:pt x="1893" y="554"/>
                </a:cubicBezTo>
                <a:cubicBezTo>
                  <a:pt x="1887" y="526"/>
                  <a:pt x="1892" y="502"/>
                  <a:pt x="1869" y="482"/>
                </a:cubicBezTo>
                <a:cubicBezTo>
                  <a:pt x="1793" y="416"/>
                  <a:pt x="1673" y="416"/>
                  <a:pt x="1581" y="410"/>
                </a:cubicBezTo>
                <a:cubicBezTo>
                  <a:pt x="1528" y="383"/>
                  <a:pt x="1479" y="370"/>
                  <a:pt x="1421" y="362"/>
                </a:cubicBezTo>
                <a:cubicBezTo>
                  <a:pt x="1317" y="327"/>
                  <a:pt x="1390" y="347"/>
                  <a:pt x="1197" y="338"/>
                </a:cubicBezTo>
                <a:cubicBezTo>
                  <a:pt x="1121" y="319"/>
                  <a:pt x="1128" y="323"/>
                  <a:pt x="1021" y="330"/>
                </a:cubicBezTo>
                <a:cubicBezTo>
                  <a:pt x="937" y="344"/>
                  <a:pt x="885" y="349"/>
                  <a:pt x="789" y="354"/>
                </a:cubicBezTo>
                <a:cubicBezTo>
                  <a:pt x="745" y="369"/>
                  <a:pt x="775" y="384"/>
                  <a:pt x="733" y="402"/>
                </a:cubicBezTo>
                <a:cubicBezTo>
                  <a:pt x="709" y="412"/>
                  <a:pt x="643" y="416"/>
                  <a:pt x="629" y="418"/>
                </a:cubicBezTo>
                <a:cubicBezTo>
                  <a:pt x="605" y="415"/>
                  <a:pt x="579" y="420"/>
                  <a:pt x="557" y="410"/>
                </a:cubicBezTo>
                <a:cubicBezTo>
                  <a:pt x="528" y="396"/>
                  <a:pt x="512" y="364"/>
                  <a:pt x="485" y="346"/>
                </a:cubicBezTo>
                <a:cubicBezTo>
                  <a:pt x="481" y="335"/>
                  <a:pt x="476" y="293"/>
                  <a:pt x="453" y="338"/>
                </a:cubicBezTo>
                <a:cubicBezTo>
                  <a:pt x="446" y="353"/>
                  <a:pt x="453" y="372"/>
                  <a:pt x="445" y="386"/>
                </a:cubicBezTo>
                <a:cubicBezTo>
                  <a:pt x="441" y="393"/>
                  <a:pt x="429" y="391"/>
                  <a:pt x="421" y="394"/>
                </a:cubicBezTo>
                <a:cubicBezTo>
                  <a:pt x="405" y="391"/>
                  <a:pt x="387" y="394"/>
                  <a:pt x="373" y="386"/>
                </a:cubicBezTo>
                <a:cubicBezTo>
                  <a:pt x="336" y="365"/>
                  <a:pt x="418" y="309"/>
                  <a:pt x="429" y="298"/>
                </a:cubicBezTo>
                <a:cubicBezTo>
                  <a:pt x="383" y="252"/>
                  <a:pt x="406" y="242"/>
                  <a:pt x="389" y="170"/>
                </a:cubicBezTo>
                <a:cubicBezTo>
                  <a:pt x="386" y="156"/>
                  <a:pt x="358" y="131"/>
                  <a:pt x="349" y="122"/>
                </a:cubicBezTo>
                <a:cubicBezTo>
                  <a:pt x="346" y="109"/>
                  <a:pt x="349" y="93"/>
                  <a:pt x="341" y="82"/>
                </a:cubicBezTo>
                <a:cubicBezTo>
                  <a:pt x="329" y="67"/>
                  <a:pt x="293" y="50"/>
                  <a:pt x="293" y="50"/>
                </a:cubicBezTo>
                <a:cubicBezTo>
                  <a:pt x="296" y="69"/>
                  <a:pt x="298" y="87"/>
                  <a:pt x="301" y="106"/>
                </a:cubicBezTo>
                <a:cubicBezTo>
                  <a:pt x="303" y="119"/>
                  <a:pt x="315" y="134"/>
                  <a:pt x="309" y="146"/>
                </a:cubicBezTo>
                <a:cubicBezTo>
                  <a:pt x="305" y="154"/>
                  <a:pt x="293" y="141"/>
                  <a:pt x="285" y="138"/>
                </a:cubicBezTo>
                <a:cubicBezTo>
                  <a:pt x="263" y="51"/>
                  <a:pt x="253" y="60"/>
                  <a:pt x="157" y="50"/>
                </a:cubicBezTo>
                <a:cubicBezTo>
                  <a:pt x="149" y="42"/>
                  <a:pt x="140" y="35"/>
                  <a:pt x="133" y="26"/>
                </a:cubicBezTo>
                <a:cubicBezTo>
                  <a:pt x="127" y="19"/>
                  <a:pt x="126" y="6"/>
                  <a:pt x="117" y="2"/>
                </a:cubicBezTo>
                <a:cubicBezTo>
                  <a:pt x="111" y="0"/>
                  <a:pt x="71" y="21"/>
                  <a:pt x="61" y="26"/>
                </a:cubicBezTo>
                <a:cubicBezTo>
                  <a:pt x="61" y="26"/>
                  <a:pt x="24" y="31"/>
                  <a:pt x="5" y="34"/>
                </a:cubicBezTo>
                <a:cubicBezTo>
                  <a:pt x="18" y="72"/>
                  <a:pt x="3" y="92"/>
                  <a:pt x="45" y="106"/>
                </a:cubicBezTo>
                <a:cubicBezTo>
                  <a:pt x="57" y="154"/>
                  <a:pt x="50" y="128"/>
                  <a:pt x="69" y="186"/>
                </a:cubicBezTo>
                <a:cubicBezTo>
                  <a:pt x="74" y="202"/>
                  <a:pt x="85" y="234"/>
                  <a:pt x="85" y="234"/>
                </a:cubicBezTo>
                <a:cubicBezTo>
                  <a:pt x="54" y="254"/>
                  <a:pt x="49" y="263"/>
                  <a:pt x="61" y="298"/>
                </a:cubicBezTo>
                <a:cubicBezTo>
                  <a:pt x="22" y="317"/>
                  <a:pt x="0" y="324"/>
                  <a:pt x="45" y="354"/>
                </a:cubicBezTo>
                <a:cubicBezTo>
                  <a:pt x="54" y="382"/>
                  <a:pt x="59" y="372"/>
                  <a:pt x="45" y="386"/>
                </a:cubicBezTo>
                <a:close/>
              </a:path>
            </a:pathLst>
          </a:custGeom>
          <a:solidFill>
            <a:srgbClr val="C98069"/>
          </a:solidFill>
          <a:ln w="9525">
            <a:solidFill>
              <a:schemeClr val="tx1"/>
            </a:solidFill>
            <a:round/>
            <a:headEnd/>
            <a:tailEnd/>
          </a:ln>
        </p:spPr>
        <p:txBody>
          <a:bodyPr/>
          <a:lstStyle/>
          <a:p>
            <a:endParaRPr lang="en-US"/>
          </a:p>
        </p:txBody>
      </p:sp>
      <p:sp>
        <p:nvSpPr>
          <p:cNvPr id="36" name="Freeform 16">
            <a:extLst>
              <a:ext uri="{FF2B5EF4-FFF2-40B4-BE49-F238E27FC236}">
                <a16:creationId xmlns:a16="http://schemas.microsoft.com/office/drawing/2014/main" id="{7DCF2DC7-CFE3-436E-974D-F87B30E6F220}"/>
              </a:ext>
            </a:extLst>
          </p:cNvPr>
          <p:cNvSpPr>
            <a:spLocks/>
          </p:cNvSpPr>
          <p:nvPr/>
        </p:nvSpPr>
        <p:spPr bwMode="auto">
          <a:xfrm>
            <a:off x="6686173" y="3635884"/>
            <a:ext cx="3934014" cy="1894427"/>
          </a:xfrm>
          <a:custGeom>
            <a:avLst/>
            <a:gdLst>
              <a:gd name="T0" fmla="*/ 2147483646 w 1881"/>
              <a:gd name="T1" fmla="*/ 2147483646 h 1144"/>
              <a:gd name="T2" fmla="*/ 2147483646 w 1881"/>
              <a:gd name="T3" fmla="*/ 2147483646 h 1144"/>
              <a:gd name="T4" fmla="*/ 2147483646 w 1881"/>
              <a:gd name="T5" fmla="*/ 2147483646 h 1144"/>
              <a:gd name="T6" fmla="*/ 2147483646 w 1881"/>
              <a:gd name="T7" fmla="*/ 2147483646 h 1144"/>
              <a:gd name="T8" fmla="*/ 2147483646 w 1881"/>
              <a:gd name="T9" fmla="*/ 2147483646 h 1144"/>
              <a:gd name="T10" fmla="*/ 2147483646 w 1881"/>
              <a:gd name="T11" fmla="*/ 2147483646 h 1144"/>
              <a:gd name="T12" fmla="*/ 2147483646 w 1881"/>
              <a:gd name="T13" fmla="*/ 2147483646 h 1144"/>
              <a:gd name="T14" fmla="*/ 2147483646 w 1881"/>
              <a:gd name="T15" fmla="*/ 2147483646 h 1144"/>
              <a:gd name="T16" fmla="*/ 2147483646 w 1881"/>
              <a:gd name="T17" fmla="*/ 2147483646 h 1144"/>
              <a:gd name="T18" fmla="*/ 2147483646 w 1881"/>
              <a:gd name="T19" fmla="*/ 2147483646 h 1144"/>
              <a:gd name="T20" fmla="*/ 2147483646 w 1881"/>
              <a:gd name="T21" fmla="*/ 2147483646 h 1144"/>
              <a:gd name="T22" fmla="*/ 2147483646 w 1881"/>
              <a:gd name="T23" fmla="*/ 2147483646 h 1144"/>
              <a:gd name="T24" fmla="*/ 2147483646 w 1881"/>
              <a:gd name="T25" fmla="*/ 2147483646 h 1144"/>
              <a:gd name="T26" fmla="*/ 2147483646 w 1881"/>
              <a:gd name="T27" fmla="*/ 2147483646 h 1144"/>
              <a:gd name="T28" fmla="*/ 2147483646 w 1881"/>
              <a:gd name="T29" fmla="*/ 2147483646 h 1144"/>
              <a:gd name="T30" fmla="*/ 2147483646 w 1881"/>
              <a:gd name="T31" fmla="*/ 2147483646 h 1144"/>
              <a:gd name="T32" fmla="*/ 2147483646 w 1881"/>
              <a:gd name="T33" fmla="*/ 2147483646 h 1144"/>
              <a:gd name="T34" fmla="*/ 2147483646 w 1881"/>
              <a:gd name="T35" fmla="*/ 2147483646 h 1144"/>
              <a:gd name="T36" fmla="*/ 2147483646 w 1881"/>
              <a:gd name="T37" fmla="*/ 2147483646 h 1144"/>
              <a:gd name="T38" fmla="*/ 2147483646 w 1881"/>
              <a:gd name="T39" fmla="*/ 2147483646 h 1144"/>
              <a:gd name="T40" fmla="*/ 2147483646 w 1881"/>
              <a:gd name="T41" fmla="*/ 2147483646 h 1144"/>
              <a:gd name="T42" fmla="*/ 2147483646 w 1881"/>
              <a:gd name="T43" fmla="*/ 2147483646 h 1144"/>
              <a:gd name="T44" fmla="*/ 2147483646 w 1881"/>
              <a:gd name="T45" fmla="*/ 2147483646 h 1144"/>
              <a:gd name="T46" fmla="*/ 2147483646 w 1881"/>
              <a:gd name="T47" fmla="*/ 2147483646 h 1144"/>
              <a:gd name="T48" fmla="*/ 2147483646 w 1881"/>
              <a:gd name="T49" fmla="*/ 2147483646 h 1144"/>
              <a:gd name="T50" fmla="*/ 2147483646 w 1881"/>
              <a:gd name="T51" fmla="*/ 2147483646 h 1144"/>
              <a:gd name="T52" fmla="*/ 2147483646 w 1881"/>
              <a:gd name="T53" fmla="*/ 2147483646 h 1144"/>
              <a:gd name="T54" fmla="*/ 2147483646 w 1881"/>
              <a:gd name="T55" fmla="*/ 2147483646 h 1144"/>
              <a:gd name="T56" fmla="*/ 2147483646 w 1881"/>
              <a:gd name="T57" fmla="*/ 2147483646 h 1144"/>
              <a:gd name="T58" fmla="*/ 2147483646 w 1881"/>
              <a:gd name="T59" fmla="*/ 2147483646 h 1144"/>
              <a:gd name="T60" fmla="*/ 2147483646 w 1881"/>
              <a:gd name="T61" fmla="*/ 2147483646 h 1144"/>
              <a:gd name="T62" fmla="*/ 2147483646 w 1881"/>
              <a:gd name="T63" fmla="*/ 2147483646 h 1144"/>
              <a:gd name="T64" fmla="*/ 2147483646 w 1881"/>
              <a:gd name="T65" fmla="*/ 2147483646 h 1144"/>
              <a:gd name="T66" fmla="*/ 2147483646 w 1881"/>
              <a:gd name="T67" fmla="*/ 2147483646 h 1144"/>
              <a:gd name="T68" fmla="*/ 2147483646 w 1881"/>
              <a:gd name="T69" fmla="*/ 2147483646 h 1144"/>
              <a:gd name="T70" fmla="*/ 2147483646 w 1881"/>
              <a:gd name="T71" fmla="*/ 2147483646 h 1144"/>
              <a:gd name="T72" fmla="*/ 2147483646 w 1881"/>
              <a:gd name="T73" fmla="*/ 2147483646 h 1144"/>
              <a:gd name="T74" fmla="*/ 2147483646 w 1881"/>
              <a:gd name="T75" fmla="*/ 2147483646 h 1144"/>
              <a:gd name="T76" fmla="*/ 2147483646 w 1881"/>
              <a:gd name="T77" fmla="*/ 2147483646 h 1144"/>
              <a:gd name="T78" fmla="*/ 2147483646 w 1881"/>
              <a:gd name="T79" fmla="*/ 2147483646 h 1144"/>
              <a:gd name="T80" fmla="*/ 2147483646 w 1881"/>
              <a:gd name="T81" fmla="*/ 2147483646 h 1144"/>
              <a:gd name="T82" fmla="*/ 2147483646 w 1881"/>
              <a:gd name="T83" fmla="*/ 2147483646 h 1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881"/>
              <a:gd name="T127" fmla="*/ 0 h 1144"/>
              <a:gd name="T128" fmla="*/ 1881 w 1881"/>
              <a:gd name="T129" fmla="*/ 1144 h 11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881" h="1144">
                <a:moveTo>
                  <a:pt x="5" y="16"/>
                </a:moveTo>
                <a:cubicBezTo>
                  <a:pt x="14" y="174"/>
                  <a:pt x="14" y="341"/>
                  <a:pt x="45" y="496"/>
                </a:cubicBezTo>
                <a:cubicBezTo>
                  <a:pt x="50" y="557"/>
                  <a:pt x="0" y="670"/>
                  <a:pt x="61" y="680"/>
                </a:cubicBezTo>
                <a:cubicBezTo>
                  <a:pt x="128" y="691"/>
                  <a:pt x="194" y="707"/>
                  <a:pt x="261" y="720"/>
                </a:cubicBezTo>
                <a:cubicBezTo>
                  <a:pt x="321" y="700"/>
                  <a:pt x="247" y="727"/>
                  <a:pt x="309" y="696"/>
                </a:cubicBezTo>
                <a:cubicBezTo>
                  <a:pt x="336" y="682"/>
                  <a:pt x="368" y="682"/>
                  <a:pt x="397" y="672"/>
                </a:cubicBezTo>
                <a:cubicBezTo>
                  <a:pt x="457" y="612"/>
                  <a:pt x="438" y="645"/>
                  <a:pt x="461" y="576"/>
                </a:cubicBezTo>
                <a:cubicBezTo>
                  <a:pt x="466" y="560"/>
                  <a:pt x="472" y="544"/>
                  <a:pt x="477" y="528"/>
                </a:cubicBezTo>
                <a:cubicBezTo>
                  <a:pt x="480" y="520"/>
                  <a:pt x="485" y="504"/>
                  <a:pt x="485" y="504"/>
                </a:cubicBezTo>
                <a:cubicBezTo>
                  <a:pt x="468" y="419"/>
                  <a:pt x="403" y="387"/>
                  <a:pt x="325" y="376"/>
                </a:cubicBezTo>
                <a:cubicBezTo>
                  <a:pt x="322" y="365"/>
                  <a:pt x="320" y="355"/>
                  <a:pt x="317" y="344"/>
                </a:cubicBezTo>
                <a:cubicBezTo>
                  <a:pt x="312" y="328"/>
                  <a:pt x="301" y="296"/>
                  <a:pt x="301" y="296"/>
                </a:cubicBezTo>
                <a:cubicBezTo>
                  <a:pt x="304" y="277"/>
                  <a:pt x="296" y="253"/>
                  <a:pt x="309" y="240"/>
                </a:cubicBezTo>
                <a:cubicBezTo>
                  <a:pt x="323" y="226"/>
                  <a:pt x="363" y="257"/>
                  <a:pt x="373" y="264"/>
                </a:cubicBezTo>
                <a:cubicBezTo>
                  <a:pt x="402" y="307"/>
                  <a:pt x="400" y="354"/>
                  <a:pt x="445" y="384"/>
                </a:cubicBezTo>
                <a:cubicBezTo>
                  <a:pt x="450" y="392"/>
                  <a:pt x="457" y="399"/>
                  <a:pt x="461" y="408"/>
                </a:cubicBezTo>
                <a:cubicBezTo>
                  <a:pt x="465" y="416"/>
                  <a:pt x="462" y="427"/>
                  <a:pt x="469" y="432"/>
                </a:cubicBezTo>
                <a:cubicBezTo>
                  <a:pt x="469" y="432"/>
                  <a:pt x="529" y="452"/>
                  <a:pt x="541" y="456"/>
                </a:cubicBezTo>
                <a:cubicBezTo>
                  <a:pt x="557" y="467"/>
                  <a:pt x="589" y="488"/>
                  <a:pt x="589" y="488"/>
                </a:cubicBezTo>
                <a:cubicBezTo>
                  <a:pt x="599" y="503"/>
                  <a:pt x="602" y="522"/>
                  <a:pt x="613" y="536"/>
                </a:cubicBezTo>
                <a:cubicBezTo>
                  <a:pt x="626" y="552"/>
                  <a:pt x="667" y="580"/>
                  <a:pt x="685" y="592"/>
                </a:cubicBezTo>
                <a:cubicBezTo>
                  <a:pt x="698" y="611"/>
                  <a:pt x="718" y="626"/>
                  <a:pt x="725" y="648"/>
                </a:cubicBezTo>
                <a:cubicBezTo>
                  <a:pt x="743" y="701"/>
                  <a:pt x="733" y="736"/>
                  <a:pt x="765" y="784"/>
                </a:cubicBezTo>
                <a:cubicBezTo>
                  <a:pt x="774" y="827"/>
                  <a:pt x="780" y="869"/>
                  <a:pt x="789" y="912"/>
                </a:cubicBezTo>
                <a:cubicBezTo>
                  <a:pt x="797" y="952"/>
                  <a:pt x="796" y="921"/>
                  <a:pt x="813" y="960"/>
                </a:cubicBezTo>
                <a:cubicBezTo>
                  <a:pt x="820" y="975"/>
                  <a:pt x="820" y="994"/>
                  <a:pt x="829" y="1008"/>
                </a:cubicBezTo>
                <a:cubicBezTo>
                  <a:pt x="834" y="1016"/>
                  <a:pt x="841" y="1023"/>
                  <a:pt x="845" y="1032"/>
                </a:cubicBezTo>
                <a:cubicBezTo>
                  <a:pt x="862" y="1066"/>
                  <a:pt x="868" y="1098"/>
                  <a:pt x="901" y="1120"/>
                </a:cubicBezTo>
                <a:cubicBezTo>
                  <a:pt x="957" y="1101"/>
                  <a:pt x="944" y="1120"/>
                  <a:pt x="957" y="1080"/>
                </a:cubicBezTo>
                <a:cubicBezTo>
                  <a:pt x="960" y="1051"/>
                  <a:pt x="959" y="1021"/>
                  <a:pt x="965" y="992"/>
                </a:cubicBezTo>
                <a:cubicBezTo>
                  <a:pt x="969" y="975"/>
                  <a:pt x="985" y="961"/>
                  <a:pt x="989" y="944"/>
                </a:cubicBezTo>
                <a:cubicBezTo>
                  <a:pt x="993" y="930"/>
                  <a:pt x="999" y="882"/>
                  <a:pt x="1005" y="880"/>
                </a:cubicBezTo>
                <a:cubicBezTo>
                  <a:pt x="1027" y="871"/>
                  <a:pt x="1053" y="875"/>
                  <a:pt x="1077" y="872"/>
                </a:cubicBezTo>
                <a:cubicBezTo>
                  <a:pt x="1092" y="862"/>
                  <a:pt x="1116" y="848"/>
                  <a:pt x="1125" y="832"/>
                </a:cubicBezTo>
                <a:cubicBezTo>
                  <a:pt x="1139" y="808"/>
                  <a:pt x="1131" y="773"/>
                  <a:pt x="1149" y="752"/>
                </a:cubicBezTo>
                <a:cubicBezTo>
                  <a:pt x="1162" y="738"/>
                  <a:pt x="1197" y="720"/>
                  <a:pt x="1197" y="720"/>
                </a:cubicBezTo>
                <a:cubicBezTo>
                  <a:pt x="1226" y="723"/>
                  <a:pt x="1258" y="717"/>
                  <a:pt x="1285" y="728"/>
                </a:cubicBezTo>
                <a:cubicBezTo>
                  <a:pt x="1295" y="732"/>
                  <a:pt x="1291" y="749"/>
                  <a:pt x="1293" y="760"/>
                </a:cubicBezTo>
                <a:cubicBezTo>
                  <a:pt x="1296" y="776"/>
                  <a:pt x="1298" y="792"/>
                  <a:pt x="1301" y="808"/>
                </a:cubicBezTo>
                <a:cubicBezTo>
                  <a:pt x="1309" y="848"/>
                  <a:pt x="1331" y="889"/>
                  <a:pt x="1365" y="912"/>
                </a:cubicBezTo>
                <a:cubicBezTo>
                  <a:pt x="1384" y="968"/>
                  <a:pt x="1350" y="1051"/>
                  <a:pt x="1413" y="1072"/>
                </a:cubicBezTo>
                <a:cubicBezTo>
                  <a:pt x="1440" y="1112"/>
                  <a:pt x="1421" y="1091"/>
                  <a:pt x="1477" y="1128"/>
                </a:cubicBezTo>
                <a:cubicBezTo>
                  <a:pt x="1495" y="1140"/>
                  <a:pt x="1541" y="1144"/>
                  <a:pt x="1541" y="1144"/>
                </a:cubicBezTo>
                <a:cubicBezTo>
                  <a:pt x="1563" y="1129"/>
                  <a:pt x="1580" y="1129"/>
                  <a:pt x="1557" y="1096"/>
                </a:cubicBezTo>
                <a:cubicBezTo>
                  <a:pt x="1544" y="1077"/>
                  <a:pt x="1509" y="1048"/>
                  <a:pt x="1509" y="1048"/>
                </a:cubicBezTo>
                <a:cubicBezTo>
                  <a:pt x="1491" y="993"/>
                  <a:pt x="1548" y="1019"/>
                  <a:pt x="1589" y="1024"/>
                </a:cubicBezTo>
                <a:cubicBezTo>
                  <a:pt x="1607" y="1060"/>
                  <a:pt x="1632" y="1090"/>
                  <a:pt x="1645" y="1128"/>
                </a:cubicBezTo>
                <a:cubicBezTo>
                  <a:pt x="1673" y="1100"/>
                  <a:pt x="1677" y="1083"/>
                  <a:pt x="1717" y="1096"/>
                </a:cubicBezTo>
                <a:cubicBezTo>
                  <a:pt x="1760" y="1053"/>
                  <a:pt x="1758" y="993"/>
                  <a:pt x="1725" y="944"/>
                </a:cubicBezTo>
                <a:cubicBezTo>
                  <a:pt x="1732" y="915"/>
                  <a:pt x="1750" y="885"/>
                  <a:pt x="1733" y="856"/>
                </a:cubicBezTo>
                <a:cubicBezTo>
                  <a:pt x="1727" y="846"/>
                  <a:pt x="1716" y="841"/>
                  <a:pt x="1709" y="832"/>
                </a:cubicBezTo>
                <a:cubicBezTo>
                  <a:pt x="1697" y="817"/>
                  <a:pt x="1677" y="784"/>
                  <a:pt x="1677" y="784"/>
                </a:cubicBezTo>
                <a:cubicBezTo>
                  <a:pt x="1689" y="646"/>
                  <a:pt x="1652" y="696"/>
                  <a:pt x="1733" y="696"/>
                </a:cubicBezTo>
                <a:cubicBezTo>
                  <a:pt x="1749" y="696"/>
                  <a:pt x="1765" y="691"/>
                  <a:pt x="1781" y="688"/>
                </a:cubicBezTo>
                <a:cubicBezTo>
                  <a:pt x="1768" y="650"/>
                  <a:pt x="1767" y="671"/>
                  <a:pt x="1805" y="648"/>
                </a:cubicBezTo>
                <a:cubicBezTo>
                  <a:pt x="1821" y="638"/>
                  <a:pt x="1853" y="616"/>
                  <a:pt x="1853" y="616"/>
                </a:cubicBezTo>
                <a:cubicBezTo>
                  <a:pt x="1881" y="574"/>
                  <a:pt x="1877" y="567"/>
                  <a:pt x="1869" y="512"/>
                </a:cubicBezTo>
                <a:cubicBezTo>
                  <a:pt x="1834" y="515"/>
                  <a:pt x="1799" y="511"/>
                  <a:pt x="1765" y="520"/>
                </a:cubicBezTo>
                <a:cubicBezTo>
                  <a:pt x="1756" y="522"/>
                  <a:pt x="1757" y="539"/>
                  <a:pt x="1749" y="544"/>
                </a:cubicBezTo>
                <a:cubicBezTo>
                  <a:pt x="1710" y="570"/>
                  <a:pt x="1540" y="582"/>
                  <a:pt x="1509" y="584"/>
                </a:cubicBezTo>
                <a:cubicBezTo>
                  <a:pt x="1466" y="581"/>
                  <a:pt x="1423" y="585"/>
                  <a:pt x="1381" y="576"/>
                </a:cubicBezTo>
                <a:cubicBezTo>
                  <a:pt x="1370" y="574"/>
                  <a:pt x="1368" y="553"/>
                  <a:pt x="1357" y="552"/>
                </a:cubicBezTo>
                <a:cubicBezTo>
                  <a:pt x="1322" y="548"/>
                  <a:pt x="1288" y="557"/>
                  <a:pt x="1253" y="560"/>
                </a:cubicBezTo>
                <a:cubicBezTo>
                  <a:pt x="1098" y="551"/>
                  <a:pt x="1155" y="577"/>
                  <a:pt x="1069" y="520"/>
                </a:cubicBezTo>
                <a:cubicBezTo>
                  <a:pt x="1045" y="504"/>
                  <a:pt x="1021" y="488"/>
                  <a:pt x="997" y="472"/>
                </a:cubicBezTo>
                <a:cubicBezTo>
                  <a:pt x="989" y="467"/>
                  <a:pt x="973" y="456"/>
                  <a:pt x="973" y="456"/>
                </a:cubicBezTo>
                <a:cubicBezTo>
                  <a:pt x="950" y="421"/>
                  <a:pt x="918" y="393"/>
                  <a:pt x="885" y="368"/>
                </a:cubicBezTo>
                <a:cubicBezTo>
                  <a:pt x="870" y="356"/>
                  <a:pt x="837" y="336"/>
                  <a:pt x="837" y="336"/>
                </a:cubicBezTo>
                <a:cubicBezTo>
                  <a:pt x="823" y="407"/>
                  <a:pt x="808" y="384"/>
                  <a:pt x="733" y="376"/>
                </a:cubicBezTo>
                <a:cubicBezTo>
                  <a:pt x="713" y="369"/>
                  <a:pt x="701" y="368"/>
                  <a:pt x="685" y="352"/>
                </a:cubicBezTo>
                <a:cubicBezTo>
                  <a:pt x="669" y="336"/>
                  <a:pt x="672" y="318"/>
                  <a:pt x="645" y="312"/>
                </a:cubicBezTo>
                <a:cubicBezTo>
                  <a:pt x="616" y="306"/>
                  <a:pt x="586" y="307"/>
                  <a:pt x="557" y="304"/>
                </a:cubicBezTo>
                <a:cubicBezTo>
                  <a:pt x="542" y="282"/>
                  <a:pt x="536" y="251"/>
                  <a:pt x="517" y="232"/>
                </a:cubicBezTo>
                <a:cubicBezTo>
                  <a:pt x="510" y="225"/>
                  <a:pt x="500" y="223"/>
                  <a:pt x="493" y="216"/>
                </a:cubicBezTo>
                <a:cubicBezTo>
                  <a:pt x="465" y="188"/>
                  <a:pt x="460" y="165"/>
                  <a:pt x="421" y="152"/>
                </a:cubicBezTo>
                <a:cubicBezTo>
                  <a:pt x="416" y="144"/>
                  <a:pt x="413" y="133"/>
                  <a:pt x="405" y="128"/>
                </a:cubicBezTo>
                <a:cubicBezTo>
                  <a:pt x="384" y="115"/>
                  <a:pt x="328" y="99"/>
                  <a:pt x="301" y="88"/>
                </a:cubicBezTo>
                <a:cubicBezTo>
                  <a:pt x="285" y="82"/>
                  <a:pt x="253" y="72"/>
                  <a:pt x="253" y="72"/>
                </a:cubicBezTo>
                <a:cubicBezTo>
                  <a:pt x="241" y="60"/>
                  <a:pt x="227" y="39"/>
                  <a:pt x="205" y="40"/>
                </a:cubicBezTo>
                <a:cubicBezTo>
                  <a:pt x="173" y="42"/>
                  <a:pt x="109" y="56"/>
                  <a:pt x="109" y="56"/>
                </a:cubicBezTo>
                <a:cubicBezTo>
                  <a:pt x="96" y="53"/>
                  <a:pt x="80" y="56"/>
                  <a:pt x="69" y="48"/>
                </a:cubicBezTo>
                <a:cubicBezTo>
                  <a:pt x="51" y="35"/>
                  <a:pt x="61" y="0"/>
                  <a:pt x="29" y="0"/>
                </a:cubicBezTo>
                <a:cubicBezTo>
                  <a:pt x="19" y="0"/>
                  <a:pt x="13" y="11"/>
                  <a:pt x="5" y="16"/>
                </a:cubicBezTo>
                <a:close/>
              </a:path>
            </a:pathLst>
          </a:custGeom>
          <a:solidFill>
            <a:schemeClr val="folHlink"/>
          </a:solidFill>
          <a:ln w="9525">
            <a:solidFill>
              <a:schemeClr val="tx1"/>
            </a:solidFill>
            <a:round/>
            <a:headEnd/>
            <a:tailEnd/>
          </a:ln>
        </p:spPr>
        <p:txBody>
          <a:bodyPr/>
          <a:lstStyle/>
          <a:p>
            <a:endParaRPr lang="en-US"/>
          </a:p>
        </p:txBody>
      </p:sp>
      <p:sp>
        <p:nvSpPr>
          <p:cNvPr id="37" name="Freeform 17">
            <a:extLst>
              <a:ext uri="{FF2B5EF4-FFF2-40B4-BE49-F238E27FC236}">
                <a16:creationId xmlns:a16="http://schemas.microsoft.com/office/drawing/2014/main" id="{C66148A2-8CC0-4F40-8810-84A6B7200CB3}"/>
              </a:ext>
            </a:extLst>
          </p:cNvPr>
          <p:cNvSpPr>
            <a:spLocks/>
          </p:cNvSpPr>
          <p:nvPr/>
        </p:nvSpPr>
        <p:spPr bwMode="auto">
          <a:xfrm>
            <a:off x="9331998" y="5677170"/>
            <a:ext cx="838200" cy="457200"/>
          </a:xfrm>
          <a:custGeom>
            <a:avLst/>
            <a:gdLst>
              <a:gd name="T0" fmla="*/ 0 w 328"/>
              <a:gd name="T1" fmla="*/ 0 h 304"/>
              <a:gd name="T2" fmla="*/ 2147483646 w 328"/>
              <a:gd name="T3" fmla="*/ 2147483646 h 304"/>
              <a:gd name="T4" fmla="*/ 2147483646 w 328"/>
              <a:gd name="T5" fmla="*/ 2147483646 h 304"/>
              <a:gd name="T6" fmla="*/ 2147483646 w 328"/>
              <a:gd name="T7" fmla="*/ 2147483646 h 304"/>
              <a:gd name="T8" fmla="*/ 2147483646 w 328"/>
              <a:gd name="T9" fmla="*/ 2147483646 h 304"/>
              <a:gd name="T10" fmla="*/ 2147483646 w 328"/>
              <a:gd name="T11" fmla="*/ 2147483646 h 304"/>
              <a:gd name="T12" fmla="*/ 2147483646 w 328"/>
              <a:gd name="T13" fmla="*/ 2147483646 h 304"/>
              <a:gd name="T14" fmla="*/ 2147483646 w 328"/>
              <a:gd name="T15" fmla="*/ 2147483646 h 304"/>
              <a:gd name="T16" fmla="*/ 2147483646 w 328"/>
              <a:gd name="T17" fmla="*/ 2147483646 h 304"/>
              <a:gd name="T18" fmla="*/ 2147483646 w 328"/>
              <a:gd name="T19" fmla="*/ 2147483646 h 304"/>
              <a:gd name="T20" fmla="*/ 2147483646 w 328"/>
              <a:gd name="T21" fmla="*/ 2147483646 h 304"/>
              <a:gd name="T22" fmla="*/ 0 w 328"/>
              <a:gd name="T23" fmla="*/ 0 h 3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8"/>
              <a:gd name="T37" fmla="*/ 0 h 304"/>
              <a:gd name="T38" fmla="*/ 328 w 328"/>
              <a:gd name="T39" fmla="*/ 304 h 3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8" h="304">
                <a:moveTo>
                  <a:pt x="0" y="0"/>
                </a:moveTo>
                <a:cubicBezTo>
                  <a:pt x="29" y="3"/>
                  <a:pt x="59" y="2"/>
                  <a:pt x="88" y="8"/>
                </a:cubicBezTo>
                <a:cubicBezTo>
                  <a:pt x="118" y="14"/>
                  <a:pt x="117" y="44"/>
                  <a:pt x="152" y="56"/>
                </a:cubicBezTo>
                <a:cubicBezTo>
                  <a:pt x="189" y="105"/>
                  <a:pt x="192" y="131"/>
                  <a:pt x="256" y="144"/>
                </a:cubicBezTo>
                <a:cubicBezTo>
                  <a:pt x="292" y="180"/>
                  <a:pt x="310" y="171"/>
                  <a:pt x="328" y="224"/>
                </a:cubicBezTo>
                <a:cubicBezTo>
                  <a:pt x="319" y="251"/>
                  <a:pt x="313" y="277"/>
                  <a:pt x="304" y="304"/>
                </a:cubicBezTo>
                <a:cubicBezTo>
                  <a:pt x="285" y="301"/>
                  <a:pt x="266" y="301"/>
                  <a:pt x="248" y="296"/>
                </a:cubicBezTo>
                <a:cubicBezTo>
                  <a:pt x="215" y="286"/>
                  <a:pt x="189" y="233"/>
                  <a:pt x="168" y="208"/>
                </a:cubicBezTo>
                <a:cubicBezTo>
                  <a:pt x="147" y="183"/>
                  <a:pt x="125" y="161"/>
                  <a:pt x="104" y="136"/>
                </a:cubicBezTo>
                <a:cubicBezTo>
                  <a:pt x="98" y="129"/>
                  <a:pt x="92" y="121"/>
                  <a:pt x="88" y="112"/>
                </a:cubicBezTo>
                <a:cubicBezTo>
                  <a:pt x="84" y="104"/>
                  <a:pt x="85" y="95"/>
                  <a:pt x="80" y="88"/>
                </a:cubicBezTo>
                <a:cubicBezTo>
                  <a:pt x="62" y="65"/>
                  <a:pt x="23" y="23"/>
                  <a:pt x="0" y="0"/>
                </a:cubicBezTo>
                <a:close/>
              </a:path>
            </a:pathLst>
          </a:custGeom>
          <a:solidFill>
            <a:srgbClr val="DEC0D5"/>
          </a:solidFill>
          <a:ln w="9525">
            <a:solidFill>
              <a:schemeClr val="tx1"/>
            </a:solidFill>
            <a:round/>
            <a:headEnd/>
            <a:tailEnd/>
          </a:ln>
        </p:spPr>
        <p:txBody>
          <a:bodyPr/>
          <a:lstStyle/>
          <a:p>
            <a:endParaRPr lang="en-US"/>
          </a:p>
        </p:txBody>
      </p:sp>
      <p:sp>
        <p:nvSpPr>
          <p:cNvPr id="38" name="Freeform 18">
            <a:extLst>
              <a:ext uri="{FF2B5EF4-FFF2-40B4-BE49-F238E27FC236}">
                <a16:creationId xmlns:a16="http://schemas.microsoft.com/office/drawing/2014/main" id="{42499EFF-3A76-488D-8BAD-11DD648BBB14}"/>
              </a:ext>
            </a:extLst>
          </p:cNvPr>
          <p:cNvSpPr>
            <a:spLocks/>
          </p:cNvSpPr>
          <p:nvPr/>
        </p:nvSpPr>
        <p:spPr bwMode="auto">
          <a:xfrm>
            <a:off x="9766796" y="5571391"/>
            <a:ext cx="304800" cy="285750"/>
          </a:xfrm>
          <a:custGeom>
            <a:avLst/>
            <a:gdLst>
              <a:gd name="T0" fmla="*/ 2147483646 w 128"/>
              <a:gd name="T1" fmla="*/ 0 h 202"/>
              <a:gd name="T2" fmla="*/ 2147483646 w 128"/>
              <a:gd name="T3" fmla="*/ 2147483646 h 202"/>
              <a:gd name="T4" fmla="*/ 2147483646 w 128"/>
              <a:gd name="T5" fmla="*/ 2147483646 h 202"/>
              <a:gd name="T6" fmla="*/ 2147483646 w 128"/>
              <a:gd name="T7" fmla="*/ 2147483646 h 202"/>
              <a:gd name="T8" fmla="*/ 0 w 128"/>
              <a:gd name="T9" fmla="*/ 2147483646 h 202"/>
              <a:gd name="T10" fmla="*/ 2147483646 w 128"/>
              <a:gd name="T11" fmla="*/ 0 h 202"/>
              <a:gd name="T12" fmla="*/ 0 60000 65536"/>
              <a:gd name="T13" fmla="*/ 0 60000 65536"/>
              <a:gd name="T14" fmla="*/ 0 60000 65536"/>
              <a:gd name="T15" fmla="*/ 0 60000 65536"/>
              <a:gd name="T16" fmla="*/ 0 60000 65536"/>
              <a:gd name="T17" fmla="*/ 0 60000 65536"/>
              <a:gd name="T18" fmla="*/ 0 w 128"/>
              <a:gd name="T19" fmla="*/ 0 h 202"/>
              <a:gd name="T20" fmla="*/ 128 w 128"/>
              <a:gd name="T21" fmla="*/ 202 h 202"/>
            </a:gdLst>
            <a:ahLst/>
            <a:cxnLst>
              <a:cxn ang="T12">
                <a:pos x="T0" y="T1"/>
              </a:cxn>
              <a:cxn ang="T13">
                <a:pos x="T2" y="T3"/>
              </a:cxn>
              <a:cxn ang="T14">
                <a:pos x="T4" y="T5"/>
              </a:cxn>
              <a:cxn ang="T15">
                <a:pos x="T6" y="T7"/>
              </a:cxn>
              <a:cxn ang="T16">
                <a:pos x="T8" y="T9"/>
              </a:cxn>
              <a:cxn ang="T17">
                <a:pos x="T10" y="T11"/>
              </a:cxn>
            </a:cxnLst>
            <a:rect l="T18" t="T19" r="T20" b="T21"/>
            <a:pathLst>
              <a:path w="128" h="202">
                <a:moveTo>
                  <a:pt x="24" y="0"/>
                </a:moveTo>
                <a:cubicBezTo>
                  <a:pt x="43" y="3"/>
                  <a:pt x="63" y="0"/>
                  <a:pt x="80" y="8"/>
                </a:cubicBezTo>
                <a:cubicBezTo>
                  <a:pt x="95" y="15"/>
                  <a:pt x="102" y="53"/>
                  <a:pt x="104" y="64"/>
                </a:cubicBezTo>
                <a:cubicBezTo>
                  <a:pt x="112" y="101"/>
                  <a:pt x="121" y="139"/>
                  <a:pt x="128" y="176"/>
                </a:cubicBezTo>
                <a:cubicBezTo>
                  <a:pt x="50" y="202"/>
                  <a:pt x="21" y="143"/>
                  <a:pt x="0" y="80"/>
                </a:cubicBezTo>
                <a:cubicBezTo>
                  <a:pt x="7" y="53"/>
                  <a:pt x="15" y="27"/>
                  <a:pt x="24" y="0"/>
                </a:cubicBezTo>
                <a:close/>
              </a:path>
            </a:pathLst>
          </a:custGeom>
          <a:solidFill>
            <a:srgbClr val="DEC0D5"/>
          </a:solidFill>
          <a:ln w="9525">
            <a:solidFill>
              <a:schemeClr val="tx1"/>
            </a:solidFill>
            <a:round/>
            <a:headEnd/>
            <a:tailEnd/>
          </a:ln>
        </p:spPr>
        <p:txBody>
          <a:bodyPr/>
          <a:lstStyle/>
          <a:p>
            <a:endParaRPr lang="en-US"/>
          </a:p>
        </p:txBody>
      </p:sp>
      <p:sp>
        <p:nvSpPr>
          <p:cNvPr id="39" name="Freeform 19">
            <a:extLst>
              <a:ext uri="{FF2B5EF4-FFF2-40B4-BE49-F238E27FC236}">
                <a16:creationId xmlns:a16="http://schemas.microsoft.com/office/drawing/2014/main" id="{07B034C2-7680-4B08-928A-F182FCD32B0E}"/>
              </a:ext>
            </a:extLst>
          </p:cNvPr>
          <p:cNvSpPr>
            <a:spLocks/>
          </p:cNvSpPr>
          <p:nvPr/>
        </p:nvSpPr>
        <p:spPr bwMode="auto">
          <a:xfrm>
            <a:off x="10016423" y="6134225"/>
            <a:ext cx="527132" cy="105924"/>
          </a:xfrm>
          <a:custGeom>
            <a:avLst/>
            <a:gdLst>
              <a:gd name="T0" fmla="*/ 2147483646 w 160"/>
              <a:gd name="T1" fmla="*/ 2147483646 h 72"/>
              <a:gd name="T2" fmla="*/ 2147483646 w 160"/>
              <a:gd name="T3" fmla="*/ 2147483646 h 72"/>
              <a:gd name="T4" fmla="*/ 2147483646 w 160"/>
              <a:gd name="T5" fmla="*/ 2147483646 h 72"/>
              <a:gd name="T6" fmla="*/ 2147483646 w 160"/>
              <a:gd name="T7" fmla="*/ 2147483646 h 72"/>
              <a:gd name="T8" fmla="*/ 2147483646 w 160"/>
              <a:gd name="T9" fmla="*/ 2147483646 h 72"/>
              <a:gd name="T10" fmla="*/ 2147483646 w 160"/>
              <a:gd name="T11" fmla="*/ 2147483646 h 72"/>
              <a:gd name="T12" fmla="*/ 0 60000 65536"/>
              <a:gd name="T13" fmla="*/ 0 60000 65536"/>
              <a:gd name="T14" fmla="*/ 0 60000 65536"/>
              <a:gd name="T15" fmla="*/ 0 60000 65536"/>
              <a:gd name="T16" fmla="*/ 0 60000 65536"/>
              <a:gd name="T17" fmla="*/ 0 60000 65536"/>
              <a:gd name="T18" fmla="*/ 0 w 160"/>
              <a:gd name="T19" fmla="*/ 0 h 72"/>
              <a:gd name="T20" fmla="*/ 160 w 160"/>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160" h="72">
                <a:moveTo>
                  <a:pt x="56" y="24"/>
                </a:moveTo>
                <a:cubicBezTo>
                  <a:pt x="86" y="16"/>
                  <a:pt x="121" y="4"/>
                  <a:pt x="152" y="24"/>
                </a:cubicBezTo>
                <a:cubicBezTo>
                  <a:pt x="160" y="29"/>
                  <a:pt x="143" y="41"/>
                  <a:pt x="136" y="48"/>
                </a:cubicBezTo>
                <a:cubicBezTo>
                  <a:pt x="120" y="64"/>
                  <a:pt x="108" y="65"/>
                  <a:pt x="88" y="72"/>
                </a:cubicBezTo>
                <a:cubicBezTo>
                  <a:pt x="80" y="69"/>
                  <a:pt x="70" y="70"/>
                  <a:pt x="64" y="64"/>
                </a:cubicBezTo>
                <a:cubicBezTo>
                  <a:pt x="0" y="0"/>
                  <a:pt x="26" y="14"/>
                  <a:pt x="56" y="24"/>
                </a:cubicBezTo>
                <a:close/>
              </a:path>
            </a:pathLst>
          </a:custGeom>
          <a:solidFill>
            <a:srgbClr val="DEC0D5"/>
          </a:solidFill>
          <a:ln w="9525">
            <a:solidFill>
              <a:schemeClr val="tx1"/>
            </a:solidFill>
            <a:round/>
            <a:headEnd/>
            <a:tailEnd/>
          </a:ln>
        </p:spPr>
        <p:txBody>
          <a:bodyPr/>
          <a:lstStyle/>
          <a:p>
            <a:endParaRPr lang="en-US"/>
          </a:p>
        </p:txBody>
      </p:sp>
      <p:sp>
        <p:nvSpPr>
          <p:cNvPr id="40" name="Freeform 20">
            <a:extLst>
              <a:ext uri="{FF2B5EF4-FFF2-40B4-BE49-F238E27FC236}">
                <a16:creationId xmlns:a16="http://schemas.microsoft.com/office/drawing/2014/main" id="{A1006784-53C4-46CC-88DB-22AD22FF21F6}"/>
              </a:ext>
            </a:extLst>
          </p:cNvPr>
          <p:cNvSpPr>
            <a:spLocks/>
          </p:cNvSpPr>
          <p:nvPr/>
        </p:nvSpPr>
        <p:spPr bwMode="auto">
          <a:xfrm>
            <a:off x="10243648" y="5367677"/>
            <a:ext cx="527133" cy="639763"/>
          </a:xfrm>
          <a:custGeom>
            <a:avLst/>
            <a:gdLst>
              <a:gd name="T0" fmla="*/ 2147483646 w 304"/>
              <a:gd name="T1" fmla="*/ 2147483646 h 393"/>
              <a:gd name="T2" fmla="*/ 2147483646 w 304"/>
              <a:gd name="T3" fmla="*/ 2147483646 h 393"/>
              <a:gd name="T4" fmla="*/ 0 w 304"/>
              <a:gd name="T5" fmla="*/ 2147483646 h 393"/>
              <a:gd name="T6" fmla="*/ 2147483646 w 304"/>
              <a:gd name="T7" fmla="*/ 2147483646 h 393"/>
              <a:gd name="T8" fmla="*/ 2147483646 w 304"/>
              <a:gd name="T9" fmla="*/ 2147483646 h 393"/>
              <a:gd name="T10" fmla="*/ 2147483646 w 304"/>
              <a:gd name="T11" fmla="*/ 2147483646 h 393"/>
              <a:gd name="T12" fmla="*/ 2147483646 w 304"/>
              <a:gd name="T13" fmla="*/ 2147483646 h 393"/>
              <a:gd name="T14" fmla="*/ 2147483646 w 304"/>
              <a:gd name="T15" fmla="*/ 2147483646 h 393"/>
              <a:gd name="T16" fmla="*/ 2147483646 w 304"/>
              <a:gd name="T17" fmla="*/ 2147483646 h 393"/>
              <a:gd name="T18" fmla="*/ 2147483646 w 304"/>
              <a:gd name="T19" fmla="*/ 2147483646 h 393"/>
              <a:gd name="T20" fmla="*/ 2147483646 w 304"/>
              <a:gd name="T21" fmla="*/ 2147483646 h 393"/>
              <a:gd name="T22" fmla="*/ 2147483646 w 304"/>
              <a:gd name="T23" fmla="*/ 2147483646 h 393"/>
              <a:gd name="T24" fmla="*/ 2147483646 w 304"/>
              <a:gd name="T25" fmla="*/ 2147483646 h 393"/>
              <a:gd name="T26" fmla="*/ 2147483646 w 304"/>
              <a:gd name="T27" fmla="*/ 2147483646 h 393"/>
              <a:gd name="T28" fmla="*/ 2147483646 w 304"/>
              <a:gd name="T29" fmla="*/ 2147483646 h 393"/>
              <a:gd name="T30" fmla="*/ 2147483646 w 304"/>
              <a:gd name="T31" fmla="*/ 2147483646 h 393"/>
              <a:gd name="T32" fmla="*/ 2147483646 w 304"/>
              <a:gd name="T33" fmla="*/ 2147483646 h 393"/>
              <a:gd name="T34" fmla="*/ 2147483646 w 304"/>
              <a:gd name="T35" fmla="*/ 2147483646 h 393"/>
              <a:gd name="T36" fmla="*/ 2147483646 w 304"/>
              <a:gd name="T37" fmla="*/ 2147483646 h 3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04"/>
              <a:gd name="T58" fmla="*/ 0 h 393"/>
              <a:gd name="T59" fmla="*/ 304 w 304"/>
              <a:gd name="T60" fmla="*/ 393 h 39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04" h="393">
                <a:moveTo>
                  <a:pt x="72" y="366"/>
                </a:moveTo>
                <a:cubicBezTo>
                  <a:pt x="53" y="337"/>
                  <a:pt x="45" y="327"/>
                  <a:pt x="56" y="294"/>
                </a:cubicBezTo>
                <a:cubicBezTo>
                  <a:pt x="39" y="268"/>
                  <a:pt x="17" y="248"/>
                  <a:pt x="0" y="222"/>
                </a:cubicBezTo>
                <a:cubicBezTo>
                  <a:pt x="16" y="217"/>
                  <a:pt x="32" y="211"/>
                  <a:pt x="48" y="206"/>
                </a:cubicBezTo>
                <a:cubicBezTo>
                  <a:pt x="56" y="203"/>
                  <a:pt x="72" y="198"/>
                  <a:pt x="72" y="198"/>
                </a:cubicBezTo>
                <a:cubicBezTo>
                  <a:pt x="110" y="160"/>
                  <a:pt x="90" y="183"/>
                  <a:pt x="128" y="126"/>
                </a:cubicBezTo>
                <a:cubicBezTo>
                  <a:pt x="137" y="112"/>
                  <a:pt x="130" y="87"/>
                  <a:pt x="144" y="78"/>
                </a:cubicBezTo>
                <a:cubicBezTo>
                  <a:pt x="175" y="57"/>
                  <a:pt x="209" y="51"/>
                  <a:pt x="240" y="30"/>
                </a:cubicBezTo>
                <a:cubicBezTo>
                  <a:pt x="245" y="22"/>
                  <a:pt x="246" y="7"/>
                  <a:pt x="256" y="6"/>
                </a:cubicBezTo>
                <a:cubicBezTo>
                  <a:pt x="296" y="0"/>
                  <a:pt x="296" y="23"/>
                  <a:pt x="304" y="46"/>
                </a:cubicBezTo>
                <a:cubicBezTo>
                  <a:pt x="301" y="62"/>
                  <a:pt x="301" y="79"/>
                  <a:pt x="296" y="94"/>
                </a:cubicBezTo>
                <a:cubicBezTo>
                  <a:pt x="293" y="103"/>
                  <a:pt x="281" y="108"/>
                  <a:pt x="280" y="118"/>
                </a:cubicBezTo>
                <a:cubicBezTo>
                  <a:pt x="278" y="139"/>
                  <a:pt x="289" y="169"/>
                  <a:pt x="296" y="190"/>
                </a:cubicBezTo>
                <a:cubicBezTo>
                  <a:pt x="285" y="224"/>
                  <a:pt x="285" y="261"/>
                  <a:pt x="272" y="294"/>
                </a:cubicBezTo>
                <a:cubicBezTo>
                  <a:pt x="265" y="312"/>
                  <a:pt x="240" y="342"/>
                  <a:pt x="240" y="342"/>
                </a:cubicBezTo>
                <a:cubicBezTo>
                  <a:pt x="243" y="355"/>
                  <a:pt x="256" y="371"/>
                  <a:pt x="248" y="382"/>
                </a:cubicBezTo>
                <a:cubicBezTo>
                  <a:pt x="240" y="393"/>
                  <a:pt x="222" y="390"/>
                  <a:pt x="208" y="390"/>
                </a:cubicBezTo>
                <a:cubicBezTo>
                  <a:pt x="171" y="390"/>
                  <a:pt x="133" y="385"/>
                  <a:pt x="96" y="382"/>
                </a:cubicBezTo>
                <a:cubicBezTo>
                  <a:pt x="73" y="367"/>
                  <a:pt x="36" y="312"/>
                  <a:pt x="72" y="366"/>
                </a:cubicBezTo>
                <a:close/>
              </a:path>
            </a:pathLst>
          </a:custGeom>
          <a:solidFill>
            <a:srgbClr val="DEC0D5"/>
          </a:solidFill>
          <a:ln w="9525">
            <a:solidFill>
              <a:schemeClr val="tx1"/>
            </a:solidFill>
            <a:round/>
            <a:headEnd/>
            <a:tailEnd/>
          </a:ln>
        </p:spPr>
        <p:txBody>
          <a:bodyPr/>
          <a:lstStyle/>
          <a:p>
            <a:endParaRPr lang="en-US"/>
          </a:p>
        </p:txBody>
      </p:sp>
      <p:sp>
        <p:nvSpPr>
          <p:cNvPr id="41" name="Freeform 21">
            <a:extLst>
              <a:ext uri="{FF2B5EF4-FFF2-40B4-BE49-F238E27FC236}">
                <a16:creationId xmlns:a16="http://schemas.microsoft.com/office/drawing/2014/main" id="{F7AD76ED-FEE9-40DE-B2DE-3112DAD50276}"/>
              </a:ext>
            </a:extLst>
          </p:cNvPr>
          <p:cNvSpPr>
            <a:spLocks/>
          </p:cNvSpPr>
          <p:nvPr/>
        </p:nvSpPr>
        <p:spPr bwMode="auto">
          <a:xfrm>
            <a:off x="11727712" y="5457658"/>
            <a:ext cx="291761" cy="287859"/>
          </a:xfrm>
          <a:custGeom>
            <a:avLst/>
            <a:gdLst>
              <a:gd name="T0" fmla="*/ 2147483646 w 168"/>
              <a:gd name="T1" fmla="*/ 0 h 320"/>
              <a:gd name="T2" fmla="*/ 0 w 168"/>
              <a:gd name="T3" fmla="*/ 2147483646 h 320"/>
              <a:gd name="T4" fmla="*/ 2147483646 w 168"/>
              <a:gd name="T5" fmla="*/ 2147483646 h 320"/>
              <a:gd name="T6" fmla="*/ 2147483646 w 168"/>
              <a:gd name="T7" fmla="*/ 2147483646 h 320"/>
              <a:gd name="T8" fmla="*/ 2147483646 w 168"/>
              <a:gd name="T9" fmla="*/ 0 h 320"/>
              <a:gd name="T10" fmla="*/ 0 60000 65536"/>
              <a:gd name="T11" fmla="*/ 0 60000 65536"/>
              <a:gd name="T12" fmla="*/ 0 60000 65536"/>
              <a:gd name="T13" fmla="*/ 0 60000 65536"/>
              <a:gd name="T14" fmla="*/ 0 60000 65536"/>
              <a:gd name="T15" fmla="*/ 0 w 168"/>
              <a:gd name="T16" fmla="*/ 0 h 320"/>
              <a:gd name="T17" fmla="*/ 168 w 168"/>
              <a:gd name="T18" fmla="*/ 320 h 320"/>
            </a:gdLst>
            <a:ahLst/>
            <a:cxnLst>
              <a:cxn ang="T10">
                <a:pos x="T0" y="T1"/>
              </a:cxn>
              <a:cxn ang="T11">
                <a:pos x="T2" y="T3"/>
              </a:cxn>
              <a:cxn ang="T12">
                <a:pos x="T4" y="T5"/>
              </a:cxn>
              <a:cxn ang="T13">
                <a:pos x="T6" y="T7"/>
              </a:cxn>
              <a:cxn ang="T14">
                <a:pos x="T8" y="T9"/>
              </a:cxn>
            </a:cxnLst>
            <a:rect l="T15" t="T16" r="T17" b="T18"/>
            <a:pathLst>
              <a:path w="168" h="320">
                <a:moveTo>
                  <a:pt x="168" y="0"/>
                </a:moveTo>
                <a:cubicBezTo>
                  <a:pt x="84" y="7"/>
                  <a:pt x="55" y="1"/>
                  <a:pt x="0" y="56"/>
                </a:cubicBezTo>
                <a:cubicBezTo>
                  <a:pt x="15" y="143"/>
                  <a:pt x="23" y="232"/>
                  <a:pt x="32" y="320"/>
                </a:cubicBezTo>
                <a:cubicBezTo>
                  <a:pt x="70" y="307"/>
                  <a:pt x="64" y="292"/>
                  <a:pt x="104" y="272"/>
                </a:cubicBezTo>
                <a:cubicBezTo>
                  <a:pt x="159" y="190"/>
                  <a:pt x="162" y="95"/>
                  <a:pt x="168" y="0"/>
                </a:cubicBezTo>
                <a:close/>
              </a:path>
            </a:pathLst>
          </a:custGeom>
          <a:solidFill>
            <a:srgbClr val="DEC0D5"/>
          </a:solidFill>
          <a:ln w="9525">
            <a:solidFill>
              <a:schemeClr val="tx1"/>
            </a:solidFill>
            <a:round/>
            <a:headEnd/>
            <a:tailEnd/>
          </a:ln>
        </p:spPr>
        <p:txBody>
          <a:bodyPr/>
          <a:lstStyle/>
          <a:p>
            <a:endParaRPr lang="en-US"/>
          </a:p>
        </p:txBody>
      </p:sp>
      <p:pic>
        <p:nvPicPr>
          <p:cNvPr id="42" name="Picture 41">
            <a:extLst>
              <a:ext uri="{FF2B5EF4-FFF2-40B4-BE49-F238E27FC236}">
                <a16:creationId xmlns:a16="http://schemas.microsoft.com/office/drawing/2014/main" id="{34411984-0467-4A3C-B9A6-E791687C39A1}"/>
              </a:ext>
            </a:extLst>
          </p:cNvPr>
          <p:cNvPicPr>
            <a:picLocks noChangeAspect="1"/>
          </p:cNvPicPr>
          <p:nvPr/>
        </p:nvPicPr>
        <p:blipFill>
          <a:blip r:embed="rId6"/>
          <a:stretch>
            <a:fillRect/>
          </a:stretch>
        </p:blipFill>
        <p:spPr>
          <a:xfrm>
            <a:off x="6454090" y="1225266"/>
            <a:ext cx="5694893" cy="5648158"/>
          </a:xfrm>
          <a:prstGeom prst="rect">
            <a:avLst/>
          </a:prstGeom>
        </p:spPr>
      </p:pic>
      <p:sp>
        <p:nvSpPr>
          <p:cNvPr id="43" name="TextBox 42">
            <a:extLst>
              <a:ext uri="{FF2B5EF4-FFF2-40B4-BE49-F238E27FC236}">
                <a16:creationId xmlns:a16="http://schemas.microsoft.com/office/drawing/2014/main" id="{6B1BB2A6-80D5-46C5-A841-FC8F9B91FD7C}"/>
              </a:ext>
            </a:extLst>
          </p:cNvPr>
          <p:cNvSpPr txBox="1"/>
          <p:nvPr/>
        </p:nvSpPr>
        <p:spPr>
          <a:xfrm>
            <a:off x="2622084" y="3140583"/>
            <a:ext cx="3841520" cy="2308324"/>
          </a:xfrm>
          <a:prstGeom prst="rect">
            <a:avLst/>
          </a:prstGeom>
          <a:noFill/>
        </p:spPr>
        <p:txBody>
          <a:bodyPr wrap="square" rtlCol="0">
            <a:spAutoFit/>
          </a:bodyPr>
          <a:lstStyle/>
          <a:p>
            <a:pPr marL="342900" indent="-342900">
              <a:buFontTx/>
              <a:buChar char="-"/>
            </a:pPr>
            <a:r>
              <a:rPr lang="en-US" sz="2400">
                <a:solidFill>
                  <a:srgbClr val="1C11AF"/>
                </a:solidFill>
                <a:latin typeface="Arial" panose="020B0604020202020204" pitchFamily="34" charset="0"/>
                <a:cs typeface="Arial" panose="020B0604020202020204" pitchFamily="34" charset="0"/>
              </a:rPr>
              <a:t>Ôn đới lục địa, gió mùa, hải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Cận nhiệt ĐTH, gió mùa, lục địa, núi cao</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Nhiệt đới khô, nhiệt đới gió mùa</a:t>
            </a:r>
            <a:endParaRPr lang="en-US"/>
          </a:p>
        </p:txBody>
      </p:sp>
    </p:spTree>
    <p:extLst>
      <p:ext uri="{BB962C8B-B14F-4D97-AF65-F5344CB8AC3E}">
        <p14:creationId xmlns:p14="http://schemas.microsoft.com/office/powerpoint/2010/main" val="2237747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subTnLst>
                                    <p:audio>
                                      <p:cMediaNode>
                                        <p:cTn display="0" masterRel="sameClick">
                                          <p:stCondLst>
                                            <p:cond evt="begin" delay="0">
                                              <p:tn val="10"/>
                                            </p:cond>
                                          </p:stCondLst>
                                          <p:endCondLst>
                                            <p:cond evt="onStopAudio" delay="0">
                                              <p:tgtEl>
                                                <p:sldTgt/>
                                              </p:tgtEl>
                                            </p:cond>
                                          </p:endCondLst>
                                        </p:cTn>
                                        <p:tgtEl>
                                          <p:sndTgt r:embed="rId3" name="camera.wav"/>
                                        </p:tgtEl>
                                      </p:cMediaNode>
                                    </p:audio>
                                  </p:sub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strips(downLeft)">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strips(down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strips(downLeft)">
                                      <p:cBhvr>
                                        <p:cTn id="29" dur="500"/>
                                        <p:tgtEl>
                                          <p:spTgt spid="36"/>
                                        </p:tgtEl>
                                      </p:cBhvr>
                                    </p:animEffect>
                                  </p:childTnLst>
                                </p:cTn>
                              </p:par>
                              <p:par>
                                <p:cTn id="30" presetID="18" presetClass="entr" presetSubtype="12"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strips(downLeft)">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strips(downLeft)">
                                      <p:cBhvr>
                                        <p:cTn id="37" dur="500"/>
                                        <p:tgtEl>
                                          <p:spTgt spid="41"/>
                                        </p:tgtEl>
                                      </p:cBhvr>
                                    </p:animEffect>
                                  </p:childTnLst>
                                </p:cTn>
                              </p:par>
                              <p:par>
                                <p:cTn id="38" presetID="18" presetClass="entr" presetSubtype="12"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strips(downLeft)">
                                      <p:cBhvr>
                                        <p:cTn id="40" dur="500"/>
                                        <p:tgtEl>
                                          <p:spTgt spid="40"/>
                                        </p:tgtEl>
                                      </p:cBhvr>
                                    </p:animEffect>
                                  </p:childTnLst>
                                </p:cTn>
                              </p:par>
                              <p:par>
                                <p:cTn id="41" presetID="18" presetClass="entr" presetSubtype="12"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strips(downLeft)">
                                      <p:cBhvr>
                                        <p:cTn id="43" dur="500"/>
                                        <p:tgtEl>
                                          <p:spTgt spid="38"/>
                                        </p:tgtEl>
                                      </p:cBhvr>
                                    </p:animEffect>
                                  </p:childTnLst>
                                </p:cTn>
                              </p:par>
                              <p:par>
                                <p:cTn id="44" presetID="18" presetClass="entr" presetSubtype="12"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strips(downLeft)">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arn(inVertical)">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hildTnLst>
                                </p:cTn>
                              </p:par>
                              <p:par>
                                <p:cTn id="57" presetID="53" presetClass="exit" presetSubtype="32" fill="hold" grpId="0" nodeType="withEffect">
                                  <p:stCondLst>
                                    <p:cond delay="0"/>
                                  </p:stCondLst>
                                  <p:childTnLst>
                                    <p:anim calcmode="lin" valueType="num">
                                      <p:cBhvr>
                                        <p:cTn id="58" dur="500"/>
                                        <p:tgtEl>
                                          <p:spTgt spid="33"/>
                                        </p:tgtEl>
                                        <p:attrNameLst>
                                          <p:attrName>ppt_w</p:attrName>
                                        </p:attrNameLst>
                                      </p:cBhvr>
                                      <p:tavLst>
                                        <p:tav tm="0">
                                          <p:val>
                                            <p:strVal val="ppt_w"/>
                                          </p:val>
                                        </p:tav>
                                        <p:tav tm="100000">
                                          <p:val>
                                            <p:fltVal val="0"/>
                                          </p:val>
                                        </p:tav>
                                      </p:tavLst>
                                    </p:anim>
                                    <p:anim calcmode="lin" valueType="num">
                                      <p:cBhvr>
                                        <p:cTn id="59" dur="500"/>
                                        <p:tgtEl>
                                          <p:spTgt spid="33"/>
                                        </p:tgtEl>
                                        <p:attrNameLst>
                                          <p:attrName>ppt_h</p:attrName>
                                        </p:attrNameLst>
                                      </p:cBhvr>
                                      <p:tavLst>
                                        <p:tav tm="0">
                                          <p:val>
                                            <p:strVal val="ppt_h"/>
                                          </p:val>
                                        </p:tav>
                                        <p:tav tm="100000">
                                          <p:val>
                                            <p:fltVal val="0"/>
                                          </p:val>
                                        </p:tav>
                                      </p:tavLst>
                                    </p:anim>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par>
                                <p:cTn id="62" presetID="53" presetClass="exit" presetSubtype="32" fill="hold" grpId="0" nodeType="withEffect">
                                  <p:stCondLst>
                                    <p:cond delay="0"/>
                                  </p:stCondLst>
                                  <p:childTnLst>
                                    <p:anim calcmode="lin" valueType="num">
                                      <p:cBhvr>
                                        <p:cTn id="63" dur="500"/>
                                        <p:tgtEl>
                                          <p:spTgt spid="34"/>
                                        </p:tgtEl>
                                        <p:attrNameLst>
                                          <p:attrName>ppt_w</p:attrName>
                                        </p:attrNameLst>
                                      </p:cBhvr>
                                      <p:tavLst>
                                        <p:tav tm="0">
                                          <p:val>
                                            <p:strVal val="ppt_w"/>
                                          </p:val>
                                        </p:tav>
                                        <p:tav tm="100000">
                                          <p:val>
                                            <p:fltVal val="0"/>
                                          </p:val>
                                        </p:tav>
                                      </p:tavLst>
                                    </p:anim>
                                    <p:anim calcmode="lin" valueType="num">
                                      <p:cBhvr>
                                        <p:cTn id="64" dur="500"/>
                                        <p:tgtEl>
                                          <p:spTgt spid="34"/>
                                        </p:tgtEl>
                                        <p:attrNameLst>
                                          <p:attrName>ppt_h</p:attrName>
                                        </p:attrNameLst>
                                      </p:cBhvr>
                                      <p:tavLst>
                                        <p:tav tm="0">
                                          <p:val>
                                            <p:strVal val="ppt_h"/>
                                          </p:val>
                                        </p:tav>
                                        <p:tav tm="100000">
                                          <p:val>
                                            <p:fltVal val="0"/>
                                          </p:val>
                                        </p:tav>
                                      </p:tavLst>
                                    </p:anim>
                                    <p:animEffect transition="out" filter="fade">
                                      <p:cBhvr>
                                        <p:cTn id="65" dur="500"/>
                                        <p:tgtEl>
                                          <p:spTgt spid="34"/>
                                        </p:tgtEl>
                                      </p:cBhvr>
                                    </p:animEffect>
                                    <p:set>
                                      <p:cBhvr>
                                        <p:cTn id="66" dur="1" fill="hold">
                                          <p:stCondLst>
                                            <p:cond delay="499"/>
                                          </p:stCondLst>
                                        </p:cTn>
                                        <p:tgtEl>
                                          <p:spTgt spid="34"/>
                                        </p:tgtEl>
                                        <p:attrNameLst>
                                          <p:attrName>style.visibility</p:attrName>
                                        </p:attrNameLst>
                                      </p:cBhvr>
                                      <p:to>
                                        <p:strVal val="hidden"/>
                                      </p:to>
                                    </p:set>
                                  </p:childTnLst>
                                </p:cTn>
                              </p:par>
                              <p:par>
                                <p:cTn id="67" presetID="53" presetClass="exit" presetSubtype="32" fill="hold" grpId="0" nodeType="withEffect">
                                  <p:stCondLst>
                                    <p:cond delay="0"/>
                                  </p:stCondLst>
                                  <p:childTnLst>
                                    <p:anim calcmode="lin" valueType="num">
                                      <p:cBhvr>
                                        <p:cTn id="68" dur="500"/>
                                        <p:tgtEl>
                                          <p:spTgt spid="35"/>
                                        </p:tgtEl>
                                        <p:attrNameLst>
                                          <p:attrName>ppt_w</p:attrName>
                                        </p:attrNameLst>
                                      </p:cBhvr>
                                      <p:tavLst>
                                        <p:tav tm="0">
                                          <p:val>
                                            <p:strVal val="ppt_w"/>
                                          </p:val>
                                        </p:tav>
                                        <p:tav tm="100000">
                                          <p:val>
                                            <p:fltVal val="0"/>
                                          </p:val>
                                        </p:tav>
                                      </p:tavLst>
                                    </p:anim>
                                    <p:anim calcmode="lin" valueType="num">
                                      <p:cBhvr>
                                        <p:cTn id="69" dur="500"/>
                                        <p:tgtEl>
                                          <p:spTgt spid="35"/>
                                        </p:tgtEl>
                                        <p:attrNameLst>
                                          <p:attrName>ppt_h</p:attrName>
                                        </p:attrNameLst>
                                      </p:cBhvr>
                                      <p:tavLst>
                                        <p:tav tm="0">
                                          <p:val>
                                            <p:strVal val="ppt_h"/>
                                          </p:val>
                                        </p:tav>
                                        <p:tav tm="100000">
                                          <p:val>
                                            <p:fltVal val="0"/>
                                          </p:val>
                                        </p:tav>
                                      </p:tavLst>
                                    </p:anim>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par>
                                <p:cTn id="72" presetID="53" presetClass="exit" presetSubtype="32" fill="hold" grpId="0" nodeType="withEffect">
                                  <p:stCondLst>
                                    <p:cond delay="0"/>
                                  </p:stCondLst>
                                  <p:childTnLst>
                                    <p:anim calcmode="lin" valueType="num">
                                      <p:cBhvr>
                                        <p:cTn id="73" dur="500"/>
                                        <p:tgtEl>
                                          <p:spTgt spid="36"/>
                                        </p:tgtEl>
                                        <p:attrNameLst>
                                          <p:attrName>ppt_w</p:attrName>
                                        </p:attrNameLst>
                                      </p:cBhvr>
                                      <p:tavLst>
                                        <p:tav tm="0">
                                          <p:val>
                                            <p:strVal val="ppt_w"/>
                                          </p:val>
                                        </p:tav>
                                        <p:tav tm="100000">
                                          <p:val>
                                            <p:fltVal val="0"/>
                                          </p:val>
                                        </p:tav>
                                      </p:tavLst>
                                    </p:anim>
                                    <p:anim calcmode="lin" valueType="num">
                                      <p:cBhvr>
                                        <p:cTn id="74" dur="500"/>
                                        <p:tgtEl>
                                          <p:spTgt spid="36"/>
                                        </p:tgtEl>
                                        <p:attrNameLst>
                                          <p:attrName>ppt_h</p:attrName>
                                        </p:attrNameLst>
                                      </p:cBhvr>
                                      <p:tavLst>
                                        <p:tav tm="0">
                                          <p:val>
                                            <p:strVal val="ppt_h"/>
                                          </p:val>
                                        </p:tav>
                                        <p:tav tm="100000">
                                          <p:val>
                                            <p:fltVal val="0"/>
                                          </p:val>
                                        </p:tav>
                                      </p:tavLst>
                                    </p:anim>
                                    <p:animEffect transition="out" filter="fade">
                                      <p:cBhvr>
                                        <p:cTn id="75" dur="500"/>
                                        <p:tgtEl>
                                          <p:spTgt spid="36"/>
                                        </p:tgtEl>
                                      </p:cBhvr>
                                    </p:animEffect>
                                    <p:set>
                                      <p:cBhvr>
                                        <p:cTn id="76" dur="1" fill="hold">
                                          <p:stCondLst>
                                            <p:cond delay="499"/>
                                          </p:stCondLst>
                                        </p:cTn>
                                        <p:tgtEl>
                                          <p:spTgt spid="36"/>
                                        </p:tgtEl>
                                        <p:attrNameLst>
                                          <p:attrName>style.visibility</p:attrName>
                                        </p:attrNameLst>
                                      </p:cBhvr>
                                      <p:to>
                                        <p:strVal val="hidden"/>
                                      </p:to>
                                    </p:set>
                                  </p:childTnLst>
                                </p:cTn>
                              </p:par>
                              <p:par>
                                <p:cTn id="77" presetID="53" presetClass="exit" presetSubtype="32" fill="hold" grpId="0" nodeType="withEffect">
                                  <p:stCondLst>
                                    <p:cond delay="0"/>
                                  </p:stCondLst>
                                  <p:childTnLst>
                                    <p:anim calcmode="lin" valueType="num">
                                      <p:cBhvr>
                                        <p:cTn id="78" dur="500"/>
                                        <p:tgtEl>
                                          <p:spTgt spid="37"/>
                                        </p:tgtEl>
                                        <p:attrNameLst>
                                          <p:attrName>ppt_w</p:attrName>
                                        </p:attrNameLst>
                                      </p:cBhvr>
                                      <p:tavLst>
                                        <p:tav tm="0">
                                          <p:val>
                                            <p:strVal val="ppt_w"/>
                                          </p:val>
                                        </p:tav>
                                        <p:tav tm="100000">
                                          <p:val>
                                            <p:fltVal val="0"/>
                                          </p:val>
                                        </p:tav>
                                      </p:tavLst>
                                    </p:anim>
                                    <p:anim calcmode="lin" valueType="num">
                                      <p:cBhvr>
                                        <p:cTn id="79" dur="500"/>
                                        <p:tgtEl>
                                          <p:spTgt spid="37"/>
                                        </p:tgtEl>
                                        <p:attrNameLst>
                                          <p:attrName>ppt_h</p:attrName>
                                        </p:attrNameLst>
                                      </p:cBhvr>
                                      <p:tavLst>
                                        <p:tav tm="0">
                                          <p:val>
                                            <p:strVal val="ppt_h"/>
                                          </p:val>
                                        </p:tav>
                                        <p:tav tm="100000">
                                          <p:val>
                                            <p:fltVal val="0"/>
                                          </p:val>
                                        </p:tav>
                                      </p:tavLst>
                                    </p:anim>
                                    <p:animEffect transition="out" filter="fade">
                                      <p:cBhvr>
                                        <p:cTn id="80" dur="500"/>
                                        <p:tgtEl>
                                          <p:spTgt spid="37"/>
                                        </p:tgtEl>
                                      </p:cBhvr>
                                    </p:animEffect>
                                    <p:set>
                                      <p:cBhvr>
                                        <p:cTn id="81" dur="1" fill="hold">
                                          <p:stCondLst>
                                            <p:cond delay="499"/>
                                          </p:stCondLst>
                                        </p:cTn>
                                        <p:tgtEl>
                                          <p:spTgt spid="37"/>
                                        </p:tgtEl>
                                        <p:attrNameLst>
                                          <p:attrName>style.visibility</p:attrName>
                                        </p:attrNameLst>
                                      </p:cBhvr>
                                      <p:to>
                                        <p:strVal val="hidden"/>
                                      </p:to>
                                    </p:set>
                                  </p:childTnLst>
                                </p:cTn>
                              </p:par>
                              <p:par>
                                <p:cTn id="82" presetID="53" presetClass="exit" presetSubtype="32" fill="hold" grpId="0" nodeType="withEffect">
                                  <p:stCondLst>
                                    <p:cond delay="0"/>
                                  </p:stCondLst>
                                  <p:childTnLst>
                                    <p:anim calcmode="lin" valueType="num">
                                      <p:cBhvr>
                                        <p:cTn id="83" dur="500"/>
                                        <p:tgtEl>
                                          <p:spTgt spid="41"/>
                                        </p:tgtEl>
                                        <p:attrNameLst>
                                          <p:attrName>ppt_w</p:attrName>
                                        </p:attrNameLst>
                                      </p:cBhvr>
                                      <p:tavLst>
                                        <p:tav tm="0">
                                          <p:val>
                                            <p:strVal val="ppt_w"/>
                                          </p:val>
                                        </p:tav>
                                        <p:tav tm="100000">
                                          <p:val>
                                            <p:fltVal val="0"/>
                                          </p:val>
                                        </p:tav>
                                      </p:tavLst>
                                    </p:anim>
                                    <p:anim calcmode="lin" valueType="num">
                                      <p:cBhvr>
                                        <p:cTn id="84" dur="500"/>
                                        <p:tgtEl>
                                          <p:spTgt spid="41"/>
                                        </p:tgtEl>
                                        <p:attrNameLst>
                                          <p:attrName>ppt_h</p:attrName>
                                        </p:attrNameLst>
                                      </p:cBhvr>
                                      <p:tavLst>
                                        <p:tav tm="0">
                                          <p:val>
                                            <p:strVal val="ppt_h"/>
                                          </p:val>
                                        </p:tav>
                                        <p:tav tm="100000">
                                          <p:val>
                                            <p:fltVal val="0"/>
                                          </p:val>
                                        </p:tav>
                                      </p:tavLst>
                                    </p:anim>
                                    <p:animEffect transition="out" filter="fade">
                                      <p:cBhvr>
                                        <p:cTn id="85" dur="500"/>
                                        <p:tgtEl>
                                          <p:spTgt spid="41"/>
                                        </p:tgtEl>
                                      </p:cBhvr>
                                    </p:animEffect>
                                    <p:set>
                                      <p:cBhvr>
                                        <p:cTn id="86" dur="1" fill="hold">
                                          <p:stCondLst>
                                            <p:cond delay="499"/>
                                          </p:stCondLst>
                                        </p:cTn>
                                        <p:tgtEl>
                                          <p:spTgt spid="41"/>
                                        </p:tgtEl>
                                        <p:attrNameLst>
                                          <p:attrName>style.visibility</p:attrName>
                                        </p:attrNameLst>
                                      </p:cBhvr>
                                      <p:to>
                                        <p:strVal val="hidden"/>
                                      </p:to>
                                    </p:set>
                                  </p:childTnLst>
                                </p:cTn>
                              </p:par>
                              <p:par>
                                <p:cTn id="87" presetID="53" presetClass="exit" presetSubtype="32" fill="hold" grpId="0" nodeType="withEffect">
                                  <p:stCondLst>
                                    <p:cond delay="0"/>
                                  </p:stCondLst>
                                  <p:childTnLst>
                                    <p:anim calcmode="lin" valueType="num">
                                      <p:cBhvr>
                                        <p:cTn id="88" dur="500"/>
                                        <p:tgtEl>
                                          <p:spTgt spid="40"/>
                                        </p:tgtEl>
                                        <p:attrNameLst>
                                          <p:attrName>ppt_w</p:attrName>
                                        </p:attrNameLst>
                                      </p:cBhvr>
                                      <p:tavLst>
                                        <p:tav tm="0">
                                          <p:val>
                                            <p:strVal val="ppt_w"/>
                                          </p:val>
                                        </p:tav>
                                        <p:tav tm="100000">
                                          <p:val>
                                            <p:fltVal val="0"/>
                                          </p:val>
                                        </p:tav>
                                      </p:tavLst>
                                    </p:anim>
                                    <p:anim calcmode="lin" valueType="num">
                                      <p:cBhvr>
                                        <p:cTn id="89" dur="500"/>
                                        <p:tgtEl>
                                          <p:spTgt spid="40"/>
                                        </p:tgtEl>
                                        <p:attrNameLst>
                                          <p:attrName>ppt_h</p:attrName>
                                        </p:attrNameLst>
                                      </p:cBhvr>
                                      <p:tavLst>
                                        <p:tav tm="0">
                                          <p:val>
                                            <p:strVal val="ppt_h"/>
                                          </p:val>
                                        </p:tav>
                                        <p:tav tm="100000">
                                          <p:val>
                                            <p:fltVal val="0"/>
                                          </p:val>
                                        </p:tav>
                                      </p:tavLst>
                                    </p:anim>
                                    <p:animEffect transition="out" filter="fade">
                                      <p:cBhvr>
                                        <p:cTn id="90" dur="500"/>
                                        <p:tgtEl>
                                          <p:spTgt spid="40"/>
                                        </p:tgtEl>
                                      </p:cBhvr>
                                    </p:animEffect>
                                    <p:set>
                                      <p:cBhvr>
                                        <p:cTn id="91" dur="1" fill="hold">
                                          <p:stCondLst>
                                            <p:cond delay="499"/>
                                          </p:stCondLst>
                                        </p:cTn>
                                        <p:tgtEl>
                                          <p:spTgt spid="40"/>
                                        </p:tgtEl>
                                        <p:attrNameLst>
                                          <p:attrName>style.visibility</p:attrName>
                                        </p:attrNameLst>
                                      </p:cBhvr>
                                      <p:to>
                                        <p:strVal val="hidden"/>
                                      </p:to>
                                    </p:set>
                                  </p:childTnLst>
                                </p:cTn>
                              </p:par>
                              <p:par>
                                <p:cTn id="92" presetID="53" presetClass="exit" presetSubtype="32" fill="hold" grpId="0" nodeType="withEffect">
                                  <p:stCondLst>
                                    <p:cond delay="0"/>
                                  </p:stCondLst>
                                  <p:childTnLst>
                                    <p:anim calcmode="lin" valueType="num">
                                      <p:cBhvr>
                                        <p:cTn id="93" dur="500"/>
                                        <p:tgtEl>
                                          <p:spTgt spid="38"/>
                                        </p:tgtEl>
                                        <p:attrNameLst>
                                          <p:attrName>ppt_w</p:attrName>
                                        </p:attrNameLst>
                                      </p:cBhvr>
                                      <p:tavLst>
                                        <p:tav tm="0">
                                          <p:val>
                                            <p:strVal val="ppt_w"/>
                                          </p:val>
                                        </p:tav>
                                        <p:tav tm="100000">
                                          <p:val>
                                            <p:fltVal val="0"/>
                                          </p:val>
                                        </p:tav>
                                      </p:tavLst>
                                    </p:anim>
                                    <p:anim calcmode="lin" valueType="num">
                                      <p:cBhvr>
                                        <p:cTn id="94" dur="500"/>
                                        <p:tgtEl>
                                          <p:spTgt spid="38"/>
                                        </p:tgtEl>
                                        <p:attrNameLst>
                                          <p:attrName>ppt_h</p:attrName>
                                        </p:attrNameLst>
                                      </p:cBhvr>
                                      <p:tavLst>
                                        <p:tav tm="0">
                                          <p:val>
                                            <p:strVal val="ppt_h"/>
                                          </p:val>
                                        </p:tav>
                                        <p:tav tm="100000">
                                          <p:val>
                                            <p:fltVal val="0"/>
                                          </p:val>
                                        </p:tav>
                                      </p:tavLst>
                                    </p:anim>
                                    <p:animEffect transition="out" filter="fade">
                                      <p:cBhvr>
                                        <p:cTn id="95" dur="500"/>
                                        <p:tgtEl>
                                          <p:spTgt spid="38"/>
                                        </p:tgtEl>
                                      </p:cBhvr>
                                    </p:animEffect>
                                    <p:set>
                                      <p:cBhvr>
                                        <p:cTn id="96" dur="1" fill="hold">
                                          <p:stCondLst>
                                            <p:cond delay="499"/>
                                          </p:stCondLst>
                                        </p:cTn>
                                        <p:tgtEl>
                                          <p:spTgt spid="38"/>
                                        </p:tgtEl>
                                        <p:attrNameLst>
                                          <p:attrName>style.visibility</p:attrName>
                                        </p:attrNameLst>
                                      </p:cBhvr>
                                      <p:to>
                                        <p:strVal val="hidden"/>
                                      </p:to>
                                    </p:set>
                                  </p:childTnLst>
                                </p:cTn>
                              </p:par>
                              <p:par>
                                <p:cTn id="97" presetID="53" presetClass="exit" presetSubtype="32" fill="hold" grpId="0" nodeType="withEffect">
                                  <p:stCondLst>
                                    <p:cond delay="0"/>
                                  </p:stCondLst>
                                  <p:childTnLst>
                                    <p:anim calcmode="lin" valueType="num">
                                      <p:cBhvr>
                                        <p:cTn id="98" dur="500"/>
                                        <p:tgtEl>
                                          <p:spTgt spid="39"/>
                                        </p:tgtEl>
                                        <p:attrNameLst>
                                          <p:attrName>ppt_w</p:attrName>
                                        </p:attrNameLst>
                                      </p:cBhvr>
                                      <p:tavLst>
                                        <p:tav tm="0">
                                          <p:val>
                                            <p:strVal val="ppt_w"/>
                                          </p:val>
                                        </p:tav>
                                        <p:tav tm="100000">
                                          <p:val>
                                            <p:fltVal val="0"/>
                                          </p:val>
                                        </p:tav>
                                      </p:tavLst>
                                    </p:anim>
                                    <p:anim calcmode="lin" valueType="num">
                                      <p:cBhvr>
                                        <p:cTn id="99" dur="500"/>
                                        <p:tgtEl>
                                          <p:spTgt spid="39"/>
                                        </p:tgtEl>
                                        <p:attrNameLst>
                                          <p:attrName>ppt_h</p:attrName>
                                        </p:attrNameLst>
                                      </p:cBhvr>
                                      <p:tavLst>
                                        <p:tav tm="0">
                                          <p:val>
                                            <p:strVal val="ppt_h"/>
                                          </p:val>
                                        </p:tav>
                                        <p:tav tm="100000">
                                          <p:val>
                                            <p:fltVal val="0"/>
                                          </p:val>
                                        </p:tav>
                                      </p:tavLst>
                                    </p:anim>
                                    <p:animEffect transition="out" filter="fade">
                                      <p:cBhvr>
                                        <p:cTn id="100" dur="500"/>
                                        <p:tgtEl>
                                          <p:spTgt spid="39"/>
                                        </p:tgtEl>
                                      </p:cBhvr>
                                    </p:animEffect>
                                    <p:set>
                                      <p:cBhvr>
                                        <p:cTn id="101" dur="1" fill="hold">
                                          <p:stCondLst>
                                            <p:cond delay="499"/>
                                          </p:stCondLst>
                                        </p:cTn>
                                        <p:tgtEl>
                                          <p:spTgt spid="39"/>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6" presetClass="entr" presetSubtype="21" fill="hold"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barn(inVertical)">
                                      <p:cBhvr>
                                        <p:cTn id="106" dur="500"/>
                                        <p:tgtEl>
                                          <p:spTgt spid="42"/>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wipe(left)">
                                      <p:cBhvr>
                                        <p:cTn id="111" dur="500"/>
                                        <p:tgtEl>
                                          <p:spTgt spid="43"/>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nodeType="clickEffect">
                                  <p:stCondLst>
                                    <p:cond delay="0"/>
                                  </p:stCondLst>
                                  <p:childTnLst>
                                    <p:animEffect transition="out" filter="fade">
                                      <p:cBhvr>
                                        <p:cTn id="115" dur="500"/>
                                        <p:tgtEl>
                                          <p:spTgt spid="42"/>
                                        </p:tgtEl>
                                      </p:cBhvr>
                                    </p:animEffect>
                                    <p:set>
                                      <p:cBhvr>
                                        <p:cTn id="116" dur="1" fill="hold">
                                          <p:stCondLst>
                                            <p:cond delay="4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3" grpId="0" animBg="1"/>
      <p:bldP spid="34" grpId="0" animBg="1"/>
      <p:bldP spid="35" grpId="0" animBg="1"/>
      <p:bldP spid="36" grpId="0" animBg="1"/>
      <p:bldP spid="37" grpId="0" animBg="1"/>
      <p:bldP spid="38" grpId="0" animBg="1"/>
      <p:bldP spid="39" grpId="0" animBg="1"/>
      <p:bldP spid="40" grpId="0" animBg="1"/>
      <p:bldP spid="41" grpId="0" animBg="1"/>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886BD8A6-670B-4374-B3DB-1737A46CF527}"/>
              </a:ext>
            </a:extLst>
          </p:cNvPr>
          <p:cNvGraphicFramePr>
            <a:graphicFrameLocks noGrp="1"/>
          </p:cNvGraphicFramePr>
          <p:nvPr>
            <p:extLst>
              <p:ext uri="{D42A27DB-BD31-4B8C-83A1-F6EECF244321}">
                <p14:modId xmlns:p14="http://schemas.microsoft.com/office/powerpoint/2010/main" val="776937562"/>
              </p:ext>
            </p:extLst>
          </p:nvPr>
        </p:nvGraphicFramePr>
        <p:xfrm>
          <a:off x="109137" y="1292967"/>
          <a:ext cx="11940363" cy="5377784"/>
        </p:xfrm>
        <a:graphic>
          <a:graphicData uri="http://schemas.openxmlformats.org/drawingml/2006/table">
            <a:tbl>
              <a:tblPr bandRow="1">
                <a:tableStyleId>{5C22544A-7EE6-4342-B048-85BDC9FD1C3A}</a:tableStyleId>
              </a:tblPr>
              <a:tblGrid>
                <a:gridCol w="2360427">
                  <a:extLst>
                    <a:ext uri="{9D8B030D-6E8A-4147-A177-3AD203B41FA5}">
                      <a16:colId xmlns:a16="http://schemas.microsoft.com/office/drawing/2014/main" val="1551765375"/>
                    </a:ext>
                  </a:extLst>
                </a:gridCol>
                <a:gridCol w="3767471">
                  <a:extLst>
                    <a:ext uri="{9D8B030D-6E8A-4147-A177-3AD203B41FA5}">
                      <a16:colId xmlns:a16="http://schemas.microsoft.com/office/drawing/2014/main" val="484663421"/>
                    </a:ext>
                  </a:extLst>
                </a:gridCol>
                <a:gridCol w="5812465">
                  <a:extLst>
                    <a:ext uri="{9D8B030D-6E8A-4147-A177-3AD203B41FA5}">
                      <a16:colId xmlns:a16="http://schemas.microsoft.com/office/drawing/2014/main" val="2534286118"/>
                    </a:ext>
                  </a:extLst>
                </a:gridCol>
              </a:tblGrid>
              <a:tr h="0">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264148510"/>
                  </a:ext>
                </a:extLst>
              </a:tr>
              <a:tr h="1126712">
                <a:tc>
                  <a:txBody>
                    <a:bodyPr/>
                    <a:lstStyle/>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Kể tên các </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đới khí hậu</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(Cụm A)</a:t>
                      </a: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29196143"/>
                  </a:ext>
                </a:extLst>
              </a:tr>
              <a:tr h="1400731">
                <a:tc>
                  <a:txBody>
                    <a:bodyPr/>
                    <a:lstStyle/>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Kể tên các kiểu khí hậu trong mỗi đới khí hậu</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(Cụm B)</a:t>
                      </a: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789021206"/>
                  </a:ext>
                </a:extLst>
              </a:tr>
              <a:tr h="516339">
                <a:tc>
                  <a:txBody>
                    <a:bodyPr/>
                    <a:lstStyle/>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Kết luận </a:t>
                      </a: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86056317"/>
                  </a:ext>
                </a:extLst>
              </a:tr>
            </a:tbl>
          </a:graphicData>
        </a:graphic>
      </p:graphicFrame>
      <p:sp>
        <p:nvSpPr>
          <p:cNvPr id="3" name="TextBox 2">
            <a:extLst>
              <a:ext uri="{FF2B5EF4-FFF2-40B4-BE49-F238E27FC236}">
                <a16:creationId xmlns:a16="http://schemas.microsoft.com/office/drawing/2014/main" id="{DCDC1502-CC3D-4B43-8DE6-C3C6989F3B06}"/>
              </a:ext>
            </a:extLst>
          </p:cNvPr>
          <p:cNvSpPr txBox="1"/>
          <p:nvPr/>
        </p:nvSpPr>
        <p:spPr>
          <a:xfrm>
            <a:off x="2621965" y="2066378"/>
            <a:ext cx="3881121" cy="1569660"/>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Cực và cận cực, Ôn đới, Cận nhiệt, Nhiệt đới, </a:t>
            </a:r>
          </a:p>
          <a:p>
            <a:r>
              <a:rPr lang="en-US" sz="2400">
                <a:solidFill>
                  <a:srgbClr val="1C11AF"/>
                </a:solidFill>
                <a:latin typeface="Arial" panose="020B0604020202020204" pitchFamily="34" charset="0"/>
                <a:cs typeface="Arial" panose="020B0604020202020204" pitchFamily="34" charset="0"/>
              </a:rPr>
              <a:t>xích đạo</a:t>
            </a:r>
          </a:p>
          <a:p>
            <a:endParaRPr lang="en-US" sz="2400">
              <a:solidFill>
                <a:srgbClr val="1C11AF"/>
              </a:solidFill>
            </a:endParaRPr>
          </a:p>
        </p:txBody>
      </p:sp>
      <p:sp>
        <p:nvSpPr>
          <p:cNvPr id="26" name="Rectangle: Rounded Corners 25">
            <a:extLst>
              <a:ext uri="{FF2B5EF4-FFF2-40B4-BE49-F238E27FC236}">
                <a16:creationId xmlns:a16="http://schemas.microsoft.com/office/drawing/2014/main" id="{07CCB8F0-23BA-4EBB-84F9-7DAB00F36D96}"/>
              </a:ext>
            </a:extLst>
          </p:cNvPr>
          <p:cNvSpPr/>
          <p:nvPr/>
        </p:nvSpPr>
        <p:spPr>
          <a:xfrm>
            <a:off x="3462050" y="73786"/>
            <a:ext cx="6188185" cy="7840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D123EB0-1AB5-4CD4-A12B-984A0AE26A3C}"/>
              </a:ext>
            </a:extLst>
          </p:cNvPr>
          <p:cNvSpPr txBox="1"/>
          <p:nvPr/>
        </p:nvSpPr>
        <p:spPr>
          <a:xfrm>
            <a:off x="3568927" y="232660"/>
            <a:ext cx="5974430"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KHÁM PHÁ KHÍ HẬU CHÂU Á</a:t>
            </a:r>
          </a:p>
        </p:txBody>
      </p:sp>
      <p:pic>
        <p:nvPicPr>
          <p:cNvPr id="28" name="Picture 27">
            <a:extLst>
              <a:ext uri="{FF2B5EF4-FFF2-40B4-BE49-F238E27FC236}">
                <a16:creationId xmlns:a16="http://schemas.microsoft.com/office/drawing/2014/main" id="{A53F0D26-9ECC-4A2F-91BE-0FEFE2BC77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340602" y="-104294"/>
            <a:ext cx="1207481" cy="1207481"/>
          </a:xfrm>
          <a:prstGeom prst="rect">
            <a:avLst/>
          </a:prstGeom>
        </p:spPr>
      </p:pic>
      <p:grpSp>
        <p:nvGrpSpPr>
          <p:cNvPr id="5" name="Group 4">
            <a:extLst>
              <a:ext uri="{FF2B5EF4-FFF2-40B4-BE49-F238E27FC236}">
                <a16:creationId xmlns:a16="http://schemas.microsoft.com/office/drawing/2014/main" id="{91E35C09-F065-4B70-B41E-6A92A636D199}"/>
              </a:ext>
            </a:extLst>
          </p:cNvPr>
          <p:cNvGrpSpPr/>
          <p:nvPr/>
        </p:nvGrpSpPr>
        <p:grpSpPr>
          <a:xfrm>
            <a:off x="325976" y="1410814"/>
            <a:ext cx="10920188" cy="1311128"/>
            <a:chOff x="476853" y="1327689"/>
            <a:chExt cx="10064305" cy="1311128"/>
          </a:xfrm>
        </p:grpSpPr>
        <p:sp>
          <p:nvSpPr>
            <p:cNvPr id="4" name="TextBox 3">
              <a:extLst>
                <a:ext uri="{FF2B5EF4-FFF2-40B4-BE49-F238E27FC236}">
                  <a16:creationId xmlns:a16="http://schemas.microsoft.com/office/drawing/2014/main" id="{1072827B-5213-487B-B374-FE811F38CDD0}"/>
                </a:ext>
              </a:extLst>
            </p:cNvPr>
            <p:cNvSpPr txBox="1"/>
            <p:nvPr/>
          </p:nvSpPr>
          <p:spPr>
            <a:xfrm>
              <a:off x="476853" y="1339425"/>
              <a:ext cx="2758949" cy="830997"/>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Nội dung</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sp>
          <p:nvSpPr>
            <p:cNvPr id="29" name="TextBox 28">
              <a:extLst>
                <a:ext uri="{FF2B5EF4-FFF2-40B4-BE49-F238E27FC236}">
                  <a16:creationId xmlns:a16="http://schemas.microsoft.com/office/drawing/2014/main" id="{ED085D40-BDB1-486A-AA61-FD1E0372BAEB}"/>
                </a:ext>
              </a:extLst>
            </p:cNvPr>
            <p:cNvSpPr txBox="1"/>
            <p:nvPr/>
          </p:nvSpPr>
          <p:spPr>
            <a:xfrm>
              <a:off x="2966695" y="1339425"/>
              <a:ext cx="2190108" cy="886397"/>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trả lời</a:t>
              </a:r>
            </a:p>
            <a:p>
              <a:endParaRPr lang="en-US" sz="2400"/>
            </a:p>
          </p:txBody>
        </p:sp>
        <p:sp>
          <p:nvSpPr>
            <p:cNvPr id="30" name="TextBox 29">
              <a:extLst>
                <a:ext uri="{FF2B5EF4-FFF2-40B4-BE49-F238E27FC236}">
                  <a16:creationId xmlns:a16="http://schemas.microsoft.com/office/drawing/2014/main" id="{4458E78E-97D2-458E-AA79-CB9D64F19736}"/>
                </a:ext>
              </a:extLst>
            </p:cNvPr>
            <p:cNvSpPr txBox="1"/>
            <p:nvPr/>
          </p:nvSpPr>
          <p:spPr>
            <a:xfrm>
              <a:off x="6309435" y="1327689"/>
              <a:ext cx="4231723" cy="1311128"/>
            </a:xfrm>
            <a:prstGeom prst="rect">
              <a:avLst/>
            </a:prstGeom>
            <a:noFill/>
          </p:spPr>
          <p:txBody>
            <a:bodyPr wrap="square" rtlCol="0">
              <a:spAutoFit/>
            </a:bodyPr>
            <a:lstStyle/>
            <a:p>
              <a:pPr indent="180340" algn="ctr">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giải thích nguyên nhân</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grpSp>
      <p:sp>
        <p:nvSpPr>
          <p:cNvPr id="32" name="TextBox 31">
            <a:extLst>
              <a:ext uri="{FF2B5EF4-FFF2-40B4-BE49-F238E27FC236}">
                <a16:creationId xmlns:a16="http://schemas.microsoft.com/office/drawing/2014/main" id="{1D866D47-DB70-4FDC-A918-46EBAB8B760A}"/>
              </a:ext>
            </a:extLst>
          </p:cNvPr>
          <p:cNvSpPr txBox="1"/>
          <p:nvPr/>
        </p:nvSpPr>
        <p:spPr>
          <a:xfrm>
            <a:off x="6319510" y="2244888"/>
            <a:ext cx="5805732" cy="954107"/>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Do lãnh thổ trải dài trên nhiều vĩ độ từ xích đạo đến cực bắc</a:t>
            </a:r>
          </a:p>
        </p:txBody>
      </p:sp>
      <p:sp>
        <p:nvSpPr>
          <p:cNvPr id="43" name="TextBox 42">
            <a:extLst>
              <a:ext uri="{FF2B5EF4-FFF2-40B4-BE49-F238E27FC236}">
                <a16:creationId xmlns:a16="http://schemas.microsoft.com/office/drawing/2014/main" id="{6B1BB2A6-80D5-46C5-A841-FC8F9B91FD7C}"/>
              </a:ext>
            </a:extLst>
          </p:cNvPr>
          <p:cNvSpPr txBox="1"/>
          <p:nvPr/>
        </p:nvSpPr>
        <p:spPr>
          <a:xfrm>
            <a:off x="2479584" y="3223708"/>
            <a:ext cx="3841520" cy="2308324"/>
          </a:xfrm>
          <a:prstGeom prst="rect">
            <a:avLst/>
          </a:prstGeom>
          <a:noFill/>
        </p:spPr>
        <p:txBody>
          <a:bodyPr wrap="square" rtlCol="0">
            <a:spAutoFit/>
          </a:bodyPr>
          <a:lstStyle/>
          <a:p>
            <a:pPr marL="342900" indent="-342900">
              <a:buFontTx/>
              <a:buChar char="-"/>
            </a:pPr>
            <a:r>
              <a:rPr lang="en-US" sz="2400">
                <a:solidFill>
                  <a:srgbClr val="1C11AF"/>
                </a:solidFill>
                <a:latin typeface="Arial" panose="020B0604020202020204" pitchFamily="34" charset="0"/>
                <a:cs typeface="Arial" panose="020B0604020202020204" pitchFamily="34" charset="0"/>
              </a:rPr>
              <a:t>Ôn đới lục địa, gió mùa, hải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Cận nhiệt ĐTH, gió mùa, lục địa, núi cao</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Nhiệt đới khô, nhiệt đới gió mùa</a:t>
            </a:r>
            <a:endParaRPr lang="en-US"/>
          </a:p>
        </p:txBody>
      </p:sp>
      <p:sp>
        <p:nvSpPr>
          <p:cNvPr id="44" name="TextBox 43">
            <a:extLst>
              <a:ext uri="{FF2B5EF4-FFF2-40B4-BE49-F238E27FC236}">
                <a16:creationId xmlns:a16="http://schemas.microsoft.com/office/drawing/2014/main" id="{B8D3B879-89C6-49DB-B568-500B7BA6808B}"/>
              </a:ext>
            </a:extLst>
          </p:cNvPr>
          <p:cNvSpPr txBox="1"/>
          <p:nvPr/>
        </p:nvSpPr>
        <p:spPr>
          <a:xfrm>
            <a:off x="6293510" y="3298148"/>
            <a:ext cx="5955261" cy="2739211"/>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Do lãnh thổ trải trải rộng từ tây sang đông, bờ biển bị cắt xẻ nhiều nên chia thành nhiều kiểu.</a:t>
            </a:r>
          </a:p>
          <a:p>
            <a:r>
              <a:rPr lang="en-US" sz="2400">
                <a:solidFill>
                  <a:srgbClr val="1C11AF"/>
                </a:solidFill>
                <a:latin typeface="Arial" panose="020B0604020202020204" pitchFamily="34" charset="0"/>
                <a:cs typeface="Arial" panose="020B0604020202020204" pitchFamily="34" charset="0"/>
              </a:rPr>
              <a:t> Địa hình có nhiều núi cao ở trung tâm châu lục nên còn có sự phân hóa theo độ cao.</a:t>
            </a:r>
          </a:p>
          <a:p>
            <a:endParaRPr lang="en-US" sz="2800">
              <a:solidFill>
                <a:srgbClr val="7030A0"/>
              </a:solidFill>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BB5E9CA1-B828-4476-8C78-E656529AF3EE}"/>
              </a:ext>
            </a:extLst>
          </p:cNvPr>
          <p:cNvPicPr>
            <a:picLocks noChangeAspect="1"/>
          </p:cNvPicPr>
          <p:nvPr/>
        </p:nvPicPr>
        <p:blipFill>
          <a:blip r:embed="rId5"/>
          <a:stretch>
            <a:fillRect/>
          </a:stretch>
        </p:blipFill>
        <p:spPr>
          <a:xfrm>
            <a:off x="2163841" y="2135233"/>
            <a:ext cx="4103791" cy="4070113"/>
          </a:xfrm>
          <a:prstGeom prst="rect">
            <a:avLst/>
          </a:prstGeom>
        </p:spPr>
      </p:pic>
      <p:pic>
        <p:nvPicPr>
          <p:cNvPr id="15" name="Picture 14">
            <a:extLst>
              <a:ext uri="{FF2B5EF4-FFF2-40B4-BE49-F238E27FC236}">
                <a16:creationId xmlns:a16="http://schemas.microsoft.com/office/drawing/2014/main" id="{BDC8182D-9304-4D7D-A1DD-9DCFC56EDC68}"/>
              </a:ext>
            </a:extLst>
          </p:cNvPr>
          <p:cNvPicPr>
            <a:picLocks noChangeAspect="1"/>
          </p:cNvPicPr>
          <p:nvPr/>
        </p:nvPicPr>
        <p:blipFill rotWithShape="1">
          <a:blip r:embed="rId6"/>
          <a:srcRect l="49250" t="16517" r="40417" b="67812"/>
          <a:stretch/>
        </p:blipFill>
        <p:spPr>
          <a:xfrm>
            <a:off x="11013227" y="9690"/>
            <a:ext cx="1047581" cy="893629"/>
          </a:xfrm>
          <a:prstGeom prst="rect">
            <a:avLst/>
          </a:prstGeom>
        </p:spPr>
      </p:pic>
    </p:spTree>
    <p:extLst>
      <p:ext uri="{BB962C8B-B14F-4D97-AF65-F5344CB8AC3E}">
        <p14:creationId xmlns:p14="http://schemas.microsoft.com/office/powerpoint/2010/main" val="331817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wipe(left)">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886BD8A6-670B-4374-B3DB-1737A46CF527}"/>
              </a:ext>
            </a:extLst>
          </p:cNvPr>
          <p:cNvGraphicFramePr>
            <a:graphicFrameLocks noGrp="1"/>
          </p:cNvGraphicFramePr>
          <p:nvPr>
            <p:extLst>
              <p:ext uri="{D42A27DB-BD31-4B8C-83A1-F6EECF244321}">
                <p14:modId xmlns:p14="http://schemas.microsoft.com/office/powerpoint/2010/main" val="843457226"/>
              </p:ext>
            </p:extLst>
          </p:nvPr>
        </p:nvGraphicFramePr>
        <p:xfrm>
          <a:off x="251637" y="1209842"/>
          <a:ext cx="11940363" cy="5377784"/>
        </p:xfrm>
        <a:graphic>
          <a:graphicData uri="http://schemas.openxmlformats.org/drawingml/2006/table">
            <a:tbl>
              <a:tblPr bandRow="1">
                <a:tableStyleId>{5C22544A-7EE6-4342-B048-85BDC9FD1C3A}</a:tableStyleId>
              </a:tblPr>
              <a:tblGrid>
                <a:gridCol w="2360427">
                  <a:extLst>
                    <a:ext uri="{9D8B030D-6E8A-4147-A177-3AD203B41FA5}">
                      <a16:colId xmlns:a16="http://schemas.microsoft.com/office/drawing/2014/main" val="1551765375"/>
                    </a:ext>
                  </a:extLst>
                </a:gridCol>
                <a:gridCol w="3767471">
                  <a:extLst>
                    <a:ext uri="{9D8B030D-6E8A-4147-A177-3AD203B41FA5}">
                      <a16:colId xmlns:a16="http://schemas.microsoft.com/office/drawing/2014/main" val="484663421"/>
                    </a:ext>
                  </a:extLst>
                </a:gridCol>
                <a:gridCol w="5812465">
                  <a:extLst>
                    <a:ext uri="{9D8B030D-6E8A-4147-A177-3AD203B41FA5}">
                      <a16:colId xmlns:a16="http://schemas.microsoft.com/office/drawing/2014/main" val="2534286118"/>
                    </a:ext>
                  </a:extLst>
                </a:gridCol>
              </a:tblGrid>
              <a:tr h="0">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tc>
                  <a:txBody>
                    <a:bodyPr/>
                    <a:lstStyle/>
                    <a:p>
                      <a:pPr indent="180340" algn="ctr">
                        <a:lnSpc>
                          <a:spcPct val="115000"/>
                        </a:lnSpc>
                        <a:spcAft>
                          <a:spcPts val="0"/>
                        </a:spcAft>
                        <a:tabLst>
                          <a:tab pos="180340" algn="l"/>
                          <a:tab pos="450215" algn="l"/>
                        </a:tabLst>
                      </a:pPr>
                      <a:endParaRPr lang="en-US" sz="2400" b="1">
                        <a:solidFill>
                          <a:srgbClr val="FFFF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B050"/>
                    </a:solidFill>
                  </a:tcPr>
                </a:tc>
                <a:extLst>
                  <a:ext uri="{0D108BD9-81ED-4DB2-BD59-A6C34878D82A}">
                    <a16:rowId xmlns:a16="http://schemas.microsoft.com/office/drawing/2014/main" val="264148510"/>
                  </a:ext>
                </a:extLst>
              </a:tr>
              <a:tr h="1126712">
                <a:tc>
                  <a:txBody>
                    <a:bodyPr/>
                    <a:lstStyle/>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Kể tên các </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đới khí hậu</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(Cụm A)</a:t>
                      </a: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229196143"/>
                  </a:ext>
                </a:extLst>
              </a:tr>
              <a:tr h="1400731">
                <a:tc>
                  <a:txBody>
                    <a:bodyPr/>
                    <a:lstStyle/>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Kể tên các kiểu khí hậu trong mỗi đới khí hậu</a:t>
                      </a:r>
                    </a:p>
                    <a:p>
                      <a:pPr indent="180340" algn="just">
                        <a:lnSpc>
                          <a:spcPct val="115000"/>
                        </a:lnSpc>
                        <a:spcAft>
                          <a:spcPts val="0"/>
                        </a:spcAft>
                        <a:tabLst>
                          <a:tab pos="180340" algn="l"/>
                          <a:tab pos="450215" algn="l"/>
                        </a:tabLst>
                      </a:pPr>
                      <a:r>
                        <a:rPr lang="en-US" sz="2000">
                          <a:solidFill>
                            <a:srgbClr val="1C11AF"/>
                          </a:solidFill>
                          <a:effectLst/>
                          <a:latin typeface="Arial" panose="020B0604020202020204" pitchFamily="34" charset="0"/>
                          <a:cs typeface="Arial" panose="020B0604020202020204" pitchFamily="34" charset="0"/>
                        </a:rPr>
                        <a:t>(Cụm B)</a:t>
                      </a: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3789021206"/>
                  </a:ext>
                </a:extLst>
              </a:tr>
              <a:tr h="516339">
                <a:tc>
                  <a:txBody>
                    <a:bodyPr/>
                    <a:lstStyle/>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cs typeface="Arial" panose="020B0604020202020204" pitchFamily="34" charset="0"/>
                      </a:endParaRPr>
                    </a:p>
                    <a:p>
                      <a:pPr indent="180340" algn="just">
                        <a:lnSpc>
                          <a:spcPct val="115000"/>
                        </a:lnSpc>
                        <a:spcAft>
                          <a:spcPts val="0"/>
                        </a:spcAft>
                        <a:tabLst>
                          <a:tab pos="180340" algn="l"/>
                          <a:tab pos="450215" algn="l"/>
                        </a:tabLst>
                      </a:pPr>
                      <a:r>
                        <a:rPr lang="en-US" sz="2000" b="1">
                          <a:solidFill>
                            <a:srgbClr val="1C11AF"/>
                          </a:solidFill>
                          <a:effectLst/>
                          <a:latin typeface="Arial" panose="020B0604020202020204" pitchFamily="34" charset="0"/>
                          <a:cs typeface="Arial" panose="020B0604020202020204" pitchFamily="34" charset="0"/>
                        </a:rPr>
                        <a:t>Kết luận </a:t>
                      </a:r>
                      <a:endParaRPr lang="en-US" sz="2000" b="1">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endParaRPr lang="en-US" sz="2000">
                        <a:solidFill>
                          <a:srgbClr val="1C11AF"/>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gridSpan="2">
                  <a:txBody>
                    <a:bodyPr/>
                    <a:lstStyle/>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p>
                      <a:pPr indent="180340" algn="just">
                        <a:lnSpc>
                          <a:spcPct val="115000"/>
                        </a:lnSpc>
                        <a:spcAft>
                          <a:spcPts val="0"/>
                        </a:spcAft>
                        <a:tabLst>
                          <a:tab pos="180340" algn="l"/>
                          <a:tab pos="450215" algn="l"/>
                        </a:tabLst>
                      </a:pPr>
                      <a:r>
                        <a:rPr lang="en-US" sz="1800">
                          <a:solidFill>
                            <a:srgbClr val="0070C0"/>
                          </a:solidFill>
                          <a:effectLst/>
                          <a:latin typeface="Arial" panose="020B0604020202020204" pitchFamily="34" charset="0"/>
                          <a:cs typeface="Arial" panose="020B0604020202020204" pitchFamily="34" charset="0"/>
                        </a:rPr>
                        <a:t> </a:t>
                      </a: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tc hMerge="1">
                  <a:txBody>
                    <a:bodyPr/>
                    <a:lstStyle/>
                    <a:p>
                      <a:pPr indent="180340" algn="just">
                        <a:lnSpc>
                          <a:spcPct val="115000"/>
                        </a:lnSpc>
                        <a:spcAft>
                          <a:spcPts val="0"/>
                        </a:spcAft>
                        <a:tabLst>
                          <a:tab pos="180340" algn="l"/>
                          <a:tab pos="450215" algn="l"/>
                        </a:tabLst>
                      </a:pPr>
                      <a:endParaRPr lang="en-US" sz="180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4">
                        <a:lumMod val="60000"/>
                        <a:lumOff val="40000"/>
                      </a:schemeClr>
                    </a:solidFill>
                  </a:tcPr>
                </a:tc>
                <a:extLst>
                  <a:ext uri="{0D108BD9-81ED-4DB2-BD59-A6C34878D82A}">
                    <a16:rowId xmlns:a16="http://schemas.microsoft.com/office/drawing/2014/main" val="1586056317"/>
                  </a:ext>
                </a:extLst>
              </a:tr>
            </a:tbl>
          </a:graphicData>
        </a:graphic>
      </p:graphicFrame>
      <p:sp>
        <p:nvSpPr>
          <p:cNvPr id="3" name="TextBox 2">
            <a:extLst>
              <a:ext uri="{FF2B5EF4-FFF2-40B4-BE49-F238E27FC236}">
                <a16:creationId xmlns:a16="http://schemas.microsoft.com/office/drawing/2014/main" id="{DCDC1502-CC3D-4B43-8DE6-C3C6989F3B06}"/>
              </a:ext>
            </a:extLst>
          </p:cNvPr>
          <p:cNvSpPr txBox="1"/>
          <p:nvPr/>
        </p:nvSpPr>
        <p:spPr>
          <a:xfrm>
            <a:off x="2764465" y="1983253"/>
            <a:ext cx="3881121" cy="1569660"/>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Cực và cận cực, Ôn đới, Cận nhiệt, Nhiệt đới, </a:t>
            </a:r>
          </a:p>
          <a:p>
            <a:r>
              <a:rPr lang="en-US" sz="2400">
                <a:solidFill>
                  <a:srgbClr val="1C11AF"/>
                </a:solidFill>
                <a:latin typeface="Arial" panose="020B0604020202020204" pitchFamily="34" charset="0"/>
                <a:cs typeface="Arial" panose="020B0604020202020204" pitchFamily="34" charset="0"/>
              </a:rPr>
              <a:t>xích đạo</a:t>
            </a:r>
          </a:p>
          <a:p>
            <a:endParaRPr lang="en-US" sz="2400">
              <a:solidFill>
                <a:srgbClr val="1C11AF"/>
              </a:solidFill>
            </a:endParaRPr>
          </a:p>
        </p:txBody>
      </p:sp>
      <p:sp>
        <p:nvSpPr>
          <p:cNvPr id="26" name="Rectangle: Rounded Corners 25">
            <a:extLst>
              <a:ext uri="{FF2B5EF4-FFF2-40B4-BE49-F238E27FC236}">
                <a16:creationId xmlns:a16="http://schemas.microsoft.com/office/drawing/2014/main" id="{07CCB8F0-23BA-4EBB-84F9-7DAB00F36D96}"/>
              </a:ext>
            </a:extLst>
          </p:cNvPr>
          <p:cNvSpPr/>
          <p:nvPr/>
        </p:nvSpPr>
        <p:spPr>
          <a:xfrm>
            <a:off x="3462050" y="73786"/>
            <a:ext cx="6188185" cy="784035"/>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D123EB0-1AB5-4CD4-A12B-984A0AE26A3C}"/>
              </a:ext>
            </a:extLst>
          </p:cNvPr>
          <p:cNvSpPr txBox="1"/>
          <p:nvPr/>
        </p:nvSpPr>
        <p:spPr>
          <a:xfrm>
            <a:off x="3568927" y="232660"/>
            <a:ext cx="5974430" cy="584775"/>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KHÁM PHÁ KHÍ HẬU CHÂU Á</a:t>
            </a:r>
          </a:p>
        </p:txBody>
      </p:sp>
      <p:pic>
        <p:nvPicPr>
          <p:cNvPr id="28" name="Picture 27">
            <a:extLst>
              <a:ext uri="{FF2B5EF4-FFF2-40B4-BE49-F238E27FC236}">
                <a16:creationId xmlns:a16="http://schemas.microsoft.com/office/drawing/2014/main" id="{A53F0D26-9ECC-4A2F-91BE-0FEFE2BC77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340602" y="-104294"/>
            <a:ext cx="1207481" cy="1207481"/>
          </a:xfrm>
          <a:prstGeom prst="rect">
            <a:avLst/>
          </a:prstGeom>
        </p:spPr>
      </p:pic>
      <p:grpSp>
        <p:nvGrpSpPr>
          <p:cNvPr id="5" name="Group 4">
            <a:extLst>
              <a:ext uri="{FF2B5EF4-FFF2-40B4-BE49-F238E27FC236}">
                <a16:creationId xmlns:a16="http://schemas.microsoft.com/office/drawing/2014/main" id="{91E35C09-F065-4B70-B41E-6A92A636D199}"/>
              </a:ext>
            </a:extLst>
          </p:cNvPr>
          <p:cNvGrpSpPr/>
          <p:nvPr/>
        </p:nvGrpSpPr>
        <p:grpSpPr>
          <a:xfrm>
            <a:off x="468476" y="1327689"/>
            <a:ext cx="10920188" cy="1311128"/>
            <a:chOff x="476853" y="1327689"/>
            <a:chExt cx="10064305" cy="1311128"/>
          </a:xfrm>
        </p:grpSpPr>
        <p:sp>
          <p:nvSpPr>
            <p:cNvPr id="4" name="TextBox 3">
              <a:extLst>
                <a:ext uri="{FF2B5EF4-FFF2-40B4-BE49-F238E27FC236}">
                  <a16:creationId xmlns:a16="http://schemas.microsoft.com/office/drawing/2014/main" id="{1072827B-5213-487B-B374-FE811F38CDD0}"/>
                </a:ext>
              </a:extLst>
            </p:cNvPr>
            <p:cNvSpPr txBox="1"/>
            <p:nvPr/>
          </p:nvSpPr>
          <p:spPr>
            <a:xfrm>
              <a:off x="476853" y="1339425"/>
              <a:ext cx="2758949" cy="830997"/>
            </a:xfrm>
            <a:prstGeom prst="rect">
              <a:avLst/>
            </a:prstGeom>
            <a:noFill/>
          </p:spPr>
          <p:txBody>
            <a:bodyPr wrap="square" rtlCol="0">
              <a:spAutoFit/>
            </a:bodyPr>
            <a:lstStyle/>
            <a:p>
              <a:r>
                <a:rPr lang="en-US" sz="2400" b="1">
                  <a:solidFill>
                    <a:srgbClr val="FFFF00"/>
                  </a:solidFill>
                  <a:latin typeface="Arial" panose="020B0604020202020204" pitchFamily="34" charset="0"/>
                  <a:cs typeface="Arial" panose="020B0604020202020204" pitchFamily="34" charset="0"/>
                </a:rPr>
                <a:t>Nội dung</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sp>
          <p:nvSpPr>
            <p:cNvPr id="29" name="TextBox 28">
              <a:extLst>
                <a:ext uri="{FF2B5EF4-FFF2-40B4-BE49-F238E27FC236}">
                  <a16:creationId xmlns:a16="http://schemas.microsoft.com/office/drawing/2014/main" id="{ED085D40-BDB1-486A-AA61-FD1E0372BAEB}"/>
                </a:ext>
              </a:extLst>
            </p:cNvPr>
            <p:cNvSpPr txBox="1"/>
            <p:nvPr/>
          </p:nvSpPr>
          <p:spPr>
            <a:xfrm>
              <a:off x="2966695" y="1339425"/>
              <a:ext cx="2190108" cy="886397"/>
            </a:xfrm>
            <a:prstGeom prst="rect">
              <a:avLst/>
            </a:prstGeom>
            <a:noFill/>
          </p:spPr>
          <p:txBody>
            <a:bodyPr wrap="square" rtlCol="0">
              <a:spAutoFit/>
            </a:bodyPr>
            <a:lstStyle/>
            <a:p>
              <a:pPr indent="180340" algn="just">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trả lời</a:t>
              </a:r>
            </a:p>
            <a:p>
              <a:endParaRPr lang="en-US" sz="2400"/>
            </a:p>
          </p:txBody>
        </p:sp>
        <p:sp>
          <p:nvSpPr>
            <p:cNvPr id="30" name="TextBox 29">
              <a:extLst>
                <a:ext uri="{FF2B5EF4-FFF2-40B4-BE49-F238E27FC236}">
                  <a16:creationId xmlns:a16="http://schemas.microsoft.com/office/drawing/2014/main" id="{4458E78E-97D2-458E-AA79-CB9D64F19736}"/>
                </a:ext>
              </a:extLst>
            </p:cNvPr>
            <p:cNvSpPr txBox="1"/>
            <p:nvPr/>
          </p:nvSpPr>
          <p:spPr>
            <a:xfrm>
              <a:off x="6309435" y="1327689"/>
              <a:ext cx="4231723" cy="1311128"/>
            </a:xfrm>
            <a:prstGeom prst="rect">
              <a:avLst/>
            </a:prstGeom>
            <a:noFill/>
          </p:spPr>
          <p:txBody>
            <a:bodyPr wrap="square" rtlCol="0">
              <a:spAutoFit/>
            </a:bodyPr>
            <a:lstStyle/>
            <a:p>
              <a:pPr indent="180340" algn="ctr">
                <a:lnSpc>
                  <a:spcPct val="115000"/>
                </a:lnSpc>
                <a:spcAft>
                  <a:spcPts val="0"/>
                </a:spcAft>
                <a:tabLst>
                  <a:tab pos="180340" algn="l"/>
                  <a:tab pos="450215" algn="l"/>
                </a:tabLst>
              </a:pPr>
              <a:r>
                <a:rPr lang="en-US" sz="2400" b="1">
                  <a:solidFill>
                    <a:srgbClr val="FFFF00"/>
                  </a:solidFill>
                  <a:latin typeface="Arial" panose="020B0604020202020204" pitchFamily="34" charset="0"/>
                  <a:cs typeface="Arial" panose="020B0604020202020204" pitchFamily="34" charset="0"/>
                </a:rPr>
                <a:t>Phần giải thích nguyên nhân</a:t>
              </a:r>
              <a:endParaRPr lang="en-US" sz="2400" b="1">
                <a:solidFill>
                  <a:srgbClr val="FFFF00"/>
                </a:solidFill>
                <a:latin typeface="Arial" panose="020B0604020202020204" pitchFamily="34" charset="0"/>
                <a:ea typeface="Times New Roman" panose="02020603050405020304" pitchFamily="18" charset="0"/>
                <a:cs typeface="Arial" panose="020B0604020202020204" pitchFamily="34" charset="0"/>
              </a:endParaRPr>
            </a:p>
            <a:p>
              <a:endParaRPr lang="en-US" sz="2400"/>
            </a:p>
          </p:txBody>
        </p:sp>
      </p:grpSp>
      <p:sp>
        <p:nvSpPr>
          <p:cNvPr id="32" name="TextBox 31">
            <a:extLst>
              <a:ext uri="{FF2B5EF4-FFF2-40B4-BE49-F238E27FC236}">
                <a16:creationId xmlns:a16="http://schemas.microsoft.com/office/drawing/2014/main" id="{1D866D47-DB70-4FDC-A918-46EBAB8B760A}"/>
              </a:ext>
            </a:extLst>
          </p:cNvPr>
          <p:cNvSpPr txBox="1"/>
          <p:nvPr/>
        </p:nvSpPr>
        <p:spPr>
          <a:xfrm>
            <a:off x="6462010" y="2161763"/>
            <a:ext cx="5805732" cy="954107"/>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Do lãnh thổ trải dài trên nhiều vĩ độ từ xích đạo đến cực bắc</a:t>
            </a:r>
          </a:p>
        </p:txBody>
      </p:sp>
      <p:sp>
        <p:nvSpPr>
          <p:cNvPr id="43" name="TextBox 42">
            <a:extLst>
              <a:ext uri="{FF2B5EF4-FFF2-40B4-BE49-F238E27FC236}">
                <a16:creationId xmlns:a16="http://schemas.microsoft.com/office/drawing/2014/main" id="{6B1BB2A6-80D5-46C5-A841-FC8F9B91FD7C}"/>
              </a:ext>
            </a:extLst>
          </p:cNvPr>
          <p:cNvSpPr txBox="1"/>
          <p:nvPr/>
        </p:nvSpPr>
        <p:spPr>
          <a:xfrm>
            <a:off x="2622084" y="3140583"/>
            <a:ext cx="3841520" cy="2308324"/>
          </a:xfrm>
          <a:prstGeom prst="rect">
            <a:avLst/>
          </a:prstGeom>
          <a:noFill/>
        </p:spPr>
        <p:txBody>
          <a:bodyPr wrap="square" rtlCol="0">
            <a:spAutoFit/>
          </a:bodyPr>
          <a:lstStyle/>
          <a:p>
            <a:pPr marL="342900" indent="-342900">
              <a:buFontTx/>
              <a:buChar char="-"/>
            </a:pPr>
            <a:r>
              <a:rPr lang="en-US" sz="2400">
                <a:solidFill>
                  <a:srgbClr val="1C11AF"/>
                </a:solidFill>
                <a:latin typeface="Arial" panose="020B0604020202020204" pitchFamily="34" charset="0"/>
                <a:cs typeface="Arial" panose="020B0604020202020204" pitchFamily="34" charset="0"/>
              </a:rPr>
              <a:t>Ôn đới lục địa, gió mùa, hải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Cận nhiệt ĐTH, gió mùa, lục địa, núi cao</a:t>
            </a:r>
          </a:p>
          <a:p>
            <a:pPr marL="342900" indent="-342900">
              <a:buFontTx/>
              <a:buChar char="-"/>
            </a:pPr>
            <a:r>
              <a:rPr lang="en-US" sz="2400">
                <a:solidFill>
                  <a:srgbClr val="1C11AF"/>
                </a:solidFill>
                <a:latin typeface="Arial" panose="020B0604020202020204" pitchFamily="34" charset="0"/>
                <a:cs typeface="Arial" panose="020B0604020202020204" pitchFamily="34" charset="0"/>
              </a:rPr>
              <a:t>Nhiệt đới khô, nhiệt đới gió mùa</a:t>
            </a:r>
            <a:endParaRPr lang="en-US"/>
          </a:p>
        </p:txBody>
      </p:sp>
      <p:sp>
        <p:nvSpPr>
          <p:cNvPr id="44" name="TextBox 43">
            <a:extLst>
              <a:ext uri="{FF2B5EF4-FFF2-40B4-BE49-F238E27FC236}">
                <a16:creationId xmlns:a16="http://schemas.microsoft.com/office/drawing/2014/main" id="{B8D3B879-89C6-49DB-B568-500B7BA6808B}"/>
              </a:ext>
            </a:extLst>
          </p:cNvPr>
          <p:cNvSpPr txBox="1"/>
          <p:nvPr/>
        </p:nvSpPr>
        <p:spPr>
          <a:xfrm>
            <a:off x="6436010" y="3215023"/>
            <a:ext cx="5955261" cy="2308324"/>
          </a:xfrm>
          <a:prstGeom prst="rect">
            <a:avLst/>
          </a:prstGeom>
          <a:noFill/>
        </p:spPr>
        <p:txBody>
          <a:bodyPr wrap="square" rtlCol="0">
            <a:spAutoFit/>
          </a:bodyPr>
          <a:lstStyle/>
          <a:p>
            <a:r>
              <a:rPr lang="en-US" sz="2400">
                <a:solidFill>
                  <a:srgbClr val="1C11AF"/>
                </a:solidFill>
                <a:latin typeface="Arial" panose="020B0604020202020204" pitchFamily="34" charset="0"/>
                <a:cs typeface="Arial" panose="020B0604020202020204" pitchFamily="34" charset="0"/>
              </a:rPr>
              <a:t>Do lãnh thổ trải trải rộng từ tây sang đông, bờ biển bị cắt xẻ nhiều nên chia thành nhiều kiểu.</a:t>
            </a:r>
          </a:p>
          <a:p>
            <a:r>
              <a:rPr lang="en-US" sz="2400">
                <a:solidFill>
                  <a:srgbClr val="1C11AF"/>
                </a:solidFill>
                <a:latin typeface="Arial" panose="020B0604020202020204" pitchFamily="34" charset="0"/>
                <a:cs typeface="Arial" panose="020B0604020202020204" pitchFamily="34" charset="0"/>
              </a:rPr>
              <a:t> Địa hình có nhiều núi cao ở trung tâm châu lục nên còn có sự phân hóa theo độ cao.</a:t>
            </a:r>
            <a:endParaRPr lang="en-US" sz="2800">
              <a:solidFill>
                <a:srgbClr val="7030A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D5E2B6B-506B-49E3-97E7-4B8873993EBF}"/>
              </a:ext>
            </a:extLst>
          </p:cNvPr>
          <p:cNvSpPr txBox="1"/>
          <p:nvPr/>
        </p:nvSpPr>
        <p:spPr>
          <a:xfrm>
            <a:off x="2944342" y="5597787"/>
            <a:ext cx="8910084" cy="1384995"/>
          </a:xfrm>
          <a:prstGeom prst="rect">
            <a:avLst/>
          </a:prstGeom>
          <a:noFill/>
        </p:spPr>
        <p:txBody>
          <a:bodyPr wrap="square" rtlCol="0">
            <a:spAutoFit/>
          </a:bodyPr>
          <a:lstStyle/>
          <a:p>
            <a:r>
              <a:rPr lang="en-US" sz="2800">
                <a:solidFill>
                  <a:srgbClr val="1C11AF"/>
                </a:solidFill>
                <a:latin typeface="Arial" panose="020B0604020202020204" pitchFamily="34" charset="0"/>
                <a:cs typeface="Arial" panose="020B0604020202020204" pitchFamily="34" charset="0"/>
              </a:rPr>
              <a:t>Khí hậu châu Á phân hóa đa dạng, từ bắc xuống nam, từ đông sang tây và từ thấp lên cao. </a:t>
            </a:r>
          </a:p>
          <a:p>
            <a:endParaRPr lang="en-US" sz="2800"/>
          </a:p>
        </p:txBody>
      </p:sp>
      <p:pic>
        <p:nvPicPr>
          <p:cNvPr id="15" name="Picture 14">
            <a:extLst>
              <a:ext uri="{FF2B5EF4-FFF2-40B4-BE49-F238E27FC236}">
                <a16:creationId xmlns:a16="http://schemas.microsoft.com/office/drawing/2014/main" id="{A88FE5D9-4B5D-437D-A4F4-17A714AA40F7}"/>
              </a:ext>
            </a:extLst>
          </p:cNvPr>
          <p:cNvPicPr>
            <a:picLocks noChangeAspect="1"/>
          </p:cNvPicPr>
          <p:nvPr/>
        </p:nvPicPr>
        <p:blipFill rotWithShape="1">
          <a:blip r:embed="rId5"/>
          <a:srcRect l="49250" t="16517" r="40417" b="67812"/>
          <a:stretch/>
        </p:blipFill>
        <p:spPr>
          <a:xfrm>
            <a:off x="11013227" y="9690"/>
            <a:ext cx="1047581" cy="893629"/>
          </a:xfrm>
          <a:prstGeom prst="rect">
            <a:avLst/>
          </a:prstGeom>
        </p:spPr>
      </p:pic>
    </p:spTree>
    <p:extLst>
      <p:ext uri="{BB962C8B-B14F-4D97-AF65-F5344CB8AC3E}">
        <p14:creationId xmlns:p14="http://schemas.microsoft.com/office/powerpoint/2010/main" val="154607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3A4B1C-4B56-4668-9919-E77FB2185FC8}"/>
              </a:ext>
            </a:extLst>
          </p:cNvPr>
          <p:cNvGrpSpPr/>
          <p:nvPr/>
        </p:nvGrpSpPr>
        <p:grpSpPr>
          <a:xfrm>
            <a:off x="193512" y="122925"/>
            <a:ext cx="5436203" cy="872949"/>
            <a:chOff x="1133366" y="2220084"/>
            <a:chExt cx="5681780" cy="914400"/>
          </a:xfrm>
          <a:solidFill>
            <a:srgbClr val="FFFF00">
              <a:alpha val="38000"/>
            </a:srgbClr>
          </a:solidFill>
        </p:grpSpPr>
        <p:sp>
          <p:nvSpPr>
            <p:cNvPr id="3" name="Arrow: Pentagon 2">
              <a:extLst>
                <a:ext uri="{FF2B5EF4-FFF2-40B4-BE49-F238E27FC236}">
                  <a16:creationId xmlns:a16="http://schemas.microsoft.com/office/drawing/2014/main" id="{4CCB01F0-8893-4BFA-974B-566B8249984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937E3350-1AD4-462B-8312-EB1DD0BF3B1C}"/>
                </a:ext>
              </a:extLst>
            </p:cNvPr>
            <p:cNvSpPr txBox="1"/>
            <p:nvPr/>
          </p:nvSpPr>
          <p:spPr>
            <a:xfrm>
              <a:off x="1307657" y="2384346"/>
              <a:ext cx="4380918"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DC30C7A1-2661-4975-B49B-37FB8D81B052}"/>
              </a:ext>
            </a:extLst>
          </p:cNvPr>
          <p:cNvSpPr txBox="1"/>
          <p:nvPr/>
        </p:nvSpPr>
        <p:spPr>
          <a:xfrm>
            <a:off x="1223620" y="261986"/>
            <a:ext cx="4406095" cy="584775"/>
          </a:xfrm>
          <a:prstGeom prst="rect">
            <a:avLst/>
          </a:prstGeom>
          <a:noFill/>
        </p:spPr>
        <p:txBody>
          <a:bodyPr wrap="square" rtlCol="0">
            <a:spAutoFit/>
          </a:bodyPr>
          <a:lstStyle/>
          <a:p>
            <a:pPr algn="ctr"/>
            <a:r>
              <a:rPr lang="en-US" sz="3200">
                <a:solidFill>
                  <a:srgbClr val="0070C0"/>
                </a:solidFill>
                <a:latin typeface="Arial" panose="020B0604020202020204" pitchFamily="34" charset="0"/>
                <a:cs typeface="Arial" panose="020B0604020202020204" pitchFamily="34" charset="0"/>
              </a:rPr>
              <a:t>Đặc điểm tự nhiên</a:t>
            </a:r>
          </a:p>
        </p:txBody>
      </p:sp>
      <p:sp>
        <p:nvSpPr>
          <p:cNvPr id="6" name="Arrow: Pentagon 5">
            <a:extLst>
              <a:ext uri="{FF2B5EF4-FFF2-40B4-BE49-F238E27FC236}">
                <a16:creationId xmlns:a16="http://schemas.microsoft.com/office/drawing/2014/main" id="{594750B3-469B-4979-872F-0BD5F58B5671}"/>
              </a:ext>
            </a:extLst>
          </p:cNvPr>
          <p:cNvSpPr/>
          <p:nvPr/>
        </p:nvSpPr>
        <p:spPr>
          <a:xfrm>
            <a:off x="131192" y="120001"/>
            <a:ext cx="1301952" cy="89362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A99B1148-E79F-4661-A976-ABCCEA70B8A7}"/>
              </a:ext>
            </a:extLst>
          </p:cNvPr>
          <p:cNvSpPr/>
          <p:nvPr/>
        </p:nvSpPr>
        <p:spPr>
          <a:xfrm rot="5400000">
            <a:off x="1074424" y="42737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FDEC53-1CF0-4171-ABD1-EC49C4B39E7E}"/>
              </a:ext>
            </a:extLst>
          </p:cNvPr>
          <p:cNvSpPr txBox="1"/>
          <p:nvPr/>
        </p:nvSpPr>
        <p:spPr>
          <a:xfrm>
            <a:off x="747004" y="1170445"/>
            <a:ext cx="2213113" cy="584775"/>
          </a:xfrm>
          <a:prstGeom prst="rect">
            <a:avLst/>
          </a:prstGeom>
          <a:solidFill>
            <a:srgbClr val="00B050"/>
          </a:solidFill>
        </p:spPr>
        <p:txBody>
          <a:bodyPr wrap="square" rtlCol="0">
            <a:spAutoFit/>
          </a:bodyPr>
          <a:lstStyle/>
          <a:p>
            <a:r>
              <a:rPr lang="en-US" sz="3200">
                <a:solidFill>
                  <a:srgbClr val="FFFF00"/>
                </a:solidFill>
                <a:latin typeface="Arial" panose="020B0604020202020204" pitchFamily="34" charset="0"/>
                <a:cs typeface="Arial" panose="020B0604020202020204" pitchFamily="34" charset="0"/>
              </a:rPr>
              <a:t>b. Khí hậu</a:t>
            </a:r>
          </a:p>
        </p:txBody>
      </p:sp>
      <p:sp>
        <p:nvSpPr>
          <p:cNvPr id="11" name="Rectangle 10">
            <a:extLst>
              <a:ext uri="{FF2B5EF4-FFF2-40B4-BE49-F238E27FC236}">
                <a16:creationId xmlns:a16="http://schemas.microsoft.com/office/drawing/2014/main" id="{7930140D-D773-48A6-9820-FC5BED00808A}"/>
              </a:ext>
            </a:extLst>
          </p:cNvPr>
          <p:cNvSpPr/>
          <p:nvPr/>
        </p:nvSpPr>
        <p:spPr>
          <a:xfrm>
            <a:off x="290252" y="2158797"/>
            <a:ext cx="11611495" cy="1200329"/>
          </a:xfrm>
          <a:prstGeom prst="rect">
            <a:avLst/>
          </a:prstGeom>
        </p:spPr>
        <p:txBody>
          <a:bodyPr wrap="square">
            <a:spAutoFit/>
          </a:bodyPr>
          <a:lstStyle/>
          <a:p>
            <a:pPr lvl="0"/>
            <a:r>
              <a:rPr lang="en-US" sz="3600">
                <a:solidFill>
                  <a:srgbClr val="1C11AF"/>
                </a:solidFill>
                <a:latin typeface="Arial" panose="020B0604020202020204" pitchFamily="34" charset="0"/>
                <a:cs typeface="Arial" panose="020B0604020202020204" pitchFamily="34" charset="0"/>
              </a:rPr>
              <a:t>- Khí hậu châu Á phân hóa đa dạng, từ bắc xuống nam, từ đông sang tây và từ thấp lên cao. </a:t>
            </a:r>
          </a:p>
        </p:txBody>
      </p:sp>
      <p:pic>
        <p:nvPicPr>
          <p:cNvPr id="12" name="Picture 11" descr="book9">
            <a:extLst>
              <a:ext uri="{FF2B5EF4-FFF2-40B4-BE49-F238E27FC236}">
                <a16:creationId xmlns:a16="http://schemas.microsoft.com/office/drawing/2014/main" id="{B965B43B-14D4-40FB-9F17-B3B905CDDA6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26667" y="1170445"/>
            <a:ext cx="990600"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8AA2BB89-D140-4C0A-ABB2-510F93F0488D}"/>
              </a:ext>
            </a:extLst>
          </p:cNvPr>
          <p:cNvPicPr>
            <a:picLocks noChangeAspect="1"/>
          </p:cNvPicPr>
          <p:nvPr/>
        </p:nvPicPr>
        <p:blipFill rotWithShape="1">
          <a:blip r:embed="rId4"/>
          <a:srcRect l="49250" t="16517" r="40417" b="67812"/>
          <a:stretch/>
        </p:blipFill>
        <p:spPr>
          <a:xfrm>
            <a:off x="11013227" y="9690"/>
            <a:ext cx="1047581" cy="893629"/>
          </a:xfrm>
          <a:prstGeom prst="rect">
            <a:avLst/>
          </a:prstGeom>
        </p:spPr>
      </p:pic>
    </p:spTree>
    <p:extLst>
      <p:ext uri="{BB962C8B-B14F-4D97-AF65-F5344CB8AC3E}">
        <p14:creationId xmlns:p14="http://schemas.microsoft.com/office/powerpoint/2010/main" val="3826995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52584286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5157</Words>
  <Application>Microsoft Office PowerPoint</Application>
  <PresentationFormat>Widescreen</PresentationFormat>
  <Paragraphs>524</Paragraphs>
  <Slides>53</Slides>
  <Notes>42</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53</vt:i4>
      </vt:variant>
    </vt:vector>
  </HeadingPairs>
  <TitlesOfParts>
    <vt:vector size="65" baseType="lpstr">
      <vt:lpstr>#9Slide03 BoosterNextFYBlack</vt:lpstr>
      <vt:lpstr>#9Slide03 SFU Futura_12</vt:lpstr>
      <vt:lpstr>Arial</vt:lpstr>
      <vt:lpstr>Arial</vt:lpstr>
      <vt:lpstr>Calibri</vt:lpstr>
      <vt:lpstr>Calibri Light</vt:lpstr>
      <vt:lpstr>OpenSans</vt:lpstr>
      <vt:lpstr>Symbol</vt:lpstr>
      <vt:lpstr>Times New Roman</vt:lpstr>
      <vt:lpstr>VNI-Helve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PC</cp:lastModifiedBy>
  <cp:revision>11</cp:revision>
  <dcterms:created xsi:type="dcterms:W3CDTF">2022-04-04T22:40:58Z</dcterms:created>
  <dcterms:modified xsi:type="dcterms:W3CDTF">2022-07-07T00:43:40Z</dcterms:modified>
</cp:coreProperties>
</file>