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18"/>
  </p:notesMasterIdLst>
  <p:sldIdLst>
    <p:sldId id="258" r:id="rId5"/>
    <p:sldId id="288" r:id="rId6"/>
    <p:sldId id="260" r:id="rId7"/>
    <p:sldId id="269" r:id="rId8"/>
    <p:sldId id="262" r:id="rId9"/>
    <p:sldId id="264" r:id="rId10"/>
    <p:sldId id="290" r:id="rId11"/>
    <p:sldId id="281" r:id="rId12"/>
    <p:sldId id="292" r:id="rId13"/>
    <p:sldId id="270" r:id="rId14"/>
    <p:sldId id="271" r:id="rId15"/>
    <p:sldId id="287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4" autoAdjust="0"/>
    <p:restoredTop sz="94660"/>
  </p:normalViewPr>
  <p:slideViewPr>
    <p:cSldViewPr snapToGrid="0">
      <p:cViewPr>
        <p:scale>
          <a:sx n="79" d="100"/>
          <a:sy n="79" d="100"/>
        </p:scale>
        <p:origin x="-42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6940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3878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0822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7764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4701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164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858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5525" algn="l" defTabSz="91387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3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91389" tIns="45695" rIns="91389" bIns="4569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2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2" y="36020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0" indent="0" algn="ctr">
              <a:buNone/>
              <a:defRPr sz="2000"/>
            </a:lvl2pPr>
            <a:lvl3pPr marL="913878" indent="0" algn="ctr">
              <a:buNone/>
              <a:defRPr sz="1900"/>
            </a:lvl3pPr>
            <a:lvl4pPr marL="1370822" indent="0" algn="ctr">
              <a:buNone/>
              <a:defRPr sz="1600"/>
            </a:lvl4pPr>
            <a:lvl5pPr marL="1827764" indent="0" algn="ctr">
              <a:buNone/>
              <a:defRPr sz="1600"/>
            </a:lvl5pPr>
            <a:lvl6pPr marL="2284701" indent="0" algn="ctr">
              <a:buNone/>
              <a:defRPr sz="1600"/>
            </a:lvl6pPr>
            <a:lvl7pPr marL="2741645" indent="0" algn="ctr">
              <a:buNone/>
              <a:defRPr sz="1600"/>
            </a:lvl7pPr>
            <a:lvl8pPr marL="3198585" indent="0" algn="ctr">
              <a:buNone/>
              <a:defRPr sz="1600"/>
            </a:lvl8pPr>
            <a:lvl9pPr marL="3655525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899" cy="58118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688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55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5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6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8" y="2883740"/>
            <a:ext cx="1303021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20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3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7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6" y="2469198"/>
            <a:ext cx="1874522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 lIns="108805" tIns="54405" rIns="108805" bIns="54405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28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0" y="1825626"/>
            <a:ext cx="518160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65135"/>
            <a:ext cx="1051560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5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78" indent="0">
              <a:buNone/>
              <a:defRPr sz="1900" b="1"/>
            </a:lvl3pPr>
            <a:lvl4pPr marL="1370822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701" indent="0">
              <a:buNone/>
              <a:defRPr sz="1600" b="1"/>
            </a:lvl6pPr>
            <a:lvl7pPr marL="2741645" indent="0">
              <a:buNone/>
              <a:defRPr sz="1600" b="1"/>
            </a:lvl7pPr>
            <a:lvl8pPr marL="3198585" indent="0">
              <a:buNone/>
              <a:defRPr sz="1600" b="1"/>
            </a:lvl8pPr>
            <a:lvl9pPr marL="36555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>
              <a:defRPr sz="31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25"/>
            <a:ext cx="6172201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6940" indent="0">
              <a:buNone/>
              <a:defRPr sz="2900"/>
            </a:lvl2pPr>
            <a:lvl3pPr marL="913878" indent="0">
              <a:buNone/>
              <a:defRPr sz="2400"/>
            </a:lvl3pPr>
            <a:lvl4pPr marL="1370822" indent="0">
              <a:buNone/>
              <a:defRPr sz="2000"/>
            </a:lvl4pPr>
            <a:lvl5pPr marL="1827764" indent="0">
              <a:buNone/>
              <a:defRPr sz="2000"/>
            </a:lvl5pPr>
            <a:lvl6pPr marL="2284701" indent="0">
              <a:buNone/>
              <a:defRPr sz="2000"/>
            </a:lvl6pPr>
            <a:lvl7pPr marL="2741645" indent="0">
              <a:buNone/>
              <a:defRPr sz="2000"/>
            </a:lvl7pPr>
            <a:lvl8pPr marL="3198585" indent="0">
              <a:buNone/>
              <a:defRPr sz="2000"/>
            </a:lvl8pPr>
            <a:lvl9pPr marL="36555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940" indent="0">
              <a:buNone/>
              <a:defRPr sz="1400"/>
            </a:lvl2pPr>
            <a:lvl3pPr marL="913878" indent="0">
              <a:buNone/>
              <a:defRPr sz="1100"/>
            </a:lvl3pPr>
            <a:lvl4pPr marL="1370822" indent="0">
              <a:buNone/>
              <a:defRPr sz="1000"/>
            </a:lvl4pPr>
            <a:lvl5pPr marL="1827764" indent="0">
              <a:buNone/>
              <a:defRPr sz="1000"/>
            </a:lvl5pPr>
            <a:lvl6pPr marL="2284701" indent="0">
              <a:buNone/>
              <a:defRPr sz="1000"/>
            </a:lvl6pPr>
            <a:lvl7pPr marL="2741645" indent="0">
              <a:buNone/>
              <a:defRPr sz="1000"/>
            </a:lvl7pPr>
            <a:lvl8pPr marL="3198585" indent="0">
              <a:buNone/>
              <a:defRPr sz="1000"/>
            </a:lvl8pPr>
            <a:lvl9pPr marL="365552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5"/>
            <a:ext cx="10515601" cy="1325563"/>
          </a:xfrm>
          <a:prstGeom prst="rect">
            <a:avLst/>
          </a:prstGeom>
        </p:spPr>
        <p:txBody>
          <a:bodyPr vert="horz" lIns="91389" tIns="45695" rIns="91389" bIns="4569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8"/>
          </a:xfrm>
          <a:prstGeom prst="rect">
            <a:avLst/>
          </a:prstGeom>
        </p:spPr>
        <p:txBody>
          <a:bodyPr vert="horz" lIns="91389" tIns="45695" rIns="91389" bIns="4569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799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356353"/>
            <a:ext cx="2743201" cy="365125"/>
          </a:xfrm>
          <a:prstGeom prst="rect">
            <a:avLst/>
          </a:prstGeom>
        </p:spPr>
        <p:txBody>
          <a:bodyPr vert="horz" lIns="91389" tIns="45695" rIns="91389" bIns="4569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9" indent="-228469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11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0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9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3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72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15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56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3" indent="-228469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2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1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8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25" algn="l" defTabSz="9138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"/>
            <a:ext cx="1219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2" y="3"/>
            <a:ext cx="12192002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1088031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04" indent="-272004" algn="l" defTabSz="1088031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602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03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05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075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084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03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118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132" indent="-272004" algn="l" defTabSz="1088031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15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031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6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062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077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093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108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124" algn="l" defTabSz="10880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2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3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47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7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32" y="-2669841"/>
            <a:ext cx="14014579" cy="11858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5902" y="4093467"/>
            <a:ext cx="11306628" cy="1446499"/>
          </a:xfrm>
          <a:prstGeom prst="rect">
            <a:avLst/>
          </a:prstGeom>
          <a:noFill/>
          <a:ln>
            <a:noFill/>
          </a:ln>
        </p:spPr>
        <p:txBody>
          <a:bodyPr wrap="square" lIns="91389" tIns="45695" rIns="91389" bIns="45695" rtlCol="0">
            <a:spAutoFit/>
          </a:bodyPr>
          <a:lstStyle/>
          <a:p>
            <a:pPr algn="ctr"/>
            <a:r>
              <a:rPr lang="en-US" sz="8800" b="1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MỞ ĐẦU </a:t>
            </a:r>
            <a:endParaRPr lang="en-US" sz="8800" b="1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5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4781403" y="2799186"/>
            <a:ext cx="5086650" cy="573459"/>
            <a:chOff x="3371696" y="2385641"/>
            <a:chExt cx="5086651" cy="573459"/>
          </a:xfrm>
        </p:grpSpPr>
        <p:sp>
          <p:nvSpPr>
            <p:cNvPr id="28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371696" y="2385641"/>
              <a:ext cx="5086651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90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3.ĐịA lí và cuộc sống </a:t>
              </a:r>
              <a:endParaRPr lang="zh-CN" altLang="en-US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1417639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4640542" y="7765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14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2574208" y="512108"/>
            <a:ext cx="6785693" cy="569387"/>
            <a:chOff x="2080746" y="351228"/>
            <a:chExt cx="4665611" cy="838319"/>
          </a:xfrm>
        </p:grpSpPr>
        <p:grpSp>
          <p:nvGrpSpPr>
            <p:cNvPr id="93" name="组合 92"/>
            <p:cNvGrpSpPr/>
            <p:nvPr/>
          </p:nvGrpSpPr>
          <p:grpSpPr>
            <a:xfrm>
              <a:off x="2327920" y="626210"/>
              <a:ext cx="4418437" cy="495365"/>
              <a:chOff x="4865380" y="5381090"/>
              <a:chExt cx="4418437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973006" y="5381090"/>
                <a:ext cx="310811" cy="459362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4865380" y="5641644"/>
                <a:ext cx="3690977" cy="234811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2080746" y="351228"/>
              <a:ext cx="4354800" cy="838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10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 3. Địa lí và cuộc sống 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153009" y="1252014"/>
            <a:ext cx="4118012" cy="538558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NHIỆM </a:t>
            </a:r>
            <a:r>
              <a:rPr lang="en-US" sz="2900" b="1">
                <a:solidFill>
                  <a:srgbClr val="FF0000"/>
                </a:solidFill>
                <a:latin typeface="Times New Roman"/>
                <a:ea typeface="Calibri"/>
              </a:rPr>
              <a:t>VỤ  </a:t>
            </a:r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CÁ NHÂN </a:t>
            </a:r>
            <a:endParaRPr lang="en-US" sz="2900"/>
          </a:p>
        </p:txBody>
      </p:sp>
      <p:grpSp>
        <p:nvGrpSpPr>
          <p:cNvPr id="11" name="组合 1"/>
          <p:cNvGrpSpPr/>
          <p:nvPr/>
        </p:nvGrpSpPr>
        <p:grpSpPr>
          <a:xfrm>
            <a:off x="1498600" y="1625600"/>
            <a:ext cx="9131300" cy="28194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1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9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8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9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0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1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2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3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5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6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107" name="矩形 101"/>
          <p:cNvSpPr/>
          <p:nvPr/>
        </p:nvSpPr>
        <p:spPr>
          <a:xfrm>
            <a:off x="2782653" y="2184730"/>
            <a:ext cx="5869045" cy="2628361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nl-NL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ví dụ cụ thể để thấy được vai trò của kiến thức Địa lí đối với cuộc sống.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7" y="325694"/>
            <a:ext cx="5772482" cy="907941"/>
            <a:chOff x="994820" y="448892"/>
            <a:chExt cx="5886671" cy="9079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307501"/>
                <a:endParaRPr lang="zh-CN" altLang="en-US" sz="26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07501"/>
                <a:endParaRPr lang="zh-CN" altLang="en-US" sz="2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145960" cy="907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07501"/>
              <a:r>
                <a:rPr lang="en-US" altLang="zh-CN" sz="53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VẬN DỤNG</a:t>
              </a:r>
              <a:endParaRPr lang="zh-CN" altLang="en-US" sz="53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9198" y="1348123"/>
            <a:ext cx="11396404" cy="2176825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l-NL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tầm những câu ca dao và tục ngữ </a:t>
            </a: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mối quan hệ giữa thiên nhiên và con người.</a:t>
            </a:r>
            <a:endParaRPr lang="en-US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44247" algn="just" defTabSz="1307501" fontAlgn="base">
              <a:lnSpc>
                <a:spcPct val="115000"/>
              </a:lnSpc>
              <a:spcBef>
                <a:spcPct val="0"/>
              </a:spcBef>
            </a:pPr>
            <a:endParaRPr lang="en-US" sz="4000" b="1">
              <a:solidFill>
                <a:srgbClr val="00B0F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5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2" y="1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35" y="4543066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601"/>
            <a:ext cx="583268" cy="409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90" y="5663640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13" y="991464"/>
            <a:ext cx="1487437" cy="13932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2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4" y="2087411"/>
            <a:ext cx="1354086" cy="116859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79118" y="2248515"/>
              <a:ext cx="987771" cy="84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9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Cô</a:t>
              </a:r>
              <a:endParaRPr lang="zh-CN" altLang="en-US" sz="49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62269" y="1678432"/>
            <a:ext cx="1458978" cy="1168596"/>
            <a:chOff x="2962279" y="1678431"/>
            <a:chExt cx="1458979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62279" y="1877069"/>
              <a:ext cx="1441421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9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4" y="2031260"/>
            <a:ext cx="1354086" cy="116859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793805" y="2195805"/>
              <a:ext cx="126669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9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35552" y="1967332"/>
            <a:ext cx="1580882" cy="1168596"/>
            <a:chOff x="6435554" y="1967332"/>
            <a:chExt cx="1580883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35554" y="2168229"/>
              <a:ext cx="1580883" cy="8463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900" dirty="0" err="1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Thầy</a:t>
              </a:r>
              <a:endParaRPr lang="zh-CN" altLang="en-US" sz="49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4" y="180500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491947"/>
            <a:ext cx="2286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1" y="330200"/>
            <a:ext cx="23114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8" y="3675062"/>
            <a:ext cx="283713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121" y="3675062"/>
            <a:ext cx="3219579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66047" y="3228945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1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263398" y="3276598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6401" y="6188560"/>
            <a:ext cx="1059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35427" y="6186396"/>
            <a:ext cx="995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矩形 101"/>
          <p:cNvSpPr/>
          <p:nvPr/>
        </p:nvSpPr>
        <p:spPr>
          <a:xfrm>
            <a:off x="759663" y="2612493"/>
            <a:ext cx="3685593" cy="2031275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schemeClr val="bg1"/>
              </a:solidFill>
              <a:latin typeface="Times New Roman" panose="02020603050405020304" pitchFamily="18" charset="0"/>
              <a:ea typeface="汉仪喵魂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1"/>
          <p:cNvGrpSpPr/>
          <p:nvPr/>
        </p:nvGrpSpPr>
        <p:grpSpPr>
          <a:xfrm>
            <a:off x="326570" y="1604210"/>
            <a:ext cx="5159829" cy="4744339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0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1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4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5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6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37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38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2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3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4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5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6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8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9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0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1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2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3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4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5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6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7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8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9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0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1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2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3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4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5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6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7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8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119" name="组合 91"/>
          <p:cNvGrpSpPr/>
          <p:nvPr/>
        </p:nvGrpSpPr>
        <p:grpSpPr>
          <a:xfrm>
            <a:off x="994821" y="610702"/>
            <a:ext cx="3731016" cy="769441"/>
            <a:chOff x="994820" y="496392"/>
            <a:chExt cx="5886671" cy="769441"/>
          </a:xfrm>
        </p:grpSpPr>
        <p:grpSp>
          <p:nvGrpSpPr>
            <p:cNvPr id="120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22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1" name="文本框 93"/>
            <p:cNvSpPr txBox="1"/>
            <p:nvPr/>
          </p:nvSpPr>
          <p:spPr>
            <a:xfrm>
              <a:off x="1595867" y="496392"/>
              <a:ext cx="42697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MỞ ĐẦU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77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506196" y="1520482"/>
            <a:ext cx="79832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khái niệm cơ bản và kĩ năng</a:t>
            </a:r>
          </a:p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lí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617604" y="2709616"/>
            <a:ext cx="776045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2. </a:t>
            </a:r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Môn Địa lí và những điều lí thú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995667" y="1952691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8" name="文本框 28"/>
          <p:cNvSpPr txBox="1"/>
          <p:nvPr/>
        </p:nvSpPr>
        <p:spPr>
          <a:xfrm>
            <a:off x="3809661" y="3652471"/>
            <a:ext cx="53094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3. Địa lí và cuộc sống.</a:t>
            </a:r>
            <a:endParaRPr lang="zh-CN" altLang="en-US" sz="29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 bwMode="auto">
          <a:xfrm>
            <a:off x="5762302" y="2418841"/>
            <a:ext cx="3671995" cy="148568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sys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prstClr val="black"/>
              </a:solidFill>
            </a:endParaRPr>
          </a:p>
        </p:txBody>
      </p: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844278" y="1480300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文本框 45"/>
          <p:cNvSpPr txBox="1"/>
          <p:nvPr/>
        </p:nvSpPr>
        <p:spPr>
          <a:xfrm>
            <a:off x="4640542" y="420961"/>
            <a:ext cx="2957758" cy="646280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pPr algn="ctr"/>
            <a:r>
              <a:rPr lang="en-US" altLang="zh-CN" sz="3600" b="1" smtClean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 MỞ ĐẦU</a:t>
            </a:r>
            <a:endParaRPr lang="zh-CN" altLang="en-US" sz="36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5" name="文本框 24"/>
          <p:cNvSpPr txBox="1"/>
          <p:nvPr/>
        </p:nvSpPr>
        <p:spPr>
          <a:xfrm>
            <a:off x="3506196" y="1520482"/>
            <a:ext cx="79832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khái niệm cơ bản và kĩ năng</a:t>
            </a:r>
          </a:p>
          <a:p>
            <a:pPr algn="ctr"/>
            <a:r>
              <a:rPr lang="en-US" altLang="zh-CN" sz="29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lí</a:t>
            </a:r>
            <a:endParaRPr lang="zh-CN" altLang="en-US" sz="2900" dirty="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7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50869" y="1542642"/>
            <a:ext cx="8425542" cy="371658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</a:t>
            </a:r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cơ bản và kĩ năng</a:t>
            </a:r>
          </a:p>
          <a:p>
            <a:pPr algn="ctr"/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</a:t>
            </a:r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</a:t>
            </a:r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275593" y="2184730"/>
            <a:ext cx="5765338" cy="2012808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</a:t>
            </a:r>
          </a:p>
          <a:p>
            <a:r>
              <a:rPr lang="nl-NL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SGK mục </a:t>
            </a:r>
            <a:r>
              <a:rPr lang="nl-NL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1/T98, cho biết: 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Địa lí các em sẽ được tìm hiểu những khái niệm cơ bản nào?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0788" y="432419"/>
            <a:ext cx="5486977" cy="538558"/>
          </a:xfrm>
          <a:prstGeom prst="rect">
            <a:avLst/>
          </a:prstGeom>
        </p:spPr>
        <p:txBody>
          <a:bodyPr wrap="none" lIns="91389" tIns="45695" rIns="91389" bIns="45695">
            <a:spAutoFit/>
          </a:bodyPr>
          <a:lstStyle/>
          <a:p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NHIỆM </a:t>
            </a:r>
            <a:r>
              <a:rPr lang="en-US" sz="2900" b="1">
                <a:solidFill>
                  <a:srgbClr val="FF0000"/>
                </a:solidFill>
                <a:latin typeface="Times New Roman"/>
                <a:ea typeface="Calibri"/>
              </a:rPr>
              <a:t>VỤ </a:t>
            </a:r>
            <a:r>
              <a:rPr lang="en-US" sz="2900" b="1" smtClean="0">
                <a:solidFill>
                  <a:srgbClr val="FF0000"/>
                </a:solidFill>
                <a:latin typeface="Times New Roman"/>
                <a:ea typeface="Calibri"/>
              </a:rPr>
              <a:t>2 (Hoạt động nhóm) </a:t>
            </a:r>
            <a:endParaRPr lang="en-US" sz="2900"/>
          </a:p>
        </p:txBody>
      </p:sp>
      <p:sp>
        <p:nvSpPr>
          <p:cNvPr id="4" name="Rectangle 3"/>
          <p:cNvSpPr/>
          <p:nvPr/>
        </p:nvSpPr>
        <p:spPr>
          <a:xfrm>
            <a:off x="422784" y="970977"/>
            <a:ext cx="5294030" cy="1703365"/>
          </a:xfrm>
          <a:prstGeom prst="rect">
            <a:avLst/>
          </a:prstGeom>
        </p:spPr>
        <p:txBody>
          <a:bodyPr wrap="square" lIns="91389" tIns="45695" rIns="91389" bIns="45695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tin SGK/98,99;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1,2,3.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Hoàn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phiếu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1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31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500236"/>
              </p:ext>
            </p:extLst>
          </p:nvPr>
        </p:nvGraphicFramePr>
        <p:xfrm>
          <a:off x="638684" y="3581615"/>
          <a:ext cx="5520816" cy="1956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4516">
                  <a:extLst>
                    <a:ext uri="{9D8B030D-6E8A-4147-A177-3AD203B41FA5}">
                      <a16:colId xmlns:a16="http://schemas.microsoft.com/office/drawing/2014/main" xmlns="" val="3730052643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xmlns="" val="3530355815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xmlns="" val="10375441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thức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03108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58874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35406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8592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33865629"/>
                  </a:ext>
                </a:extLst>
              </a:tr>
            </a:tbl>
          </a:graphicData>
        </a:graphic>
      </p:graphicFrame>
      <p:pic>
        <p:nvPicPr>
          <p:cNvPr id="307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1"/>
            <a:ext cx="5549899" cy="220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1"/>
            <a:ext cx="554989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"/>
            <a:ext cx="5549899" cy="24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9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98600" y="1625600"/>
            <a:ext cx="9131300" cy="3492500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58893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sp>
        <p:nvSpPr>
          <p:cNvPr id="94" name="文本框 93"/>
          <p:cNvSpPr txBox="1"/>
          <p:nvPr/>
        </p:nvSpPr>
        <p:spPr>
          <a:xfrm>
            <a:off x="-310844" y="426575"/>
            <a:ext cx="1253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1.Những </a:t>
            </a:r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 niệm cơ bản và kĩ năng</a:t>
            </a:r>
          </a:p>
          <a:p>
            <a:pPr algn="ctr"/>
            <a:r>
              <a:rPr lang="en-US" altLang="zh-CN" sz="320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chủ yếu của môn Địa </a:t>
            </a:r>
            <a:r>
              <a:rPr lang="en-US" altLang="zh-CN" sz="3200" smtClean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lí</a:t>
            </a:r>
            <a:endParaRPr lang="zh-CN" altLang="en-US" sz="3200">
              <a:solidFill>
                <a:prstClr val="whit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2782653" y="2184730"/>
            <a:ext cx="5869045" cy="2813027"/>
          </a:xfrm>
          <a:prstGeom prst="rect">
            <a:avLst/>
          </a:prstGeom>
        </p:spPr>
        <p:txBody>
          <a:bodyPr wrap="square" lIns="91389" tIns="45695" rIns="91389" bIns="45695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3:</a:t>
            </a:r>
          </a:p>
          <a:p>
            <a:pPr algn="just"/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đọc thông tin SGK mục 1/T98 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nắm các khái niệm cơ bản và kĩ năng chủ yếu  của môn Địa lí có ý nghĩa gì trong học tập và đời sống?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400" b="1" i="1" dirty="0">
              <a:solidFill>
                <a:prstClr val="white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1397718" y="541033"/>
            <a:ext cx="10482446" cy="569387"/>
            <a:chOff x="1916346" y="596455"/>
            <a:chExt cx="9512901" cy="569387"/>
          </a:xfrm>
        </p:grpSpPr>
        <p:sp>
          <p:nvSpPr>
            <p:cNvPr id="96" name="任意多边形 95"/>
            <p:cNvSpPr/>
            <p:nvPr/>
          </p:nvSpPr>
          <p:spPr>
            <a:xfrm>
              <a:off x="1916346" y="699694"/>
              <a:ext cx="7421672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2323097" y="596455"/>
              <a:ext cx="9106150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00" smtClean="0">
                  <a:solidFill>
                    <a:prstClr val="whit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2.Môn Địa lí và những điều lí thú</a:t>
              </a:r>
              <a:endParaRPr lang="zh-CN" altLang="en-US" sz="3100" dirty="0">
                <a:solidFill>
                  <a:prstClr val="whit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85321" y="1597364"/>
            <a:ext cx="4577443" cy="2363674"/>
          </a:xfrm>
          <a:prstGeom prst="rect">
            <a:avLst/>
          </a:prstGeom>
        </p:spPr>
        <p:txBody>
          <a:bodyPr wrap="square" lIns="91389" tIns="45695" rIns="91389" bIns="45695">
            <a:spAutoFit/>
          </a:bodyPr>
          <a:lstStyle/>
          <a:p>
            <a:r>
              <a:rPr lang="nl-NL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Hình 4 (ngôi nhà làm bằng băng...)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Nhóm 2: Hình 5 (Hang Sơn Đoòng lớn nhất TG...)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Nhóm 3: Hình 6 (Hoang mạc Xa-ha-ra...)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Nhóm 4: Hình 7 (Biển chết...)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2400" b="1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1" y="1213658"/>
            <a:ext cx="6121400" cy="511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5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nui-lua-o-nam-cuc-va-nhung-tran-phun-trao-tuyet-5258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1" y="423863"/>
            <a:ext cx="53848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701" y="3409552"/>
            <a:ext cx="552449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 lửa ở Nam Cực và những trận phun trào tuyết</a:t>
            </a:r>
            <a:endParaRPr lang="en-US" sz="20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Ngọn núi lửa này không chứa dung nham, lòng núi lửa không bao giờ quá 0</a:t>
            </a:r>
            <a:r>
              <a:rPr lang="en-US" sz="2000" i="1" baseline="300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6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388</Words>
  <Application>Microsoft Office PowerPoint</Application>
  <PresentationFormat>Custom</PresentationFormat>
  <Paragraphs>69</Paragraphs>
  <Slides>13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Office Theme</vt:lpstr>
      <vt:lpstr>包图主题2</vt:lpstr>
      <vt:lpstr>Office 主题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84</cp:revision>
  <dcterms:created xsi:type="dcterms:W3CDTF">2020-11-02T15:38:20Z</dcterms:created>
  <dcterms:modified xsi:type="dcterms:W3CDTF">2022-09-05T13:13:10Z</dcterms:modified>
</cp:coreProperties>
</file>