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6"/>
  </p:notesMasterIdLst>
  <p:sldIdLst>
    <p:sldId id="281" r:id="rId2"/>
    <p:sldId id="259" r:id="rId3"/>
    <p:sldId id="261" r:id="rId4"/>
    <p:sldId id="262" r:id="rId5"/>
    <p:sldId id="265" r:id="rId6"/>
    <p:sldId id="264" r:id="rId7"/>
    <p:sldId id="267" r:id="rId8"/>
    <p:sldId id="266" r:id="rId9"/>
    <p:sldId id="268" r:id="rId10"/>
    <p:sldId id="269" r:id="rId11"/>
    <p:sldId id="271" r:id="rId12"/>
    <p:sldId id="272" r:id="rId13"/>
    <p:sldId id="273" r:id="rId14"/>
    <p:sldId id="274" r:id="rId15"/>
    <p:sldId id="276" r:id="rId16"/>
    <p:sldId id="283" r:id="rId17"/>
    <p:sldId id="288" r:id="rId18"/>
    <p:sldId id="285" r:id="rId19"/>
    <p:sldId id="287" r:id="rId20"/>
    <p:sldId id="277" r:id="rId21"/>
    <p:sldId id="282" r:id="rId22"/>
    <p:sldId id="278" r:id="rId23"/>
    <p:sldId id="289" r:id="rId24"/>
    <p:sldId id="280" r:id="rId25"/>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20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819D5-4A97-4D97-B585-DBD1A80EC6CB}" type="datetimeFigureOut">
              <a:rPr lang="vi-VN" smtClean="0"/>
              <a:pPr/>
              <a:t>11/04/2022</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3029A3-03CC-4EE7-BC4B-B6F1F6F9AC86}" type="slidenum">
              <a:rPr lang="vi-VN" smtClean="0"/>
              <a:pPr/>
              <a:t>‹#›</a:t>
            </a:fld>
            <a:endParaRPr lang="vi-VN"/>
          </a:p>
        </p:txBody>
      </p:sp>
    </p:spTree>
    <p:extLst>
      <p:ext uri="{BB962C8B-B14F-4D97-AF65-F5344CB8AC3E}">
        <p14:creationId xmlns:p14="http://schemas.microsoft.com/office/powerpoint/2010/main" val="75767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958C9F-65BA-455B-B0E8-7B36469C9EE4}" type="datetimeFigureOut">
              <a:rPr lang="vi-VN" smtClean="0"/>
              <a:pPr/>
              <a:t>11/04/2022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958C9F-65BA-455B-B0E8-7B36469C9EE4}" type="datetimeFigureOut">
              <a:rPr lang="vi-VN" smtClean="0"/>
              <a:pPr/>
              <a:t>11/04/2022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6958C9F-65BA-455B-B0E8-7B36469C9EE4}" type="datetimeFigureOut">
              <a:rPr lang="vi-VN" smtClean="0"/>
              <a:pPr/>
              <a:t>11/04/2022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958C9F-65BA-455B-B0E8-7B36469C9EE4}" type="datetimeFigureOut">
              <a:rPr lang="vi-VN" smtClean="0"/>
              <a:pPr/>
              <a:t>11/04/2022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958C9F-65BA-455B-B0E8-7B36469C9EE4}" type="datetimeFigureOut">
              <a:rPr lang="vi-VN" smtClean="0"/>
              <a:pPr/>
              <a:t>11/04/2022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A6958C9F-65BA-455B-B0E8-7B36469C9EE4}" type="datetimeFigureOut">
              <a:rPr lang="vi-VN" smtClean="0"/>
              <a:pPr/>
              <a:t>11/04/2022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558BF72-B21B-4551-9B1B-D79CE3F0EBA3}" type="slidenum">
              <a:rPr lang="vi-VN" smtClean="0"/>
              <a:pPr/>
              <a:t>‹#›</a:t>
            </a:fld>
            <a:endParaRPr lang="vi-VN"/>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6958C9F-65BA-455B-B0E8-7B36469C9EE4}" type="datetimeFigureOut">
              <a:rPr lang="vi-VN" smtClean="0"/>
              <a:pPr/>
              <a:t>11/04/2022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958C9F-65BA-455B-B0E8-7B36469C9EE4}" type="datetimeFigureOut">
              <a:rPr lang="vi-VN" smtClean="0"/>
              <a:pPr/>
              <a:t>11/04/2022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A6958C9F-65BA-455B-B0E8-7B36469C9EE4}" type="datetimeFigureOut">
              <a:rPr lang="vi-VN" smtClean="0"/>
              <a:pPr/>
              <a:t>11/04/2022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6958C9F-65BA-455B-B0E8-7B36469C9EE4}" type="datetimeFigureOut">
              <a:rPr lang="vi-VN" smtClean="0"/>
              <a:pPr/>
              <a:t>11/04/2022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558BF72-B21B-4551-9B1B-D79CE3F0EBA3}" type="slidenum">
              <a:rPr lang="vi-VN" smtClean="0"/>
              <a:pPr/>
              <a:t>‹#›</a:t>
            </a:fld>
            <a:endParaRPr lang="vi-VN"/>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958C9F-65BA-455B-B0E8-7B36469C9EE4}" type="datetimeFigureOut">
              <a:rPr lang="vi-VN" smtClean="0"/>
              <a:pPr/>
              <a:t>11/04/2022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558BF72-B21B-4551-9B1B-D79CE3F0EBA3}" type="slidenum">
              <a:rPr lang="vi-VN" smtClean="0"/>
              <a:pPr/>
              <a:t>‹#›</a:t>
            </a:fld>
            <a:endParaRPr lang="vi-VN"/>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6958C9F-65BA-455B-B0E8-7B36469C9EE4}" type="datetimeFigureOut">
              <a:rPr lang="vi-VN" smtClean="0"/>
              <a:pPr/>
              <a:t>11/04/2022</a:t>
            </a:fld>
            <a:endParaRPr lang="vi-VN"/>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vi-VN"/>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9558BF72-B21B-4551-9B1B-D79CE3F0EBA3}" type="slidenum">
              <a:rPr lang="vi-VN" smtClean="0"/>
              <a:pPr/>
              <a:t>‹#›</a:t>
            </a:fld>
            <a:endParaRPr lang="vi-VN"/>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media" Target="../media/media2.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gif"/><Relationship Id="rId5" Type="http://schemas.openxmlformats.org/officeDocument/2006/relationships/slideLayout" Target="../slideLayouts/slideLayout1.xml"/><Relationship Id="rId10" Type="http://schemas.openxmlformats.org/officeDocument/2006/relationships/image" Target="../media/image6.png"/><Relationship Id="rId4" Type="http://schemas.openxmlformats.org/officeDocument/2006/relationships/audio" Target="../media/media2.mp3"/><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cstate="print"/>
          <a:stretch>
            <a:fillRect/>
          </a:stretch>
        </p:blipFill>
        <p:spPr>
          <a:xfrm>
            <a:off x="9858375" y="2314204"/>
            <a:ext cx="4572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642" y="0"/>
            <a:ext cx="2208497"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9652" y="0"/>
            <a:ext cx="2445872"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8308" y="0"/>
            <a:ext cx="2208497"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19" y="0"/>
            <a:ext cx="2443807"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583" y="-2669851"/>
            <a:ext cx="10510934" cy="11858625"/>
          </a:xfrm>
          <a:prstGeom prst="rect">
            <a:avLst/>
          </a:prstGeom>
        </p:spPr>
      </p:pic>
      <p:sp>
        <p:nvSpPr>
          <p:cNvPr id="19" name="TextBox 18"/>
          <p:cNvSpPr txBox="1"/>
          <p:nvPr/>
        </p:nvSpPr>
        <p:spPr>
          <a:xfrm>
            <a:off x="348345" y="3291047"/>
            <a:ext cx="8479972" cy="2554545"/>
          </a:xfrm>
          <a:prstGeom prst="rect">
            <a:avLst/>
          </a:prstGeom>
          <a:noFill/>
          <a:ln>
            <a:noFill/>
          </a:ln>
        </p:spPr>
        <p:txBody>
          <a:bodyPr wrap="square" rtlCol="0">
            <a:spAutoFit/>
          </a:bodyPr>
          <a:lstStyle/>
          <a:p>
            <a:pPr algn="ctr"/>
            <a:r>
              <a:rPr lang="vi-VN" sz="3200" b="1" dirty="0">
                <a:solidFill>
                  <a:srgbClr val="FFFF00"/>
                </a:solidFill>
              </a:rPr>
              <a:t>BÀI </a:t>
            </a:r>
            <a:r>
              <a:rPr lang="vi-VN" sz="3200" b="1" dirty="0" smtClean="0">
                <a:solidFill>
                  <a:srgbClr val="FFFF00"/>
                </a:solidFill>
              </a:rPr>
              <a:t>29: BẢO </a:t>
            </a:r>
            <a:r>
              <a:rPr lang="vi-VN" sz="3200" b="1" dirty="0">
                <a:solidFill>
                  <a:srgbClr val="FFFF00"/>
                </a:solidFill>
              </a:rPr>
              <a:t>VỆ TỰ NHIÊN</a:t>
            </a:r>
            <a:r>
              <a:rPr lang="vi-VN" sz="3200" dirty="0">
                <a:solidFill>
                  <a:srgbClr val="FFFF00"/>
                </a:solidFill>
              </a:rPr>
              <a:t> </a:t>
            </a:r>
            <a:r>
              <a:rPr lang="vi-VN" sz="3200" b="1" dirty="0">
                <a:solidFill>
                  <a:srgbClr val="FFFF00"/>
                </a:solidFill>
              </a:rPr>
              <a:t>VÀ KHAI THÁC THÔNG MINH CÁC TÀI NGUYÊN THIÊN NHIÊN</a:t>
            </a:r>
            <a:r>
              <a:rPr lang="vi-VN" sz="3200" dirty="0">
                <a:solidFill>
                  <a:srgbClr val="FFFF00"/>
                </a:solidFill>
              </a:rPr>
              <a:t> </a:t>
            </a:r>
            <a:r>
              <a:rPr lang="vi-VN" sz="3200" b="1" dirty="0">
                <a:solidFill>
                  <a:srgbClr val="FFFF00"/>
                </a:solidFill>
              </a:rPr>
              <a:t>VÌ SỰ PHÁT </a:t>
            </a:r>
            <a:r>
              <a:rPr lang="vi-VN" sz="3200" b="1" dirty="0" smtClean="0">
                <a:solidFill>
                  <a:srgbClr val="FFFF00"/>
                </a:solidFill>
              </a:rPr>
              <a:t>TRIỂN</a:t>
            </a:r>
          </a:p>
          <a:p>
            <a:pPr algn="ctr"/>
            <a:r>
              <a:rPr lang="vi-VN" sz="3200" b="1" dirty="0" smtClean="0">
                <a:solidFill>
                  <a:srgbClr val="FFFF00"/>
                </a:solidFill>
              </a:rPr>
              <a:t> </a:t>
            </a:r>
            <a:r>
              <a:rPr lang="vi-VN" sz="3200" b="1" dirty="0">
                <a:solidFill>
                  <a:srgbClr val="FFFF00"/>
                </a:solidFill>
              </a:rPr>
              <a:t>BỀN VỮNG</a:t>
            </a:r>
            <a:endParaRPr lang="vi-VN" sz="3200" dirty="0">
              <a:solidFill>
                <a:srgbClr val="FFFF00"/>
              </a:solidFill>
            </a:endParaRPr>
          </a:p>
          <a:p>
            <a:pPr algn="ctr"/>
            <a:endParaRPr lang="en-US" sz="3200" b="1" dirty="0" smtClean="0">
              <a:ln w="15875">
                <a:solidFill>
                  <a:schemeClr val="tx2">
                    <a:lumMod val="40000"/>
                    <a:lumOff val="60000"/>
                  </a:schemeClr>
                </a:solidFill>
              </a:ln>
              <a:solidFill>
                <a:srgbClr val="FFFF00"/>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10022717" y="4356843"/>
            <a:ext cx="457200" cy="609600"/>
          </a:xfrm>
          <a:prstGeom prst="rect">
            <a:avLst/>
          </a:prstGeom>
        </p:spPr>
      </p:pic>
    </p:spTree>
    <p:extLst>
      <p:ext uri="{BB962C8B-B14F-4D97-AF65-F5344CB8AC3E}">
        <p14:creationId xmlns:p14="http://schemas.microsoft.com/office/powerpoint/2010/main" val="13447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 presetClass="mediacall" presetSubtype="0" fill="hold" nodeType="withEffect">
                                  <p:stCondLst>
                                    <p:cond delay="1000"/>
                                  </p:stCondLst>
                                  <p:childTnLst>
                                    <p:cmd type="call" cmd="playFrom(0.0)">
                                      <p:cBhvr>
                                        <p:cTn id="22"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3" repeatCount="indefinite" fill="hold" display="0">
                  <p:stCondLst>
                    <p:cond delay="indefinite"/>
                  </p:stCondLst>
                  <p:endCondLst>
                    <p:cond evt="onStopAudio" delay="0">
                      <p:tgtEl>
                        <p:sldTgt/>
                      </p:tgtEl>
                    </p:cond>
                  </p:endCondLst>
                </p:cTn>
                <p:tgtEl>
                  <p:spTgt spid="25"/>
                </p:tgtEl>
              </p:cMediaNode>
            </p:audio>
            <p:audio>
              <p:cMediaNode vol="100000">
                <p:cTn id="24" fill="hold" display="0">
                  <p:stCondLst>
                    <p:cond delay="indefinite"/>
                  </p:stCondLst>
                  <p:endCondLst>
                    <p:cond evt="onStopAudio" delay="0">
                      <p:tgtEl>
                        <p:sldTgt/>
                      </p:tgtEl>
                    </p:cond>
                  </p:endCondLst>
                </p:cTn>
                <p:tgtEl>
                  <p:spTgt spid="20"/>
                </p:tgtEl>
              </p:cMediaNode>
            </p:audio>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700808"/>
            <a:ext cx="7560840" cy="2862322"/>
          </a:xfrm>
          <a:prstGeom prst="rect">
            <a:avLst/>
          </a:prstGeom>
        </p:spPr>
        <p:txBody>
          <a:bodyPr wrap="square">
            <a:spAutoFit/>
          </a:bodyPr>
          <a:lstStyle/>
          <a:p>
            <a:endParaRPr lang="vi-VN" sz="2000" b="1" i="1" dirty="0" smtClean="0">
              <a:latin typeface="Times New Roman" pitchFamily="18" charset="0"/>
              <a:cs typeface="Times New Roman" pitchFamily="18" charset="0"/>
            </a:endParaRPr>
          </a:p>
          <a:p>
            <a:endParaRPr lang="vi-VN" sz="2000" b="1" u="sng" dirty="0">
              <a:latin typeface="Times New Roman" pitchFamily="18" charset="0"/>
              <a:cs typeface="Times New Roman" pitchFamily="18" charset="0"/>
            </a:endParaRPr>
          </a:p>
          <a:p>
            <a:r>
              <a:rPr lang="nl-NL" sz="2000" b="1" i="1" dirty="0">
                <a:latin typeface="Times New Roman" pitchFamily="18" charset="0"/>
                <a:cs typeface="Times New Roman" pitchFamily="18" charset="0"/>
              </a:rPr>
              <a:t>1. Em hãy cho biết ý nghĩa của việc bảo vệ tự nhiên và khai thác thông minh tài nguyên thiên nhiên.</a:t>
            </a:r>
            <a:endParaRPr lang="vi-VN" sz="2000" b="1" dirty="0">
              <a:latin typeface="Times New Roman" pitchFamily="18" charset="0"/>
              <a:cs typeface="Times New Roman" pitchFamily="18" charset="0"/>
            </a:endParaRPr>
          </a:p>
          <a:p>
            <a:r>
              <a:rPr lang="nl-NL" sz="2000" b="1" i="1" dirty="0">
                <a:latin typeface="Times New Roman" pitchFamily="18" charset="0"/>
                <a:cs typeface="Times New Roman" pitchFamily="18" charset="0"/>
              </a:rPr>
              <a:t>2</a:t>
            </a:r>
            <a:r>
              <a:rPr lang="nl-NL" sz="2000" b="1" i="1" dirty="0" smtClean="0">
                <a:latin typeface="Times New Roman" pitchFamily="18" charset="0"/>
                <a:cs typeface="Times New Roman" pitchFamily="18" charset="0"/>
              </a:rPr>
              <a:t>.</a:t>
            </a:r>
            <a:r>
              <a:rPr lang="vi-VN" sz="2000" b="1" i="1" dirty="0" smtClean="0">
                <a:latin typeface="Times New Roman" pitchFamily="18" charset="0"/>
                <a:cs typeface="Times New Roman" pitchFamily="18" charset="0"/>
              </a:rPr>
              <a:t> </a:t>
            </a:r>
            <a:r>
              <a:rPr lang="nl-NL" sz="2000" b="1" i="1" dirty="0" smtClean="0">
                <a:latin typeface="Times New Roman" pitchFamily="18" charset="0"/>
                <a:cs typeface="Times New Roman" pitchFamily="18" charset="0"/>
              </a:rPr>
              <a:t>Đề </a:t>
            </a:r>
            <a:r>
              <a:rPr lang="nl-NL" sz="2000" b="1" i="1" dirty="0">
                <a:latin typeface="Times New Roman" pitchFamily="18" charset="0"/>
                <a:cs typeface="Times New Roman" pitchFamily="18" charset="0"/>
              </a:rPr>
              <a:t>bảo vệ môi trường, mỗi người chúng ta cần phải làm gì</a:t>
            </a:r>
            <a:r>
              <a:rPr lang="nl-NL" sz="2000" b="1" i="1" dirty="0" smtClean="0">
                <a:latin typeface="Times New Roman" pitchFamily="18" charset="0"/>
                <a:cs typeface="Times New Roman" pitchFamily="18" charset="0"/>
              </a:rPr>
              <a:t>?</a:t>
            </a:r>
            <a:endParaRPr lang="vi-VN" sz="2000" b="1" i="1" dirty="0" smtClean="0">
              <a:latin typeface="Times New Roman" pitchFamily="18" charset="0"/>
              <a:cs typeface="Times New Roman" pitchFamily="18" charset="0"/>
            </a:endParaRPr>
          </a:p>
          <a:p>
            <a:endParaRPr lang="vi-VN" sz="2000" b="1" dirty="0">
              <a:latin typeface="Times New Roman" pitchFamily="18" charset="0"/>
              <a:cs typeface="Times New Roman" pitchFamily="18" charset="0"/>
            </a:endParaRPr>
          </a:p>
          <a:p>
            <a:endParaRPr lang="vi-VN" sz="2000" b="1" u="sng" dirty="0">
              <a:latin typeface="Times New Roman" pitchFamily="18" charset="0"/>
              <a:cs typeface="Times New Roman" pitchFamily="18" charset="0"/>
            </a:endParaRPr>
          </a:p>
          <a:p>
            <a:r>
              <a:rPr lang="nl-NL" sz="2000" b="1" i="1" dirty="0">
                <a:latin typeface="Times New Roman" pitchFamily="18" charset="0"/>
                <a:cs typeface="Times New Roman" pitchFamily="18" charset="0"/>
              </a:rPr>
              <a:t>3</a:t>
            </a:r>
            <a:r>
              <a:rPr lang="nl-NL" sz="2000" b="1" i="1" dirty="0" smtClean="0">
                <a:latin typeface="Times New Roman" pitchFamily="18" charset="0"/>
                <a:cs typeface="Times New Roman" pitchFamily="18" charset="0"/>
              </a:rPr>
              <a:t>.</a:t>
            </a:r>
            <a:r>
              <a:rPr lang="vi-VN" sz="2000" b="1" i="1" dirty="0" smtClean="0">
                <a:latin typeface="Times New Roman" pitchFamily="18" charset="0"/>
                <a:cs typeface="Times New Roman" pitchFamily="18" charset="0"/>
              </a:rPr>
              <a:t> </a:t>
            </a:r>
            <a:r>
              <a:rPr lang="nl-NL" sz="2000" b="1" i="1" dirty="0" smtClean="0">
                <a:latin typeface="Times New Roman" pitchFamily="18" charset="0"/>
                <a:cs typeface="Times New Roman" pitchFamily="18" charset="0"/>
              </a:rPr>
              <a:t>Dựa </a:t>
            </a:r>
            <a:r>
              <a:rPr lang="nl-NL" sz="2000" b="1" i="1" dirty="0">
                <a:latin typeface="Times New Roman" pitchFamily="18" charset="0"/>
                <a:cs typeface="Times New Roman" pitchFamily="18" charset="0"/>
              </a:rPr>
              <a:t>vào sơ đồ trên và hình 1, em hãy lấy ví dụ cụ thề về các biện pháp khai thác và sử dụng thông minh tài nguyên thiên nhiên</a:t>
            </a:r>
            <a:r>
              <a:rPr lang="nl-NL" sz="2000" b="1" i="1" dirty="0" smtClean="0">
                <a:latin typeface="Times New Roman" pitchFamily="18" charset="0"/>
                <a:cs typeface="Times New Roman" pitchFamily="18" charset="0"/>
              </a:rPr>
              <a:t>.</a:t>
            </a:r>
            <a:endParaRPr lang="vi-VN"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6344980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2204864"/>
            <a:ext cx="6984776" cy="707886"/>
          </a:xfrm>
          <a:prstGeom prst="rect">
            <a:avLst/>
          </a:prstGeom>
        </p:spPr>
        <p:txBody>
          <a:bodyPr wrap="square">
            <a:spAutoFit/>
          </a:bodyPr>
          <a:lstStyle/>
          <a:p>
            <a:r>
              <a:rPr lang="vi-VN" sz="2000" b="1" dirty="0">
                <a:latin typeface="Times New Roman" pitchFamily="18" charset="0"/>
                <a:cs typeface="Times New Roman" pitchFamily="18" charset="0"/>
              </a:rPr>
              <a:t>-Ý nghĩa: giữ gìn sự đa dạng sinh học, ngăn chặn ô nhiễm và suy thoái môi trường tự nhiên. </a:t>
            </a:r>
          </a:p>
        </p:txBody>
      </p:sp>
      <p:sp>
        <p:nvSpPr>
          <p:cNvPr id="3" name="Rectangle 2"/>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a:t>
            </a:r>
            <a:r>
              <a:rPr lang="vi-VN" b="1" dirty="0" smtClean="0">
                <a:solidFill>
                  <a:srgbClr val="FFFF00"/>
                </a:solidFill>
              </a:rPr>
              <a:t>NHIÊN</a:t>
            </a:r>
            <a:r>
              <a:rPr lang="vi-VN" dirty="0">
                <a:solidFill>
                  <a:srgbClr val="FFFF00"/>
                </a:solidFill>
              </a:rPr>
              <a:t> </a:t>
            </a:r>
            <a:r>
              <a:rPr lang="vi-VN" b="1" dirty="0" smtClean="0">
                <a:solidFill>
                  <a:srgbClr val="FFFF00"/>
                </a:solidFill>
              </a:rPr>
              <a:t>VÀ </a:t>
            </a:r>
            <a:r>
              <a:rPr lang="vi-VN" b="1" dirty="0">
                <a:solidFill>
                  <a:srgbClr val="FFFF00"/>
                </a:solidFill>
              </a:rPr>
              <a:t>KHAI THÁC THÔNG MINH CÁC TÀI NGUYÊN THIÊN </a:t>
            </a:r>
            <a:r>
              <a:rPr lang="vi-VN" b="1" dirty="0" smtClean="0">
                <a:solidFill>
                  <a:srgbClr val="FFFF00"/>
                </a:solidFill>
              </a:rPr>
              <a:t>NHIÊN</a:t>
            </a:r>
            <a:r>
              <a:rPr lang="vi-VN" dirty="0">
                <a:solidFill>
                  <a:srgbClr val="FFFF00"/>
                </a:solidFill>
              </a:rPr>
              <a:t> </a:t>
            </a:r>
            <a:r>
              <a:rPr lang="vi-VN" b="1" dirty="0" smtClean="0">
                <a:solidFill>
                  <a:srgbClr val="FFFF00"/>
                </a:solidFill>
              </a:rPr>
              <a:t>VÌ </a:t>
            </a:r>
            <a:r>
              <a:rPr lang="vi-VN" b="1" dirty="0">
                <a:solidFill>
                  <a:srgbClr val="FFFF00"/>
                </a:solidFill>
              </a:rPr>
              <a:t>SỰ PHÁT TRIỂN BỀN VỮNG</a:t>
            </a:r>
            <a:endParaRPr lang="vi-VN" dirty="0">
              <a:solidFill>
                <a:srgbClr val="FFFF00"/>
              </a:solidFill>
            </a:endParaRPr>
          </a:p>
        </p:txBody>
      </p:sp>
      <p:sp>
        <p:nvSpPr>
          <p:cNvPr id="4" name="Rectangle 3"/>
          <p:cNvSpPr/>
          <p:nvPr/>
        </p:nvSpPr>
        <p:spPr>
          <a:xfrm>
            <a:off x="827584" y="1340768"/>
            <a:ext cx="5832648" cy="769441"/>
          </a:xfrm>
          <a:prstGeom prst="rect">
            <a:avLst/>
          </a:prstGeom>
        </p:spPr>
        <p:txBody>
          <a:bodyPr wrap="square">
            <a:spAutoFit/>
          </a:bodyPr>
          <a:lstStyle/>
          <a:p>
            <a:r>
              <a:rPr lang="nl-NL" sz="2200" b="1" dirty="0">
                <a:solidFill>
                  <a:srgbClr val="FF0000"/>
                </a:solidFill>
                <a:latin typeface="Times New Roman" pitchFamily="18" charset="0"/>
                <a:cs typeface="Times New Roman" pitchFamily="18" charset="0"/>
              </a:rPr>
              <a:t>2/ Bảo vệ tự nhiên và khai thác thông minh các tài nguyên thiên nhiên</a:t>
            </a:r>
            <a:endParaRPr lang="vi-VN" sz="2200" dirty="0">
              <a:solidFill>
                <a:srgbClr val="FF0000"/>
              </a:solidFill>
              <a:latin typeface="Times New Roman" pitchFamily="18" charset="0"/>
              <a:cs typeface="Times New Roman" pitchFamily="18" charset="0"/>
            </a:endParaRPr>
          </a:p>
        </p:txBody>
      </p:sp>
      <p:sp>
        <p:nvSpPr>
          <p:cNvPr id="5" name="Rectangle 4"/>
          <p:cNvSpPr/>
          <p:nvPr/>
        </p:nvSpPr>
        <p:spPr>
          <a:xfrm>
            <a:off x="963661" y="2912750"/>
            <a:ext cx="7064723" cy="1323439"/>
          </a:xfrm>
          <a:prstGeom prst="rect">
            <a:avLst/>
          </a:prstGeom>
        </p:spPr>
        <p:txBody>
          <a:bodyPr wrap="square">
            <a:spAutoFit/>
          </a:bodyPr>
          <a:lstStyle/>
          <a:p>
            <a:pPr marL="342900" lvl="0" indent="-342900">
              <a:buFontTx/>
              <a:buChar char="-"/>
            </a:pPr>
            <a:r>
              <a:rPr lang="vi-VN" sz="2000" b="1" dirty="0" smtClean="0">
                <a:solidFill>
                  <a:prstClr val="black"/>
                </a:solidFill>
                <a:latin typeface="Times New Roman" pitchFamily="18" charset="0"/>
                <a:cs typeface="Times New Roman" pitchFamily="18" charset="0"/>
              </a:rPr>
              <a:t>Biện pháp: </a:t>
            </a:r>
          </a:p>
          <a:p>
            <a:pPr lvl="0"/>
            <a:r>
              <a:rPr lang="vi-VN" sz="2000" b="1" dirty="0" smtClean="0">
                <a:solidFill>
                  <a:prstClr val="black"/>
                </a:solidFill>
                <a:latin typeface="Times New Roman" pitchFamily="18" charset="0"/>
                <a:cs typeface="Times New Roman" pitchFamily="18" charset="0"/>
              </a:rPr>
              <a:t>+ Sử </a:t>
            </a:r>
            <a:r>
              <a:rPr lang="vi-VN" sz="2000" b="1" dirty="0">
                <a:solidFill>
                  <a:prstClr val="black"/>
                </a:solidFill>
                <a:latin typeface="Times New Roman" pitchFamily="18" charset="0"/>
                <a:cs typeface="Times New Roman" pitchFamily="18" charset="0"/>
              </a:rPr>
              <a:t>dụng tài nguyên hợp lí, tiết kiệm nhăm hạn chế sự suy giảm tài nguyên cả về số lượng và chất </a:t>
            </a:r>
            <a:r>
              <a:rPr lang="vi-VN" sz="2000" b="1" dirty="0" smtClean="0">
                <a:solidFill>
                  <a:prstClr val="black"/>
                </a:solidFill>
                <a:latin typeface="Times New Roman" pitchFamily="18" charset="0"/>
                <a:cs typeface="Times New Roman" pitchFamily="18" charset="0"/>
              </a:rPr>
              <a:t>lượng. </a:t>
            </a:r>
          </a:p>
          <a:p>
            <a:pPr lvl="0"/>
            <a:r>
              <a:rPr lang="vi-VN" sz="2000" b="1" dirty="0" smtClean="0">
                <a:solidFill>
                  <a:prstClr val="black"/>
                </a:solidFill>
                <a:latin typeface="Times New Roman" pitchFamily="18" charset="0"/>
                <a:cs typeface="Times New Roman" pitchFamily="18" charset="0"/>
              </a:rPr>
              <a:t>+ Sản xuất những vật liệu, năng lượng mới thay thế.</a:t>
            </a:r>
            <a:endParaRPr lang="vi-VN" sz="2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79508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òng Giáo dục và đào tạo Hoài Ðức - Trường Tiểu học Tiền 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6" y="88032"/>
            <a:ext cx="4568374" cy="33409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àm mất vệ sinh công cộng, ai phạt, phạt ai?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6024"/>
            <a:ext cx="4441523" cy="34849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83768" y="75982"/>
            <a:ext cx="4564070" cy="369332"/>
          </a:xfrm>
          <a:prstGeom prst="rect">
            <a:avLst/>
          </a:prstGeom>
          <a:solidFill>
            <a:schemeClr val="bg1"/>
          </a:solidFill>
        </p:spPr>
        <p:txBody>
          <a:bodyPr wrap="none">
            <a:spAutoFit/>
          </a:bodyPr>
          <a:lstStyle/>
          <a:p>
            <a:r>
              <a:rPr lang="vi-VN" i="1" dirty="0">
                <a:solidFill>
                  <a:srgbClr val="FF0000"/>
                </a:solidFill>
              </a:rPr>
              <a:t>Dọn dẹp vệ sinh lớp học, khuôn viên nhà ở</a:t>
            </a:r>
            <a:endParaRPr lang="vi-VN" dirty="0">
              <a:solidFill>
                <a:srgbClr val="FF0000"/>
              </a:solidFill>
            </a:endParaRPr>
          </a:p>
        </p:txBody>
      </p:sp>
      <p:sp>
        <p:nvSpPr>
          <p:cNvPr id="4" name="AutoShape 6" descr="Là Học Sinh, Sinh Viên Em Cần Làm Gì Để Bảo Vệ Môi Trườ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6" y="3501008"/>
            <a:ext cx="4536504" cy="3341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35674" y="6184894"/>
            <a:ext cx="2152140" cy="646331"/>
          </a:xfrm>
          <a:prstGeom prst="rect">
            <a:avLst/>
          </a:prstGeom>
          <a:solidFill>
            <a:schemeClr val="bg1"/>
          </a:solidFill>
        </p:spPr>
        <p:txBody>
          <a:bodyPr wrap="square">
            <a:spAutoFit/>
          </a:bodyPr>
          <a:lstStyle/>
          <a:p>
            <a:r>
              <a:rPr lang="vi-VN" i="1" dirty="0">
                <a:solidFill>
                  <a:srgbClr val="FF0000"/>
                </a:solidFill>
              </a:rPr>
              <a:t>Vứt rác đúng nơi quy </a:t>
            </a:r>
            <a:r>
              <a:rPr lang="vi-VN" i="1" dirty="0" smtClean="0">
                <a:solidFill>
                  <a:srgbClr val="FF0000"/>
                </a:solidFill>
              </a:rPr>
              <a:t>định</a:t>
            </a:r>
            <a:endParaRPr lang="vi-VN" dirty="0">
              <a:solidFill>
                <a:srgbClr val="FF0000"/>
              </a:solidFill>
            </a:endParaRPr>
          </a:p>
        </p:txBody>
      </p:sp>
      <p:pic>
        <p:nvPicPr>
          <p:cNvPr id="4105" name="Picture 9" descr="Học sinh Hà Nội trồng các cây thảo dược thay thế mật gấu | Xã hội |  Vietnam+ (VietnamPl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528" y="3592582"/>
            <a:ext cx="4439471" cy="32207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41922" y="6323393"/>
            <a:ext cx="1705916" cy="369332"/>
          </a:xfrm>
          <a:prstGeom prst="rect">
            <a:avLst/>
          </a:prstGeom>
          <a:solidFill>
            <a:schemeClr val="bg1"/>
          </a:solidFill>
        </p:spPr>
        <p:txBody>
          <a:bodyPr wrap="none">
            <a:spAutoFit/>
          </a:bodyPr>
          <a:lstStyle/>
          <a:p>
            <a:r>
              <a:rPr lang="vi-VN" i="1" dirty="0">
                <a:solidFill>
                  <a:srgbClr val="FF0000"/>
                </a:solidFill>
              </a:rPr>
              <a:t>trồng cây xanh</a:t>
            </a:r>
            <a:endParaRPr lang="vi-VN" dirty="0">
              <a:solidFill>
                <a:srgbClr val="FF0000"/>
              </a:solidFill>
            </a:endParaRPr>
          </a:p>
        </p:txBody>
      </p:sp>
    </p:spTree>
    <p:extLst>
      <p:ext uri="{BB962C8B-B14F-4D97-AF65-F5344CB8AC3E}">
        <p14:creationId xmlns:p14="http://schemas.microsoft.com/office/powerpoint/2010/main" val="2023726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ĩnh Long xây dựng thói quen sử dụng tiết kiệm nước cho học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44624"/>
            <a:ext cx="4355976" cy="35688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iết kiệm điện - Ý thức hình thành trong mỗi học sinh - Báo Long An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4624"/>
            <a:ext cx="4546476" cy="35688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20760" y="3140968"/>
            <a:ext cx="3902479" cy="369332"/>
          </a:xfrm>
          <a:prstGeom prst="rect">
            <a:avLst/>
          </a:prstGeom>
          <a:solidFill>
            <a:schemeClr val="bg1"/>
          </a:solidFill>
        </p:spPr>
        <p:txBody>
          <a:bodyPr wrap="none">
            <a:spAutoFit/>
          </a:bodyPr>
          <a:lstStyle/>
          <a:p>
            <a:r>
              <a:rPr lang="vi-VN" i="1" dirty="0">
                <a:solidFill>
                  <a:srgbClr val="FF0000"/>
                </a:solidFill>
              </a:rPr>
              <a:t>Tiết kiệm điện, nước trong sinh hoạt</a:t>
            </a:r>
            <a:endParaRPr lang="vi-VN" dirty="0">
              <a:solidFill>
                <a:srgbClr val="FF0000"/>
              </a:solidFill>
            </a:endParaRPr>
          </a:p>
        </p:txBody>
      </p:sp>
      <p:pic>
        <p:nvPicPr>
          <p:cNvPr id="5126" name="Picture 6" descr="Trách nhiệm của học sinh trong việc bảo vệ môi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717032"/>
            <a:ext cx="4401501" cy="314096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ọc sinh, sinh viên cần làm gì để bảo vệ môi tr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717032"/>
            <a:ext cx="4650904" cy="30963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50996" y="6237312"/>
            <a:ext cx="5157307" cy="369332"/>
          </a:xfrm>
          <a:prstGeom prst="rect">
            <a:avLst/>
          </a:prstGeom>
          <a:solidFill>
            <a:schemeClr val="bg1"/>
          </a:solidFill>
        </p:spPr>
        <p:txBody>
          <a:bodyPr wrap="square">
            <a:spAutoFit/>
          </a:bodyPr>
          <a:lstStyle/>
          <a:p>
            <a:r>
              <a:rPr lang="vi-VN" i="1" dirty="0">
                <a:solidFill>
                  <a:srgbClr val="FF0000"/>
                </a:solidFill>
              </a:rPr>
              <a:t>T</a:t>
            </a:r>
            <a:r>
              <a:rPr lang="vi-VN" i="1" dirty="0" smtClean="0">
                <a:solidFill>
                  <a:srgbClr val="FF0000"/>
                </a:solidFill>
              </a:rPr>
              <a:t>ham </a:t>
            </a:r>
            <a:r>
              <a:rPr lang="vi-VN" i="1" dirty="0">
                <a:solidFill>
                  <a:srgbClr val="FF0000"/>
                </a:solidFill>
              </a:rPr>
              <a:t>gia các phong trào bảo vệ môi trường</a:t>
            </a:r>
            <a:endParaRPr lang="vi-VN" b="1" dirty="0">
              <a:solidFill>
                <a:srgbClr val="FF0000"/>
              </a:solidFill>
            </a:endParaRPr>
          </a:p>
        </p:txBody>
      </p:sp>
    </p:spTree>
    <p:extLst>
      <p:ext uri="{BB962C8B-B14F-4D97-AF65-F5344CB8AC3E}">
        <p14:creationId xmlns:p14="http://schemas.microsoft.com/office/powerpoint/2010/main" val="40506147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ùm ảnh: Hiệu quả trong việc tuyên truyền bảo vệ môi trường của các bạn  trẻ - Đoàn Thanh N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4624"/>
            <a:ext cx="4355976" cy="3305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Ô nhiễm môi trường gây tác hại thế nào đối với sức khỏe? – VNC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
            <a:ext cx="4644008" cy="68133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ỗ lực xây dựng Thủ đô văn minh, hiện đại - Báo Nhân D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349824"/>
            <a:ext cx="4355976" cy="35355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4016" y="3286725"/>
            <a:ext cx="4211960" cy="646331"/>
          </a:xfrm>
          <a:prstGeom prst="rect">
            <a:avLst/>
          </a:prstGeom>
          <a:solidFill>
            <a:schemeClr val="bg1"/>
          </a:solidFill>
        </p:spPr>
        <p:txBody>
          <a:bodyPr wrap="square">
            <a:spAutoFit/>
          </a:bodyPr>
          <a:lstStyle/>
          <a:p>
            <a:r>
              <a:rPr lang="vi-VN" i="1" dirty="0">
                <a:solidFill>
                  <a:srgbClr val="FF0000"/>
                </a:solidFill>
              </a:rPr>
              <a:t>Không tiếp tay cho hành vi tổn hại đến môi trường</a:t>
            </a:r>
            <a:endParaRPr lang="vi-VN" dirty="0">
              <a:solidFill>
                <a:srgbClr val="FF0000"/>
              </a:solidFill>
            </a:endParaRPr>
          </a:p>
        </p:txBody>
      </p:sp>
      <p:sp>
        <p:nvSpPr>
          <p:cNvPr id="3" name="Rectangle 2"/>
          <p:cNvSpPr/>
          <p:nvPr/>
        </p:nvSpPr>
        <p:spPr>
          <a:xfrm>
            <a:off x="5292080" y="3286725"/>
            <a:ext cx="3312368"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i="1" dirty="0" smtClean="0">
                <a:solidFill>
                  <a:srgbClr val="FF0000"/>
                </a:solidFill>
              </a:rPr>
              <a:t>Chung tay bảo vệ môi trường</a:t>
            </a:r>
            <a:endParaRPr lang="vi-VN" i="1" dirty="0">
              <a:solidFill>
                <a:srgbClr val="FF0000"/>
              </a:solidFill>
            </a:endParaRPr>
          </a:p>
        </p:txBody>
      </p:sp>
    </p:spTree>
    <p:extLst>
      <p:ext uri="{BB962C8B-B14F-4D97-AF65-F5344CB8AC3E}">
        <p14:creationId xmlns:p14="http://schemas.microsoft.com/office/powerpoint/2010/main" val="439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circle(in)">
                                      <p:cBhvr>
                                        <p:cTn id="15" dur="2000"/>
                                        <p:tgtEl>
                                          <p:spTgt spid="6146"/>
                                        </p:tgtEl>
                                      </p:cBhvr>
                                    </p:animEffect>
                                  </p:childTnLst>
                                </p:cTn>
                              </p:par>
                              <p:par>
                                <p:cTn id="16" presetID="6" presetClass="entr" presetSubtype="16" fill="hold" nodeType="withEffect">
                                  <p:stCondLst>
                                    <p:cond delay="0"/>
                                  </p:stCondLst>
                                  <p:childTnLst>
                                    <p:set>
                                      <p:cBhvr>
                                        <p:cTn id="17" dur="1" fill="hold">
                                          <p:stCondLst>
                                            <p:cond delay="0"/>
                                          </p:stCondLst>
                                        </p:cTn>
                                        <p:tgtEl>
                                          <p:spTgt spid="6150"/>
                                        </p:tgtEl>
                                        <p:attrNameLst>
                                          <p:attrName>style.visibility</p:attrName>
                                        </p:attrNameLst>
                                      </p:cBhvr>
                                      <p:to>
                                        <p:strVal val="visible"/>
                                      </p:to>
                                    </p:set>
                                    <p:animEffect transition="in" filter="circle(in)">
                                      <p:cBhvr>
                                        <p:cTn id="18" dur="2000"/>
                                        <p:tgtEl>
                                          <p:spTgt spid="615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3728" y="404664"/>
            <a:ext cx="504056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FFFF00"/>
                </a:solidFill>
                <a:latin typeface="Times New Roman" pitchFamily="18" charset="0"/>
                <a:cs typeface="Times New Roman" pitchFamily="18" charset="0"/>
              </a:rPr>
              <a:t>C</a:t>
            </a:r>
            <a:r>
              <a:rPr lang="vi-VN" sz="2400" b="1" dirty="0" smtClean="0">
                <a:solidFill>
                  <a:srgbClr val="FFFF00"/>
                </a:solidFill>
                <a:latin typeface="Times New Roman" pitchFamily="18" charset="0"/>
                <a:cs typeface="Times New Roman" pitchFamily="18" charset="0"/>
              </a:rPr>
              <a:t>ác </a:t>
            </a:r>
            <a:r>
              <a:rPr lang="vi-VN" sz="2400" b="1" dirty="0">
                <a:solidFill>
                  <a:srgbClr val="FFFF00"/>
                </a:solidFill>
                <a:latin typeface="Times New Roman" pitchFamily="18" charset="0"/>
                <a:cs typeface="Times New Roman" pitchFamily="18" charset="0"/>
              </a:rPr>
              <a:t>biện pháp khai thác và sử dụng thông minh tài nguyên thiên nhiên:</a:t>
            </a:r>
            <a:endParaRPr lang="vi-VN" sz="2400" dirty="0">
              <a:solidFill>
                <a:srgbClr val="FFFF00"/>
              </a:solidFill>
              <a:latin typeface="Times New Roman" pitchFamily="18" charset="0"/>
              <a:cs typeface="Times New Roman" pitchFamily="18" charset="0"/>
            </a:endParaRPr>
          </a:p>
        </p:txBody>
      </p:sp>
      <p:pic>
        <p:nvPicPr>
          <p:cNvPr id="7170" name="Picture 2" descr="VN đến 2025 cần 10 tỷ USD/năm để phát triển nguồn Năng Lượng theo WorldBank  | Rumtec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54165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ăng lượng sóng biển có thể cung cấp điện cho toàn nhân lo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0"/>
            <a:ext cx="4499992" cy="35416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96136" y="2583778"/>
            <a:ext cx="2736304" cy="369332"/>
          </a:xfrm>
          <a:prstGeom prst="rect">
            <a:avLst/>
          </a:prstGeom>
          <a:solidFill>
            <a:schemeClr val="bg1"/>
          </a:solidFill>
        </p:spPr>
        <p:txBody>
          <a:bodyPr wrap="square" rtlCol="0">
            <a:spAutoFit/>
          </a:bodyPr>
          <a:lstStyle/>
          <a:p>
            <a:r>
              <a:rPr lang="vi-VN" dirty="0" smtClean="0">
                <a:solidFill>
                  <a:srgbClr val="FF0000"/>
                </a:solidFill>
              </a:rPr>
              <a:t>Năng lượng sóng biển</a:t>
            </a:r>
            <a:endParaRPr lang="vi-VN" dirty="0">
              <a:solidFill>
                <a:srgbClr val="FF0000"/>
              </a:solidFill>
            </a:endParaRPr>
          </a:p>
        </p:txBody>
      </p:sp>
      <p:sp>
        <p:nvSpPr>
          <p:cNvPr id="5" name="Rectangle 4"/>
          <p:cNvSpPr/>
          <p:nvPr/>
        </p:nvSpPr>
        <p:spPr>
          <a:xfrm>
            <a:off x="1115616" y="2780928"/>
            <a:ext cx="2808312" cy="391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Năng lượng gió, Mặt Trời</a:t>
            </a:r>
            <a:endParaRPr lang="vi-VN" dirty="0">
              <a:solidFill>
                <a:srgbClr val="FF0000"/>
              </a:solidFill>
            </a:endParaRPr>
          </a:p>
        </p:txBody>
      </p:sp>
      <p:sp>
        <p:nvSpPr>
          <p:cNvPr id="6" name="AutoShape 6" descr="Thủy năng: Phân tích từ biểu đồ sáng chế - TIN TỨC - SỰ KIỆN QUỐC TẾ - CỤC  SỞ HỮU TRÍ TUỆ"/>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8" descr="Thủy năng: Phân tích từ biểu đồ sáng chế - TIN TỨC - SỰ KIỆN QUỐC TẾ - CỤC  SỞ HỮU TRÍ TUỆ"/>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71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45024"/>
            <a:ext cx="457200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719572" y="6165304"/>
            <a:ext cx="2124236" cy="391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Thủy năng</a:t>
            </a:r>
            <a:endParaRPr lang="vi-VN" dirty="0">
              <a:solidFill>
                <a:srgbClr val="FF0000"/>
              </a:solidFill>
            </a:endParaRPr>
          </a:p>
        </p:txBody>
      </p:sp>
      <p:pic>
        <p:nvPicPr>
          <p:cNvPr id="7179" name="Picture 11" descr="Năng lượng Việt Nam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645024"/>
            <a:ext cx="4427984" cy="314568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831886" y="6317704"/>
            <a:ext cx="2700554" cy="391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Năng lương thủy triều</a:t>
            </a:r>
            <a:endParaRPr lang="vi-VN" dirty="0">
              <a:solidFill>
                <a:srgbClr val="FF0000"/>
              </a:solidFill>
            </a:endParaRPr>
          </a:p>
        </p:txBody>
      </p:sp>
    </p:spTree>
    <p:extLst>
      <p:ext uri="{BB962C8B-B14F-4D97-AF65-F5344CB8AC3E}">
        <p14:creationId xmlns:p14="http://schemas.microsoft.com/office/powerpoint/2010/main" val="108514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wipe(down)">
                                      <p:cBhvr>
                                        <p:cTn id="17" dur="500"/>
                                        <p:tgtEl>
                                          <p:spTgt spid="717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177"/>
                                        </p:tgtEl>
                                        <p:attrNameLst>
                                          <p:attrName>style.visibility</p:attrName>
                                        </p:attrNameLst>
                                      </p:cBhvr>
                                      <p:to>
                                        <p:strVal val="visible"/>
                                      </p:to>
                                    </p:set>
                                    <p:animEffect transition="in" filter="fade">
                                      <p:cBhvr>
                                        <p:cTn id="25" dur="1000"/>
                                        <p:tgtEl>
                                          <p:spTgt spid="7177"/>
                                        </p:tgtEl>
                                      </p:cBhvr>
                                    </p:animEffect>
                                    <p:anim calcmode="lin" valueType="num">
                                      <p:cBhvr>
                                        <p:cTn id="26" dur="1000" fill="hold"/>
                                        <p:tgtEl>
                                          <p:spTgt spid="7177"/>
                                        </p:tgtEl>
                                        <p:attrNameLst>
                                          <p:attrName>ppt_x</p:attrName>
                                        </p:attrNameLst>
                                      </p:cBhvr>
                                      <p:tavLst>
                                        <p:tav tm="0">
                                          <p:val>
                                            <p:strVal val="#ppt_x"/>
                                          </p:val>
                                        </p:tav>
                                        <p:tav tm="100000">
                                          <p:val>
                                            <p:strVal val="#ppt_x"/>
                                          </p:val>
                                        </p:tav>
                                      </p:tavLst>
                                    </p:anim>
                                    <p:anim calcmode="lin" valueType="num">
                                      <p:cBhvr>
                                        <p:cTn id="27" dur="1000" fill="hold"/>
                                        <p:tgtEl>
                                          <p:spTgt spid="717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179"/>
                                        </p:tgtEl>
                                        <p:attrNameLst>
                                          <p:attrName>style.visibility</p:attrName>
                                        </p:attrNameLst>
                                      </p:cBhvr>
                                      <p:to>
                                        <p:strVal val="visible"/>
                                      </p:to>
                                    </p:set>
                                    <p:animEffect transition="in" filter="barn(inVertical)">
                                      <p:cBhvr>
                                        <p:cTn id="37" dur="500"/>
                                        <p:tgtEl>
                                          <p:spTgt spid="717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ỉ thép là vật liệu tốt để thay thế nguồn khoáng sản tự nhiên đang ngày một cạn k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9" y="-27384"/>
            <a:ext cx="4465743" cy="66967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249" y="5893375"/>
            <a:ext cx="4427961" cy="923330"/>
          </a:xfrm>
          <a:prstGeom prst="rect">
            <a:avLst/>
          </a:prstGeom>
          <a:solidFill>
            <a:schemeClr val="bg1"/>
          </a:solidFill>
        </p:spPr>
        <p:txBody>
          <a:bodyPr wrap="square">
            <a:spAutoFit/>
          </a:bodyPr>
          <a:lstStyle/>
          <a:p>
            <a:r>
              <a:rPr lang="vi-VN" dirty="0">
                <a:solidFill>
                  <a:srgbClr val="FF0000"/>
                </a:solidFill>
              </a:rPr>
              <a:t>  Xỉ thép của Formosa Hà Tĩnh  </a:t>
            </a:r>
            <a:r>
              <a:rPr lang="vi-VN" dirty="0" smtClean="0">
                <a:solidFill>
                  <a:srgbClr val="FF0000"/>
                </a:solidFill>
              </a:rPr>
              <a:t>sử </a:t>
            </a:r>
            <a:r>
              <a:rPr lang="vi-VN" dirty="0">
                <a:solidFill>
                  <a:srgbClr val="FF0000"/>
                </a:solidFill>
              </a:rPr>
              <a:t>dụng rộng </a:t>
            </a:r>
            <a:r>
              <a:rPr lang="vi-VN" dirty="0" smtClean="0">
                <a:solidFill>
                  <a:srgbClr val="FF0000"/>
                </a:solidFill>
              </a:rPr>
              <a:t>làm </a:t>
            </a:r>
            <a:r>
              <a:rPr lang="vi-VN" dirty="0">
                <a:solidFill>
                  <a:srgbClr val="FF0000"/>
                </a:solidFill>
              </a:rPr>
              <a:t>vật liệu san lấp, làm đường giao thông, phụ gia trong sản xuất xi măng.</a:t>
            </a:r>
          </a:p>
        </p:txBody>
      </p:sp>
      <p:pic>
        <p:nvPicPr>
          <p:cNvPr id="2" name="Picture 2" descr="https://cdn.baothanhhoa.vn/desktop/news/1848/48d2200241t8460l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385"/>
            <a:ext cx="4536504" cy="59207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0" y="5890046"/>
            <a:ext cx="4572000" cy="923330"/>
          </a:xfrm>
          <a:prstGeom prst="rect">
            <a:avLst/>
          </a:prstGeom>
          <a:solidFill>
            <a:schemeClr val="bg1"/>
          </a:solidFill>
        </p:spPr>
        <p:txBody>
          <a:bodyPr>
            <a:spAutoFit/>
          </a:bodyPr>
          <a:lstStyle/>
          <a:p>
            <a:r>
              <a:rPr lang="vi-VN" dirty="0"/>
              <a:t>Dây chuyền sản xuất cát nghiền từ đá của Công ty TNHH Phú Sơn, xã Nga An (Nga Sơn).</a:t>
            </a:r>
          </a:p>
        </p:txBody>
      </p:sp>
    </p:spTree>
    <p:extLst>
      <p:ext uri="{BB962C8B-B14F-4D97-AF65-F5344CB8AC3E}">
        <p14:creationId xmlns:p14="http://schemas.microsoft.com/office/powerpoint/2010/main" val="900108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462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ệ Thống Động, Thực Vật Ở Vườn Quốc Gia Phong Nha - Kẻ Bà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0760"/>
            <a:ext cx="8568952" cy="5972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35696" y="6268670"/>
            <a:ext cx="6264696" cy="369332"/>
          </a:xfrm>
          <a:prstGeom prst="rect">
            <a:avLst/>
          </a:prstGeom>
          <a:noFill/>
        </p:spPr>
        <p:txBody>
          <a:bodyPr wrap="square" rtlCol="0">
            <a:spAutoFit/>
          </a:bodyPr>
          <a:lstStyle/>
          <a:p>
            <a:r>
              <a:rPr lang="vi-VN" dirty="0" smtClean="0"/>
              <a:t>Hệ động thực vật vườn quốc gia Nha- Kẻ Bàng</a:t>
            </a:r>
            <a:endParaRPr lang="vi-VN" dirty="0"/>
          </a:p>
        </p:txBody>
      </p:sp>
    </p:spTree>
    <p:extLst>
      <p:ext uri="{BB962C8B-B14F-4D97-AF65-F5344CB8AC3E}">
        <p14:creationId xmlns:p14="http://schemas.microsoft.com/office/powerpoint/2010/main" val="8895307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ững địa điểm check-in ở vùng đất sen hồng Đồng Tháp – Mạng bán tour trực  tuyến số 1 tại Việt Nam | Du lịch Travelsg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3645025"/>
            <a:ext cx="4752528" cy="32129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ắt túi&amp;quot; bí kíp du lịch vườn quốc gia Tràm Chim xứ Đồng Thá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766939"/>
            <a:ext cx="4427983" cy="30910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ật mí” kinh nghiệm đi Tràm Chim Đồng Tháp: ở đâu, đường đi, giá vé - Viet  Fun Trav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0"/>
            <a:ext cx="9036496" cy="3752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7584" y="332656"/>
            <a:ext cx="3024336" cy="646331"/>
          </a:xfrm>
          <a:prstGeom prst="rect">
            <a:avLst/>
          </a:prstGeom>
          <a:noFill/>
        </p:spPr>
        <p:txBody>
          <a:bodyPr wrap="square" rtlCol="0">
            <a:spAutoFit/>
          </a:bodyPr>
          <a:lstStyle/>
          <a:p>
            <a:pPr algn="ctr"/>
            <a:r>
              <a:rPr lang="vi-VN" dirty="0" smtClean="0">
                <a:solidFill>
                  <a:srgbClr val="002060"/>
                </a:solidFill>
              </a:rPr>
              <a:t>Vườn quốc gia Tràm Chim- Đồng Tháp</a:t>
            </a:r>
            <a:endParaRPr lang="vi-VN" dirty="0">
              <a:solidFill>
                <a:srgbClr val="002060"/>
              </a:solidFill>
            </a:endParaRPr>
          </a:p>
        </p:txBody>
      </p:sp>
    </p:spTree>
    <p:extLst>
      <p:ext uri="{BB962C8B-B14F-4D97-AF65-F5344CB8AC3E}">
        <p14:creationId xmlns:p14="http://schemas.microsoft.com/office/powerpoint/2010/main" val="2105996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476672"/>
            <a:ext cx="5225871" cy="3559264"/>
          </a:xfrm>
          <a:prstGeom prst="rect">
            <a:avLst/>
          </a:prstGeom>
          <a:noFill/>
        </p:spPr>
      </p:pic>
      <p:sp>
        <p:nvSpPr>
          <p:cNvPr id="3" name="Rectangle 2"/>
          <p:cNvSpPr/>
          <p:nvPr/>
        </p:nvSpPr>
        <p:spPr>
          <a:xfrm>
            <a:off x="683568" y="4437112"/>
            <a:ext cx="7776864" cy="1569660"/>
          </a:xfrm>
          <a:prstGeom prst="rect">
            <a:avLst/>
          </a:prstGeom>
          <a:solidFill>
            <a:srgbClr val="FFC000"/>
          </a:solidFill>
        </p:spPr>
        <p:txBody>
          <a:bodyPr wrap="square">
            <a:spAutoFit/>
          </a:bodyPr>
          <a:lstStyle/>
          <a:p>
            <a:r>
              <a:rPr lang="vi-VN" sz="2400" b="1" dirty="0">
                <a:latin typeface="Times New Roman" pitchFamily="18" charset="0"/>
                <a:cs typeface="Times New Roman" pitchFamily="18" charset="0"/>
              </a:rPr>
              <a:t>Đấy chính là nội dung cuộc trò chuyện của 2 bạn trong </a:t>
            </a:r>
            <a:r>
              <a:rPr lang="vi-VN" sz="2000" b="1" dirty="0">
                <a:latin typeface="Times New Roman" pitchFamily="18" charset="0"/>
                <a:cs typeface="Times New Roman" pitchFamily="18" charset="0"/>
              </a:rPr>
              <a:t>hình</a:t>
            </a:r>
            <a:r>
              <a:rPr lang="vi-VN" sz="2400" b="1" dirty="0">
                <a:latin typeface="Times New Roman" pitchFamily="18" charset="0"/>
                <a:cs typeface="Times New Roman" pitchFamily="18" charset="0"/>
              </a:rPr>
              <a:t> ảnh sgk. Vậy làm thế nào để bảo vệ thiên nhiên, cho thế hệ mai sau một Trái Đất tươi đẹp? Chúng ta cùng trao đổi nội dung đó trong tiết học này.</a:t>
            </a:r>
          </a:p>
        </p:txBody>
      </p:sp>
      <p:sp>
        <p:nvSpPr>
          <p:cNvPr id="4" name="文本框 93"/>
          <p:cNvSpPr txBox="1"/>
          <p:nvPr/>
        </p:nvSpPr>
        <p:spPr>
          <a:xfrm>
            <a:off x="395536" y="208122"/>
            <a:ext cx="2475358" cy="707886"/>
          </a:xfrm>
          <a:prstGeom prst="rect">
            <a:avLst/>
          </a:prstGeom>
          <a:noFill/>
        </p:spPr>
        <p:txBody>
          <a:bodyPr wrap="none" rtlCol="0">
            <a:spAutoFit/>
          </a:bodyPr>
          <a:lstStyle/>
          <a:p>
            <a:r>
              <a:rPr lang="en-US" altLang="zh-CN" sz="4000" b="1" dirty="0" smtClean="0">
                <a:solidFill>
                  <a:srgbClr val="FF0000"/>
                </a:solidFill>
                <a:latin typeface="汉仪喵魂体W" panose="00020600040101010101" pitchFamily="18" charset="-122"/>
                <a:ea typeface="汉仪喵魂体W" panose="00020600040101010101" pitchFamily="18" charset="-122"/>
              </a:rPr>
              <a:t>MỞ ĐẦU</a:t>
            </a:r>
            <a:endParaRPr lang="zh-CN" altLang="en-US" sz="4000" b="1" dirty="0">
              <a:solidFill>
                <a:srgbClr val="FF0000"/>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295817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855876"/>
            <a:ext cx="1963999" cy="523220"/>
          </a:xfrm>
          <a:prstGeom prst="rect">
            <a:avLst/>
          </a:prstGeom>
        </p:spPr>
        <p:txBody>
          <a:bodyPr wrap="none">
            <a:spAutoFit/>
          </a:bodyPr>
          <a:lstStyle/>
          <a:p>
            <a:r>
              <a:rPr lang="vi-VN" sz="2800" b="1" dirty="0">
                <a:solidFill>
                  <a:srgbClr val="FF0000"/>
                </a:solidFill>
              </a:rPr>
              <a:t>Luyện tập</a:t>
            </a:r>
            <a:endParaRPr lang="vi-VN" sz="2800" dirty="0">
              <a:solidFill>
                <a:srgbClr val="FF0000"/>
              </a:solidFill>
            </a:endParaRPr>
          </a:p>
        </p:txBody>
      </p:sp>
      <p:sp>
        <p:nvSpPr>
          <p:cNvPr id="3" name="Rectangle 2"/>
          <p:cNvSpPr/>
          <p:nvPr/>
        </p:nvSpPr>
        <p:spPr>
          <a:xfrm>
            <a:off x="1043608" y="1700808"/>
            <a:ext cx="3847143" cy="461665"/>
          </a:xfrm>
          <a:prstGeom prst="rect">
            <a:avLst/>
          </a:prstGeom>
        </p:spPr>
        <p:txBody>
          <a:bodyPr wrap="none">
            <a:spAutoFit/>
          </a:bodyPr>
          <a:lstStyle/>
          <a:p>
            <a:r>
              <a:rPr lang="vi-VN" sz="2400" b="1" dirty="0">
                <a:solidFill>
                  <a:srgbClr val="002060"/>
                </a:solidFill>
                <a:latin typeface="Times New Roman" pitchFamily="18" charset="0"/>
                <a:cs typeface="Times New Roman" pitchFamily="18" charset="0"/>
              </a:rPr>
              <a:t>T</a:t>
            </a:r>
            <a:r>
              <a:rPr lang="vi-VN" sz="2400" b="1" dirty="0" smtClean="0">
                <a:solidFill>
                  <a:srgbClr val="002060"/>
                </a:solidFill>
                <a:latin typeface="Times New Roman" pitchFamily="18" charset="0"/>
                <a:cs typeface="Times New Roman" pitchFamily="18" charset="0"/>
              </a:rPr>
              <a:t>rò </a:t>
            </a:r>
            <a:r>
              <a:rPr lang="vi-VN" sz="2400" b="1" dirty="0">
                <a:solidFill>
                  <a:srgbClr val="002060"/>
                </a:solidFill>
                <a:latin typeface="Times New Roman" pitchFamily="18" charset="0"/>
                <a:cs typeface="Times New Roman" pitchFamily="18" charset="0"/>
              </a:rPr>
              <a:t>chơi :đôi bạn hiểu nhau</a:t>
            </a:r>
            <a:endParaRPr lang="vi-VN" sz="2400" dirty="0">
              <a:solidFill>
                <a:srgbClr val="002060"/>
              </a:solidFill>
              <a:latin typeface="Times New Roman" pitchFamily="18" charset="0"/>
              <a:cs typeface="Times New Roman" pitchFamily="18" charset="0"/>
            </a:endParaRPr>
          </a:p>
        </p:txBody>
      </p:sp>
      <p:sp>
        <p:nvSpPr>
          <p:cNvPr id="4" name="TextBox 3"/>
          <p:cNvSpPr txBox="1"/>
          <p:nvPr/>
        </p:nvSpPr>
        <p:spPr>
          <a:xfrm>
            <a:off x="1187624" y="2636912"/>
            <a:ext cx="7200800" cy="2246769"/>
          </a:xfrm>
          <a:prstGeom prst="rect">
            <a:avLst/>
          </a:prstGeom>
          <a:noFill/>
        </p:spPr>
        <p:txBody>
          <a:bodyPr wrap="square" rtlCol="0">
            <a:spAutoFit/>
          </a:bodyPr>
          <a:lstStyle/>
          <a:p>
            <a:r>
              <a:rPr lang="vi-VN" sz="2800" b="1" dirty="0" smtClean="0">
                <a:latin typeface="Times New Roman" pitchFamily="18" charset="0"/>
                <a:cs typeface="Times New Roman" pitchFamily="18" charset="0"/>
              </a:rPr>
              <a:t>Luật chơi:  </a:t>
            </a:r>
            <a:r>
              <a:rPr lang="vi-VN" sz="2800" dirty="0" smtClean="0">
                <a:latin typeface="Times New Roman" pitchFamily="18" charset="0"/>
                <a:cs typeface="Times New Roman" pitchFamily="18" charset="0"/>
              </a:rPr>
              <a:t>có tất cả 5 từ khóa, mỗi lượt chơi có  2 bạn cùng tham gia, 1 bạn sẽ bốc thăm từ khóa sau đó bằng hành động gợi ý cho bạn mình đoán xem từ đó là gì, thời gian gợi ý và đoán là 60s. Đoán đúng 2 bạn sẽ nhận được 1 phần quà.</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163599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3296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hủ đề ngày quốc tế Đa dạng sinh học 22/5/2020: “Các giải pháp của chúng ta  sẵn có ở thiên nhiên” - Cục Quản lý tài nguyên nướ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 name="Rectangle 2"/>
          <p:cNvSpPr/>
          <p:nvPr/>
        </p:nvSpPr>
        <p:spPr>
          <a:xfrm>
            <a:off x="827584" y="1124743"/>
            <a:ext cx="6408712" cy="954107"/>
          </a:xfrm>
          <a:prstGeom prst="rect">
            <a:avLst/>
          </a:prstGeom>
        </p:spPr>
        <p:txBody>
          <a:bodyPr wrap="square">
            <a:spAutoFit/>
          </a:bodyPr>
          <a:lstStyle/>
          <a:p>
            <a:r>
              <a:rPr lang="vi-VN" sz="2800" b="1" dirty="0">
                <a:solidFill>
                  <a:srgbClr val="FF0000"/>
                </a:solidFill>
                <a:latin typeface="Times New Roman" pitchFamily="18" charset="0"/>
                <a:cs typeface="Times New Roman" pitchFamily="18" charset="0"/>
              </a:rPr>
              <a:t>T</a:t>
            </a:r>
            <a:r>
              <a:rPr lang="vi-VN" sz="2800" b="1" dirty="0" smtClean="0">
                <a:solidFill>
                  <a:srgbClr val="FF0000"/>
                </a:solidFill>
                <a:latin typeface="Times New Roman" pitchFamily="18" charset="0"/>
                <a:cs typeface="Times New Roman" pitchFamily="18" charset="0"/>
              </a:rPr>
              <a:t>ừ </a:t>
            </a:r>
            <a:r>
              <a:rPr lang="vi-VN" sz="2800" b="1" dirty="0">
                <a:solidFill>
                  <a:srgbClr val="FF0000"/>
                </a:solidFill>
                <a:latin typeface="Times New Roman" pitchFamily="18" charset="0"/>
                <a:cs typeface="Times New Roman" pitchFamily="18" charset="0"/>
              </a:rPr>
              <a:t>khóa của bài:</a:t>
            </a:r>
            <a:r>
              <a:rPr lang="vi-VN" sz="2800" b="1" i="1" dirty="0">
                <a:solidFill>
                  <a:srgbClr val="FF0000"/>
                </a:solidFill>
                <a:latin typeface="Times New Roman" pitchFamily="18" charset="0"/>
                <a:cs typeface="Times New Roman" pitchFamily="18" charset="0"/>
              </a:rPr>
              <a:t> </a:t>
            </a:r>
            <a:r>
              <a:rPr lang="vi-VN" sz="2800" i="1" dirty="0">
                <a:solidFill>
                  <a:srgbClr val="FF0000"/>
                </a:solidFill>
                <a:latin typeface="Times New Roman" pitchFamily="18" charset="0"/>
                <a:cs typeface="Times New Roman" pitchFamily="18" charset="0"/>
              </a:rPr>
              <a:t>bảo vệ, khai thác, tài nguyên, thiên nhiên, thông minh.</a:t>
            </a:r>
            <a:endParaRPr lang="vi-VN" sz="2800" dirty="0">
              <a:solidFill>
                <a:srgbClr val="FF0000"/>
              </a:solidFill>
              <a:latin typeface="Times New Roman" pitchFamily="18" charset="0"/>
              <a:cs typeface="Times New Roman" pitchFamily="18" charset="0"/>
            </a:endParaRPr>
          </a:p>
        </p:txBody>
      </p:sp>
      <p:sp>
        <p:nvSpPr>
          <p:cNvPr id="4" name="Rectangle 3"/>
          <p:cNvSpPr/>
          <p:nvPr/>
        </p:nvSpPr>
        <p:spPr>
          <a:xfrm>
            <a:off x="683568" y="2420888"/>
            <a:ext cx="7848872" cy="3785652"/>
          </a:xfrm>
          <a:prstGeom prst="rect">
            <a:avLst/>
          </a:prstGeom>
        </p:spPr>
        <p:txBody>
          <a:bodyPr wrap="square">
            <a:spAutoFit/>
          </a:bodyPr>
          <a:lstStyle/>
          <a:p>
            <a:r>
              <a:rPr lang="vi-VN" sz="2400" dirty="0">
                <a:solidFill>
                  <a:srgbClr val="002060"/>
                </a:solidFill>
              </a:rPr>
              <a:t>Như các em đã biết hiện nay con người đang khai thác sử dụng một cách quá mức tài nguyên thiên nhiên.Hậu quả là mẹ thiên nhiên đang phải than khóc, kêu cứu. Vậy chúng ta phải làm gì để vừa có thể khai thác những nguồn lợi từ thiên nhiên vừa có thể trả lại cho thế hệ hiện nay và mai sau một Trái Đất tươi đẹp? cách duy nhất </a:t>
            </a:r>
            <a:r>
              <a:rPr lang="vi-VN" sz="2400" dirty="0" smtClean="0">
                <a:solidFill>
                  <a:srgbClr val="002060"/>
                </a:solidFill>
              </a:rPr>
              <a:t>hiện nay là </a:t>
            </a:r>
            <a:r>
              <a:rPr lang="vi-VN" sz="2400" dirty="0">
                <a:solidFill>
                  <a:srgbClr val="002060"/>
                </a:solidFill>
              </a:rPr>
              <a:t>chúng ta cần phải </a:t>
            </a:r>
            <a:r>
              <a:rPr lang="vi-VN" sz="2400" dirty="0">
                <a:solidFill>
                  <a:srgbClr val="FF0000"/>
                </a:solidFill>
              </a:rPr>
              <a:t>khai thác thông minh đi đôi với việc bảo vệ tài nguyên thiên nhiên</a:t>
            </a:r>
            <a:r>
              <a:rPr lang="vi-VN" sz="2400" dirty="0">
                <a:solidFill>
                  <a:srgbClr val="002060"/>
                </a:solidFill>
              </a:rPr>
              <a:t>, đó cũng chính là những từ khóa các em vừa tìm hiểu và cùng là thông điệp </a:t>
            </a:r>
            <a:r>
              <a:rPr lang="vi-VN" sz="2400" dirty="0" smtClean="0">
                <a:solidFill>
                  <a:srgbClr val="002060"/>
                </a:solidFill>
              </a:rPr>
              <a:t>và là nội dung chính của </a:t>
            </a:r>
            <a:r>
              <a:rPr lang="vi-VN" sz="2400" dirty="0">
                <a:solidFill>
                  <a:srgbClr val="002060"/>
                </a:solidFill>
              </a:rPr>
              <a:t>bài hôm nay.</a:t>
            </a:r>
          </a:p>
        </p:txBody>
      </p:sp>
    </p:spTree>
    <p:extLst>
      <p:ext uri="{BB962C8B-B14F-4D97-AF65-F5344CB8AC3E}">
        <p14:creationId xmlns:p14="http://schemas.microsoft.com/office/powerpoint/2010/main" val="116163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8" name="Picture 14" descr="Cover"/>
          <p:cNvPicPr>
            <a:picLocks noChangeAspect="1" noChangeArrowheads="1"/>
          </p:cNvPicPr>
          <p:nvPr/>
        </p:nvPicPr>
        <p:blipFill>
          <a:blip r:embed="rId2"/>
          <a:srcRect/>
          <a:stretch>
            <a:fillRect/>
          </a:stretch>
        </p:blipFill>
        <p:spPr bwMode="auto">
          <a:xfrm>
            <a:off x="6029325" y="4575175"/>
            <a:ext cx="3109913" cy="981075"/>
          </a:xfrm>
          <a:prstGeom prst="rect">
            <a:avLst/>
          </a:prstGeom>
          <a:noFill/>
        </p:spPr>
      </p:pic>
      <p:pic>
        <p:nvPicPr>
          <p:cNvPr id="21517" name="Picture 13" descr="Cover"/>
          <p:cNvPicPr>
            <a:picLocks noChangeAspect="1" noChangeArrowheads="1"/>
          </p:cNvPicPr>
          <p:nvPr/>
        </p:nvPicPr>
        <p:blipFill>
          <a:blip r:embed="rId3"/>
          <a:srcRect/>
          <a:stretch>
            <a:fillRect/>
          </a:stretch>
        </p:blipFill>
        <p:spPr bwMode="auto">
          <a:xfrm>
            <a:off x="5926138" y="3921125"/>
            <a:ext cx="3176587" cy="976313"/>
          </a:xfrm>
          <a:prstGeom prst="rect">
            <a:avLst/>
          </a:prstGeom>
          <a:noFill/>
        </p:spPr>
      </p:pic>
      <p:pic>
        <p:nvPicPr>
          <p:cNvPr id="21516" name="Picture 12" descr="Cover"/>
          <p:cNvPicPr>
            <a:picLocks noChangeAspect="1" noChangeArrowheads="1"/>
          </p:cNvPicPr>
          <p:nvPr/>
        </p:nvPicPr>
        <p:blipFill>
          <a:blip r:embed="rId4"/>
          <a:srcRect/>
          <a:stretch>
            <a:fillRect/>
          </a:stretch>
        </p:blipFill>
        <p:spPr bwMode="auto">
          <a:xfrm>
            <a:off x="4759325" y="4019550"/>
            <a:ext cx="1377950" cy="900113"/>
          </a:xfrm>
          <a:prstGeom prst="rect">
            <a:avLst/>
          </a:prstGeom>
          <a:noFill/>
        </p:spPr>
      </p:pic>
      <p:pic>
        <p:nvPicPr>
          <p:cNvPr id="21515" name="Picture 11" descr="Cover"/>
          <p:cNvPicPr>
            <a:picLocks noChangeAspect="1" noChangeArrowheads="1"/>
          </p:cNvPicPr>
          <p:nvPr/>
        </p:nvPicPr>
        <p:blipFill>
          <a:blip r:embed="rId5"/>
          <a:srcRect/>
          <a:stretch>
            <a:fillRect/>
          </a:stretch>
        </p:blipFill>
        <p:spPr bwMode="auto">
          <a:xfrm>
            <a:off x="6096000" y="3217863"/>
            <a:ext cx="3017838" cy="698500"/>
          </a:xfrm>
          <a:prstGeom prst="rect">
            <a:avLst/>
          </a:prstGeom>
          <a:noFill/>
        </p:spPr>
      </p:pic>
      <p:pic>
        <p:nvPicPr>
          <p:cNvPr id="21514" name="Picture 10" descr="Cover"/>
          <p:cNvPicPr>
            <a:picLocks noChangeAspect="1" noChangeArrowheads="1"/>
          </p:cNvPicPr>
          <p:nvPr/>
        </p:nvPicPr>
        <p:blipFill>
          <a:blip r:embed="rId6"/>
          <a:srcRect/>
          <a:stretch>
            <a:fillRect/>
          </a:stretch>
        </p:blipFill>
        <p:spPr bwMode="auto">
          <a:xfrm>
            <a:off x="5962650" y="2678113"/>
            <a:ext cx="3151188" cy="688975"/>
          </a:xfrm>
          <a:prstGeom prst="rect">
            <a:avLst/>
          </a:prstGeom>
          <a:noFill/>
        </p:spPr>
      </p:pic>
      <p:pic>
        <p:nvPicPr>
          <p:cNvPr id="21513" name="Picture 9" descr="Cover"/>
          <p:cNvPicPr>
            <a:picLocks noChangeAspect="1" noChangeArrowheads="1"/>
          </p:cNvPicPr>
          <p:nvPr/>
        </p:nvPicPr>
        <p:blipFill>
          <a:blip r:embed="rId7"/>
          <a:srcRect/>
          <a:stretch>
            <a:fillRect/>
          </a:stretch>
        </p:blipFill>
        <p:spPr bwMode="auto">
          <a:xfrm>
            <a:off x="4718050" y="3068638"/>
            <a:ext cx="1490663" cy="1089025"/>
          </a:xfrm>
          <a:prstGeom prst="rect">
            <a:avLst/>
          </a:prstGeom>
          <a:noFill/>
        </p:spPr>
      </p:pic>
      <p:pic>
        <p:nvPicPr>
          <p:cNvPr id="21512" name="Picture 8" descr="Cover"/>
          <p:cNvPicPr>
            <a:picLocks noChangeAspect="1" noChangeArrowheads="1"/>
          </p:cNvPicPr>
          <p:nvPr/>
        </p:nvPicPr>
        <p:blipFill>
          <a:blip r:embed="rId8"/>
          <a:srcRect/>
          <a:stretch>
            <a:fillRect/>
          </a:stretch>
        </p:blipFill>
        <p:spPr bwMode="auto">
          <a:xfrm>
            <a:off x="1500188" y="2903538"/>
            <a:ext cx="3371850" cy="1690687"/>
          </a:xfrm>
          <a:prstGeom prst="rect">
            <a:avLst/>
          </a:prstGeom>
          <a:noFill/>
        </p:spPr>
      </p:pic>
      <p:pic>
        <p:nvPicPr>
          <p:cNvPr id="21511" name="Picture 7" descr="Cover"/>
          <p:cNvPicPr>
            <a:picLocks noChangeAspect="1" noChangeArrowheads="1"/>
          </p:cNvPicPr>
          <p:nvPr/>
        </p:nvPicPr>
        <p:blipFill>
          <a:blip r:embed="rId9"/>
          <a:srcRect/>
          <a:stretch>
            <a:fillRect/>
          </a:stretch>
        </p:blipFill>
        <p:spPr bwMode="auto">
          <a:xfrm>
            <a:off x="4718050" y="1784350"/>
            <a:ext cx="4419600" cy="884238"/>
          </a:xfrm>
          <a:prstGeom prst="rect">
            <a:avLst/>
          </a:prstGeom>
          <a:noFill/>
        </p:spPr>
      </p:pic>
      <p:pic>
        <p:nvPicPr>
          <p:cNvPr id="21510" name="Picture 6" descr="Cover"/>
          <p:cNvPicPr>
            <a:picLocks noChangeAspect="1" noChangeArrowheads="1"/>
          </p:cNvPicPr>
          <p:nvPr/>
        </p:nvPicPr>
        <p:blipFill>
          <a:blip r:embed="rId10"/>
          <a:srcRect/>
          <a:stretch>
            <a:fillRect/>
          </a:stretch>
        </p:blipFill>
        <p:spPr bwMode="auto">
          <a:xfrm>
            <a:off x="4635500" y="1279525"/>
            <a:ext cx="4497388" cy="698500"/>
          </a:xfrm>
          <a:prstGeom prst="rect">
            <a:avLst/>
          </a:prstGeom>
          <a:noFill/>
        </p:spPr>
      </p:pic>
      <p:pic>
        <p:nvPicPr>
          <p:cNvPr id="21509" name="Picture 5" descr="Cover"/>
          <p:cNvPicPr>
            <a:picLocks noChangeAspect="1" noChangeArrowheads="1"/>
          </p:cNvPicPr>
          <p:nvPr/>
        </p:nvPicPr>
        <p:blipFill>
          <a:blip r:embed="rId11"/>
          <a:srcRect/>
          <a:stretch>
            <a:fillRect/>
          </a:stretch>
        </p:blipFill>
        <p:spPr bwMode="auto">
          <a:xfrm>
            <a:off x="1500188" y="1557338"/>
            <a:ext cx="3330575" cy="1670050"/>
          </a:xfrm>
          <a:prstGeom prst="rect">
            <a:avLst/>
          </a:prstGeom>
          <a:noFill/>
        </p:spPr>
      </p:pic>
      <p:pic>
        <p:nvPicPr>
          <p:cNvPr id="21508" name="Picture 4" descr="Cover"/>
          <p:cNvPicPr>
            <a:picLocks noChangeAspect="1" noChangeArrowheads="1"/>
          </p:cNvPicPr>
          <p:nvPr/>
        </p:nvPicPr>
        <p:blipFill>
          <a:blip r:embed="rId12"/>
          <a:srcRect/>
          <a:stretch>
            <a:fillRect/>
          </a:stretch>
        </p:blipFill>
        <p:spPr bwMode="auto">
          <a:xfrm>
            <a:off x="0" y="2163763"/>
            <a:ext cx="3279775" cy="18240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764704"/>
            <a:ext cx="2040943" cy="584775"/>
          </a:xfrm>
          <a:prstGeom prst="rect">
            <a:avLst/>
          </a:prstGeom>
        </p:spPr>
        <p:txBody>
          <a:bodyPr wrap="none">
            <a:spAutoFit/>
          </a:bodyPr>
          <a:lstStyle/>
          <a:p>
            <a:r>
              <a:rPr lang="vi-VN" sz="3200" b="1" dirty="0">
                <a:solidFill>
                  <a:srgbClr val="FF0000"/>
                </a:solidFill>
                <a:latin typeface="Times New Roman" pitchFamily="18" charset="0"/>
                <a:cs typeface="Times New Roman" pitchFamily="18" charset="0"/>
              </a:rPr>
              <a:t>Vận </a:t>
            </a:r>
            <a:r>
              <a:rPr lang="vi-VN" sz="3200" b="1" dirty="0" smtClean="0">
                <a:solidFill>
                  <a:srgbClr val="FF0000"/>
                </a:solidFill>
                <a:latin typeface="Times New Roman" pitchFamily="18" charset="0"/>
                <a:cs typeface="Times New Roman" pitchFamily="18" charset="0"/>
              </a:rPr>
              <a:t>dụng:</a:t>
            </a:r>
            <a:endParaRPr lang="vi-VN" sz="3200" dirty="0">
              <a:solidFill>
                <a:srgbClr val="FF0000"/>
              </a:solidFill>
              <a:latin typeface="Times New Roman" pitchFamily="18" charset="0"/>
              <a:cs typeface="Times New Roman" pitchFamily="18" charset="0"/>
            </a:endParaRPr>
          </a:p>
        </p:txBody>
      </p:sp>
      <p:sp>
        <p:nvSpPr>
          <p:cNvPr id="3" name="Rectangle 2"/>
          <p:cNvSpPr/>
          <p:nvPr/>
        </p:nvSpPr>
        <p:spPr>
          <a:xfrm>
            <a:off x="323528" y="1916832"/>
            <a:ext cx="8496944" cy="2308324"/>
          </a:xfrm>
          <a:prstGeom prst="rect">
            <a:avLst/>
          </a:prstGeom>
        </p:spPr>
        <p:txBody>
          <a:bodyPr wrap="square">
            <a:spAutoFit/>
          </a:bodyPr>
          <a:lstStyle/>
          <a:p>
            <a:r>
              <a:rPr lang="vi-VN" sz="2400" dirty="0"/>
              <a:t>H</a:t>
            </a:r>
            <a:r>
              <a:rPr lang="vi-VN" sz="2400" dirty="0" smtClean="0"/>
              <a:t>oàn </a:t>
            </a:r>
            <a:r>
              <a:rPr lang="vi-VN" sz="2400" dirty="0"/>
              <a:t>thành những nội dung </a:t>
            </a:r>
            <a:r>
              <a:rPr lang="vi-VN" sz="2400" dirty="0" smtClean="0"/>
              <a:t>sau:</a:t>
            </a:r>
            <a:endParaRPr lang="vi-VN" sz="2400" dirty="0"/>
          </a:p>
          <a:p>
            <a:pPr marL="514350" indent="-514350">
              <a:buAutoNum type="arabicPeriod"/>
            </a:pPr>
            <a:r>
              <a:rPr lang="vi-VN" sz="2400" i="1" dirty="0" smtClean="0"/>
              <a:t>Em </a:t>
            </a:r>
            <a:r>
              <a:rPr lang="vi-VN" sz="2400" i="1" dirty="0"/>
              <a:t>hãy nêu một số việc có thề làm hằng ngày để bảo vệ môi trường (góp phần giải cứu thiên nhiên</a:t>
            </a:r>
            <a:r>
              <a:rPr lang="vi-VN" sz="2400" i="1" dirty="0" smtClean="0"/>
              <a:t>)</a:t>
            </a:r>
          </a:p>
          <a:p>
            <a:endParaRPr lang="vi-VN" sz="2400" dirty="0"/>
          </a:p>
          <a:p>
            <a:r>
              <a:rPr lang="vi-VN" sz="2400" i="1" dirty="0"/>
              <a:t>2. Thu thập thông tin về việc khai thác các tài nguyên thiên nhiên để phát triền bền vững ở địa phương em.</a:t>
            </a:r>
            <a:endParaRPr lang="vi-VN" sz="2400" dirty="0"/>
          </a:p>
        </p:txBody>
      </p:sp>
    </p:spTree>
    <p:extLst>
      <p:ext uri="{BB962C8B-B14F-4D97-AF65-F5344CB8AC3E}">
        <p14:creationId xmlns:p14="http://schemas.microsoft.com/office/powerpoint/2010/main" val="187615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a:t>
            </a:r>
            <a:r>
              <a:rPr lang="vi-VN" b="1" dirty="0" smtClean="0">
                <a:solidFill>
                  <a:srgbClr val="FFFF00"/>
                </a:solidFill>
              </a:rPr>
              <a:t>NHIÊN</a:t>
            </a:r>
            <a:r>
              <a:rPr lang="vi-VN" dirty="0">
                <a:solidFill>
                  <a:srgbClr val="FFFF00"/>
                </a:solidFill>
              </a:rPr>
              <a:t> </a:t>
            </a:r>
            <a:r>
              <a:rPr lang="vi-VN" b="1" dirty="0" smtClean="0">
                <a:solidFill>
                  <a:srgbClr val="FFFF00"/>
                </a:solidFill>
              </a:rPr>
              <a:t>VÀ </a:t>
            </a:r>
            <a:r>
              <a:rPr lang="vi-VN" b="1" dirty="0">
                <a:solidFill>
                  <a:srgbClr val="FFFF00"/>
                </a:solidFill>
              </a:rPr>
              <a:t>KHAI THÁC THÔNG MINH CÁC TÀI NGUYÊN THIÊN </a:t>
            </a:r>
            <a:r>
              <a:rPr lang="vi-VN" b="1" dirty="0" smtClean="0">
                <a:solidFill>
                  <a:srgbClr val="FFFF00"/>
                </a:solidFill>
              </a:rPr>
              <a:t>NHIÊN</a:t>
            </a:r>
            <a:r>
              <a:rPr lang="vi-VN" dirty="0">
                <a:solidFill>
                  <a:srgbClr val="FFFF00"/>
                </a:solidFill>
              </a:rPr>
              <a:t> </a:t>
            </a:r>
            <a:r>
              <a:rPr lang="vi-VN" b="1" dirty="0" smtClean="0">
                <a:solidFill>
                  <a:srgbClr val="FFFF00"/>
                </a:solidFill>
              </a:rPr>
              <a:t>VÌ </a:t>
            </a:r>
            <a:r>
              <a:rPr lang="vi-VN" b="1" dirty="0">
                <a:solidFill>
                  <a:srgbClr val="FFFF00"/>
                </a:solidFill>
              </a:rPr>
              <a:t>SỰ PHÁT TRIỂN BỀN VỮNG</a:t>
            </a:r>
            <a:endParaRPr lang="vi-VN" dirty="0">
              <a:solidFill>
                <a:srgbClr val="FFFF00"/>
              </a:solidFill>
            </a:endParaRPr>
          </a:p>
        </p:txBody>
      </p:sp>
      <p:sp>
        <p:nvSpPr>
          <p:cNvPr id="3" name="Rectangle 2"/>
          <p:cNvSpPr/>
          <p:nvPr/>
        </p:nvSpPr>
        <p:spPr>
          <a:xfrm>
            <a:off x="1907704" y="1700808"/>
            <a:ext cx="3575659" cy="369332"/>
          </a:xfrm>
          <a:prstGeom prst="rect">
            <a:avLst/>
          </a:prstGeom>
        </p:spPr>
        <p:txBody>
          <a:bodyPr wrap="none">
            <a:spAutoFit/>
          </a:bodyPr>
          <a:lstStyle/>
          <a:p>
            <a:r>
              <a:rPr lang="vi-VN" b="1" dirty="0" smtClean="0">
                <a:solidFill>
                  <a:srgbClr val="FF0000"/>
                </a:solidFill>
                <a:latin typeface="Times New Roman" pitchFamily="18" charset="0"/>
                <a:cs typeface="Times New Roman" pitchFamily="18" charset="0"/>
              </a:rPr>
              <a:t>1/ Thế </a:t>
            </a:r>
            <a:r>
              <a:rPr lang="vi-VN" b="1" dirty="0">
                <a:solidFill>
                  <a:srgbClr val="FF0000"/>
                </a:solidFill>
                <a:latin typeface="Times New Roman" pitchFamily="18" charset="0"/>
                <a:cs typeface="Times New Roman" pitchFamily="18" charset="0"/>
              </a:rPr>
              <a:t>nào là phát triển bền vững?</a:t>
            </a:r>
            <a:endParaRPr lang="vi-VN" dirty="0">
              <a:solidFill>
                <a:srgbClr val="FF0000"/>
              </a:solidFill>
              <a:latin typeface="Times New Roman" pitchFamily="18" charset="0"/>
              <a:cs typeface="Times New Roman" pitchFamily="18" charset="0"/>
            </a:endParaRPr>
          </a:p>
        </p:txBody>
      </p:sp>
      <p:sp>
        <p:nvSpPr>
          <p:cNvPr id="4" name="Rectangle 3"/>
          <p:cNvSpPr/>
          <p:nvPr/>
        </p:nvSpPr>
        <p:spPr>
          <a:xfrm>
            <a:off x="1905860" y="2276872"/>
            <a:ext cx="4572000" cy="646331"/>
          </a:xfrm>
          <a:prstGeom prst="rect">
            <a:avLst/>
          </a:prstGeom>
        </p:spPr>
        <p:txBody>
          <a:bodyPr>
            <a:spAutoFit/>
          </a:bodyPr>
          <a:lstStyle/>
          <a:p>
            <a:r>
              <a:rPr lang="nl-NL" b="1" dirty="0">
                <a:solidFill>
                  <a:srgbClr val="FF0000"/>
                </a:solidFill>
                <a:latin typeface="Times New Roman" pitchFamily="18" charset="0"/>
                <a:cs typeface="Times New Roman" pitchFamily="18" charset="0"/>
              </a:rPr>
              <a:t>2/ Bảo vệ tự nhiên và khai thác thông minh các tài nguyên thiên nhiên</a:t>
            </a:r>
            <a:endParaRPr lang="vi-VN"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4087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a:t>
            </a:r>
            <a:r>
              <a:rPr lang="vi-VN" b="1" dirty="0" smtClean="0">
                <a:solidFill>
                  <a:srgbClr val="FFFF00"/>
                </a:solidFill>
              </a:rPr>
              <a:t>NHIÊN</a:t>
            </a:r>
            <a:r>
              <a:rPr lang="vi-VN" dirty="0">
                <a:solidFill>
                  <a:srgbClr val="FFFF00"/>
                </a:solidFill>
              </a:rPr>
              <a:t> </a:t>
            </a:r>
            <a:r>
              <a:rPr lang="vi-VN" b="1" dirty="0" smtClean="0">
                <a:solidFill>
                  <a:srgbClr val="FFFF00"/>
                </a:solidFill>
              </a:rPr>
              <a:t>VÀ </a:t>
            </a:r>
            <a:r>
              <a:rPr lang="vi-VN" b="1" dirty="0">
                <a:solidFill>
                  <a:srgbClr val="FFFF00"/>
                </a:solidFill>
              </a:rPr>
              <a:t>KHAI THÁC THÔNG MINH CÁC TÀI NGUYÊN THIÊN </a:t>
            </a:r>
            <a:r>
              <a:rPr lang="vi-VN" b="1" dirty="0" smtClean="0">
                <a:solidFill>
                  <a:srgbClr val="FFFF00"/>
                </a:solidFill>
              </a:rPr>
              <a:t>NHIÊN</a:t>
            </a:r>
            <a:r>
              <a:rPr lang="vi-VN" dirty="0">
                <a:solidFill>
                  <a:srgbClr val="FFFF00"/>
                </a:solidFill>
              </a:rPr>
              <a:t> </a:t>
            </a:r>
            <a:r>
              <a:rPr lang="vi-VN" b="1" dirty="0" smtClean="0">
                <a:solidFill>
                  <a:srgbClr val="FFFF00"/>
                </a:solidFill>
              </a:rPr>
              <a:t>VÌ </a:t>
            </a:r>
            <a:r>
              <a:rPr lang="vi-VN" b="1" dirty="0">
                <a:solidFill>
                  <a:srgbClr val="FFFF00"/>
                </a:solidFill>
              </a:rPr>
              <a:t>SỰ PHÁT TRIỂN BỀN VỮNG</a:t>
            </a:r>
            <a:endParaRPr lang="vi-VN" dirty="0">
              <a:solidFill>
                <a:srgbClr val="FFFF00"/>
              </a:solidFill>
            </a:endParaRPr>
          </a:p>
        </p:txBody>
      </p:sp>
      <p:sp>
        <p:nvSpPr>
          <p:cNvPr id="3" name="Rectangle 2"/>
          <p:cNvSpPr/>
          <p:nvPr/>
        </p:nvSpPr>
        <p:spPr>
          <a:xfrm>
            <a:off x="1213523" y="1331476"/>
            <a:ext cx="4715586" cy="461665"/>
          </a:xfrm>
          <a:prstGeom prst="rect">
            <a:avLst/>
          </a:prstGeom>
        </p:spPr>
        <p:txBody>
          <a:bodyPr wrap="none">
            <a:spAutoFit/>
          </a:bodyPr>
          <a:lstStyle/>
          <a:p>
            <a:r>
              <a:rPr lang="vi-VN" sz="2400" b="1" dirty="0" smtClean="0">
                <a:solidFill>
                  <a:srgbClr val="FF0000"/>
                </a:solidFill>
                <a:latin typeface="Times New Roman" pitchFamily="18" charset="0"/>
                <a:cs typeface="Times New Roman" pitchFamily="18" charset="0"/>
              </a:rPr>
              <a:t>1/ Thế </a:t>
            </a:r>
            <a:r>
              <a:rPr lang="vi-VN" sz="2400" b="1" dirty="0">
                <a:solidFill>
                  <a:srgbClr val="FF0000"/>
                </a:solidFill>
                <a:latin typeface="Times New Roman" pitchFamily="18" charset="0"/>
                <a:cs typeface="Times New Roman" pitchFamily="18" charset="0"/>
              </a:rPr>
              <a:t>nào là phát triển bền vững?</a:t>
            </a:r>
            <a:endParaRPr lang="vi-VN" sz="2400" dirty="0">
              <a:solidFill>
                <a:srgbClr val="FF0000"/>
              </a:solidFill>
              <a:latin typeface="Times New Roman" pitchFamily="18" charset="0"/>
              <a:cs typeface="Times New Roman" pitchFamily="18" charset="0"/>
            </a:endParaRPr>
          </a:p>
        </p:txBody>
      </p:sp>
      <p:sp>
        <p:nvSpPr>
          <p:cNvPr id="5" name="Cloud Callout 4"/>
          <p:cNvSpPr/>
          <p:nvPr/>
        </p:nvSpPr>
        <p:spPr>
          <a:xfrm>
            <a:off x="5076056" y="2589004"/>
            <a:ext cx="3759313" cy="2775431"/>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b="1" dirty="0" smtClean="0">
                <a:solidFill>
                  <a:srgbClr val="FF0000"/>
                </a:solidFill>
                <a:latin typeface="Times New Roman" pitchFamily="18" charset="0"/>
                <a:cs typeface="Times New Roman" pitchFamily="18" charset="0"/>
              </a:rPr>
              <a:t>Khái </a:t>
            </a:r>
            <a:r>
              <a:rPr lang="nl-NL" sz="2400" b="1" dirty="0">
                <a:solidFill>
                  <a:srgbClr val="FF0000"/>
                </a:solidFill>
                <a:latin typeface="Times New Roman" pitchFamily="18" charset="0"/>
                <a:cs typeface="Times New Roman" pitchFamily="18" charset="0"/>
              </a:rPr>
              <a:t>niệm phát triển bền </a:t>
            </a:r>
            <a:r>
              <a:rPr lang="nl-NL" sz="2400" b="1" dirty="0" smtClean="0">
                <a:solidFill>
                  <a:srgbClr val="FF0000"/>
                </a:solidFill>
                <a:latin typeface="Times New Roman" pitchFamily="18" charset="0"/>
                <a:cs typeface="Times New Roman" pitchFamily="18" charset="0"/>
              </a:rPr>
              <a:t>vững</a:t>
            </a:r>
            <a:r>
              <a:rPr lang="vi-VN" b="1" dirty="0" smtClean="0">
                <a:solidFill>
                  <a:srgbClr val="FF0000"/>
                </a:solidFill>
              </a:rPr>
              <a:t>?</a:t>
            </a:r>
            <a:endParaRPr lang="vi-VN" b="1" dirty="0">
              <a:solidFill>
                <a:srgbClr val="FF0000"/>
              </a:solidFill>
            </a:endParaRPr>
          </a:p>
        </p:txBody>
      </p:sp>
      <p:sp>
        <p:nvSpPr>
          <p:cNvPr id="6" name="Rectangle 5"/>
          <p:cNvSpPr/>
          <p:nvPr/>
        </p:nvSpPr>
        <p:spPr>
          <a:xfrm>
            <a:off x="971600" y="1988840"/>
            <a:ext cx="4798224" cy="1938992"/>
          </a:xfrm>
          <a:prstGeom prst="rect">
            <a:avLst/>
          </a:prstGeom>
        </p:spPr>
        <p:txBody>
          <a:bodyPr wrap="square">
            <a:spAutoFit/>
          </a:bodyPr>
          <a:lstStyle/>
          <a:p>
            <a:r>
              <a:rPr lang="vi-VN" sz="2400" dirty="0">
                <a:latin typeface="Times New Roman" pitchFamily="18" charset="0"/>
                <a:cs typeface="Times New Roman" pitchFamily="18" charset="0"/>
              </a:rPr>
              <a:t>KN: Sự phát triển nhằm </a:t>
            </a:r>
            <a:r>
              <a:rPr lang="vi-VN" sz="2400" u="sng" dirty="0">
                <a:latin typeface="Times New Roman" pitchFamily="18" charset="0"/>
                <a:cs typeface="Times New Roman" pitchFamily="18" charset="0"/>
              </a:rPr>
              <a:t>đáp ứng các nhu cầu của thế hệ hiện tại</a:t>
            </a:r>
            <a:r>
              <a:rPr lang="vi-VN" sz="2400" dirty="0">
                <a:latin typeface="Times New Roman" pitchFamily="18" charset="0"/>
                <a:cs typeface="Times New Roman" pitchFamily="18" charset="0"/>
              </a:rPr>
              <a:t> mà </a:t>
            </a:r>
            <a:r>
              <a:rPr lang="vi-VN" sz="2400" u="sng" dirty="0">
                <a:latin typeface="Times New Roman" pitchFamily="18" charset="0"/>
                <a:cs typeface="Times New Roman" pitchFamily="18" charset="0"/>
              </a:rPr>
              <a:t>không làm tổn hại đến nhu cầu của các thế hệ tương</a:t>
            </a:r>
            <a:r>
              <a:rPr lang="vi-VN" sz="2400" dirty="0">
                <a:latin typeface="Times New Roman" pitchFamily="18" charset="0"/>
                <a:cs typeface="Times New Roman" pitchFamily="18" charset="0"/>
              </a:rPr>
              <a:t> lai gọi là phát triển bền vững</a:t>
            </a:r>
          </a:p>
        </p:txBody>
      </p:sp>
    </p:spTree>
    <p:extLst>
      <p:ext uri="{BB962C8B-B14F-4D97-AF65-F5344CB8AC3E}">
        <p14:creationId xmlns:p14="http://schemas.microsoft.com/office/powerpoint/2010/main" val="252301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a:t>
            </a:r>
            <a:r>
              <a:rPr lang="vi-VN" b="1" dirty="0" smtClean="0">
                <a:solidFill>
                  <a:srgbClr val="FFFF00"/>
                </a:solidFill>
              </a:rPr>
              <a:t>NHIÊN</a:t>
            </a:r>
            <a:r>
              <a:rPr lang="vi-VN" dirty="0">
                <a:solidFill>
                  <a:srgbClr val="FFFF00"/>
                </a:solidFill>
              </a:rPr>
              <a:t> </a:t>
            </a:r>
            <a:r>
              <a:rPr lang="vi-VN" b="1" dirty="0" smtClean="0">
                <a:solidFill>
                  <a:srgbClr val="FFFF00"/>
                </a:solidFill>
              </a:rPr>
              <a:t>VÀ </a:t>
            </a:r>
            <a:r>
              <a:rPr lang="vi-VN" b="1" dirty="0">
                <a:solidFill>
                  <a:srgbClr val="FFFF00"/>
                </a:solidFill>
              </a:rPr>
              <a:t>KHAI THÁC THÔNG MINH CÁC TÀI NGUYÊN THIÊN </a:t>
            </a:r>
            <a:r>
              <a:rPr lang="vi-VN" b="1" dirty="0" smtClean="0">
                <a:solidFill>
                  <a:srgbClr val="FFFF00"/>
                </a:solidFill>
              </a:rPr>
              <a:t>NHIÊN</a:t>
            </a:r>
            <a:r>
              <a:rPr lang="vi-VN" dirty="0">
                <a:solidFill>
                  <a:srgbClr val="FFFF00"/>
                </a:solidFill>
              </a:rPr>
              <a:t> </a:t>
            </a:r>
            <a:r>
              <a:rPr lang="vi-VN" b="1" dirty="0" smtClean="0">
                <a:solidFill>
                  <a:srgbClr val="FFFF00"/>
                </a:solidFill>
              </a:rPr>
              <a:t>VÌ </a:t>
            </a:r>
            <a:r>
              <a:rPr lang="vi-VN" b="1" dirty="0">
                <a:solidFill>
                  <a:srgbClr val="FFFF00"/>
                </a:solidFill>
              </a:rPr>
              <a:t>SỰ PHÁT TRIỂN BỀN VỮNG</a:t>
            </a:r>
            <a:endParaRPr lang="vi-VN" dirty="0">
              <a:solidFill>
                <a:srgbClr val="FFFF00"/>
              </a:solidFill>
            </a:endParaRPr>
          </a:p>
        </p:txBody>
      </p:sp>
      <p:sp>
        <p:nvSpPr>
          <p:cNvPr id="3" name="Rectangle 2"/>
          <p:cNvSpPr/>
          <p:nvPr/>
        </p:nvSpPr>
        <p:spPr>
          <a:xfrm>
            <a:off x="1213523" y="1331476"/>
            <a:ext cx="4715586" cy="461665"/>
          </a:xfrm>
          <a:prstGeom prst="rect">
            <a:avLst/>
          </a:prstGeom>
        </p:spPr>
        <p:txBody>
          <a:bodyPr wrap="none">
            <a:spAutoFit/>
          </a:bodyPr>
          <a:lstStyle/>
          <a:p>
            <a:r>
              <a:rPr lang="vi-VN" sz="2400" b="1" dirty="0" smtClean="0">
                <a:solidFill>
                  <a:srgbClr val="FF0000"/>
                </a:solidFill>
                <a:latin typeface="Times New Roman" pitchFamily="18" charset="0"/>
                <a:cs typeface="Times New Roman" pitchFamily="18" charset="0"/>
              </a:rPr>
              <a:t>1/ Thế </a:t>
            </a:r>
            <a:r>
              <a:rPr lang="vi-VN" sz="2400" b="1" dirty="0">
                <a:solidFill>
                  <a:srgbClr val="FF0000"/>
                </a:solidFill>
                <a:latin typeface="Times New Roman" pitchFamily="18" charset="0"/>
                <a:cs typeface="Times New Roman" pitchFamily="18" charset="0"/>
              </a:rPr>
              <a:t>nào là phát triển bền vững?</a:t>
            </a:r>
            <a:endParaRPr lang="vi-VN" sz="2400" dirty="0">
              <a:solidFill>
                <a:srgbClr val="FF0000"/>
              </a:solidFill>
              <a:latin typeface="Times New Roman" pitchFamily="18" charset="0"/>
              <a:cs typeface="Times New Roman" pitchFamily="18" charset="0"/>
            </a:endParaRPr>
          </a:p>
        </p:txBody>
      </p:sp>
      <p:sp>
        <p:nvSpPr>
          <p:cNvPr id="5" name="Cloud Callout 4"/>
          <p:cNvSpPr/>
          <p:nvPr/>
        </p:nvSpPr>
        <p:spPr>
          <a:xfrm>
            <a:off x="4427984" y="2589004"/>
            <a:ext cx="4716016" cy="3504292"/>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b="1" dirty="0">
              <a:solidFill>
                <a:srgbClr val="FF0000"/>
              </a:solidFill>
            </a:endParaRPr>
          </a:p>
        </p:txBody>
      </p:sp>
      <p:sp>
        <p:nvSpPr>
          <p:cNvPr id="6" name="Rectangle 5"/>
          <p:cNvSpPr/>
          <p:nvPr/>
        </p:nvSpPr>
        <p:spPr>
          <a:xfrm>
            <a:off x="971600" y="1988840"/>
            <a:ext cx="4798224" cy="1938992"/>
          </a:xfrm>
          <a:prstGeom prst="rect">
            <a:avLst/>
          </a:prstGeom>
        </p:spPr>
        <p:txBody>
          <a:bodyPr wrap="square">
            <a:spAutoFit/>
          </a:bodyPr>
          <a:lstStyle/>
          <a:p>
            <a:r>
              <a:rPr lang="vi-VN" sz="2400" dirty="0">
                <a:latin typeface="Times New Roman" pitchFamily="18" charset="0"/>
                <a:cs typeface="Times New Roman" pitchFamily="18" charset="0"/>
              </a:rPr>
              <a:t>KN: Sự phát triển nhằm </a:t>
            </a:r>
            <a:r>
              <a:rPr lang="vi-VN" sz="2400" u="sng" dirty="0">
                <a:latin typeface="Times New Roman" pitchFamily="18" charset="0"/>
                <a:cs typeface="Times New Roman" pitchFamily="18" charset="0"/>
              </a:rPr>
              <a:t>đáp ứng các nhu cầu của thế hệ hiện tại</a:t>
            </a:r>
            <a:r>
              <a:rPr lang="vi-VN" sz="2400" dirty="0">
                <a:latin typeface="Times New Roman" pitchFamily="18" charset="0"/>
                <a:cs typeface="Times New Roman" pitchFamily="18" charset="0"/>
              </a:rPr>
              <a:t> mà </a:t>
            </a:r>
            <a:r>
              <a:rPr lang="vi-VN" sz="2400" u="sng" dirty="0">
                <a:latin typeface="Times New Roman" pitchFamily="18" charset="0"/>
                <a:cs typeface="Times New Roman" pitchFamily="18" charset="0"/>
              </a:rPr>
              <a:t>không làm tổn hại đến nhu cầu của các thế hệ tương</a:t>
            </a:r>
            <a:r>
              <a:rPr lang="vi-VN" sz="2400" dirty="0">
                <a:latin typeface="Times New Roman" pitchFamily="18" charset="0"/>
                <a:cs typeface="Times New Roman" pitchFamily="18" charset="0"/>
              </a:rPr>
              <a:t> lai gọi là phát triển bền vững</a:t>
            </a:r>
          </a:p>
        </p:txBody>
      </p:sp>
      <p:sp>
        <p:nvSpPr>
          <p:cNvPr id="7" name="Rectangle 6"/>
          <p:cNvSpPr/>
          <p:nvPr/>
        </p:nvSpPr>
        <p:spPr>
          <a:xfrm>
            <a:off x="5288543" y="3186988"/>
            <a:ext cx="3348372" cy="2308324"/>
          </a:xfrm>
          <a:prstGeom prst="rect">
            <a:avLst/>
          </a:prstGeom>
        </p:spPr>
        <p:txBody>
          <a:bodyPr wrap="square">
            <a:spAutoFit/>
          </a:bodyPr>
          <a:lstStyle/>
          <a:p>
            <a:r>
              <a:rPr lang="vi-VN" sz="2400" b="1" dirty="0" smtClean="0">
                <a:solidFill>
                  <a:srgbClr val="FF0000"/>
                </a:solidFill>
                <a:latin typeface="Times New Roman" pitchFamily="18" charset="0"/>
                <a:cs typeface="Times New Roman" pitchFamily="18" charset="0"/>
              </a:rPr>
              <a:t>N</a:t>
            </a:r>
            <a:r>
              <a:rPr lang="nl-NL" sz="2400" b="1" dirty="0" smtClean="0">
                <a:solidFill>
                  <a:srgbClr val="FF0000"/>
                </a:solidFill>
                <a:latin typeface="Times New Roman" pitchFamily="18" charset="0"/>
                <a:cs typeface="Times New Roman" pitchFamily="18" charset="0"/>
              </a:rPr>
              <a:t>êu </a:t>
            </a:r>
            <a:r>
              <a:rPr lang="nl-NL" sz="2400" b="1" dirty="0">
                <a:solidFill>
                  <a:srgbClr val="FF0000"/>
                </a:solidFill>
                <a:latin typeface="Times New Roman" pitchFamily="18" charset="0"/>
                <a:cs typeface="Times New Roman" pitchFamily="18" charset="0"/>
              </a:rPr>
              <a:t>một số tác động của con người tới thiên nhiên sẽ làm ảnh hưởng đến khả năng đáp ứng nhu cầu của các thế hệ mai sau.</a:t>
            </a:r>
            <a:endParaRPr lang="vi-VN"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530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ậu quả của việc phá rừng đe dọa sự sống con người - Social Fore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6631"/>
            <a:ext cx="4443242" cy="33859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ài nguyên của Trái Đất đã bị khai thác quá m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16630"/>
            <a:ext cx="4427983" cy="3385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ì sao nói tài nguyên thiên nhiên là có hạn? - Báo Lâm Đồng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5" y="3573016"/>
            <a:ext cx="4443243" cy="32606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Xuất khoáng sản sang Trung Quốc với giá rẻ mạt - Báo Người lao độ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573016"/>
            <a:ext cx="4427983" cy="326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5995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ỉ còn 10 năm để cứu thế giới khỏi &amp;quot;đại tuyệt chủng lần thứ 6&amp;quot; -  ThienNhien.Net | Con người và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945"/>
            <a:ext cx="4517808" cy="32004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uyệt chủng hàng loạt: Trái đất bước vào trận đại tuyệt chủng lần 6 với tốc  độ nhanh gấp 25 lần | VTV.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12" y="147"/>
            <a:ext cx="4499992" cy="32289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0 khuyến nghị nhằm ngăn chặn động vật hoang dã tuyệt chủng - Tạp chí điện  tử Bảo vệ Rừng và Môi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7" y="3246457"/>
            <a:ext cx="4524945" cy="35395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hững loài động vật ăn cỏ lớn nhất hành tinh đang bên bờ tuyệt chủng -  ThienNhien.Net | Con người và Thiên n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284984"/>
            <a:ext cx="4461636" cy="350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933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ậu quả ô nhiễm nguồn nước có ảnh hưởng đến cuộc sống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820472"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0407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a:t>
            </a:r>
            <a:r>
              <a:rPr lang="vi-VN" b="1" dirty="0" smtClean="0">
                <a:solidFill>
                  <a:srgbClr val="FFFF00"/>
                </a:solidFill>
              </a:rPr>
              <a:t>NHIÊN</a:t>
            </a:r>
            <a:r>
              <a:rPr lang="vi-VN" dirty="0">
                <a:solidFill>
                  <a:srgbClr val="FFFF00"/>
                </a:solidFill>
              </a:rPr>
              <a:t> </a:t>
            </a:r>
            <a:r>
              <a:rPr lang="vi-VN" b="1" dirty="0" smtClean="0">
                <a:solidFill>
                  <a:srgbClr val="FFFF00"/>
                </a:solidFill>
              </a:rPr>
              <a:t>VÀ </a:t>
            </a:r>
            <a:r>
              <a:rPr lang="vi-VN" b="1" dirty="0">
                <a:solidFill>
                  <a:srgbClr val="FFFF00"/>
                </a:solidFill>
              </a:rPr>
              <a:t>KHAI THÁC THÔNG MINH CÁC TÀI NGUYÊN THIÊN </a:t>
            </a:r>
            <a:r>
              <a:rPr lang="vi-VN" b="1" dirty="0" smtClean="0">
                <a:solidFill>
                  <a:srgbClr val="FFFF00"/>
                </a:solidFill>
              </a:rPr>
              <a:t>NHIÊN</a:t>
            </a:r>
            <a:r>
              <a:rPr lang="vi-VN" dirty="0">
                <a:solidFill>
                  <a:srgbClr val="FFFF00"/>
                </a:solidFill>
              </a:rPr>
              <a:t> </a:t>
            </a:r>
            <a:r>
              <a:rPr lang="vi-VN" b="1" dirty="0" smtClean="0">
                <a:solidFill>
                  <a:srgbClr val="FFFF00"/>
                </a:solidFill>
              </a:rPr>
              <a:t>VÌ </a:t>
            </a:r>
            <a:r>
              <a:rPr lang="vi-VN" b="1" dirty="0">
                <a:solidFill>
                  <a:srgbClr val="FFFF00"/>
                </a:solidFill>
              </a:rPr>
              <a:t>SỰ PHÁT TRIỂN BỀN VỮNG</a:t>
            </a:r>
            <a:endParaRPr lang="vi-VN" dirty="0">
              <a:solidFill>
                <a:srgbClr val="FFFF00"/>
              </a:solidFill>
            </a:endParaRPr>
          </a:p>
        </p:txBody>
      </p:sp>
      <p:sp>
        <p:nvSpPr>
          <p:cNvPr id="3" name="Rectangle 2"/>
          <p:cNvSpPr/>
          <p:nvPr/>
        </p:nvSpPr>
        <p:spPr>
          <a:xfrm>
            <a:off x="827584" y="1124744"/>
            <a:ext cx="4340997" cy="430887"/>
          </a:xfrm>
          <a:prstGeom prst="rect">
            <a:avLst/>
          </a:prstGeom>
        </p:spPr>
        <p:txBody>
          <a:bodyPr wrap="none">
            <a:spAutoFit/>
          </a:bodyPr>
          <a:lstStyle/>
          <a:p>
            <a:r>
              <a:rPr lang="vi-VN" sz="2200" b="1" dirty="0" smtClean="0">
                <a:solidFill>
                  <a:srgbClr val="FF0000"/>
                </a:solidFill>
                <a:latin typeface="Times New Roman" pitchFamily="18" charset="0"/>
                <a:cs typeface="Times New Roman" pitchFamily="18" charset="0"/>
              </a:rPr>
              <a:t>1/ Thế </a:t>
            </a:r>
            <a:r>
              <a:rPr lang="vi-VN" sz="2200" b="1" dirty="0">
                <a:solidFill>
                  <a:srgbClr val="FF0000"/>
                </a:solidFill>
                <a:latin typeface="Times New Roman" pitchFamily="18" charset="0"/>
                <a:cs typeface="Times New Roman" pitchFamily="18" charset="0"/>
              </a:rPr>
              <a:t>nào là phát triển bền vững?</a:t>
            </a:r>
            <a:endParaRPr lang="vi-VN" sz="2200" dirty="0">
              <a:solidFill>
                <a:srgbClr val="FF0000"/>
              </a:solidFill>
              <a:latin typeface="Times New Roman" pitchFamily="18" charset="0"/>
              <a:cs typeface="Times New Roman" pitchFamily="18" charset="0"/>
            </a:endParaRPr>
          </a:p>
        </p:txBody>
      </p:sp>
      <p:sp>
        <p:nvSpPr>
          <p:cNvPr id="4" name="Rectangle 3"/>
          <p:cNvSpPr/>
          <p:nvPr/>
        </p:nvSpPr>
        <p:spPr>
          <a:xfrm>
            <a:off x="827584" y="1700808"/>
            <a:ext cx="6912768" cy="769441"/>
          </a:xfrm>
          <a:prstGeom prst="rect">
            <a:avLst/>
          </a:prstGeom>
        </p:spPr>
        <p:txBody>
          <a:bodyPr wrap="square">
            <a:spAutoFit/>
          </a:bodyPr>
          <a:lstStyle/>
          <a:p>
            <a:r>
              <a:rPr lang="nl-NL" sz="2200" b="1" dirty="0">
                <a:solidFill>
                  <a:srgbClr val="FF0000"/>
                </a:solidFill>
                <a:latin typeface="Times New Roman" pitchFamily="18" charset="0"/>
                <a:cs typeface="Times New Roman" pitchFamily="18" charset="0"/>
              </a:rPr>
              <a:t>2/ Bảo vệ tự nhiên và khai thác thông minh các tài nguyên thiên nhiên</a:t>
            </a:r>
            <a:endParaRPr lang="vi-VN" sz="2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0712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387</TotalTime>
  <Words>929</Words>
  <Application>Microsoft Office PowerPoint</Application>
  <PresentationFormat>On-screen Show (4:3)</PresentationFormat>
  <Paragraphs>57</Paragraphs>
  <Slides>24</Slides>
  <Notes>0</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Waveform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dc:creator>
  <cp:lastModifiedBy>Windows User</cp:lastModifiedBy>
  <cp:revision>37</cp:revision>
  <dcterms:created xsi:type="dcterms:W3CDTF">2021-08-08T02:31:35Z</dcterms:created>
  <dcterms:modified xsi:type="dcterms:W3CDTF">2022-04-11T14:06:21Z</dcterms:modified>
</cp:coreProperties>
</file>