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71" r:id="rId3"/>
    <p:sldId id="266" r:id="rId4"/>
    <p:sldId id="270" r:id="rId5"/>
    <p:sldId id="272" r:id="rId6"/>
    <p:sldId id="274" r:id="rId7"/>
    <p:sldId id="277" r:id="rId8"/>
    <p:sldId id="275" r:id="rId9"/>
    <p:sldId id="256" r:id="rId10"/>
    <p:sldId id="276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233DD-18BF-4076-98CE-B5F99520B4DE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5F370-09E9-44C2-9DD2-D8988C3234E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6668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1DFB59-39B3-4FB3-B97B-76B3A9D9B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EE48C1C-7564-48E1-995F-0288AF6E8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2BE8E0-EEB5-4698-827E-97410053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27A3E6-7F8A-4AA4-A286-023F11C6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F64512-C9F0-4DD6-942C-B8B50820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156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2FC6A1-0FC3-4898-A872-7EF0FB35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3967B4-EE0C-4344-A0FA-9466D4C7E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9D1BDA-BEAA-4530-963C-B9810B56B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80A6C5-368B-410F-A2DD-7E83BBEB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AA1950-C6F3-4889-ABAA-D57089AA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588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2E02EA4-D87B-4053-A3B8-022DB69C0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E0BA8EA-C8BF-41E4-87F5-1E30A2F30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983B4E6-F48D-480A-82F5-99F0218F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B4601F-59AF-438D-813A-981A727D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60B6FB-4B39-41BD-9CC6-06EEA76F6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873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F00EF3-1C3B-49B1-8F85-E9B3CA6B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F1AC32-B798-44F3-8CD7-A28BEEB69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B4362C-3109-41EB-BEFC-926C8265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2AFC44-CAB8-4E20-BFE2-4ECF6B5D3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8B78BE-8005-46A5-A2DC-D5749725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831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0F4845-2110-4F08-9A4D-FACD79FE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D54BAF-B735-4A19-A2A9-8A0135ACF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2BB37E1-9EA1-4EAE-95A7-E82783AC9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C0796E-1BAD-44EA-8E1E-9280603D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947833-28B4-447F-8B23-F5E9B2A9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369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031C70-C1F8-47A8-8DA2-D271303C9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4D26E2-50E2-4370-8AE7-0B063CEFD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9C1B68C-C477-4A14-9ADC-F1207B188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FA821B7-F5A7-4A12-8D1B-98EB2881B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5F4FEF4-FA6A-4CD1-AF03-088F285A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D0B970-93F7-45BD-8BB4-054005DAC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905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9C5F4A-C430-45A5-954A-78374112F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A63D5E3-67DC-4EB7-9E12-3F96893A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2EE1A17-8766-400D-9168-3656ED3D4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9A36183-E89C-4241-8CB4-A8B0FFB1F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260CD3C-365F-44C8-9DF7-09A937F96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69E6B17-E4AF-4858-BC98-8B8FB5E22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110E05C-8293-44D8-AECB-3B00153E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4525FFC-6BF5-44CA-B1E7-95C77361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688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E1D0FF-1E6A-44AE-8347-2380854D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BAE58F0-47A5-41D4-998A-5A49BABD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3063D9-EF00-4A1A-889A-13BADB381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7B596F7-8C6C-4EC7-A5DF-E98344C4A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903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D3426AF-95AC-4C50-85A4-4D017115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4779F4A-19D2-4CA8-B8CD-7E834AF40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ABBEF6F-4F7D-4C4C-AC2A-D036FC9E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724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63947B-B5C4-4926-A2E1-4231AAE87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81C456-A3A2-4CAA-990B-074279EC9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6B125B-DD7C-4A88-9DDB-3EFC679E8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92CB69D-9F20-4CFD-8AC3-62C9D653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664ECC-7D2A-4195-AB87-B890EB84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F83A9BB-6A73-421F-BC52-A9458335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45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9EC1F3-6B35-47B9-A8E3-6AB166E29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180E8FC-D5D8-498A-AFD8-90593F346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17857D4-D4CC-4121-A354-867D3E1BD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99D9DE-1212-428F-8BA9-D1533947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EECCB8-DCC6-4381-BCD8-3D7A75C7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C8186C2-9C9E-485D-9B30-0BA0F08A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220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7A05CD8-F502-48A5-81DD-C41727850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ECBD4B-7080-4ED6-8848-AD3FF86AA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D7AE78-BBD7-4B8A-98E6-988D4D90D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0AB79-9DCB-4E1B-BD7C-C6A5337DC8E7}" type="datetimeFigureOut">
              <a:rPr lang="vi-VN" smtClean="0"/>
              <a:t>13/02/2022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F76EEC-2A25-4BF4-87C6-B64133111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352790-8693-4C34-ABE2-62BA111E0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0EA61-180A-41DF-A046-6FFAC403B5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978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E652D16-FB74-4FF4-911A-7DB5F19CE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B9464CE-D670-47C0-8C61-3E8EC5B4B604}"/>
              </a:ext>
            </a:extLst>
          </p:cNvPr>
          <p:cNvSpPr txBox="1"/>
          <p:nvPr/>
        </p:nvSpPr>
        <p:spPr>
          <a:xfrm>
            <a:off x="1108831" y="1207441"/>
            <a:ext cx="4915128" cy="646331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70C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</a:t>
            </a:r>
            <a:endParaRPr lang="vi-VN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E7A6CC6-9272-404C-A013-8D0549EC13E6}"/>
              </a:ext>
            </a:extLst>
          </p:cNvPr>
          <p:cNvSpPr txBox="1"/>
          <p:nvPr/>
        </p:nvSpPr>
        <p:spPr>
          <a:xfrm>
            <a:off x="5502983" y="2738047"/>
            <a:ext cx="613349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VỚI GIỜ HỌC ĐỊA LÍ</a:t>
            </a:r>
            <a:endParaRPr lang="vi-VN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4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9D42C37-F3D2-47A3-B930-50459E867431}"/>
              </a:ext>
            </a:extLst>
          </p:cNvPr>
          <p:cNvSpPr txBox="1"/>
          <p:nvPr/>
        </p:nvSpPr>
        <p:spPr>
          <a:xfrm>
            <a:off x="4670473" y="562708"/>
            <a:ext cx="2363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vi-VN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2222482-9BBD-4159-B365-B326954987BD}"/>
              </a:ext>
            </a:extLst>
          </p:cNvPr>
          <p:cNvSpPr/>
          <p:nvPr/>
        </p:nvSpPr>
        <p:spPr>
          <a:xfrm>
            <a:off x="1252024" y="1366897"/>
            <a:ext cx="10072468" cy="312194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 một trong hai nhiệm vụ sau:</a:t>
            </a:r>
            <a:endParaRPr lang="vi-VN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Cho biết sự gia tăng dân số thế giới quá nhanh sẽ dẫn tới những hậu quả gì về đời sống, sản xuất và môi trường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vi-VN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 4 SBT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62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(HS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vi-VN" sz="2400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5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9771B4F-3A9B-4548-B454-58D07922C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43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89A2194-3933-4982-A27B-758F686DD2F8}"/>
              </a:ext>
            </a:extLst>
          </p:cNvPr>
          <p:cNvSpPr txBox="1"/>
          <p:nvPr/>
        </p:nvSpPr>
        <p:spPr>
          <a:xfrm>
            <a:off x="590842" y="365760"/>
            <a:ext cx="1184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27. </a:t>
            </a:r>
            <a:r>
              <a:rPr lang="vi-VN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 SỐ VÀ SỰ PHÂN B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 </a:t>
            </a:r>
            <a:r>
              <a:rPr lang="vi-VN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 C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 </a:t>
            </a:r>
            <a:r>
              <a:rPr lang="vi-VN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 THẾ GIỚI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vi-VN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0435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E31C938-7ACC-4736-B214-3C7876490CC3}"/>
              </a:ext>
            </a:extLst>
          </p:cNvPr>
          <p:cNvSpPr txBox="1"/>
          <p:nvPr/>
        </p:nvSpPr>
        <p:spPr>
          <a:xfrm>
            <a:off x="562708" y="870188"/>
            <a:ext cx="3545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gới</a:t>
            </a:r>
            <a:endParaRPr lang="vi-VN" sz="28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B2FF76A-B4C9-446A-857F-9C8193FB8EF0}"/>
              </a:ext>
            </a:extLst>
          </p:cNvPr>
          <p:cNvSpPr txBox="1"/>
          <p:nvPr/>
        </p:nvSpPr>
        <p:spPr>
          <a:xfrm>
            <a:off x="562708" y="1536561"/>
            <a:ext cx="4107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rrow: Notched Right 6">
            <a:extLst>
              <a:ext uri="{FF2B5EF4-FFF2-40B4-BE49-F238E27FC236}">
                <a16:creationId xmlns="" xmlns:a16="http://schemas.microsoft.com/office/drawing/2014/main" id="{36B796FF-C011-4AE6-936D-5C5484F7A15A}"/>
              </a:ext>
            </a:extLst>
          </p:cNvPr>
          <p:cNvSpPr/>
          <p:nvPr/>
        </p:nvSpPr>
        <p:spPr>
          <a:xfrm>
            <a:off x="0" y="2264489"/>
            <a:ext cx="5584873" cy="302455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thể hiện nội dung gì?</a:t>
            </a:r>
            <a:endParaRPr lang="vi-VN" sz="24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7355905-1869-49C9-BBFB-C80A0D207E49}"/>
              </a:ext>
            </a:extLst>
          </p:cNvPr>
          <p:cNvSpPr txBox="1"/>
          <p:nvPr/>
        </p:nvSpPr>
        <p:spPr>
          <a:xfrm>
            <a:off x="7005712" y="5906997"/>
            <a:ext cx="4065563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vi-V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F43E0633-F76A-4310-8805-C99B42C1DEDF}"/>
              </a:ext>
            </a:extLst>
          </p:cNvPr>
          <p:cNvSpPr/>
          <p:nvPr/>
        </p:nvSpPr>
        <p:spPr>
          <a:xfrm>
            <a:off x="201639" y="2121336"/>
            <a:ext cx="5458264" cy="3404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 ngang và trục dọc của biểu 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thể hiện các đối tượng nào?</a:t>
            </a:r>
            <a:endParaRPr lang="vi-VN" sz="2400" dirty="0"/>
          </a:p>
        </p:txBody>
      </p:sp>
      <p:pic>
        <p:nvPicPr>
          <p:cNvPr id="16" name="Picture 15" descr="Hình 1. Số dân trên thế giới qua các nă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162" y="1124632"/>
            <a:ext cx="5119710" cy="3845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88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A8613888-4A3D-46DA-8543-8F75064AE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695714"/>
              </p:ext>
            </p:extLst>
          </p:nvPr>
        </p:nvGraphicFramePr>
        <p:xfrm>
          <a:off x="616975" y="2328825"/>
          <a:ext cx="10958049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4525">
                  <a:extLst>
                    <a:ext uri="{9D8B030D-6E8A-4147-A177-3AD203B41FA5}">
                      <a16:colId xmlns="" xmlns:a16="http://schemas.microsoft.com/office/drawing/2014/main" val="2568155051"/>
                    </a:ext>
                  </a:extLst>
                </a:gridCol>
                <a:gridCol w="1271914">
                  <a:extLst>
                    <a:ext uri="{9D8B030D-6E8A-4147-A177-3AD203B41FA5}">
                      <a16:colId xmlns="" xmlns:a16="http://schemas.microsoft.com/office/drawing/2014/main" val="2766556573"/>
                    </a:ext>
                  </a:extLst>
                </a:gridCol>
                <a:gridCol w="1260560">
                  <a:extLst>
                    <a:ext uri="{9D8B030D-6E8A-4147-A177-3AD203B41FA5}">
                      <a16:colId xmlns="" xmlns:a16="http://schemas.microsoft.com/office/drawing/2014/main" val="3809508899"/>
                    </a:ext>
                  </a:extLst>
                </a:gridCol>
                <a:gridCol w="1370210">
                  <a:extLst>
                    <a:ext uri="{9D8B030D-6E8A-4147-A177-3AD203B41FA5}">
                      <a16:colId xmlns="" xmlns:a16="http://schemas.microsoft.com/office/drawing/2014/main" val="504726609"/>
                    </a:ext>
                  </a:extLst>
                </a:gridCol>
                <a:gridCol w="1370210">
                  <a:extLst>
                    <a:ext uri="{9D8B030D-6E8A-4147-A177-3AD203B41FA5}">
                      <a16:colId xmlns="" xmlns:a16="http://schemas.microsoft.com/office/drawing/2014/main" val="2089908038"/>
                    </a:ext>
                  </a:extLst>
                </a:gridCol>
                <a:gridCol w="1370210">
                  <a:extLst>
                    <a:ext uri="{9D8B030D-6E8A-4147-A177-3AD203B41FA5}">
                      <a16:colId xmlns="" xmlns:a16="http://schemas.microsoft.com/office/drawing/2014/main" val="3277923846"/>
                    </a:ext>
                  </a:extLst>
                </a:gridCol>
                <a:gridCol w="1370210">
                  <a:extLst>
                    <a:ext uri="{9D8B030D-6E8A-4147-A177-3AD203B41FA5}">
                      <a16:colId xmlns="" xmlns:a16="http://schemas.microsoft.com/office/drawing/2014/main" val="2215517499"/>
                    </a:ext>
                  </a:extLst>
                </a:gridCol>
                <a:gridCol w="1370210">
                  <a:extLst>
                    <a:ext uri="{9D8B030D-6E8A-4147-A177-3AD203B41FA5}">
                      <a16:colId xmlns="" xmlns:a16="http://schemas.microsoft.com/office/drawing/2014/main" val="2635551309"/>
                    </a:ext>
                  </a:extLst>
                </a:gridCol>
              </a:tblGrid>
              <a:tr h="59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vi-VN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lên 2</a:t>
                      </a:r>
                      <a:endParaRPr lang="vi-VN" sz="160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lên 3</a:t>
                      </a:r>
                      <a:endParaRPr lang="vi-VN" sz="160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lên 4</a:t>
                      </a:r>
                      <a:endParaRPr lang="vi-VN" sz="160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lên 5</a:t>
                      </a:r>
                      <a:endParaRPr lang="vi-VN" sz="160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vi-VN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endParaRPr lang="vi-VN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en-US" sz="2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vi-VN" sz="16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5786023"/>
                  </a:ext>
                </a:extLst>
              </a:tr>
              <a:tr h="59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044848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0871147-2D13-4874-AC27-3AAF95229E01}"/>
              </a:ext>
            </a:extLst>
          </p:cNvPr>
          <p:cNvSpPr txBox="1"/>
          <p:nvPr/>
        </p:nvSpPr>
        <p:spPr>
          <a:xfrm>
            <a:off x="1681316" y="785821"/>
            <a:ext cx="9778178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194,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altLang="vi-VN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2C142B62-E211-4639-8318-F3C2A23499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81316" cy="173992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32731398-A879-4914-AD33-9723B6ED9EAF}"/>
              </a:ext>
            </a:extLst>
          </p:cNvPr>
          <p:cNvSpPr txBox="1"/>
          <p:nvPr/>
        </p:nvSpPr>
        <p:spPr>
          <a:xfrm>
            <a:off x="2359742" y="3018246"/>
            <a:ext cx="964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1F43D21-3EFA-4030-905C-B6E326DFB87E}"/>
              </a:ext>
            </a:extLst>
          </p:cNvPr>
          <p:cNvSpPr txBox="1"/>
          <p:nvPr/>
        </p:nvSpPr>
        <p:spPr>
          <a:xfrm>
            <a:off x="3693238" y="3025619"/>
            <a:ext cx="805017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2FBDF5F8-B7F3-424D-90CB-0C2C921016A5}"/>
              </a:ext>
            </a:extLst>
          </p:cNvPr>
          <p:cNvSpPr txBox="1"/>
          <p:nvPr/>
        </p:nvSpPr>
        <p:spPr>
          <a:xfrm>
            <a:off x="6393423" y="3017758"/>
            <a:ext cx="805017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E6AC9B8-CF81-4355-B165-EEB10FBB590B}"/>
              </a:ext>
            </a:extLst>
          </p:cNvPr>
          <p:cNvSpPr txBox="1"/>
          <p:nvPr/>
        </p:nvSpPr>
        <p:spPr>
          <a:xfrm>
            <a:off x="10475655" y="3015664"/>
            <a:ext cx="805017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A2E9AE6-CE24-4419-BEA9-5DBDEEEF1558}"/>
              </a:ext>
            </a:extLst>
          </p:cNvPr>
          <p:cNvSpPr txBox="1"/>
          <p:nvPr/>
        </p:nvSpPr>
        <p:spPr>
          <a:xfrm>
            <a:off x="9204833" y="3015664"/>
            <a:ext cx="805017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D77DB13C-328F-4AFB-925F-E60A64FF7C1A}"/>
              </a:ext>
            </a:extLst>
          </p:cNvPr>
          <p:cNvSpPr txBox="1"/>
          <p:nvPr/>
        </p:nvSpPr>
        <p:spPr>
          <a:xfrm>
            <a:off x="4964060" y="3017758"/>
            <a:ext cx="805017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9D405AD7-0F8D-4686-931C-C3DDC21319A0}"/>
              </a:ext>
            </a:extLst>
          </p:cNvPr>
          <p:cNvSpPr txBox="1"/>
          <p:nvPr/>
        </p:nvSpPr>
        <p:spPr>
          <a:xfrm>
            <a:off x="7775470" y="3025619"/>
            <a:ext cx="805017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vi-V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ibbon: Tilted Down 28">
            <a:extLst>
              <a:ext uri="{FF2B5EF4-FFF2-40B4-BE49-F238E27FC236}">
                <a16:creationId xmlns="" xmlns:a16="http://schemas.microsoft.com/office/drawing/2014/main" id="{84274848-F532-4618-810F-027E12090D12}"/>
              </a:ext>
            </a:extLst>
          </p:cNvPr>
          <p:cNvSpPr/>
          <p:nvPr/>
        </p:nvSpPr>
        <p:spPr>
          <a:xfrm>
            <a:off x="575238" y="4136922"/>
            <a:ext cx="11041521" cy="1463040"/>
          </a:xfrm>
          <a:prstGeom prst="ribb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vi-VN" altLang="vi-VN" sz="24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569E1CEC-28FC-497E-94C1-0A5E2F9ECBD9}"/>
              </a:ext>
            </a:extLst>
          </p:cNvPr>
          <p:cNvSpPr/>
          <p:nvPr/>
        </p:nvSpPr>
        <p:spPr>
          <a:xfrm>
            <a:off x="2461846" y="4244819"/>
            <a:ext cx="7723163" cy="15337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43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29" grpId="1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hought Bubble: Cloud 5">
            <a:extLst>
              <a:ext uri="{FF2B5EF4-FFF2-40B4-BE49-F238E27FC236}">
                <a16:creationId xmlns="" xmlns:a16="http://schemas.microsoft.com/office/drawing/2014/main" id="{695E22F6-0922-4637-8308-E2F5004D365B}"/>
              </a:ext>
            </a:extLst>
          </p:cNvPr>
          <p:cNvSpPr/>
          <p:nvPr/>
        </p:nvSpPr>
        <p:spPr>
          <a:xfrm>
            <a:off x="928468" y="801859"/>
            <a:ext cx="8060787" cy="2082018"/>
          </a:xfrm>
          <a:prstGeom prst="cloudCallout">
            <a:avLst>
              <a:gd name="adj1" fmla="val -31277"/>
              <a:gd name="adj2" fmla="val 129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Dựa vào nội dung kênh 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ữ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nl-N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dân thế giới năm 2018 là bao nhiêu?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="" xmlns:a16="http://schemas.microsoft.com/office/drawing/2014/main" id="{29657386-7CD2-482F-BA0C-327FF69EF300}"/>
              </a:ext>
            </a:extLst>
          </p:cNvPr>
          <p:cNvSpPr/>
          <p:nvPr/>
        </p:nvSpPr>
        <p:spPr>
          <a:xfrm>
            <a:off x="928468" y="801859"/>
            <a:ext cx="8260079" cy="2082018"/>
          </a:xfrm>
          <a:prstGeom prst="cloudCallout">
            <a:avLst>
              <a:gd name="adj1" fmla="val -31277"/>
              <a:gd name="adj2" fmla="val 129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tên 2 quốc gia đông dân nhất thế giới?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0D1F85F9-07BF-444D-AFFE-451D99F0D922}"/>
              </a:ext>
            </a:extLst>
          </p:cNvPr>
          <p:cNvGrpSpPr/>
          <p:nvPr/>
        </p:nvGrpSpPr>
        <p:grpSpPr>
          <a:xfrm>
            <a:off x="108046" y="744529"/>
            <a:ext cx="11975907" cy="5311612"/>
            <a:chOff x="108047" y="259081"/>
            <a:chExt cx="11975907" cy="5311612"/>
          </a:xfrm>
        </p:grpSpPr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CD035A66-7C65-4BF3-A54F-DAC422EAA9C3}"/>
                </a:ext>
              </a:extLst>
            </p:cNvPr>
            <p:cNvGrpSpPr/>
            <p:nvPr/>
          </p:nvGrpSpPr>
          <p:grpSpPr>
            <a:xfrm>
              <a:off x="108047" y="259081"/>
              <a:ext cx="5788662" cy="5270807"/>
              <a:chOff x="108047" y="273148"/>
              <a:chExt cx="5788662" cy="5270807"/>
            </a:xfrm>
          </p:grpSpPr>
          <p:pic>
            <p:nvPicPr>
              <p:cNvPr id="9" name="Picture 8">
                <a:extLst>
                  <a:ext uri="{FF2B5EF4-FFF2-40B4-BE49-F238E27FC236}">
                    <a16:creationId xmlns="" xmlns:a16="http://schemas.microsoft.com/office/drawing/2014/main" id="{4F02C7D6-E1DD-432E-9BDA-0DDDBC7217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047" y="273148"/>
                <a:ext cx="5788662" cy="4538003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EE032354-C2AE-4CE4-B6D2-7941AE46690D}"/>
                  </a:ext>
                </a:extLst>
              </p:cNvPr>
              <p:cNvSpPr txBox="1"/>
              <p:nvPr/>
            </p:nvSpPr>
            <p:spPr>
              <a:xfrm>
                <a:off x="450167" y="5082290"/>
                <a:ext cx="48252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phố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</a:t>
                </a:r>
                <a:r>
                  <a:rPr lang="vi-VN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ợng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Hải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Quốc</a:t>
                </a:r>
                <a:endParaRPr lang="vi-VN" sz="24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C495536F-5F1D-44A1-8309-C3DCD41C883C}"/>
                </a:ext>
              </a:extLst>
            </p:cNvPr>
            <p:cNvGrpSpPr/>
            <p:nvPr/>
          </p:nvGrpSpPr>
          <p:grpSpPr>
            <a:xfrm>
              <a:off x="6096000" y="273147"/>
              <a:ext cx="5987954" cy="5297546"/>
              <a:chOff x="6096000" y="273147"/>
              <a:chExt cx="5987954" cy="5297546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="" xmlns:a16="http://schemas.microsoft.com/office/drawing/2014/main" id="{7266E836-29EE-4635-86E0-81BC5CD323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6000" y="273147"/>
                <a:ext cx="5987954" cy="4538003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9F69EB54-871F-4C0D-9E88-A4121F50F404}"/>
                  </a:ext>
                </a:extLst>
              </p:cNvPr>
              <p:cNvSpPr txBox="1"/>
              <p:nvPr/>
            </p:nvSpPr>
            <p:spPr>
              <a:xfrm>
                <a:off x="6916615" y="5109028"/>
                <a:ext cx="48252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phố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Niu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đê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-li –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Ấn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endParaRPr lang="vi-VN" sz="24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062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9B74896-51B1-4DF5-B905-43BDEFDDD9B4}"/>
              </a:ext>
            </a:extLst>
          </p:cNvPr>
          <p:cNvSpPr txBox="1"/>
          <p:nvPr/>
        </p:nvSpPr>
        <p:spPr>
          <a:xfrm>
            <a:off x="0" y="436099"/>
            <a:ext cx="3713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Phân bố dân cư thế giới</a:t>
            </a:r>
            <a:endParaRPr lang="vi-VN" sz="240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3">
            <a:extLst>
              <a:ext uri="{FF2B5EF4-FFF2-40B4-BE49-F238E27FC236}">
                <a16:creationId xmlns="" xmlns:a16="http://schemas.microsoft.com/office/drawing/2014/main" id="{BA056A26-A2C9-40D0-BEE8-614E72684023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29797" y="196948"/>
            <a:ext cx="7662203" cy="5852159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90B2DF62-76E1-4850-9E37-9572AE93677F}"/>
              </a:ext>
            </a:extLst>
          </p:cNvPr>
          <p:cNvSpPr/>
          <p:nvPr/>
        </p:nvSpPr>
        <p:spPr>
          <a:xfrm>
            <a:off x="112542" y="2060916"/>
            <a:ext cx="4304711" cy="136456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nl-NL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sát hình 2 cho biết:</a:t>
            </a:r>
            <a:endParaRPr lang="vi-VN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 đồ thể hiện nội dung gì?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vi-VN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3FCD352-9A39-4299-93E3-9B6DA8A93A1E}"/>
              </a:ext>
            </a:extLst>
          </p:cNvPr>
          <p:cNvSpPr txBox="1"/>
          <p:nvPr/>
        </p:nvSpPr>
        <p:spPr>
          <a:xfrm>
            <a:off x="5591907" y="296828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16F8947-C760-45AC-980A-2F3C4B62509D}"/>
              </a:ext>
            </a:extLst>
          </p:cNvPr>
          <p:cNvSpPr txBox="1"/>
          <p:nvPr/>
        </p:nvSpPr>
        <p:spPr>
          <a:xfrm>
            <a:off x="4529797" y="5849052"/>
            <a:ext cx="7662203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</a:t>
            </a:r>
            <a:endParaRPr lang="vi-VN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318890D6-8AE9-47D0-89A4-6A654C36AE90}"/>
              </a:ext>
            </a:extLst>
          </p:cNvPr>
          <p:cNvSpPr/>
          <p:nvPr/>
        </p:nvSpPr>
        <p:spPr>
          <a:xfrm>
            <a:off x="45719" y="2060915"/>
            <a:ext cx="4160521" cy="136456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 bảng chú giải, kí hiệu 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 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ồ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cho biết điều gì?</a:t>
            </a:r>
            <a:endParaRPr lang="vi-VN" sz="24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3A0C3BF4-1689-4F34-B888-424D28EB5511}"/>
              </a:ext>
            </a:extLst>
          </p:cNvPr>
          <p:cNvSpPr/>
          <p:nvPr/>
        </p:nvSpPr>
        <p:spPr>
          <a:xfrm>
            <a:off x="22858" y="3425482"/>
            <a:ext cx="4206242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mật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endParaRPr lang="vi-VN" sz="2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CE45A37B-B914-484C-81E8-CF37450DC461}"/>
              </a:ext>
            </a:extLst>
          </p:cNvPr>
          <p:cNvSpPr/>
          <p:nvPr/>
        </p:nvSpPr>
        <p:spPr>
          <a:xfrm>
            <a:off x="89683" y="2152352"/>
            <a:ext cx="4206240" cy="136456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nl-NL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 xác định sự phân bố dân cư người ta sử dụng tiêu chí nào? </a:t>
            </a:r>
            <a:endParaRPr lang="vi-VN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="" xmlns:a16="http://schemas.microsoft.com/office/drawing/2014/main" id="{FF92DF59-BC75-4B37-B4D2-9B57DE734BB8}"/>
              </a:ext>
            </a:extLst>
          </p:cNvPr>
          <p:cNvSpPr/>
          <p:nvPr/>
        </p:nvSpPr>
        <p:spPr>
          <a:xfrm>
            <a:off x="204863" y="3516918"/>
            <a:ext cx="397588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 chí mât độ dân số</a:t>
            </a:r>
            <a:endParaRPr lang="vi-VN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515EA28-C986-4A1C-8359-9DE39B0AD5CA}"/>
              </a:ext>
            </a:extLst>
          </p:cNvPr>
          <p:cNvSpPr/>
          <p:nvPr/>
        </p:nvSpPr>
        <p:spPr>
          <a:xfrm>
            <a:off x="253218" y="1329389"/>
            <a:ext cx="3927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 cách tính mật độ dân số?</a:t>
            </a:r>
            <a:endParaRPr lang="vi-VN" sz="24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="" xmlns:a16="http://schemas.microsoft.com/office/drawing/2014/main" id="{ACF92C59-CFB6-4721-9AA6-44BE099D0544}"/>
              </a:ext>
            </a:extLst>
          </p:cNvPr>
          <p:cNvSpPr/>
          <p:nvPr/>
        </p:nvSpPr>
        <p:spPr>
          <a:xfrm>
            <a:off x="-60668" y="1969478"/>
            <a:ext cx="4555296" cy="118614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3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DA21785C-65A5-4951-A60F-01E59F475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61734"/>
              </p:ext>
            </p:extLst>
          </p:nvPr>
        </p:nvGraphicFramePr>
        <p:xfrm>
          <a:off x="1301176" y="3091376"/>
          <a:ext cx="8518074" cy="2971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9358">
                  <a:extLst>
                    <a:ext uri="{9D8B030D-6E8A-4147-A177-3AD203B41FA5}">
                      <a16:colId xmlns="" xmlns:a16="http://schemas.microsoft.com/office/drawing/2014/main" val="1789744196"/>
                    </a:ext>
                  </a:extLst>
                </a:gridCol>
                <a:gridCol w="2839358">
                  <a:extLst>
                    <a:ext uri="{9D8B030D-6E8A-4147-A177-3AD203B41FA5}">
                      <a16:colId xmlns="" xmlns:a16="http://schemas.microsoft.com/office/drawing/2014/main" val="1748387756"/>
                    </a:ext>
                  </a:extLst>
                </a:gridCol>
                <a:gridCol w="2839358">
                  <a:extLst>
                    <a:ext uri="{9D8B030D-6E8A-4147-A177-3AD203B41FA5}">
                      <a16:colId xmlns="" xmlns:a16="http://schemas.microsoft.com/office/drawing/2014/main" val="4062808600"/>
                    </a:ext>
                  </a:extLst>
                </a:gridCol>
              </a:tblGrid>
              <a:tr h="959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Mật độ dân số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(người/km</a:t>
                      </a:r>
                      <a:r>
                        <a:rPr lang="nl-NL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 vực phân bố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 nhân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42055333"/>
                  </a:ext>
                </a:extLst>
              </a:tr>
              <a:tr h="4797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 250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45115426"/>
                  </a:ext>
                </a:extLst>
              </a:tr>
              <a:tr h="801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 5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vi-V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8619194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08A6629-A692-4E1C-9B1A-643CF078E8D3}"/>
              </a:ext>
            </a:extLst>
          </p:cNvPr>
          <p:cNvSpPr/>
          <p:nvPr/>
        </p:nvSpPr>
        <p:spPr>
          <a:xfrm>
            <a:off x="1301176" y="671015"/>
            <a:ext cx="8518074" cy="9795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nl-NL" sz="2400" b="1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nội dung kênh chữ và hình 2 sgk trang 195, hoàn thành nội dung theo bảng sau:</a:t>
            </a:r>
            <a:endParaRPr lang="vi-VN" b="1" i="1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8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08A6629-A692-4E1C-9B1A-643CF078E8D3}"/>
              </a:ext>
            </a:extLst>
          </p:cNvPr>
          <p:cNvSpPr/>
          <p:nvPr/>
        </p:nvSpPr>
        <p:spPr>
          <a:xfrm>
            <a:off x="1301176" y="671015"/>
            <a:ext cx="8518074" cy="9795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nl-NL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nội dung kênh chữ và hình 2 sgk trang 195, hoàn thành nội dung theo bảng sau:</a:t>
            </a:r>
            <a:endParaRPr lang="vi-VN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5FBDB4F5-EE93-4765-B2CF-9D1FA6B70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461430"/>
              </p:ext>
            </p:extLst>
          </p:nvPr>
        </p:nvGraphicFramePr>
        <p:xfrm>
          <a:off x="316523" y="1927274"/>
          <a:ext cx="11230708" cy="4719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325">
                  <a:extLst>
                    <a:ext uri="{9D8B030D-6E8A-4147-A177-3AD203B41FA5}">
                      <a16:colId xmlns="" xmlns:a16="http://schemas.microsoft.com/office/drawing/2014/main" val="651549681"/>
                    </a:ext>
                  </a:extLst>
                </a:gridCol>
                <a:gridCol w="4360542">
                  <a:extLst>
                    <a:ext uri="{9D8B030D-6E8A-4147-A177-3AD203B41FA5}">
                      <a16:colId xmlns="" xmlns:a16="http://schemas.microsoft.com/office/drawing/2014/main" val="976207636"/>
                    </a:ext>
                  </a:extLst>
                </a:gridCol>
                <a:gridCol w="4890841">
                  <a:extLst>
                    <a:ext uri="{9D8B030D-6E8A-4147-A177-3AD203B41FA5}">
                      <a16:colId xmlns="" xmlns:a16="http://schemas.microsoft.com/office/drawing/2014/main" val="2251240445"/>
                    </a:ext>
                  </a:extLst>
                </a:gridCol>
              </a:tblGrid>
              <a:tr h="6962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Mật độ dân số</a:t>
                      </a:r>
                      <a:endParaRPr lang="vi-VN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(người/km</a:t>
                      </a:r>
                      <a:r>
                        <a:rPr lang="nl-NL" sz="2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vi-VN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 vực phân bố</a:t>
                      </a:r>
                      <a:endParaRPr lang="vi-VN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 nhân</a:t>
                      </a:r>
                      <a:endParaRPr lang="vi-VN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58188874"/>
                  </a:ext>
                </a:extLst>
              </a:tr>
              <a:tr h="1875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 250</a:t>
                      </a:r>
                      <a:endParaRPr lang="vi-VN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 Á, Đông Á, Đông Nam 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M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ột số nơi thuộc châu Âu...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ơi kinh tế phát tri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ể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iều kiện tự nhiên thuận lợi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phẳng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dồi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…);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39515912"/>
                  </a:ext>
                </a:extLst>
              </a:tr>
              <a:tr h="15739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 5</a:t>
                      </a:r>
                      <a:endParaRPr lang="vi-VN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 Mỹ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hần lớn Nam Mỹ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Bắc Phi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 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Ô-xtrây-li-a,...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ác vùng khí hậu khắc nghiệt (băng giá, hoang mạc khô hạ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n);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91328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97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78A7F18-1452-4112-BFBC-47932F720F61}"/>
              </a:ext>
            </a:extLst>
          </p:cNvPr>
          <p:cNvSpPr txBox="1"/>
          <p:nvPr/>
        </p:nvSpPr>
        <p:spPr>
          <a:xfrm>
            <a:off x="4360984" y="492369"/>
            <a:ext cx="2538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7E85DE9-6318-45F3-BDC9-2965BDF6B6D1}"/>
              </a:ext>
            </a:extLst>
          </p:cNvPr>
          <p:cNvSpPr/>
          <p:nvPr/>
        </p:nvSpPr>
        <p:spPr>
          <a:xfrm>
            <a:off x="886265" y="1077144"/>
            <a:ext cx="10156873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 vào hình 2 SGK trang 1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hãy lựa chọn đáp án đúng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7744156-BD6A-476B-8C01-B5333002E836}"/>
              </a:ext>
            </a:extLst>
          </p:cNvPr>
          <p:cNvSpPr/>
          <p:nvPr/>
        </p:nvSpPr>
        <p:spPr>
          <a:xfrm>
            <a:off x="1470072" y="1981384"/>
            <a:ext cx="761062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Phần lớn diện tích châu Mỹ có mật độ dân số </a:t>
            </a:r>
            <a:endParaRPr lang="vi-V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519F20DB-072F-4E92-8BD7-F13F0BE5963D}"/>
              </a:ext>
            </a:extLst>
          </p:cNvPr>
          <p:cNvSpPr/>
          <p:nvPr/>
        </p:nvSpPr>
        <p:spPr>
          <a:xfrm>
            <a:off x="1280159" y="3110718"/>
            <a:ext cx="3995224" cy="63656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dưới 5 người/km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8CCB13FA-8FD2-427C-85A3-CB05CCBBDDCB}"/>
              </a:ext>
            </a:extLst>
          </p:cNvPr>
          <p:cNvSpPr/>
          <p:nvPr/>
        </p:nvSpPr>
        <p:spPr>
          <a:xfrm>
            <a:off x="6447692" y="3110717"/>
            <a:ext cx="3995224" cy="63656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từ 5 đến 25 người/km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46218E37-69C8-4910-A7FB-4957CF44AEB5}"/>
              </a:ext>
            </a:extLst>
          </p:cNvPr>
          <p:cNvSpPr/>
          <p:nvPr/>
        </p:nvSpPr>
        <p:spPr>
          <a:xfrm>
            <a:off x="1280159" y="4503583"/>
            <a:ext cx="3995224" cy="63656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từ 26 đến 250 người/k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EE04D9E2-F387-4046-A0F4-BE8768030060}"/>
              </a:ext>
            </a:extLst>
          </p:cNvPr>
          <p:cNvSpPr/>
          <p:nvPr/>
        </p:nvSpPr>
        <p:spPr>
          <a:xfrm>
            <a:off x="6447692" y="4472093"/>
            <a:ext cx="3995224" cy="63656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trên 250 người/km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3AE7969-21E2-42B6-93DB-E15451549945}"/>
              </a:ext>
            </a:extLst>
          </p:cNvPr>
          <p:cNvSpPr/>
          <p:nvPr/>
        </p:nvSpPr>
        <p:spPr>
          <a:xfrm>
            <a:off x="1413485" y="1971235"/>
            <a:ext cx="8194433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Phần lớn khu vực phía bắc châu Phi có mật độ dân số </a:t>
            </a:r>
            <a:endParaRPr lang="vi-V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5026657-8C92-4E43-9396-0AF320B82C36}"/>
              </a:ext>
            </a:extLst>
          </p:cNvPr>
          <p:cNvSpPr/>
          <p:nvPr/>
        </p:nvSpPr>
        <p:spPr>
          <a:xfrm>
            <a:off x="1413485" y="1961086"/>
            <a:ext cx="8048998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spcAft>
                <a:spcPts val="500"/>
              </a:spcAft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Phần lớn diện tích đất nước Ấn Độ có mật độ dân số </a:t>
            </a:r>
            <a:endParaRPr lang="vi-V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4EE215EA-8E50-4560-8FA6-C5D460E02E29}"/>
              </a:ext>
            </a:extLst>
          </p:cNvPr>
          <p:cNvSpPr/>
          <p:nvPr/>
        </p:nvSpPr>
        <p:spPr>
          <a:xfrm>
            <a:off x="1456004" y="1950937"/>
            <a:ext cx="793582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Phần lớn diện tích nước Việt Nam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mật độ dân số </a:t>
            </a:r>
            <a:endParaRPr lang="vi-V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13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3" presetClass="exit" presetSubtype="3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3" presetClass="exit" presetSubtype="3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3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3" presetClass="exit" presetSubtype="3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3" presetClass="exit" presetSubtype="3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xit" presetSubtype="32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3" presetClass="exit" presetSubtype="32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53" presetClass="exit" presetSubtype="32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6" grpId="1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9" grpId="6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0" grpId="6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713</Words>
  <Application>Microsoft Office PowerPoint</Application>
  <PresentationFormat>Custom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278</cp:revision>
  <dcterms:created xsi:type="dcterms:W3CDTF">2021-07-28T00:48:31Z</dcterms:created>
  <dcterms:modified xsi:type="dcterms:W3CDTF">2022-02-13T12:51:37Z</dcterms:modified>
</cp:coreProperties>
</file>