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90" r:id="rId3"/>
    <p:sldId id="293" r:id="rId4"/>
    <p:sldId id="257" r:id="rId5"/>
    <p:sldId id="282" r:id="rId6"/>
    <p:sldId id="295" r:id="rId7"/>
    <p:sldId id="294" r:id="rId8"/>
    <p:sldId id="296" r:id="rId9"/>
    <p:sldId id="298" r:id="rId10"/>
    <p:sldId id="299" r:id="rId11"/>
    <p:sldId id="300" r:id="rId12"/>
    <p:sldId id="301" r:id="rId13"/>
    <p:sldId id="302" r:id="rId14"/>
    <p:sldId id="303" r:id="rId15"/>
    <p:sldId id="304" r:id="rId16"/>
    <p:sldId id="305" r:id="rId17"/>
    <p:sldId id="307" r:id="rId18"/>
    <p:sldId id="308" r:id="rId19"/>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2023/9/14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45480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81997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63220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70201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107518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293196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06204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z="800" smtClean="0"/>
          </a:p>
        </p:txBody>
      </p:sp>
    </p:spTree>
    <p:extLst>
      <p:ext uri="{BB962C8B-B14F-4D97-AF65-F5344CB8AC3E}">
        <p14:creationId xmlns:p14="http://schemas.microsoft.com/office/powerpoint/2010/main" val="1871541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549902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3</a:t>
            </a:fld>
            <a:endParaRPr lang="zh-CN" altLang="en-US"/>
          </a:p>
        </p:txBody>
      </p:sp>
    </p:spTree>
    <p:extLst>
      <p:ext uri="{BB962C8B-B14F-4D97-AF65-F5344CB8AC3E}">
        <p14:creationId xmlns:p14="http://schemas.microsoft.com/office/powerpoint/2010/main" val="345818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4</a:t>
            </a:fld>
            <a:endParaRPr lang="zh-CN" altLang="en-US"/>
          </a:p>
        </p:txBody>
      </p:sp>
    </p:spTree>
    <p:extLst>
      <p:ext uri="{BB962C8B-B14F-4D97-AF65-F5344CB8AC3E}">
        <p14:creationId xmlns:p14="http://schemas.microsoft.com/office/powerpoint/2010/main" val="102302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5</a:t>
            </a:fld>
            <a:endParaRPr lang="zh-CN" altLang="en-US"/>
          </a:p>
        </p:txBody>
      </p:sp>
    </p:spTree>
    <p:extLst>
      <p:ext uri="{BB962C8B-B14F-4D97-AF65-F5344CB8AC3E}">
        <p14:creationId xmlns:p14="http://schemas.microsoft.com/office/powerpoint/2010/main" val="3966679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6</a:t>
            </a:fld>
            <a:endParaRPr lang="zh-CN" altLang="en-US"/>
          </a:p>
        </p:txBody>
      </p:sp>
    </p:spTree>
    <p:extLst>
      <p:ext uri="{BB962C8B-B14F-4D97-AF65-F5344CB8AC3E}">
        <p14:creationId xmlns:p14="http://schemas.microsoft.com/office/powerpoint/2010/main" val="2883102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7</a:t>
            </a:fld>
            <a:endParaRPr lang="zh-CN" altLang="en-US"/>
          </a:p>
        </p:txBody>
      </p:sp>
    </p:spTree>
    <p:extLst>
      <p:ext uri="{BB962C8B-B14F-4D97-AF65-F5344CB8AC3E}">
        <p14:creationId xmlns:p14="http://schemas.microsoft.com/office/powerpoint/2010/main" val="2472774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03634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747799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2023/9/14</a:t>
            </a:fld>
            <a:endParaRPr lang="zh-CN" altLang="en-US"/>
          </a:p>
        </p:txBody>
      </p:sp>
      <p:sp>
        <p:nvSpPr>
          <p:cNvPr id="5" name="页脚占位符 4">
            <a:extLst>
              <a:ext uri="{FF2B5EF4-FFF2-40B4-BE49-F238E27FC236}">
                <a16:creationId xmlns=""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2023/9/14</a:t>
            </a:fld>
            <a:endParaRPr lang="zh-CN" altLang="en-US"/>
          </a:p>
        </p:txBody>
      </p:sp>
      <p:sp>
        <p:nvSpPr>
          <p:cNvPr id="5" name="页脚占位符 4">
            <a:extLst>
              <a:ext uri="{FF2B5EF4-FFF2-40B4-BE49-F238E27FC236}">
                <a16:creationId xmlns=""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2023/9/14</a:t>
            </a:fld>
            <a:endParaRPr lang="zh-CN" altLang="en-US"/>
          </a:p>
        </p:txBody>
      </p:sp>
      <p:sp>
        <p:nvSpPr>
          <p:cNvPr id="5" name="页脚占位符 4">
            <a:extLst>
              <a:ext uri="{FF2B5EF4-FFF2-40B4-BE49-F238E27FC236}">
                <a16:creationId xmlns=""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C7BDFB-BF7F-4835-875A-71D839C017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4C220-D6D0-4315-886A-0C40773329A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37676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7F3276-5F9E-4241-B200-AEE1BBA09D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B0751-1AC3-4695-A874-39F2CB01F2E0}"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3277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83FDAF-76F8-4F18-BE50-B9825117110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BF9C5-13F5-46C2-9718-7F020CD7A08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186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D6E04-495A-4C18-BC49-B36ED7BE201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231F6-0010-4DF7-82FD-FE79ED805106}"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601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35ED0-88D2-4F95-A558-D43F63200DC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D74E0-9DA7-46DD-A60A-877A4578CF3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780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E8BDC2-685A-45CC-BFA4-BB22E176C72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797D-AA5D-4406-80BE-6B67FC72AA7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5755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E5B315-60B1-4BFF-A78B-C744CA97B1D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B430E-2829-4094-84AE-26EF496EE32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1622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F3AC28-C391-4D55-A48D-4CEFEA3BF8F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D57AE-94E1-4818-B9F5-51EF4BBAC72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0439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2023/9/14</a:t>
            </a:fld>
            <a:endParaRPr lang="zh-CN" altLang="en-US"/>
          </a:p>
        </p:txBody>
      </p:sp>
      <p:sp>
        <p:nvSpPr>
          <p:cNvPr id="5" name="页脚占位符 4">
            <a:extLst>
              <a:ext uri="{FF2B5EF4-FFF2-40B4-BE49-F238E27FC236}">
                <a16:creationId xmlns=""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ACE18-C18C-4C3B-8ADC-E63956FCB04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A8D03-3D2E-4618-BCDC-6EC84504C06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6638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F2601B-B8BD-456E-BBF2-D0541205FFF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73F8-B54D-4527-A293-F6B6D6DC66D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5614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8BF5-1C98-4A4D-940C-2231FD862E0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EBBA9-F76F-40A6-9BE5-40F190C8807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9493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D4A78-B9FA-4787-B133-F5D43F122687}"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2178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4772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2023/9/14</a:t>
            </a:fld>
            <a:endParaRPr lang="zh-CN" altLang="en-US"/>
          </a:p>
        </p:txBody>
      </p:sp>
      <p:sp>
        <p:nvSpPr>
          <p:cNvPr id="5" name="页脚占位符 4">
            <a:extLst>
              <a:ext uri="{FF2B5EF4-FFF2-40B4-BE49-F238E27FC236}">
                <a16:creationId xmlns=""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2023/9/14</a:t>
            </a:fld>
            <a:endParaRPr lang="zh-CN" altLang="en-US"/>
          </a:p>
        </p:txBody>
      </p:sp>
      <p:sp>
        <p:nvSpPr>
          <p:cNvPr id="6" name="页脚占位符 5">
            <a:extLst>
              <a:ext uri="{FF2B5EF4-FFF2-40B4-BE49-F238E27FC236}">
                <a16:creationId xmlns=""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2023/9/14</a:t>
            </a:fld>
            <a:endParaRPr lang="zh-CN" altLang="en-US"/>
          </a:p>
        </p:txBody>
      </p:sp>
      <p:sp>
        <p:nvSpPr>
          <p:cNvPr id="8" name="页脚占位符 7">
            <a:extLst>
              <a:ext uri="{FF2B5EF4-FFF2-40B4-BE49-F238E27FC236}">
                <a16:creationId xmlns=""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2023/9/14</a:t>
            </a:fld>
            <a:endParaRPr lang="zh-CN" altLang="en-US"/>
          </a:p>
        </p:txBody>
      </p:sp>
      <p:sp>
        <p:nvSpPr>
          <p:cNvPr id="4" name="页脚占位符 3">
            <a:extLst>
              <a:ext uri="{FF2B5EF4-FFF2-40B4-BE49-F238E27FC236}">
                <a16:creationId xmlns=""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2023/9/14</a:t>
            </a:fld>
            <a:endParaRPr lang="zh-CN" altLang="en-US"/>
          </a:p>
        </p:txBody>
      </p:sp>
      <p:sp>
        <p:nvSpPr>
          <p:cNvPr id="3" name="页脚占位符 2">
            <a:extLst>
              <a:ext uri="{FF2B5EF4-FFF2-40B4-BE49-F238E27FC236}">
                <a16:creationId xmlns=""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2023/9/14</a:t>
            </a:fld>
            <a:endParaRPr lang="zh-CN" altLang="en-US"/>
          </a:p>
        </p:txBody>
      </p:sp>
      <p:sp>
        <p:nvSpPr>
          <p:cNvPr id="6" name="页脚占位符 5">
            <a:extLst>
              <a:ext uri="{FF2B5EF4-FFF2-40B4-BE49-F238E27FC236}">
                <a16:creationId xmlns=""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2023/9/14</a:t>
            </a:fld>
            <a:endParaRPr lang="zh-CN" altLang="en-US"/>
          </a:p>
        </p:txBody>
      </p:sp>
      <p:sp>
        <p:nvSpPr>
          <p:cNvPr id="6" name="页脚占位符 5">
            <a:extLst>
              <a:ext uri="{FF2B5EF4-FFF2-40B4-BE49-F238E27FC236}">
                <a16:creationId xmlns=""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2023/9/14</a:t>
            </a:fld>
            <a:endParaRPr lang="zh-CN" altLang="en-US" dirty="0"/>
          </a:p>
        </p:txBody>
      </p:sp>
      <p:sp>
        <p:nvSpPr>
          <p:cNvPr id="5" name="页脚占位符 4">
            <a:extLst>
              <a:ext uri="{FF2B5EF4-FFF2-40B4-BE49-F238E27FC236}">
                <a16:creationId xmlns=""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06CB61-28B6-4CD7-A459-EB8E35B7588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01FE48-694C-43A8-859F-E1A2E0BD2F7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592655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28.gif"/><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6.png"/><Relationship Id="rId5" Type="http://schemas.openxmlformats.org/officeDocument/2006/relationships/tags" Target="../tags/tag8.xml"/><Relationship Id="rId10" Type="http://schemas.openxmlformats.org/officeDocument/2006/relationships/image" Target="../media/image5.png"/><Relationship Id="rId4" Type="http://schemas.openxmlformats.org/officeDocument/2006/relationships/tags" Target="../tags/tag7.xml"/><Relationship Id="rId9"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image" Target="../media/image1.jpeg"/><Relationship Id="rId10" Type="http://schemas.openxmlformats.org/officeDocument/2006/relationships/image" Target="../media/image15.png"/><Relationship Id="rId4" Type="http://schemas.openxmlformats.org/officeDocument/2006/relationships/notesSlide" Target="../notesSlides/notesSlide4.xm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0.png"/><Relationship Id="rId3" Type="http://schemas.openxmlformats.org/officeDocument/2006/relationships/slideLayout" Target="../slideLayouts/slideLayout2.xml"/><Relationship Id="rId7" Type="http://schemas.openxmlformats.org/officeDocument/2006/relationships/image" Target="../media/image13.png"/><Relationship Id="rId12" Type="http://schemas.openxmlformats.org/officeDocument/2006/relationships/image" Target="../media/image19.jp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2.png"/><Relationship Id="rId11" Type="http://schemas.openxmlformats.org/officeDocument/2006/relationships/image" Target="../media/image18.png"/><Relationship Id="rId5" Type="http://schemas.openxmlformats.org/officeDocument/2006/relationships/image" Target="../media/image1.jpeg"/><Relationship Id="rId10" Type="http://schemas.openxmlformats.org/officeDocument/2006/relationships/image" Target="../media/image17.jpg"/><Relationship Id="rId4" Type="http://schemas.openxmlformats.org/officeDocument/2006/relationships/notesSlide" Target="../notesSlides/notesSlide5.xml"/><Relationship Id="rId9" Type="http://schemas.openxmlformats.org/officeDocument/2006/relationships/image" Target="../media/image16.jpeg"/><Relationship Id="rId14" Type="http://schemas.openxmlformats.org/officeDocument/2006/relationships/image" Target="../media/image21.jp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2.png"/><Relationship Id="rId5" Type="http://schemas.openxmlformats.org/officeDocument/2006/relationships/image" Target="../media/image1.jpeg"/><Relationship Id="rId10" Type="http://schemas.openxmlformats.org/officeDocument/2006/relationships/image" Target="../media/image23.png"/><Relationship Id="rId4" Type="http://schemas.openxmlformats.org/officeDocument/2006/relationships/notesSlide" Target="../notesSlides/notesSlide6.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image" Target="../media/image1.jpeg"/><Relationship Id="rId4" Type="http://schemas.openxmlformats.org/officeDocument/2006/relationships/notesSlide" Target="../notesSlides/notesSlide7.xml"/><Relationship Id="rId9"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10789" y="0"/>
            <a:ext cx="8843554" cy="6040920"/>
          </a:xfrm>
          <a:prstGeom prst="rect">
            <a:avLst/>
          </a:prstGeom>
        </p:spPr>
      </p:pic>
      <p:pic>
        <p:nvPicPr>
          <p:cNvPr id="8" name="PA_图片 11">
            <a:extLst>
              <a:ext uri="{FF2B5EF4-FFF2-40B4-BE49-F238E27FC236}">
                <a16:creationId xmlns=""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 xmlns:a16="http://schemas.microsoft.com/office/drawing/2014/main" id="{A77DE055-20FC-46C4-BA35-162A84AC7BBF}"/>
              </a:ext>
            </a:extLst>
          </p:cNvPr>
          <p:cNvSpPr txBox="1"/>
          <p:nvPr>
            <p:custDataLst>
              <p:tags r:id="rId2"/>
            </p:custDataLst>
          </p:nvPr>
        </p:nvSpPr>
        <p:spPr>
          <a:xfrm>
            <a:off x="3683726" y="3372139"/>
            <a:ext cx="5486400" cy="2062103"/>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2. BẢN ĐỒ. MỘT SỐ LƯỚI KINH, VĨ TUYẾN.</a:t>
            </a: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b="1" dirty="0">
                <a:solidFill>
                  <a:srgbClr val="FF0000"/>
                </a:solidFill>
                <a:latin typeface="Times New Roman" panose="02020603050405020304" pitchFamily="18" charset="0"/>
                <a:cs typeface="Times New Roman" panose="02020603050405020304" pitchFamily="18" charset="0"/>
              </a:rPr>
              <a:t>PHƯƠNG HƯỚNG TRÊN BẢN ĐỒ</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09005" y="300444"/>
            <a:ext cx="1397726" cy="369332"/>
          </a:xfrm>
          <a:prstGeom prst="rect">
            <a:avLst/>
          </a:prstGeom>
          <a:noFill/>
        </p:spPr>
        <p:txBody>
          <a:bodyPr wrap="square" rtlCol="0">
            <a:spAutoFit/>
          </a:bodyPr>
          <a:lstStyle/>
          <a:p>
            <a:r>
              <a:rPr lang="vi-VN" dirty="0" smtClean="0"/>
              <a:t>Sách KNTT</a:t>
            </a:r>
            <a:endParaRPr lang="en-US" dirty="0"/>
          </a:p>
        </p:txBody>
      </p:sp>
    </p:spTree>
    <p:extLst>
      <p:ext uri="{BB962C8B-B14F-4D97-AF65-F5344CB8AC3E}">
        <p14:creationId xmlns:p14="http://schemas.microsoft.com/office/powerpoint/2010/main" val="2666887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p>
        </p:txBody>
      </p:sp>
      <p:sp>
        <p:nvSpPr>
          <p:cNvPr id="13" name="TextBox 12"/>
          <p:cNvSpPr txBox="1"/>
          <p:nvPr/>
        </p:nvSpPr>
        <p:spPr>
          <a:xfrm>
            <a:off x="920805" y="2382022"/>
            <a:ext cx="1023776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3: Ý nào sau đây không đúng theo quy ước phương hướng trên bản đồ?</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đầu phía trên của kinh tuyến chỉ hướng bắc.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 đầu bên phải của vĩ tuyến chỉ hướng tây.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đầu phía dưới kinh tuyến chỉ hướng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 đầu bên phải của vĩ tuyến chỉ hướng đông.</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489154" y="701938"/>
            <a:ext cx="9582239" cy="400110"/>
          </a:xfrm>
          <a:prstGeom prst="rect">
            <a:avLst/>
          </a:prstGeom>
          <a:noFill/>
        </p:spPr>
        <p:txBody>
          <a:bodyPr wrap="non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3544875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Effect transition="in" filter="barn(inVertical)">
                                      <p:cBhvr>
                                        <p:cTn id="37" dur="500"/>
                                        <p:tgtEl>
                                          <p:spTgt spid="1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barn(inVertical)">
                                      <p:cBhvr>
                                        <p:cTn id="42" dur="500"/>
                                        <p:tgtEl>
                                          <p:spTgt spid="1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a:t>
            </a:r>
          </a:p>
        </p:txBody>
      </p:sp>
      <p:sp>
        <p:nvSpPr>
          <p:cNvPr id="13" name="TextBox 12"/>
          <p:cNvSpPr txBox="1"/>
          <p:nvPr/>
        </p:nvSpPr>
        <p:spPr>
          <a:xfrm>
            <a:off x="920805" y="2382022"/>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4: Hằng ngày Mặt Trời mọc ở hướng nào?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Bắc.	B.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Đông.	D. Tây.</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397713" y="604517"/>
            <a:ext cx="9582239" cy="400110"/>
          </a:xfrm>
          <a:prstGeom prst="rect">
            <a:avLst/>
          </a:prstGeom>
          <a:noFill/>
        </p:spPr>
        <p:txBody>
          <a:bodyPr wrap="none" rtlCol="0">
            <a:spAutoFit/>
          </a:bodyPr>
          <a:lstStyle/>
          <a:p>
            <a:r>
              <a:rPr lang="vi-VN" sz="200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endParaRPr lang="vi-VN"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206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819182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5: Quan sát lược đồ sau và trả lời câu hỏi 5.1; 5.2; 5.3:</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920805" y="2382022"/>
            <a:ext cx="102377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8"/>
          <a:stretch>
            <a:fillRect/>
          </a:stretch>
        </p:blipFill>
        <p:spPr>
          <a:xfrm>
            <a:off x="2138097" y="2407218"/>
            <a:ext cx="7966269" cy="4442677"/>
          </a:xfrm>
          <a:prstGeom prst="rect">
            <a:avLst/>
          </a:prstGeom>
        </p:spPr>
      </p:pic>
      <p:sp>
        <p:nvSpPr>
          <p:cNvPr id="6" name="Rectangle 5"/>
          <p:cNvSpPr/>
          <p:nvPr/>
        </p:nvSpPr>
        <p:spPr>
          <a:xfrm>
            <a:off x="1358537" y="636956"/>
            <a:ext cx="9716508"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1447520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a:t>
            </a:r>
          </a:p>
        </p:txBody>
      </p:sp>
      <p:sp>
        <p:nvSpPr>
          <p:cNvPr id="13" name="TextBox 12"/>
          <p:cNvSpPr txBox="1"/>
          <p:nvPr/>
        </p:nvSpPr>
        <p:spPr>
          <a:xfrm>
            <a:off x="920805" y="2382022"/>
            <a:ext cx="10237766" cy="923330"/>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5.1: Từ  Ran-gun ( Mi-an-ma) đến Ma-ni-la ( Philppin) theo hướng nào?</a:t>
            </a:r>
          </a:p>
          <a:p>
            <a:pPr lvl="0"/>
            <a:r>
              <a:rPr lang="vi-VN" dirty="0">
                <a:solidFill>
                  <a:prstClr val="black"/>
                </a:solidFill>
                <a:latin typeface="Times New Roman" panose="02020603050405020304" pitchFamily="18" charset="0"/>
                <a:cs typeface="Times New Roman" panose="02020603050405020304" pitchFamily="18" charset="0"/>
              </a:rPr>
              <a:t>A. Đông	</a:t>
            </a:r>
            <a:r>
              <a:rPr lang="vi-VN" dirty="0" smtClean="0">
                <a:solidFill>
                  <a:prstClr val="black"/>
                </a:solidFill>
                <a:latin typeface="Times New Roman" panose="02020603050405020304" pitchFamily="18" charset="0"/>
                <a:cs typeface="Times New Roman" panose="02020603050405020304" pitchFamily="18" charset="0"/>
              </a:rPr>
              <a:t>                       B</a:t>
            </a:r>
            <a:r>
              <a:rPr lang="vi-VN" dirty="0">
                <a:solidFill>
                  <a:prstClr val="black"/>
                </a:solidFill>
                <a:latin typeface="Times New Roman" panose="02020603050405020304" pitchFamily="18" charset="0"/>
                <a:cs typeface="Times New Roman" panose="02020603050405020304" pitchFamily="18" charset="0"/>
              </a:rPr>
              <a:t>. Đông Nam.</a:t>
            </a:r>
          </a:p>
          <a:p>
            <a:pPr lvl="0"/>
            <a:r>
              <a:rPr lang="vi-VN" dirty="0">
                <a:solidFill>
                  <a:prstClr val="black"/>
                </a:solidFill>
                <a:latin typeface="Times New Roman" panose="02020603050405020304" pitchFamily="18" charset="0"/>
                <a:cs typeface="Times New Roman" panose="02020603050405020304" pitchFamily="18" charset="0"/>
              </a:rPr>
              <a:t>C. Tây Nam.	</a:t>
            </a:r>
            <a:r>
              <a:rPr lang="vi-VN" dirty="0" smtClean="0">
                <a:solidFill>
                  <a:prstClr val="black"/>
                </a:solidFill>
                <a:latin typeface="Times New Roman" panose="02020603050405020304" pitchFamily="18" charset="0"/>
                <a:cs typeface="Times New Roman" panose="02020603050405020304" pitchFamily="18" charset="0"/>
              </a:rPr>
              <a:t>      D</a:t>
            </a:r>
            <a:r>
              <a:rPr lang="vi-VN" dirty="0">
                <a:solidFill>
                  <a:prstClr val="black"/>
                </a:solidFill>
                <a:latin typeface="Times New Roman" panose="02020603050405020304" pitchFamily="18" charset="0"/>
                <a:cs typeface="Times New Roman" panose="02020603050405020304" pitchFamily="18" charset="0"/>
              </a:rPr>
              <a:t>. Đông Bắc. </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436913" y="545511"/>
            <a:ext cx="9522823"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3258560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a:t>
            </a:r>
          </a:p>
        </p:txBody>
      </p:sp>
      <p:sp>
        <p:nvSpPr>
          <p:cNvPr id="13" name="TextBox 12"/>
          <p:cNvSpPr txBox="1"/>
          <p:nvPr/>
        </p:nvSpPr>
        <p:spPr>
          <a:xfrm>
            <a:off x="952179" y="2407218"/>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5.2: Từ  Phmon phênh (Cam-pu-chia) đến thủ đô Hà Nội đi theo hướng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Nam.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Đông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Tây Nam.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Đông Bắc. </a:t>
            </a:r>
          </a:p>
        </p:txBody>
      </p:sp>
      <p:sp>
        <p:nvSpPr>
          <p:cNvPr id="5" name="Rectangle 4"/>
          <p:cNvSpPr/>
          <p:nvPr/>
        </p:nvSpPr>
        <p:spPr>
          <a:xfrm>
            <a:off x="1410789" y="571636"/>
            <a:ext cx="9039497"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1373529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a:t>
            </a:r>
          </a:p>
        </p:txBody>
      </p:sp>
      <p:sp>
        <p:nvSpPr>
          <p:cNvPr id="13" name="TextBox 12"/>
          <p:cNvSpPr txBox="1"/>
          <p:nvPr/>
        </p:nvSpPr>
        <p:spPr>
          <a:xfrm>
            <a:off x="920805" y="2382022"/>
            <a:ext cx="1023776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5.3: Từ thủ đô Gia-cat-ta (In-đô-nê-xi-a) đến thủ đô Ban-đa Xê-ri Bê-ga-oan ( Bru nây) đi theo hướng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Nam.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Đông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Tây Nam.	D. Đông Bắc.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358537" y="545511"/>
            <a:ext cx="9300754"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3686148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smtClean="0">
                <a:solidFill>
                  <a:prstClr val="black"/>
                </a:solidFill>
                <a:latin typeface="Times New Roman" panose="02020603050405020304" pitchFamily="18" charset="0"/>
                <a:cs typeface="Times New Roman" panose="02020603050405020304" pitchFamily="18" charset="0"/>
              </a:rPr>
              <a:t>VẬN 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228166" y="2075338"/>
            <a:ext cx="9993156" cy="1015663"/>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HS </a:t>
            </a:r>
            <a:r>
              <a:rPr lang="en-US" sz="2000" b="1" dirty="0" err="1">
                <a:latin typeface="Times New Roman" panose="02020603050405020304" pitchFamily="18" charset="0"/>
                <a:cs typeface="Times New Roman" panose="02020603050405020304" pitchFamily="18" charset="0"/>
              </a:rPr>
              <a:t>sưu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tầm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thiệu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tấm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yêu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hệ</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thống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vĩ</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tuyến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Nội</a:t>
            </a:r>
            <a:r>
              <a:rPr lang="en-US" sz="2000" b="1" dirty="0">
                <a:latin typeface="Times New Roman" panose="02020603050405020304" pitchFamily="18" charset="0"/>
                <a:cs typeface="Times New Roman" panose="02020603050405020304" pitchFamily="18" charset="0"/>
              </a:rPr>
              <a:t> dung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Tấm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ý </a:t>
            </a:r>
            <a:r>
              <a:rPr lang="en-US" sz="2000" b="1" dirty="0" err="1">
                <a:latin typeface="Times New Roman" panose="02020603050405020304" pitchFamily="18" charset="0"/>
                <a:cs typeface="Times New Roman" panose="02020603050405020304" pitchFamily="18" charset="0"/>
              </a:rPr>
              <a:t>nghĩa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0" name="Rectangle 9"/>
          <p:cNvSpPr/>
          <p:nvPr/>
        </p:nvSpPr>
        <p:spPr>
          <a:xfrm>
            <a:off x="1358537" y="545511"/>
            <a:ext cx="9300754"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2009509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EJ023"/>
          <p:cNvPicPr>
            <a:picLocks noChangeAspect="1" noChangeArrowheads="1"/>
          </p:cNvPicPr>
          <p:nvPr/>
        </p:nvPicPr>
        <p:blipFill>
          <a:blip r:embed="rId4"/>
          <a:srcRect l="10834" t="5556" r="5833" b="3333"/>
          <a:stretch>
            <a:fillRect/>
          </a:stretch>
        </p:blipFill>
        <p:spPr bwMode="auto">
          <a:xfrm>
            <a:off x="0" y="-228600"/>
            <a:ext cx="12192000" cy="6858000"/>
          </a:xfrm>
          <a:prstGeom prst="rect">
            <a:avLst/>
          </a:prstGeom>
          <a:noFill/>
          <a:ln w="9525">
            <a:noFill/>
            <a:miter lim="800000"/>
            <a:headEnd/>
            <a:tailEnd/>
          </a:ln>
        </p:spPr>
      </p:pic>
      <p:sp>
        <p:nvSpPr>
          <p:cNvPr id="66563" name="Text Box 3"/>
          <p:cNvSpPr txBox="1">
            <a:spLocks noChangeArrowheads="1"/>
          </p:cNvSpPr>
          <p:nvPr/>
        </p:nvSpPr>
        <p:spPr bwMode="auto">
          <a:xfrm>
            <a:off x="857251" y="1071563"/>
            <a:ext cx="10858500"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CHÚC CÁC EM HỌC TỐT</a:t>
            </a:r>
            <a:endParaRPr kumimoji="0" lang="en-US" sz="3600" b="1" i="0" u="none" strike="noStrike" kern="1200" cap="none" spc="0" normalizeH="0" baseline="0" noProof="0" dirty="0">
              <a:ln>
                <a:noFill/>
              </a:ln>
              <a:solidFill>
                <a:prstClr val="black"/>
              </a:solidFill>
              <a:effectLst/>
              <a:uLnTx/>
              <a:uFillTx/>
              <a:latin typeface=".VnArabiaH" pitchFamily="34" charset="0"/>
              <a:ea typeface="+mn-ea"/>
              <a:cs typeface="+mn-cs"/>
            </a:endParaRPr>
          </a:p>
        </p:txBody>
      </p:sp>
      <p:pic>
        <p:nvPicPr>
          <p:cNvPr id="15364" name="Picture 4" descr="8F831D4C86504E53A1502B3F9E6393B7"/>
          <p:cNvPicPr>
            <a:picLocks noChangeAspect="1" noChangeArrowheads="1"/>
          </p:cNvPicPr>
          <p:nvPr/>
        </p:nvPicPr>
        <p:blipFill>
          <a:blip r:embed="rId5"/>
          <a:srcRect/>
          <a:stretch>
            <a:fillRect/>
          </a:stretch>
        </p:blipFill>
        <p:spPr bwMode="auto">
          <a:xfrm>
            <a:off x="0" y="5410200"/>
            <a:ext cx="1676400" cy="1265238"/>
          </a:xfrm>
          <a:prstGeom prst="rect">
            <a:avLst/>
          </a:prstGeom>
          <a:noFill/>
          <a:ln w="9525">
            <a:noFill/>
            <a:miter lim="800000"/>
            <a:headEnd/>
            <a:tailEnd/>
          </a:ln>
        </p:spPr>
      </p:pic>
    </p:spTree>
    <p:extLst>
      <p:ext uri="{BB962C8B-B14F-4D97-AF65-F5344CB8AC3E}">
        <p14:creationId xmlns:p14="http://schemas.microsoft.com/office/powerpoint/2010/main" val="1068588395"/>
      </p:ext>
    </p:extLst>
  </p:cSld>
  <p:clrMapOvr>
    <a:masterClrMapping/>
  </p:clrMapOvr>
  <p:transition spd="slow" advTm="82337">
    <p:diamond/>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6563"/>
                                        </p:tgtEl>
                                        <p:attrNameLst>
                                          <p:attrName>style.visibility</p:attrName>
                                        </p:attrNameLst>
                                      </p:cBhvr>
                                      <p:to>
                                        <p:strVal val="visible"/>
                                      </p:to>
                                    </p:set>
                                    <p:anim to="" calcmode="lin" valueType="num">
                                      <p:cBhvr>
                                        <p:cTn id="7" dur="1" fill="hold"/>
                                        <p:tgtEl>
                                          <p:spTgt spid="665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A_图片 5">
            <a:extLst>
              <a:ext uri="{FF2B5EF4-FFF2-40B4-BE49-F238E27FC236}">
                <a16:creationId xmlns="" xmlns:a16="http://schemas.microsoft.com/office/drawing/2014/main" id="{D72433B6-D651-43DF-A9C8-17466AD9AFC9}"/>
              </a:ext>
            </a:extLst>
          </p:cNvPr>
          <p:cNvPicPr>
            <a:picLocks noChangeAspect="1"/>
          </p:cNvPicPr>
          <p:nvPr>
            <p:custDataLst>
              <p:tags r:id="rId1"/>
            </p:custDataLst>
          </p:nvPr>
        </p:nvPicPr>
        <p:blipFill rotWithShape="1">
          <a:blip r:embed="rId10">
            <a:extLst>
              <a:ext uri="{28A0092B-C50C-407E-A947-70E740481C1C}">
                <a14:useLocalDpi xmlns:a14="http://schemas.microsoft.com/office/drawing/2010/main"/>
              </a:ext>
            </a:extLst>
          </a:blip>
          <a:srcRect l="13365" t="33946" r="10385" b="24526"/>
          <a:stretch/>
        </p:blipFill>
        <p:spPr>
          <a:xfrm>
            <a:off x="7858125" y="4667250"/>
            <a:ext cx="5229226" cy="2847975"/>
          </a:xfrm>
          <a:prstGeom prst="rect">
            <a:avLst/>
          </a:prstGeom>
        </p:spPr>
      </p:pic>
      <p:pic>
        <p:nvPicPr>
          <p:cNvPr id="13" name="PA_图片 4">
            <a:extLst>
              <a:ext uri="{FF2B5EF4-FFF2-40B4-BE49-F238E27FC236}">
                <a16:creationId xmlns="" xmlns:a16="http://schemas.microsoft.com/office/drawing/2014/main" id="{4B2DC1D2-E523-4C97-9334-A94215574903}"/>
              </a:ext>
            </a:extLst>
          </p:cNvPr>
          <p:cNvPicPr>
            <a:picLocks noChangeAspect="1"/>
          </p:cNvPicPr>
          <p:nvPr>
            <p:custDataLst>
              <p:tags r:id="rId2"/>
            </p:custDataLst>
          </p:nvPr>
        </p:nvPicPr>
        <p:blipFill>
          <a:blip r:embed="rId11" cstate="screen">
            <a:extLst>
              <a:ext uri="{28A0092B-C50C-407E-A947-70E740481C1C}">
                <a14:useLocalDpi xmlns:a14="http://schemas.microsoft.com/office/drawing/2010/main"/>
              </a:ext>
            </a:extLst>
          </a:blip>
          <a:stretch>
            <a:fillRect/>
          </a:stretch>
        </p:blipFill>
        <p:spPr>
          <a:xfrm>
            <a:off x="8172327" y="1529977"/>
            <a:ext cx="3879978" cy="3074884"/>
          </a:xfrm>
          <a:prstGeom prst="rect">
            <a:avLst/>
          </a:prstGeom>
        </p:spPr>
      </p:pic>
      <p:sp>
        <p:nvSpPr>
          <p:cNvPr id="14" name="PA_文本框 5">
            <a:extLst>
              <a:ext uri="{FF2B5EF4-FFF2-40B4-BE49-F238E27FC236}">
                <a16:creationId xmlns="" xmlns:a16="http://schemas.microsoft.com/office/drawing/2014/main" id="{E0F8F9D2-23D3-40EF-A5DE-3D88A3455823}"/>
              </a:ext>
            </a:extLst>
          </p:cNvPr>
          <p:cNvSpPr txBox="1"/>
          <p:nvPr>
            <p:custDataLst>
              <p:tags r:id="rId3"/>
            </p:custDataLst>
          </p:nvPr>
        </p:nvSpPr>
        <p:spPr>
          <a:xfrm>
            <a:off x="8805725" y="2266821"/>
            <a:ext cx="2815877" cy="830997"/>
          </a:xfrm>
          <a:prstGeom prst="rect">
            <a:avLst/>
          </a:prstGeom>
          <a:noFill/>
        </p:spPr>
        <p:txBody>
          <a:bodyPr wrap="square" rtlCol="0">
            <a:spAutoFit/>
          </a:bodyPr>
          <a:lstStyle/>
          <a:p>
            <a:pPr algn="ctr"/>
            <a:r>
              <a:rPr lang="nl-NL" sz="2400" b="1" dirty="0">
                <a:latin typeface="Times New Roman" panose="02020603050405020304" pitchFamily="18" charset="0"/>
                <a:cs typeface="Times New Roman" panose="02020603050405020304" pitchFamily="18" charset="0"/>
              </a:rPr>
              <a:t>Phương hướng trên bản đồ</a:t>
            </a:r>
            <a:endParaRPr lang="zh-CN" altLang="en-US" sz="24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pic>
        <p:nvPicPr>
          <p:cNvPr id="16" name="PA_图片 4">
            <a:extLst>
              <a:ext uri="{FF2B5EF4-FFF2-40B4-BE49-F238E27FC236}">
                <a16:creationId xmlns="" xmlns:a16="http://schemas.microsoft.com/office/drawing/2014/main" id="{D9C9184B-D205-46BD-AD26-AE8E6D130DDB}"/>
              </a:ext>
            </a:extLst>
          </p:cNvPr>
          <p:cNvPicPr>
            <a:picLocks noChangeAspect="1"/>
          </p:cNvPicPr>
          <p:nvPr>
            <p:custDataLst>
              <p:tags r:id="rId4"/>
            </p:custDataLst>
          </p:nvPr>
        </p:nvPicPr>
        <p:blipFill>
          <a:blip r:embed="rId11" cstate="screen">
            <a:extLst>
              <a:ext uri="{28A0092B-C50C-407E-A947-70E740481C1C}">
                <a14:useLocalDpi xmlns:a14="http://schemas.microsoft.com/office/drawing/2010/main"/>
              </a:ext>
            </a:extLst>
          </a:blip>
          <a:stretch>
            <a:fillRect/>
          </a:stretch>
        </p:blipFill>
        <p:spPr>
          <a:xfrm>
            <a:off x="4168201" y="1674477"/>
            <a:ext cx="3879978" cy="3074884"/>
          </a:xfrm>
          <a:prstGeom prst="rect">
            <a:avLst/>
          </a:prstGeom>
        </p:spPr>
      </p:pic>
      <p:pic>
        <p:nvPicPr>
          <p:cNvPr id="19" name="PA_图片 4">
            <a:extLst>
              <a:ext uri="{FF2B5EF4-FFF2-40B4-BE49-F238E27FC236}">
                <a16:creationId xmlns="" xmlns:a16="http://schemas.microsoft.com/office/drawing/2014/main" id="{779FECAC-BC6E-4061-8183-C4468F8E8B32}"/>
              </a:ext>
            </a:extLst>
          </p:cNvPr>
          <p:cNvPicPr>
            <a:picLocks noChangeAspect="1"/>
          </p:cNvPicPr>
          <p:nvPr>
            <p:custDataLst>
              <p:tags r:id="rId5"/>
            </p:custDataLst>
          </p:nvPr>
        </p:nvPicPr>
        <p:blipFill>
          <a:blip r:embed="rId11" cstate="screen">
            <a:extLst>
              <a:ext uri="{28A0092B-C50C-407E-A947-70E740481C1C}">
                <a14:useLocalDpi xmlns:a14="http://schemas.microsoft.com/office/drawing/2010/main"/>
              </a:ext>
            </a:extLst>
          </a:blip>
          <a:stretch>
            <a:fillRect/>
          </a:stretch>
        </p:blipFill>
        <p:spPr>
          <a:xfrm>
            <a:off x="244113" y="1982446"/>
            <a:ext cx="3879978" cy="3074884"/>
          </a:xfrm>
          <a:prstGeom prst="rect">
            <a:avLst/>
          </a:prstGeom>
        </p:spPr>
      </p:pic>
      <p:sp>
        <p:nvSpPr>
          <p:cNvPr id="24" name="PA_文本框 5">
            <a:extLst>
              <a:ext uri="{FF2B5EF4-FFF2-40B4-BE49-F238E27FC236}">
                <a16:creationId xmlns="" xmlns:a16="http://schemas.microsoft.com/office/drawing/2014/main" id="{E0F8F9D2-23D3-40EF-A5DE-3D88A3455823}"/>
              </a:ext>
            </a:extLst>
          </p:cNvPr>
          <p:cNvSpPr txBox="1"/>
          <p:nvPr>
            <p:custDataLst>
              <p:tags r:id="rId6"/>
            </p:custDataLst>
          </p:nvPr>
        </p:nvSpPr>
        <p:spPr>
          <a:xfrm>
            <a:off x="4705237" y="2456918"/>
            <a:ext cx="2815877" cy="1200329"/>
          </a:xfrm>
          <a:prstGeom prst="rect">
            <a:avLst/>
          </a:prstGeom>
          <a:noFill/>
        </p:spPr>
        <p:txBody>
          <a:bodyPr wrap="square" rtlCol="0">
            <a:spAutoFit/>
          </a:bodyPr>
          <a:lstStyle/>
          <a:p>
            <a:pPr algn="ctr"/>
            <a:r>
              <a:rPr lang="nl-NL" b="1" dirty="0" smtClean="0"/>
              <a:t> </a:t>
            </a:r>
            <a:r>
              <a:rPr lang="nl-NL" sz="2400" b="1" dirty="0">
                <a:latin typeface="Times New Roman" panose="02020603050405020304" pitchFamily="18" charset="0"/>
                <a:cs typeface="Times New Roman" panose="02020603050405020304" pitchFamily="18" charset="0"/>
              </a:rPr>
              <a:t>Một số lưới kinh, vĩ tuyến của bản đồ thế giới</a:t>
            </a:r>
            <a:endParaRPr lang="en-US" sz="2400" dirty="0">
              <a:latin typeface="Times New Roman" panose="02020603050405020304" pitchFamily="18" charset="0"/>
              <a:cs typeface="Times New Roman" panose="02020603050405020304" pitchFamily="18" charset="0"/>
            </a:endParaRPr>
          </a:p>
        </p:txBody>
      </p:sp>
      <p:sp>
        <p:nvSpPr>
          <p:cNvPr id="25" name="PA_文本框 5">
            <a:extLst>
              <a:ext uri="{FF2B5EF4-FFF2-40B4-BE49-F238E27FC236}">
                <a16:creationId xmlns="" xmlns:a16="http://schemas.microsoft.com/office/drawing/2014/main" id="{E0F8F9D2-23D3-40EF-A5DE-3D88A3455823}"/>
              </a:ext>
            </a:extLst>
          </p:cNvPr>
          <p:cNvSpPr txBox="1"/>
          <p:nvPr>
            <p:custDataLst>
              <p:tags r:id="rId7"/>
            </p:custDataLst>
          </p:nvPr>
        </p:nvSpPr>
        <p:spPr>
          <a:xfrm>
            <a:off x="798250" y="2805809"/>
            <a:ext cx="2815877"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Khái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564129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barn(inVertical)">
                                      <p:cBhvr>
                                        <p:cTn id="13" dur="500"/>
                                        <p:tgtEl>
                                          <p:spTgt spid="2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circle(in)">
                                      <p:cBhvr>
                                        <p:cTn id="18"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t>Như vậy các em có </a:t>
            </a:r>
            <a:r>
              <a:rPr lang="vi-VN" i="1"/>
              <a:t>thể</a:t>
            </a:r>
            <a:r>
              <a:rPr lang="en-US" i="1"/>
              <a:t> thấy, Trái Đất của chúng ta rất rộng lớn, không phải ai trong tất cả chúng ta ngồi đây đêu có cơ hội tru khắp khắp nơi để tìm hiểu.Quả Địa cầu là mô hình thu nhỏ của TĐ, còn nếu muốn tìm hiểu chi tiết và có một hình dung cụ thể về các vùng trên TĐ này thì bản đồ là một công cụ không thể thiếu. Vậy bản đồ là gì? Làm sao ta vó thể sử dụng bản đồ…..</a:t>
            </a:r>
            <a:r>
              <a:rPr lang="en-US" b="1"/>
              <a:t> </a:t>
            </a:r>
            <a:endParaRPr lang="en-US" dirty="0"/>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3762368" y="-17552"/>
            <a:ext cx="3883489" cy="1767976"/>
          </a:xfrm>
          <a:prstGeom prst="rect">
            <a:avLst/>
          </a:prstGeom>
        </p:spPr>
      </p:pic>
      <p:sp>
        <p:nvSpPr>
          <p:cNvPr id="5" name="TextBox 4"/>
          <p:cNvSpPr txBox="1"/>
          <p:nvPr/>
        </p:nvSpPr>
        <p:spPr>
          <a:xfrm>
            <a:off x="4624252" y="862146"/>
            <a:ext cx="2212465" cy="523220"/>
          </a:xfrm>
          <a:prstGeom prst="rect">
            <a:avLst/>
          </a:prstGeom>
          <a:noFill/>
        </p:spPr>
        <p:txBody>
          <a:bodyPr wrap="none" rtlCol="0">
            <a:spAutoFit/>
          </a:bodyPr>
          <a:lstStyle/>
          <a:p>
            <a:r>
              <a:rPr lang="vi-VN" sz="2800" dirty="0" smtClean="0">
                <a:solidFill>
                  <a:srgbClr val="FF0000"/>
                </a:solidFill>
                <a:latin typeface="Times New Roman" panose="02020603050405020304" pitchFamily="18" charset="0"/>
                <a:cs typeface="Times New Roman" panose="02020603050405020304" pitchFamily="18" charset="0"/>
              </a:rPr>
              <a:t>KHỞI ĐỘNG</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6492241" y="1750424"/>
            <a:ext cx="4582804" cy="3477911"/>
          </a:xfrm>
          <a:prstGeom prst="rect">
            <a:avLst/>
          </a:prstGeom>
        </p:spPr>
      </p:pic>
      <p:sp>
        <p:nvSpPr>
          <p:cNvPr id="10" name="TextBox 9"/>
          <p:cNvSpPr txBox="1"/>
          <p:nvPr/>
        </p:nvSpPr>
        <p:spPr>
          <a:xfrm>
            <a:off x="6592388" y="5312235"/>
            <a:ext cx="4269117" cy="523220"/>
          </a:xfrm>
          <a:prstGeom prst="rect">
            <a:avLst/>
          </a:prstGeom>
          <a:noFill/>
        </p:spPr>
        <p:txBody>
          <a:bodyPr wrap="none" rtlCol="0">
            <a:spAutoFit/>
          </a:bodyPr>
          <a:lstStyle/>
          <a:p>
            <a:r>
              <a:rPr lang="vi-VN" sz="2800" dirty="0" smtClean="0">
                <a:solidFill>
                  <a:srgbClr val="FF0000"/>
                </a:solidFill>
                <a:latin typeface="Times New Roman" panose="02020603050405020304" pitchFamily="18" charset="0"/>
                <a:cs typeface="Times New Roman" panose="02020603050405020304" pitchFamily="18" charset="0"/>
              </a:rPr>
              <a:t>Theo em, bạn nào nói đúng?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376116" y="1793972"/>
            <a:ext cx="4959540" cy="3785652"/>
          </a:xfrm>
          <a:prstGeom prst="rect">
            <a:avLst/>
          </a:prstGeom>
          <a:noFill/>
        </p:spPr>
        <p:txBody>
          <a:bodyPr wrap="square" rtlCol="0">
            <a:spAutoFit/>
          </a:bodyPr>
          <a:lstStyle/>
          <a:p>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rất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rộng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lớn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ngồi</a:t>
            </a: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đây</a:t>
            </a:r>
            <a:r>
              <a:rPr lang="vi-VN" sz="2400" i="1" dirty="0">
                <a:latin typeface="Times New Roman" panose="02020603050405020304" pitchFamily="18" charset="0"/>
                <a:cs typeface="Times New Roman" panose="02020603050405020304" pitchFamily="18" charset="0"/>
              </a:rPr>
              <a:t> </a:t>
            </a:r>
            <a:r>
              <a:rPr lang="vi-VN" sz="2400" i="1" dirty="0" smtClean="0">
                <a:latin typeface="Times New Roman" panose="02020603050405020304" pitchFamily="18" charset="0"/>
                <a:cs typeface="Times New Roman" panose="02020603050405020304" pitchFamily="18" charset="0"/>
              </a:rPr>
              <a:t>đều</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hội</a:t>
            </a: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đi</a:t>
            </a:r>
            <a:r>
              <a:rPr lang="en-US" sz="2400" i="1" smtClean="0">
                <a:latin typeface="Times New Roman" panose="02020603050405020304" pitchFamily="18" charset="0"/>
                <a:cs typeface="Times New Roman" panose="02020603050405020304" pitchFamily="18" charset="0"/>
              </a:rPr>
              <a:t> </a:t>
            </a:r>
            <a:r>
              <a:rPr lang="en-US" sz="2400" i="1" smtClean="0">
                <a:latin typeface="Times New Roman" panose="02020603050405020304" pitchFamily="18" charset="0"/>
                <a:cs typeface="Times New Roman" panose="02020603050405020304" pitchFamily="18" charset="0"/>
              </a:rPr>
              <a:t>khắp</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hiểu.Quả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Địa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mô</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nhỏ</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TĐ, </a:t>
            </a:r>
            <a:r>
              <a:rPr lang="en-US" sz="2400" i="1" dirty="0" err="1">
                <a:latin typeface="Times New Roman" panose="02020603050405020304" pitchFamily="18" charset="0"/>
                <a:cs typeface="Times New Roman" panose="02020603050405020304" pitchFamily="18" charset="0"/>
              </a:rPr>
              <a:t>còn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muốn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a:t>
            </a:r>
            <a:r>
              <a:rPr lang="en-US" sz="2400" i="1" dirty="0">
                <a:latin typeface="Times New Roman" panose="02020603050405020304" pitchFamily="18" charset="0"/>
                <a:cs typeface="Times New Roman" panose="02020603050405020304" pitchFamily="18" charset="0"/>
              </a:rPr>
              <a:t> chi </a:t>
            </a:r>
            <a:r>
              <a:rPr lang="en-US" sz="2400" i="1" dirty="0" err="1">
                <a:latin typeface="Times New Roman" panose="02020603050405020304" pitchFamily="18" charset="0"/>
                <a:cs typeface="Times New Roman" panose="02020603050405020304" pitchFamily="18" charset="0"/>
              </a:rPr>
              <a:t>tiết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dung </a:t>
            </a:r>
            <a:r>
              <a:rPr lang="en-US" sz="2400" i="1" dirty="0" err="1">
                <a:latin typeface="Times New Roman" panose="02020603050405020304" pitchFamily="18" charset="0"/>
                <a:cs typeface="Times New Roman" panose="02020603050405020304" pitchFamily="18" charset="0"/>
              </a:rPr>
              <a:t>cụ</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vùng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trên</a:t>
            </a:r>
            <a:r>
              <a:rPr lang="en-US" sz="2400" i="1" dirty="0">
                <a:latin typeface="Times New Roman" panose="02020603050405020304" pitchFamily="18" charset="0"/>
                <a:cs typeface="Times New Roman" panose="02020603050405020304" pitchFamily="18" charset="0"/>
              </a:rPr>
              <a:t> TĐ </a:t>
            </a:r>
            <a:r>
              <a:rPr lang="en-US" sz="2400" i="1" dirty="0" err="1">
                <a:latin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cụ</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thiếu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sao</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vó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dụng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818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t>
            </a:r>
            <a:endParaRPr lang="en-US" dirty="0"/>
          </a:p>
        </p:txBody>
      </p:sp>
      <p:pic>
        <p:nvPicPr>
          <p:cNvPr id="8" name="PA_图片 5">
            <a:extLst>
              <a:ext uri="{FF2B5EF4-FFF2-40B4-BE49-F238E27FC236}">
                <a16:creationId xmlns=""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031964" y="1071151"/>
            <a:ext cx="268695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Khái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endParaRPr lang="en-US" sz="2400" dirty="0">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6010930" y="913815"/>
            <a:ext cx="5432135" cy="3243161"/>
            <a:chOff x="5447217" y="901332"/>
            <a:chExt cx="5726580" cy="3243161"/>
          </a:xfrm>
        </p:grpSpPr>
        <p:pic>
          <p:nvPicPr>
            <p:cNvPr id="1026" name="Picture 2" descr="ban-do-the-gioi-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08423" y="1115106"/>
              <a:ext cx="2565374"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47217" y="901332"/>
              <a:ext cx="3265714" cy="3135086"/>
            </a:xfrm>
            <a:prstGeom prst="rect">
              <a:avLst/>
            </a:prstGeom>
          </p:spPr>
        </p:pic>
        <p:sp>
          <p:nvSpPr>
            <p:cNvPr id="16" name="TextBox 15"/>
            <p:cNvSpPr txBox="1"/>
            <p:nvPr/>
          </p:nvSpPr>
          <p:spPr>
            <a:xfrm>
              <a:off x="7106194" y="3775161"/>
              <a:ext cx="3057247" cy="369332"/>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Quả địa cầu      Bản đồ thế giới</a:t>
              </a:r>
              <a:endParaRPr lang="en-US" dirty="0">
                <a:latin typeface="Times New Roman" panose="02020603050405020304" pitchFamily="18" charset="0"/>
                <a:cs typeface="Times New Roman" panose="02020603050405020304" pitchFamily="18" charset="0"/>
              </a:endParaRPr>
            </a:p>
          </p:txBody>
        </p:sp>
      </p:grpSp>
      <p:sp>
        <p:nvSpPr>
          <p:cNvPr id="18" name="TextBox 17"/>
          <p:cNvSpPr txBox="1"/>
          <p:nvPr/>
        </p:nvSpPr>
        <p:spPr>
          <a:xfrm>
            <a:off x="6191792" y="4155143"/>
            <a:ext cx="5179336" cy="646331"/>
          </a:xfrm>
          <a:prstGeom prst="rect">
            <a:avLst/>
          </a:prstGeom>
          <a:noFill/>
        </p:spPr>
        <p:txBody>
          <a:bodyPr wrap="square" rtlCol="0">
            <a:spAutoFit/>
          </a:bodyPr>
          <a:lstStyle/>
          <a:p>
            <a:r>
              <a:rPr lang="en-US" dirty="0" smtClean="0"/>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a:t>
            </a:r>
          </a:p>
        </p:txBody>
      </p:sp>
      <p:sp>
        <p:nvSpPr>
          <p:cNvPr id="19" name="TextBox 18"/>
          <p:cNvSpPr txBox="1"/>
          <p:nvPr/>
        </p:nvSpPr>
        <p:spPr>
          <a:xfrm>
            <a:off x="6197243" y="4796570"/>
            <a:ext cx="2627642" cy="369332"/>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ho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endParaRPr lang="en-US"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6195981" y="5182334"/>
            <a:ext cx="4818029" cy="646331"/>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Hãy</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59870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t>
            </a:r>
            <a:endParaRPr lang="en-US" dirty="0"/>
          </a:p>
        </p:txBody>
      </p:sp>
      <p:pic>
        <p:nvPicPr>
          <p:cNvPr id="8" name="PA_图片 5">
            <a:extLst>
              <a:ext uri="{FF2B5EF4-FFF2-40B4-BE49-F238E27FC236}">
                <a16:creationId xmlns=""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1929" y="1515286"/>
            <a:ext cx="3184152" cy="2033451"/>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2951" y="3618599"/>
            <a:ext cx="3283130" cy="3239399"/>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38812" y="1488001"/>
            <a:ext cx="4429833" cy="5338030"/>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68645" y="1515286"/>
            <a:ext cx="2812593" cy="2495011"/>
          </a:xfrm>
          <a:prstGeom prst="rect">
            <a:avLst/>
          </a:prstGeom>
        </p:spPr>
      </p:pic>
      <p:sp>
        <p:nvSpPr>
          <p:cNvPr id="16" name="TextBox 15"/>
          <p:cNvSpPr txBox="1"/>
          <p:nvPr/>
        </p:nvSpPr>
        <p:spPr>
          <a:xfrm>
            <a:off x="4859381" y="979713"/>
            <a:ext cx="3274679" cy="584775"/>
          </a:xfrm>
          <a:prstGeom prst="rect">
            <a:avLst/>
          </a:prstGeom>
          <a:noFill/>
        </p:spPr>
        <p:txBody>
          <a:bodyPr wrap="none" rtlCol="0">
            <a:spAutoFit/>
          </a:bodyPr>
          <a:lstStyle/>
          <a:p>
            <a:r>
              <a:rPr lang="vi-VN" sz="3200" dirty="0" smtClean="0">
                <a:latin typeface="Times New Roman" panose="02020603050405020304" pitchFamily="18" charset="0"/>
                <a:cs typeface="Times New Roman" panose="02020603050405020304" pitchFamily="18" charset="0"/>
              </a:rPr>
              <a:t>Vai trò của bản đồ </a:t>
            </a:r>
            <a:endParaRPr lang="en-US" sz="3200"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37267" y="4087902"/>
            <a:ext cx="2691037" cy="2738130"/>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1929" y="1538846"/>
            <a:ext cx="10404708" cy="5287185"/>
          </a:xfrm>
          <a:prstGeom prst="rect">
            <a:avLst/>
          </a:prstGeom>
        </p:spPr>
      </p:pic>
    </p:spTree>
    <p:extLst>
      <p:ext uri="{BB962C8B-B14F-4D97-AF65-F5344CB8AC3E}">
        <p14:creationId xmlns:p14="http://schemas.microsoft.com/office/powerpoint/2010/main" val="2681664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anim calcmode="lin" valueType="num">
                                      <p:cBhvr>
                                        <p:cTn id="25" dur="2000" fill="hold"/>
                                        <p:tgtEl>
                                          <p:spTgt spid="15"/>
                                        </p:tgtEl>
                                        <p:attrNameLst>
                                          <p:attrName>ppt_w</p:attrName>
                                        </p:attrNameLst>
                                      </p:cBhvr>
                                      <p:tavLst>
                                        <p:tav tm="0" fmla="#ppt_w*sin(2.5*pi*$)">
                                          <p:val>
                                            <p:fltVal val="0"/>
                                          </p:val>
                                        </p:tav>
                                        <p:tav tm="100000">
                                          <p:val>
                                            <p:fltVal val="1"/>
                                          </p:val>
                                        </p:tav>
                                      </p:tavLst>
                                    </p:anim>
                                    <p:anim calcmode="lin" valueType="num">
                                      <p:cBhvr>
                                        <p:cTn id="26"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t>
            </a:r>
            <a:endParaRPr lang="en-US" dirty="0"/>
          </a:p>
        </p:txBody>
      </p:sp>
      <p:pic>
        <p:nvPicPr>
          <p:cNvPr id="8" name="PA_图片 5">
            <a:extLst>
              <a:ext uri="{FF2B5EF4-FFF2-40B4-BE49-F238E27FC236}">
                <a16:creationId xmlns=""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9089" y="1030167"/>
            <a:ext cx="2686954"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1. Khái niệm bản đồ</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29693" y="1371597"/>
            <a:ext cx="5195653" cy="830997"/>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2. Một </a:t>
            </a:r>
            <a:r>
              <a:rPr lang="vi-VN" sz="2400" dirty="0">
                <a:latin typeface="Times New Roman" panose="02020603050405020304" pitchFamily="18" charset="0"/>
                <a:cs typeface="Times New Roman" panose="02020603050405020304" pitchFamily="18" charset="0"/>
              </a:rPr>
              <a:t>số lưới kinh, vĩ tuyến của bản đồ </a:t>
            </a:r>
            <a:endParaRPr lang="vi-VN"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thế </a:t>
            </a:r>
            <a:r>
              <a:rPr lang="vi-VN" sz="2400" dirty="0">
                <a:latin typeface="Times New Roman" panose="02020603050405020304" pitchFamily="18" charset="0"/>
                <a:cs typeface="Times New Roman" panose="02020603050405020304" pitchFamily="18" charset="0"/>
              </a:rPr>
              <a:t>giới</a:t>
            </a:r>
            <a:endParaRPr lang="en-US" sz="2400" dirty="0">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9"/>
          <a:stretch>
            <a:fillRect/>
          </a:stretch>
        </p:blipFill>
        <p:spPr>
          <a:xfrm>
            <a:off x="6162301" y="1005704"/>
            <a:ext cx="5076977" cy="2531571"/>
          </a:xfrm>
          <a:prstGeom prst="rect">
            <a:avLst/>
          </a:prstGeom>
        </p:spPr>
      </p:pic>
      <p:sp>
        <p:nvSpPr>
          <p:cNvPr id="20" name="TextBox 19"/>
          <p:cNvSpPr txBox="1"/>
          <p:nvPr/>
        </p:nvSpPr>
        <p:spPr>
          <a:xfrm>
            <a:off x="6131853" y="3523125"/>
            <a:ext cx="5188108" cy="646331"/>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 Em </a:t>
            </a:r>
            <a:r>
              <a:rPr lang="vi-VN" dirty="0">
                <a:latin typeface="Times New Roman" panose="02020603050405020304" pitchFamily="18" charset="0"/>
                <a:cs typeface="Times New Roman" panose="02020603050405020304" pitchFamily="18" charset="0"/>
              </a:rPr>
              <a:t>hãy mô tả hình dạng lưới kinh, vĩ tuyến ở mỗi bản đồ</a:t>
            </a:r>
            <a:endParaRPr lang="en-US"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833723" y="2218765"/>
            <a:ext cx="5143528" cy="92333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Bản đồ thế giới theo lưới chiếu hình nón: Kinh tuyến là những đoạn </a:t>
            </a:r>
            <a:r>
              <a:rPr lang="vi-VN" dirty="0" smtClean="0">
                <a:latin typeface="Times New Roman" panose="02020603050405020304" pitchFamily="18" charset="0"/>
                <a:cs typeface="Times New Roman" panose="02020603050405020304" pitchFamily="18" charset="0"/>
              </a:rPr>
              <a:t>thẳng đồng </a:t>
            </a:r>
            <a:r>
              <a:rPr lang="vi-VN" dirty="0">
                <a:latin typeface="Times New Roman" panose="02020603050405020304" pitchFamily="18" charset="0"/>
                <a:cs typeface="Times New Roman" panose="02020603050405020304" pitchFamily="18" charset="0"/>
              </a:rPr>
              <a:t>quy ở cực, vĩ tuyến là những cung tròn đồng tâm ở cực </a:t>
            </a:r>
          </a:p>
        </p:txBody>
      </p:sp>
      <p:pic>
        <p:nvPicPr>
          <p:cNvPr id="22" name="Picture 21"/>
          <p:cNvPicPr>
            <a:picLocks noChangeAspect="1"/>
          </p:cNvPicPr>
          <p:nvPr/>
        </p:nvPicPr>
        <p:blipFill>
          <a:blip r:embed="rId10"/>
          <a:stretch>
            <a:fillRect/>
          </a:stretch>
        </p:blipFill>
        <p:spPr>
          <a:xfrm>
            <a:off x="6162300" y="4168457"/>
            <a:ext cx="5076978" cy="2181624"/>
          </a:xfrm>
          <a:prstGeom prst="rect">
            <a:avLst/>
          </a:prstGeom>
        </p:spPr>
      </p:pic>
      <p:sp>
        <p:nvSpPr>
          <p:cNvPr id="23" name="TextBox 22"/>
          <p:cNvSpPr txBox="1"/>
          <p:nvPr/>
        </p:nvSpPr>
        <p:spPr>
          <a:xfrm>
            <a:off x="849851" y="3170425"/>
            <a:ext cx="5057763" cy="923330"/>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 Bản </a:t>
            </a:r>
            <a:r>
              <a:rPr lang="vi-VN" dirty="0">
                <a:latin typeface="Times New Roman" panose="02020603050405020304" pitchFamily="18" charset="0"/>
                <a:cs typeface="Times New Roman" panose="02020603050405020304" pitchFamily="18" charset="0"/>
              </a:rPr>
              <a:t>đồ thế giới theo lưới chiếu hình trụ đứng đồng góc </a:t>
            </a:r>
            <a:r>
              <a:rPr lang="vi-VN" dirty="0" smtClean="0">
                <a:latin typeface="Times New Roman" panose="02020603050405020304" pitchFamily="18" charset="0"/>
                <a:cs typeface="Times New Roman" panose="02020603050405020304" pitchFamily="18" charset="0"/>
              </a:rPr>
              <a:t>–Mercator</a:t>
            </a:r>
            <a:r>
              <a:rPr lang="vi-VN" dirty="0">
                <a:latin typeface="Times New Roman" panose="02020603050405020304" pitchFamily="18" charset="0"/>
                <a:cs typeface="Times New Roman" panose="02020603050405020304" pitchFamily="18" charset="0"/>
              </a:rPr>
              <a:t>: Hệ thống kinh, vĩ tuyến đều là </a:t>
            </a:r>
            <a:r>
              <a:rPr lang="vi-VN" dirty="0" smtClean="0">
                <a:latin typeface="Times New Roman" panose="02020603050405020304" pitchFamily="18" charset="0"/>
                <a:cs typeface="Times New Roman" panose="02020603050405020304" pitchFamily="18" charset="0"/>
              </a:rPr>
              <a:t>những </a:t>
            </a:r>
            <a:r>
              <a:rPr lang="vi-VN" dirty="0">
                <a:latin typeface="Times New Roman" panose="02020603050405020304" pitchFamily="18" charset="0"/>
                <a:cs typeface="Times New Roman" panose="02020603050405020304" pitchFamily="18" charset="0"/>
              </a:rPr>
              <a:t>đường thẳng song song và vuông góc với nhau</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2795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wipe(down)">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barn(inVertical)">
                                      <p:cBhvr>
                                        <p:cTn id="3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228609"/>
            <a:ext cx="12191980" cy="6857990"/>
          </a:xfrm>
          <a:prstGeom prst="rect">
            <a:avLst/>
          </a:prstGeom>
        </p:spPr>
      </p:pic>
      <p:sp>
        <p:nvSpPr>
          <p:cNvPr id="2" name="Rounded Rectangle 1"/>
          <p:cNvSpPr/>
          <p:nvPr/>
        </p:nvSpPr>
        <p:spPr>
          <a:xfrm>
            <a:off x="749918" y="726408"/>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t>
            </a:r>
            <a:endParaRPr lang="en-US" dirty="0"/>
          </a:p>
        </p:txBody>
      </p:sp>
      <p:pic>
        <p:nvPicPr>
          <p:cNvPr id="8" name="PA_图片 5">
            <a:extLst>
              <a:ext uri="{FF2B5EF4-FFF2-40B4-BE49-F238E27FC236}">
                <a16:creationId xmlns=""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9089" y="1030167"/>
            <a:ext cx="2686954"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1. Khái niệm bản đồ</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29693" y="1371597"/>
            <a:ext cx="5195653" cy="830997"/>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2. Một </a:t>
            </a:r>
            <a:r>
              <a:rPr lang="vi-VN" sz="2400" dirty="0">
                <a:latin typeface="Times New Roman" panose="02020603050405020304" pitchFamily="18" charset="0"/>
                <a:cs typeface="Times New Roman" panose="02020603050405020304" pitchFamily="18" charset="0"/>
              </a:rPr>
              <a:t>số lưới kinh, vĩ tuyến của bản đồ </a:t>
            </a:r>
            <a:endParaRPr lang="vi-VN"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thế </a:t>
            </a:r>
            <a:r>
              <a:rPr lang="vi-VN" sz="2400" dirty="0">
                <a:latin typeface="Times New Roman" panose="02020603050405020304" pitchFamily="18" charset="0"/>
                <a:cs typeface="Times New Roman" panose="02020603050405020304" pitchFamily="18" charset="0"/>
              </a:rPr>
              <a:t>giới</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01334" y="2181495"/>
            <a:ext cx="3708066"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3.Phương </a:t>
            </a:r>
            <a:r>
              <a:rPr lang="vi-VN" sz="2400" dirty="0">
                <a:latin typeface="Times New Roman" panose="02020603050405020304" pitchFamily="18" charset="0"/>
                <a:cs typeface="Times New Roman" panose="02020603050405020304" pitchFamily="18" charset="0"/>
              </a:rPr>
              <a:t>hướng trên bản đồ</a:t>
            </a:r>
            <a:endParaRPr lang="en-US" sz="2400"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4132" y="1000806"/>
            <a:ext cx="4338777" cy="3195664"/>
          </a:xfrm>
          <a:prstGeom prst="rect">
            <a:avLst/>
          </a:prstGeom>
        </p:spPr>
      </p:pic>
      <p:sp>
        <p:nvSpPr>
          <p:cNvPr id="15" name="TextBox 14"/>
          <p:cNvSpPr txBox="1"/>
          <p:nvPr/>
        </p:nvSpPr>
        <p:spPr>
          <a:xfrm>
            <a:off x="6093444" y="4391429"/>
            <a:ext cx="4583306" cy="646331"/>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 Dựa vào đâu để xác định được phương </a:t>
            </a:r>
            <a:r>
              <a:rPr lang="vi-VN" dirty="0" smtClean="0">
                <a:latin typeface="Times New Roman" panose="02020603050405020304" pitchFamily="18" charset="0"/>
                <a:cs typeface="Times New Roman" panose="02020603050405020304" pitchFamily="18" charset="0"/>
              </a:rPr>
              <a:t>hướng</a:t>
            </a: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trên bản đồ? </a:t>
            </a:r>
            <a:r>
              <a:rPr lang="vi-VN" dirty="0" smtClean="0">
                <a:latin typeface="Times New Roman" panose="02020603050405020304" pitchFamily="18" charset="0"/>
                <a:cs typeface="Times New Roman" panose="02020603050405020304" pitchFamily="18" charset="0"/>
              </a:rPr>
              <a:t>Có </a:t>
            </a:r>
            <a:r>
              <a:rPr lang="vi-VN" dirty="0">
                <a:latin typeface="Times New Roman" panose="02020603050405020304" pitchFamily="18" charset="0"/>
                <a:cs typeface="Times New Roman" panose="02020603050405020304" pitchFamily="18" charset="0"/>
              </a:rPr>
              <a:t>những hướng chính nào?</a:t>
            </a:r>
            <a:endParaRPr lang="en-US"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79934" y="2667048"/>
            <a:ext cx="4597156" cy="1200329"/>
          </a:xfrm>
          <a:prstGeom prst="rect">
            <a:avLst/>
          </a:prstGeom>
          <a:noFill/>
        </p:spPr>
        <p:txBody>
          <a:bodyPr wrap="none" rtlCol="0">
            <a:spAutoFit/>
          </a:bodyPr>
          <a:lstStyle/>
          <a:p>
            <a:pPr marL="285750" indent="-285750">
              <a:buFontTx/>
              <a:buChar char="-"/>
            </a:pPr>
            <a:r>
              <a:rPr lang="vi-VN" dirty="0" smtClean="0">
                <a:latin typeface="Times New Roman" panose="02020603050405020304" pitchFamily="18" charset="0"/>
                <a:cs typeface="Times New Roman" panose="02020603050405020304" pitchFamily="18" charset="0"/>
              </a:rPr>
              <a:t>Đầu </a:t>
            </a:r>
            <a:r>
              <a:rPr lang="vi-VN" dirty="0">
                <a:latin typeface="Times New Roman" panose="02020603050405020304" pitchFamily="18" charset="0"/>
                <a:cs typeface="Times New Roman" panose="02020603050405020304" pitchFamily="18" charset="0"/>
              </a:rPr>
              <a:t>trên của các kinh tuyến chỉ hướng bắc</a:t>
            </a:r>
            <a:r>
              <a:rPr lang="vi-VN" dirty="0" smtClean="0">
                <a:latin typeface="Times New Roman" panose="02020603050405020304" pitchFamily="18" charset="0"/>
                <a:cs typeface="Times New Roman" panose="02020603050405020304" pitchFamily="18" charset="0"/>
              </a:rPr>
              <a:t>,</a:t>
            </a: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đẩu dưới chỉ hướng nam.</a:t>
            </a:r>
          </a:p>
          <a:p>
            <a:pPr marL="285750" indent="-285750">
              <a:buFontTx/>
              <a:buChar char="-"/>
            </a:pPr>
            <a:r>
              <a:rPr lang="vi-VN" dirty="0" smtClean="0">
                <a:latin typeface="Times New Roman" panose="02020603050405020304" pitchFamily="18" charset="0"/>
                <a:cs typeface="Times New Roman" panose="02020603050405020304" pitchFamily="18" charset="0"/>
              </a:rPr>
              <a:t>Đẩu </a:t>
            </a:r>
            <a:r>
              <a:rPr lang="vi-VN" dirty="0">
                <a:latin typeface="Times New Roman" panose="02020603050405020304" pitchFamily="18" charset="0"/>
                <a:cs typeface="Times New Roman" panose="02020603050405020304" pitchFamily="18" charset="0"/>
              </a:rPr>
              <a:t>bên trái của các vĩ tuyến chỉ hướng tây, </a:t>
            </a:r>
            <a:endParaRPr lang="vi-VN"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đầu </a:t>
            </a:r>
            <a:r>
              <a:rPr lang="vi-VN" dirty="0">
                <a:latin typeface="Times New Roman" panose="02020603050405020304" pitchFamily="18" charset="0"/>
                <a:cs typeface="Times New Roman" panose="02020603050405020304" pitchFamily="18" charset="0"/>
              </a:rPr>
              <a:t>bên phải chỉ hướng đông</a:t>
            </a:r>
          </a:p>
        </p:txBody>
      </p:sp>
    </p:spTree>
    <p:extLst>
      <p:ext uri="{BB962C8B-B14F-4D97-AF65-F5344CB8AC3E}">
        <p14:creationId xmlns:p14="http://schemas.microsoft.com/office/powerpoint/2010/main" val="3350252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barn(inVertical)">
                                      <p:cBhvr>
                                        <p:cTn id="22" dur="500"/>
                                        <p:tgtEl>
                                          <p:spTgt spid="16">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barn(inVertical)">
                                      <p:cBhvr>
                                        <p:cTn id="25" dur="500"/>
                                        <p:tgtEl>
                                          <p:spTgt spid="16">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animEffect transition="in" filter="barn(inVertical)">
                                      <p:cBhvr>
                                        <p:cTn id="28" dur="500"/>
                                        <p:tgtEl>
                                          <p:spTgt spid="16">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barn(inVertical)">
                                      <p:cBhvr>
                                        <p:cTn id="31"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1354324" y="668514"/>
            <a:ext cx="9582239" cy="400110"/>
          </a:xfrm>
          <a:prstGeom prst="rect">
            <a:avLst/>
          </a:prstGeom>
          <a:noFill/>
        </p:spPr>
        <p:txBody>
          <a:bodyPr wrap="none" rtlCol="0">
            <a:spAutoFit/>
          </a:bodyPr>
          <a:lstStyle/>
          <a:p>
            <a:pPr lvl="0">
              <a:defRPr/>
            </a:pPr>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920805" y="2382022"/>
            <a:ext cx="1023776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mô</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bề</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hình vẽ thu nhỏ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tương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đối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xác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một khu vực hay toàn bộ bề mặt Trái Đất.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593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barn(inVertical)">
                                      <p:cBhvr>
                                        <p:cTn id="25" dur="500"/>
                                        <p:tgtEl>
                                          <p:spTgt spid="13">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barn(inVertical)">
                                      <p:cBhvr>
                                        <p:cTn id="28" dur="500"/>
                                        <p:tgtEl>
                                          <p:spTgt spid="13">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barn(inVertical)">
                                      <p:cBhvr>
                                        <p:cTn id="31" dur="500"/>
                                        <p:tgtEl>
                                          <p:spTgt spid="13">
                                            <p:txEl>
                                              <p:pRg st="3" end="3"/>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barn(inVertical)">
                                      <p:cBhvr>
                                        <p:cTn id="34" dur="500"/>
                                        <p:tgtEl>
                                          <p:spTgt spid="1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9016"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a:t>
            </a:r>
          </a:p>
        </p:txBody>
      </p:sp>
      <p:sp>
        <p:nvSpPr>
          <p:cNvPr id="13" name="TextBox 12"/>
          <p:cNvSpPr txBox="1"/>
          <p:nvPr/>
        </p:nvSpPr>
        <p:spPr>
          <a:xfrm>
            <a:off x="920805" y="2382022"/>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2: Để xác định phương hướng trên bản đồ không vẽ  kinh, vĩ tuyến thì dựa vào mũi tên chỉ hướng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bắc.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đông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 tây.</a:t>
            </a:r>
          </a:p>
        </p:txBody>
      </p:sp>
      <p:sp>
        <p:nvSpPr>
          <p:cNvPr id="5" name="Rectangle 4"/>
          <p:cNvSpPr/>
          <p:nvPr/>
        </p:nvSpPr>
        <p:spPr>
          <a:xfrm>
            <a:off x="1332411" y="636949"/>
            <a:ext cx="9742634"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1956209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698</TotalTime>
  <Words>1148</Words>
  <Application>Microsoft Office PowerPoint</Application>
  <PresentationFormat>Custom</PresentationFormat>
  <Paragraphs>117</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keywords/>
  <dc:description>www.1ppt.com</dc:description>
  <cp:lastModifiedBy>Windows User</cp:lastModifiedBy>
  <cp:revision>132</cp:revision>
  <dcterms:created xsi:type="dcterms:W3CDTF">2017-05-08T08:38:07Z</dcterms:created>
  <dcterms:modified xsi:type="dcterms:W3CDTF">2023-09-14T13:31:40Z</dcterms:modified>
</cp:coreProperties>
</file>