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19"/>
  </p:notesMasterIdLst>
  <p:sldIdLst>
    <p:sldId id="258" r:id="rId4"/>
    <p:sldId id="261" r:id="rId5"/>
    <p:sldId id="260" r:id="rId6"/>
    <p:sldId id="269" r:id="rId7"/>
    <p:sldId id="262" r:id="rId8"/>
    <p:sldId id="264" r:id="rId9"/>
    <p:sldId id="266" r:id="rId10"/>
    <p:sldId id="268" r:id="rId11"/>
    <p:sldId id="270" r:id="rId12"/>
    <p:sldId id="271" r:id="rId13"/>
    <p:sldId id="272" r:id="rId14"/>
    <p:sldId id="274" r:id="rId15"/>
    <p:sldId id="275" r:id="rId16"/>
    <p:sldId id="277" r:id="rId17"/>
    <p:sldId id="27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p:scale>
          <a:sx n="80" d="100"/>
          <a:sy n="80" d="100"/>
        </p:scale>
        <p:origin x="-378"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9/6/2022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9/6/2022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9/6/2022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9/6/2022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9/6/2022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9/6/2022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2022/9/6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TUYẾN. </a:t>
            </a:r>
          </a:p>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7931145"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30879"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808496"/>
          </a:xfrm>
          <a:prstGeom prst="rect">
            <a:avLst/>
          </a:prstGeom>
          <a:noFill/>
        </p:spPr>
        <p:txBody>
          <a:bodyPr wrap="square" rtlCol="0">
            <a:spAutoFit/>
          </a:bodyPr>
          <a:lstStyle/>
          <a:p>
            <a:pPr algn="just">
              <a:lnSpc>
                <a:spcPct val="115000"/>
              </a:lnSpc>
              <a:spcAft>
                <a:spcPts val="1000"/>
              </a:spcAft>
            </a:pPr>
            <a:r>
              <a:rPr lang="en-US" sz="3600" b="1">
                <a:solidFill>
                  <a:srgbClr val="00B0F0"/>
                </a:solidFill>
                <a:latin typeface="Times New Roman"/>
                <a:ea typeface="Calibri"/>
                <a:cs typeface="Times New Roman"/>
              </a:rPr>
              <a:t>Quan sát hình 4 và đọc thông tin trong mục 2, em hãy:</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1. Nêu khái niệm: kinh độ, vĩ độ, tọa độ địa lí của một điểm.</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2. Xác định tọa độ địa lí của các điểm A, B, C trên hình 4</a:t>
            </a:r>
            <a:endParaRPr lang="en-US" sz="2800">
              <a:solidFill>
                <a:srgbClr val="00B0F0"/>
              </a:solidFill>
              <a:effectLst/>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8184565" cy="625183"/>
            <a:chOff x="994820" y="496392"/>
            <a:chExt cx="6074765"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5662131"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4033733"/>
          </a:xfrm>
          <a:prstGeom prst="rect">
            <a:avLst/>
          </a:prstGeom>
          <a:noFill/>
        </p:spPr>
        <p:txBody>
          <a:bodyPr wrap="square" rtlCol="0">
            <a:spAutoFit/>
          </a:bodyPr>
          <a:lstStyle/>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khoảng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a:t>
            </a:r>
            <a:r>
              <a:rPr lang="en-US" sz="2400" b="1" dirty="0">
                <a:solidFill>
                  <a:schemeClr val="bg1"/>
                </a:solidFill>
                <a:latin typeface="Times New Roman"/>
                <a:ea typeface="Calibri"/>
                <a:cs typeface="Times New Roman"/>
              </a:rPr>
              <a:t> qua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đó</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của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một</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khoảng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cách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tính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bằng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độ</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từ</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gốc</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đi</a:t>
            </a:r>
            <a:r>
              <a:rPr lang="en-US" sz="2400" b="1" dirty="0">
                <a:solidFill>
                  <a:schemeClr val="bg1"/>
                </a:solidFill>
                <a:latin typeface="Times New Roman"/>
                <a:ea typeface="Calibri"/>
                <a:cs typeface="Times New Roman"/>
              </a:rPr>
              <a:t> qua </a:t>
            </a:r>
            <a:r>
              <a:rPr lang="en-US" sz="2400" b="1" dirty="0" err="1">
                <a:solidFill>
                  <a:schemeClr val="bg1"/>
                </a:solidFill>
                <a:latin typeface="Times New Roman"/>
                <a:ea typeface="Calibri"/>
                <a:cs typeface="Times New Roman"/>
              </a:rPr>
              <a:t>điểm</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đó</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r>
              <a:rPr lang="en-US" sz="2400" b="1" dirty="0">
                <a:solidFill>
                  <a:schemeClr val="bg1"/>
                </a:solidFill>
                <a:latin typeface="Times New Roman"/>
                <a:ea typeface="Calibri"/>
              </a:rPr>
              <a:t>- </a:t>
            </a:r>
            <a:r>
              <a:rPr lang="en-US" sz="2400" b="1" dirty="0" err="1">
                <a:solidFill>
                  <a:schemeClr val="bg1"/>
                </a:solidFill>
                <a:latin typeface="Times New Roman"/>
                <a:ea typeface="Calibri"/>
              </a:rPr>
              <a:t>Tọa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độ</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địa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lí</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của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một</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điểm</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nơi</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giao</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nhau</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giữa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kinh</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độ</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và</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vĩ</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độ</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của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điểm</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đó</a:t>
            </a:r>
            <a:r>
              <a:rPr lang="en-US" sz="2400" b="1" dirty="0" smtClean="0">
                <a:solidFill>
                  <a:schemeClr val="bg1"/>
                </a:solidFill>
                <a:latin typeface="Times New Roman"/>
                <a:ea typeface="Calibri"/>
              </a:rPr>
              <a:t>.</a:t>
            </a:r>
          </a:p>
          <a:p>
            <a:pPr algn="just">
              <a:lnSpc>
                <a:spcPct val="115000"/>
              </a:lnSpc>
              <a:spcAft>
                <a:spcPts val="1000"/>
              </a:spcAft>
            </a:pPr>
            <a:r>
              <a:rPr lang="nl-NL" sz="2400" b="1" dirty="0" smtClean="0">
                <a:solidFill>
                  <a:schemeClr val="bg1"/>
                </a:solidFill>
                <a:latin typeface="Times New Roman"/>
                <a:ea typeface="Calibri"/>
                <a:cs typeface="Times New Roman"/>
              </a:rPr>
              <a:t>         </a:t>
            </a:r>
            <a:endParaRPr lang="en-US" sz="2400" b="1" dirty="0">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758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42" y="962373"/>
            <a:ext cx="7678572" cy="559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a:t>
            </a:r>
            <a:r>
              <a:rPr lang="en-US" sz="3600" b="1" smtClean="0">
                <a:solidFill>
                  <a:srgbClr val="0070C0"/>
                </a:solidFill>
                <a:latin typeface="Times New Roman"/>
                <a:ea typeface="Calibri"/>
              </a:rPr>
              <a:t>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ectangle 96"/>
          <p:cNvSpPr/>
          <p:nvPr/>
        </p:nvSpPr>
        <p:spPr>
          <a:xfrm>
            <a:off x="292925" y="1301426"/>
            <a:ext cx="4920343" cy="5264262"/>
          </a:xfrm>
          <a:prstGeom prst="rect">
            <a:avLst/>
          </a:prstGeom>
        </p:spPr>
        <p:txBody>
          <a:bodyPr wrap="square">
            <a:spAutoFit/>
          </a:bodyPr>
          <a:lstStyle/>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Quan sát hình 2 và đọc thông tin trong mục 1, em hãy:</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1. Xác định đường kinh tuyến gốc và vĩ tuyến gốc. Cho biết thế nào là kinh tuyến tây, kinh tuyến đông, vĩ tuyến bắc, vĩ tuyến nam.</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2. So sánh độ dài các đường kinh tuyến với nhau và độ dài các đường vĩ tuyến với nhau.</a:t>
            </a:r>
            <a:endParaRPr lang="en-US" sz="2800">
              <a:solidFill>
                <a:srgbClr val="0070C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gridCol w="2326394"/>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110923383"/>
              </p:ext>
            </p:extLst>
          </p:nvPr>
        </p:nvGraphicFramePr>
        <p:xfrm>
          <a:off x="270445" y="719666"/>
          <a:ext cx="11640508" cy="5516852"/>
        </p:xfrm>
        <a:graphic>
          <a:graphicData uri="http://schemas.openxmlformats.org/drawingml/2006/table">
            <a:tbl>
              <a:tblPr firstRow="1" bandRow="1">
                <a:tableStyleId>{F5AB1C69-6EDB-4FF4-983F-18BD219EF322}</a:tableStyleId>
              </a:tblPr>
              <a:tblGrid>
                <a:gridCol w="2057119"/>
                <a:gridCol w="3763135"/>
                <a:gridCol w="2020148"/>
                <a:gridCol w="3800106"/>
              </a:tblGrid>
              <a:tr h="840701">
                <a:tc gridSpan="2">
                  <a:txBody>
                    <a:bodyPr/>
                    <a:lstStyle/>
                    <a:p>
                      <a:pPr algn="ctr"/>
                      <a:r>
                        <a:rPr lang="en-US" sz="2400" smtClean="0">
                          <a:solidFill>
                            <a:schemeClr val="bg1"/>
                          </a:solidFill>
                          <a:latin typeface="Times New Roman" pitchFamily="18" charset="0"/>
                          <a:cs typeface="Times New Roman" pitchFamily="18" charset="0"/>
                        </a:rPr>
                        <a:t>Kinh</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smtClean="0">
                          <a:solidFill>
                            <a:schemeClr val="bg1"/>
                          </a:solidFill>
                          <a:latin typeface="Times New Roman" pitchFamily="18" charset="0"/>
                          <a:cs typeface="Times New Roman" pitchFamily="18" charset="0"/>
                        </a:rPr>
                        <a:t>Vĩ</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r>
              <a:tr h="840701">
                <a:tc>
                  <a:txBody>
                    <a:bodyPr/>
                    <a:lstStyle/>
                    <a:p>
                      <a:r>
                        <a:rPr lang="en-US" sz="2400" smtClean="0">
                          <a:solidFill>
                            <a:schemeClr val="bg1"/>
                          </a:solidFill>
                          <a:latin typeface="Times New Roman" pitchFamily="18" charset="0"/>
                          <a:cs typeface="Times New Roman" pitchFamily="18" charset="0"/>
                        </a:rPr>
                        <a:t>Khái niệm: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Khái niệm:</a:t>
                      </a:r>
                    </a:p>
                    <a:p>
                      <a:endParaRPr lang="en-US" sz="2400" smtClean="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Tây: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Bắc: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Đông: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Nam: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965328">
                <a:tc>
                  <a:txBody>
                    <a:bodyPr/>
                    <a:lstStyle/>
                    <a:p>
                      <a:r>
                        <a:rPr lang="vi-VN" sz="2400" smtClean="0">
                          <a:solidFill>
                            <a:schemeClr val="bg1"/>
                          </a:solidFill>
                          <a:latin typeface="Times New Roman" pitchFamily="18" charset="0"/>
                          <a:cs typeface="Times New Roman" pitchFamily="18" charset="0"/>
                        </a:rPr>
                        <a:t>So sánh độ dài các đường KT: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smtClean="0">
                          <a:solidFill>
                            <a:schemeClr val="bg1"/>
                          </a:solidFill>
                          <a:latin typeface="Times New Roman" pitchFamily="18" charset="0"/>
                          <a:cs typeface="Times New Roman" pitchFamily="18" charset="0"/>
                        </a:rPr>
                        <a:t>So sánh độ dài các đường VT: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a:solidFill>
                  <a:prstClr val="white"/>
                </a:solidFill>
                <a:latin typeface="Times New Roman" pitchFamily="18" charset="0"/>
                <a:cs typeface="Times New Roman" pitchFamily="18" charset="0"/>
              </a:rPr>
              <a:t>KT là nửa 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a:t>
            </a:r>
            <a:r>
              <a:rPr lang="vi-VN" sz="2400" i="1">
                <a:solidFill>
                  <a:prstClr val="white"/>
                </a:solidFill>
                <a:latin typeface="Times New Roman" pitchFamily="18" charset="0"/>
                <a:cs typeface="Times New Roman" pitchFamily="18" charset="0"/>
              </a:rPr>
              <a:t> (đi qua đài thiên văn Grin-uých, 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en-US" sz="2400" i="1">
                <a:solidFill>
                  <a:prstClr val="white"/>
                </a:solidFill>
                <a:latin typeface="Times New Roman" pitchFamily="18" charset="0"/>
                <a:ea typeface="Calibri"/>
                <a:cs typeface="Times New Roman" pitchFamily="18" charset="0"/>
              </a:rPr>
              <a:t>những KT nằm bên trái KT gốc</a:t>
            </a:r>
            <a:endParaRPr lang="en-US" sz="2400" i="1">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KT nằm bên phải KT gốc</a:t>
            </a: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bằng nhau</a:t>
            </a: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VT là vòng tròn bao quanh quả Địa Cầu và vuông góc với KT</a:t>
            </a: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 </a:t>
            </a:r>
            <a:r>
              <a:rPr lang="nl-NL" sz="2400" i="1">
                <a:solidFill>
                  <a:prstClr val="white"/>
                </a:solidFill>
                <a:latin typeface="Times New Roman" pitchFamily="18" charset="0"/>
                <a:ea typeface="Calibri"/>
                <a:cs typeface="Times New Roman" pitchFamily="18" charset="0"/>
              </a:rPr>
              <a:t>(xích đạo)</a:t>
            </a:r>
            <a:endParaRPr lang="en-US" sz="2400" i="1">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Bắc</a:t>
            </a: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giảm dần từ xích đạo về 2 cực</a:t>
            </a: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760</Words>
  <Application>Microsoft Office PowerPoint</Application>
  <PresentationFormat>Custom</PresentationFormat>
  <Paragraphs>100</Paragraphs>
  <Slides>15</Slides>
  <Notes>14</Notes>
  <HiddenSlides>0</HiddenSlides>
  <MMClips>2</MMClips>
  <ScaleCrop>false</ScaleCrop>
  <HeadingPairs>
    <vt:vector size="4" baseType="variant">
      <vt:variant>
        <vt:lpstr>Theme</vt:lpstr>
      </vt:variant>
      <vt:variant>
        <vt:i4>3</vt:i4>
      </vt:variant>
      <vt:variant>
        <vt:lpstr>Slide Titles</vt:lpstr>
      </vt:variant>
      <vt:variant>
        <vt:i4>15</vt:i4>
      </vt:variant>
    </vt:vector>
  </HeadingPairs>
  <TitlesOfParts>
    <vt:vector size="18" baseType="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53</cp:revision>
  <dcterms:created xsi:type="dcterms:W3CDTF">2020-11-02T15:38:20Z</dcterms:created>
  <dcterms:modified xsi:type="dcterms:W3CDTF">2022-09-06T12:58:58Z</dcterms:modified>
</cp:coreProperties>
</file>