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88825" cy="6858000"/>
  <p:notesSz cx="6858000" cy="9144000"/>
  <p:embeddedFontLst>
    <p:embeddedFont>
      <p:font typeface="Calibri" pitchFamily="34" charset="0"/>
      <p:regular r:id="rId35"/>
      <p:bold r:id="rId36"/>
      <p:italic r:id="rId37"/>
      <p:boldItalic r:id="rId38"/>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2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6/23/2023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3.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3.svg"/><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1.png"/><Relationship Id="rId18" Type="http://schemas.openxmlformats.org/officeDocument/2006/relationships/image" Target="../media/image56.svg"/><Relationship Id="rId3" Type="http://schemas.openxmlformats.org/officeDocument/2006/relationships/image" Target="../media/image31.svg"/><Relationship Id="rId7" Type="http://schemas.openxmlformats.org/officeDocument/2006/relationships/image" Target="../media/image38.png"/><Relationship Id="rId12" Type="http://schemas.openxmlformats.org/officeDocument/2006/relationships/image" Target="../media/image50.svg"/><Relationship Id="rId17" Type="http://schemas.openxmlformats.org/officeDocument/2006/relationships/image" Target="../media/image43.png"/><Relationship Id="rId2" Type="http://schemas.openxmlformats.org/officeDocument/2006/relationships/image" Target="../media/image25.png"/><Relationship Id="rId16"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0.png"/><Relationship Id="rId5" Type="http://schemas.openxmlformats.org/officeDocument/2006/relationships/image" Target="../media/image33.svg"/><Relationship Id="rId15" Type="http://schemas.openxmlformats.org/officeDocument/2006/relationships/image" Target="../media/image42.png"/><Relationship Id="rId10" Type="http://schemas.openxmlformats.org/officeDocument/2006/relationships/image" Target="../media/image48.svg"/><Relationship Id="rId4" Type="http://schemas.openxmlformats.org/officeDocument/2006/relationships/image" Target="../media/image26.png"/><Relationship Id="rId9" Type="http://schemas.openxmlformats.org/officeDocument/2006/relationships/image" Target="../media/image39.png"/><Relationship Id="rId14" Type="http://schemas.openxmlformats.org/officeDocument/2006/relationships/image" Target="../media/image52.svg"/></Relationships>
</file>

<file path=ppt/slides/_rels/slide1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45.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33.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33.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33.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33.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31.svg"/><Relationship Id="rId7"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33.svg"/><Relationship Id="rId10" Type="http://schemas.openxmlformats.org/officeDocument/2006/relationships/image" Target="../media/image65.svg"/><Relationship Id="rId4" Type="http://schemas.openxmlformats.org/officeDocument/2006/relationships/image" Target="../media/image2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31.svg"/><Relationship Id="rId7" Type="http://schemas.openxmlformats.org/officeDocument/2006/relationships/image" Target="../media/image5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33.sv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31.svg"/><Relationship Id="rId7" Type="http://schemas.openxmlformats.org/officeDocument/2006/relationships/image" Target="../media/image5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33.sv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31.svg"/><Relationship Id="rId7" Type="http://schemas.openxmlformats.org/officeDocument/2006/relationships/image" Target="../media/image5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33.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76.svg"/><Relationship Id="rId7" Type="http://schemas.openxmlformats.org/officeDocument/2006/relationships/image" Target="../media/image61.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78.sv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64.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78.sv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66.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78.sv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68.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78.sv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70.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78.sv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7.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29.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8.sv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29.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8.sv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7.sv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5.svg"/><Relationship Id="rId7"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svg"/><Relationship Id="rId4" Type="http://schemas.openxmlformats.org/officeDocument/2006/relationships/image" Target="../media/image14.pn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5.svg"/><Relationship Id="rId7"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7.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33.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33.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27882" y="3622576"/>
            <a:ext cx="2304926" cy="4611054"/>
            <a:chOff x="0" y="0"/>
            <a:chExt cx="3175000" cy="6350000"/>
          </a:xfrm>
        </p:grpSpPr>
        <p:sp>
          <p:nvSpPr>
            <p:cNvPr id="3" name="Freeform 3"/>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2"/>
              <a:stretch>
                <a:fillRect l="-93626" r="-93626"/>
              </a:stretch>
            </a:blipFill>
          </p:spPr>
        </p:sp>
      </p:grpSp>
      <p:grpSp>
        <p:nvGrpSpPr>
          <p:cNvPr id="4" name="Group 4"/>
          <p:cNvGrpSpPr>
            <a:grpSpLocks noChangeAspect="1"/>
          </p:cNvGrpSpPr>
          <p:nvPr/>
        </p:nvGrpSpPr>
        <p:grpSpPr>
          <a:xfrm>
            <a:off x="6827882" y="-1375628"/>
            <a:ext cx="2304926" cy="4611054"/>
            <a:chOff x="0" y="0"/>
            <a:chExt cx="3175000" cy="6350000"/>
          </a:xfrm>
        </p:grpSpPr>
        <p:sp>
          <p:nvSpPr>
            <p:cNvPr id="5" name="Freeform 5"/>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3"/>
              <a:stretch>
                <a:fillRect l="-100093" r="-100093"/>
              </a:stretch>
            </a:blipFill>
          </p:spPr>
        </p:sp>
      </p:grpSp>
      <p:grpSp>
        <p:nvGrpSpPr>
          <p:cNvPr id="6" name="Group 6"/>
          <p:cNvGrpSpPr>
            <a:grpSpLocks noChangeAspect="1"/>
          </p:cNvGrpSpPr>
          <p:nvPr/>
        </p:nvGrpSpPr>
        <p:grpSpPr>
          <a:xfrm>
            <a:off x="9525414" y="-2685184"/>
            <a:ext cx="2304926" cy="4611054"/>
            <a:chOff x="0" y="0"/>
            <a:chExt cx="3175000" cy="6350000"/>
          </a:xfrm>
        </p:grpSpPr>
        <p:sp>
          <p:nvSpPr>
            <p:cNvPr id="7" name="Freeform 7"/>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4"/>
              <a:stretch>
                <a:fillRect l="-100093" r="-100093"/>
              </a:stretch>
            </a:blipFill>
          </p:spPr>
        </p:sp>
      </p:grpSp>
      <p:grpSp>
        <p:nvGrpSpPr>
          <p:cNvPr id="8" name="Group 8"/>
          <p:cNvGrpSpPr>
            <a:grpSpLocks noChangeAspect="1"/>
          </p:cNvGrpSpPr>
          <p:nvPr/>
        </p:nvGrpSpPr>
        <p:grpSpPr>
          <a:xfrm>
            <a:off x="9525414" y="2277363"/>
            <a:ext cx="2304926" cy="2305517"/>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471" r="-25471"/>
              </a:stretch>
            </a:blipFill>
          </p:spPr>
        </p:sp>
      </p:grpSp>
      <p:grpSp>
        <p:nvGrpSpPr>
          <p:cNvPr id="10" name="Group 10"/>
          <p:cNvGrpSpPr>
            <a:grpSpLocks noChangeAspect="1"/>
          </p:cNvGrpSpPr>
          <p:nvPr/>
        </p:nvGrpSpPr>
        <p:grpSpPr>
          <a:xfrm>
            <a:off x="9525414" y="4932130"/>
            <a:ext cx="2304926" cy="4611054"/>
            <a:chOff x="0" y="0"/>
            <a:chExt cx="3175000" cy="6350000"/>
          </a:xfrm>
        </p:grpSpPr>
        <p:sp>
          <p:nvSpPr>
            <p:cNvPr id="11" name="Freeform 11"/>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6"/>
              <a:stretch>
                <a:fillRect r="-42750"/>
              </a:stretch>
            </a:blipFill>
          </p:spPr>
        </p:sp>
      </p:grpSp>
      <p:sp>
        <p:nvSpPr>
          <p:cNvPr id="12" name="Freeform 12"/>
          <p:cNvSpPr/>
          <p:nvPr/>
        </p:nvSpPr>
        <p:spPr>
          <a:xfrm>
            <a:off x="1" y="5420443"/>
            <a:ext cx="1399457" cy="1437557"/>
          </a:xfrm>
          <a:custGeom>
            <a:avLst/>
            <a:gdLst/>
            <a:ahLst/>
            <a:cxnLst/>
            <a:rect l="l" t="t" r="r" b="b"/>
            <a:pathLst>
              <a:path w="2099733" h="2156336">
                <a:moveTo>
                  <a:pt x="0" y="0"/>
                </a:moveTo>
                <a:lnTo>
                  <a:pt x="2099733" y="0"/>
                </a:lnTo>
                <a:lnTo>
                  <a:pt x="2099733" y="2156336"/>
                </a:lnTo>
                <a:lnTo>
                  <a:pt x="0" y="2156336"/>
                </a:lnTo>
                <a:lnTo>
                  <a:pt x="0" y="0"/>
                </a:lnTo>
                <a:close/>
              </a:path>
            </a:pathLst>
          </a:custGeom>
          <a:blipFill>
            <a:blip r:embed="rId7"/>
            <a:stretch>
              <a:fillRect/>
            </a:stretch>
          </a:blipFill>
        </p:spPr>
      </p:sp>
      <p:sp>
        <p:nvSpPr>
          <p:cNvPr id="13" name="Freeform 13"/>
          <p:cNvSpPr/>
          <p:nvPr/>
        </p:nvSpPr>
        <p:spPr>
          <a:xfrm rot="5400000">
            <a:off x="-23206" y="23206"/>
            <a:ext cx="2811843" cy="2765430"/>
          </a:xfrm>
          <a:custGeom>
            <a:avLst/>
            <a:gdLst/>
            <a:ahLst/>
            <a:cxnLst/>
            <a:rect l="l" t="t" r="r" b="b"/>
            <a:pathLst>
              <a:path w="4217764" h="4149225">
                <a:moveTo>
                  <a:pt x="0" y="0"/>
                </a:moveTo>
                <a:lnTo>
                  <a:pt x="4217763" y="0"/>
                </a:lnTo>
                <a:lnTo>
                  <a:pt x="4217763" y="4149225"/>
                </a:lnTo>
                <a:lnTo>
                  <a:pt x="0" y="4149225"/>
                </a:lnTo>
                <a:lnTo>
                  <a:pt x="0" y="0"/>
                </a:lnTo>
                <a:close/>
              </a:path>
            </a:pathLst>
          </a:custGeom>
          <a:blipFill>
            <a:blip r:embed="rId8"/>
            <a:stretch>
              <a:fillRect/>
            </a:stretch>
          </a:blipFill>
        </p:spPr>
      </p:sp>
      <p:sp>
        <p:nvSpPr>
          <p:cNvPr id="14" name="Freeform 14"/>
          <p:cNvSpPr/>
          <p:nvPr/>
        </p:nvSpPr>
        <p:spPr>
          <a:xfrm>
            <a:off x="699728" y="4579658"/>
            <a:ext cx="5734556" cy="21510"/>
          </a:xfrm>
          <a:custGeom>
            <a:avLst/>
            <a:gdLst/>
            <a:ahLst/>
            <a:cxnLst/>
            <a:rect l="l" t="t" r="r" b="b"/>
            <a:pathLst>
              <a:path w="8604074" h="32265">
                <a:moveTo>
                  <a:pt x="0" y="0"/>
                </a:moveTo>
                <a:lnTo>
                  <a:pt x="8604074" y="0"/>
                </a:lnTo>
                <a:lnTo>
                  <a:pt x="8604074" y="32265"/>
                </a:lnTo>
                <a:lnTo>
                  <a:pt x="0" y="322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5" name="TextBox 15"/>
          <p:cNvSpPr txBox="1"/>
          <p:nvPr/>
        </p:nvSpPr>
        <p:spPr>
          <a:xfrm>
            <a:off x="685622" y="2015976"/>
            <a:ext cx="3462048" cy="833562"/>
          </a:xfrm>
          <a:prstGeom prst="rect">
            <a:avLst/>
          </a:prstGeom>
        </p:spPr>
        <p:txBody>
          <a:bodyPr lIns="0" tIns="0" rIns="0" bIns="0" rtlCol="0" anchor="t">
            <a:spAutoFit/>
          </a:bodyPr>
          <a:lstStyle/>
          <a:p>
            <a:pPr>
              <a:lnSpc>
                <a:spcPts val="6531"/>
              </a:lnSpc>
            </a:pPr>
            <a:r>
              <a:rPr lang="en-US" sz="4700">
                <a:solidFill>
                  <a:srgbClr val="FFFFFF"/>
                </a:solidFill>
                <a:latin typeface="Arial" pitchFamily="34" charset="0"/>
              </a:rPr>
              <a:t>Bài 41</a:t>
            </a:r>
          </a:p>
        </p:txBody>
      </p:sp>
      <p:sp>
        <p:nvSpPr>
          <p:cNvPr id="16" name="TextBox 16"/>
          <p:cNvSpPr txBox="1"/>
          <p:nvPr/>
        </p:nvSpPr>
        <p:spPr>
          <a:xfrm>
            <a:off x="685621" y="2968275"/>
            <a:ext cx="6142260" cy="1134349"/>
          </a:xfrm>
          <a:prstGeom prst="rect">
            <a:avLst/>
          </a:prstGeom>
        </p:spPr>
        <p:txBody>
          <a:bodyPr lIns="0" tIns="0" rIns="0" bIns="0" rtlCol="0" anchor="t">
            <a:spAutoFit/>
          </a:bodyPr>
          <a:lstStyle/>
          <a:p>
            <a:pPr>
              <a:lnSpc>
                <a:spcPts val="9705"/>
              </a:lnSpc>
            </a:pPr>
            <a:r>
              <a:rPr lang="en-US" sz="6900" b="1">
                <a:solidFill>
                  <a:srgbClr val="FFFFFF"/>
                </a:solidFill>
                <a:latin typeface="Arial" pitchFamily="34" charset="0"/>
              </a:rPr>
              <a:t>HỆ SINH THÁI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1" y="1637908"/>
            <a:ext cx="5408791" cy="1596487"/>
            <a:chOff x="0" y="0"/>
            <a:chExt cx="10820400" cy="3192973"/>
          </a:xfrm>
        </p:grpSpPr>
        <p:grpSp>
          <p:nvGrpSpPr>
            <p:cNvPr id="8" name="Group 8"/>
            <p:cNvGrpSpPr/>
            <p:nvPr/>
          </p:nvGrpSpPr>
          <p:grpSpPr>
            <a:xfrm>
              <a:off x="0" y="0"/>
              <a:ext cx="10820400" cy="3192973"/>
              <a:chOff x="0" y="0"/>
              <a:chExt cx="2137363" cy="630711"/>
            </a:xfrm>
          </p:grpSpPr>
          <p:sp>
            <p:nvSpPr>
              <p:cNvPr id="9" name="Freeform 9"/>
              <p:cNvSpPr/>
              <p:nvPr/>
            </p:nvSpPr>
            <p:spPr>
              <a:xfrm>
                <a:off x="0" y="0"/>
                <a:ext cx="2137363" cy="630711"/>
              </a:xfrm>
              <a:custGeom>
                <a:avLst/>
                <a:gdLst/>
                <a:ahLst/>
                <a:cxnLst/>
                <a:rect l="l" t="t" r="r" b="b"/>
                <a:pathLst>
                  <a:path w="2137363" h="630711">
                    <a:moveTo>
                      <a:pt x="0" y="0"/>
                    </a:moveTo>
                    <a:lnTo>
                      <a:pt x="2137363" y="0"/>
                    </a:lnTo>
                    <a:lnTo>
                      <a:pt x="2137363" y="630711"/>
                    </a:lnTo>
                    <a:lnTo>
                      <a:pt x="0" y="630711"/>
                    </a:lnTo>
                    <a:close/>
                  </a:path>
                </a:pathLst>
              </a:custGeom>
              <a:solidFill>
                <a:srgbClr val="FFDE59"/>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1" name="TextBox 11"/>
            <p:cNvSpPr txBox="1"/>
            <p:nvPr/>
          </p:nvSpPr>
          <p:spPr>
            <a:xfrm>
              <a:off x="251353" y="350828"/>
              <a:ext cx="10206358"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Liệt kê một số chuỗi thức ăn có trong hình. Các chuỗi thức ăn đó có mắt xích nào chung?</a:t>
              </a:r>
            </a:p>
          </p:txBody>
        </p:sp>
      </p:grpSp>
      <p:sp>
        <p:nvSpPr>
          <p:cNvPr id="12" name="Freeform 12"/>
          <p:cNvSpPr/>
          <p:nvPr/>
        </p:nvSpPr>
        <p:spPr>
          <a:xfrm>
            <a:off x="6195398" y="1637909"/>
            <a:ext cx="5307805" cy="4017163"/>
          </a:xfrm>
          <a:custGeom>
            <a:avLst/>
            <a:gdLst/>
            <a:ahLst/>
            <a:cxnLst/>
            <a:rect l="l" t="t" r="r" b="b"/>
            <a:pathLst>
              <a:path w="7963782" h="6025745">
                <a:moveTo>
                  <a:pt x="0" y="0"/>
                </a:moveTo>
                <a:lnTo>
                  <a:pt x="7963782" y="0"/>
                </a:lnTo>
                <a:lnTo>
                  <a:pt x="7963782" y="6025745"/>
                </a:lnTo>
                <a:lnTo>
                  <a:pt x="0" y="6025745"/>
                </a:lnTo>
                <a:lnTo>
                  <a:pt x="0" y="0"/>
                </a:lnTo>
                <a:close/>
              </a:path>
            </a:pathLst>
          </a:custGeom>
          <a:blipFill>
            <a:blip r:embed="rId6"/>
            <a:stretch>
              <a:fillRect l="-4491" t="-3462" r="-3333" b="-9892"/>
            </a:stretch>
          </a:blipFill>
        </p:spPr>
      </p:sp>
      <p:sp>
        <p:nvSpPr>
          <p:cNvPr id="13" name="TextBox 13"/>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14" name="TextBox 14"/>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Lưới thức ăn</a:t>
            </a:r>
          </a:p>
        </p:txBody>
      </p:sp>
      <p:sp>
        <p:nvSpPr>
          <p:cNvPr id="15" name="TextBox 15"/>
          <p:cNvSpPr txBox="1"/>
          <p:nvPr/>
        </p:nvSpPr>
        <p:spPr>
          <a:xfrm>
            <a:off x="685622" y="3276600"/>
            <a:ext cx="5408790" cy="3619004"/>
          </a:xfrm>
          <a:prstGeom prst="rect">
            <a:avLst/>
          </a:prstGeom>
        </p:spPr>
        <p:txBody>
          <a:bodyPr wrap="square" lIns="0" tIns="0" rIns="0" bIns="0" rtlCol="0" anchor="t">
            <a:spAutoFit/>
          </a:bodyPr>
          <a:lstStyle/>
          <a:p>
            <a:pPr>
              <a:lnSpc>
                <a:spcPct val="120000"/>
              </a:lnSpc>
            </a:pPr>
            <a:r>
              <a:rPr lang="en-US" sz="2200">
                <a:latin typeface="Arial" pitchFamily="34" charset="0"/>
                <a:cs typeface="Arial" pitchFamily="34" charset="0"/>
              </a:rPr>
              <a:t>- Một số chuỗi thức ăn có trong hình 41.4:</a:t>
            </a:r>
          </a:p>
          <a:p>
            <a:pPr>
              <a:lnSpc>
                <a:spcPct val="120000"/>
              </a:lnSpc>
            </a:pPr>
            <a:r>
              <a:rPr lang="en-US" sz="2200">
                <a:latin typeface="Arial" pitchFamily="34" charset="0"/>
                <a:cs typeface="Arial" pitchFamily="34" charset="0"/>
              </a:rPr>
              <a:t>+ Cây xanh → Thỏ → Linh Miêu → Sư Tử.</a:t>
            </a:r>
          </a:p>
          <a:p>
            <a:pPr>
              <a:lnSpc>
                <a:spcPct val="120000"/>
              </a:lnSpc>
            </a:pPr>
            <a:r>
              <a:rPr lang="en-US" sz="2200">
                <a:latin typeface="Arial" pitchFamily="34" charset="0"/>
                <a:cs typeface="Arial" pitchFamily="34" charset="0"/>
              </a:rPr>
              <a:t>+ Cây xanh → Chuột → Linh Miêu → Sư Tử.</a:t>
            </a:r>
          </a:p>
          <a:p>
            <a:pPr>
              <a:lnSpc>
                <a:spcPct val="120000"/>
              </a:lnSpc>
            </a:pPr>
            <a:r>
              <a:rPr lang="en-US" sz="2200">
                <a:latin typeface="Arial" pitchFamily="34" charset="0"/>
                <a:cs typeface="Arial" pitchFamily="34" charset="0"/>
              </a:rPr>
              <a:t>+ Cây xanh → Chuột → Rắn → Linh Miêu → Sư Tử.</a:t>
            </a:r>
          </a:p>
          <a:p>
            <a:pPr>
              <a:lnSpc>
                <a:spcPct val="120000"/>
              </a:lnSpc>
            </a:pPr>
            <a:r>
              <a:rPr lang="en-US" sz="2200">
                <a:latin typeface="Arial" pitchFamily="34" charset="0"/>
                <a:cs typeface="Arial" pitchFamily="34" charset="0"/>
              </a:rPr>
              <a:t>- Các chuỗi thức ăn trên có mắt xích chung là: Cây xanh, Linh Miêu, Sư Tử, Nấm/ Giun đất/ Vi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637908"/>
            <a:ext cx="10817582" cy="1183737"/>
            <a:chOff x="0" y="0"/>
            <a:chExt cx="21640800" cy="2367473"/>
          </a:xfrm>
        </p:grpSpPr>
        <p:grpSp>
          <p:nvGrpSpPr>
            <p:cNvPr id="8" name="Group 8"/>
            <p:cNvGrpSpPr/>
            <p:nvPr/>
          </p:nvGrpSpPr>
          <p:grpSpPr>
            <a:xfrm>
              <a:off x="0" y="0"/>
              <a:ext cx="21640800" cy="2367473"/>
              <a:chOff x="0" y="0"/>
              <a:chExt cx="4274726" cy="467649"/>
            </a:xfrm>
          </p:grpSpPr>
          <p:sp>
            <p:nvSpPr>
              <p:cNvPr id="9" name="Freeform 9"/>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502709" y="350828"/>
              <a:ext cx="20412718"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Trong quần xã, một loài sinh vật có thể tham gia đồng thời vào nhiều chuỗi thức ăn khác nhau, tạo thành một lưới thức ăn</a:t>
              </a:r>
            </a:p>
          </p:txBody>
        </p:sp>
      </p:grpSp>
      <p:sp>
        <p:nvSpPr>
          <p:cNvPr id="12" name="Freeform 12"/>
          <p:cNvSpPr/>
          <p:nvPr/>
        </p:nvSpPr>
        <p:spPr>
          <a:xfrm>
            <a:off x="5536611" y="2954994"/>
            <a:ext cx="5966592" cy="3421436"/>
          </a:xfrm>
          <a:custGeom>
            <a:avLst/>
            <a:gdLst/>
            <a:ahLst/>
            <a:cxnLst/>
            <a:rect l="l" t="t" r="r" b="b"/>
            <a:pathLst>
              <a:path w="8952220" h="5132154">
                <a:moveTo>
                  <a:pt x="0" y="0"/>
                </a:moveTo>
                <a:lnTo>
                  <a:pt x="8952220" y="0"/>
                </a:lnTo>
                <a:lnTo>
                  <a:pt x="8952220" y="5132154"/>
                </a:lnTo>
                <a:lnTo>
                  <a:pt x="0" y="5132154"/>
                </a:lnTo>
                <a:lnTo>
                  <a:pt x="0" y="0"/>
                </a:lnTo>
                <a:close/>
              </a:path>
            </a:pathLst>
          </a:custGeom>
          <a:blipFill>
            <a:blip r:embed="rId6"/>
            <a:stretch>
              <a:fillRect l="-328" t="-16635" b="-35"/>
            </a:stretch>
          </a:blipFill>
        </p:spPr>
      </p:sp>
      <p:grpSp>
        <p:nvGrpSpPr>
          <p:cNvPr id="13" name="Group 13"/>
          <p:cNvGrpSpPr/>
          <p:nvPr/>
        </p:nvGrpSpPr>
        <p:grpSpPr>
          <a:xfrm>
            <a:off x="629969" y="2948644"/>
            <a:ext cx="4769692" cy="1620311"/>
            <a:chOff x="0" y="0"/>
            <a:chExt cx="9541868" cy="3240621"/>
          </a:xfrm>
        </p:grpSpPr>
        <p:grpSp>
          <p:nvGrpSpPr>
            <p:cNvPr id="14" name="Group 14"/>
            <p:cNvGrpSpPr/>
            <p:nvPr/>
          </p:nvGrpSpPr>
          <p:grpSpPr>
            <a:xfrm>
              <a:off x="0" y="0"/>
              <a:ext cx="9541868" cy="3240621"/>
              <a:chOff x="0" y="0"/>
              <a:chExt cx="2610675" cy="886641"/>
            </a:xfrm>
          </p:grpSpPr>
          <p:sp>
            <p:nvSpPr>
              <p:cNvPr id="15" name="Freeform 15"/>
              <p:cNvSpPr/>
              <p:nvPr/>
            </p:nvSpPr>
            <p:spPr>
              <a:xfrm>
                <a:off x="0" y="0"/>
                <a:ext cx="2610675" cy="886641"/>
              </a:xfrm>
              <a:custGeom>
                <a:avLst/>
                <a:gdLst/>
                <a:ahLst/>
                <a:cxnLst/>
                <a:rect l="l" t="t" r="r" b="b"/>
                <a:pathLst>
                  <a:path w="2610675" h="886641">
                    <a:moveTo>
                      <a:pt x="2486215" y="59690"/>
                    </a:moveTo>
                    <a:cubicBezTo>
                      <a:pt x="2521774" y="59690"/>
                      <a:pt x="2550984" y="88900"/>
                      <a:pt x="2550984" y="124460"/>
                    </a:cubicBezTo>
                    <a:lnTo>
                      <a:pt x="2550984" y="762181"/>
                    </a:lnTo>
                    <a:cubicBezTo>
                      <a:pt x="2550984" y="797741"/>
                      <a:pt x="2521774" y="826951"/>
                      <a:pt x="2486215" y="826951"/>
                    </a:cubicBezTo>
                    <a:lnTo>
                      <a:pt x="124460" y="826951"/>
                    </a:lnTo>
                    <a:cubicBezTo>
                      <a:pt x="88900" y="826951"/>
                      <a:pt x="59690" y="797741"/>
                      <a:pt x="59690" y="762181"/>
                    </a:cubicBezTo>
                    <a:lnTo>
                      <a:pt x="59690" y="124460"/>
                    </a:lnTo>
                    <a:cubicBezTo>
                      <a:pt x="59690" y="88900"/>
                      <a:pt x="88900" y="59690"/>
                      <a:pt x="124460" y="59690"/>
                    </a:cubicBezTo>
                    <a:lnTo>
                      <a:pt x="2486215" y="59690"/>
                    </a:lnTo>
                    <a:moveTo>
                      <a:pt x="2486215" y="0"/>
                    </a:moveTo>
                    <a:lnTo>
                      <a:pt x="124460" y="0"/>
                    </a:lnTo>
                    <a:cubicBezTo>
                      <a:pt x="55880" y="0"/>
                      <a:pt x="0" y="55880"/>
                      <a:pt x="0" y="124460"/>
                    </a:cubicBezTo>
                    <a:lnTo>
                      <a:pt x="0" y="762181"/>
                    </a:lnTo>
                    <a:cubicBezTo>
                      <a:pt x="0" y="830761"/>
                      <a:pt x="55880" y="886641"/>
                      <a:pt x="124460" y="886641"/>
                    </a:cubicBezTo>
                    <a:lnTo>
                      <a:pt x="2486215" y="886641"/>
                    </a:lnTo>
                    <a:cubicBezTo>
                      <a:pt x="2554795" y="886641"/>
                      <a:pt x="2610675" y="830761"/>
                      <a:pt x="2610675" y="762181"/>
                    </a:cubicBezTo>
                    <a:lnTo>
                      <a:pt x="2610675" y="124460"/>
                    </a:lnTo>
                    <a:cubicBezTo>
                      <a:pt x="2610675" y="55880"/>
                      <a:pt x="2554795" y="0"/>
                      <a:pt x="2486215" y="0"/>
                    </a:cubicBezTo>
                    <a:close/>
                  </a:path>
                </a:pathLst>
              </a:custGeom>
              <a:solidFill>
                <a:srgbClr val="184375"/>
              </a:solidFill>
            </p:spPr>
          </p:sp>
        </p:grpSp>
        <p:sp>
          <p:nvSpPr>
            <p:cNvPr id="16" name="TextBox 16"/>
            <p:cNvSpPr txBox="1"/>
            <p:nvPr/>
          </p:nvSpPr>
          <p:spPr>
            <a:xfrm>
              <a:off x="424863" y="365126"/>
              <a:ext cx="8692143"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Lưới thức ăn là tập hợp các chuỗi thức ăn có những mắt xích chung</a:t>
              </a:r>
            </a:p>
          </p:txBody>
        </p:sp>
      </p:grpSp>
      <p:grpSp>
        <p:nvGrpSpPr>
          <p:cNvPr id="17" name="Group 17"/>
          <p:cNvGrpSpPr/>
          <p:nvPr/>
        </p:nvGrpSpPr>
        <p:grpSpPr>
          <a:xfrm>
            <a:off x="257446" y="4695955"/>
            <a:ext cx="5142216" cy="3369569"/>
            <a:chOff x="0" y="0"/>
            <a:chExt cx="10287110" cy="6739138"/>
          </a:xfrm>
        </p:grpSpPr>
        <p:sp>
          <p:nvSpPr>
            <p:cNvPr id="18" name="Freeform 18"/>
            <p:cNvSpPr/>
            <p:nvPr/>
          </p:nvSpPr>
          <p:spPr>
            <a:xfrm flipH="1">
              <a:off x="0" y="1225245"/>
              <a:ext cx="3549260" cy="2395751"/>
            </a:xfrm>
            <a:custGeom>
              <a:avLst/>
              <a:gdLst/>
              <a:ahLst/>
              <a:cxnLst/>
              <a:rect l="l" t="t" r="r" b="b"/>
              <a:pathLst>
                <a:path w="3549260" h="2395751">
                  <a:moveTo>
                    <a:pt x="3549260" y="0"/>
                  </a:moveTo>
                  <a:lnTo>
                    <a:pt x="0" y="0"/>
                  </a:lnTo>
                  <a:lnTo>
                    <a:pt x="0" y="2395751"/>
                  </a:lnTo>
                  <a:lnTo>
                    <a:pt x="3549260" y="2395751"/>
                  </a:lnTo>
                  <a:lnTo>
                    <a:pt x="3549260" y="0"/>
                  </a:lnTo>
                  <a:close/>
                </a:path>
              </a:pathLst>
            </a:custGeom>
            <a:blipFill>
              <a:blip r:embed="rId7"/>
              <a:stretch>
                <a:fillRect/>
              </a:stretch>
            </a:blipFill>
          </p:spPr>
        </p:sp>
        <p:sp>
          <p:nvSpPr>
            <p:cNvPr id="19" name="Freeform 19"/>
            <p:cNvSpPr/>
            <p:nvPr/>
          </p:nvSpPr>
          <p:spPr>
            <a:xfrm>
              <a:off x="4935453" y="0"/>
              <a:ext cx="5351658" cy="3515370"/>
            </a:xfrm>
            <a:custGeom>
              <a:avLst/>
              <a:gdLst/>
              <a:ahLst/>
              <a:cxnLst/>
              <a:rect l="l" t="t" r="r" b="b"/>
              <a:pathLst>
                <a:path w="5351658" h="3515370">
                  <a:moveTo>
                    <a:pt x="0" y="0"/>
                  </a:moveTo>
                  <a:lnTo>
                    <a:pt x="5351657" y="0"/>
                  </a:lnTo>
                  <a:lnTo>
                    <a:pt x="5351657" y="3515370"/>
                  </a:lnTo>
                  <a:lnTo>
                    <a:pt x="0" y="3515370"/>
                  </a:lnTo>
                  <a:lnTo>
                    <a:pt x="0" y="0"/>
                  </a:lnTo>
                  <a:close/>
                </a:path>
              </a:pathLst>
            </a:custGeom>
            <a:blipFill>
              <a:blip r:embed="rId8"/>
              <a:stretch>
                <a:fillRect/>
              </a:stretch>
            </a:blipFill>
          </p:spPr>
        </p:sp>
        <p:sp>
          <p:nvSpPr>
            <p:cNvPr id="20" name="Freeform 20"/>
            <p:cNvSpPr/>
            <p:nvPr/>
          </p:nvSpPr>
          <p:spPr>
            <a:xfrm>
              <a:off x="3759217" y="0"/>
              <a:ext cx="2352471" cy="2450490"/>
            </a:xfrm>
            <a:custGeom>
              <a:avLst/>
              <a:gdLst/>
              <a:ahLst/>
              <a:cxnLst/>
              <a:rect l="l" t="t" r="r" b="b"/>
              <a:pathLst>
                <a:path w="2352471" h="2450490">
                  <a:moveTo>
                    <a:pt x="0" y="0"/>
                  </a:moveTo>
                  <a:lnTo>
                    <a:pt x="2352471" y="0"/>
                  </a:lnTo>
                  <a:lnTo>
                    <a:pt x="2352471" y="2450490"/>
                  </a:lnTo>
                  <a:lnTo>
                    <a:pt x="0" y="2450490"/>
                  </a:lnTo>
                  <a:lnTo>
                    <a:pt x="0" y="0"/>
                  </a:lnTo>
                  <a:close/>
                </a:path>
              </a:pathLst>
            </a:custGeom>
            <a:blipFill>
              <a:blip r:embed="rId9"/>
              <a:stretch>
                <a:fillRect/>
              </a:stretch>
            </a:blipFill>
          </p:spPr>
        </p:sp>
        <p:sp>
          <p:nvSpPr>
            <p:cNvPr id="21" name="Freeform 21"/>
            <p:cNvSpPr/>
            <p:nvPr/>
          </p:nvSpPr>
          <p:spPr>
            <a:xfrm>
              <a:off x="2795852" y="2450490"/>
              <a:ext cx="1860201" cy="4288648"/>
            </a:xfrm>
            <a:custGeom>
              <a:avLst/>
              <a:gdLst/>
              <a:ahLst/>
              <a:cxnLst/>
              <a:rect l="l" t="t" r="r" b="b"/>
              <a:pathLst>
                <a:path w="1860201" h="4288648">
                  <a:moveTo>
                    <a:pt x="0" y="0"/>
                  </a:moveTo>
                  <a:lnTo>
                    <a:pt x="1860201" y="0"/>
                  </a:lnTo>
                  <a:lnTo>
                    <a:pt x="1860201" y="4288648"/>
                  </a:lnTo>
                  <a:lnTo>
                    <a:pt x="0" y="4288648"/>
                  </a:lnTo>
                  <a:lnTo>
                    <a:pt x="0" y="0"/>
                  </a:lnTo>
                  <a:close/>
                </a:path>
              </a:pathLst>
            </a:custGeom>
            <a:blipFill>
              <a:blip r:embed="rId10"/>
              <a:stretch>
                <a:fillRect/>
              </a:stretch>
            </a:blipFill>
          </p:spPr>
        </p:sp>
      </p:grpSp>
      <p:sp>
        <p:nvSpPr>
          <p:cNvPr id="22" name="TextBox 22"/>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23" name="TextBox 23"/>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Lưới thức ăn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637908"/>
            <a:ext cx="10817582" cy="4756958"/>
            <a:chOff x="0" y="0"/>
            <a:chExt cx="4274726" cy="1879292"/>
          </a:xfrm>
        </p:grpSpPr>
        <p:sp>
          <p:nvSpPr>
            <p:cNvPr id="8" name="Freeform 8"/>
            <p:cNvSpPr/>
            <p:nvPr/>
          </p:nvSpPr>
          <p:spPr>
            <a:xfrm>
              <a:off x="0" y="0"/>
              <a:ext cx="4274726" cy="1879292"/>
            </a:xfrm>
            <a:custGeom>
              <a:avLst/>
              <a:gdLst/>
              <a:ahLst/>
              <a:cxnLst/>
              <a:rect l="l" t="t" r="r" b="b"/>
              <a:pathLst>
                <a:path w="4274726" h="1879292">
                  <a:moveTo>
                    <a:pt x="0" y="0"/>
                  </a:moveTo>
                  <a:lnTo>
                    <a:pt x="4274726" y="0"/>
                  </a:lnTo>
                  <a:lnTo>
                    <a:pt x="4274726" y="1879292"/>
                  </a:lnTo>
                  <a:lnTo>
                    <a:pt x="0" y="1879292"/>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0" name="Group 10"/>
          <p:cNvGrpSpPr/>
          <p:nvPr/>
        </p:nvGrpSpPr>
        <p:grpSpPr>
          <a:xfrm>
            <a:off x="936910" y="2293806"/>
            <a:ext cx="10203700" cy="1269578"/>
            <a:chOff x="0" y="-66674"/>
            <a:chExt cx="20412717" cy="2539157"/>
          </a:xfrm>
        </p:grpSpPr>
        <p:grpSp>
          <p:nvGrpSpPr>
            <p:cNvPr id="11" name="Group 11"/>
            <p:cNvGrpSpPr/>
            <p:nvPr/>
          </p:nvGrpSpPr>
          <p:grpSpPr>
            <a:xfrm rot="5400000">
              <a:off x="-148167" y="148167"/>
              <a:ext cx="2370667" cy="2074333"/>
              <a:chOff x="0" y="0"/>
              <a:chExt cx="812800" cy="711200"/>
            </a:xfrm>
          </p:grpSpPr>
          <p:sp>
            <p:nvSpPr>
              <p:cNvPr id="12" name="Freeform 1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184375"/>
              </a:solidFill>
            </p:spPr>
          </p:sp>
          <p:sp>
            <p:nvSpPr>
              <p:cNvPr id="13" name="TextBox 13"/>
              <p:cNvSpPr txBox="1"/>
              <p:nvPr/>
            </p:nvSpPr>
            <p:spPr>
              <a:xfrm>
                <a:off x="127000" y="282575"/>
                <a:ext cx="558800" cy="3778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2352429" y="-66674"/>
              <a:ext cx="18060288"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Sinh vật sản xuất là các sinh vật tự dưỡng (bậc dinh dưỡng cấp 1), có khả năng tự tổng hợp nên chất hữu cơ từ chất vô cơ của môi trường (ví dụ: thực vật, tảo,...)</a:t>
              </a:r>
            </a:p>
          </p:txBody>
        </p:sp>
      </p:grpSp>
      <p:sp>
        <p:nvSpPr>
          <p:cNvPr id="15" name="Freeform 15"/>
          <p:cNvSpPr/>
          <p:nvPr/>
        </p:nvSpPr>
        <p:spPr>
          <a:xfrm>
            <a:off x="5732581" y="3639476"/>
            <a:ext cx="5408030" cy="2358628"/>
          </a:xfrm>
          <a:custGeom>
            <a:avLst/>
            <a:gdLst/>
            <a:ahLst/>
            <a:cxnLst/>
            <a:rect l="l" t="t" r="r" b="b"/>
            <a:pathLst>
              <a:path w="8114158" h="3537942">
                <a:moveTo>
                  <a:pt x="0" y="0"/>
                </a:moveTo>
                <a:lnTo>
                  <a:pt x="8114159" y="0"/>
                </a:lnTo>
                <a:lnTo>
                  <a:pt x="8114159" y="3537942"/>
                </a:lnTo>
                <a:lnTo>
                  <a:pt x="0" y="3537942"/>
                </a:lnTo>
                <a:lnTo>
                  <a:pt x="0" y="0"/>
                </a:lnTo>
                <a:close/>
              </a:path>
            </a:pathLst>
          </a:custGeom>
          <a:blipFill>
            <a:blip r:embed="rId6"/>
            <a:stretch>
              <a:fillRect t="-26544" b="-26544"/>
            </a:stretch>
          </a:blipFill>
        </p:spPr>
      </p:sp>
      <p:grpSp>
        <p:nvGrpSpPr>
          <p:cNvPr id="16" name="Group 16"/>
          <p:cNvGrpSpPr/>
          <p:nvPr/>
        </p:nvGrpSpPr>
        <p:grpSpPr>
          <a:xfrm>
            <a:off x="1248527" y="3849026"/>
            <a:ext cx="4434226" cy="2151724"/>
            <a:chOff x="0" y="0"/>
            <a:chExt cx="8870762" cy="4303448"/>
          </a:xfrm>
        </p:grpSpPr>
        <p:sp>
          <p:nvSpPr>
            <p:cNvPr id="17" name="Freeform 17"/>
            <p:cNvSpPr/>
            <p:nvPr/>
          </p:nvSpPr>
          <p:spPr>
            <a:xfrm>
              <a:off x="4500394" y="0"/>
              <a:ext cx="4061758" cy="4298156"/>
            </a:xfrm>
            <a:custGeom>
              <a:avLst/>
              <a:gdLst/>
              <a:ahLst/>
              <a:cxnLst/>
              <a:rect l="l" t="t" r="r" b="b"/>
              <a:pathLst>
                <a:path w="4061758" h="4298156">
                  <a:moveTo>
                    <a:pt x="0" y="0"/>
                  </a:moveTo>
                  <a:lnTo>
                    <a:pt x="4061758" y="0"/>
                  </a:lnTo>
                  <a:lnTo>
                    <a:pt x="4061758" y="4298156"/>
                  </a:lnTo>
                  <a:lnTo>
                    <a:pt x="0" y="429815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 name="Freeform 18"/>
            <p:cNvSpPr/>
            <p:nvPr/>
          </p:nvSpPr>
          <p:spPr>
            <a:xfrm>
              <a:off x="2380025" y="5292"/>
              <a:ext cx="1289447" cy="4298156"/>
            </a:xfrm>
            <a:custGeom>
              <a:avLst/>
              <a:gdLst/>
              <a:ahLst/>
              <a:cxnLst/>
              <a:rect l="l" t="t" r="r" b="b"/>
              <a:pathLst>
                <a:path w="1289447" h="4298156">
                  <a:moveTo>
                    <a:pt x="0" y="0"/>
                  </a:moveTo>
                  <a:lnTo>
                    <a:pt x="1289447" y="0"/>
                  </a:lnTo>
                  <a:lnTo>
                    <a:pt x="1289447" y="4298156"/>
                  </a:lnTo>
                  <a:lnTo>
                    <a:pt x="0" y="429815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9" name="Freeform 19"/>
            <p:cNvSpPr/>
            <p:nvPr/>
          </p:nvSpPr>
          <p:spPr>
            <a:xfrm>
              <a:off x="377800" y="0"/>
              <a:ext cx="2646948" cy="4298156"/>
            </a:xfrm>
            <a:custGeom>
              <a:avLst/>
              <a:gdLst/>
              <a:ahLst/>
              <a:cxnLst/>
              <a:rect l="l" t="t" r="r" b="b"/>
              <a:pathLst>
                <a:path w="2646948" h="4298156">
                  <a:moveTo>
                    <a:pt x="0" y="0"/>
                  </a:moveTo>
                  <a:lnTo>
                    <a:pt x="2646948" y="0"/>
                  </a:lnTo>
                  <a:lnTo>
                    <a:pt x="2646948" y="4298156"/>
                  </a:lnTo>
                  <a:lnTo>
                    <a:pt x="0" y="429815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0" name="Freeform 20"/>
            <p:cNvSpPr/>
            <p:nvPr/>
          </p:nvSpPr>
          <p:spPr>
            <a:xfrm>
              <a:off x="3556602" y="701618"/>
              <a:ext cx="2413226" cy="3601830"/>
            </a:xfrm>
            <a:custGeom>
              <a:avLst/>
              <a:gdLst/>
              <a:ahLst/>
              <a:cxnLst/>
              <a:rect l="l" t="t" r="r" b="b"/>
              <a:pathLst>
                <a:path w="2413226" h="3601830">
                  <a:moveTo>
                    <a:pt x="0" y="0"/>
                  </a:moveTo>
                  <a:lnTo>
                    <a:pt x="2413226" y="0"/>
                  </a:lnTo>
                  <a:lnTo>
                    <a:pt x="2413226" y="3601830"/>
                  </a:lnTo>
                  <a:lnTo>
                    <a:pt x="0" y="36018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1" name="Freeform 21"/>
            <p:cNvSpPr/>
            <p:nvPr/>
          </p:nvSpPr>
          <p:spPr>
            <a:xfrm>
              <a:off x="0" y="0"/>
              <a:ext cx="2804547" cy="4298156"/>
            </a:xfrm>
            <a:custGeom>
              <a:avLst/>
              <a:gdLst/>
              <a:ahLst/>
              <a:cxnLst/>
              <a:rect l="l" t="t" r="r" b="b"/>
              <a:pathLst>
                <a:path w="2804547" h="4298156">
                  <a:moveTo>
                    <a:pt x="0" y="0"/>
                  </a:moveTo>
                  <a:lnTo>
                    <a:pt x="2804547" y="0"/>
                  </a:lnTo>
                  <a:lnTo>
                    <a:pt x="2804547" y="4298156"/>
                  </a:lnTo>
                  <a:lnTo>
                    <a:pt x="0" y="429815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2" name="Freeform 22"/>
            <p:cNvSpPr/>
            <p:nvPr/>
          </p:nvSpPr>
          <p:spPr>
            <a:xfrm>
              <a:off x="7468280" y="1651000"/>
              <a:ext cx="1402482" cy="2652448"/>
            </a:xfrm>
            <a:custGeom>
              <a:avLst/>
              <a:gdLst/>
              <a:ahLst/>
              <a:cxnLst/>
              <a:rect l="l" t="t" r="r" b="b"/>
              <a:pathLst>
                <a:path w="1402482" h="2652448">
                  <a:moveTo>
                    <a:pt x="0" y="0"/>
                  </a:moveTo>
                  <a:lnTo>
                    <a:pt x="1402482" y="0"/>
                  </a:lnTo>
                  <a:lnTo>
                    <a:pt x="1402482" y="2652448"/>
                  </a:lnTo>
                  <a:lnTo>
                    <a:pt x="0" y="265244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sp>
        <p:nvSpPr>
          <p:cNvPr id="23" name="TextBox 23"/>
          <p:cNvSpPr txBox="1"/>
          <p:nvPr/>
        </p:nvSpPr>
        <p:spPr>
          <a:xfrm>
            <a:off x="936910" y="1802210"/>
            <a:ext cx="10203701" cy="42473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Một lưới thức ăn hoàn chỉnh gồm ba thành phần chủ yếu:</a:t>
            </a:r>
          </a:p>
        </p:txBody>
      </p:sp>
      <p:sp>
        <p:nvSpPr>
          <p:cNvPr id="24" name="TextBox 24"/>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25" name="TextBox 25"/>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Lưới thức ăn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637908"/>
            <a:ext cx="10817582" cy="4756958"/>
            <a:chOff x="0" y="0"/>
            <a:chExt cx="4274726" cy="1879292"/>
          </a:xfrm>
        </p:grpSpPr>
        <p:sp>
          <p:nvSpPr>
            <p:cNvPr id="8" name="Freeform 8"/>
            <p:cNvSpPr/>
            <p:nvPr/>
          </p:nvSpPr>
          <p:spPr>
            <a:xfrm>
              <a:off x="0" y="0"/>
              <a:ext cx="4274726" cy="1879292"/>
            </a:xfrm>
            <a:custGeom>
              <a:avLst/>
              <a:gdLst/>
              <a:ahLst/>
              <a:cxnLst/>
              <a:rect l="l" t="t" r="r" b="b"/>
              <a:pathLst>
                <a:path w="4274726" h="1879292">
                  <a:moveTo>
                    <a:pt x="0" y="0"/>
                  </a:moveTo>
                  <a:lnTo>
                    <a:pt x="4274726" y="0"/>
                  </a:lnTo>
                  <a:lnTo>
                    <a:pt x="4274726" y="1879292"/>
                  </a:lnTo>
                  <a:lnTo>
                    <a:pt x="0" y="1879292"/>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0" name="Group 10"/>
          <p:cNvGrpSpPr/>
          <p:nvPr/>
        </p:nvGrpSpPr>
        <p:grpSpPr>
          <a:xfrm>
            <a:off x="936910" y="2293806"/>
            <a:ext cx="10203700" cy="1274195"/>
            <a:chOff x="0" y="-66674"/>
            <a:chExt cx="20412717" cy="2548391"/>
          </a:xfrm>
        </p:grpSpPr>
        <p:grpSp>
          <p:nvGrpSpPr>
            <p:cNvPr id="11" name="Group 11"/>
            <p:cNvGrpSpPr/>
            <p:nvPr/>
          </p:nvGrpSpPr>
          <p:grpSpPr>
            <a:xfrm rot="5400000">
              <a:off x="-148167" y="148167"/>
              <a:ext cx="2370667" cy="2074333"/>
              <a:chOff x="0" y="0"/>
              <a:chExt cx="812800" cy="711200"/>
            </a:xfrm>
          </p:grpSpPr>
          <p:sp>
            <p:nvSpPr>
              <p:cNvPr id="12" name="Freeform 1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184375"/>
              </a:solidFill>
            </p:spPr>
          </p:sp>
          <p:sp>
            <p:nvSpPr>
              <p:cNvPr id="13" name="TextBox 13"/>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2352429" y="-66674"/>
              <a:ext cx="18060288" cy="254839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Sinh vật tiêu thụ (bậc dinh dưỡng cấp 2, 3, 4,...) là những sinh vật dị dưỡng, không có khả năng tự tổng hợp chất hữu cơ từ chất vô cơ</a:t>
              </a:r>
            </a:p>
          </p:txBody>
        </p:sp>
      </p:grpSp>
      <p:sp>
        <p:nvSpPr>
          <p:cNvPr id="15" name="Freeform 15"/>
          <p:cNvSpPr/>
          <p:nvPr/>
        </p:nvSpPr>
        <p:spPr>
          <a:xfrm>
            <a:off x="936910" y="3639476"/>
            <a:ext cx="4661682" cy="2358628"/>
          </a:xfrm>
          <a:custGeom>
            <a:avLst/>
            <a:gdLst/>
            <a:ahLst/>
            <a:cxnLst/>
            <a:rect l="l" t="t" r="r" b="b"/>
            <a:pathLst>
              <a:path w="6994345" h="3537942">
                <a:moveTo>
                  <a:pt x="0" y="0"/>
                </a:moveTo>
                <a:lnTo>
                  <a:pt x="6994344" y="0"/>
                </a:lnTo>
                <a:lnTo>
                  <a:pt x="6994344" y="3537942"/>
                </a:lnTo>
                <a:lnTo>
                  <a:pt x="0" y="3537942"/>
                </a:lnTo>
                <a:lnTo>
                  <a:pt x="0" y="0"/>
                </a:lnTo>
                <a:close/>
              </a:path>
            </a:pathLst>
          </a:custGeom>
          <a:blipFill>
            <a:blip r:embed="rId6"/>
            <a:stretch>
              <a:fillRect t="-14868" b="-14868"/>
            </a:stretch>
          </a:blipFill>
        </p:spPr>
      </p:sp>
      <p:sp>
        <p:nvSpPr>
          <p:cNvPr id="16" name="Freeform 16"/>
          <p:cNvSpPr/>
          <p:nvPr/>
        </p:nvSpPr>
        <p:spPr>
          <a:xfrm>
            <a:off x="5732581" y="3639476"/>
            <a:ext cx="5408030" cy="2355983"/>
          </a:xfrm>
          <a:custGeom>
            <a:avLst/>
            <a:gdLst/>
            <a:ahLst/>
            <a:cxnLst/>
            <a:rect l="l" t="t" r="r" b="b"/>
            <a:pathLst>
              <a:path w="8114158" h="3533974">
                <a:moveTo>
                  <a:pt x="0" y="0"/>
                </a:moveTo>
                <a:lnTo>
                  <a:pt x="8114159" y="0"/>
                </a:lnTo>
                <a:lnTo>
                  <a:pt x="8114159" y="3533974"/>
                </a:lnTo>
                <a:lnTo>
                  <a:pt x="0" y="3533974"/>
                </a:lnTo>
                <a:lnTo>
                  <a:pt x="0" y="0"/>
                </a:lnTo>
                <a:close/>
              </a:path>
            </a:pathLst>
          </a:custGeom>
          <a:blipFill>
            <a:blip r:embed="rId7"/>
            <a:stretch>
              <a:fillRect t="-26630" b="-26630"/>
            </a:stretch>
          </a:blipFill>
        </p:spPr>
      </p:sp>
      <p:sp>
        <p:nvSpPr>
          <p:cNvPr id="17" name="TextBox 17"/>
          <p:cNvSpPr txBox="1"/>
          <p:nvPr/>
        </p:nvSpPr>
        <p:spPr>
          <a:xfrm>
            <a:off x="936910" y="1802210"/>
            <a:ext cx="10203701"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Một lưới thức ăn hoàn chỉnh gồm ba thành phần chủ yếu:</a:t>
            </a:r>
          </a:p>
        </p:txBody>
      </p:sp>
      <p:sp>
        <p:nvSpPr>
          <p:cNvPr id="18" name="TextBox 18"/>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19" name="TextBox 19"/>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Lưới thức ăn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637908"/>
            <a:ext cx="10817582" cy="4756958"/>
            <a:chOff x="0" y="0"/>
            <a:chExt cx="4274726" cy="1879292"/>
          </a:xfrm>
        </p:grpSpPr>
        <p:sp>
          <p:nvSpPr>
            <p:cNvPr id="8" name="Freeform 8"/>
            <p:cNvSpPr/>
            <p:nvPr/>
          </p:nvSpPr>
          <p:spPr>
            <a:xfrm>
              <a:off x="0" y="0"/>
              <a:ext cx="4274726" cy="1879292"/>
            </a:xfrm>
            <a:custGeom>
              <a:avLst/>
              <a:gdLst/>
              <a:ahLst/>
              <a:cxnLst/>
              <a:rect l="l" t="t" r="r" b="b"/>
              <a:pathLst>
                <a:path w="4274726" h="1879292">
                  <a:moveTo>
                    <a:pt x="0" y="0"/>
                  </a:moveTo>
                  <a:lnTo>
                    <a:pt x="4274726" y="0"/>
                  </a:lnTo>
                  <a:lnTo>
                    <a:pt x="4274726" y="1879292"/>
                  </a:lnTo>
                  <a:lnTo>
                    <a:pt x="0" y="1879292"/>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0" name="Group 10"/>
          <p:cNvGrpSpPr/>
          <p:nvPr/>
        </p:nvGrpSpPr>
        <p:grpSpPr>
          <a:xfrm>
            <a:off x="936910" y="2293806"/>
            <a:ext cx="10203700" cy="1269578"/>
            <a:chOff x="0" y="-66674"/>
            <a:chExt cx="20412717" cy="2539157"/>
          </a:xfrm>
        </p:grpSpPr>
        <p:grpSp>
          <p:nvGrpSpPr>
            <p:cNvPr id="11" name="Group 11"/>
            <p:cNvGrpSpPr/>
            <p:nvPr/>
          </p:nvGrpSpPr>
          <p:grpSpPr>
            <a:xfrm rot="5400000">
              <a:off x="-148167" y="148167"/>
              <a:ext cx="2370667" cy="2074333"/>
              <a:chOff x="0" y="0"/>
              <a:chExt cx="812800" cy="711200"/>
            </a:xfrm>
          </p:grpSpPr>
          <p:sp>
            <p:nvSpPr>
              <p:cNvPr id="12" name="Freeform 1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184375"/>
              </a:solidFill>
            </p:spPr>
          </p:sp>
          <p:sp>
            <p:nvSpPr>
              <p:cNvPr id="13" name="TextBox 13"/>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2352429" y="-66674"/>
              <a:ext cx="18060288"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Sinh vật phân giải cũng là sinh vật dị dưỡng, chúng sử dụng xác chết làm nguồn dinh dưỡng, gồm chủ yếu là các vi khuẩn, nấm, một số loài động vật không xương sống</a:t>
              </a:r>
            </a:p>
          </p:txBody>
        </p:sp>
      </p:grpSp>
      <p:sp>
        <p:nvSpPr>
          <p:cNvPr id="15" name="Freeform 15"/>
          <p:cNvSpPr/>
          <p:nvPr/>
        </p:nvSpPr>
        <p:spPr>
          <a:xfrm>
            <a:off x="936910" y="3813572"/>
            <a:ext cx="4630012" cy="2358628"/>
          </a:xfrm>
          <a:custGeom>
            <a:avLst/>
            <a:gdLst/>
            <a:ahLst/>
            <a:cxnLst/>
            <a:rect l="l" t="t" r="r" b="b"/>
            <a:pathLst>
              <a:path w="6946827" h="3537942">
                <a:moveTo>
                  <a:pt x="0" y="0"/>
                </a:moveTo>
                <a:lnTo>
                  <a:pt x="6946826" y="0"/>
                </a:lnTo>
                <a:lnTo>
                  <a:pt x="6946826" y="3537942"/>
                </a:lnTo>
                <a:lnTo>
                  <a:pt x="0" y="3537942"/>
                </a:lnTo>
                <a:lnTo>
                  <a:pt x="0" y="0"/>
                </a:lnTo>
                <a:close/>
              </a:path>
            </a:pathLst>
          </a:custGeom>
          <a:blipFill>
            <a:blip r:embed="rId6"/>
            <a:stretch>
              <a:fillRect t="-15409" b="-15409"/>
            </a:stretch>
          </a:blipFill>
        </p:spPr>
      </p:sp>
      <p:sp>
        <p:nvSpPr>
          <p:cNvPr id="16" name="Freeform 16"/>
          <p:cNvSpPr/>
          <p:nvPr/>
        </p:nvSpPr>
        <p:spPr>
          <a:xfrm>
            <a:off x="5732581" y="3813572"/>
            <a:ext cx="5408030" cy="2355983"/>
          </a:xfrm>
          <a:custGeom>
            <a:avLst/>
            <a:gdLst/>
            <a:ahLst/>
            <a:cxnLst/>
            <a:rect l="l" t="t" r="r" b="b"/>
            <a:pathLst>
              <a:path w="8114158" h="3533974">
                <a:moveTo>
                  <a:pt x="0" y="0"/>
                </a:moveTo>
                <a:lnTo>
                  <a:pt x="8114159" y="0"/>
                </a:lnTo>
                <a:lnTo>
                  <a:pt x="8114159" y="3533974"/>
                </a:lnTo>
                <a:lnTo>
                  <a:pt x="0" y="3533974"/>
                </a:lnTo>
                <a:lnTo>
                  <a:pt x="0" y="0"/>
                </a:lnTo>
                <a:close/>
              </a:path>
            </a:pathLst>
          </a:custGeom>
          <a:blipFill>
            <a:blip r:embed="rId7"/>
            <a:stretch>
              <a:fillRect t="-27204" b="-27204"/>
            </a:stretch>
          </a:blipFill>
        </p:spPr>
      </p:sp>
      <p:sp>
        <p:nvSpPr>
          <p:cNvPr id="17" name="TextBox 17"/>
          <p:cNvSpPr txBox="1"/>
          <p:nvPr/>
        </p:nvSpPr>
        <p:spPr>
          <a:xfrm>
            <a:off x="936910" y="1802210"/>
            <a:ext cx="10203701"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Một lưới thức ăn hoàn chỉnh gồm ba thành phần chủ yếu:</a:t>
            </a:r>
          </a:p>
        </p:txBody>
      </p:sp>
      <p:sp>
        <p:nvSpPr>
          <p:cNvPr id="18" name="TextBox 18"/>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19" name="TextBox 19"/>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Lưới thức ăn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8" name="TextBox 8"/>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Lưới thức ăn</a:t>
            </a:r>
          </a:p>
        </p:txBody>
      </p:sp>
      <p:grpSp>
        <p:nvGrpSpPr>
          <p:cNvPr id="9" name="Group 9"/>
          <p:cNvGrpSpPr/>
          <p:nvPr/>
        </p:nvGrpSpPr>
        <p:grpSpPr>
          <a:xfrm>
            <a:off x="685622" y="1637908"/>
            <a:ext cx="10817582" cy="770987"/>
            <a:chOff x="0" y="0"/>
            <a:chExt cx="21640800" cy="1541973"/>
          </a:xfrm>
        </p:grpSpPr>
        <p:grpSp>
          <p:nvGrpSpPr>
            <p:cNvPr id="10" name="Group 10"/>
            <p:cNvGrpSpPr/>
            <p:nvPr/>
          </p:nvGrpSpPr>
          <p:grpSpPr>
            <a:xfrm>
              <a:off x="0" y="0"/>
              <a:ext cx="21640800" cy="1541973"/>
              <a:chOff x="0" y="0"/>
              <a:chExt cx="4274726" cy="304587"/>
            </a:xfrm>
          </p:grpSpPr>
          <p:sp>
            <p:nvSpPr>
              <p:cNvPr id="11" name="Freeform 11"/>
              <p:cNvSpPr/>
              <p:nvPr/>
            </p:nvSpPr>
            <p:spPr>
              <a:xfrm>
                <a:off x="0" y="0"/>
                <a:ext cx="4274726" cy="304587"/>
              </a:xfrm>
              <a:custGeom>
                <a:avLst/>
                <a:gdLst/>
                <a:ahLst/>
                <a:cxnLst/>
                <a:rect l="l" t="t" r="r" b="b"/>
                <a:pathLst>
                  <a:path w="4274726" h="304587">
                    <a:moveTo>
                      <a:pt x="0" y="0"/>
                    </a:moveTo>
                    <a:lnTo>
                      <a:pt x="4274726" y="0"/>
                    </a:lnTo>
                    <a:lnTo>
                      <a:pt x="4274726" y="304587"/>
                    </a:lnTo>
                    <a:lnTo>
                      <a:pt x="0" y="304587"/>
                    </a:ln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3" name="TextBox 13"/>
            <p:cNvSpPr txBox="1"/>
            <p:nvPr/>
          </p:nvSpPr>
          <p:spPr>
            <a:xfrm>
              <a:off x="502709" y="350828"/>
              <a:ext cx="20412718"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Lấy ví dụ về lưới thức ăn trong tự nhiên</a:t>
              </a:r>
            </a:p>
          </p:txBody>
        </p:sp>
      </p:grpSp>
      <p:pic>
        <p:nvPicPr>
          <p:cNvPr id="15" name="Picture 14" descr="BÀI 29: Thực vật - Hoc2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232" y="2637790"/>
            <a:ext cx="10733180" cy="216281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8" name="TextBox 8"/>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Tháp sinh thái</a:t>
            </a:r>
          </a:p>
        </p:txBody>
      </p:sp>
      <p:grpSp>
        <p:nvGrpSpPr>
          <p:cNvPr id="9" name="Group 9"/>
          <p:cNvGrpSpPr/>
          <p:nvPr/>
        </p:nvGrpSpPr>
        <p:grpSpPr>
          <a:xfrm>
            <a:off x="685622" y="1637908"/>
            <a:ext cx="10817582" cy="770987"/>
            <a:chOff x="0" y="0"/>
            <a:chExt cx="21640800" cy="1541973"/>
          </a:xfrm>
        </p:grpSpPr>
        <p:grpSp>
          <p:nvGrpSpPr>
            <p:cNvPr id="10" name="Group 10"/>
            <p:cNvGrpSpPr/>
            <p:nvPr/>
          </p:nvGrpSpPr>
          <p:grpSpPr>
            <a:xfrm>
              <a:off x="0" y="0"/>
              <a:ext cx="21640800" cy="1541973"/>
              <a:chOff x="0" y="0"/>
              <a:chExt cx="4274726" cy="304587"/>
            </a:xfrm>
          </p:grpSpPr>
          <p:sp>
            <p:nvSpPr>
              <p:cNvPr id="11" name="Freeform 11"/>
              <p:cNvSpPr/>
              <p:nvPr/>
            </p:nvSpPr>
            <p:spPr>
              <a:xfrm>
                <a:off x="0" y="0"/>
                <a:ext cx="4274726" cy="304587"/>
              </a:xfrm>
              <a:custGeom>
                <a:avLst/>
                <a:gdLst/>
                <a:ahLst/>
                <a:cxnLst/>
                <a:rect l="l" t="t" r="r" b="b"/>
                <a:pathLst>
                  <a:path w="4274726" h="304587">
                    <a:moveTo>
                      <a:pt x="0" y="0"/>
                    </a:moveTo>
                    <a:lnTo>
                      <a:pt x="4274726" y="0"/>
                    </a:lnTo>
                    <a:lnTo>
                      <a:pt x="4274726" y="304587"/>
                    </a:lnTo>
                    <a:lnTo>
                      <a:pt x="0" y="304587"/>
                    </a:ln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3" name="TextBox 13"/>
            <p:cNvSpPr txBox="1"/>
            <p:nvPr/>
          </p:nvSpPr>
          <p:spPr>
            <a:xfrm>
              <a:off x="502709" y="350828"/>
              <a:ext cx="20412718"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Nêu ý nghĩa của tháp sinh thái</a:t>
              </a:r>
            </a:p>
          </p:txBody>
        </p:sp>
      </p:grpSp>
      <p:sp>
        <p:nvSpPr>
          <p:cNvPr id="14" name="TextBox 14"/>
          <p:cNvSpPr txBox="1"/>
          <p:nvPr/>
        </p:nvSpPr>
        <p:spPr>
          <a:xfrm>
            <a:off x="685622" y="2491444"/>
            <a:ext cx="10817582" cy="810415"/>
          </a:xfrm>
          <a:prstGeom prst="rect">
            <a:avLst/>
          </a:prstGeom>
        </p:spPr>
        <p:txBody>
          <a:bodyPr wrap="square" lIns="0" tIns="0" rIns="0" bIns="0" rtlCol="0" anchor="t">
            <a:spAutoFit/>
          </a:bodyPr>
          <a:lstStyle/>
          <a:p>
            <a:pPr>
              <a:lnSpc>
                <a:spcPct val="120000"/>
              </a:lnSpc>
            </a:pPr>
            <a:r>
              <a:rPr lang="vi-VN" sz="2300">
                <a:solidFill>
                  <a:srgbClr val="000000"/>
                </a:solidFill>
                <a:latin typeface="Arial" pitchFamily="34" charset="0"/>
              </a:rPr>
              <a:t>Ý nghĩa của tháp sinh thái: Tháp sinh thái giúp xem xét mức độ hiệu quả dinh dưỡng của mỗi bậc dinh dưỡng trong hệ sinh thái.</a:t>
            </a:r>
            <a:endParaRPr lang="en-US"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637908"/>
            <a:ext cx="10817582" cy="770987"/>
            <a:chOff x="0" y="0"/>
            <a:chExt cx="21640800" cy="1541973"/>
          </a:xfrm>
        </p:grpSpPr>
        <p:grpSp>
          <p:nvGrpSpPr>
            <p:cNvPr id="8" name="Group 8"/>
            <p:cNvGrpSpPr/>
            <p:nvPr/>
          </p:nvGrpSpPr>
          <p:grpSpPr>
            <a:xfrm>
              <a:off x="0" y="0"/>
              <a:ext cx="21640800" cy="1541973"/>
              <a:chOff x="0" y="0"/>
              <a:chExt cx="4274726" cy="304587"/>
            </a:xfrm>
          </p:grpSpPr>
          <p:sp>
            <p:nvSpPr>
              <p:cNvPr id="9" name="Freeform 9"/>
              <p:cNvSpPr/>
              <p:nvPr/>
            </p:nvSpPr>
            <p:spPr>
              <a:xfrm>
                <a:off x="0" y="0"/>
                <a:ext cx="4274726" cy="304587"/>
              </a:xfrm>
              <a:custGeom>
                <a:avLst/>
                <a:gdLst/>
                <a:ahLst/>
                <a:cxnLst/>
                <a:rect l="l" t="t" r="r" b="b"/>
                <a:pathLst>
                  <a:path w="4274726" h="304587">
                    <a:moveTo>
                      <a:pt x="0" y="0"/>
                    </a:moveTo>
                    <a:lnTo>
                      <a:pt x="4274726" y="0"/>
                    </a:lnTo>
                    <a:lnTo>
                      <a:pt x="4274726" y="304587"/>
                    </a:lnTo>
                    <a:lnTo>
                      <a:pt x="0" y="304587"/>
                    </a:lnTo>
                    <a:close/>
                  </a:path>
                </a:pathLst>
              </a:custGeom>
              <a:solidFill>
                <a:srgbClr val="FFDE59"/>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1" name="TextBox 11"/>
            <p:cNvSpPr txBox="1"/>
            <p:nvPr/>
          </p:nvSpPr>
          <p:spPr>
            <a:xfrm>
              <a:off x="502709" y="350828"/>
              <a:ext cx="20412718"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Hãy xác định tên của ba loại tháp trong hình. Giải thích vì sao?</a:t>
              </a:r>
            </a:p>
          </p:txBody>
        </p:sp>
      </p:grpSp>
      <p:sp>
        <p:nvSpPr>
          <p:cNvPr id="12" name="Freeform 12"/>
          <p:cNvSpPr/>
          <p:nvPr/>
        </p:nvSpPr>
        <p:spPr>
          <a:xfrm>
            <a:off x="4370175" y="2542244"/>
            <a:ext cx="7133029" cy="4135665"/>
          </a:xfrm>
          <a:custGeom>
            <a:avLst/>
            <a:gdLst/>
            <a:ahLst/>
            <a:cxnLst/>
            <a:rect l="l" t="t" r="r" b="b"/>
            <a:pathLst>
              <a:path w="10702330" h="6203497">
                <a:moveTo>
                  <a:pt x="0" y="0"/>
                </a:moveTo>
                <a:lnTo>
                  <a:pt x="10702330" y="0"/>
                </a:lnTo>
                <a:lnTo>
                  <a:pt x="10702330" y="6203497"/>
                </a:lnTo>
                <a:lnTo>
                  <a:pt x="0" y="6203497"/>
                </a:lnTo>
                <a:lnTo>
                  <a:pt x="0" y="0"/>
                </a:lnTo>
                <a:close/>
              </a:path>
            </a:pathLst>
          </a:custGeom>
          <a:blipFill>
            <a:blip r:embed="rId6"/>
            <a:stretch>
              <a:fillRect l="-805" r="-805"/>
            </a:stretch>
          </a:blipFill>
        </p:spPr>
      </p:sp>
      <p:sp>
        <p:nvSpPr>
          <p:cNvPr id="13" name="TextBox 13"/>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14" name="TextBox 14"/>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Tháp sinh thái</a:t>
            </a:r>
          </a:p>
        </p:txBody>
      </p:sp>
      <p:sp>
        <p:nvSpPr>
          <p:cNvPr id="15" name="TextBox 15"/>
          <p:cNvSpPr txBox="1"/>
          <p:nvPr/>
        </p:nvSpPr>
        <p:spPr>
          <a:xfrm>
            <a:off x="685622" y="2491444"/>
            <a:ext cx="2922298"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637908"/>
            <a:ext cx="10817582" cy="1151155"/>
            <a:chOff x="0" y="0"/>
            <a:chExt cx="21640800" cy="2302310"/>
          </a:xfrm>
        </p:grpSpPr>
        <p:grpSp>
          <p:nvGrpSpPr>
            <p:cNvPr id="8" name="Group 8"/>
            <p:cNvGrpSpPr/>
            <p:nvPr/>
          </p:nvGrpSpPr>
          <p:grpSpPr>
            <a:xfrm>
              <a:off x="0" y="0"/>
              <a:ext cx="21640800" cy="2302310"/>
              <a:chOff x="0" y="0"/>
              <a:chExt cx="4274726" cy="454777"/>
            </a:xfrm>
          </p:grpSpPr>
          <p:sp>
            <p:nvSpPr>
              <p:cNvPr id="9" name="Freeform 9"/>
              <p:cNvSpPr/>
              <p:nvPr/>
            </p:nvSpPr>
            <p:spPr>
              <a:xfrm>
                <a:off x="0" y="0"/>
                <a:ext cx="4274726" cy="454777"/>
              </a:xfrm>
              <a:custGeom>
                <a:avLst/>
                <a:gdLst/>
                <a:ahLst/>
                <a:cxnLst/>
                <a:rect l="l" t="t" r="r" b="b"/>
                <a:pathLst>
                  <a:path w="4274726" h="454777">
                    <a:moveTo>
                      <a:pt x="0" y="0"/>
                    </a:moveTo>
                    <a:lnTo>
                      <a:pt x="4274726" y="0"/>
                    </a:lnTo>
                    <a:lnTo>
                      <a:pt x="4274726" y="454777"/>
                    </a:lnTo>
                    <a:lnTo>
                      <a:pt x="0" y="454777"/>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1" name="TextBox 11"/>
            <p:cNvSpPr txBox="1"/>
            <p:nvPr/>
          </p:nvSpPr>
          <p:spPr>
            <a:xfrm>
              <a:off x="502709" y="318248"/>
              <a:ext cx="20412718"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xem xét mức độ hiệu quả dinh dưỡng của mỗi bậc dinh dưỡng trong hệ sinh thái, người ta xây dựng các tháp sinh thái. </a:t>
              </a:r>
            </a:p>
          </p:txBody>
        </p:sp>
      </p:grpSp>
      <p:sp>
        <p:nvSpPr>
          <p:cNvPr id="12" name="Freeform 12"/>
          <p:cNvSpPr/>
          <p:nvPr/>
        </p:nvSpPr>
        <p:spPr>
          <a:xfrm>
            <a:off x="4979896" y="2922413"/>
            <a:ext cx="6523307" cy="3782154"/>
          </a:xfrm>
          <a:custGeom>
            <a:avLst/>
            <a:gdLst/>
            <a:ahLst/>
            <a:cxnLst/>
            <a:rect l="l" t="t" r="r" b="b"/>
            <a:pathLst>
              <a:path w="9787510" h="5673231">
                <a:moveTo>
                  <a:pt x="0" y="0"/>
                </a:moveTo>
                <a:lnTo>
                  <a:pt x="9787510" y="0"/>
                </a:lnTo>
                <a:lnTo>
                  <a:pt x="9787510" y="5673231"/>
                </a:lnTo>
                <a:lnTo>
                  <a:pt x="0" y="5673231"/>
                </a:lnTo>
                <a:lnTo>
                  <a:pt x="0" y="0"/>
                </a:lnTo>
                <a:close/>
              </a:path>
            </a:pathLst>
          </a:custGeom>
          <a:blipFill>
            <a:blip r:embed="rId6"/>
            <a:stretch>
              <a:fillRect l="-805" r="-805"/>
            </a:stretch>
          </a:blipFill>
        </p:spPr>
      </p:sp>
      <p:grpSp>
        <p:nvGrpSpPr>
          <p:cNvPr id="13" name="Group 13"/>
          <p:cNvGrpSpPr/>
          <p:nvPr/>
        </p:nvGrpSpPr>
        <p:grpSpPr>
          <a:xfrm>
            <a:off x="685621" y="3015947"/>
            <a:ext cx="5593635" cy="3557879"/>
            <a:chOff x="0" y="0"/>
            <a:chExt cx="11190184" cy="7115757"/>
          </a:xfrm>
        </p:grpSpPr>
        <p:sp>
          <p:nvSpPr>
            <p:cNvPr id="14" name="Freeform 14"/>
            <p:cNvSpPr/>
            <p:nvPr/>
          </p:nvSpPr>
          <p:spPr>
            <a:xfrm rot="-5400000">
              <a:off x="529680" y="3590976"/>
              <a:ext cx="803251" cy="1862610"/>
            </a:xfrm>
            <a:custGeom>
              <a:avLst/>
              <a:gdLst/>
              <a:ahLst/>
              <a:cxnLst/>
              <a:rect l="l" t="t" r="r" b="b"/>
              <a:pathLst>
                <a:path w="803251" h="1862610">
                  <a:moveTo>
                    <a:pt x="0" y="0"/>
                  </a:moveTo>
                  <a:lnTo>
                    <a:pt x="803251" y="0"/>
                  </a:lnTo>
                  <a:lnTo>
                    <a:pt x="803251" y="1862611"/>
                  </a:lnTo>
                  <a:lnTo>
                    <a:pt x="0" y="18626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TextBox 15"/>
            <p:cNvSpPr txBox="1"/>
            <p:nvPr/>
          </p:nvSpPr>
          <p:spPr>
            <a:xfrm>
              <a:off x="2167446" y="4102123"/>
              <a:ext cx="9022738"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Tháp số lượng</a:t>
              </a:r>
            </a:p>
          </p:txBody>
        </p:sp>
        <p:sp>
          <p:nvSpPr>
            <p:cNvPr id="16" name="Freeform 16"/>
            <p:cNvSpPr/>
            <p:nvPr/>
          </p:nvSpPr>
          <p:spPr>
            <a:xfrm rot="-5400000">
              <a:off x="529680" y="4648227"/>
              <a:ext cx="803251" cy="1862610"/>
            </a:xfrm>
            <a:custGeom>
              <a:avLst/>
              <a:gdLst/>
              <a:ahLst/>
              <a:cxnLst/>
              <a:rect l="l" t="t" r="r" b="b"/>
              <a:pathLst>
                <a:path w="803251" h="1862610">
                  <a:moveTo>
                    <a:pt x="0" y="0"/>
                  </a:moveTo>
                  <a:lnTo>
                    <a:pt x="803251" y="0"/>
                  </a:lnTo>
                  <a:lnTo>
                    <a:pt x="803251" y="1862610"/>
                  </a:lnTo>
                  <a:lnTo>
                    <a:pt x="0" y="186261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TextBox 17"/>
            <p:cNvSpPr txBox="1"/>
            <p:nvPr/>
          </p:nvSpPr>
          <p:spPr>
            <a:xfrm>
              <a:off x="2167446" y="5159373"/>
              <a:ext cx="9022738"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Tháp khối lượng</a:t>
              </a:r>
            </a:p>
          </p:txBody>
        </p:sp>
        <p:sp>
          <p:nvSpPr>
            <p:cNvPr id="18" name="Freeform 18"/>
            <p:cNvSpPr/>
            <p:nvPr/>
          </p:nvSpPr>
          <p:spPr>
            <a:xfrm rot="-5400000">
              <a:off x="529680" y="5782827"/>
              <a:ext cx="803251" cy="1862610"/>
            </a:xfrm>
            <a:custGeom>
              <a:avLst/>
              <a:gdLst/>
              <a:ahLst/>
              <a:cxnLst/>
              <a:rect l="l" t="t" r="r" b="b"/>
              <a:pathLst>
                <a:path w="803251" h="1862610">
                  <a:moveTo>
                    <a:pt x="0" y="0"/>
                  </a:moveTo>
                  <a:lnTo>
                    <a:pt x="803251" y="0"/>
                  </a:lnTo>
                  <a:lnTo>
                    <a:pt x="803251" y="1862611"/>
                  </a:lnTo>
                  <a:lnTo>
                    <a:pt x="0" y="18626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9" name="TextBox 19"/>
            <p:cNvSpPr txBox="1"/>
            <p:nvPr/>
          </p:nvSpPr>
          <p:spPr>
            <a:xfrm>
              <a:off x="2167446" y="6293973"/>
              <a:ext cx="9022738"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Tháp năng lượng</a:t>
              </a:r>
            </a:p>
          </p:txBody>
        </p:sp>
        <p:sp>
          <p:nvSpPr>
            <p:cNvPr id="20" name="Freeform 20"/>
            <p:cNvSpPr/>
            <p:nvPr/>
          </p:nvSpPr>
          <p:spPr>
            <a:xfrm>
              <a:off x="0" y="0"/>
              <a:ext cx="7871772" cy="2705922"/>
            </a:xfrm>
            <a:custGeom>
              <a:avLst/>
              <a:gdLst/>
              <a:ahLst/>
              <a:cxnLst/>
              <a:rect l="l" t="t" r="r" b="b"/>
              <a:pathLst>
                <a:path w="7871772" h="2705922">
                  <a:moveTo>
                    <a:pt x="0" y="0"/>
                  </a:moveTo>
                  <a:lnTo>
                    <a:pt x="7871772" y="0"/>
                  </a:lnTo>
                  <a:lnTo>
                    <a:pt x="7871772" y="2705922"/>
                  </a:lnTo>
                  <a:lnTo>
                    <a:pt x="0" y="270592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1" name="TextBox 21"/>
            <p:cNvSpPr txBox="1"/>
            <p:nvPr/>
          </p:nvSpPr>
          <p:spPr>
            <a:xfrm>
              <a:off x="0" y="3093016"/>
              <a:ext cx="7321947"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Có ba loại tháp sinh thái:</a:t>
              </a:r>
            </a:p>
          </p:txBody>
        </p:sp>
      </p:grpSp>
      <p:sp>
        <p:nvSpPr>
          <p:cNvPr id="22" name="TextBox 22"/>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23" name="TextBox 23"/>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Tháp sinh thái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637908"/>
            <a:ext cx="10817582" cy="1151155"/>
            <a:chOff x="0" y="0"/>
            <a:chExt cx="21640800" cy="2302310"/>
          </a:xfrm>
        </p:grpSpPr>
        <p:grpSp>
          <p:nvGrpSpPr>
            <p:cNvPr id="8" name="Group 8"/>
            <p:cNvGrpSpPr/>
            <p:nvPr/>
          </p:nvGrpSpPr>
          <p:grpSpPr>
            <a:xfrm>
              <a:off x="0" y="0"/>
              <a:ext cx="21640800" cy="2302310"/>
              <a:chOff x="0" y="0"/>
              <a:chExt cx="4274726" cy="454777"/>
            </a:xfrm>
          </p:grpSpPr>
          <p:sp>
            <p:nvSpPr>
              <p:cNvPr id="9" name="Freeform 9"/>
              <p:cNvSpPr/>
              <p:nvPr/>
            </p:nvSpPr>
            <p:spPr>
              <a:xfrm>
                <a:off x="0" y="0"/>
                <a:ext cx="4274726" cy="454777"/>
              </a:xfrm>
              <a:custGeom>
                <a:avLst/>
                <a:gdLst/>
                <a:ahLst/>
                <a:cxnLst/>
                <a:rect l="l" t="t" r="r" b="b"/>
                <a:pathLst>
                  <a:path w="4274726" h="454777">
                    <a:moveTo>
                      <a:pt x="0" y="0"/>
                    </a:moveTo>
                    <a:lnTo>
                      <a:pt x="4274726" y="0"/>
                    </a:lnTo>
                    <a:lnTo>
                      <a:pt x="4274726" y="454777"/>
                    </a:lnTo>
                    <a:lnTo>
                      <a:pt x="0" y="454777"/>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502709" y="318248"/>
              <a:ext cx="20412718"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xem xét mức độ hiệu quả dinh dưỡng của mỗi bậc dinh dưỡng trong hệ sinh thái, người ta xây dựng các tháp sinh thái. </a:t>
              </a:r>
            </a:p>
          </p:txBody>
        </p:sp>
      </p:grpSp>
      <p:sp>
        <p:nvSpPr>
          <p:cNvPr id="12" name="Freeform 12"/>
          <p:cNvSpPr/>
          <p:nvPr/>
        </p:nvSpPr>
        <p:spPr>
          <a:xfrm>
            <a:off x="5960630" y="2960513"/>
            <a:ext cx="5542574" cy="3613313"/>
          </a:xfrm>
          <a:custGeom>
            <a:avLst/>
            <a:gdLst/>
            <a:ahLst/>
            <a:cxnLst/>
            <a:rect l="l" t="t" r="r" b="b"/>
            <a:pathLst>
              <a:path w="8316027" h="5419969">
                <a:moveTo>
                  <a:pt x="0" y="0"/>
                </a:moveTo>
                <a:lnTo>
                  <a:pt x="8316027" y="0"/>
                </a:lnTo>
                <a:lnTo>
                  <a:pt x="8316027" y="5419969"/>
                </a:lnTo>
                <a:lnTo>
                  <a:pt x="0" y="5419969"/>
                </a:lnTo>
                <a:lnTo>
                  <a:pt x="0" y="0"/>
                </a:lnTo>
                <a:close/>
              </a:path>
            </a:pathLst>
          </a:custGeom>
          <a:blipFill>
            <a:blip r:embed="rId6"/>
            <a:stretch>
              <a:fillRect l="-1721" r="-115556" b="-90176"/>
            </a:stretch>
          </a:blipFill>
        </p:spPr>
      </p:sp>
      <p:sp>
        <p:nvSpPr>
          <p:cNvPr id="13" name="TextBox 13"/>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14" name="TextBox 14"/>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Tháp sinh thái</a:t>
            </a:r>
          </a:p>
        </p:txBody>
      </p:sp>
      <p:grpSp>
        <p:nvGrpSpPr>
          <p:cNvPr id="15" name="Group 15"/>
          <p:cNvGrpSpPr/>
          <p:nvPr/>
        </p:nvGrpSpPr>
        <p:grpSpPr>
          <a:xfrm>
            <a:off x="685622" y="2839963"/>
            <a:ext cx="5046959" cy="3733864"/>
            <a:chOff x="0" y="-241102"/>
            <a:chExt cx="10096549" cy="7467728"/>
          </a:xfrm>
        </p:grpSpPr>
        <p:grpSp>
          <p:nvGrpSpPr>
            <p:cNvPr id="16" name="Group 16"/>
            <p:cNvGrpSpPr/>
            <p:nvPr/>
          </p:nvGrpSpPr>
          <p:grpSpPr>
            <a:xfrm>
              <a:off x="0" y="-241102"/>
              <a:ext cx="10096549" cy="7467728"/>
              <a:chOff x="0" y="-47625"/>
              <a:chExt cx="1994380" cy="1475107"/>
            </a:xfrm>
          </p:grpSpPr>
          <p:sp>
            <p:nvSpPr>
              <p:cNvPr id="17" name="Freeform 17"/>
              <p:cNvSpPr/>
              <p:nvPr/>
            </p:nvSpPr>
            <p:spPr>
              <a:xfrm>
                <a:off x="0" y="0"/>
                <a:ext cx="1994380" cy="1427482"/>
              </a:xfrm>
              <a:custGeom>
                <a:avLst/>
                <a:gdLst/>
                <a:ahLst/>
                <a:cxnLst/>
                <a:rect l="l" t="t" r="r" b="b"/>
                <a:pathLst>
                  <a:path w="1994380" h="1427482">
                    <a:moveTo>
                      <a:pt x="0" y="0"/>
                    </a:moveTo>
                    <a:lnTo>
                      <a:pt x="1994380" y="0"/>
                    </a:lnTo>
                    <a:lnTo>
                      <a:pt x="1994380" y="1427482"/>
                    </a:lnTo>
                    <a:lnTo>
                      <a:pt x="0" y="1427482"/>
                    </a:lnTo>
                    <a:close/>
                  </a:path>
                </a:pathLst>
              </a:custGeom>
              <a:solidFill>
                <a:srgbClr val="FFDE59"/>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Freeform 19"/>
            <p:cNvSpPr/>
            <p:nvPr/>
          </p:nvSpPr>
          <p:spPr>
            <a:xfrm>
              <a:off x="1508985" y="4981925"/>
              <a:ext cx="7078579" cy="2132422"/>
            </a:xfrm>
            <a:custGeom>
              <a:avLst/>
              <a:gdLst/>
              <a:ahLst/>
              <a:cxnLst/>
              <a:rect l="l" t="t" r="r" b="b"/>
              <a:pathLst>
                <a:path w="7078579" h="2132422">
                  <a:moveTo>
                    <a:pt x="0" y="0"/>
                  </a:moveTo>
                  <a:lnTo>
                    <a:pt x="7078579" y="0"/>
                  </a:lnTo>
                  <a:lnTo>
                    <a:pt x="7078579" y="2132422"/>
                  </a:lnTo>
                  <a:lnTo>
                    <a:pt x="0" y="213242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TextBox 20"/>
            <p:cNvSpPr txBox="1"/>
            <p:nvPr/>
          </p:nvSpPr>
          <p:spPr>
            <a:xfrm>
              <a:off x="1565460" y="516818"/>
              <a:ext cx="6965627" cy="849464"/>
            </a:xfrm>
            <a:prstGeom prst="rect">
              <a:avLst/>
            </a:prstGeom>
          </p:spPr>
          <p:txBody>
            <a:bodyPr lIns="0" tIns="0" rIns="0" bIns="0" rtlCol="0" anchor="t">
              <a:spAutoFit/>
            </a:bodyPr>
            <a:lstStyle/>
            <a:p>
              <a:pPr algn="ctr">
                <a:lnSpc>
                  <a:spcPct val="120000"/>
                </a:lnSpc>
              </a:pPr>
              <a:r>
                <a:rPr lang="en-US" sz="2300" b="1">
                  <a:solidFill>
                    <a:srgbClr val="C00000"/>
                  </a:solidFill>
                  <a:latin typeface="Arial" pitchFamily="34" charset="0"/>
                </a:rPr>
                <a:t>THÁP SỐ LƯỢNG</a:t>
              </a:r>
            </a:p>
          </p:txBody>
        </p:sp>
        <p:sp>
          <p:nvSpPr>
            <p:cNvPr id="21" name="TextBox 21"/>
            <p:cNvSpPr txBox="1"/>
            <p:nvPr/>
          </p:nvSpPr>
          <p:spPr>
            <a:xfrm>
              <a:off x="867780" y="1477784"/>
              <a:ext cx="8360987"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Tháp số lượng dựa trên số lượng cá thể sinh vật trên một đơn vị diện tích hay thể tích ở mỗi bậc dinh dưỡng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7060" y="685800"/>
            <a:ext cx="10060715" cy="1068097"/>
            <a:chOff x="0" y="0"/>
            <a:chExt cx="20126672" cy="2136194"/>
          </a:xfrm>
        </p:grpSpPr>
        <p:grpSp>
          <p:nvGrpSpPr>
            <p:cNvPr id="3" name="Group 3"/>
            <p:cNvGrpSpPr/>
            <p:nvPr/>
          </p:nvGrpSpPr>
          <p:grpSpPr>
            <a:xfrm>
              <a:off x="0" y="0"/>
              <a:ext cx="20126672" cy="2136194"/>
              <a:chOff x="0" y="0"/>
              <a:chExt cx="3975639" cy="421964"/>
            </a:xfrm>
          </p:grpSpPr>
          <p:sp>
            <p:nvSpPr>
              <p:cNvPr id="4" name="Freeform 4"/>
              <p:cNvSpPr/>
              <p:nvPr/>
            </p:nvSpPr>
            <p:spPr>
              <a:xfrm>
                <a:off x="0" y="0"/>
                <a:ext cx="3975639" cy="421964"/>
              </a:xfrm>
              <a:custGeom>
                <a:avLst/>
                <a:gdLst/>
                <a:ahLst/>
                <a:cxnLst/>
                <a:rect l="l" t="t" r="r" b="b"/>
                <a:pathLst>
                  <a:path w="3975639" h="421964">
                    <a:moveTo>
                      <a:pt x="26157" y="0"/>
                    </a:moveTo>
                    <a:lnTo>
                      <a:pt x="3949482" y="0"/>
                    </a:lnTo>
                    <a:cubicBezTo>
                      <a:pt x="3963928" y="0"/>
                      <a:pt x="3975639" y="11711"/>
                      <a:pt x="3975639" y="26157"/>
                    </a:cubicBezTo>
                    <a:lnTo>
                      <a:pt x="3975639" y="395808"/>
                    </a:lnTo>
                    <a:cubicBezTo>
                      <a:pt x="3975639" y="410254"/>
                      <a:pt x="3963928" y="421964"/>
                      <a:pt x="3949482" y="421964"/>
                    </a:cubicBezTo>
                    <a:lnTo>
                      <a:pt x="26157" y="421964"/>
                    </a:lnTo>
                    <a:cubicBezTo>
                      <a:pt x="11711" y="421964"/>
                      <a:pt x="0" y="410254"/>
                      <a:pt x="0" y="395808"/>
                    </a:cubicBezTo>
                    <a:lnTo>
                      <a:pt x="0" y="26157"/>
                    </a:lnTo>
                    <a:cubicBezTo>
                      <a:pt x="0" y="11711"/>
                      <a:pt x="11711" y="0"/>
                      <a:pt x="26157"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6" name="TextBox 6"/>
            <p:cNvSpPr txBox="1"/>
            <p:nvPr/>
          </p:nvSpPr>
          <p:spPr>
            <a:xfrm>
              <a:off x="594623" y="235190"/>
              <a:ext cx="18937428"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nêu tên một số loài có trong quần xã và mối quan hệ giữa quần xã sinh vật với môi trường sống</a:t>
              </a:r>
            </a:p>
          </p:txBody>
        </p:sp>
      </p:grpSp>
      <p:sp>
        <p:nvSpPr>
          <p:cNvPr id="7" name="Freeform 7"/>
          <p:cNvSpPr/>
          <p:nvPr/>
        </p:nvSpPr>
        <p:spPr>
          <a:xfrm rot="-10800000">
            <a:off x="0" y="0"/>
            <a:ext cx="1452021" cy="2234461"/>
          </a:xfrm>
          <a:custGeom>
            <a:avLst/>
            <a:gdLst/>
            <a:ahLst/>
            <a:cxnLst/>
            <a:rect l="l" t="t" r="r" b="b"/>
            <a:pathLst>
              <a:path w="2178599" h="3351691">
                <a:moveTo>
                  <a:pt x="0" y="0"/>
                </a:moveTo>
                <a:lnTo>
                  <a:pt x="2178599" y="0"/>
                </a:lnTo>
                <a:lnTo>
                  <a:pt x="2178599" y="3351691"/>
                </a:lnTo>
                <a:lnTo>
                  <a:pt x="0" y="3351691"/>
                </a:lnTo>
                <a:lnTo>
                  <a:pt x="0" y="0"/>
                </a:lnTo>
                <a:close/>
              </a:path>
            </a:pathLst>
          </a:custGeom>
          <a:blipFill>
            <a:blip r:embed="rId2"/>
            <a:stretch>
              <a:fillRect/>
            </a:stretch>
          </a:blipFill>
        </p:spPr>
      </p:sp>
      <p:sp>
        <p:nvSpPr>
          <p:cNvPr id="8" name="Freeform 8"/>
          <p:cNvSpPr/>
          <p:nvPr/>
        </p:nvSpPr>
        <p:spPr>
          <a:xfrm>
            <a:off x="685621" y="2057370"/>
            <a:ext cx="5261796" cy="4540625"/>
          </a:xfrm>
          <a:custGeom>
            <a:avLst/>
            <a:gdLst/>
            <a:ahLst/>
            <a:cxnLst/>
            <a:rect l="l" t="t" r="r" b="b"/>
            <a:pathLst>
              <a:path w="7894750" h="6810938">
                <a:moveTo>
                  <a:pt x="0" y="0"/>
                </a:moveTo>
                <a:lnTo>
                  <a:pt x="7894750" y="0"/>
                </a:lnTo>
                <a:lnTo>
                  <a:pt x="7894750" y="6810938"/>
                </a:lnTo>
                <a:lnTo>
                  <a:pt x="0" y="6810938"/>
                </a:lnTo>
                <a:lnTo>
                  <a:pt x="0" y="0"/>
                </a:lnTo>
                <a:close/>
              </a:path>
            </a:pathLst>
          </a:custGeom>
          <a:blipFill>
            <a:blip r:embed="rId3"/>
            <a:stretch>
              <a:fillRect l="-32946" t="-17317" r="-29402" b="-29466"/>
            </a:stretch>
          </a:blipFill>
        </p:spPr>
      </p:sp>
      <p:sp>
        <p:nvSpPr>
          <p:cNvPr id="9" name="Freeform 9"/>
          <p:cNvSpPr/>
          <p:nvPr/>
        </p:nvSpPr>
        <p:spPr>
          <a:xfrm>
            <a:off x="6094413" y="2057370"/>
            <a:ext cx="5408791" cy="4540625"/>
          </a:xfrm>
          <a:custGeom>
            <a:avLst/>
            <a:gdLst/>
            <a:ahLst/>
            <a:cxnLst/>
            <a:rect l="l" t="t" r="r" b="b"/>
            <a:pathLst>
              <a:path w="8115300" h="6810938">
                <a:moveTo>
                  <a:pt x="0" y="0"/>
                </a:moveTo>
                <a:lnTo>
                  <a:pt x="8115300" y="0"/>
                </a:lnTo>
                <a:lnTo>
                  <a:pt x="8115300" y="6810938"/>
                </a:lnTo>
                <a:lnTo>
                  <a:pt x="0" y="6810938"/>
                </a:lnTo>
                <a:lnTo>
                  <a:pt x="0" y="0"/>
                </a:lnTo>
                <a:close/>
              </a:path>
            </a:pathLst>
          </a:custGeom>
          <a:blipFill>
            <a:blip r:embed="rId4"/>
            <a:stretch>
              <a:fillRect l="-14314" r="-14314"/>
            </a:stretch>
          </a:blipFill>
        </p:spPr>
      </p:sp>
      <p:sp>
        <p:nvSpPr>
          <p:cNvPr id="10" name="Freeform 10"/>
          <p:cNvSpPr/>
          <p:nvPr/>
        </p:nvSpPr>
        <p:spPr>
          <a:xfrm flipH="1">
            <a:off x="10460481" y="0"/>
            <a:ext cx="1728344" cy="996217"/>
          </a:xfrm>
          <a:custGeom>
            <a:avLst/>
            <a:gdLst/>
            <a:ahLst/>
            <a:cxnLst/>
            <a:rect l="l" t="t" r="r" b="b"/>
            <a:pathLst>
              <a:path w="2593191" h="1494326">
                <a:moveTo>
                  <a:pt x="2593191" y="0"/>
                </a:moveTo>
                <a:lnTo>
                  <a:pt x="0" y="0"/>
                </a:lnTo>
                <a:lnTo>
                  <a:pt x="0" y="1494326"/>
                </a:lnTo>
                <a:lnTo>
                  <a:pt x="2593191" y="1494326"/>
                </a:lnTo>
                <a:lnTo>
                  <a:pt x="2593191" y="0"/>
                </a:lnTo>
                <a:close/>
              </a:path>
            </a:pathLst>
          </a:custGeom>
          <a:blipFill>
            <a:blip r:embed="rId5"/>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637908"/>
            <a:ext cx="10817582" cy="1151155"/>
            <a:chOff x="0" y="0"/>
            <a:chExt cx="21640800" cy="2302310"/>
          </a:xfrm>
        </p:grpSpPr>
        <p:grpSp>
          <p:nvGrpSpPr>
            <p:cNvPr id="8" name="Group 8"/>
            <p:cNvGrpSpPr/>
            <p:nvPr/>
          </p:nvGrpSpPr>
          <p:grpSpPr>
            <a:xfrm>
              <a:off x="0" y="0"/>
              <a:ext cx="21640800" cy="2302310"/>
              <a:chOff x="0" y="0"/>
              <a:chExt cx="4274726" cy="454777"/>
            </a:xfrm>
          </p:grpSpPr>
          <p:sp>
            <p:nvSpPr>
              <p:cNvPr id="9" name="Freeform 9"/>
              <p:cNvSpPr/>
              <p:nvPr/>
            </p:nvSpPr>
            <p:spPr>
              <a:xfrm>
                <a:off x="0" y="0"/>
                <a:ext cx="4274726" cy="454777"/>
              </a:xfrm>
              <a:custGeom>
                <a:avLst/>
                <a:gdLst/>
                <a:ahLst/>
                <a:cxnLst/>
                <a:rect l="l" t="t" r="r" b="b"/>
                <a:pathLst>
                  <a:path w="4274726" h="454777">
                    <a:moveTo>
                      <a:pt x="0" y="0"/>
                    </a:moveTo>
                    <a:lnTo>
                      <a:pt x="4274726" y="0"/>
                    </a:lnTo>
                    <a:lnTo>
                      <a:pt x="4274726" y="454777"/>
                    </a:lnTo>
                    <a:lnTo>
                      <a:pt x="0" y="454777"/>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502709" y="318248"/>
              <a:ext cx="20412718"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xem xét mức độ hiệu quả dinh dưỡng của mỗi bậc dinh dưỡng trong hệ sinh thái, người ta xây dựng các tháp sinh thái. </a:t>
              </a:r>
            </a:p>
          </p:txBody>
        </p:sp>
      </p:grpSp>
      <p:sp>
        <p:nvSpPr>
          <p:cNvPr id="12" name="Freeform 12"/>
          <p:cNvSpPr/>
          <p:nvPr/>
        </p:nvSpPr>
        <p:spPr>
          <a:xfrm>
            <a:off x="5960630" y="2960513"/>
            <a:ext cx="5542574" cy="3446593"/>
          </a:xfrm>
          <a:custGeom>
            <a:avLst/>
            <a:gdLst/>
            <a:ahLst/>
            <a:cxnLst/>
            <a:rect l="l" t="t" r="r" b="b"/>
            <a:pathLst>
              <a:path w="8316027" h="5169889">
                <a:moveTo>
                  <a:pt x="0" y="0"/>
                </a:moveTo>
                <a:lnTo>
                  <a:pt x="8316027" y="0"/>
                </a:lnTo>
                <a:lnTo>
                  <a:pt x="8316027" y="5169889"/>
                </a:lnTo>
                <a:lnTo>
                  <a:pt x="0" y="5169889"/>
                </a:lnTo>
                <a:lnTo>
                  <a:pt x="0" y="0"/>
                </a:lnTo>
                <a:close/>
              </a:path>
            </a:pathLst>
          </a:custGeom>
          <a:blipFill>
            <a:blip r:embed="rId6"/>
            <a:stretch>
              <a:fillRect l="-119119" r="-4311" b="-105021"/>
            </a:stretch>
          </a:blipFill>
        </p:spPr>
      </p:sp>
      <p:sp>
        <p:nvSpPr>
          <p:cNvPr id="13" name="TextBox 13"/>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14" name="TextBox 14"/>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Tháp sinh thái</a:t>
            </a:r>
          </a:p>
        </p:txBody>
      </p:sp>
      <p:grpSp>
        <p:nvGrpSpPr>
          <p:cNvPr id="15" name="Group 15"/>
          <p:cNvGrpSpPr/>
          <p:nvPr/>
        </p:nvGrpSpPr>
        <p:grpSpPr>
          <a:xfrm>
            <a:off x="685622" y="2960513"/>
            <a:ext cx="5046959" cy="3613313"/>
            <a:chOff x="0" y="0"/>
            <a:chExt cx="10096549" cy="7226626"/>
          </a:xfrm>
        </p:grpSpPr>
        <p:grpSp>
          <p:nvGrpSpPr>
            <p:cNvPr id="16" name="Group 16"/>
            <p:cNvGrpSpPr/>
            <p:nvPr/>
          </p:nvGrpSpPr>
          <p:grpSpPr>
            <a:xfrm>
              <a:off x="0" y="0"/>
              <a:ext cx="10096549" cy="7226626"/>
              <a:chOff x="0" y="0"/>
              <a:chExt cx="1994380" cy="1427482"/>
            </a:xfrm>
          </p:grpSpPr>
          <p:sp>
            <p:nvSpPr>
              <p:cNvPr id="17" name="Freeform 17"/>
              <p:cNvSpPr/>
              <p:nvPr/>
            </p:nvSpPr>
            <p:spPr>
              <a:xfrm>
                <a:off x="0" y="0"/>
                <a:ext cx="1994380" cy="1427482"/>
              </a:xfrm>
              <a:custGeom>
                <a:avLst/>
                <a:gdLst/>
                <a:ahLst/>
                <a:cxnLst/>
                <a:rect l="l" t="t" r="r" b="b"/>
                <a:pathLst>
                  <a:path w="1994380" h="1427482">
                    <a:moveTo>
                      <a:pt x="0" y="0"/>
                    </a:moveTo>
                    <a:lnTo>
                      <a:pt x="1994380" y="0"/>
                    </a:lnTo>
                    <a:lnTo>
                      <a:pt x="1994380" y="1427482"/>
                    </a:lnTo>
                    <a:lnTo>
                      <a:pt x="0" y="1427482"/>
                    </a:lnTo>
                    <a:close/>
                  </a:path>
                </a:pathLst>
              </a:custGeom>
              <a:solidFill>
                <a:srgbClr val="FFDE59"/>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Freeform 19"/>
            <p:cNvSpPr/>
            <p:nvPr/>
          </p:nvSpPr>
          <p:spPr>
            <a:xfrm>
              <a:off x="1260464" y="5807425"/>
              <a:ext cx="7575621" cy="1159399"/>
            </a:xfrm>
            <a:custGeom>
              <a:avLst/>
              <a:gdLst/>
              <a:ahLst/>
              <a:cxnLst/>
              <a:rect l="l" t="t" r="r" b="b"/>
              <a:pathLst>
                <a:path w="7575621" h="1159399">
                  <a:moveTo>
                    <a:pt x="0" y="0"/>
                  </a:moveTo>
                  <a:lnTo>
                    <a:pt x="7575621" y="0"/>
                  </a:lnTo>
                  <a:lnTo>
                    <a:pt x="7575621" y="1159399"/>
                  </a:lnTo>
                  <a:lnTo>
                    <a:pt x="0" y="115939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TextBox 20"/>
            <p:cNvSpPr txBox="1"/>
            <p:nvPr/>
          </p:nvSpPr>
          <p:spPr>
            <a:xfrm>
              <a:off x="1565460" y="516818"/>
              <a:ext cx="6965627" cy="769058"/>
            </a:xfrm>
            <a:prstGeom prst="rect">
              <a:avLst/>
            </a:prstGeom>
          </p:spPr>
          <p:txBody>
            <a:bodyPr lIns="0" tIns="0" rIns="0" bIns="0" rtlCol="0" anchor="t">
              <a:spAutoFit/>
            </a:bodyPr>
            <a:lstStyle/>
            <a:p>
              <a:pPr algn="ctr">
                <a:lnSpc>
                  <a:spcPct val="120000"/>
                </a:lnSpc>
              </a:pPr>
              <a:r>
                <a:rPr lang="en-US" sz="2300" b="1">
                  <a:solidFill>
                    <a:srgbClr val="C00000"/>
                  </a:solidFill>
                  <a:latin typeface="Arial" pitchFamily="34" charset="0"/>
                </a:rPr>
                <a:t>THÁP KHỐI LƯỢNG</a:t>
              </a:r>
            </a:p>
          </p:txBody>
        </p:sp>
        <p:sp>
          <p:nvSpPr>
            <p:cNvPr id="21" name="TextBox 21"/>
            <p:cNvSpPr txBox="1"/>
            <p:nvPr/>
          </p:nvSpPr>
          <p:spPr>
            <a:xfrm>
              <a:off x="867780" y="1477784"/>
              <a:ext cx="8360987" cy="423192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Tháp khối lượng: dựa trên khối lượng tổng số của tất cả các sinh vật trên một đơn vị diện tích hay thể tích ở mỗi bậc dinh dưỡng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637908"/>
            <a:ext cx="10817582" cy="1151155"/>
            <a:chOff x="0" y="0"/>
            <a:chExt cx="21640800" cy="2302310"/>
          </a:xfrm>
        </p:grpSpPr>
        <p:grpSp>
          <p:nvGrpSpPr>
            <p:cNvPr id="8" name="Group 8"/>
            <p:cNvGrpSpPr/>
            <p:nvPr/>
          </p:nvGrpSpPr>
          <p:grpSpPr>
            <a:xfrm>
              <a:off x="0" y="0"/>
              <a:ext cx="21640800" cy="2302310"/>
              <a:chOff x="0" y="0"/>
              <a:chExt cx="4274726" cy="454777"/>
            </a:xfrm>
          </p:grpSpPr>
          <p:sp>
            <p:nvSpPr>
              <p:cNvPr id="9" name="Freeform 9"/>
              <p:cNvSpPr/>
              <p:nvPr/>
            </p:nvSpPr>
            <p:spPr>
              <a:xfrm>
                <a:off x="0" y="0"/>
                <a:ext cx="4274726" cy="454777"/>
              </a:xfrm>
              <a:custGeom>
                <a:avLst/>
                <a:gdLst/>
                <a:ahLst/>
                <a:cxnLst/>
                <a:rect l="l" t="t" r="r" b="b"/>
                <a:pathLst>
                  <a:path w="4274726" h="454777">
                    <a:moveTo>
                      <a:pt x="0" y="0"/>
                    </a:moveTo>
                    <a:lnTo>
                      <a:pt x="4274726" y="0"/>
                    </a:lnTo>
                    <a:lnTo>
                      <a:pt x="4274726" y="454777"/>
                    </a:lnTo>
                    <a:lnTo>
                      <a:pt x="0" y="454777"/>
                    </a:lnTo>
                    <a:close/>
                  </a:path>
                </a:pathLst>
              </a:custGeom>
              <a:gradFill rotWithShape="1">
                <a:gsLst>
                  <a:gs pos="0">
                    <a:srgbClr val="FFF7AD">
                      <a:alpha val="100000"/>
                    </a:srgbClr>
                  </a:gs>
                  <a:gs pos="100000">
                    <a:srgbClr val="FFA9F9">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502709" y="318248"/>
              <a:ext cx="20412718"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xem xét mức độ hiệu quả dinh dưỡng của mỗi bậc dinh dưỡng trong hệ sinh thái, người ta xây dựng các tháp sinh thái. </a:t>
              </a:r>
            </a:p>
          </p:txBody>
        </p:sp>
      </p:grpSp>
      <p:sp>
        <p:nvSpPr>
          <p:cNvPr id="12" name="Freeform 12"/>
          <p:cNvSpPr/>
          <p:nvPr/>
        </p:nvSpPr>
        <p:spPr>
          <a:xfrm>
            <a:off x="5869189" y="3110115"/>
            <a:ext cx="5634015" cy="3463711"/>
          </a:xfrm>
          <a:custGeom>
            <a:avLst/>
            <a:gdLst/>
            <a:ahLst/>
            <a:cxnLst/>
            <a:rect l="l" t="t" r="r" b="b"/>
            <a:pathLst>
              <a:path w="8453224" h="5195566">
                <a:moveTo>
                  <a:pt x="0" y="0"/>
                </a:moveTo>
                <a:lnTo>
                  <a:pt x="8453224" y="0"/>
                </a:lnTo>
                <a:lnTo>
                  <a:pt x="8453224" y="5195566"/>
                </a:lnTo>
                <a:lnTo>
                  <a:pt x="0" y="5195566"/>
                </a:lnTo>
                <a:lnTo>
                  <a:pt x="0" y="0"/>
                </a:lnTo>
                <a:close/>
              </a:path>
            </a:pathLst>
          </a:custGeom>
          <a:blipFill>
            <a:blip r:embed="rId6"/>
            <a:stretch>
              <a:fillRect l="-53825" t="-101190" r="-62942"/>
            </a:stretch>
          </a:blipFill>
        </p:spPr>
      </p:sp>
      <p:sp>
        <p:nvSpPr>
          <p:cNvPr id="13" name="TextBox 13"/>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14" name="TextBox 14"/>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Tháp sinh thái</a:t>
            </a:r>
          </a:p>
        </p:txBody>
      </p:sp>
      <p:grpSp>
        <p:nvGrpSpPr>
          <p:cNvPr id="15" name="Group 15"/>
          <p:cNvGrpSpPr/>
          <p:nvPr/>
        </p:nvGrpSpPr>
        <p:grpSpPr>
          <a:xfrm>
            <a:off x="685622" y="2960513"/>
            <a:ext cx="5046959" cy="3613313"/>
            <a:chOff x="0" y="0"/>
            <a:chExt cx="10096549" cy="7226626"/>
          </a:xfrm>
        </p:grpSpPr>
        <p:grpSp>
          <p:nvGrpSpPr>
            <p:cNvPr id="16" name="Group 16"/>
            <p:cNvGrpSpPr/>
            <p:nvPr/>
          </p:nvGrpSpPr>
          <p:grpSpPr>
            <a:xfrm>
              <a:off x="0" y="0"/>
              <a:ext cx="10096549" cy="7226626"/>
              <a:chOff x="0" y="0"/>
              <a:chExt cx="1994380" cy="1427482"/>
            </a:xfrm>
          </p:grpSpPr>
          <p:sp>
            <p:nvSpPr>
              <p:cNvPr id="17" name="Freeform 17"/>
              <p:cNvSpPr/>
              <p:nvPr/>
            </p:nvSpPr>
            <p:spPr>
              <a:xfrm>
                <a:off x="0" y="0"/>
                <a:ext cx="1994380" cy="1427482"/>
              </a:xfrm>
              <a:custGeom>
                <a:avLst/>
                <a:gdLst/>
                <a:ahLst/>
                <a:cxnLst/>
                <a:rect l="l" t="t" r="r" b="b"/>
                <a:pathLst>
                  <a:path w="1994380" h="1427482">
                    <a:moveTo>
                      <a:pt x="0" y="0"/>
                    </a:moveTo>
                    <a:lnTo>
                      <a:pt x="1994380" y="0"/>
                    </a:lnTo>
                    <a:lnTo>
                      <a:pt x="1994380" y="1427482"/>
                    </a:lnTo>
                    <a:lnTo>
                      <a:pt x="0" y="1427482"/>
                    </a:lnTo>
                    <a:close/>
                  </a:path>
                </a:pathLst>
              </a:custGeom>
              <a:solidFill>
                <a:srgbClr val="FFDE59"/>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Freeform 19"/>
            <p:cNvSpPr/>
            <p:nvPr/>
          </p:nvSpPr>
          <p:spPr>
            <a:xfrm>
              <a:off x="578316" y="6022255"/>
              <a:ext cx="8939917" cy="905167"/>
            </a:xfrm>
            <a:custGeom>
              <a:avLst/>
              <a:gdLst/>
              <a:ahLst/>
              <a:cxnLst/>
              <a:rect l="l" t="t" r="r" b="b"/>
              <a:pathLst>
                <a:path w="8939917" h="905167">
                  <a:moveTo>
                    <a:pt x="0" y="0"/>
                  </a:moveTo>
                  <a:lnTo>
                    <a:pt x="8939917" y="0"/>
                  </a:lnTo>
                  <a:lnTo>
                    <a:pt x="8939917" y="905167"/>
                  </a:lnTo>
                  <a:lnTo>
                    <a:pt x="0" y="9051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TextBox 20"/>
            <p:cNvSpPr txBox="1"/>
            <p:nvPr/>
          </p:nvSpPr>
          <p:spPr>
            <a:xfrm>
              <a:off x="1565460" y="516818"/>
              <a:ext cx="6965627" cy="771366"/>
            </a:xfrm>
            <a:prstGeom prst="rect">
              <a:avLst/>
            </a:prstGeom>
          </p:spPr>
          <p:txBody>
            <a:bodyPr lIns="0" tIns="0" rIns="0" bIns="0" rtlCol="0" anchor="t">
              <a:spAutoFit/>
            </a:bodyPr>
            <a:lstStyle/>
            <a:p>
              <a:pPr algn="ctr">
                <a:lnSpc>
                  <a:spcPct val="120000"/>
                </a:lnSpc>
              </a:pPr>
              <a:r>
                <a:rPr lang="en-US" sz="2300" b="1">
                  <a:solidFill>
                    <a:srgbClr val="C00000"/>
                  </a:solidFill>
                  <a:latin typeface="Arial" pitchFamily="34" charset="0"/>
                </a:rPr>
                <a:t>THÁP NĂNG LƯỢNG</a:t>
              </a:r>
            </a:p>
          </p:txBody>
        </p:sp>
        <p:sp>
          <p:nvSpPr>
            <p:cNvPr id="21" name="TextBox 21"/>
            <p:cNvSpPr txBox="1"/>
            <p:nvPr/>
          </p:nvSpPr>
          <p:spPr>
            <a:xfrm>
              <a:off x="578317" y="1477784"/>
              <a:ext cx="8939918" cy="423192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Tháp năng lượng: dựa trên số năng lượng được tích luỹ trên một đơn vị diện tích hay thể tích trong một đơn vị thời gian ở mỗi bậc dinh dưỡng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685621" y="1192576"/>
            <a:ext cx="4070197" cy="2009237"/>
            <a:chOff x="0" y="0"/>
            <a:chExt cx="8142514" cy="4018473"/>
          </a:xfrm>
        </p:grpSpPr>
        <p:grpSp>
          <p:nvGrpSpPr>
            <p:cNvPr id="6" name="Group 6"/>
            <p:cNvGrpSpPr/>
            <p:nvPr/>
          </p:nvGrpSpPr>
          <p:grpSpPr>
            <a:xfrm>
              <a:off x="0" y="0"/>
              <a:ext cx="8142514" cy="4018473"/>
              <a:chOff x="0" y="0"/>
              <a:chExt cx="1608398" cy="793772"/>
            </a:xfrm>
          </p:grpSpPr>
          <p:sp>
            <p:nvSpPr>
              <p:cNvPr id="7" name="Freeform 7"/>
              <p:cNvSpPr/>
              <p:nvPr/>
            </p:nvSpPr>
            <p:spPr>
              <a:xfrm>
                <a:off x="0" y="0"/>
                <a:ext cx="1608398" cy="793772"/>
              </a:xfrm>
              <a:custGeom>
                <a:avLst/>
                <a:gdLst/>
                <a:ahLst/>
                <a:cxnLst/>
                <a:rect l="l" t="t" r="r" b="b"/>
                <a:pathLst>
                  <a:path w="1608398" h="793772">
                    <a:moveTo>
                      <a:pt x="0" y="0"/>
                    </a:moveTo>
                    <a:lnTo>
                      <a:pt x="1608398" y="0"/>
                    </a:lnTo>
                    <a:lnTo>
                      <a:pt x="1608398" y="793772"/>
                    </a:lnTo>
                    <a:lnTo>
                      <a:pt x="0" y="793772"/>
                    </a:lnTo>
                    <a:close/>
                  </a:path>
                </a:pathLst>
              </a:custGeom>
              <a:solidFill>
                <a:srgbClr val="FFDE59"/>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89147" y="350828"/>
              <a:ext cx="7680440" cy="338554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mô tả quá trình trao đổi vật chất và chuyển hoá năng lượng trong hệ sinh thái</a:t>
              </a:r>
            </a:p>
          </p:txBody>
        </p:sp>
      </p:grpSp>
      <p:sp>
        <p:nvSpPr>
          <p:cNvPr id="10" name="Freeform 10"/>
          <p:cNvSpPr/>
          <p:nvPr/>
        </p:nvSpPr>
        <p:spPr>
          <a:xfrm>
            <a:off x="4913193" y="1192576"/>
            <a:ext cx="6762151" cy="5536256"/>
          </a:xfrm>
          <a:custGeom>
            <a:avLst/>
            <a:gdLst/>
            <a:ahLst/>
            <a:cxnLst/>
            <a:rect l="l" t="t" r="r" b="b"/>
            <a:pathLst>
              <a:path w="10145868" h="8304384">
                <a:moveTo>
                  <a:pt x="0" y="0"/>
                </a:moveTo>
                <a:lnTo>
                  <a:pt x="10145868" y="0"/>
                </a:lnTo>
                <a:lnTo>
                  <a:pt x="10145868" y="8304384"/>
                </a:lnTo>
                <a:lnTo>
                  <a:pt x="0" y="8304384"/>
                </a:lnTo>
                <a:lnTo>
                  <a:pt x="0" y="0"/>
                </a:lnTo>
                <a:close/>
              </a:path>
            </a:pathLst>
          </a:custGeom>
          <a:blipFill>
            <a:blip r:embed="rId2"/>
            <a:stretch>
              <a:fillRect/>
            </a:stretch>
          </a:blipFill>
        </p:spPr>
      </p:sp>
      <p:sp>
        <p:nvSpPr>
          <p:cNvPr id="11" name="TextBox 11"/>
          <p:cNvSpPr txBox="1"/>
          <p:nvPr/>
        </p:nvSpPr>
        <p:spPr>
          <a:xfrm>
            <a:off x="685622" y="287867"/>
            <a:ext cx="1098972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TRAO ĐỔI CHẤT VÀ CHUYỂN HOÁ NĂNG LƯỢNG TRONG HỆ SINH THÁI</a:t>
            </a:r>
          </a:p>
        </p:txBody>
      </p:sp>
      <p:sp>
        <p:nvSpPr>
          <p:cNvPr id="12" name="TextBox 12"/>
          <p:cNvSpPr txBox="1"/>
          <p:nvPr/>
        </p:nvSpPr>
        <p:spPr>
          <a:xfrm>
            <a:off x="685622" y="3322463"/>
            <a:ext cx="2922298"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0CC0DF">
                    <a:alpha val="100000"/>
                  </a:srgbClr>
                </a:gs>
                <a:gs pos="100000">
                  <a:srgbClr val="FFDE59">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5" name="Group 5"/>
          <p:cNvGrpSpPr/>
          <p:nvPr/>
        </p:nvGrpSpPr>
        <p:grpSpPr>
          <a:xfrm>
            <a:off x="685621" y="1192576"/>
            <a:ext cx="5986991" cy="2834737"/>
            <a:chOff x="0" y="0"/>
            <a:chExt cx="11977101" cy="5669473"/>
          </a:xfrm>
        </p:grpSpPr>
        <p:grpSp>
          <p:nvGrpSpPr>
            <p:cNvPr id="6" name="Group 6"/>
            <p:cNvGrpSpPr/>
            <p:nvPr/>
          </p:nvGrpSpPr>
          <p:grpSpPr>
            <a:xfrm>
              <a:off x="0" y="0"/>
              <a:ext cx="11977101" cy="5669473"/>
              <a:chOff x="0" y="0"/>
              <a:chExt cx="2365847" cy="1119896"/>
            </a:xfrm>
          </p:grpSpPr>
          <p:sp>
            <p:nvSpPr>
              <p:cNvPr id="7" name="Freeform 7"/>
              <p:cNvSpPr/>
              <p:nvPr/>
            </p:nvSpPr>
            <p:spPr>
              <a:xfrm>
                <a:off x="0" y="0"/>
                <a:ext cx="2365847" cy="1119896"/>
              </a:xfrm>
              <a:custGeom>
                <a:avLst/>
                <a:gdLst/>
                <a:ahLst/>
                <a:cxnLst/>
                <a:rect l="l" t="t" r="r" b="b"/>
                <a:pathLst>
                  <a:path w="2365847" h="1119896">
                    <a:moveTo>
                      <a:pt x="0" y="0"/>
                    </a:moveTo>
                    <a:lnTo>
                      <a:pt x="2365847" y="0"/>
                    </a:lnTo>
                    <a:lnTo>
                      <a:pt x="2365847" y="1119896"/>
                    </a:lnTo>
                    <a:lnTo>
                      <a:pt x="0" y="1119896"/>
                    </a:ln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9" name="TextBox 9"/>
            <p:cNvSpPr txBox="1"/>
            <p:nvPr/>
          </p:nvSpPr>
          <p:spPr>
            <a:xfrm>
              <a:off x="278224" y="350828"/>
              <a:ext cx="11297420" cy="500098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Trao đổi vật chất và chuyển hoá năng lượng trong hệ sinh thái là quá trình trao đổi giữa các sinh vật trong quần xã và giữa quần xã với môi trường thông qua chu trình vật chất và dòng năng lượng</a:t>
              </a:r>
            </a:p>
          </p:txBody>
        </p:sp>
      </p:grpSp>
      <p:sp>
        <p:nvSpPr>
          <p:cNvPr id="10" name="Freeform 10"/>
          <p:cNvSpPr/>
          <p:nvPr/>
        </p:nvSpPr>
        <p:spPr>
          <a:xfrm>
            <a:off x="6831836" y="1192576"/>
            <a:ext cx="4671368" cy="5357957"/>
          </a:xfrm>
          <a:custGeom>
            <a:avLst/>
            <a:gdLst/>
            <a:ahLst/>
            <a:cxnLst/>
            <a:rect l="l" t="t" r="r" b="b"/>
            <a:pathLst>
              <a:path w="7008877" h="8036935">
                <a:moveTo>
                  <a:pt x="0" y="0"/>
                </a:moveTo>
                <a:lnTo>
                  <a:pt x="7008877" y="0"/>
                </a:lnTo>
                <a:lnTo>
                  <a:pt x="7008877" y="8036935"/>
                </a:lnTo>
                <a:lnTo>
                  <a:pt x="0" y="8036935"/>
                </a:lnTo>
                <a:lnTo>
                  <a:pt x="0" y="0"/>
                </a:lnTo>
                <a:close/>
              </a:path>
            </a:pathLst>
          </a:custGeom>
          <a:blipFill>
            <a:blip r:embed="rId2"/>
            <a:stretch>
              <a:fillRect/>
            </a:stretch>
          </a:blipFill>
        </p:spPr>
      </p:sp>
      <p:sp>
        <p:nvSpPr>
          <p:cNvPr id="11" name="Freeform 11"/>
          <p:cNvSpPr/>
          <p:nvPr/>
        </p:nvSpPr>
        <p:spPr>
          <a:xfrm>
            <a:off x="1243918" y="4192413"/>
            <a:ext cx="4870397" cy="2448125"/>
          </a:xfrm>
          <a:custGeom>
            <a:avLst/>
            <a:gdLst/>
            <a:ahLst/>
            <a:cxnLst/>
            <a:rect l="l" t="t" r="r" b="b"/>
            <a:pathLst>
              <a:path w="7307498" h="3672188">
                <a:moveTo>
                  <a:pt x="0" y="0"/>
                </a:moveTo>
                <a:lnTo>
                  <a:pt x="7307498" y="0"/>
                </a:lnTo>
                <a:lnTo>
                  <a:pt x="7307498" y="3672188"/>
                </a:lnTo>
                <a:lnTo>
                  <a:pt x="0" y="3672188"/>
                </a:lnTo>
                <a:lnTo>
                  <a:pt x="0" y="0"/>
                </a:lnTo>
                <a:close/>
              </a:path>
            </a:pathLst>
          </a:custGeom>
          <a:blipFill>
            <a:blip r:embed="rId3"/>
            <a:stretch>
              <a:fillRect l="-4549" t="-15119" r="-4013" b="-46906"/>
            </a:stretch>
          </a:blipFill>
        </p:spPr>
      </p:sp>
      <p:sp>
        <p:nvSpPr>
          <p:cNvPr id="12" name="TextBox 12"/>
          <p:cNvSpPr txBox="1"/>
          <p:nvPr/>
        </p:nvSpPr>
        <p:spPr>
          <a:xfrm>
            <a:off x="685622" y="287867"/>
            <a:ext cx="1098972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TRAO ĐỔI CHẤT VÀ CHUYỂN HOÁ NĂNG LƯỢNG TRONG HỆ SINH THÁI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1615444"/>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TẦM QUAN TRỌNG CỦA VIỆC BẢO VỆ </a:t>
              </a:r>
            </a:p>
            <a:p>
              <a:pPr>
                <a:lnSpc>
                  <a:spcPts val="3266"/>
                </a:lnSpc>
                <a:spcBef>
                  <a:spcPct val="0"/>
                </a:spcBef>
              </a:pPr>
              <a:r>
                <a:rPr lang="en-US" sz="2300" b="1">
                  <a:solidFill>
                    <a:srgbClr val="FFFFFF"/>
                  </a:solidFill>
                  <a:latin typeface="Arial" pitchFamily="34" charset="0"/>
                </a:rPr>
                <a:t>MỘT SỐ HỆ SINH THÁI ĐIỂN HÌNH CỦA VIỆT NAM</a:t>
              </a: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502709" y="350828"/>
              <a:ext cx="20412718"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vận dụng những hiểu biết của bản thân, hãy nêu đặc điểm, ý nghĩa của mỗi hệ sinh thái</a:t>
              </a:r>
            </a:p>
          </p:txBody>
        </p:sp>
      </p:grpSp>
      <p:grpSp>
        <p:nvGrpSpPr>
          <p:cNvPr id="14" name="Group 14"/>
          <p:cNvGrpSpPr/>
          <p:nvPr/>
        </p:nvGrpSpPr>
        <p:grpSpPr>
          <a:xfrm>
            <a:off x="614936" y="2689822"/>
            <a:ext cx="3429759" cy="4068814"/>
            <a:chOff x="0" y="0"/>
            <a:chExt cx="6861305" cy="8137629"/>
          </a:xfrm>
        </p:grpSpPr>
        <p:sp>
          <p:nvSpPr>
            <p:cNvPr id="15" name="Freeform 15"/>
            <p:cNvSpPr/>
            <p:nvPr/>
          </p:nvSpPr>
          <p:spPr>
            <a:xfrm>
              <a:off x="0" y="0"/>
              <a:ext cx="6861305" cy="6296760"/>
            </a:xfrm>
            <a:custGeom>
              <a:avLst/>
              <a:gdLst/>
              <a:ahLst/>
              <a:cxnLst/>
              <a:rect l="l" t="t" r="r" b="b"/>
              <a:pathLst>
                <a:path w="6861305" h="6296760">
                  <a:moveTo>
                    <a:pt x="0" y="0"/>
                  </a:moveTo>
                  <a:lnTo>
                    <a:pt x="6861305" y="0"/>
                  </a:lnTo>
                  <a:lnTo>
                    <a:pt x="6861305" y="6296760"/>
                  </a:lnTo>
                  <a:lnTo>
                    <a:pt x="0" y="6296760"/>
                  </a:lnTo>
                  <a:lnTo>
                    <a:pt x="0" y="0"/>
                  </a:lnTo>
                  <a:close/>
                </a:path>
              </a:pathLst>
            </a:custGeom>
            <a:blipFill>
              <a:blip r:embed="rId6"/>
              <a:stretch>
                <a:fillRect l="-33153" r="-29259" b="-10608"/>
              </a:stretch>
            </a:blipFill>
          </p:spPr>
        </p:sp>
        <p:sp>
          <p:nvSpPr>
            <p:cNvPr id="16" name="TextBox 16"/>
            <p:cNvSpPr txBox="1"/>
            <p:nvPr/>
          </p:nvSpPr>
          <p:spPr>
            <a:xfrm>
              <a:off x="0" y="6522185"/>
              <a:ext cx="6861305"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sinh thái rừng </a:t>
              </a:r>
            </a:p>
            <a:p>
              <a:pPr algn="ctr">
                <a:lnSpc>
                  <a:spcPts val="3266"/>
                </a:lnSpc>
              </a:pPr>
              <a:r>
                <a:rPr lang="en-US" sz="2300" b="1" i="1">
                  <a:solidFill>
                    <a:srgbClr val="000000"/>
                  </a:solidFill>
                  <a:latin typeface="Arial" pitchFamily="34" charset="0"/>
                </a:rPr>
                <a:t>Cúc Phương</a:t>
              </a:r>
            </a:p>
          </p:txBody>
        </p:sp>
      </p:grpSp>
      <p:grpSp>
        <p:nvGrpSpPr>
          <p:cNvPr id="17" name="Group 17"/>
          <p:cNvGrpSpPr/>
          <p:nvPr/>
        </p:nvGrpSpPr>
        <p:grpSpPr>
          <a:xfrm>
            <a:off x="4308847" y="2689822"/>
            <a:ext cx="3429759" cy="4068814"/>
            <a:chOff x="0" y="0"/>
            <a:chExt cx="6861305" cy="8137629"/>
          </a:xfrm>
        </p:grpSpPr>
        <p:sp>
          <p:nvSpPr>
            <p:cNvPr id="18" name="Freeform 18"/>
            <p:cNvSpPr/>
            <p:nvPr/>
          </p:nvSpPr>
          <p:spPr>
            <a:xfrm>
              <a:off x="0" y="0"/>
              <a:ext cx="6861305" cy="6296760"/>
            </a:xfrm>
            <a:custGeom>
              <a:avLst/>
              <a:gdLst/>
              <a:ahLst/>
              <a:cxnLst/>
              <a:rect l="l" t="t" r="r" b="b"/>
              <a:pathLst>
                <a:path w="6861305" h="6296760">
                  <a:moveTo>
                    <a:pt x="0" y="0"/>
                  </a:moveTo>
                  <a:lnTo>
                    <a:pt x="6861305" y="0"/>
                  </a:lnTo>
                  <a:lnTo>
                    <a:pt x="6861305" y="6296760"/>
                  </a:lnTo>
                  <a:lnTo>
                    <a:pt x="0" y="6296760"/>
                  </a:lnTo>
                  <a:lnTo>
                    <a:pt x="0" y="0"/>
                  </a:lnTo>
                  <a:close/>
                </a:path>
              </a:pathLst>
            </a:custGeom>
            <a:blipFill>
              <a:blip r:embed="rId7"/>
              <a:stretch>
                <a:fillRect l="-24245" r="-24245" b="-10608"/>
              </a:stretch>
            </a:blipFill>
          </p:spPr>
        </p:sp>
        <p:sp>
          <p:nvSpPr>
            <p:cNvPr id="19" name="TextBox 19"/>
            <p:cNvSpPr txBox="1"/>
            <p:nvPr/>
          </p:nvSpPr>
          <p:spPr>
            <a:xfrm>
              <a:off x="0" y="6522185"/>
              <a:ext cx="6861305"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sinh thái biển</a:t>
              </a:r>
            </a:p>
            <a:p>
              <a:pPr algn="ctr">
                <a:lnSpc>
                  <a:spcPts val="3266"/>
                </a:lnSpc>
              </a:pPr>
              <a:r>
                <a:rPr lang="en-US" sz="2300" b="1" i="1">
                  <a:solidFill>
                    <a:srgbClr val="000000"/>
                  </a:solidFill>
                  <a:latin typeface="Arial" pitchFamily="34" charset="0"/>
                </a:rPr>
                <a:t>Nha Trang</a:t>
              </a:r>
            </a:p>
          </p:txBody>
        </p:sp>
      </p:grpSp>
      <p:grpSp>
        <p:nvGrpSpPr>
          <p:cNvPr id="20" name="Group 20"/>
          <p:cNvGrpSpPr/>
          <p:nvPr/>
        </p:nvGrpSpPr>
        <p:grpSpPr>
          <a:xfrm>
            <a:off x="8002758" y="2689822"/>
            <a:ext cx="3432238" cy="4068814"/>
            <a:chOff x="0" y="0"/>
            <a:chExt cx="6866263" cy="8137629"/>
          </a:xfrm>
        </p:grpSpPr>
        <p:sp>
          <p:nvSpPr>
            <p:cNvPr id="21" name="Freeform 21"/>
            <p:cNvSpPr/>
            <p:nvPr/>
          </p:nvSpPr>
          <p:spPr>
            <a:xfrm>
              <a:off x="0" y="0"/>
              <a:ext cx="6861305" cy="6296760"/>
            </a:xfrm>
            <a:custGeom>
              <a:avLst/>
              <a:gdLst/>
              <a:ahLst/>
              <a:cxnLst/>
              <a:rect l="l" t="t" r="r" b="b"/>
              <a:pathLst>
                <a:path w="6861305" h="6296760">
                  <a:moveTo>
                    <a:pt x="0" y="0"/>
                  </a:moveTo>
                  <a:lnTo>
                    <a:pt x="6861305" y="0"/>
                  </a:lnTo>
                  <a:lnTo>
                    <a:pt x="6861305" y="6296760"/>
                  </a:lnTo>
                  <a:lnTo>
                    <a:pt x="0" y="6296760"/>
                  </a:lnTo>
                  <a:lnTo>
                    <a:pt x="0" y="0"/>
                  </a:lnTo>
                  <a:close/>
                </a:path>
              </a:pathLst>
            </a:custGeom>
            <a:blipFill>
              <a:blip r:embed="rId8"/>
              <a:stretch>
                <a:fillRect l="-32192" r="-32192" b="-10608"/>
              </a:stretch>
            </a:blipFill>
          </p:spPr>
        </p:sp>
        <p:sp>
          <p:nvSpPr>
            <p:cNvPr id="22" name="TextBox 22"/>
            <p:cNvSpPr txBox="1"/>
            <p:nvPr/>
          </p:nvSpPr>
          <p:spPr>
            <a:xfrm>
              <a:off x="4957" y="6522185"/>
              <a:ext cx="6861306"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sinh nông nghiệp</a:t>
              </a:r>
            </a:p>
            <a:p>
              <a:pPr algn="ctr">
                <a:lnSpc>
                  <a:spcPts val="3266"/>
                </a:lnSpc>
              </a:pPr>
              <a:r>
                <a:rPr lang="en-US" sz="2300" b="1" i="1">
                  <a:solidFill>
                    <a:srgbClr val="000000"/>
                  </a:solidFill>
                  <a:latin typeface="Arial" pitchFamily="34" charset="0"/>
                </a:rPr>
                <a:t>vùng ĐBSCL</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1615444"/>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TẦM QUAN TRỌNG CỦA VIỆC BẢO VỆ </a:t>
              </a:r>
            </a:p>
            <a:p>
              <a:pPr>
                <a:lnSpc>
                  <a:spcPts val="3266"/>
                </a:lnSpc>
                <a:spcBef>
                  <a:spcPct val="0"/>
                </a:spcBef>
              </a:pPr>
              <a:r>
                <a:rPr lang="en-US" sz="2300" b="1">
                  <a:solidFill>
                    <a:srgbClr val="FFFFFF"/>
                  </a:solidFill>
                  <a:latin typeface="Arial" pitchFamily="34" charset="0"/>
                </a:rPr>
                <a:t>MỘT SỐ HỆ SINH THÁI ĐIỂN HÌNH CỦA VIỆT NAM</a:t>
              </a:r>
            </a:p>
          </p:txBody>
        </p:sp>
      </p:grpSp>
      <p:grpSp>
        <p:nvGrpSpPr>
          <p:cNvPr id="9" name="Group 9"/>
          <p:cNvGrpSpPr/>
          <p:nvPr/>
        </p:nvGrpSpPr>
        <p:grpSpPr>
          <a:xfrm>
            <a:off x="685622" y="1358937"/>
            <a:ext cx="10817582" cy="2009237"/>
            <a:chOff x="0" y="0"/>
            <a:chExt cx="21640800" cy="4018473"/>
          </a:xfrm>
        </p:grpSpPr>
        <p:grpSp>
          <p:nvGrpSpPr>
            <p:cNvPr id="10" name="Group 10"/>
            <p:cNvGrpSpPr/>
            <p:nvPr/>
          </p:nvGrpSpPr>
          <p:grpSpPr>
            <a:xfrm>
              <a:off x="0" y="0"/>
              <a:ext cx="21640800" cy="4018473"/>
              <a:chOff x="0" y="0"/>
              <a:chExt cx="4274726" cy="793772"/>
            </a:xfrm>
          </p:grpSpPr>
          <p:sp>
            <p:nvSpPr>
              <p:cNvPr id="11" name="Freeform 11"/>
              <p:cNvSpPr/>
              <p:nvPr/>
            </p:nvSpPr>
            <p:spPr>
              <a:xfrm>
                <a:off x="0" y="0"/>
                <a:ext cx="4274726" cy="793772"/>
              </a:xfrm>
              <a:custGeom>
                <a:avLst/>
                <a:gdLst/>
                <a:ahLst/>
                <a:cxnLst/>
                <a:rect l="l" t="t" r="r" b="b"/>
                <a:pathLst>
                  <a:path w="4274726" h="793772">
                    <a:moveTo>
                      <a:pt x="0" y="0"/>
                    </a:moveTo>
                    <a:lnTo>
                      <a:pt x="4274726" y="0"/>
                    </a:lnTo>
                    <a:lnTo>
                      <a:pt x="4274726" y="793772"/>
                    </a:lnTo>
                    <a:lnTo>
                      <a:pt x="0" y="793772"/>
                    </a:lnTo>
                    <a:close/>
                  </a:path>
                </a:pathLst>
              </a:custGeom>
              <a:gradFill rotWithShape="1">
                <a:gsLst>
                  <a:gs pos="0">
                    <a:srgbClr val="0097B2">
                      <a:alpha val="100000"/>
                    </a:srgbClr>
                  </a:gs>
                  <a:gs pos="100000">
                    <a:srgbClr val="7ED957">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502709" y="350828"/>
              <a:ext cx="20412718" cy="338554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Việt Nam có một số hệ sinh thái điển hình như: hệ sinh thái rừng, hệ sinh thái biển và ven biển, hệ sinh thái nông nghiệp. Các hệ sinh thái của Việt Nam có ý nghĩa quan trọng trong bảo vệ đa dạng sinh học, điều hoà khí hậu và phát triển bền vững</a:t>
              </a:r>
            </a:p>
          </p:txBody>
        </p:sp>
      </p:grpSp>
      <p:sp>
        <p:nvSpPr>
          <p:cNvPr id="14" name="Freeform 14"/>
          <p:cNvSpPr/>
          <p:nvPr/>
        </p:nvSpPr>
        <p:spPr>
          <a:xfrm>
            <a:off x="685621" y="3596561"/>
            <a:ext cx="5408791" cy="3043237"/>
          </a:xfrm>
          <a:custGeom>
            <a:avLst/>
            <a:gdLst/>
            <a:ahLst/>
            <a:cxnLst/>
            <a:rect l="l" t="t" r="r" b="b"/>
            <a:pathLst>
              <a:path w="8115300" h="4564856">
                <a:moveTo>
                  <a:pt x="0" y="0"/>
                </a:moveTo>
                <a:lnTo>
                  <a:pt x="8115300" y="0"/>
                </a:lnTo>
                <a:lnTo>
                  <a:pt x="8115300" y="4564856"/>
                </a:lnTo>
                <a:lnTo>
                  <a:pt x="0" y="4564856"/>
                </a:lnTo>
                <a:lnTo>
                  <a:pt x="0" y="0"/>
                </a:lnTo>
                <a:close/>
              </a:path>
            </a:pathLst>
          </a:custGeom>
          <a:blipFill>
            <a:blip r:embed="rId6"/>
            <a:stretch>
              <a:fillRect/>
            </a:stretch>
          </a:blipFill>
        </p:spPr>
      </p:sp>
      <p:sp>
        <p:nvSpPr>
          <p:cNvPr id="15" name="Freeform 15"/>
          <p:cNvSpPr/>
          <p:nvPr/>
        </p:nvSpPr>
        <p:spPr>
          <a:xfrm>
            <a:off x="6192363" y="3596561"/>
            <a:ext cx="5310841" cy="3043237"/>
          </a:xfrm>
          <a:custGeom>
            <a:avLst/>
            <a:gdLst/>
            <a:ahLst/>
            <a:cxnLst/>
            <a:rect l="l" t="t" r="r" b="b"/>
            <a:pathLst>
              <a:path w="7968336" h="4564856">
                <a:moveTo>
                  <a:pt x="0" y="0"/>
                </a:moveTo>
                <a:lnTo>
                  <a:pt x="7968336" y="0"/>
                </a:lnTo>
                <a:lnTo>
                  <a:pt x="7968336" y="4564856"/>
                </a:lnTo>
                <a:lnTo>
                  <a:pt x="0" y="4564856"/>
                </a:lnTo>
                <a:lnTo>
                  <a:pt x="0" y="0"/>
                </a:lnTo>
                <a:close/>
              </a:path>
            </a:pathLst>
          </a:custGeom>
          <a:blipFill>
            <a:blip r:embed="rId7"/>
            <a:stretch>
              <a:fillRect t="-13495" b="-13495"/>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1615444"/>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TẦM QUAN TRỌNG CỦA VIỆC BẢO VỆ </a:t>
              </a:r>
            </a:p>
            <a:p>
              <a:pPr>
                <a:lnSpc>
                  <a:spcPts val="3266"/>
                </a:lnSpc>
                <a:spcBef>
                  <a:spcPct val="0"/>
                </a:spcBef>
              </a:pPr>
              <a:r>
                <a:rPr lang="en-US" sz="2300" b="1">
                  <a:solidFill>
                    <a:srgbClr val="FFFFFF"/>
                  </a:solidFill>
                  <a:latin typeface="Arial" pitchFamily="34" charset="0"/>
                </a:rPr>
                <a:t>MỘT SỐ HỆ SINH THÁI ĐIỂN HÌNH CỦA VIỆT NAM</a:t>
              </a:r>
            </a:p>
          </p:txBody>
        </p:sp>
      </p:grpSp>
      <p:grpSp>
        <p:nvGrpSpPr>
          <p:cNvPr id="9" name="Group 9"/>
          <p:cNvGrpSpPr/>
          <p:nvPr/>
        </p:nvGrpSpPr>
        <p:grpSpPr>
          <a:xfrm>
            <a:off x="685622" y="1358937"/>
            <a:ext cx="10817582" cy="5035856"/>
            <a:chOff x="0" y="0"/>
            <a:chExt cx="4274726" cy="1989474"/>
          </a:xfrm>
        </p:grpSpPr>
        <p:sp>
          <p:nvSpPr>
            <p:cNvPr id="10" name="Freeform 10"/>
            <p:cNvSpPr/>
            <p:nvPr/>
          </p:nvSpPr>
          <p:spPr>
            <a:xfrm>
              <a:off x="0" y="0"/>
              <a:ext cx="4274726" cy="1989474"/>
            </a:xfrm>
            <a:custGeom>
              <a:avLst/>
              <a:gdLst/>
              <a:ahLst/>
              <a:cxnLst/>
              <a:rect l="l" t="t" r="r" b="b"/>
              <a:pathLst>
                <a:path w="4274726" h="1989474">
                  <a:moveTo>
                    <a:pt x="0" y="0"/>
                  </a:moveTo>
                  <a:lnTo>
                    <a:pt x="4274726" y="0"/>
                  </a:lnTo>
                  <a:lnTo>
                    <a:pt x="4274726" y="1989474"/>
                  </a:lnTo>
                  <a:lnTo>
                    <a:pt x="0" y="1989474"/>
                  </a:lnTo>
                  <a:close/>
                </a:path>
              </a:pathLst>
            </a:custGeom>
            <a:gradFill rotWithShape="1">
              <a:gsLst>
                <a:gs pos="0">
                  <a:srgbClr val="0CC0DF">
                    <a:alpha val="100000"/>
                  </a:srgbClr>
                </a:gs>
                <a:gs pos="100000">
                  <a:srgbClr val="FFDE59">
                    <a:alpha val="100000"/>
                  </a:srgbClr>
                </a:gs>
              </a:gsLst>
              <a:lin ang="0"/>
            </a:gra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936910" y="1523239"/>
            <a:ext cx="10203701" cy="807722"/>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Một các biện pháp bảo vệ hệ sinh thái rừng, hệ sinh thái biển và ven biển như: </a:t>
            </a:r>
          </a:p>
        </p:txBody>
      </p:sp>
      <p:grpSp>
        <p:nvGrpSpPr>
          <p:cNvPr id="13" name="Group 13"/>
          <p:cNvGrpSpPr/>
          <p:nvPr/>
        </p:nvGrpSpPr>
        <p:grpSpPr>
          <a:xfrm>
            <a:off x="936910" y="2578433"/>
            <a:ext cx="10203701" cy="975155"/>
            <a:chOff x="0" y="0"/>
            <a:chExt cx="20412719" cy="1950310"/>
          </a:xfrm>
        </p:grpSpPr>
        <p:grpSp>
          <p:nvGrpSpPr>
            <p:cNvPr id="14" name="Group 14"/>
            <p:cNvGrpSpPr/>
            <p:nvPr/>
          </p:nvGrpSpPr>
          <p:grpSpPr>
            <a:xfrm rot="5400000">
              <a:off x="-121894" y="121894"/>
              <a:ext cx="1950310" cy="1706521"/>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37952"/>
              </a:solidFill>
            </p:spPr>
          </p:sp>
          <p:sp>
            <p:nvSpPr>
              <p:cNvPr id="16" name="TextBox 16"/>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7" name="TextBox 17"/>
            <p:cNvSpPr txBox="1"/>
            <p:nvPr/>
          </p:nvSpPr>
          <p:spPr>
            <a:xfrm>
              <a:off x="2072136" y="142248"/>
              <a:ext cx="18340583"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Xây dựng các khu bảo tồn thiên nhiên nhằm bảo vệ cảnh quan và đa dạng sinh học</a:t>
              </a:r>
            </a:p>
          </p:txBody>
        </p:sp>
      </p:grpSp>
      <p:grpSp>
        <p:nvGrpSpPr>
          <p:cNvPr id="18" name="Group 18"/>
          <p:cNvGrpSpPr/>
          <p:nvPr/>
        </p:nvGrpSpPr>
        <p:grpSpPr>
          <a:xfrm>
            <a:off x="936910" y="3801239"/>
            <a:ext cx="10203701" cy="975155"/>
            <a:chOff x="0" y="0"/>
            <a:chExt cx="20412719" cy="1950310"/>
          </a:xfrm>
        </p:grpSpPr>
        <p:grpSp>
          <p:nvGrpSpPr>
            <p:cNvPr id="19" name="Group 19"/>
            <p:cNvGrpSpPr/>
            <p:nvPr/>
          </p:nvGrpSpPr>
          <p:grpSpPr>
            <a:xfrm rot="5400000">
              <a:off x="-121894" y="121894"/>
              <a:ext cx="1950310" cy="1706521"/>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37952"/>
              </a:solidFill>
            </p:spPr>
          </p:sp>
          <p:sp>
            <p:nvSpPr>
              <p:cNvPr id="21" name="TextBox 21"/>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2" name="TextBox 22"/>
            <p:cNvSpPr txBox="1"/>
            <p:nvPr/>
          </p:nvSpPr>
          <p:spPr>
            <a:xfrm>
              <a:off x="2072136" y="554998"/>
              <a:ext cx="18340583"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Sử dụng hợp lí các hệ sinh thái phục vụ phát triển bền vững</a:t>
              </a:r>
            </a:p>
          </p:txBody>
        </p:sp>
      </p:grpSp>
      <p:grpSp>
        <p:nvGrpSpPr>
          <p:cNvPr id="23" name="Group 23"/>
          <p:cNvGrpSpPr/>
          <p:nvPr/>
        </p:nvGrpSpPr>
        <p:grpSpPr>
          <a:xfrm>
            <a:off x="936910" y="5024043"/>
            <a:ext cx="10203701" cy="975155"/>
            <a:chOff x="0" y="0"/>
            <a:chExt cx="20412719" cy="1950310"/>
          </a:xfrm>
        </p:grpSpPr>
        <p:grpSp>
          <p:nvGrpSpPr>
            <p:cNvPr id="24" name="Group 24"/>
            <p:cNvGrpSpPr/>
            <p:nvPr/>
          </p:nvGrpSpPr>
          <p:grpSpPr>
            <a:xfrm rot="5400000">
              <a:off x="-121894" y="121894"/>
              <a:ext cx="1950310" cy="1706521"/>
              <a:chOff x="0" y="0"/>
              <a:chExt cx="812800" cy="711200"/>
            </a:xfrm>
          </p:grpSpPr>
          <p:sp>
            <p:nvSpPr>
              <p:cNvPr id="25" name="Freeform 2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37952"/>
              </a:solidFill>
            </p:spPr>
          </p:sp>
          <p:sp>
            <p:nvSpPr>
              <p:cNvPr id="26" name="TextBox 26"/>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7" name="TextBox 27"/>
            <p:cNvSpPr txBox="1"/>
            <p:nvPr/>
          </p:nvSpPr>
          <p:spPr>
            <a:xfrm>
              <a:off x="2072136" y="554998"/>
              <a:ext cx="18340583"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Phòng chống ô nhiễm các hệ sinh thái</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1615444"/>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TẦM QUAN TRỌNG CỦA VIỆC BẢO VỆ </a:t>
              </a:r>
            </a:p>
            <a:p>
              <a:pPr>
                <a:lnSpc>
                  <a:spcPts val="3266"/>
                </a:lnSpc>
                <a:spcBef>
                  <a:spcPct val="0"/>
                </a:spcBef>
              </a:pPr>
              <a:r>
                <a:rPr lang="en-US" sz="2300" b="1">
                  <a:solidFill>
                    <a:srgbClr val="FFFFFF"/>
                  </a:solidFill>
                  <a:latin typeface="Arial" pitchFamily="34" charset="0"/>
                </a:rPr>
                <a:t>MỘT SỐ HỆ SINH THÁI ĐIỂN HÌNH CỦA VIỆT NAM</a:t>
              </a: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51353" y="350828"/>
              <a:ext cx="21138091"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sinh thái nông nghiệp ở Việt Nam cung cấp lương thực, thực phẩm nuôi sống con người và nguyên liệu cho các ngành công nghiệp</a:t>
              </a:r>
            </a:p>
          </p:txBody>
        </p:sp>
      </p:grpSp>
      <p:sp>
        <p:nvSpPr>
          <p:cNvPr id="14" name="Freeform 14"/>
          <p:cNvSpPr/>
          <p:nvPr/>
        </p:nvSpPr>
        <p:spPr>
          <a:xfrm>
            <a:off x="685621" y="2747443"/>
            <a:ext cx="5408791" cy="3825556"/>
          </a:xfrm>
          <a:custGeom>
            <a:avLst/>
            <a:gdLst/>
            <a:ahLst/>
            <a:cxnLst/>
            <a:rect l="l" t="t" r="r" b="b"/>
            <a:pathLst>
              <a:path w="8115300" h="5738334">
                <a:moveTo>
                  <a:pt x="0" y="0"/>
                </a:moveTo>
                <a:lnTo>
                  <a:pt x="8115300" y="0"/>
                </a:lnTo>
                <a:lnTo>
                  <a:pt x="8115300" y="5738334"/>
                </a:lnTo>
                <a:lnTo>
                  <a:pt x="0" y="5738334"/>
                </a:lnTo>
                <a:lnTo>
                  <a:pt x="0" y="0"/>
                </a:lnTo>
                <a:close/>
              </a:path>
            </a:pathLst>
          </a:custGeom>
          <a:blipFill>
            <a:blip r:embed="rId6"/>
            <a:stretch>
              <a:fillRect l="-5134" r="-5134"/>
            </a:stretch>
          </a:blipFill>
        </p:spPr>
      </p:sp>
      <p:sp>
        <p:nvSpPr>
          <p:cNvPr id="15" name="Freeform 15"/>
          <p:cNvSpPr/>
          <p:nvPr/>
        </p:nvSpPr>
        <p:spPr>
          <a:xfrm>
            <a:off x="6170218" y="2747443"/>
            <a:ext cx="5332986" cy="3825556"/>
          </a:xfrm>
          <a:custGeom>
            <a:avLst/>
            <a:gdLst/>
            <a:ahLst/>
            <a:cxnLst/>
            <a:rect l="l" t="t" r="r" b="b"/>
            <a:pathLst>
              <a:path w="8001562" h="5738334">
                <a:moveTo>
                  <a:pt x="0" y="0"/>
                </a:moveTo>
                <a:lnTo>
                  <a:pt x="8001562" y="0"/>
                </a:lnTo>
                <a:lnTo>
                  <a:pt x="8001562" y="5738334"/>
                </a:lnTo>
                <a:lnTo>
                  <a:pt x="0" y="5738334"/>
                </a:lnTo>
                <a:lnTo>
                  <a:pt x="0" y="0"/>
                </a:lnTo>
                <a:close/>
              </a:path>
            </a:pathLst>
          </a:custGeom>
          <a:blipFill>
            <a:blip r:embed="rId7"/>
            <a:stretch>
              <a:fillRect l="-4856" r="-3189"/>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1615444"/>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TẦM QUAN TRỌNG CỦA VIỆC BẢO VỆ </a:t>
              </a:r>
            </a:p>
            <a:p>
              <a:pPr>
                <a:lnSpc>
                  <a:spcPts val="3266"/>
                </a:lnSpc>
                <a:spcBef>
                  <a:spcPct val="0"/>
                </a:spcBef>
              </a:pPr>
              <a:r>
                <a:rPr lang="en-US" sz="2300" b="1">
                  <a:solidFill>
                    <a:srgbClr val="FFFFFF"/>
                  </a:solidFill>
                  <a:latin typeface="Arial" pitchFamily="34" charset="0"/>
                </a:rPr>
                <a:t>MỘT SỐ HỆ SINH THÁI ĐIỂN HÌNH CỦA VIỆT NAM</a:t>
              </a: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FFDE59">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51353" y="350828"/>
              <a:ext cx="21138091"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Vì vậy cần sử dụng và phát triển bền vững các hệ sinh thái nông nghiệp; hạn chế ô nhiễm,...</a:t>
              </a:r>
            </a:p>
          </p:txBody>
        </p:sp>
      </p:grpSp>
      <p:sp>
        <p:nvSpPr>
          <p:cNvPr id="14" name="Freeform 14"/>
          <p:cNvSpPr/>
          <p:nvPr/>
        </p:nvSpPr>
        <p:spPr>
          <a:xfrm>
            <a:off x="685621" y="2747443"/>
            <a:ext cx="5408791" cy="3825556"/>
          </a:xfrm>
          <a:custGeom>
            <a:avLst/>
            <a:gdLst/>
            <a:ahLst/>
            <a:cxnLst/>
            <a:rect l="l" t="t" r="r" b="b"/>
            <a:pathLst>
              <a:path w="8115300" h="5738334">
                <a:moveTo>
                  <a:pt x="0" y="0"/>
                </a:moveTo>
                <a:lnTo>
                  <a:pt x="8115300" y="0"/>
                </a:lnTo>
                <a:lnTo>
                  <a:pt x="8115300" y="5738334"/>
                </a:lnTo>
                <a:lnTo>
                  <a:pt x="0" y="5738334"/>
                </a:lnTo>
                <a:lnTo>
                  <a:pt x="0" y="0"/>
                </a:lnTo>
                <a:close/>
              </a:path>
            </a:pathLst>
          </a:custGeom>
          <a:blipFill>
            <a:blip r:embed="rId6"/>
            <a:stretch>
              <a:fillRect l="-3015" r="-3015"/>
            </a:stretch>
          </a:blipFill>
        </p:spPr>
      </p:sp>
      <p:sp>
        <p:nvSpPr>
          <p:cNvPr id="15" name="Freeform 15"/>
          <p:cNvSpPr/>
          <p:nvPr/>
        </p:nvSpPr>
        <p:spPr>
          <a:xfrm>
            <a:off x="6170218" y="2747443"/>
            <a:ext cx="5332986" cy="3825556"/>
          </a:xfrm>
          <a:custGeom>
            <a:avLst/>
            <a:gdLst/>
            <a:ahLst/>
            <a:cxnLst/>
            <a:rect l="l" t="t" r="r" b="b"/>
            <a:pathLst>
              <a:path w="8001562" h="5738334">
                <a:moveTo>
                  <a:pt x="0" y="0"/>
                </a:moveTo>
                <a:lnTo>
                  <a:pt x="8001562" y="0"/>
                </a:lnTo>
                <a:lnTo>
                  <a:pt x="8001562" y="5738334"/>
                </a:lnTo>
                <a:lnTo>
                  <a:pt x="0" y="5738334"/>
                </a:lnTo>
                <a:lnTo>
                  <a:pt x="0" y="0"/>
                </a:lnTo>
                <a:close/>
              </a:path>
            </a:pathLst>
          </a:custGeom>
          <a:blipFill>
            <a:blip r:embed="rId7"/>
            <a:stretch>
              <a:fillRect l="-3820" r="-3820"/>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1615444"/>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TẦM QUAN TRỌNG CỦA VIỆC BẢO VỆ </a:t>
              </a:r>
            </a:p>
            <a:p>
              <a:pPr>
                <a:lnSpc>
                  <a:spcPts val="3266"/>
                </a:lnSpc>
                <a:spcBef>
                  <a:spcPct val="0"/>
                </a:spcBef>
              </a:pPr>
              <a:r>
                <a:rPr lang="en-US" sz="2300" b="1">
                  <a:solidFill>
                    <a:srgbClr val="FFFFFF"/>
                  </a:solidFill>
                  <a:latin typeface="Arial" pitchFamily="34" charset="0"/>
                </a:rPr>
                <a:t>MỘT SỐ HỆ SINH THÁI ĐIỂN HÌNH CỦA VIỆT NAM</a:t>
              </a: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51353" y="350828"/>
              <a:ext cx="21138091"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Ví dụ như: phòng chống xói mòn đất, sử dụng phân bón hữu cơ, hạn chế sử dụng thuốc trừ sâu,...</a:t>
              </a:r>
            </a:p>
          </p:txBody>
        </p:sp>
      </p:grpSp>
      <p:sp>
        <p:nvSpPr>
          <p:cNvPr id="14" name="Freeform 14"/>
          <p:cNvSpPr/>
          <p:nvPr/>
        </p:nvSpPr>
        <p:spPr>
          <a:xfrm>
            <a:off x="685621" y="2747443"/>
            <a:ext cx="5408791" cy="3825556"/>
          </a:xfrm>
          <a:custGeom>
            <a:avLst/>
            <a:gdLst/>
            <a:ahLst/>
            <a:cxnLst/>
            <a:rect l="l" t="t" r="r" b="b"/>
            <a:pathLst>
              <a:path w="8115300" h="5738334">
                <a:moveTo>
                  <a:pt x="0" y="0"/>
                </a:moveTo>
                <a:lnTo>
                  <a:pt x="8115300" y="0"/>
                </a:lnTo>
                <a:lnTo>
                  <a:pt x="8115300" y="5738334"/>
                </a:lnTo>
                <a:lnTo>
                  <a:pt x="0" y="5738334"/>
                </a:lnTo>
                <a:lnTo>
                  <a:pt x="0" y="0"/>
                </a:lnTo>
                <a:close/>
              </a:path>
            </a:pathLst>
          </a:custGeom>
          <a:blipFill>
            <a:blip r:embed="rId6"/>
            <a:stretch>
              <a:fillRect l="-12853" r="-12853"/>
            </a:stretch>
          </a:blipFill>
        </p:spPr>
      </p:sp>
      <p:sp>
        <p:nvSpPr>
          <p:cNvPr id="15" name="Freeform 15"/>
          <p:cNvSpPr/>
          <p:nvPr/>
        </p:nvSpPr>
        <p:spPr>
          <a:xfrm>
            <a:off x="6170218" y="2747443"/>
            <a:ext cx="5332986" cy="3825556"/>
          </a:xfrm>
          <a:custGeom>
            <a:avLst/>
            <a:gdLst/>
            <a:ahLst/>
            <a:cxnLst/>
            <a:rect l="l" t="t" r="r" b="b"/>
            <a:pathLst>
              <a:path w="8001562" h="5738334">
                <a:moveTo>
                  <a:pt x="0" y="0"/>
                </a:moveTo>
                <a:lnTo>
                  <a:pt x="8001562" y="0"/>
                </a:lnTo>
                <a:lnTo>
                  <a:pt x="8001562" y="5738334"/>
                </a:lnTo>
                <a:lnTo>
                  <a:pt x="0" y="5738334"/>
                </a:lnTo>
                <a:lnTo>
                  <a:pt x="0" y="0"/>
                </a:lnTo>
                <a:close/>
              </a:path>
            </a:pathLst>
          </a:custGeom>
          <a:blipFill>
            <a:blip r:embed="rId7"/>
            <a:stretch>
              <a:fillRect l="-3719" r="-3719"/>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260898"/>
            <a:ext cx="3498700" cy="2719097"/>
            <a:chOff x="0" y="0"/>
            <a:chExt cx="6999222" cy="5438194"/>
          </a:xfrm>
        </p:grpSpPr>
        <p:grpSp>
          <p:nvGrpSpPr>
            <p:cNvPr id="10" name="Group 10"/>
            <p:cNvGrpSpPr/>
            <p:nvPr/>
          </p:nvGrpSpPr>
          <p:grpSpPr>
            <a:xfrm>
              <a:off x="0" y="0"/>
              <a:ext cx="6999222" cy="5438194"/>
              <a:chOff x="0" y="0"/>
              <a:chExt cx="1382562" cy="1074211"/>
            </a:xfrm>
          </p:grpSpPr>
          <p:sp>
            <p:nvSpPr>
              <p:cNvPr id="11" name="Freeform 11"/>
              <p:cNvSpPr/>
              <p:nvPr/>
            </p:nvSpPr>
            <p:spPr>
              <a:xfrm>
                <a:off x="0" y="0"/>
                <a:ext cx="1382563" cy="1074211"/>
              </a:xfrm>
              <a:custGeom>
                <a:avLst/>
                <a:gdLst/>
                <a:ahLst/>
                <a:cxnLst/>
                <a:rect l="l" t="t" r="r" b="b"/>
                <a:pathLst>
                  <a:path w="1382563" h="1074211">
                    <a:moveTo>
                      <a:pt x="75216" y="0"/>
                    </a:moveTo>
                    <a:lnTo>
                      <a:pt x="1307347" y="0"/>
                    </a:lnTo>
                    <a:cubicBezTo>
                      <a:pt x="1327295" y="0"/>
                      <a:pt x="1346427" y="7924"/>
                      <a:pt x="1360532" y="22030"/>
                    </a:cubicBezTo>
                    <a:cubicBezTo>
                      <a:pt x="1374638" y="36136"/>
                      <a:pt x="1382563" y="55267"/>
                      <a:pt x="1382563" y="75216"/>
                    </a:cubicBezTo>
                    <a:lnTo>
                      <a:pt x="1382563" y="998996"/>
                    </a:lnTo>
                    <a:cubicBezTo>
                      <a:pt x="1382563" y="1040536"/>
                      <a:pt x="1348887" y="1074211"/>
                      <a:pt x="1307347" y="1074211"/>
                    </a:cubicBezTo>
                    <a:lnTo>
                      <a:pt x="75216" y="1074211"/>
                    </a:lnTo>
                    <a:cubicBezTo>
                      <a:pt x="33675" y="1074211"/>
                      <a:pt x="0" y="1040536"/>
                      <a:pt x="0" y="998996"/>
                    </a:cubicBezTo>
                    <a:lnTo>
                      <a:pt x="0" y="75216"/>
                    </a:lnTo>
                    <a:cubicBezTo>
                      <a:pt x="0" y="33675"/>
                      <a:pt x="33675" y="0"/>
                      <a:pt x="75216" y="0"/>
                    </a:cubicBez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TextBox 13"/>
            <p:cNvSpPr txBox="1"/>
            <p:nvPr/>
          </p:nvSpPr>
          <p:spPr>
            <a:xfrm>
              <a:off x="206786" y="235190"/>
              <a:ext cx="6585652" cy="509678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và nêu các thành phần cấu trúc cơ bản của hệ sinh thái và mối quan hệ giữa các thành phần này</a:t>
              </a:r>
            </a:p>
          </p:txBody>
        </p:sp>
      </p:grpSp>
      <p:grpSp>
        <p:nvGrpSpPr>
          <p:cNvPr id="14" name="Group 14"/>
          <p:cNvGrpSpPr/>
          <p:nvPr/>
        </p:nvGrpSpPr>
        <p:grpSpPr>
          <a:xfrm>
            <a:off x="4312142" y="1260898"/>
            <a:ext cx="7595825" cy="5401785"/>
            <a:chOff x="0" y="0"/>
            <a:chExt cx="15195608" cy="10803569"/>
          </a:xfrm>
        </p:grpSpPr>
        <p:sp>
          <p:nvSpPr>
            <p:cNvPr id="15" name="Freeform 15"/>
            <p:cNvSpPr/>
            <p:nvPr/>
          </p:nvSpPr>
          <p:spPr>
            <a:xfrm>
              <a:off x="0" y="0"/>
              <a:ext cx="15195608" cy="10803569"/>
            </a:xfrm>
            <a:custGeom>
              <a:avLst/>
              <a:gdLst/>
              <a:ahLst/>
              <a:cxnLst/>
              <a:rect l="l" t="t" r="r" b="b"/>
              <a:pathLst>
                <a:path w="15195608" h="10803569">
                  <a:moveTo>
                    <a:pt x="0" y="0"/>
                  </a:moveTo>
                  <a:lnTo>
                    <a:pt x="15195608" y="0"/>
                  </a:lnTo>
                  <a:lnTo>
                    <a:pt x="15195608" y="10803569"/>
                  </a:lnTo>
                  <a:lnTo>
                    <a:pt x="0" y="10803569"/>
                  </a:lnTo>
                  <a:lnTo>
                    <a:pt x="0" y="0"/>
                  </a:lnTo>
                  <a:close/>
                </a:path>
              </a:pathLst>
            </a:custGeom>
            <a:blipFill>
              <a:blip r:embed="rId6"/>
              <a:stretch>
                <a:fillRect/>
              </a:stretch>
            </a:blipFill>
          </p:spPr>
        </p:sp>
        <p:grpSp>
          <p:nvGrpSpPr>
            <p:cNvPr id="16" name="Group 16"/>
            <p:cNvGrpSpPr/>
            <p:nvPr/>
          </p:nvGrpSpPr>
          <p:grpSpPr>
            <a:xfrm>
              <a:off x="6804176" y="10482486"/>
              <a:ext cx="8162515" cy="228974"/>
              <a:chOff x="0" y="0"/>
              <a:chExt cx="1252462" cy="35134"/>
            </a:xfrm>
          </p:grpSpPr>
          <p:sp>
            <p:nvSpPr>
              <p:cNvPr id="17" name="Freeform 17"/>
              <p:cNvSpPr/>
              <p:nvPr/>
            </p:nvSpPr>
            <p:spPr>
              <a:xfrm>
                <a:off x="0" y="0"/>
                <a:ext cx="1252462" cy="35134"/>
              </a:xfrm>
              <a:custGeom>
                <a:avLst/>
                <a:gdLst/>
                <a:ahLst/>
                <a:cxnLst/>
                <a:rect l="l" t="t" r="r" b="b"/>
                <a:pathLst>
                  <a:path w="1252462" h="35134">
                    <a:moveTo>
                      <a:pt x="0" y="0"/>
                    </a:moveTo>
                    <a:lnTo>
                      <a:pt x="1252462" y="0"/>
                    </a:lnTo>
                    <a:lnTo>
                      <a:pt x="1252462" y="35134"/>
                    </a:lnTo>
                    <a:lnTo>
                      <a:pt x="0" y="35134"/>
                    </a:lnTo>
                    <a:close/>
                  </a:path>
                </a:pathLst>
              </a:custGeom>
              <a:solidFill>
                <a:srgbClr val="FFFFFF"/>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9" name="Group 19"/>
            <p:cNvGrpSpPr/>
            <p:nvPr/>
          </p:nvGrpSpPr>
          <p:grpSpPr>
            <a:xfrm>
              <a:off x="6533100" y="10246850"/>
              <a:ext cx="8162515" cy="148236"/>
              <a:chOff x="0" y="0"/>
              <a:chExt cx="1252462" cy="22745"/>
            </a:xfrm>
          </p:grpSpPr>
          <p:sp>
            <p:nvSpPr>
              <p:cNvPr id="20" name="Freeform 20"/>
              <p:cNvSpPr/>
              <p:nvPr/>
            </p:nvSpPr>
            <p:spPr>
              <a:xfrm>
                <a:off x="0" y="0"/>
                <a:ext cx="1252462" cy="22745"/>
              </a:xfrm>
              <a:custGeom>
                <a:avLst/>
                <a:gdLst/>
                <a:ahLst/>
                <a:cxnLst/>
                <a:rect l="l" t="t" r="r" b="b"/>
                <a:pathLst>
                  <a:path w="1252462" h="22745">
                    <a:moveTo>
                      <a:pt x="0" y="0"/>
                    </a:moveTo>
                    <a:lnTo>
                      <a:pt x="1252462" y="0"/>
                    </a:lnTo>
                    <a:lnTo>
                      <a:pt x="1252462" y="22745"/>
                    </a:lnTo>
                    <a:lnTo>
                      <a:pt x="0" y="22745"/>
                    </a:lnTo>
                    <a:close/>
                  </a:path>
                </a:pathLst>
              </a:custGeom>
              <a:solidFill>
                <a:srgbClr val="F6DA84"/>
              </a:solidFill>
            </p:spPr>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2" name="Group 22"/>
            <p:cNvGrpSpPr/>
            <p:nvPr/>
          </p:nvGrpSpPr>
          <p:grpSpPr>
            <a:xfrm>
              <a:off x="6185413" y="10043928"/>
              <a:ext cx="8162515" cy="121176"/>
              <a:chOff x="0" y="0"/>
              <a:chExt cx="1252462" cy="18593"/>
            </a:xfrm>
          </p:grpSpPr>
          <p:sp>
            <p:nvSpPr>
              <p:cNvPr id="23" name="Freeform 23"/>
              <p:cNvSpPr/>
              <p:nvPr/>
            </p:nvSpPr>
            <p:spPr>
              <a:xfrm>
                <a:off x="0" y="0"/>
                <a:ext cx="1252462" cy="18593"/>
              </a:xfrm>
              <a:custGeom>
                <a:avLst/>
                <a:gdLst/>
                <a:ahLst/>
                <a:cxnLst/>
                <a:rect l="l" t="t" r="r" b="b"/>
                <a:pathLst>
                  <a:path w="1252462" h="18593">
                    <a:moveTo>
                      <a:pt x="0" y="0"/>
                    </a:moveTo>
                    <a:lnTo>
                      <a:pt x="1252462" y="0"/>
                    </a:lnTo>
                    <a:lnTo>
                      <a:pt x="1252462" y="18593"/>
                    </a:lnTo>
                    <a:lnTo>
                      <a:pt x="0" y="18593"/>
                    </a:lnTo>
                    <a:close/>
                  </a:path>
                </a:pathLst>
              </a:custGeom>
              <a:solidFill>
                <a:srgbClr val="FFFFFF"/>
              </a:solidFill>
            </p:spPr>
          </p:sp>
          <p:sp>
            <p:nvSpPr>
              <p:cNvPr id="24" name="TextBox 2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5" name="Group 25"/>
            <p:cNvGrpSpPr/>
            <p:nvPr/>
          </p:nvGrpSpPr>
          <p:grpSpPr>
            <a:xfrm>
              <a:off x="5351797" y="9539381"/>
              <a:ext cx="8672737" cy="674771"/>
              <a:chOff x="0" y="0"/>
              <a:chExt cx="1330750" cy="103537"/>
            </a:xfrm>
          </p:grpSpPr>
          <p:sp>
            <p:nvSpPr>
              <p:cNvPr id="26" name="Freeform 26"/>
              <p:cNvSpPr/>
              <p:nvPr/>
            </p:nvSpPr>
            <p:spPr>
              <a:xfrm>
                <a:off x="0" y="0"/>
                <a:ext cx="1330750" cy="103537"/>
              </a:xfrm>
              <a:custGeom>
                <a:avLst/>
                <a:gdLst/>
                <a:ahLst/>
                <a:cxnLst/>
                <a:rect l="l" t="t" r="r" b="b"/>
                <a:pathLst>
                  <a:path w="1330750" h="103537">
                    <a:moveTo>
                      <a:pt x="0" y="0"/>
                    </a:moveTo>
                    <a:lnTo>
                      <a:pt x="1330750" y="0"/>
                    </a:lnTo>
                    <a:lnTo>
                      <a:pt x="1330750" y="103537"/>
                    </a:lnTo>
                    <a:lnTo>
                      <a:pt x="0" y="103537"/>
                    </a:lnTo>
                    <a:close/>
                  </a:path>
                </a:pathLst>
              </a:custGeom>
              <a:solidFill>
                <a:srgbClr val="FFFFFF"/>
              </a:solidFill>
            </p:spPr>
          </p:sp>
          <p:sp>
            <p:nvSpPr>
              <p:cNvPr id="27" name="TextBox 27"/>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8" name="Group 28"/>
            <p:cNvGrpSpPr/>
            <p:nvPr/>
          </p:nvGrpSpPr>
          <p:grpSpPr>
            <a:xfrm>
              <a:off x="10733796" y="8290562"/>
              <a:ext cx="677709" cy="1573089"/>
              <a:chOff x="0" y="0"/>
              <a:chExt cx="103988" cy="241376"/>
            </a:xfrm>
          </p:grpSpPr>
          <p:sp>
            <p:nvSpPr>
              <p:cNvPr id="29" name="Freeform 29"/>
              <p:cNvSpPr/>
              <p:nvPr/>
            </p:nvSpPr>
            <p:spPr>
              <a:xfrm>
                <a:off x="0" y="0"/>
                <a:ext cx="103988" cy="241376"/>
              </a:xfrm>
              <a:custGeom>
                <a:avLst/>
                <a:gdLst/>
                <a:ahLst/>
                <a:cxnLst/>
                <a:rect l="l" t="t" r="r" b="b"/>
                <a:pathLst>
                  <a:path w="103988" h="241376">
                    <a:moveTo>
                      <a:pt x="0" y="0"/>
                    </a:moveTo>
                    <a:lnTo>
                      <a:pt x="103988" y="0"/>
                    </a:lnTo>
                    <a:lnTo>
                      <a:pt x="103988" y="241376"/>
                    </a:lnTo>
                    <a:lnTo>
                      <a:pt x="0" y="241376"/>
                    </a:lnTo>
                    <a:close/>
                  </a:path>
                </a:pathLst>
              </a:custGeom>
              <a:solidFill>
                <a:srgbClr val="FFFFFF"/>
              </a:solidFill>
            </p:spPr>
          </p:sp>
          <p:sp>
            <p:nvSpPr>
              <p:cNvPr id="30" name="TextBox 30"/>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31" name="TextBox 31"/>
            <p:cNvSpPr txBox="1"/>
            <p:nvPr/>
          </p:nvSpPr>
          <p:spPr>
            <a:xfrm>
              <a:off x="5302749" y="9585501"/>
              <a:ext cx="2246007"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Vi khuẩn</a:t>
              </a:r>
            </a:p>
          </p:txBody>
        </p:sp>
        <p:sp>
          <p:nvSpPr>
            <p:cNvPr id="32" name="TextBox 32"/>
            <p:cNvSpPr txBox="1"/>
            <p:nvPr/>
          </p:nvSpPr>
          <p:spPr>
            <a:xfrm>
              <a:off x="8447882" y="9585501"/>
              <a:ext cx="2253215"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Nấm</a:t>
              </a:r>
            </a:p>
          </p:txBody>
        </p:sp>
        <p:sp>
          <p:nvSpPr>
            <p:cNvPr id="33" name="TextBox 33"/>
            <p:cNvSpPr txBox="1"/>
            <p:nvPr/>
          </p:nvSpPr>
          <p:spPr>
            <a:xfrm>
              <a:off x="11543641" y="9535253"/>
              <a:ext cx="2040095"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Gian đất</a:t>
              </a:r>
            </a:p>
          </p:txBody>
        </p:sp>
      </p:grpSp>
      <p:sp>
        <p:nvSpPr>
          <p:cNvPr id="34" name="TextBox 34"/>
          <p:cNvSpPr txBox="1"/>
          <p:nvPr/>
        </p:nvSpPr>
        <p:spPr>
          <a:xfrm>
            <a:off x="685622" y="4124090"/>
            <a:ext cx="2730568" cy="384529"/>
          </a:xfrm>
          <a:prstGeom prst="rect">
            <a:avLst/>
          </a:prstGeom>
        </p:spPr>
        <p:txBody>
          <a:bodyPr lIns="0" tIns="0" rIns="0" bIns="0" rtlCol="0" anchor="t">
            <a:spAutoFit/>
          </a:bodyPr>
          <a:lstStyle/>
          <a:p>
            <a:pPr>
              <a:lnSpc>
                <a:spcPts val="3266"/>
              </a:lnSpc>
            </a:pPr>
            <a:r>
              <a:rPr lang="en-US" sz="2300" smtClean="0">
                <a:solidFill>
                  <a:srgbClr val="000000"/>
                </a:solidFill>
                <a:latin typeface="Arial" pitchFamily="34" charset="0"/>
              </a:rPr>
              <a:t>Đáp án</a:t>
            </a:r>
            <a:endParaRPr lang="en-US"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1615444"/>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TẦM QUAN TRỌNG CỦA VIỆC BẢO VỆ </a:t>
              </a:r>
            </a:p>
            <a:p>
              <a:pPr>
                <a:lnSpc>
                  <a:spcPts val="3266"/>
                </a:lnSpc>
                <a:spcBef>
                  <a:spcPct val="0"/>
                </a:spcBef>
              </a:pPr>
              <a:r>
                <a:rPr lang="en-US" sz="2300" b="1">
                  <a:solidFill>
                    <a:srgbClr val="FFFFFF"/>
                  </a:solidFill>
                  <a:latin typeface="Arial" pitchFamily="34" charset="0"/>
                </a:rPr>
                <a:t>MỘT SỐ HỆ SINH THÁI ĐIỂN HÌNH CỦA VIỆT NAM</a:t>
              </a:r>
            </a:p>
          </p:txBody>
        </p:sp>
      </p:grpSp>
      <p:grpSp>
        <p:nvGrpSpPr>
          <p:cNvPr id="9" name="Group 9"/>
          <p:cNvGrpSpPr/>
          <p:nvPr/>
        </p:nvGrpSpPr>
        <p:grpSpPr>
          <a:xfrm>
            <a:off x="685622" y="1418286"/>
            <a:ext cx="10817582" cy="1870699"/>
            <a:chOff x="0" y="0"/>
            <a:chExt cx="21640800" cy="3741397"/>
          </a:xfrm>
        </p:grpSpPr>
        <p:grpSp>
          <p:nvGrpSpPr>
            <p:cNvPr id="10" name="Group 10"/>
            <p:cNvGrpSpPr/>
            <p:nvPr/>
          </p:nvGrpSpPr>
          <p:grpSpPr>
            <a:xfrm>
              <a:off x="815061" y="554958"/>
              <a:ext cx="20825739" cy="3186439"/>
              <a:chOff x="0" y="0"/>
              <a:chExt cx="4113726" cy="629420"/>
            </a:xfrm>
          </p:grpSpPr>
          <p:sp>
            <p:nvSpPr>
              <p:cNvPr id="11" name="Freeform 11"/>
              <p:cNvSpPr/>
              <p:nvPr/>
            </p:nvSpPr>
            <p:spPr>
              <a:xfrm>
                <a:off x="0" y="0"/>
                <a:ext cx="4113726" cy="629420"/>
              </a:xfrm>
              <a:custGeom>
                <a:avLst/>
                <a:gdLst/>
                <a:ahLst/>
                <a:cxnLst/>
                <a:rect l="l" t="t" r="r" b="b"/>
                <a:pathLst>
                  <a:path w="4113726" h="629420">
                    <a:moveTo>
                      <a:pt x="0" y="0"/>
                    </a:moveTo>
                    <a:lnTo>
                      <a:pt x="4113726" y="0"/>
                    </a:lnTo>
                    <a:lnTo>
                      <a:pt x="4113726" y="629420"/>
                    </a:lnTo>
                    <a:lnTo>
                      <a:pt x="0" y="629420"/>
                    </a:lnTo>
                    <a:close/>
                  </a:path>
                </a:pathLst>
              </a:custGeom>
              <a:solidFill>
                <a:srgbClr val="D2C7FF"/>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3" name="Freeform 13"/>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1706322" y="1002866"/>
              <a:ext cx="19283742" cy="24618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Việc khuyến khích sử dụng các loại phân bón hữu cơ thay cho các loại phân bón hoá học có ý nghĩa gì đối với bảo vệ hệ sinh thái nông nghiệp</a:t>
              </a:r>
            </a:p>
          </p:txBody>
        </p:sp>
      </p:grpSp>
      <p:sp>
        <p:nvSpPr>
          <p:cNvPr id="15" name="TextBox 15"/>
          <p:cNvSpPr txBox="1"/>
          <p:nvPr/>
        </p:nvSpPr>
        <p:spPr>
          <a:xfrm>
            <a:off x="685620" y="3352800"/>
            <a:ext cx="11123791" cy="3476401"/>
          </a:xfrm>
          <a:prstGeom prst="rect">
            <a:avLst/>
          </a:prstGeom>
        </p:spPr>
        <p:txBody>
          <a:bodyPr wrap="square" lIns="0" tIns="0" rIns="0" bIns="0" rtlCol="0" anchor="t">
            <a:spAutoFit/>
          </a:bodyPr>
          <a:lstStyle/>
          <a:p>
            <a:pPr algn="just">
              <a:lnSpc>
                <a:spcPct val="120000"/>
              </a:lnSpc>
            </a:pPr>
            <a:r>
              <a:rPr lang="en-US" sz="1900">
                <a:latin typeface="Arial" pitchFamily="34" charset="0"/>
                <a:cs typeface="Arial" pitchFamily="34" charset="0"/>
              </a:rPr>
              <a:t>Đối với bảo vệ hệ sinh thái nông nghiệp, việc khuyến khích sử dụng các loại phân bón hữu cơ thay cho các loại phân bón hóa học có ý nghĩa:</a:t>
            </a:r>
          </a:p>
          <a:p>
            <a:pPr algn="just">
              <a:lnSpc>
                <a:spcPct val="120000"/>
              </a:lnSpc>
            </a:pPr>
            <a:r>
              <a:rPr lang="en-US" sz="1900">
                <a:latin typeface="Arial" pitchFamily="34" charset="0"/>
                <a:cs typeface="Arial" pitchFamily="34" charset="0"/>
              </a:rPr>
              <a:t>- Cung cấp đầy đủ các chất dinh dưỡng cho cây trồng một cách an toàn, ít gây ngộ độc, sốc phân cho cây trồng.</a:t>
            </a:r>
          </a:p>
          <a:p>
            <a:pPr algn="just">
              <a:lnSpc>
                <a:spcPct val="120000"/>
              </a:lnSpc>
            </a:pPr>
            <a:r>
              <a:rPr lang="en-US" sz="1900">
                <a:latin typeface="Arial" pitchFamily="34" charset="0"/>
                <a:cs typeface="Arial" pitchFamily="34" charset="0"/>
              </a:rPr>
              <a:t>- Giúp cải tạo đất: Phân bón hữu cơ giúp bổ sung lượng mùn lớn cho đất, nhờ đó, giúp cải tạo đất bạc màu, đất nghèo dinh dưỡng mà không làm mất cân bằng pH của đất; làm tăng độ tơi xốp, thoáng khí cho đất.</a:t>
            </a:r>
          </a:p>
          <a:p>
            <a:pPr algn="just">
              <a:lnSpc>
                <a:spcPct val="120000"/>
              </a:lnSpc>
            </a:pPr>
            <a:r>
              <a:rPr lang="en-US" sz="1900">
                <a:latin typeface="Arial" pitchFamily="34" charset="0"/>
                <a:cs typeface="Arial" pitchFamily="34" charset="0"/>
              </a:rPr>
              <a:t>- Tạo điều kiện cho hệ vi sinh vật đất phát triển.</a:t>
            </a:r>
          </a:p>
          <a:p>
            <a:pPr algn="just">
              <a:lnSpc>
                <a:spcPct val="120000"/>
              </a:lnSpc>
            </a:pPr>
            <a:r>
              <a:rPr lang="en-US" sz="1900">
                <a:latin typeface="Arial" pitchFamily="34" charset="0"/>
                <a:cs typeface="Arial" pitchFamily="34" charset="0"/>
              </a:rPr>
              <a:t>→ Như vậy, việc khuyến khích sử dụng các loại phân bón hữu cơ thay cho các loại phân bón hóa học sẽ giúp hệ sinh thái nông nghiệp phát triển bền vững.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392892"/>
              <a:ext cx="16507588" cy="1615444"/>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TẦM QUAN TRỌNG CỦA VIỆC BẢO VỆ </a:t>
              </a:r>
            </a:p>
            <a:p>
              <a:pPr>
                <a:lnSpc>
                  <a:spcPts val="3266"/>
                </a:lnSpc>
                <a:spcBef>
                  <a:spcPct val="0"/>
                </a:spcBef>
              </a:pPr>
              <a:r>
                <a:rPr lang="en-US" sz="2300" b="1">
                  <a:solidFill>
                    <a:srgbClr val="FFFFFF"/>
                  </a:solidFill>
                  <a:latin typeface="Arial" pitchFamily="34" charset="0"/>
                </a:rPr>
                <a:t>MỘT SỐ HỆ SINH THÁI ĐIỂN HÌNH CỦA VIỆT NAM</a:t>
              </a:r>
            </a:p>
          </p:txBody>
        </p:sp>
      </p:grpSp>
      <p:grpSp>
        <p:nvGrpSpPr>
          <p:cNvPr id="9" name="Group 9"/>
          <p:cNvGrpSpPr/>
          <p:nvPr/>
        </p:nvGrpSpPr>
        <p:grpSpPr>
          <a:xfrm>
            <a:off x="685622" y="1418287"/>
            <a:ext cx="10817582" cy="2805895"/>
            <a:chOff x="0" y="0"/>
            <a:chExt cx="21640800" cy="5611791"/>
          </a:xfrm>
        </p:grpSpPr>
        <p:grpSp>
          <p:nvGrpSpPr>
            <p:cNvPr id="10" name="Group 10"/>
            <p:cNvGrpSpPr/>
            <p:nvPr/>
          </p:nvGrpSpPr>
          <p:grpSpPr>
            <a:xfrm>
              <a:off x="815061" y="554958"/>
              <a:ext cx="20825739" cy="5056833"/>
              <a:chOff x="0" y="0"/>
              <a:chExt cx="4113726" cy="998881"/>
            </a:xfrm>
          </p:grpSpPr>
          <p:sp>
            <p:nvSpPr>
              <p:cNvPr id="11" name="Freeform 11"/>
              <p:cNvSpPr/>
              <p:nvPr/>
            </p:nvSpPr>
            <p:spPr>
              <a:xfrm>
                <a:off x="0" y="0"/>
                <a:ext cx="4113726" cy="998881"/>
              </a:xfrm>
              <a:custGeom>
                <a:avLst/>
                <a:gdLst/>
                <a:ahLst/>
                <a:cxnLst/>
                <a:rect l="l" t="t" r="r" b="b"/>
                <a:pathLst>
                  <a:path w="4113726" h="998881">
                    <a:moveTo>
                      <a:pt x="0" y="0"/>
                    </a:moveTo>
                    <a:lnTo>
                      <a:pt x="4113726" y="0"/>
                    </a:lnTo>
                    <a:lnTo>
                      <a:pt x="4113726" y="998881"/>
                    </a:lnTo>
                    <a:lnTo>
                      <a:pt x="0" y="998881"/>
                    </a:lnTo>
                    <a:close/>
                  </a:path>
                </a:pathLst>
              </a:custGeom>
              <a:solidFill>
                <a:srgbClr val="D2C7FF"/>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3" name="Freeform 13"/>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1706322" y="1002864"/>
              <a:ext cx="19283742" cy="4231929"/>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Chọn một hệ sinh thái gần nơi em sống, tìm hiểu và viết báo cáo thu hoạch theo gợi ý sau:</a:t>
              </a:r>
            </a:p>
            <a:p>
              <a:pPr algn="just">
                <a:lnSpc>
                  <a:spcPct val="120000"/>
                </a:lnSpc>
              </a:pPr>
              <a:r>
                <a:rPr lang="en-US" sz="2300" b="1">
                  <a:solidFill>
                    <a:srgbClr val="000000"/>
                  </a:solidFill>
                  <a:latin typeface="Arial" pitchFamily="34" charset="0"/>
                </a:rPr>
                <a:t>• Xác định tên hệ sinh thái.</a:t>
              </a:r>
            </a:p>
            <a:p>
              <a:pPr algn="just">
                <a:lnSpc>
                  <a:spcPct val="120000"/>
                </a:lnSpc>
                <a:spcBef>
                  <a:spcPct val="0"/>
                </a:spcBef>
              </a:pPr>
              <a:r>
                <a:rPr lang="en-US" sz="2300" b="1">
                  <a:solidFill>
                    <a:srgbClr val="000000"/>
                  </a:solidFill>
                  <a:latin typeface="Arial" pitchFamily="34" charset="0"/>
                </a:rPr>
                <a:t>• Xác định các loài sinh vật có trong quần xã và nhận xét về sự đa dạng của quần xã trong hệ sinh thái này.</a:t>
              </a:r>
            </a:p>
          </p:txBody>
        </p:sp>
      </p:grpSp>
      <p:sp>
        <p:nvSpPr>
          <p:cNvPr id="15" name="TextBox 15"/>
          <p:cNvSpPr txBox="1"/>
          <p:nvPr/>
        </p:nvSpPr>
        <p:spPr>
          <a:xfrm>
            <a:off x="685622" y="4364280"/>
            <a:ext cx="2922298"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137" y="352185"/>
            <a:ext cx="10774552" cy="6153631"/>
            <a:chOff x="0" y="0"/>
            <a:chExt cx="21554718" cy="12307263"/>
          </a:xfrm>
        </p:grpSpPr>
        <p:grpSp>
          <p:nvGrpSpPr>
            <p:cNvPr id="3" name="Group 3"/>
            <p:cNvGrpSpPr/>
            <p:nvPr/>
          </p:nvGrpSpPr>
          <p:grpSpPr>
            <a:xfrm>
              <a:off x="0" y="0"/>
              <a:ext cx="21554718" cy="12307263"/>
              <a:chOff x="0" y="0"/>
              <a:chExt cx="4257722" cy="2431064"/>
            </a:xfrm>
          </p:grpSpPr>
          <p:sp>
            <p:nvSpPr>
              <p:cNvPr id="4" name="Freeform 4"/>
              <p:cNvSpPr/>
              <p:nvPr/>
            </p:nvSpPr>
            <p:spPr>
              <a:xfrm>
                <a:off x="0" y="0"/>
                <a:ext cx="4257722" cy="2431064"/>
              </a:xfrm>
              <a:custGeom>
                <a:avLst/>
                <a:gdLst/>
                <a:ahLst/>
                <a:cxnLst/>
                <a:rect l="l" t="t" r="r" b="b"/>
                <a:pathLst>
                  <a:path w="4257722" h="2431064">
                    <a:moveTo>
                      <a:pt x="47890" y="0"/>
                    </a:moveTo>
                    <a:lnTo>
                      <a:pt x="4209832" y="0"/>
                    </a:lnTo>
                    <a:cubicBezTo>
                      <a:pt x="4236281" y="0"/>
                      <a:pt x="4257722" y="21441"/>
                      <a:pt x="4257722" y="47890"/>
                    </a:cubicBezTo>
                    <a:lnTo>
                      <a:pt x="4257722" y="2383174"/>
                    </a:lnTo>
                    <a:cubicBezTo>
                      <a:pt x="4257722" y="2409623"/>
                      <a:pt x="4236281" y="2431064"/>
                      <a:pt x="4209832" y="2431064"/>
                    </a:cubicBezTo>
                    <a:lnTo>
                      <a:pt x="47890" y="2431064"/>
                    </a:lnTo>
                    <a:cubicBezTo>
                      <a:pt x="21441" y="2431064"/>
                      <a:pt x="0" y="2409623"/>
                      <a:pt x="0" y="2383174"/>
                    </a:cubicBezTo>
                    <a:lnTo>
                      <a:pt x="0" y="47890"/>
                    </a:lnTo>
                    <a:cubicBezTo>
                      <a:pt x="0" y="21441"/>
                      <a:pt x="21441" y="0"/>
                      <a:pt x="47890"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39783" y="595491"/>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704826" y="528816"/>
              <a:ext cx="18889672" cy="415460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sinh thái bao gồm quần xã sinh vật và môi trường sống của quần xã. Các sinh vật trong quần xã luôn tương tác với nhau đồng thời tác động qua lại với các nhân tố sinh thái vô sinh của môi trường tạo nên một hệ thống sinh học hoàn chỉnh và tương đối ổn định</a:t>
              </a:r>
            </a:p>
          </p:txBody>
        </p:sp>
        <p:grpSp>
          <p:nvGrpSpPr>
            <p:cNvPr id="10" name="Group 10"/>
            <p:cNvGrpSpPr/>
            <p:nvPr/>
          </p:nvGrpSpPr>
          <p:grpSpPr>
            <a:xfrm>
              <a:off x="639783" y="4976539"/>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704826" y="4909864"/>
              <a:ext cx="18889672" cy="424731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Một chuỗi thức ăn gồm nhiều loài sinh vật có quan hệ dinh dưỡng với nhau, mỗi loài là một mắt xích của chuỗi. Lưới thức ăn là tập hợp các chuỗi thức ăn, có những mắt xích chung. Một lưới thức ăn hoàn chỉnh bao gồm sinh vật sản xuất, sinh vật tiêu thụ, sinh vật phân giải</a:t>
              </a:r>
            </a:p>
          </p:txBody>
        </p:sp>
        <p:grpSp>
          <p:nvGrpSpPr>
            <p:cNvPr id="14" name="Group 14"/>
            <p:cNvGrpSpPr/>
            <p:nvPr/>
          </p:nvGrpSpPr>
          <p:grpSpPr>
            <a:xfrm>
              <a:off x="567400" y="9353806"/>
              <a:ext cx="785642" cy="78564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632441" y="9287131"/>
              <a:ext cx="18889672"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Trao đổi vật chất và năng lượng trong hệ sinh thái được thực hiện giữa các sinh vật trong quần xã và giữa quần xã với môi trường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137" y="352185"/>
            <a:ext cx="10774552" cy="6153631"/>
            <a:chOff x="0" y="0"/>
            <a:chExt cx="21554718" cy="12307263"/>
          </a:xfrm>
        </p:grpSpPr>
        <p:grpSp>
          <p:nvGrpSpPr>
            <p:cNvPr id="3" name="Group 3"/>
            <p:cNvGrpSpPr/>
            <p:nvPr/>
          </p:nvGrpSpPr>
          <p:grpSpPr>
            <a:xfrm>
              <a:off x="0" y="0"/>
              <a:ext cx="21554718" cy="12307263"/>
              <a:chOff x="0" y="0"/>
              <a:chExt cx="4257722" cy="2431064"/>
            </a:xfrm>
          </p:grpSpPr>
          <p:sp>
            <p:nvSpPr>
              <p:cNvPr id="4" name="Freeform 4"/>
              <p:cNvSpPr/>
              <p:nvPr/>
            </p:nvSpPr>
            <p:spPr>
              <a:xfrm>
                <a:off x="0" y="0"/>
                <a:ext cx="4257722" cy="2431064"/>
              </a:xfrm>
              <a:custGeom>
                <a:avLst/>
                <a:gdLst/>
                <a:ahLst/>
                <a:cxnLst/>
                <a:rect l="l" t="t" r="r" b="b"/>
                <a:pathLst>
                  <a:path w="4257722" h="2431064">
                    <a:moveTo>
                      <a:pt x="47890" y="0"/>
                    </a:moveTo>
                    <a:lnTo>
                      <a:pt x="4209832" y="0"/>
                    </a:lnTo>
                    <a:cubicBezTo>
                      <a:pt x="4236281" y="0"/>
                      <a:pt x="4257722" y="21441"/>
                      <a:pt x="4257722" y="47890"/>
                    </a:cubicBezTo>
                    <a:lnTo>
                      <a:pt x="4257722" y="2383174"/>
                    </a:lnTo>
                    <a:cubicBezTo>
                      <a:pt x="4257722" y="2409623"/>
                      <a:pt x="4236281" y="2431064"/>
                      <a:pt x="4209832" y="2431064"/>
                    </a:cubicBezTo>
                    <a:lnTo>
                      <a:pt x="47890" y="2431064"/>
                    </a:lnTo>
                    <a:cubicBezTo>
                      <a:pt x="21441" y="2431064"/>
                      <a:pt x="0" y="2409623"/>
                      <a:pt x="0" y="2383174"/>
                    </a:cubicBezTo>
                    <a:lnTo>
                      <a:pt x="0" y="47890"/>
                    </a:lnTo>
                    <a:cubicBezTo>
                      <a:pt x="0" y="21441"/>
                      <a:pt x="21441" y="0"/>
                      <a:pt x="47890"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39783" y="595491"/>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704826" y="528816"/>
              <a:ext cx="18889672" cy="330821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sinh thái rừng, hệ sinh thái biển và ven biển, hệ sinh thái nông nghiệp là những hệ sinh thái điển hình của Việt Nam. Các biện pháp bảo vệ hệ sinh thái được thực hiện nhằm duy trì, bảo vệ và cải tạo hệ sinh thái</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262352"/>
            <a:ext cx="10817582" cy="1102315"/>
            <a:chOff x="0" y="0"/>
            <a:chExt cx="21640800" cy="2204631"/>
          </a:xfrm>
        </p:grpSpPr>
        <p:grpSp>
          <p:nvGrpSpPr>
            <p:cNvPr id="10" name="Group 10"/>
            <p:cNvGrpSpPr/>
            <p:nvPr/>
          </p:nvGrpSpPr>
          <p:grpSpPr>
            <a:xfrm>
              <a:off x="0" y="0"/>
              <a:ext cx="21640800" cy="2204631"/>
              <a:chOff x="0" y="0"/>
              <a:chExt cx="4274726" cy="435483"/>
            </a:xfrm>
          </p:grpSpPr>
          <p:sp>
            <p:nvSpPr>
              <p:cNvPr id="11" name="Freeform 11"/>
              <p:cNvSpPr/>
              <p:nvPr/>
            </p:nvSpPr>
            <p:spPr>
              <a:xfrm>
                <a:off x="0" y="0"/>
                <a:ext cx="4274726" cy="435483"/>
              </a:xfrm>
              <a:custGeom>
                <a:avLst/>
                <a:gdLst/>
                <a:ahLst/>
                <a:cxnLst/>
                <a:rect l="l" t="t" r="r" b="b"/>
                <a:pathLst>
                  <a:path w="4274726" h="435483">
                    <a:moveTo>
                      <a:pt x="24327" y="0"/>
                    </a:moveTo>
                    <a:lnTo>
                      <a:pt x="4250399" y="0"/>
                    </a:lnTo>
                    <a:cubicBezTo>
                      <a:pt x="4263834" y="0"/>
                      <a:pt x="4274726" y="10891"/>
                      <a:pt x="4274726" y="24327"/>
                    </a:cubicBezTo>
                    <a:lnTo>
                      <a:pt x="4274726" y="411156"/>
                    </a:lnTo>
                    <a:cubicBezTo>
                      <a:pt x="4274726" y="424591"/>
                      <a:pt x="4263834" y="435483"/>
                      <a:pt x="4250399" y="435483"/>
                    </a:cubicBezTo>
                    <a:lnTo>
                      <a:pt x="24327" y="435483"/>
                    </a:lnTo>
                    <a:cubicBezTo>
                      <a:pt x="10891" y="435483"/>
                      <a:pt x="0" y="424591"/>
                      <a:pt x="0" y="411156"/>
                    </a:cubicBezTo>
                    <a:lnTo>
                      <a:pt x="0" y="24327"/>
                    </a:lnTo>
                    <a:cubicBezTo>
                      <a:pt x="0" y="10891"/>
                      <a:pt x="10891" y="0"/>
                      <a:pt x="24327" y="0"/>
                    </a:cubicBez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477636" y="269406"/>
              <a:ext cx="20685527"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sinh thái là hệ thống bao gồm quần xã sinh vật và môi trường sống của chúng</a:t>
              </a:r>
            </a:p>
          </p:txBody>
        </p:sp>
      </p:grpSp>
      <p:sp>
        <p:nvSpPr>
          <p:cNvPr id="14" name="Freeform 14"/>
          <p:cNvSpPr/>
          <p:nvPr/>
        </p:nvSpPr>
        <p:spPr>
          <a:xfrm>
            <a:off x="6094413" y="2482624"/>
            <a:ext cx="5408791" cy="4217659"/>
          </a:xfrm>
          <a:custGeom>
            <a:avLst/>
            <a:gdLst/>
            <a:ahLst/>
            <a:cxnLst/>
            <a:rect l="l" t="t" r="r" b="b"/>
            <a:pathLst>
              <a:path w="8115300" h="6326488">
                <a:moveTo>
                  <a:pt x="0" y="0"/>
                </a:moveTo>
                <a:lnTo>
                  <a:pt x="8115300" y="0"/>
                </a:lnTo>
                <a:lnTo>
                  <a:pt x="8115300" y="6326488"/>
                </a:lnTo>
                <a:lnTo>
                  <a:pt x="0" y="6326488"/>
                </a:lnTo>
                <a:lnTo>
                  <a:pt x="0" y="0"/>
                </a:lnTo>
                <a:close/>
              </a:path>
            </a:pathLst>
          </a:custGeom>
          <a:blipFill>
            <a:blip r:embed="rId6"/>
            <a:stretch>
              <a:fillRect l="-1936" r="-1936"/>
            </a:stretch>
          </a:blipFill>
        </p:spPr>
      </p:sp>
      <p:grpSp>
        <p:nvGrpSpPr>
          <p:cNvPr id="15" name="Group 15"/>
          <p:cNvGrpSpPr/>
          <p:nvPr/>
        </p:nvGrpSpPr>
        <p:grpSpPr>
          <a:xfrm>
            <a:off x="685621" y="2482624"/>
            <a:ext cx="5196121" cy="2858561"/>
            <a:chOff x="0" y="0"/>
            <a:chExt cx="10394949" cy="5717121"/>
          </a:xfrm>
        </p:grpSpPr>
        <p:grpSp>
          <p:nvGrpSpPr>
            <p:cNvPr id="16" name="Group 16"/>
            <p:cNvGrpSpPr/>
            <p:nvPr/>
          </p:nvGrpSpPr>
          <p:grpSpPr>
            <a:xfrm>
              <a:off x="0" y="0"/>
              <a:ext cx="10394949" cy="5717121"/>
              <a:chOff x="0" y="0"/>
              <a:chExt cx="2844079" cy="1564216"/>
            </a:xfrm>
          </p:grpSpPr>
          <p:sp>
            <p:nvSpPr>
              <p:cNvPr id="17" name="Freeform 17"/>
              <p:cNvSpPr/>
              <p:nvPr/>
            </p:nvSpPr>
            <p:spPr>
              <a:xfrm>
                <a:off x="0" y="0"/>
                <a:ext cx="2844079" cy="1564216"/>
              </a:xfrm>
              <a:custGeom>
                <a:avLst/>
                <a:gdLst/>
                <a:ahLst/>
                <a:cxnLst/>
                <a:rect l="l" t="t" r="r" b="b"/>
                <a:pathLst>
                  <a:path w="2844079" h="1564216">
                    <a:moveTo>
                      <a:pt x="2719619" y="59690"/>
                    </a:moveTo>
                    <a:cubicBezTo>
                      <a:pt x="2755179" y="59690"/>
                      <a:pt x="2784389" y="88900"/>
                      <a:pt x="2784389" y="124460"/>
                    </a:cubicBezTo>
                    <a:lnTo>
                      <a:pt x="2784389" y="1439756"/>
                    </a:lnTo>
                    <a:cubicBezTo>
                      <a:pt x="2784389" y="1475316"/>
                      <a:pt x="2755179" y="1504526"/>
                      <a:pt x="2719619" y="1504526"/>
                    </a:cubicBezTo>
                    <a:lnTo>
                      <a:pt x="124460" y="1504526"/>
                    </a:lnTo>
                    <a:cubicBezTo>
                      <a:pt x="88900" y="1504526"/>
                      <a:pt x="59690" y="1475316"/>
                      <a:pt x="59690" y="1439756"/>
                    </a:cubicBezTo>
                    <a:lnTo>
                      <a:pt x="59690" y="124460"/>
                    </a:lnTo>
                    <a:cubicBezTo>
                      <a:pt x="59690" y="88900"/>
                      <a:pt x="88900" y="59690"/>
                      <a:pt x="124460" y="59690"/>
                    </a:cubicBezTo>
                    <a:lnTo>
                      <a:pt x="2719619" y="59690"/>
                    </a:lnTo>
                    <a:moveTo>
                      <a:pt x="2719619" y="0"/>
                    </a:moveTo>
                    <a:lnTo>
                      <a:pt x="124460" y="0"/>
                    </a:lnTo>
                    <a:cubicBezTo>
                      <a:pt x="55880" y="0"/>
                      <a:pt x="0" y="55880"/>
                      <a:pt x="0" y="124460"/>
                    </a:cubicBezTo>
                    <a:lnTo>
                      <a:pt x="0" y="1439756"/>
                    </a:lnTo>
                    <a:cubicBezTo>
                      <a:pt x="0" y="1508336"/>
                      <a:pt x="55880" y="1564216"/>
                      <a:pt x="124460" y="1564216"/>
                    </a:cubicBezTo>
                    <a:lnTo>
                      <a:pt x="2719619" y="1564216"/>
                    </a:lnTo>
                    <a:cubicBezTo>
                      <a:pt x="2788199" y="1564216"/>
                      <a:pt x="2844079" y="1508336"/>
                      <a:pt x="2844079" y="1439756"/>
                    </a:cubicBezTo>
                    <a:lnTo>
                      <a:pt x="2844079" y="124460"/>
                    </a:lnTo>
                    <a:cubicBezTo>
                      <a:pt x="2844079" y="55880"/>
                      <a:pt x="2788199" y="0"/>
                      <a:pt x="2719619" y="0"/>
                    </a:cubicBezTo>
                    <a:close/>
                  </a:path>
                </a:pathLst>
              </a:custGeom>
              <a:solidFill>
                <a:srgbClr val="05733C"/>
              </a:solidFill>
            </p:spPr>
          </p:sp>
        </p:grpSp>
        <p:sp>
          <p:nvSpPr>
            <p:cNvPr id="18" name="TextBox 18"/>
            <p:cNvSpPr txBox="1"/>
            <p:nvPr/>
          </p:nvSpPr>
          <p:spPr>
            <a:xfrm>
              <a:off x="462847" y="365126"/>
              <a:ext cx="9469254" cy="507831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sinh vật trong quần xã luôn tương tác với nhau, đồng thời tác động qua lại với các nhân tố vô sinh của môi trường tạo thành một hệ thống sinh học hoàn chỉnh và tương đối ổn định</a:t>
              </a:r>
            </a:p>
          </p:txBody>
        </p:sp>
      </p:grpSp>
      <p:grpSp>
        <p:nvGrpSpPr>
          <p:cNvPr id="19" name="Group 19"/>
          <p:cNvGrpSpPr/>
          <p:nvPr/>
        </p:nvGrpSpPr>
        <p:grpSpPr>
          <a:xfrm>
            <a:off x="685621" y="5439246"/>
            <a:ext cx="5196121" cy="1261037"/>
            <a:chOff x="0" y="0"/>
            <a:chExt cx="10394949" cy="2522075"/>
          </a:xfrm>
        </p:grpSpPr>
        <p:sp>
          <p:nvSpPr>
            <p:cNvPr id="20" name="Freeform 20"/>
            <p:cNvSpPr/>
            <p:nvPr/>
          </p:nvSpPr>
          <p:spPr>
            <a:xfrm>
              <a:off x="2512492" y="0"/>
              <a:ext cx="5369966" cy="2476897"/>
            </a:xfrm>
            <a:custGeom>
              <a:avLst/>
              <a:gdLst/>
              <a:ahLst/>
              <a:cxnLst/>
              <a:rect l="l" t="t" r="r" b="b"/>
              <a:pathLst>
                <a:path w="5369966" h="2476897">
                  <a:moveTo>
                    <a:pt x="0" y="0"/>
                  </a:moveTo>
                  <a:lnTo>
                    <a:pt x="5369965" y="0"/>
                  </a:lnTo>
                  <a:lnTo>
                    <a:pt x="5369965" y="2476897"/>
                  </a:lnTo>
                  <a:lnTo>
                    <a:pt x="0" y="2476897"/>
                  </a:lnTo>
                  <a:lnTo>
                    <a:pt x="0" y="0"/>
                  </a:lnTo>
                  <a:close/>
                </a:path>
              </a:pathLst>
            </a:custGeom>
            <a:blipFill>
              <a:blip r:embed="rId7"/>
              <a:stretch>
                <a:fillRect/>
              </a:stretch>
            </a:blipFill>
          </p:spPr>
        </p:sp>
        <p:sp>
          <p:nvSpPr>
            <p:cNvPr id="21" name="Freeform 21"/>
            <p:cNvSpPr/>
            <p:nvPr/>
          </p:nvSpPr>
          <p:spPr>
            <a:xfrm>
              <a:off x="0" y="45179"/>
              <a:ext cx="3986956" cy="2476897"/>
            </a:xfrm>
            <a:custGeom>
              <a:avLst/>
              <a:gdLst/>
              <a:ahLst/>
              <a:cxnLst/>
              <a:rect l="l" t="t" r="r" b="b"/>
              <a:pathLst>
                <a:path w="3986956" h="2476897">
                  <a:moveTo>
                    <a:pt x="0" y="0"/>
                  </a:moveTo>
                  <a:lnTo>
                    <a:pt x="3986956" y="0"/>
                  </a:lnTo>
                  <a:lnTo>
                    <a:pt x="3986956" y="2476896"/>
                  </a:lnTo>
                  <a:lnTo>
                    <a:pt x="0" y="2476896"/>
                  </a:lnTo>
                  <a:lnTo>
                    <a:pt x="0" y="0"/>
                  </a:lnTo>
                  <a:close/>
                </a:path>
              </a:pathLst>
            </a:custGeom>
            <a:blipFill>
              <a:blip r:embed="rId8"/>
              <a:stretch>
                <a:fillRect/>
              </a:stretch>
            </a:blipFill>
          </p:spPr>
        </p:sp>
        <p:sp>
          <p:nvSpPr>
            <p:cNvPr id="22" name="Freeform 22"/>
            <p:cNvSpPr/>
            <p:nvPr/>
          </p:nvSpPr>
          <p:spPr>
            <a:xfrm>
              <a:off x="5024983" y="45179"/>
              <a:ext cx="5369966" cy="2476897"/>
            </a:xfrm>
            <a:custGeom>
              <a:avLst/>
              <a:gdLst/>
              <a:ahLst/>
              <a:cxnLst/>
              <a:rect l="l" t="t" r="r" b="b"/>
              <a:pathLst>
                <a:path w="5369966" h="2476897">
                  <a:moveTo>
                    <a:pt x="0" y="0"/>
                  </a:moveTo>
                  <a:lnTo>
                    <a:pt x="5369966" y="0"/>
                  </a:lnTo>
                  <a:lnTo>
                    <a:pt x="5369966" y="2476896"/>
                  </a:lnTo>
                  <a:lnTo>
                    <a:pt x="0" y="2476896"/>
                  </a:lnTo>
                  <a:lnTo>
                    <a:pt x="0" y="0"/>
                  </a:lnTo>
                  <a:close/>
                </a:path>
              </a:pathLst>
            </a:custGeom>
            <a:blipFill>
              <a:blip r:embed="rId7"/>
              <a:stretch>
                <a:fillRect/>
              </a:stretch>
            </a:blipFill>
          </p:spPr>
        </p:sp>
        <p:sp>
          <p:nvSpPr>
            <p:cNvPr id="23" name="Freeform 23"/>
            <p:cNvSpPr/>
            <p:nvPr/>
          </p:nvSpPr>
          <p:spPr>
            <a:xfrm>
              <a:off x="3036815" y="45179"/>
              <a:ext cx="1900282" cy="2386539"/>
            </a:xfrm>
            <a:custGeom>
              <a:avLst/>
              <a:gdLst/>
              <a:ahLst/>
              <a:cxnLst/>
              <a:rect l="l" t="t" r="r" b="b"/>
              <a:pathLst>
                <a:path w="1900282" h="2386539">
                  <a:moveTo>
                    <a:pt x="0" y="0"/>
                  </a:moveTo>
                  <a:lnTo>
                    <a:pt x="1900282" y="0"/>
                  </a:lnTo>
                  <a:lnTo>
                    <a:pt x="1900282" y="2386539"/>
                  </a:lnTo>
                  <a:lnTo>
                    <a:pt x="0" y="2386539"/>
                  </a:lnTo>
                  <a:lnTo>
                    <a:pt x="0" y="0"/>
                  </a:lnTo>
                  <a:close/>
                </a:path>
              </a:pathLst>
            </a:custGeom>
            <a:blipFill>
              <a:blip r:embed="rId9"/>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824961"/>
            <a:ext cx="10817582" cy="1604039"/>
            <a:chOff x="0" y="0"/>
            <a:chExt cx="21640800" cy="3208079"/>
          </a:xfrm>
        </p:grpSpPr>
        <p:grpSp>
          <p:nvGrpSpPr>
            <p:cNvPr id="10" name="Group 10"/>
            <p:cNvGrpSpPr/>
            <p:nvPr/>
          </p:nvGrpSpPr>
          <p:grpSpPr>
            <a:xfrm>
              <a:off x="0" y="0"/>
              <a:ext cx="21640800" cy="3208079"/>
              <a:chOff x="0" y="0"/>
              <a:chExt cx="4274726" cy="633695"/>
            </a:xfrm>
          </p:grpSpPr>
          <p:sp>
            <p:nvSpPr>
              <p:cNvPr id="11" name="Freeform 11"/>
              <p:cNvSpPr/>
              <p:nvPr/>
            </p:nvSpPr>
            <p:spPr>
              <a:xfrm>
                <a:off x="0" y="0"/>
                <a:ext cx="4274726" cy="633695"/>
              </a:xfrm>
              <a:custGeom>
                <a:avLst/>
                <a:gdLst/>
                <a:ahLst/>
                <a:cxnLst/>
                <a:rect l="l" t="t" r="r" b="b"/>
                <a:pathLst>
                  <a:path w="4274726" h="633695">
                    <a:moveTo>
                      <a:pt x="0" y="0"/>
                    </a:moveTo>
                    <a:lnTo>
                      <a:pt x="4274726" y="0"/>
                    </a:lnTo>
                    <a:lnTo>
                      <a:pt x="4274726" y="633695"/>
                    </a:lnTo>
                    <a:lnTo>
                      <a:pt x="0" y="633695"/>
                    </a:lnTo>
                    <a:close/>
                  </a:path>
                </a:pathLst>
              </a:custGeom>
              <a:solidFill>
                <a:srgbClr val="FFDE59"/>
              </a:solidFill>
            </p:spPr>
          </p:sp>
          <p:sp>
            <p:nvSpPr>
              <p:cNvPr id="12" name="TextBox 12"/>
              <p:cNvSpPr txBox="1"/>
              <p:nvPr/>
            </p:nvSpPr>
            <p:spPr>
              <a:xfrm>
                <a:off x="0" y="-47625"/>
                <a:ext cx="812800" cy="860425"/>
              </a:xfrm>
              <a:prstGeom prst="rect">
                <a:avLst/>
              </a:prstGeom>
            </p:spPr>
            <p:txBody>
              <a:bodyPr lIns="77536" tIns="77536" rIns="77536" bIns="77536" rtlCol="0" anchor="ctr"/>
              <a:lstStyle/>
              <a:p>
                <a:pPr algn="ctr">
                  <a:lnSpc>
                    <a:spcPct val="120000"/>
                  </a:lnSpc>
                </a:pPr>
                <a:endParaRPr b="1">
                  <a:latin typeface="Arial" pitchFamily="34" charset="0"/>
                </a:endParaRPr>
              </a:p>
            </p:txBody>
          </p:sp>
        </p:grpSp>
        <p:grpSp>
          <p:nvGrpSpPr>
            <p:cNvPr id="13" name="Group 13"/>
            <p:cNvGrpSpPr/>
            <p:nvPr/>
          </p:nvGrpSpPr>
          <p:grpSpPr>
            <a:xfrm>
              <a:off x="152400" y="571581"/>
              <a:ext cx="2064916" cy="2064916"/>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Freeform 16"/>
            <p:cNvSpPr/>
            <p:nvPr/>
          </p:nvSpPr>
          <p:spPr>
            <a:xfrm>
              <a:off x="364970" y="838811"/>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p:cNvSpPr txBox="1"/>
            <p:nvPr/>
          </p:nvSpPr>
          <p:spPr>
            <a:xfrm>
              <a:off x="2217315" y="358380"/>
              <a:ext cx="19125161"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sinh thái tự nhiên bao gồm hệ sinh thái trên cạn (rừng nhiệt đới, sa mạc,...) và hệ sinh thái dưới nước (hệ sinh thái nước ngọt như ao, hồ, sông, hệ sinh thái nước mặn như hệ sinh thái biển)</a:t>
              </a:r>
            </a:p>
          </p:txBody>
        </p:sp>
      </p:grpSp>
      <p:sp>
        <p:nvSpPr>
          <p:cNvPr id="18" name="Freeform 18"/>
          <p:cNvSpPr/>
          <p:nvPr/>
        </p:nvSpPr>
        <p:spPr>
          <a:xfrm>
            <a:off x="685621" y="3663950"/>
            <a:ext cx="5353139" cy="2913119"/>
          </a:xfrm>
          <a:custGeom>
            <a:avLst/>
            <a:gdLst/>
            <a:ahLst/>
            <a:cxnLst/>
            <a:rect l="l" t="t" r="r" b="b"/>
            <a:pathLst>
              <a:path w="8031800" h="4369678">
                <a:moveTo>
                  <a:pt x="0" y="0"/>
                </a:moveTo>
                <a:lnTo>
                  <a:pt x="8031800" y="0"/>
                </a:lnTo>
                <a:lnTo>
                  <a:pt x="8031800" y="4369678"/>
                </a:lnTo>
                <a:lnTo>
                  <a:pt x="0" y="4369678"/>
                </a:lnTo>
                <a:lnTo>
                  <a:pt x="0" y="0"/>
                </a:lnTo>
                <a:close/>
              </a:path>
            </a:pathLst>
          </a:custGeom>
          <a:blipFill>
            <a:blip r:embed="rId8"/>
            <a:stretch>
              <a:fillRect t="-11230" b="-11230"/>
            </a:stretch>
          </a:blipFill>
        </p:spPr>
      </p:sp>
      <p:sp>
        <p:nvSpPr>
          <p:cNvPr id="19" name="Freeform 19"/>
          <p:cNvSpPr/>
          <p:nvPr/>
        </p:nvSpPr>
        <p:spPr>
          <a:xfrm>
            <a:off x="6094413" y="3663950"/>
            <a:ext cx="5408791" cy="2913119"/>
          </a:xfrm>
          <a:custGeom>
            <a:avLst/>
            <a:gdLst/>
            <a:ahLst/>
            <a:cxnLst/>
            <a:rect l="l" t="t" r="r" b="b"/>
            <a:pathLst>
              <a:path w="8115300" h="4369678">
                <a:moveTo>
                  <a:pt x="0" y="0"/>
                </a:moveTo>
                <a:lnTo>
                  <a:pt x="8115300" y="0"/>
                </a:lnTo>
                <a:lnTo>
                  <a:pt x="8115300" y="4369678"/>
                </a:lnTo>
                <a:lnTo>
                  <a:pt x="0" y="4369678"/>
                </a:lnTo>
                <a:lnTo>
                  <a:pt x="0" y="0"/>
                </a:lnTo>
                <a:close/>
              </a:path>
            </a:pathLst>
          </a:custGeom>
          <a:blipFill>
            <a:blip r:embed="rId9"/>
            <a:stretch>
              <a:fillRect t="-2233" b="-2233"/>
            </a:stretch>
          </a:blipFill>
        </p:spPr>
      </p:sp>
      <p:sp>
        <p:nvSpPr>
          <p:cNvPr id="20" name="TextBox 20"/>
          <p:cNvSpPr txBox="1"/>
          <p:nvPr/>
        </p:nvSpPr>
        <p:spPr>
          <a:xfrm>
            <a:off x="685622" y="1190643"/>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Trên Trái Đất, các hệ sinh thái có thể được phân chia thành hai nhóm: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761802" y="2004152"/>
            <a:ext cx="10592279" cy="1269578"/>
            <a:chOff x="0" y="-66674"/>
            <a:chExt cx="21190076" cy="2539157"/>
          </a:xfrm>
        </p:grpSpPr>
        <p:grpSp>
          <p:nvGrpSpPr>
            <p:cNvPr id="10" name="Group 10"/>
            <p:cNvGrpSpPr/>
            <p:nvPr/>
          </p:nvGrpSpPr>
          <p:grpSpPr>
            <a:xfrm>
              <a:off x="0" y="146525"/>
              <a:ext cx="2064916" cy="206491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Freeform 13"/>
            <p:cNvSpPr/>
            <p:nvPr/>
          </p:nvSpPr>
          <p:spPr>
            <a:xfrm>
              <a:off x="212570" y="413755"/>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2064916" y="-66674"/>
              <a:ext cx="19125160" cy="2539157"/>
            </a:xfrm>
            <a:prstGeom prst="rect">
              <a:avLst/>
            </a:prstGeom>
          </p:spPr>
          <p:txBody>
            <a:bodyPr lIns="0" tIns="0" rIns="0" bIns="0" rtlCol="0" anchor="t">
              <a:spAutoFit/>
            </a:bodyPr>
            <a:lstStyle/>
            <a:p>
              <a:pPr algn="just">
                <a:lnSpc>
                  <a:spcPts val="3266"/>
                </a:lnSpc>
                <a:spcBef>
                  <a:spcPct val="0"/>
                </a:spcBef>
              </a:pPr>
              <a:r>
                <a:rPr lang="en-US" sz="2300">
                  <a:solidFill>
                    <a:srgbClr val="000000"/>
                  </a:solidFill>
                  <a:latin typeface="Arial" pitchFamily="34" charset="0"/>
                </a:rPr>
                <a:t>Hệ sinh thái tự nhiên bao gồm hệ sinh thái trên cạn (rừng nhiệt đới, sa mạc,...) và hệ sinh thái dưới nước (hệ sinh thái nước ngọt như ao, hồ, sông, hệ sinh thái nước mặn như hệ sinh thái biển)</a:t>
              </a:r>
            </a:p>
          </p:txBody>
        </p:sp>
      </p:grpSp>
      <p:grpSp>
        <p:nvGrpSpPr>
          <p:cNvPr id="15" name="Group 15"/>
          <p:cNvGrpSpPr/>
          <p:nvPr/>
        </p:nvGrpSpPr>
        <p:grpSpPr>
          <a:xfrm>
            <a:off x="685622" y="1824961"/>
            <a:ext cx="10817582" cy="1530777"/>
            <a:chOff x="0" y="0"/>
            <a:chExt cx="21640800" cy="3061554"/>
          </a:xfrm>
        </p:grpSpPr>
        <p:grpSp>
          <p:nvGrpSpPr>
            <p:cNvPr id="16" name="Group 16"/>
            <p:cNvGrpSpPr/>
            <p:nvPr/>
          </p:nvGrpSpPr>
          <p:grpSpPr>
            <a:xfrm>
              <a:off x="0" y="0"/>
              <a:ext cx="21640800" cy="3061554"/>
              <a:chOff x="0" y="0"/>
              <a:chExt cx="4274726" cy="604751"/>
            </a:xfrm>
          </p:grpSpPr>
          <p:sp>
            <p:nvSpPr>
              <p:cNvPr id="17" name="Freeform 17"/>
              <p:cNvSpPr/>
              <p:nvPr/>
            </p:nvSpPr>
            <p:spPr>
              <a:xfrm>
                <a:off x="0" y="0"/>
                <a:ext cx="4274726" cy="604751"/>
              </a:xfrm>
              <a:custGeom>
                <a:avLst/>
                <a:gdLst/>
                <a:ahLst/>
                <a:cxnLst/>
                <a:rect l="l" t="t" r="r" b="b"/>
                <a:pathLst>
                  <a:path w="4274726" h="604751">
                    <a:moveTo>
                      <a:pt x="0" y="0"/>
                    </a:moveTo>
                    <a:lnTo>
                      <a:pt x="4274726" y="0"/>
                    </a:lnTo>
                    <a:lnTo>
                      <a:pt x="4274726" y="604751"/>
                    </a:lnTo>
                    <a:lnTo>
                      <a:pt x="0" y="604751"/>
                    </a:lnTo>
                    <a:close/>
                  </a:path>
                </a:pathLst>
              </a:custGeom>
              <a:solidFill>
                <a:srgbClr val="FFDE59"/>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19" name="Group 19"/>
            <p:cNvGrpSpPr/>
            <p:nvPr/>
          </p:nvGrpSpPr>
          <p:grpSpPr>
            <a:xfrm>
              <a:off x="152400" y="571581"/>
              <a:ext cx="2064916" cy="2064916"/>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21" name="TextBox 21"/>
              <p:cNvSpPr txBox="1"/>
              <p:nvPr/>
            </p:nvSpPr>
            <p:spPr>
              <a:xfrm>
                <a:off x="76200" y="28575"/>
                <a:ext cx="660400" cy="708025"/>
              </a:xfrm>
              <a:prstGeom prst="rect">
                <a:avLst/>
              </a:prstGeom>
            </p:spPr>
            <p:txBody>
              <a:bodyPr lIns="33283" tIns="33283" rIns="33283" bIns="33283" rtlCol="0" anchor="ctr"/>
              <a:lstStyle/>
              <a:p>
                <a:pPr algn="ctr">
                  <a:lnSpc>
                    <a:spcPct val="120000"/>
                  </a:lnSpc>
                </a:pPr>
                <a:endParaRPr b="1">
                  <a:latin typeface="Arial" pitchFamily="34" charset="0"/>
                </a:endParaRPr>
              </a:p>
            </p:txBody>
          </p:sp>
        </p:grpSp>
        <p:sp>
          <p:nvSpPr>
            <p:cNvPr id="22" name="Freeform 22"/>
            <p:cNvSpPr/>
            <p:nvPr/>
          </p:nvSpPr>
          <p:spPr>
            <a:xfrm>
              <a:off x="364970" y="838811"/>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3" name="TextBox 23"/>
            <p:cNvSpPr txBox="1"/>
            <p:nvPr/>
          </p:nvSpPr>
          <p:spPr>
            <a:xfrm>
              <a:off x="2217315" y="697868"/>
              <a:ext cx="19125161"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sinh thái nhân tạo được hình thành bởi hoạt động của con người: hệ sinh thái đồng ruộng, rừng trồng, đô thị,...</a:t>
              </a:r>
            </a:p>
          </p:txBody>
        </p:sp>
      </p:grpSp>
      <p:sp>
        <p:nvSpPr>
          <p:cNvPr id="24" name="Freeform 24"/>
          <p:cNvSpPr/>
          <p:nvPr/>
        </p:nvSpPr>
        <p:spPr>
          <a:xfrm>
            <a:off x="685622" y="3590688"/>
            <a:ext cx="10817582" cy="3071661"/>
          </a:xfrm>
          <a:custGeom>
            <a:avLst/>
            <a:gdLst/>
            <a:ahLst/>
            <a:cxnLst/>
            <a:rect l="l" t="t" r="r" b="b"/>
            <a:pathLst>
              <a:path w="16230600" h="4607491">
                <a:moveTo>
                  <a:pt x="0" y="0"/>
                </a:moveTo>
                <a:lnTo>
                  <a:pt x="16230600" y="0"/>
                </a:lnTo>
                <a:lnTo>
                  <a:pt x="16230600" y="4607491"/>
                </a:lnTo>
                <a:lnTo>
                  <a:pt x="0" y="4607491"/>
                </a:lnTo>
                <a:lnTo>
                  <a:pt x="0" y="0"/>
                </a:lnTo>
                <a:close/>
              </a:path>
            </a:pathLst>
          </a:custGeom>
          <a:blipFill>
            <a:blip r:embed="rId8"/>
            <a:stretch>
              <a:fillRect t="-8784" b="-8784"/>
            </a:stretch>
          </a:blipFill>
        </p:spPr>
      </p:sp>
      <p:sp>
        <p:nvSpPr>
          <p:cNvPr id="25" name="TextBox 25"/>
          <p:cNvSpPr txBox="1"/>
          <p:nvPr/>
        </p:nvSpPr>
        <p:spPr>
          <a:xfrm>
            <a:off x="685622" y="1190643"/>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Trên Trái Đất, các hệ sinh thái có thể được phân chia thành hai nhóm: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195620"/>
            <a:ext cx="10817582" cy="1536700"/>
            <a:chOff x="0" y="0"/>
            <a:chExt cx="21640800" cy="3073400"/>
          </a:xfrm>
        </p:grpSpPr>
        <p:grpSp>
          <p:nvGrpSpPr>
            <p:cNvPr id="10" name="Group 10"/>
            <p:cNvGrpSpPr/>
            <p:nvPr/>
          </p:nvGrpSpPr>
          <p:grpSpPr>
            <a:xfrm>
              <a:off x="815061" y="554958"/>
              <a:ext cx="20825739" cy="2518442"/>
              <a:chOff x="0" y="0"/>
              <a:chExt cx="4113726" cy="497470"/>
            </a:xfrm>
          </p:grpSpPr>
          <p:sp>
            <p:nvSpPr>
              <p:cNvPr id="11" name="Freeform 11"/>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3" name="Freeform 13"/>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1706322" y="1002866"/>
              <a:ext cx="19283742"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Lấy ví dụ cho mỗi kiểu hệ sinh thái và cho biết các thành phần của hệ sinh thái đó theo mẫu bảng sau:</a:t>
              </a:r>
            </a:p>
          </p:txBody>
        </p:sp>
      </p:grpSp>
      <p:graphicFrame>
        <p:nvGraphicFramePr>
          <p:cNvPr id="15" name="Table 15"/>
          <p:cNvGraphicFramePr>
            <a:graphicFrameLocks noGrp="1"/>
          </p:cNvGraphicFramePr>
          <p:nvPr>
            <p:extLst>
              <p:ext uri="{D42A27DB-BD31-4B8C-83A1-F6EECF244321}">
                <p14:modId xmlns:p14="http://schemas.microsoft.com/office/powerpoint/2010/main" val="2396947144"/>
              </p:ext>
            </p:extLst>
          </p:nvPr>
        </p:nvGraphicFramePr>
        <p:xfrm>
          <a:off x="685622" y="2994990"/>
          <a:ext cx="10817582" cy="3613352"/>
        </p:xfrm>
        <a:graphic>
          <a:graphicData uri="http://schemas.openxmlformats.org/drawingml/2006/table">
            <a:tbl>
              <a:tblPr/>
              <a:tblGrid>
                <a:gridCol w="3251141"/>
                <a:gridCol w="3755096"/>
                <a:gridCol w="3811345"/>
              </a:tblGrid>
              <a:tr h="1164373">
                <a:tc>
                  <a:txBody>
                    <a:bodyPr/>
                    <a:lstStyle/>
                    <a:p>
                      <a:pPr algn="ctr">
                        <a:lnSpc>
                          <a:spcPct val="120000"/>
                        </a:lnSpc>
                        <a:defRPr/>
                      </a:pPr>
                      <a:r>
                        <a:rPr lang="en-US" sz="2300" b="1">
                          <a:solidFill>
                            <a:srgbClr val="000000"/>
                          </a:solidFill>
                          <a:latin typeface="Arial" pitchFamily="34" charset="0"/>
                        </a:rPr>
                        <a:t>Tên của hệ sinh thái</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gradFill rotWithShape="1">
                      <a:gsLst>
                        <a:gs pos="0">
                          <a:srgbClr val="0097B2">
                            <a:alpha val="100000"/>
                          </a:srgbClr>
                        </a:gs>
                        <a:gs pos="100000">
                          <a:srgbClr val="7ED957">
                            <a:alpha val="100000"/>
                          </a:srgbClr>
                        </a:gs>
                      </a:gsLst>
                      <a:lin ang="0"/>
                    </a:gradFill>
                  </a:tcPr>
                </a:tc>
                <a:tc>
                  <a:txBody>
                    <a:bodyPr/>
                    <a:lstStyle/>
                    <a:p>
                      <a:pPr algn="ctr">
                        <a:lnSpc>
                          <a:spcPct val="120000"/>
                        </a:lnSpc>
                        <a:defRPr/>
                      </a:pPr>
                      <a:r>
                        <a:rPr lang="en-US" sz="2300" b="1">
                          <a:solidFill>
                            <a:srgbClr val="000000"/>
                          </a:solidFill>
                          <a:latin typeface="Arial" pitchFamily="34" charset="0"/>
                        </a:rPr>
                        <a:t>Thành phần vô sinh </a:t>
                      </a:r>
                      <a:endParaRPr lang="en-US" sz="700" b="1">
                        <a:latin typeface="Arial" pitchFamily="34" charset="0"/>
                      </a:endParaRPr>
                    </a:p>
                    <a:p>
                      <a:pPr algn="ctr">
                        <a:lnSpc>
                          <a:spcPct val="120000"/>
                        </a:lnSpc>
                      </a:pPr>
                      <a:r>
                        <a:rPr lang="en-US" sz="2300" b="1">
                          <a:solidFill>
                            <a:srgbClr val="000000"/>
                          </a:solidFill>
                          <a:latin typeface="Arial" pitchFamily="34" charset="0"/>
                        </a:rPr>
                        <a:t>(Môi trường sống)</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gradFill rotWithShape="1">
                      <a:gsLst>
                        <a:gs pos="0">
                          <a:srgbClr val="0097B2">
                            <a:alpha val="100000"/>
                          </a:srgbClr>
                        </a:gs>
                        <a:gs pos="100000">
                          <a:srgbClr val="7ED957">
                            <a:alpha val="100000"/>
                          </a:srgbClr>
                        </a:gs>
                      </a:gsLst>
                      <a:lin ang="0"/>
                    </a:gradFill>
                  </a:tcPr>
                </a:tc>
                <a:tc>
                  <a:txBody>
                    <a:bodyPr/>
                    <a:lstStyle/>
                    <a:p>
                      <a:pPr algn="ctr">
                        <a:lnSpc>
                          <a:spcPct val="120000"/>
                        </a:lnSpc>
                        <a:defRPr/>
                      </a:pPr>
                      <a:r>
                        <a:rPr lang="en-US" sz="2300" b="1">
                          <a:solidFill>
                            <a:srgbClr val="000000"/>
                          </a:solidFill>
                          <a:latin typeface="Arial" pitchFamily="34" charset="0"/>
                        </a:rPr>
                        <a:t>Thành phần hữu sinh</a:t>
                      </a:r>
                      <a:endParaRPr lang="en-US" sz="700" b="1">
                        <a:latin typeface="Arial" pitchFamily="34" charset="0"/>
                      </a:endParaRPr>
                    </a:p>
                    <a:p>
                      <a:pPr algn="ctr">
                        <a:lnSpc>
                          <a:spcPct val="120000"/>
                        </a:lnSpc>
                      </a:pPr>
                      <a:r>
                        <a:rPr lang="en-US" sz="2300" b="1">
                          <a:solidFill>
                            <a:srgbClr val="000000"/>
                          </a:solidFill>
                          <a:latin typeface="Arial" pitchFamily="34" charset="0"/>
                        </a:rPr>
                        <a:t>(Quần xã sinh vật)</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gradFill rotWithShape="1">
                      <a:gsLst>
                        <a:gs pos="0">
                          <a:srgbClr val="0097B2">
                            <a:alpha val="100000"/>
                          </a:srgbClr>
                        </a:gs>
                        <a:gs pos="100000">
                          <a:srgbClr val="7ED957">
                            <a:alpha val="100000"/>
                          </a:srgbClr>
                        </a:gs>
                      </a:gsLst>
                      <a:lin ang="0"/>
                    </a:gradFill>
                  </a:tcPr>
                </a:tc>
              </a:tr>
              <a:tr h="748525">
                <a:tc>
                  <a:txBody>
                    <a:bodyPr/>
                    <a:lstStyle/>
                    <a:p>
                      <a:pPr algn="ctr">
                        <a:lnSpc>
                          <a:spcPct val="120000"/>
                        </a:lnSpc>
                        <a:defRPr/>
                      </a:pPr>
                      <a:r>
                        <a:rPr lang="en-US" sz="2000" b="1" smtClean="0">
                          <a:latin typeface="Arial" pitchFamily="34" charset="0"/>
                          <a:cs typeface="Arial" pitchFamily="34" charset="0"/>
                        </a:rPr>
                        <a:t>Hệ</a:t>
                      </a:r>
                      <a:r>
                        <a:rPr lang="en-US" sz="2000" b="1" baseline="0" smtClean="0">
                          <a:latin typeface="Arial" pitchFamily="34" charset="0"/>
                          <a:cs typeface="Arial" pitchFamily="34" charset="0"/>
                        </a:rPr>
                        <a:t> sinh thái gió mùa</a:t>
                      </a:r>
                      <a:endParaRPr lang="en-US" sz="20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000" b="1" kern="1200" smtClean="0">
                          <a:solidFill>
                            <a:schemeClr val="tx1"/>
                          </a:solidFill>
                          <a:effectLst/>
                          <a:latin typeface="Arial" pitchFamily="34" charset="0"/>
                          <a:ea typeface="+mn-ea"/>
                          <a:cs typeface="Arial" pitchFamily="34" charset="0"/>
                        </a:rPr>
                        <a:t>Ánh sáng, nhiệt độ, độ ẩm, đất, nước, xác sinh vật,…</a:t>
                      </a:r>
                      <a:endParaRPr lang="en-US" sz="20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000" b="1" kern="1200" smtClean="0">
                          <a:solidFill>
                            <a:schemeClr val="tx1"/>
                          </a:solidFill>
                          <a:effectLst/>
                          <a:latin typeface="Arial" pitchFamily="34" charset="0"/>
                          <a:ea typeface="+mn-ea"/>
                          <a:cs typeface="Arial" pitchFamily="34" charset="0"/>
                        </a:rPr>
                        <a:t>Cây gỗ, cây cỏ, dương xỉ, rêu, kiến, rắn, hươu, voi,…</a:t>
                      </a:r>
                      <a:endParaRPr lang="en-US" sz="20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48525">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b="1">
                          <a:solidFill>
                            <a:srgbClr val="000000"/>
                          </a:solidFill>
                          <a:effectLst/>
                          <a:latin typeface="Arial" pitchFamily="34" charset="0"/>
                          <a:ea typeface="Calibri"/>
                          <a:cs typeface="Arial" pitchFamily="34" charset="0"/>
                        </a:rPr>
                        <a:t>Hệ sinh thái hồ nước ngọt</a:t>
                      </a:r>
                      <a:endParaRPr lang="en-US" sz="2000" b="1">
                        <a:effectLst/>
                        <a:latin typeface="Arial" pitchFamily="34" charset="0"/>
                        <a:ea typeface="Calibri"/>
                        <a:cs typeface="Arial" pitchFamily="34"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b="1">
                          <a:solidFill>
                            <a:srgbClr val="000000"/>
                          </a:solidFill>
                          <a:effectLst/>
                          <a:latin typeface="Arial" pitchFamily="34" charset="0"/>
                          <a:ea typeface="Calibri"/>
                          <a:cs typeface="Arial" pitchFamily="34" charset="0"/>
                        </a:rPr>
                        <a:t>Ánh sáng, nhiệt độ, đất, nước, xác sinh vật,…</a:t>
                      </a:r>
                      <a:endParaRPr lang="en-US" sz="2000" b="1">
                        <a:effectLst/>
                        <a:latin typeface="Arial" pitchFamily="34" charset="0"/>
                        <a:ea typeface="Calibri"/>
                        <a:cs typeface="Arial" pitchFamily="34" charset="0"/>
                      </a:endParaRPr>
                    </a:p>
                  </a:txBody>
                  <a:tcPr marL="68580" marR="68580" marT="0" marB="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b="1">
                          <a:solidFill>
                            <a:srgbClr val="000000"/>
                          </a:solidFill>
                          <a:effectLst/>
                          <a:latin typeface="Arial" pitchFamily="34" charset="0"/>
                          <a:ea typeface="Calibri"/>
                          <a:cs typeface="Arial" pitchFamily="34" charset="0"/>
                        </a:rPr>
                        <a:t>Cá chép, tôm, con trai, cá rô phi, rong đuôi chó, bèo tây,…</a:t>
                      </a:r>
                      <a:endParaRPr lang="en-US" sz="2000" b="1">
                        <a:effectLst/>
                        <a:latin typeface="Arial" pitchFamily="34" charset="0"/>
                        <a:ea typeface="Calibri"/>
                        <a:cs typeface="Arial" pitchFamily="34" charset="0"/>
                      </a:endParaRPr>
                    </a:p>
                  </a:txBody>
                  <a:tcPr marL="68580" marR="68580" marT="0" marB="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48525">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b="1">
                          <a:solidFill>
                            <a:srgbClr val="000000"/>
                          </a:solidFill>
                          <a:effectLst/>
                          <a:latin typeface="Arial" pitchFamily="34" charset="0"/>
                          <a:ea typeface="Calibri"/>
                          <a:cs typeface="Arial" pitchFamily="34" charset="0"/>
                        </a:rPr>
                        <a:t>Hệ sinh thái đồng ruộng</a:t>
                      </a:r>
                      <a:endParaRPr lang="en-US" sz="2000" b="1">
                        <a:effectLst/>
                        <a:latin typeface="Arial" pitchFamily="34" charset="0"/>
                        <a:ea typeface="Calibri"/>
                        <a:cs typeface="Arial" pitchFamily="34"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b="1">
                          <a:solidFill>
                            <a:srgbClr val="000000"/>
                          </a:solidFill>
                          <a:effectLst/>
                          <a:latin typeface="Arial" pitchFamily="34" charset="0"/>
                          <a:ea typeface="Calibri"/>
                          <a:cs typeface="Arial" pitchFamily="34" charset="0"/>
                        </a:rPr>
                        <a:t>Ánh sáng, nhiệt độ, độ ẩm, đất, nước, xác sinh vật,…</a:t>
                      </a:r>
                      <a:endParaRPr lang="en-US" sz="2000" b="1">
                        <a:effectLst/>
                        <a:latin typeface="Arial" pitchFamily="34" charset="0"/>
                        <a:ea typeface="Calibri"/>
                        <a:cs typeface="Arial" pitchFamily="34" charset="0"/>
                      </a:endParaRPr>
                    </a:p>
                  </a:txBody>
                  <a:tcPr marL="68580" marR="68580" marT="0" marB="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b="1">
                          <a:solidFill>
                            <a:srgbClr val="000000"/>
                          </a:solidFill>
                          <a:effectLst/>
                          <a:latin typeface="Arial" pitchFamily="34" charset="0"/>
                          <a:ea typeface="Calibri"/>
                          <a:cs typeface="Arial" pitchFamily="34" charset="0"/>
                        </a:rPr>
                        <a:t>Lúa, cỏ, ốc bươu vàng, cua đồng, châu chấu, sâu ăn lá,…</a:t>
                      </a:r>
                      <a:endParaRPr lang="en-US" sz="2000" b="1">
                        <a:effectLst/>
                        <a:latin typeface="Arial" pitchFamily="34" charset="0"/>
                        <a:ea typeface="Calibri"/>
                        <a:cs typeface="Arial" pitchFamily="34" charset="0"/>
                      </a:endParaRPr>
                    </a:p>
                  </a:txBody>
                  <a:tcPr marL="68580" marR="68580" marT="0" marB="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2" y="1185695"/>
            <a:ext cx="10817582" cy="1183737"/>
            <a:chOff x="0" y="0"/>
            <a:chExt cx="21640800" cy="2367473"/>
          </a:xfrm>
        </p:grpSpPr>
        <p:grpSp>
          <p:nvGrpSpPr>
            <p:cNvPr id="8" name="Group 8"/>
            <p:cNvGrpSpPr/>
            <p:nvPr/>
          </p:nvGrpSpPr>
          <p:grpSpPr>
            <a:xfrm>
              <a:off x="0" y="0"/>
              <a:ext cx="21640800" cy="2367473"/>
              <a:chOff x="0" y="0"/>
              <a:chExt cx="4274726" cy="467649"/>
            </a:xfrm>
          </p:grpSpPr>
          <p:sp>
            <p:nvSpPr>
              <p:cNvPr id="9" name="Freeform 9"/>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502709" y="350828"/>
              <a:ext cx="20412718"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Chuỗi thức ăn và lưới thức ăn biểu hiện mối quan hệ dinh dưỡng giữa các loài sinh vật trong quần xã</a:t>
              </a:r>
            </a:p>
          </p:txBody>
        </p:sp>
      </p:grpSp>
      <p:sp>
        <p:nvSpPr>
          <p:cNvPr id="12" name="Freeform 12"/>
          <p:cNvSpPr/>
          <p:nvPr/>
        </p:nvSpPr>
        <p:spPr>
          <a:xfrm>
            <a:off x="685622" y="2528181"/>
            <a:ext cx="4779849" cy="4078904"/>
          </a:xfrm>
          <a:custGeom>
            <a:avLst/>
            <a:gdLst/>
            <a:ahLst/>
            <a:cxnLst/>
            <a:rect l="l" t="t" r="r" b="b"/>
            <a:pathLst>
              <a:path w="7171641" h="6118356">
                <a:moveTo>
                  <a:pt x="0" y="0"/>
                </a:moveTo>
                <a:lnTo>
                  <a:pt x="7171641" y="0"/>
                </a:lnTo>
                <a:lnTo>
                  <a:pt x="7171641" y="6118356"/>
                </a:lnTo>
                <a:lnTo>
                  <a:pt x="0" y="6118356"/>
                </a:lnTo>
                <a:lnTo>
                  <a:pt x="0" y="0"/>
                </a:lnTo>
                <a:close/>
              </a:path>
            </a:pathLst>
          </a:custGeom>
          <a:blipFill>
            <a:blip r:embed="rId6"/>
            <a:stretch>
              <a:fillRect l="-23475" r="-10317"/>
            </a:stretch>
          </a:blipFill>
        </p:spPr>
      </p:sp>
      <p:sp>
        <p:nvSpPr>
          <p:cNvPr id="13" name="Freeform 13"/>
          <p:cNvSpPr/>
          <p:nvPr/>
        </p:nvSpPr>
        <p:spPr>
          <a:xfrm>
            <a:off x="5603051" y="2549833"/>
            <a:ext cx="5900152" cy="4057252"/>
          </a:xfrm>
          <a:custGeom>
            <a:avLst/>
            <a:gdLst/>
            <a:ahLst/>
            <a:cxnLst/>
            <a:rect l="l" t="t" r="r" b="b"/>
            <a:pathLst>
              <a:path w="8852534" h="6085878">
                <a:moveTo>
                  <a:pt x="0" y="0"/>
                </a:moveTo>
                <a:lnTo>
                  <a:pt x="8852534" y="0"/>
                </a:lnTo>
                <a:lnTo>
                  <a:pt x="8852534" y="6085878"/>
                </a:lnTo>
                <a:lnTo>
                  <a:pt x="0" y="6085878"/>
                </a:lnTo>
                <a:lnTo>
                  <a:pt x="0" y="0"/>
                </a:lnTo>
                <a:close/>
              </a:path>
            </a:pathLst>
          </a:custGeom>
          <a:blipFill>
            <a:blip r:embed="rId7"/>
            <a:stretch>
              <a:fillRect l="-18886" r="-3331"/>
            </a:stretch>
          </a:blipFill>
        </p:spPr>
      </p:sp>
      <p:sp>
        <p:nvSpPr>
          <p:cNvPr id="14" name="TextBox 14"/>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85621" y="1637908"/>
            <a:ext cx="5408791" cy="2009237"/>
            <a:chOff x="0" y="0"/>
            <a:chExt cx="10820400" cy="4018473"/>
          </a:xfrm>
        </p:grpSpPr>
        <p:grpSp>
          <p:nvGrpSpPr>
            <p:cNvPr id="8" name="Group 8"/>
            <p:cNvGrpSpPr/>
            <p:nvPr/>
          </p:nvGrpSpPr>
          <p:grpSpPr>
            <a:xfrm>
              <a:off x="0" y="0"/>
              <a:ext cx="10820400" cy="4018473"/>
              <a:chOff x="0" y="0"/>
              <a:chExt cx="2137363" cy="793772"/>
            </a:xfrm>
          </p:grpSpPr>
          <p:sp>
            <p:nvSpPr>
              <p:cNvPr id="9" name="Freeform 9"/>
              <p:cNvSpPr/>
              <p:nvPr/>
            </p:nvSpPr>
            <p:spPr>
              <a:xfrm>
                <a:off x="0" y="0"/>
                <a:ext cx="2137363" cy="793772"/>
              </a:xfrm>
              <a:custGeom>
                <a:avLst/>
                <a:gdLst/>
                <a:ahLst/>
                <a:cxnLst/>
                <a:rect l="l" t="t" r="r" b="b"/>
                <a:pathLst>
                  <a:path w="2137363" h="793772">
                    <a:moveTo>
                      <a:pt x="0" y="0"/>
                    </a:moveTo>
                    <a:lnTo>
                      <a:pt x="2137363" y="0"/>
                    </a:lnTo>
                    <a:lnTo>
                      <a:pt x="2137363" y="793772"/>
                    </a:lnTo>
                    <a:lnTo>
                      <a:pt x="0" y="793772"/>
                    </a:ln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251353" y="350828"/>
              <a:ext cx="10206358" cy="330821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Một chuỗi thức ăn gồm nhiều loài sinh vật có quan hệ dinh dưỡng với nhau, mỗi loài là một mắt xích của chuỗi</a:t>
              </a:r>
            </a:p>
          </p:txBody>
        </p:sp>
      </p:grpSp>
      <p:grpSp>
        <p:nvGrpSpPr>
          <p:cNvPr id="12" name="Group 12"/>
          <p:cNvGrpSpPr/>
          <p:nvPr/>
        </p:nvGrpSpPr>
        <p:grpSpPr>
          <a:xfrm>
            <a:off x="685621" y="3774144"/>
            <a:ext cx="5408791" cy="1620311"/>
            <a:chOff x="0" y="0"/>
            <a:chExt cx="10820400" cy="3240621"/>
          </a:xfrm>
        </p:grpSpPr>
        <p:grpSp>
          <p:nvGrpSpPr>
            <p:cNvPr id="13" name="Group 13"/>
            <p:cNvGrpSpPr/>
            <p:nvPr/>
          </p:nvGrpSpPr>
          <p:grpSpPr>
            <a:xfrm>
              <a:off x="0" y="0"/>
              <a:ext cx="10820400" cy="3240621"/>
              <a:chOff x="0" y="0"/>
              <a:chExt cx="2960483" cy="886641"/>
            </a:xfrm>
          </p:grpSpPr>
          <p:sp>
            <p:nvSpPr>
              <p:cNvPr id="14" name="Freeform 14"/>
              <p:cNvSpPr/>
              <p:nvPr/>
            </p:nvSpPr>
            <p:spPr>
              <a:xfrm>
                <a:off x="0" y="0"/>
                <a:ext cx="2960483" cy="886641"/>
              </a:xfrm>
              <a:custGeom>
                <a:avLst/>
                <a:gdLst/>
                <a:ahLst/>
                <a:cxnLst/>
                <a:rect l="l" t="t" r="r" b="b"/>
                <a:pathLst>
                  <a:path w="2960483" h="886641">
                    <a:moveTo>
                      <a:pt x="2836023" y="59690"/>
                    </a:moveTo>
                    <a:cubicBezTo>
                      <a:pt x="2871583" y="59690"/>
                      <a:pt x="2900793" y="88900"/>
                      <a:pt x="2900793" y="124460"/>
                    </a:cubicBezTo>
                    <a:lnTo>
                      <a:pt x="2900793" y="762181"/>
                    </a:lnTo>
                    <a:cubicBezTo>
                      <a:pt x="2900793" y="797741"/>
                      <a:pt x="2871583" y="826951"/>
                      <a:pt x="2836023" y="826951"/>
                    </a:cubicBezTo>
                    <a:lnTo>
                      <a:pt x="124460" y="826951"/>
                    </a:lnTo>
                    <a:cubicBezTo>
                      <a:pt x="88900" y="826951"/>
                      <a:pt x="59690" y="797741"/>
                      <a:pt x="59690" y="762181"/>
                    </a:cubicBezTo>
                    <a:lnTo>
                      <a:pt x="59690" y="124460"/>
                    </a:lnTo>
                    <a:cubicBezTo>
                      <a:pt x="59690" y="88900"/>
                      <a:pt x="88900" y="59690"/>
                      <a:pt x="124460" y="59690"/>
                    </a:cubicBezTo>
                    <a:lnTo>
                      <a:pt x="2836023" y="59690"/>
                    </a:lnTo>
                    <a:moveTo>
                      <a:pt x="2836023" y="0"/>
                    </a:moveTo>
                    <a:lnTo>
                      <a:pt x="124460" y="0"/>
                    </a:lnTo>
                    <a:cubicBezTo>
                      <a:pt x="55880" y="0"/>
                      <a:pt x="0" y="55880"/>
                      <a:pt x="0" y="124460"/>
                    </a:cubicBezTo>
                    <a:lnTo>
                      <a:pt x="0" y="762181"/>
                    </a:lnTo>
                    <a:cubicBezTo>
                      <a:pt x="0" y="830761"/>
                      <a:pt x="55880" y="886641"/>
                      <a:pt x="124460" y="886641"/>
                    </a:cubicBezTo>
                    <a:lnTo>
                      <a:pt x="2836024" y="886641"/>
                    </a:lnTo>
                    <a:cubicBezTo>
                      <a:pt x="2904604" y="886641"/>
                      <a:pt x="2960483" y="830761"/>
                      <a:pt x="2960483" y="762181"/>
                    </a:cubicBezTo>
                    <a:lnTo>
                      <a:pt x="2960483" y="124460"/>
                    </a:lnTo>
                    <a:cubicBezTo>
                      <a:pt x="2960483" y="55880"/>
                      <a:pt x="2904604" y="0"/>
                      <a:pt x="2836023" y="0"/>
                    </a:cubicBezTo>
                    <a:close/>
                  </a:path>
                </a:pathLst>
              </a:custGeom>
              <a:solidFill>
                <a:srgbClr val="05733C"/>
              </a:solidFill>
            </p:spPr>
          </p:sp>
        </p:grpSp>
        <p:sp>
          <p:nvSpPr>
            <p:cNvPr id="15" name="TextBox 15"/>
            <p:cNvSpPr txBox="1"/>
            <p:nvPr/>
          </p:nvSpPr>
          <p:spPr>
            <a:xfrm>
              <a:off x="481791" y="365126"/>
              <a:ext cx="9856817"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Trong một chuỗi thức ăn, sinh vật phía trước là thức ăn của sinh vật phía sau</a:t>
              </a:r>
            </a:p>
          </p:txBody>
        </p:sp>
      </p:grpSp>
      <p:sp>
        <p:nvSpPr>
          <p:cNvPr id="16" name="Freeform 16"/>
          <p:cNvSpPr/>
          <p:nvPr/>
        </p:nvSpPr>
        <p:spPr>
          <a:xfrm>
            <a:off x="6145583" y="1157425"/>
            <a:ext cx="5512463" cy="5513899"/>
          </a:xfrm>
          <a:custGeom>
            <a:avLst/>
            <a:gdLst/>
            <a:ahLst/>
            <a:cxnLst/>
            <a:rect l="l" t="t" r="r" b="b"/>
            <a:pathLst>
              <a:path w="8270849" h="8270849">
                <a:moveTo>
                  <a:pt x="0" y="0"/>
                </a:moveTo>
                <a:lnTo>
                  <a:pt x="8270849" y="0"/>
                </a:lnTo>
                <a:lnTo>
                  <a:pt x="8270849" y="8270849"/>
                </a:lnTo>
                <a:lnTo>
                  <a:pt x="0" y="8270849"/>
                </a:lnTo>
                <a:lnTo>
                  <a:pt x="0" y="0"/>
                </a:lnTo>
                <a:close/>
              </a:path>
            </a:pathLst>
          </a:custGeom>
          <a:blipFill>
            <a:blip r:embed="rId6"/>
            <a:stretch>
              <a:fillRect/>
            </a:stretch>
          </a:blipFill>
        </p:spPr>
      </p:sp>
      <p:sp>
        <p:nvSpPr>
          <p:cNvPr id="17" name="Freeform 17"/>
          <p:cNvSpPr/>
          <p:nvPr/>
        </p:nvSpPr>
        <p:spPr>
          <a:xfrm>
            <a:off x="1083226" y="5521455"/>
            <a:ext cx="4613582" cy="1272491"/>
          </a:xfrm>
          <a:custGeom>
            <a:avLst/>
            <a:gdLst/>
            <a:ahLst/>
            <a:cxnLst/>
            <a:rect l="l" t="t" r="r" b="b"/>
            <a:pathLst>
              <a:path w="6922176" h="1908736">
                <a:moveTo>
                  <a:pt x="0" y="0"/>
                </a:moveTo>
                <a:lnTo>
                  <a:pt x="6922176" y="0"/>
                </a:lnTo>
                <a:lnTo>
                  <a:pt x="6922176" y="1908736"/>
                </a:lnTo>
                <a:lnTo>
                  <a:pt x="0" y="1908736"/>
                </a:lnTo>
                <a:lnTo>
                  <a:pt x="0" y="0"/>
                </a:lnTo>
                <a:close/>
              </a:path>
            </a:pathLst>
          </a:custGeom>
          <a:blipFill>
            <a:blip r:embed="rId7"/>
            <a:stretch>
              <a:fillRect t="-63114" b="-2619"/>
            </a:stretch>
          </a:blipFill>
        </p:spPr>
      </p:sp>
      <p:sp>
        <p:nvSpPr>
          <p:cNvPr id="18" name="TextBox 18"/>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19" name="TextBox 19"/>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Chuỗi thức ăn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2264</Words>
  <Application>Microsoft Office PowerPoint</Application>
  <PresentationFormat>Custom</PresentationFormat>
  <Paragraphs>148</Paragraphs>
  <Slides>33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41* HỆ SINH THÁI</dc:title>
  <cp:lastModifiedBy>DELL</cp:lastModifiedBy>
  <cp:revision>4</cp:revision>
  <dcterms:created xsi:type="dcterms:W3CDTF">2006-08-16T00:00:00Z</dcterms:created>
  <dcterms:modified xsi:type="dcterms:W3CDTF">2023-06-23T15:19:41Z</dcterms:modified>
  <dc:identifier>DAFlzhLAge0</dc:identifier>
</cp:coreProperties>
</file>