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8.svg"/><Relationship Id="rId4" Type="http://schemas.openxmlformats.org/officeDocument/2006/relationships/image" Target="../media/image18.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461"/>
          <a:stretch>
            <a:fillRect/>
          </a:stretch>
        </p:blipFill>
        <p:spPr>
          <a:xfrm>
            <a:off x="0" y="0"/>
            <a:ext cx="12188825" cy="6858000"/>
          </a:xfrm>
          <a:prstGeom prst="rect">
            <a:avLst/>
          </a:prstGeom>
        </p:spPr>
      </p:pic>
      <p:grpSp>
        <p:nvGrpSpPr>
          <p:cNvPr id="3" name="Group 3"/>
          <p:cNvGrpSpPr/>
          <p:nvPr/>
        </p:nvGrpSpPr>
        <p:grpSpPr>
          <a:xfrm>
            <a:off x="-450281" y="1163991"/>
            <a:ext cx="6030895" cy="3270475"/>
            <a:chOff x="0" y="0"/>
            <a:chExt cx="2383197" cy="1292040"/>
          </a:xfrm>
        </p:grpSpPr>
        <p:sp>
          <p:nvSpPr>
            <p:cNvPr id="4" name="Freeform 4"/>
            <p:cNvSpPr/>
            <p:nvPr/>
          </p:nvSpPr>
          <p:spPr>
            <a:xfrm>
              <a:off x="0" y="0"/>
              <a:ext cx="2383197" cy="1292040"/>
            </a:xfrm>
            <a:custGeom>
              <a:avLst/>
              <a:gdLst/>
              <a:ahLst/>
              <a:cxnLst/>
              <a:rect l="l" t="t" r="r" b="b"/>
              <a:pathLst>
                <a:path w="2383197" h="1292040">
                  <a:moveTo>
                    <a:pt x="43635" y="0"/>
                  </a:moveTo>
                  <a:lnTo>
                    <a:pt x="2339562" y="0"/>
                  </a:lnTo>
                  <a:cubicBezTo>
                    <a:pt x="2351134" y="0"/>
                    <a:pt x="2362233" y="4597"/>
                    <a:pt x="2370416" y="12780"/>
                  </a:cubicBezTo>
                  <a:cubicBezTo>
                    <a:pt x="2378599" y="20963"/>
                    <a:pt x="2383197" y="32062"/>
                    <a:pt x="2383197" y="43635"/>
                  </a:cubicBezTo>
                  <a:lnTo>
                    <a:pt x="2383197" y="1248405"/>
                  </a:lnTo>
                  <a:cubicBezTo>
                    <a:pt x="2383197" y="1259978"/>
                    <a:pt x="2378599" y="1271076"/>
                    <a:pt x="2370416" y="1279259"/>
                  </a:cubicBezTo>
                  <a:cubicBezTo>
                    <a:pt x="2362233" y="1287443"/>
                    <a:pt x="2351134" y="1292040"/>
                    <a:pt x="2339562" y="1292040"/>
                  </a:cubicBezTo>
                  <a:lnTo>
                    <a:pt x="43635" y="1292040"/>
                  </a:lnTo>
                  <a:cubicBezTo>
                    <a:pt x="32062" y="1292040"/>
                    <a:pt x="20963" y="1287443"/>
                    <a:pt x="12780" y="1279259"/>
                  </a:cubicBezTo>
                  <a:cubicBezTo>
                    <a:pt x="4597" y="1271076"/>
                    <a:pt x="0" y="1259978"/>
                    <a:pt x="0" y="1248405"/>
                  </a:cubicBezTo>
                  <a:lnTo>
                    <a:pt x="0" y="43635"/>
                  </a:lnTo>
                  <a:cubicBezTo>
                    <a:pt x="0" y="32062"/>
                    <a:pt x="4597" y="20963"/>
                    <a:pt x="12780" y="12780"/>
                  </a:cubicBezTo>
                  <a:cubicBezTo>
                    <a:pt x="20963" y="4597"/>
                    <a:pt x="32062" y="0"/>
                    <a:pt x="43635" y="0"/>
                  </a:cubicBezTo>
                  <a:close/>
                </a:path>
              </a:pathLst>
            </a:custGeom>
            <a:solidFill>
              <a:srgbClr val="C0E4B1"/>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Freeform 6"/>
          <p:cNvSpPr/>
          <p:nvPr/>
        </p:nvSpPr>
        <p:spPr>
          <a:xfrm flipH="1">
            <a:off x="6396269" y="2010932"/>
            <a:ext cx="5361889" cy="4847069"/>
          </a:xfrm>
          <a:custGeom>
            <a:avLst/>
            <a:gdLst/>
            <a:ahLst/>
            <a:cxnLst/>
            <a:rect l="l" t="t" r="r" b="b"/>
            <a:pathLst>
              <a:path w="8044928" h="7270603">
                <a:moveTo>
                  <a:pt x="8044928" y="0"/>
                </a:moveTo>
                <a:lnTo>
                  <a:pt x="0" y="0"/>
                </a:lnTo>
                <a:lnTo>
                  <a:pt x="0" y="7270603"/>
                </a:lnTo>
                <a:lnTo>
                  <a:pt x="8044928" y="7270603"/>
                </a:lnTo>
                <a:lnTo>
                  <a:pt x="8044928"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44335" y="1325131"/>
            <a:ext cx="3864358" cy="718145"/>
          </a:xfrm>
          <a:prstGeom prst="rect">
            <a:avLst/>
          </a:prstGeom>
        </p:spPr>
        <p:txBody>
          <a:bodyPr lIns="0" tIns="0" rIns="0" bIns="0" rtlCol="0" anchor="t">
            <a:spAutoFit/>
          </a:bodyPr>
          <a:lstStyle/>
          <a:p>
            <a:pPr>
              <a:lnSpc>
                <a:spcPts val="5599"/>
              </a:lnSpc>
            </a:pPr>
            <a:r>
              <a:rPr lang="en-US" sz="4000">
                <a:solidFill>
                  <a:srgbClr val="000000"/>
                </a:solidFill>
                <a:latin typeface="Arial" pitchFamily="34" charset="0"/>
              </a:rPr>
              <a:t>Bài 39</a:t>
            </a:r>
          </a:p>
        </p:txBody>
      </p:sp>
      <p:sp>
        <p:nvSpPr>
          <p:cNvPr id="8" name="TextBox 8"/>
          <p:cNvSpPr txBox="1"/>
          <p:nvPr/>
        </p:nvSpPr>
        <p:spPr>
          <a:xfrm>
            <a:off x="244335" y="2068978"/>
            <a:ext cx="4764953" cy="2184637"/>
          </a:xfrm>
          <a:prstGeom prst="rect">
            <a:avLst/>
          </a:prstGeom>
        </p:spPr>
        <p:txBody>
          <a:bodyPr lIns="0" tIns="0" rIns="0" bIns="0" rtlCol="0" anchor="t">
            <a:spAutoFit/>
          </a:bodyPr>
          <a:lstStyle/>
          <a:p>
            <a:pPr>
              <a:lnSpc>
                <a:spcPct val="120000"/>
              </a:lnSpc>
              <a:spcBef>
                <a:spcPct val="0"/>
              </a:spcBef>
            </a:pPr>
            <a:r>
              <a:rPr lang="en-US" sz="6200" b="1">
                <a:solidFill>
                  <a:srgbClr val="000000"/>
                </a:solidFill>
                <a:latin typeface="Arial" pitchFamily="34" charset="0"/>
              </a:rPr>
              <a:t>QUẦN THỂ </a:t>
            </a:r>
          </a:p>
          <a:p>
            <a:pPr>
              <a:lnSpc>
                <a:spcPct val="120000"/>
              </a:lnSpc>
              <a:spcBef>
                <a:spcPct val="0"/>
              </a:spcBef>
            </a:pPr>
            <a:r>
              <a:rPr lang="en-US" sz="6200" b="1">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Mật độ cá thể của quần thể được ứng dụng trong chăn nuôi, trồng trọt như thế nào?</a:t>
              </a:r>
            </a:p>
          </p:txBody>
        </p:sp>
      </p:grpSp>
      <p:sp>
        <p:nvSpPr>
          <p:cNvPr id="15" name="Freeform 15"/>
          <p:cNvSpPr/>
          <p:nvPr/>
        </p:nvSpPr>
        <p:spPr>
          <a:xfrm>
            <a:off x="6094413" y="3024902"/>
            <a:ext cx="5408791" cy="3604546"/>
          </a:xfrm>
          <a:custGeom>
            <a:avLst/>
            <a:gdLst/>
            <a:ahLst/>
            <a:cxnLst/>
            <a:rect l="l" t="t" r="r" b="b"/>
            <a:pathLst>
              <a:path w="8115300" h="5406819">
                <a:moveTo>
                  <a:pt x="0" y="0"/>
                </a:moveTo>
                <a:lnTo>
                  <a:pt x="8115300" y="0"/>
                </a:lnTo>
                <a:lnTo>
                  <a:pt x="8115300" y="5406819"/>
                </a:lnTo>
                <a:lnTo>
                  <a:pt x="0" y="5406819"/>
                </a:lnTo>
                <a:lnTo>
                  <a:pt x="0" y="0"/>
                </a:lnTo>
                <a:close/>
              </a:path>
            </a:pathLst>
          </a:custGeom>
          <a:blipFill>
            <a:blip r:embed="rId4"/>
            <a:stretch>
              <a:fillRect/>
            </a:stretch>
          </a:blipFill>
        </p:spPr>
      </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8" name="TextBox 18"/>
          <p:cNvSpPr txBox="1"/>
          <p:nvPr/>
        </p:nvSpPr>
        <p:spPr>
          <a:xfrm>
            <a:off x="685622" y="2980452"/>
            <a:ext cx="2720037" cy="384529"/>
          </a:xfrm>
          <a:prstGeom prst="rect">
            <a:avLst/>
          </a:prstGeom>
        </p:spPr>
        <p:txBody>
          <a:bodyPr lIns="0" tIns="0" rIns="0" bIns="0" rtlCol="0" anchor="t">
            <a:spAutoFit/>
          </a:bodyPr>
          <a:lstStyle/>
          <a:p>
            <a:pPr>
              <a:lnSpc>
                <a:spcPts val="3266"/>
              </a:lnSpc>
            </a:pPr>
            <a:r>
              <a:rPr lang="en-US" sz="2300" smtClean="0">
                <a:solidFill>
                  <a:srgbClr val="000000"/>
                </a:solidFill>
                <a:latin typeface="Arial" pitchFamily="34" charset="0"/>
              </a:rPr>
              <a:t>Đáp án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87352"/>
          </a:xfrm>
          <a:custGeom>
            <a:avLst/>
            <a:gdLst/>
            <a:ahLst/>
            <a:cxnLst/>
            <a:rect l="l" t="t" r="r" b="b"/>
            <a:pathLst>
              <a:path w="8115300" h="7181028">
                <a:moveTo>
                  <a:pt x="0" y="0"/>
                </a:moveTo>
                <a:lnTo>
                  <a:pt x="8115300" y="0"/>
                </a:lnTo>
                <a:lnTo>
                  <a:pt x="8115300" y="7181027"/>
                </a:lnTo>
                <a:lnTo>
                  <a:pt x="0" y="7181027"/>
                </a:lnTo>
                <a:lnTo>
                  <a:pt x="0" y="0"/>
                </a:lnTo>
                <a:close/>
              </a:path>
            </a:pathLst>
          </a:custGeom>
          <a:blipFill>
            <a:blip r:embed="rId4"/>
            <a:stretch>
              <a:fillRect l="-16407" r="-16407"/>
            </a:stretch>
          </a:blipFill>
        </p:spPr>
      </p:sp>
      <p:grpSp>
        <p:nvGrpSpPr>
          <p:cNvPr id="11" name="Group 11"/>
          <p:cNvGrpSpPr/>
          <p:nvPr/>
        </p:nvGrpSpPr>
        <p:grpSpPr>
          <a:xfrm>
            <a:off x="685622" y="1842505"/>
            <a:ext cx="5255764" cy="1678868"/>
            <a:chOff x="0" y="0"/>
            <a:chExt cx="10514266" cy="3357736"/>
          </a:xfrm>
        </p:grpSpPr>
        <p:grpSp>
          <p:nvGrpSpPr>
            <p:cNvPr id="12" name="Group 12"/>
            <p:cNvGrpSpPr/>
            <p:nvPr/>
          </p:nvGrpSpPr>
          <p:grpSpPr>
            <a:xfrm>
              <a:off x="0" y="0"/>
              <a:ext cx="10514266" cy="3357736"/>
              <a:chOff x="0" y="0"/>
              <a:chExt cx="2076892" cy="663257"/>
            </a:xfrm>
          </p:grpSpPr>
          <p:sp>
            <p:nvSpPr>
              <p:cNvPr id="13" name="Freeform 13"/>
              <p:cNvSpPr/>
              <p:nvPr/>
            </p:nvSpPr>
            <p:spPr>
              <a:xfrm>
                <a:off x="0" y="0"/>
                <a:ext cx="2076892" cy="663257"/>
              </a:xfrm>
              <a:custGeom>
                <a:avLst/>
                <a:gdLst/>
                <a:ahLst/>
                <a:cxnLst/>
                <a:rect l="l" t="t" r="r" b="b"/>
                <a:pathLst>
                  <a:path w="2076892" h="663257">
                    <a:moveTo>
                      <a:pt x="0" y="0"/>
                    </a:moveTo>
                    <a:lnTo>
                      <a:pt x="2076892" y="0"/>
                    </a:lnTo>
                    <a:lnTo>
                      <a:pt x="2076892" y="663257"/>
                    </a:lnTo>
                    <a:lnTo>
                      <a:pt x="0" y="663257"/>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148419" y="433210"/>
              <a:ext cx="1021742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Mật độ cá thể của quần thể là số lượng cá thể trên một đơn vị diện tích hay thể tích của quần thể. </a:t>
              </a:r>
            </a:p>
          </p:txBody>
        </p:sp>
      </p:grpSp>
      <p:grpSp>
        <p:nvGrpSpPr>
          <p:cNvPr id="16" name="Group 16"/>
          <p:cNvGrpSpPr/>
          <p:nvPr/>
        </p:nvGrpSpPr>
        <p:grpSpPr>
          <a:xfrm>
            <a:off x="685622" y="3635673"/>
            <a:ext cx="5255764" cy="1207561"/>
            <a:chOff x="0" y="0"/>
            <a:chExt cx="10514266" cy="2415121"/>
          </a:xfrm>
        </p:grpSpPr>
        <p:grpSp>
          <p:nvGrpSpPr>
            <p:cNvPr id="17" name="Group 17"/>
            <p:cNvGrpSpPr/>
            <p:nvPr/>
          </p:nvGrpSpPr>
          <p:grpSpPr>
            <a:xfrm>
              <a:off x="0" y="0"/>
              <a:ext cx="10514266" cy="2415121"/>
              <a:chOff x="0" y="0"/>
              <a:chExt cx="2876725" cy="660782"/>
            </a:xfrm>
          </p:grpSpPr>
          <p:sp>
            <p:nvSpPr>
              <p:cNvPr id="18" name="Freeform 18"/>
              <p:cNvSpPr/>
              <p:nvPr/>
            </p:nvSpPr>
            <p:spPr>
              <a:xfrm>
                <a:off x="0" y="0"/>
                <a:ext cx="2876725" cy="660782"/>
              </a:xfrm>
              <a:custGeom>
                <a:avLst/>
                <a:gdLst/>
                <a:ahLst/>
                <a:cxnLst/>
                <a:rect l="l" t="t" r="r" b="b"/>
                <a:pathLst>
                  <a:path w="2876725" h="660782">
                    <a:moveTo>
                      <a:pt x="2752265" y="59690"/>
                    </a:moveTo>
                    <a:cubicBezTo>
                      <a:pt x="2787824" y="59690"/>
                      <a:pt x="2817034" y="88900"/>
                      <a:pt x="2817034" y="124460"/>
                    </a:cubicBezTo>
                    <a:lnTo>
                      <a:pt x="2817034" y="536322"/>
                    </a:lnTo>
                    <a:cubicBezTo>
                      <a:pt x="2817034" y="571882"/>
                      <a:pt x="2787824" y="601092"/>
                      <a:pt x="2752265" y="601092"/>
                    </a:cubicBezTo>
                    <a:lnTo>
                      <a:pt x="124460" y="601092"/>
                    </a:lnTo>
                    <a:cubicBezTo>
                      <a:pt x="88900" y="601092"/>
                      <a:pt x="59690" y="571882"/>
                      <a:pt x="59690" y="536322"/>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536322"/>
                    </a:lnTo>
                    <a:cubicBezTo>
                      <a:pt x="0" y="604902"/>
                      <a:pt x="55880" y="660782"/>
                      <a:pt x="124460" y="660782"/>
                    </a:cubicBezTo>
                    <a:lnTo>
                      <a:pt x="2752265" y="660782"/>
                    </a:lnTo>
                    <a:cubicBezTo>
                      <a:pt x="2820845" y="660782"/>
                      <a:pt x="2876725" y="604902"/>
                      <a:pt x="2876725" y="536322"/>
                    </a:cubicBezTo>
                    <a:lnTo>
                      <a:pt x="2876725" y="124460"/>
                    </a:lnTo>
                    <a:cubicBezTo>
                      <a:pt x="2876725" y="55880"/>
                      <a:pt x="2820845" y="0"/>
                      <a:pt x="2752265" y="0"/>
                    </a:cubicBezTo>
                    <a:close/>
                  </a:path>
                </a:pathLst>
              </a:custGeom>
              <a:solidFill>
                <a:srgbClr val="074F68"/>
              </a:solidFill>
            </p:spPr>
          </p:sp>
        </p:grpSp>
        <p:sp>
          <p:nvSpPr>
            <p:cNvPr id="19" name="TextBox 19"/>
            <p:cNvSpPr txBox="1"/>
            <p:nvPr/>
          </p:nvSpPr>
          <p:spPr>
            <a:xfrm>
              <a:off x="468160" y="365126"/>
              <a:ext cx="9577946"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có mật độ đặc trưng nhất định</a:t>
              </a:r>
            </a:p>
          </p:txBody>
        </p:sp>
      </p:grpSp>
      <p:grpSp>
        <p:nvGrpSpPr>
          <p:cNvPr id="20" name="Group 20"/>
          <p:cNvGrpSpPr/>
          <p:nvPr/>
        </p:nvGrpSpPr>
        <p:grpSpPr>
          <a:xfrm>
            <a:off x="685622" y="4957533"/>
            <a:ext cx="5253995" cy="1672323"/>
            <a:chOff x="0" y="0"/>
            <a:chExt cx="10510728" cy="3344646"/>
          </a:xfrm>
        </p:grpSpPr>
        <p:sp>
          <p:nvSpPr>
            <p:cNvPr id="21" name="Freeform 21"/>
            <p:cNvSpPr/>
            <p:nvPr/>
          </p:nvSpPr>
          <p:spPr>
            <a:xfrm>
              <a:off x="0" y="0"/>
              <a:ext cx="5668892" cy="3344646"/>
            </a:xfrm>
            <a:custGeom>
              <a:avLst/>
              <a:gdLst/>
              <a:ahLst/>
              <a:cxnLst/>
              <a:rect l="l" t="t" r="r" b="b"/>
              <a:pathLst>
                <a:path w="5668892" h="3344646">
                  <a:moveTo>
                    <a:pt x="0" y="0"/>
                  </a:moveTo>
                  <a:lnTo>
                    <a:pt x="5668892" y="0"/>
                  </a:lnTo>
                  <a:lnTo>
                    <a:pt x="5668892" y="3344646"/>
                  </a:lnTo>
                  <a:lnTo>
                    <a:pt x="0" y="33446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Freeform 22"/>
            <p:cNvSpPr/>
            <p:nvPr/>
          </p:nvSpPr>
          <p:spPr>
            <a:xfrm>
              <a:off x="7166082" y="0"/>
              <a:ext cx="3344646" cy="3344646"/>
            </a:xfrm>
            <a:custGeom>
              <a:avLst/>
              <a:gdLst/>
              <a:ahLst/>
              <a:cxnLst/>
              <a:rect l="l" t="t" r="r" b="b"/>
              <a:pathLst>
                <a:path w="3344646" h="3344646">
                  <a:moveTo>
                    <a:pt x="0" y="0"/>
                  </a:moveTo>
                  <a:lnTo>
                    <a:pt x="3344646" y="0"/>
                  </a:lnTo>
                  <a:lnTo>
                    <a:pt x="3344646" y="3344646"/>
                  </a:lnTo>
                  <a:lnTo>
                    <a:pt x="0" y="33446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3" name="Freeform 23"/>
            <p:cNvSpPr/>
            <p:nvPr/>
          </p:nvSpPr>
          <p:spPr>
            <a:xfrm>
              <a:off x="3769643" y="0"/>
              <a:ext cx="4452108" cy="3344646"/>
            </a:xfrm>
            <a:custGeom>
              <a:avLst/>
              <a:gdLst/>
              <a:ahLst/>
              <a:cxnLst/>
              <a:rect l="l" t="t" r="r" b="b"/>
              <a:pathLst>
                <a:path w="4452108" h="3344646">
                  <a:moveTo>
                    <a:pt x="0" y="0"/>
                  </a:moveTo>
                  <a:lnTo>
                    <a:pt x="4452108" y="0"/>
                  </a:lnTo>
                  <a:lnTo>
                    <a:pt x="4452108" y="3344646"/>
                  </a:lnTo>
                  <a:lnTo>
                    <a:pt x="0" y="33446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4" name="TextBox 24"/>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25" name="TextBox 25"/>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73353"/>
          </a:xfrm>
          <a:custGeom>
            <a:avLst/>
            <a:gdLst/>
            <a:ahLst/>
            <a:cxnLst/>
            <a:rect l="l" t="t" r="r" b="b"/>
            <a:pathLst>
              <a:path w="8115300" h="7160029">
                <a:moveTo>
                  <a:pt x="0" y="0"/>
                </a:moveTo>
                <a:lnTo>
                  <a:pt x="8115300" y="0"/>
                </a:lnTo>
                <a:lnTo>
                  <a:pt x="8115300" y="7160028"/>
                </a:lnTo>
                <a:lnTo>
                  <a:pt x="0" y="7160028"/>
                </a:lnTo>
                <a:lnTo>
                  <a:pt x="0" y="0"/>
                </a:lnTo>
                <a:close/>
              </a:path>
            </a:pathLst>
          </a:custGeom>
          <a:blipFill>
            <a:blip r:embed="rId4"/>
            <a:stretch>
              <a:fillRect l="-16052" r="-16052"/>
            </a:stretch>
          </a:blipFill>
        </p:spPr>
      </p:sp>
      <p:sp>
        <p:nvSpPr>
          <p:cNvPr id="11" name="Freeform 11"/>
          <p:cNvSpPr/>
          <p:nvPr/>
        </p:nvSpPr>
        <p:spPr>
          <a:xfrm>
            <a:off x="685622" y="3135788"/>
            <a:ext cx="5255764" cy="3480069"/>
          </a:xfrm>
          <a:custGeom>
            <a:avLst/>
            <a:gdLst/>
            <a:ahLst/>
            <a:cxnLst/>
            <a:rect l="l" t="t" r="r" b="b"/>
            <a:pathLst>
              <a:path w="7885699" h="5220104">
                <a:moveTo>
                  <a:pt x="0" y="0"/>
                </a:moveTo>
                <a:lnTo>
                  <a:pt x="7885699" y="0"/>
                </a:lnTo>
                <a:lnTo>
                  <a:pt x="7885699" y="5220104"/>
                </a:lnTo>
                <a:lnTo>
                  <a:pt x="0" y="5220104"/>
                </a:lnTo>
                <a:lnTo>
                  <a:pt x="0" y="0"/>
                </a:lnTo>
                <a:close/>
              </a:path>
            </a:pathLst>
          </a:custGeom>
          <a:blipFill>
            <a:blip r:embed="rId5"/>
            <a:stretch>
              <a:fillRect t="-25532" b="-25532"/>
            </a:stretch>
          </a:blipFill>
        </p:spPr>
      </p:sp>
      <p:sp>
        <p:nvSpPr>
          <p:cNvPr id="12" name="TextBox 12"/>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3" name="TextBox 13"/>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4" name="TextBox 14"/>
          <p:cNvSpPr txBox="1"/>
          <p:nvPr/>
        </p:nvSpPr>
        <p:spPr>
          <a:xfrm>
            <a:off x="685622" y="1798055"/>
            <a:ext cx="5255764"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mật độ của cây thông là 1000 cây/ha đất đồi, mật độ của tôm là 1 - 2 con/1 lít nước 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678868"/>
            <a:chOff x="0" y="0"/>
            <a:chExt cx="21640800" cy="3357736"/>
          </a:xfrm>
        </p:grpSpPr>
        <p:grpSp>
          <p:nvGrpSpPr>
            <p:cNvPr id="11" name="Group 11"/>
            <p:cNvGrpSpPr/>
            <p:nvPr/>
          </p:nvGrpSpPr>
          <p:grpSpPr>
            <a:xfrm>
              <a:off x="0" y="0"/>
              <a:ext cx="21640800" cy="3357736"/>
              <a:chOff x="0" y="0"/>
              <a:chExt cx="4274726" cy="663257"/>
            </a:xfrm>
          </p:grpSpPr>
          <p:sp>
            <p:nvSpPr>
              <p:cNvPr id="12" name="Freeform 12"/>
              <p:cNvSpPr/>
              <p:nvPr/>
            </p:nvSpPr>
            <p:spPr>
              <a:xfrm>
                <a:off x="0" y="0"/>
                <a:ext cx="4274726" cy="663257"/>
              </a:xfrm>
              <a:custGeom>
                <a:avLst/>
                <a:gdLst/>
                <a:ahLst/>
                <a:cxnLst/>
                <a:rect l="l" t="t" r="r" b="b"/>
                <a:pathLst>
                  <a:path w="4274726" h="663257">
                    <a:moveTo>
                      <a:pt x="0" y="0"/>
                    </a:moveTo>
                    <a:lnTo>
                      <a:pt x="4274726" y="0"/>
                    </a:lnTo>
                    <a:lnTo>
                      <a:pt x="4274726" y="663257"/>
                    </a:lnTo>
                    <a:lnTo>
                      <a:pt x="0" y="663257"/>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305482" y="433210"/>
              <a:ext cx="2102983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mật độ quần thể quá cao hoặc quá thấp sẽ ảnh hưởng đến các hoạt động sống của các cá thể trong quần thể như: tìm kiếm thức ăn, nơi ở: cơ hội gặp gỡ giữa các cá thể khác giới để sinh sản,...</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grpSp>
        <p:nvGrpSpPr>
          <p:cNvPr id="17" name="Group 17"/>
          <p:cNvGrpSpPr/>
          <p:nvPr/>
        </p:nvGrpSpPr>
        <p:grpSpPr>
          <a:xfrm>
            <a:off x="685621" y="3635673"/>
            <a:ext cx="5408791" cy="3002019"/>
            <a:chOff x="0" y="0"/>
            <a:chExt cx="10820400" cy="6004038"/>
          </a:xfrm>
        </p:grpSpPr>
        <p:sp>
          <p:nvSpPr>
            <p:cNvPr id="18" name="Freeform 18"/>
            <p:cNvSpPr/>
            <p:nvPr/>
          </p:nvSpPr>
          <p:spPr>
            <a:xfrm>
              <a:off x="0" y="0"/>
              <a:ext cx="10820400" cy="5073055"/>
            </a:xfrm>
            <a:custGeom>
              <a:avLst/>
              <a:gdLst/>
              <a:ahLst/>
              <a:cxnLst/>
              <a:rect l="l" t="t" r="r" b="b"/>
              <a:pathLst>
                <a:path w="10820400" h="5073055">
                  <a:moveTo>
                    <a:pt x="0" y="0"/>
                  </a:moveTo>
                  <a:lnTo>
                    <a:pt x="10820400" y="0"/>
                  </a:lnTo>
                  <a:lnTo>
                    <a:pt x="10820400" y="5073055"/>
                  </a:lnTo>
                  <a:lnTo>
                    <a:pt x="0" y="5073055"/>
                  </a:lnTo>
                  <a:lnTo>
                    <a:pt x="0" y="0"/>
                  </a:lnTo>
                  <a:close/>
                </a:path>
              </a:pathLst>
            </a:custGeom>
            <a:blipFill>
              <a:blip r:embed="rId4"/>
              <a:stretch>
                <a:fillRect t="-20711" b="-26102"/>
              </a:stretch>
            </a:blipFill>
          </p:spPr>
        </p:sp>
        <p:sp>
          <p:nvSpPr>
            <p:cNvPr id="19" name="TextBox 19"/>
            <p:cNvSpPr txBox="1"/>
            <p:nvPr/>
          </p:nvSpPr>
          <p:spPr>
            <a:xfrm>
              <a:off x="994665" y="5234980"/>
              <a:ext cx="8831070"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Mật độ quần thể quá cao</a:t>
              </a:r>
            </a:p>
          </p:txBody>
        </p:sp>
      </p:grpSp>
      <p:grpSp>
        <p:nvGrpSpPr>
          <p:cNvPr id="20" name="Group 20"/>
          <p:cNvGrpSpPr/>
          <p:nvPr/>
        </p:nvGrpSpPr>
        <p:grpSpPr>
          <a:xfrm>
            <a:off x="6190153" y="3635673"/>
            <a:ext cx="5313051" cy="3002019"/>
            <a:chOff x="0" y="0"/>
            <a:chExt cx="10628871" cy="6004038"/>
          </a:xfrm>
        </p:grpSpPr>
        <p:sp>
          <p:nvSpPr>
            <p:cNvPr id="21" name="Freeform 21"/>
            <p:cNvSpPr/>
            <p:nvPr/>
          </p:nvSpPr>
          <p:spPr>
            <a:xfrm>
              <a:off x="0" y="0"/>
              <a:ext cx="10628871" cy="5073055"/>
            </a:xfrm>
            <a:custGeom>
              <a:avLst/>
              <a:gdLst/>
              <a:ahLst/>
              <a:cxnLst/>
              <a:rect l="l" t="t" r="r" b="b"/>
              <a:pathLst>
                <a:path w="10628871" h="5073055">
                  <a:moveTo>
                    <a:pt x="0" y="0"/>
                  </a:moveTo>
                  <a:lnTo>
                    <a:pt x="10628871" y="0"/>
                  </a:lnTo>
                  <a:lnTo>
                    <a:pt x="10628871" y="5073055"/>
                  </a:lnTo>
                  <a:lnTo>
                    <a:pt x="0" y="5073055"/>
                  </a:lnTo>
                  <a:lnTo>
                    <a:pt x="0" y="0"/>
                  </a:lnTo>
                  <a:close/>
                </a:path>
              </a:pathLst>
            </a:custGeom>
            <a:blipFill>
              <a:blip r:embed="rId5"/>
              <a:stretch>
                <a:fillRect t="-17142" b="-22534"/>
              </a:stretch>
            </a:blipFill>
          </p:spPr>
        </p:sp>
        <p:sp>
          <p:nvSpPr>
            <p:cNvPr id="22" name="TextBox 22"/>
            <p:cNvSpPr txBox="1"/>
            <p:nvPr/>
          </p:nvSpPr>
          <p:spPr>
            <a:xfrm>
              <a:off x="898900" y="5234980"/>
              <a:ext cx="8831069"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Mật độ quần thể quá thấp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Tỷ lệ giới tính</a:t>
            </a:r>
          </a:p>
        </p:txBody>
      </p:sp>
      <p:grpSp>
        <p:nvGrpSpPr>
          <p:cNvPr id="12" name="Group 12"/>
          <p:cNvGrpSpPr/>
          <p:nvPr/>
        </p:nvGrpSpPr>
        <p:grpSpPr>
          <a:xfrm>
            <a:off x="685622" y="1842505"/>
            <a:ext cx="10817582" cy="1068097"/>
            <a:chOff x="0" y="0"/>
            <a:chExt cx="21640800" cy="2136194"/>
          </a:xfrm>
        </p:grpSpPr>
        <p:grpSp>
          <p:nvGrpSpPr>
            <p:cNvPr id="13" name="Group 13"/>
            <p:cNvGrpSpPr/>
            <p:nvPr/>
          </p:nvGrpSpPr>
          <p:grpSpPr>
            <a:xfrm>
              <a:off x="0" y="0"/>
              <a:ext cx="21640800" cy="2136194"/>
              <a:chOff x="0" y="0"/>
              <a:chExt cx="4274726" cy="421964"/>
            </a:xfrm>
          </p:grpSpPr>
          <p:sp>
            <p:nvSpPr>
              <p:cNvPr id="14" name="Freeform 1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ảnh hưởng như thế nào đến sự sinh trưởng, phát triển của quần thể?</a:t>
              </a:r>
            </a:p>
          </p:txBody>
        </p:sp>
      </p:grpSp>
      <p:sp>
        <p:nvSpPr>
          <p:cNvPr id="17" name="TextBox 17"/>
          <p:cNvSpPr txBox="1"/>
          <p:nvPr/>
        </p:nvSpPr>
        <p:spPr>
          <a:xfrm>
            <a:off x="685622" y="2980452"/>
            <a:ext cx="10817582" cy="1269578"/>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Ảnh hưởng của tỉ lệ giới tính đến sự sinh trưởng, phát triển của quần thể: Tỉ lệ giới tính của quần thể là đặc trưng quan trọng đảm bảo hiệu quả sinh sản của quần thể. Tỉ lệ giới tính phù hợp giúp quần thể sinh trưởng, phát triển tốt hơn.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26461"/>
          </a:xfrm>
          <a:custGeom>
            <a:avLst/>
            <a:gdLst/>
            <a:ahLst/>
            <a:cxnLst/>
            <a:rect l="l" t="t" r="r" b="b"/>
            <a:pathLst>
              <a:path w="8115300" h="7089692">
                <a:moveTo>
                  <a:pt x="0" y="0"/>
                </a:moveTo>
                <a:lnTo>
                  <a:pt x="8115300" y="0"/>
                </a:lnTo>
                <a:lnTo>
                  <a:pt x="8115300" y="7089692"/>
                </a:lnTo>
                <a:lnTo>
                  <a:pt x="0" y="7089692"/>
                </a:lnTo>
                <a:lnTo>
                  <a:pt x="0" y="0"/>
                </a:lnTo>
                <a:close/>
              </a:path>
            </a:pathLst>
          </a:custGeom>
          <a:blipFill>
            <a:blip r:embed="rId4"/>
            <a:stretch>
              <a:fillRect l="-27655" r="-27655"/>
            </a:stretch>
          </a:blipFill>
        </p:spPr>
      </p:sp>
      <p:sp>
        <p:nvSpPr>
          <p:cNvPr id="11" name="TextBox 11"/>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2" name="TextBox 12"/>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Tỷ lệ giới tính</a:t>
            </a:r>
          </a:p>
        </p:txBody>
      </p:sp>
      <p:grpSp>
        <p:nvGrpSpPr>
          <p:cNvPr id="13" name="Group 13"/>
          <p:cNvGrpSpPr/>
          <p:nvPr/>
        </p:nvGrpSpPr>
        <p:grpSpPr>
          <a:xfrm>
            <a:off x="685622" y="1842505"/>
            <a:ext cx="5255764" cy="1678868"/>
            <a:chOff x="0" y="0"/>
            <a:chExt cx="10514266" cy="3357736"/>
          </a:xfrm>
        </p:grpSpPr>
        <p:grpSp>
          <p:nvGrpSpPr>
            <p:cNvPr id="14" name="Group 14"/>
            <p:cNvGrpSpPr/>
            <p:nvPr/>
          </p:nvGrpSpPr>
          <p:grpSpPr>
            <a:xfrm>
              <a:off x="0" y="0"/>
              <a:ext cx="10514266" cy="3357736"/>
              <a:chOff x="0" y="0"/>
              <a:chExt cx="2076892" cy="663257"/>
            </a:xfrm>
          </p:grpSpPr>
          <p:sp>
            <p:nvSpPr>
              <p:cNvPr id="15" name="Freeform 15"/>
              <p:cNvSpPr/>
              <p:nvPr/>
            </p:nvSpPr>
            <p:spPr>
              <a:xfrm>
                <a:off x="0" y="0"/>
                <a:ext cx="2076892" cy="663257"/>
              </a:xfrm>
              <a:custGeom>
                <a:avLst/>
                <a:gdLst/>
                <a:ahLst/>
                <a:cxnLst/>
                <a:rect l="l" t="t" r="r" b="b"/>
                <a:pathLst>
                  <a:path w="2076892" h="663257">
                    <a:moveTo>
                      <a:pt x="0" y="0"/>
                    </a:moveTo>
                    <a:lnTo>
                      <a:pt x="2076892" y="0"/>
                    </a:lnTo>
                    <a:lnTo>
                      <a:pt x="2076892" y="663257"/>
                    </a:lnTo>
                    <a:lnTo>
                      <a:pt x="0" y="663257"/>
                    </a:lnTo>
                    <a:close/>
                  </a:path>
                </a:pathLst>
              </a:custGeom>
              <a:solidFill>
                <a:srgbClr val="D2C7FF"/>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48419" y="433210"/>
              <a:ext cx="1021742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là tỉ lệ giữa số lượng cá thể đực và số lượng cá thể cái trong quần thể</a:t>
              </a:r>
            </a:p>
          </p:txBody>
        </p:sp>
      </p:grpSp>
      <p:grpSp>
        <p:nvGrpSpPr>
          <p:cNvPr id="18" name="Group 18"/>
          <p:cNvGrpSpPr/>
          <p:nvPr/>
        </p:nvGrpSpPr>
        <p:grpSpPr>
          <a:xfrm>
            <a:off x="685622" y="3635673"/>
            <a:ext cx="5255764" cy="2445811"/>
            <a:chOff x="0" y="0"/>
            <a:chExt cx="10514266" cy="4891621"/>
          </a:xfrm>
        </p:grpSpPr>
        <p:grpSp>
          <p:nvGrpSpPr>
            <p:cNvPr id="19" name="Group 19"/>
            <p:cNvGrpSpPr/>
            <p:nvPr/>
          </p:nvGrpSpPr>
          <p:grpSpPr>
            <a:xfrm>
              <a:off x="0" y="0"/>
              <a:ext cx="10514266" cy="4891621"/>
              <a:chOff x="0" y="0"/>
              <a:chExt cx="2876725" cy="1338358"/>
            </a:xfrm>
          </p:grpSpPr>
          <p:sp>
            <p:nvSpPr>
              <p:cNvPr id="20" name="Freeform 20"/>
              <p:cNvSpPr/>
              <p:nvPr/>
            </p:nvSpPr>
            <p:spPr>
              <a:xfrm>
                <a:off x="0" y="0"/>
                <a:ext cx="2876725" cy="1338358"/>
              </a:xfrm>
              <a:custGeom>
                <a:avLst/>
                <a:gdLst/>
                <a:ahLst/>
                <a:cxnLst/>
                <a:rect l="l" t="t" r="r" b="b"/>
                <a:pathLst>
                  <a:path w="2876725" h="1338358">
                    <a:moveTo>
                      <a:pt x="2752265" y="59690"/>
                    </a:moveTo>
                    <a:cubicBezTo>
                      <a:pt x="2787824" y="59690"/>
                      <a:pt x="2817034" y="88900"/>
                      <a:pt x="2817034" y="124460"/>
                    </a:cubicBezTo>
                    <a:lnTo>
                      <a:pt x="2817034" y="1213898"/>
                    </a:lnTo>
                    <a:cubicBezTo>
                      <a:pt x="2817034" y="1249458"/>
                      <a:pt x="2787824" y="1278668"/>
                      <a:pt x="2752265" y="1278668"/>
                    </a:cubicBezTo>
                    <a:lnTo>
                      <a:pt x="124460" y="1278668"/>
                    </a:lnTo>
                    <a:cubicBezTo>
                      <a:pt x="88900" y="1278668"/>
                      <a:pt x="59690" y="1249458"/>
                      <a:pt x="59690" y="1213898"/>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213898"/>
                    </a:lnTo>
                    <a:cubicBezTo>
                      <a:pt x="0" y="1282478"/>
                      <a:pt x="55880" y="1338358"/>
                      <a:pt x="124460" y="1338358"/>
                    </a:cubicBezTo>
                    <a:lnTo>
                      <a:pt x="2752265" y="1338358"/>
                    </a:lnTo>
                    <a:cubicBezTo>
                      <a:pt x="2820845" y="1338358"/>
                      <a:pt x="2876725" y="1282478"/>
                      <a:pt x="2876725" y="1213898"/>
                    </a:cubicBezTo>
                    <a:lnTo>
                      <a:pt x="2876725" y="124460"/>
                    </a:lnTo>
                    <a:cubicBezTo>
                      <a:pt x="2876725" y="55880"/>
                      <a:pt x="2820845" y="0"/>
                      <a:pt x="2752265" y="0"/>
                    </a:cubicBezTo>
                    <a:close/>
                  </a:path>
                </a:pathLst>
              </a:custGeom>
              <a:solidFill>
                <a:srgbClr val="074F68"/>
              </a:solidFill>
            </p:spPr>
          </p:sp>
        </p:grpSp>
        <p:sp>
          <p:nvSpPr>
            <p:cNvPr id="21" name="TextBox 21"/>
            <p:cNvSpPr txBox="1"/>
            <p:nvPr/>
          </p:nvSpPr>
          <p:spPr>
            <a:xfrm>
              <a:off x="468160" y="365126"/>
              <a:ext cx="9577946" cy="4231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ở đa số các loài động vật thường xấp xỉ 1: 1 nhưng ở một số loài như cá sấu Mỹ là xấp xỉ 1:5, ở chim chích choè đất là xấp xỉ 1:9,...</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854830" y="1842505"/>
            <a:ext cx="4648374" cy="4829905"/>
          </a:xfrm>
          <a:custGeom>
            <a:avLst/>
            <a:gdLst/>
            <a:ahLst/>
            <a:cxnLst/>
            <a:rect l="l" t="t" r="r" b="b"/>
            <a:pathLst>
              <a:path w="6974377" h="7244858">
                <a:moveTo>
                  <a:pt x="0" y="0"/>
                </a:moveTo>
                <a:lnTo>
                  <a:pt x="6974377" y="0"/>
                </a:lnTo>
                <a:lnTo>
                  <a:pt x="6974377" y="7244857"/>
                </a:lnTo>
                <a:lnTo>
                  <a:pt x="0" y="7244857"/>
                </a:lnTo>
                <a:lnTo>
                  <a:pt x="0" y="0"/>
                </a:lnTo>
                <a:close/>
              </a:path>
            </a:pathLst>
          </a:custGeom>
          <a:blipFill>
            <a:blip r:embed="rId4"/>
            <a:stretch>
              <a:fillRect l="-28894" r="-28894"/>
            </a:stretch>
          </a:blipFill>
        </p:spPr>
      </p:sp>
      <p:grpSp>
        <p:nvGrpSpPr>
          <p:cNvPr id="11" name="Group 11"/>
          <p:cNvGrpSpPr/>
          <p:nvPr/>
        </p:nvGrpSpPr>
        <p:grpSpPr>
          <a:xfrm>
            <a:off x="685622" y="1842505"/>
            <a:ext cx="6076614" cy="4829905"/>
            <a:chOff x="0" y="0"/>
            <a:chExt cx="12156395" cy="9659811"/>
          </a:xfrm>
        </p:grpSpPr>
        <p:grpSp>
          <p:nvGrpSpPr>
            <p:cNvPr id="12" name="Group 12"/>
            <p:cNvGrpSpPr/>
            <p:nvPr/>
          </p:nvGrpSpPr>
          <p:grpSpPr>
            <a:xfrm>
              <a:off x="0" y="0"/>
              <a:ext cx="12156395" cy="9659811"/>
              <a:chOff x="0" y="0"/>
              <a:chExt cx="3326014" cy="2642944"/>
            </a:xfrm>
          </p:grpSpPr>
          <p:sp>
            <p:nvSpPr>
              <p:cNvPr id="13" name="Freeform 13"/>
              <p:cNvSpPr/>
              <p:nvPr/>
            </p:nvSpPr>
            <p:spPr>
              <a:xfrm>
                <a:off x="0" y="0"/>
                <a:ext cx="3326014" cy="2642944"/>
              </a:xfrm>
              <a:custGeom>
                <a:avLst/>
                <a:gdLst/>
                <a:ahLst/>
                <a:cxnLst/>
                <a:rect l="l" t="t" r="r" b="b"/>
                <a:pathLst>
                  <a:path w="3326014" h="2642944">
                    <a:moveTo>
                      <a:pt x="3201554" y="59690"/>
                    </a:moveTo>
                    <a:cubicBezTo>
                      <a:pt x="3237114" y="59690"/>
                      <a:pt x="3266324" y="88900"/>
                      <a:pt x="3266324" y="124460"/>
                    </a:cubicBezTo>
                    <a:lnTo>
                      <a:pt x="3266324" y="2518484"/>
                    </a:lnTo>
                    <a:cubicBezTo>
                      <a:pt x="3266324" y="2554044"/>
                      <a:pt x="3237114" y="2583254"/>
                      <a:pt x="3201554" y="2583254"/>
                    </a:cubicBezTo>
                    <a:lnTo>
                      <a:pt x="124460" y="2583254"/>
                    </a:lnTo>
                    <a:cubicBezTo>
                      <a:pt x="88900" y="2583254"/>
                      <a:pt x="59690" y="2554044"/>
                      <a:pt x="59690" y="2518484"/>
                    </a:cubicBezTo>
                    <a:lnTo>
                      <a:pt x="59690" y="124460"/>
                    </a:lnTo>
                    <a:cubicBezTo>
                      <a:pt x="59690" y="88900"/>
                      <a:pt x="88900" y="59690"/>
                      <a:pt x="124460" y="59690"/>
                    </a:cubicBezTo>
                    <a:lnTo>
                      <a:pt x="3201554" y="59690"/>
                    </a:lnTo>
                    <a:moveTo>
                      <a:pt x="3201554" y="0"/>
                    </a:moveTo>
                    <a:lnTo>
                      <a:pt x="124460" y="0"/>
                    </a:lnTo>
                    <a:cubicBezTo>
                      <a:pt x="55880" y="0"/>
                      <a:pt x="0" y="55880"/>
                      <a:pt x="0" y="124460"/>
                    </a:cubicBezTo>
                    <a:lnTo>
                      <a:pt x="0" y="2518484"/>
                    </a:lnTo>
                    <a:cubicBezTo>
                      <a:pt x="0" y="2587064"/>
                      <a:pt x="55880" y="2642944"/>
                      <a:pt x="124460" y="2642944"/>
                    </a:cubicBezTo>
                    <a:lnTo>
                      <a:pt x="3201555" y="2642944"/>
                    </a:lnTo>
                    <a:cubicBezTo>
                      <a:pt x="3270135" y="2642944"/>
                      <a:pt x="3326014" y="2587064"/>
                      <a:pt x="3326014" y="2518484"/>
                    </a:cubicBezTo>
                    <a:lnTo>
                      <a:pt x="3326014" y="124460"/>
                    </a:lnTo>
                    <a:cubicBezTo>
                      <a:pt x="3326014" y="55880"/>
                      <a:pt x="3270135" y="0"/>
                      <a:pt x="3201554" y="0"/>
                    </a:cubicBezTo>
                    <a:close/>
                  </a:path>
                </a:pathLst>
              </a:custGeom>
              <a:solidFill>
                <a:srgbClr val="1D412C"/>
              </a:solidFill>
            </p:spPr>
          </p:sp>
        </p:grpSp>
        <p:sp>
          <p:nvSpPr>
            <p:cNvPr id="14" name="Freeform 14"/>
            <p:cNvSpPr/>
            <p:nvPr/>
          </p:nvSpPr>
          <p:spPr>
            <a:xfrm>
              <a:off x="580092" y="6684433"/>
              <a:ext cx="10931733" cy="2444458"/>
            </a:xfrm>
            <a:custGeom>
              <a:avLst/>
              <a:gdLst/>
              <a:ahLst/>
              <a:cxnLst/>
              <a:rect l="l" t="t" r="r" b="b"/>
              <a:pathLst>
                <a:path w="10931733" h="2444458">
                  <a:moveTo>
                    <a:pt x="0" y="0"/>
                  </a:moveTo>
                  <a:lnTo>
                    <a:pt x="10931733" y="0"/>
                  </a:lnTo>
                  <a:lnTo>
                    <a:pt x="10931733" y="2444458"/>
                  </a:lnTo>
                  <a:lnTo>
                    <a:pt x="0" y="2444458"/>
                  </a:lnTo>
                  <a:lnTo>
                    <a:pt x="0" y="0"/>
                  </a:lnTo>
                  <a:close/>
                </a:path>
              </a:pathLst>
            </a:custGeom>
            <a:blipFill>
              <a:blip r:embed="rId5"/>
              <a:stretch>
                <a:fillRect t="-261048" b="-86155"/>
              </a:stretch>
            </a:blipFill>
          </p:spPr>
        </p:sp>
        <p:sp>
          <p:nvSpPr>
            <p:cNvPr id="15" name="TextBox 15"/>
            <p:cNvSpPr txBox="1"/>
            <p:nvPr/>
          </p:nvSpPr>
          <p:spPr>
            <a:xfrm>
              <a:off x="580091" y="619124"/>
              <a:ext cx="10931734"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Tuy nhiên, tỉ lệ này có thể thay đổi trong quá trình sống tùy thuộc vào đặc điểm của từng loài, thời gian và điều kiện sống,... </a:t>
              </a:r>
            </a:p>
          </p:txBody>
        </p:sp>
        <p:sp>
          <p:nvSpPr>
            <p:cNvPr id="16" name="TextBox 16"/>
            <p:cNvSpPr txBox="1"/>
            <p:nvPr/>
          </p:nvSpPr>
          <p:spPr>
            <a:xfrm>
              <a:off x="580091" y="4031192"/>
              <a:ext cx="10931734"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của quần thể là đặc trưng quan trọng đảm bảo hiệu quả sinh sản của quần thể.</a:t>
              </a:r>
            </a:p>
          </p:txBody>
        </p:sp>
      </p:grpSp>
      <p:sp>
        <p:nvSpPr>
          <p:cNvPr id="17" name="TextBox 17"/>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8" name="TextBox 18"/>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Tỷ lệ giới tính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Tỷ lệ giới tính</a:t>
            </a:r>
          </a:p>
        </p:txBody>
      </p:sp>
      <p:grpSp>
        <p:nvGrpSpPr>
          <p:cNvPr id="12" name="Group 12"/>
          <p:cNvGrpSpPr/>
          <p:nvPr/>
        </p:nvGrpSpPr>
        <p:grpSpPr>
          <a:xfrm>
            <a:off x="685622" y="1842506"/>
            <a:ext cx="10817582" cy="1257958"/>
            <a:chOff x="0" y="0"/>
            <a:chExt cx="21640800" cy="2895267"/>
          </a:xfrm>
        </p:grpSpPr>
        <p:grpSp>
          <p:nvGrpSpPr>
            <p:cNvPr id="13" name="Group 13"/>
            <p:cNvGrpSpPr/>
            <p:nvPr/>
          </p:nvGrpSpPr>
          <p:grpSpPr>
            <a:xfrm>
              <a:off x="815061" y="554958"/>
              <a:ext cx="20825739" cy="2340309"/>
              <a:chOff x="0" y="0"/>
              <a:chExt cx="4113726" cy="462283"/>
            </a:xfrm>
          </p:grpSpPr>
          <p:sp>
            <p:nvSpPr>
              <p:cNvPr id="14" name="Freeform 14"/>
              <p:cNvSpPr/>
              <p:nvPr/>
            </p:nvSpPr>
            <p:spPr>
              <a:xfrm>
                <a:off x="0" y="0"/>
                <a:ext cx="4113726" cy="462283"/>
              </a:xfrm>
              <a:custGeom>
                <a:avLst/>
                <a:gdLst/>
                <a:ahLst/>
                <a:cxnLst/>
                <a:rect l="l" t="t" r="r" b="b"/>
                <a:pathLst>
                  <a:path w="4113726" h="462283">
                    <a:moveTo>
                      <a:pt x="0" y="0"/>
                    </a:moveTo>
                    <a:lnTo>
                      <a:pt x="4113726" y="0"/>
                    </a:lnTo>
                    <a:lnTo>
                      <a:pt x="4113726" y="462283"/>
                    </a:lnTo>
                    <a:lnTo>
                      <a:pt x="0" y="462283"/>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ví dụ tỉ lệ giới tính của loài có thể thay đổi trong quá trình sống</a:t>
              </a:r>
            </a:p>
          </p:txBody>
        </p:sp>
      </p:grpSp>
      <p:sp>
        <p:nvSpPr>
          <p:cNvPr id="18" name="TextBox 18"/>
          <p:cNvSpPr txBox="1"/>
          <p:nvPr/>
        </p:nvSpPr>
        <p:spPr>
          <a:xfrm>
            <a:off x="685622" y="3359988"/>
            <a:ext cx="10817582" cy="1269578"/>
          </a:xfrm>
          <a:prstGeom prst="rect">
            <a:avLst/>
          </a:prstGeom>
        </p:spPr>
        <p:txBody>
          <a:bodyPr wrap="square" lIns="0" tIns="0" rIns="0" bIns="0" rtlCol="0" anchor="t">
            <a:spAutoFit/>
          </a:bodyPr>
          <a:lstStyle/>
          <a:p>
            <a:pPr algn="just">
              <a:lnSpc>
                <a:spcPct val="120000"/>
              </a:lnSpc>
            </a:pPr>
            <a:r>
              <a:rPr lang="vi-VN" sz="2300">
                <a:solidFill>
                  <a:srgbClr val="000000"/>
                </a:solidFill>
                <a:latin typeface="Arial" pitchFamily="34" charset="0"/>
              </a:rPr>
              <a:t>Ví dụ tỉ lệ giới tính của loài có thể thay đổi trong quá trình sống: Trước mùa sinh sản, nhiều loài thằn lằn, rắn có số lượng cá thể cái nhiều hơn cá thể đực. Sau mùa sinh sản, số lượng cá thể đực và cá thể cái gần bằng nhau</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vì sao A là dạng phát triển, B là dạng ổn định và C là dạng giảm sút</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Thành phần nhóm tuổi</a:t>
            </a:r>
          </a:p>
        </p:txBody>
      </p:sp>
      <p:grpSp>
        <p:nvGrpSpPr>
          <p:cNvPr id="17" name="Group 17"/>
          <p:cNvGrpSpPr/>
          <p:nvPr/>
        </p:nvGrpSpPr>
        <p:grpSpPr>
          <a:xfrm>
            <a:off x="685621" y="3024901"/>
            <a:ext cx="10741402" cy="3792044"/>
            <a:chOff x="0" y="0"/>
            <a:chExt cx="21488400" cy="7584086"/>
          </a:xfrm>
        </p:grpSpPr>
        <p:sp>
          <p:nvSpPr>
            <p:cNvPr id="18" name="Freeform 18"/>
            <p:cNvSpPr/>
            <p:nvPr/>
          </p:nvSpPr>
          <p:spPr>
            <a:xfrm>
              <a:off x="1222697" y="0"/>
              <a:ext cx="19195406" cy="4928908"/>
            </a:xfrm>
            <a:custGeom>
              <a:avLst/>
              <a:gdLst/>
              <a:ahLst/>
              <a:cxnLst/>
              <a:rect l="l" t="t" r="r" b="b"/>
              <a:pathLst>
                <a:path w="19195406" h="4928908">
                  <a:moveTo>
                    <a:pt x="0" y="0"/>
                  </a:moveTo>
                  <a:lnTo>
                    <a:pt x="19195406" y="0"/>
                  </a:lnTo>
                  <a:lnTo>
                    <a:pt x="19195406" y="4928908"/>
                  </a:lnTo>
                  <a:lnTo>
                    <a:pt x="0" y="4928908"/>
                  </a:lnTo>
                  <a:lnTo>
                    <a:pt x="0" y="0"/>
                  </a:lnTo>
                  <a:close/>
                </a:path>
              </a:pathLst>
            </a:custGeom>
            <a:blipFill>
              <a:blip r:embed="rId4"/>
              <a:stretch>
                <a:fillRect b="-52297"/>
              </a:stretch>
            </a:blipFill>
          </p:spPr>
        </p:sp>
        <p:grpSp>
          <p:nvGrpSpPr>
            <p:cNvPr id="19" name="Group 19"/>
            <p:cNvGrpSpPr/>
            <p:nvPr/>
          </p:nvGrpSpPr>
          <p:grpSpPr>
            <a:xfrm>
              <a:off x="0" y="4928908"/>
              <a:ext cx="1289489" cy="12894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765D"/>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2" name="TextBox 22"/>
            <p:cNvSpPr txBox="1"/>
            <p:nvPr/>
          </p:nvSpPr>
          <p:spPr>
            <a:xfrm>
              <a:off x="1567058" y="5153493"/>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trước sinh sản</a:t>
              </a:r>
            </a:p>
          </p:txBody>
        </p:sp>
        <p:grpSp>
          <p:nvGrpSpPr>
            <p:cNvPr id="23" name="Group 23"/>
            <p:cNvGrpSpPr/>
            <p:nvPr/>
          </p:nvGrpSpPr>
          <p:grpSpPr>
            <a:xfrm>
              <a:off x="0" y="6294597"/>
              <a:ext cx="1289489" cy="128948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603"/>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6" name="TextBox 26"/>
            <p:cNvSpPr txBox="1"/>
            <p:nvPr/>
          </p:nvSpPr>
          <p:spPr>
            <a:xfrm>
              <a:off x="1567058" y="6519182"/>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sinh sản</a:t>
              </a:r>
            </a:p>
          </p:txBody>
        </p:sp>
        <p:grpSp>
          <p:nvGrpSpPr>
            <p:cNvPr id="27" name="Group 27"/>
            <p:cNvGrpSpPr/>
            <p:nvPr/>
          </p:nvGrpSpPr>
          <p:grpSpPr>
            <a:xfrm>
              <a:off x="10820400" y="5005108"/>
              <a:ext cx="1289489" cy="128948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0AFCA"/>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30" name="TextBox 30"/>
            <p:cNvSpPr txBox="1"/>
            <p:nvPr/>
          </p:nvSpPr>
          <p:spPr>
            <a:xfrm>
              <a:off x="12387458" y="5229695"/>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sau sinh sản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Thành phần nhóm tuổi</a:t>
            </a:r>
          </a:p>
        </p:txBody>
      </p:sp>
      <p:grpSp>
        <p:nvGrpSpPr>
          <p:cNvPr id="12" name="Group 12"/>
          <p:cNvGrpSpPr/>
          <p:nvPr/>
        </p:nvGrpSpPr>
        <p:grpSpPr>
          <a:xfrm>
            <a:off x="685622" y="1842505"/>
            <a:ext cx="10817582" cy="1266118"/>
            <a:chOff x="0" y="0"/>
            <a:chExt cx="21640800" cy="2532236"/>
          </a:xfrm>
        </p:grpSpPr>
        <p:grpSp>
          <p:nvGrpSpPr>
            <p:cNvPr id="13" name="Group 13"/>
            <p:cNvGrpSpPr/>
            <p:nvPr/>
          </p:nvGrpSpPr>
          <p:grpSpPr>
            <a:xfrm>
              <a:off x="0" y="0"/>
              <a:ext cx="21640800" cy="2532236"/>
              <a:chOff x="0" y="0"/>
              <a:chExt cx="4274726" cy="500195"/>
            </a:xfrm>
          </p:grpSpPr>
          <p:sp>
            <p:nvSpPr>
              <p:cNvPr id="14" name="Freeform 14"/>
              <p:cNvSpPr/>
              <p:nvPr/>
            </p:nvSpPr>
            <p:spPr>
              <a:xfrm>
                <a:off x="0" y="0"/>
                <a:ext cx="4274726" cy="500195"/>
              </a:xfrm>
              <a:custGeom>
                <a:avLst/>
                <a:gdLst/>
                <a:ahLst/>
                <a:cxnLst/>
                <a:rect l="l" t="t" r="r" b="b"/>
                <a:pathLst>
                  <a:path w="4274726" h="500195">
                    <a:moveTo>
                      <a:pt x="0" y="0"/>
                    </a:moveTo>
                    <a:lnTo>
                      <a:pt x="4274726" y="0"/>
                    </a:lnTo>
                    <a:lnTo>
                      <a:pt x="4274726" y="500195"/>
                    </a:lnTo>
                    <a:lnTo>
                      <a:pt x="0" y="500195"/>
                    </a:lnTo>
                    <a:close/>
                  </a:path>
                </a:pathLst>
              </a:custGeom>
              <a:gradFill rotWithShape="1">
                <a:gsLst>
                  <a:gs pos="0">
                    <a:srgbClr val="FFF7AD">
                      <a:alpha val="100000"/>
                    </a:srgbClr>
                  </a:gs>
                  <a:gs pos="100000">
                    <a:srgbClr val="FFA9F9">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305482" y="433210"/>
              <a:ext cx="21029837"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sinh vật gồm nhiều nhóm tuổi: Nhóm tuổi trước sinh sản, Nhóm tuổi sinh sản, Nhóm tuổi sau sinh sản</a:t>
              </a:r>
            </a:p>
          </p:txBody>
        </p:sp>
      </p:grpSp>
      <p:sp>
        <p:nvSpPr>
          <p:cNvPr id="17" name="TextBox 17"/>
          <p:cNvSpPr txBox="1"/>
          <p:nvPr/>
        </p:nvSpPr>
        <p:spPr>
          <a:xfrm>
            <a:off x="685622" y="3178473"/>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nhóm tuổi của quần thể được biểu diễn bằng biểu đồ tháp tuổi. Có ba dạng tháp tuổi: dạng phát triển, dạng ổn định, dạng giảm sút</a:t>
            </a:r>
          </a:p>
        </p:txBody>
      </p:sp>
      <p:sp>
        <p:nvSpPr>
          <p:cNvPr id="18" name="Freeform 18"/>
          <p:cNvSpPr/>
          <p:nvPr/>
        </p:nvSpPr>
        <p:spPr>
          <a:xfrm>
            <a:off x="993533" y="4103456"/>
            <a:ext cx="9895705" cy="2541635"/>
          </a:xfrm>
          <a:custGeom>
            <a:avLst/>
            <a:gdLst/>
            <a:ahLst/>
            <a:cxnLst/>
            <a:rect l="l" t="t" r="r" b="b"/>
            <a:pathLst>
              <a:path w="14847424" h="3812453">
                <a:moveTo>
                  <a:pt x="0" y="0"/>
                </a:moveTo>
                <a:lnTo>
                  <a:pt x="14847423" y="0"/>
                </a:lnTo>
                <a:lnTo>
                  <a:pt x="14847423" y="3812454"/>
                </a:lnTo>
                <a:lnTo>
                  <a:pt x="0" y="3812454"/>
                </a:lnTo>
                <a:lnTo>
                  <a:pt x="0" y="0"/>
                </a:lnTo>
                <a:close/>
              </a:path>
            </a:pathLst>
          </a:custGeom>
          <a:blipFill>
            <a:blip r:embed="rId4"/>
            <a:stretch>
              <a:fillRect b="-52297"/>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756837" y="309125"/>
            <a:ext cx="2704399" cy="2159576"/>
          </a:xfrm>
          <a:custGeom>
            <a:avLst/>
            <a:gdLst/>
            <a:ahLst/>
            <a:cxnLst/>
            <a:rect l="l" t="t" r="r" b="b"/>
            <a:pathLst>
              <a:path w="4056598" h="3240208">
                <a:moveTo>
                  <a:pt x="0" y="0"/>
                </a:moveTo>
                <a:lnTo>
                  <a:pt x="4056598" y="0"/>
                </a:lnTo>
                <a:lnTo>
                  <a:pt x="4056598" y="3240208"/>
                </a:lnTo>
                <a:lnTo>
                  <a:pt x="0" y="32402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153098" y="685800"/>
            <a:ext cx="10350106" cy="1068097"/>
            <a:chOff x="0" y="0"/>
            <a:chExt cx="20705603" cy="2136194"/>
          </a:xfrm>
        </p:grpSpPr>
        <p:grpSp>
          <p:nvGrpSpPr>
            <p:cNvPr id="4" name="Group 4"/>
            <p:cNvGrpSpPr/>
            <p:nvPr/>
          </p:nvGrpSpPr>
          <p:grpSpPr>
            <a:xfrm>
              <a:off x="0" y="0"/>
              <a:ext cx="20705603" cy="2136194"/>
              <a:chOff x="0" y="0"/>
              <a:chExt cx="4089996" cy="421964"/>
            </a:xfrm>
          </p:grpSpPr>
          <p:sp>
            <p:nvSpPr>
              <p:cNvPr id="5" name="Freeform 5"/>
              <p:cNvSpPr/>
              <p:nvPr/>
            </p:nvSpPr>
            <p:spPr>
              <a:xfrm>
                <a:off x="0" y="0"/>
                <a:ext cx="4089996" cy="421964"/>
              </a:xfrm>
              <a:custGeom>
                <a:avLst/>
                <a:gdLst/>
                <a:ahLst/>
                <a:cxnLst/>
                <a:rect l="l" t="t" r="r" b="b"/>
                <a:pathLst>
                  <a:path w="4089996" h="421964">
                    <a:moveTo>
                      <a:pt x="25426" y="0"/>
                    </a:moveTo>
                    <a:lnTo>
                      <a:pt x="4064570" y="0"/>
                    </a:lnTo>
                    <a:cubicBezTo>
                      <a:pt x="4071314" y="0"/>
                      <a:pt x="4077781" y="2679"/>
                      <a:pt x="4082549" y="7447"/>
                    </a:cubicBezTo>
                    <a:cubicBezTo>
                      <a:pt x="4087317" y="12215"/>
                      <a:pt x="4089996" y="18682"/>
                      <a:pt x="4089996" y="25426"/>
                    </a:cubicBezTo>
                    <a:lnTo>
                      <a:pt x="4089996" y="396539"/>
                    </a:lnTo>
                    <a:cubicBezTo>
                      <a:pt x="4089996" y="403282"/>
                      <a:pt x="4087317" y="409749"/>
                      <a:pt x="4082549" y="414517"/>
                    </a:cubicBezTo>
                    <a:cubicBezTo>
                      <a:pt x="4077781" y="419286"/>
                      <a:pt x="4071314" y="421964"/>
                      <a:pt x="4064570" y="421964"/>
                    </a:cubicBezTo>
                    <a:lnTo>
                      <a:pt x="25426" y="421964"/>
                    </a:lnTo>
                    <a:cubicBezTo>
                      <a:pt x="18682" y="421964"/>
                      <a:pt x="12215" y="419286"/>
                      <a:pt x="7447" y="414517"/>
                    </a:cubicBezTo>
                    <a:cubicBezTo>
                      <a:pt x="2679" y="409749"/>
                      <a:pt x="0" y="403282"/>
                      <a:pt x="0" y="396539"/>
                    </a:cubicBezTo>
                    <a:lnTo>
                      <a:pt x="0" y="25426"/>
                    </a:lnTo>
                    <a:cubicBezTo>
                      <a:pt x="0" y="18682"/>
                      <a:pt x="2679" y="12215"/>
                      <a:pt x="7447" y="7447"/>
                    </a:cubicBezTo>
                    <a:cubicBezTo>
                      <a:pt x="12215" y="2679"/>
                      <a:pt x="18682" y="0"/>
                      <a:pt x="25426" y="0"/>
                    </a:cubicBez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611725" y="235190"/>
              <a:ext cx="1948215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cá thể sinh vật khi sống thành đàn có ưu thể gì so với khi sống đơn lẻ?</a:t>
              </a:r>
            </a:p>
          </p:txBody>
        </p:sp>
      </p:grpSp>
      <p:sp>
        <p:nvSpPr>
          <p:cNvPr id="8" name="Freeform 8"/>
          <p:cNvSpPr/>
          <p:nvPr/>
        </p:nvSpPr>
        <p:spPr>
          <a:xfrm rot="5400000">
            <a:off x="-103489" y="103489"/>
            <a:ext cx="1877657" cy="1670679"/>
          </a:xfrm>
          <a:custGeom>
            <a:avLst/>
            <a:gdLst/>
            <a:ahLst/>
            <a:cxnLst/>
            <a:rect l="l" t="t" r="r" b="b"/>
            <a:pathLst>
              <a:path w="2816486" h="2506672">
                <a:moveTo>
                  <a:pt x="0" y="0"/>
                </a:moveTo>
                <a:lnTo>
                  <a:pt x="2816486" y="0"/>
                </a:lnTo>
                <a:lnTo>
                  <a:pt x="2816486" y="2506672"/>
                </a:lnTo>
                <a:lnTo>
                  <a:pt x="0" y="2506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685622" y="1877657"/>
            <a:ext cx="5529410" cy="4681171"/>
          </a:xfrm>
          <a:custGeom>
            <a:avLst/>
            <a:gdLst/>
            <a:ahLst/>
            <a:cxnLst/>
            <a:rect l="l" t="t" r="r" b="b"/>
            <a:pathLst>
              <a:path w="8296275" h="7021756">
                <a:moveTo>
                  <a:pt x="0" y="0"/>
                </a:moveTo>
                <a:lnTo>
                  <a:pt x="8296275" y="0"/>
                </a:lnTo>
                <a:lnTo>
                  <a:pt x="8296275" y="7021756"/>
                </a:lnTo>
                <a:lnTo>
                  <a:pt x="0" y="7021756"/>
                </a:lnTo>
                <a:lnTo>
                  <a:pt x="0" y="0"/>
                </a:lnTo>
                <a:close/>
              </a:path>
            </a:pathLst>
          </a:custGeom>
          <a:blipFill>
            <a:blip r:embed="rId6"/>
            <a:stretch>
              <a:fillRect l="-11073" r="-15962"/>
            </a:stretch>
          </a:blipFill>
        </p:spPr>
      </p:sp>
      <p:sp>
        <p:nvSpPr>
          <p:cNvPr id="10" name="Freeform 10"/>
          <p:cNvSpPr/>
          <p:nvPr/>
        </p:nvSpPr>
        <p:spPr>
          <a:xfrm>
            <a:off x="6328151" y="1877657"/>
            <a:ext cx="5175053" cy="4681171"/>
          </a:xfrm>
          <a:custGeom>
            <a:avLst/>
            <a:gdLst/>
            <a:ahLst/>
            <a:cxnLst/>
            <a:rect l="l" t="t" r="r" b="b"/>
            <a:pathLst>
              <a:path w="7764601" h="7021756">
                <a:moveTo>
                  <a:pt x="0" y="0"/>
                </a:moveTo>
                <a:lnTo>
                  <a:pt x="7764601" y="0"/>
                </a:lnTo>
                <a:lnTo>
                  <a:pt x="7764601" y="7021756"/>
                </a:lnTo>
                <a:lnTo>
                  <a:pt x="0" y="7021756"/>
                </a:lnTo>
                <a:lnTo>
                  <a:pt x="0" y="0"/>
                </a:lnTo>
                <a:close/>
              </a:path>
            </a:pathLst>
          </a:custGeom>
          <a:blipFill>
            <a:blip r:embed="rId7"/>
            <a:stretch>
              <a:fillRect l="-15294" r="-15294"/>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4. Thành phần nhóm tuổi</a:t>
            </a:r>
          </a:p>
        </p:txBody>
      </p:sp>
      <p:grpSp>
        <p:nvGrpSpPr>
          <p:cNvPr id="12" name="Group 12"/>
          <p:cNvGrpSpPr/>
          <p:nvPr/>
        </p:nvGrpSpPr>
        <p:grpSpPr>
          <a:xfrm>
            <a:off x="845252" y="1842505"/>
            <a:ext cx="10657952" cy="4795657"/>
            <a:chOff x="0" y="0"/>
            <a:chExt cx="21321456" cy="9591314"/>
          </a:xfrm>
        </p:grpSpPr>
        <p:grpSp>
          <p:nvGrpSpPr>
            <p:cNvPr id="13" name="Group 13"/>
            <p:cNvGrpSpPr/>
            <p:nvPr/>
          </p:nvGrpSpPr>
          <p:grpSpPr>
            <a:xfrm>
              <a:off x="0" y="0"/>
              <a:ext cx="21321456" cy="9591314"/>
              <a:chOff x="0" y="0"/>
              <a:chExt cx="6033993" cy="2714352"/>
            </a:xfrm>
          </p:grpSpPr>
          <p:sp>
            <p:nvSpPr>
              <p:cNvPr id="14" name="Freeform 14"/>
              <p:cNvSpPr/>
              <p:nvPr/>
            </p:nvSpPr>
            <p:spPr>
              <a:xfrm>
                <a:off x="0" y="0"/>
                <a:ext cx="6033993" cy="2714352"/>
              </a:xfrm>
              <a:custGeom>
                <a:avLst/>
                <a:gdLst/>
                <a:ahLst/>
                <a:cxnLst/>
                <a:rect l="l" t="t" r="r" b="b"/>
                <a:pathLst>
                  <a:path w="6033993" h="2714352">
                    <a:moveTo>
                      <a:pt x="5909533" y="59690"/>
                    </a:moveTo>
                    <a:cubicBezTo>
                      <a:pt x="5945093" y="59690"/>
                      <a:pt x="5974303" y="88900"/>
                      <a:pt x="5974303" y="124460"/>
                    </a:cubicBezTo>
                    <a:lnTo>
                      <a:pt x="5974303" y="2589892"/>
                    </a:lnTo>
                    <a:cubicBezTo>
                      <a:pt x="5974303" y="2625452"/>
                      <a:pt x="5945093" y="2654662"/>
                      <a:pt x="5909533" y="2654662"/>
                    </a:cubicBezTo>
                    <a:lnTo>
                      <a:pt x="124460" y="2654662"/>
                    </a:lnTo>
                    <a:cubicBezTo>
                      <a:pt x="88900" y="2654662"/>
                      <a:pt x="59690" y="2625452"/>
                      <a:pt x="59690" y="2589892"/>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589892"/>
                    </a:lnTo>
                    <a:cubicBezTo>
                      <a:pt x="0" y="2658472"/>
                      <a:pt x="55880" y="2714352"/>
                      <a:pt x="124460" y="2714352"/>
                    </a:cubicBezTo>
                    <a:lnTo>
                      <a:pt x="5909533" y="2714352"/>
                    </a:lnTo>
                    <a:cubicBezTo>
                      <a:pt x="5978113" y="2714352"/>
                      <a:pt x="6033993" y="2658472"/>
                      <a:pt x="6033993" y="2589892"/>
                    </a:cubicBezTo>
                    <a:lnTo>
                      <a:pt x="6033993" y="124460"/>
                    </a:lnTo>
                    <a:cubicBezTo>
                      <a:pt x="6033993" y="55880"/>
                      <a:pt x="5978113" y="0"/>
                      <a:pt x="5909533" y="0"/>
                    </a:cubicBezTo>
                    <a:close/>
                  </a:path>
                </a:pathLst>
              </a:custGeom>
              <a:solidFill>
                <a:srgbClr val="00BF63"/>
              </a:solidFill>
            </p:spPr>
          </p:sp>
        </p:grpSp>
        <p:sp>
          <p:nvSpPr>
            <p:cNvPr id="15" name="Freeform 15"/>
            <p:cNvSpPr/>
            <p:nvPr/>
          </p:nvSpPr>
          <p:spPr>
            <a:xfrm>
              <a:off x="10660728" y="314674"/>
              <a:ext cx="10214160" cy="8961967"/>
            </a:xfrm>
            <a:custGeom>
              <a:avLst/>
              <a:gdLst/>
              <a:ahLst/>
              <a:cxnLst/>
              <a:rect l="l" t="t" r="r" b="b"/>
              <a:pathLst>
                <a:path w="10214160" h="8961967">
                  <a:moveTo>
                    <a:pt x="0" y="0"/>
                  </a:moveTo>
                  <a:lnTo>
                    <a:pt x="10214160" y="0"/>
                  </a:lnTo>
                  <a:lnTo>
                    <a:pt x="10214160" y="8961966"/>
                  </a:lnTo>
                  <a:lnTo>
                    <a:pt x="0" y="8961966"/>
                  </a:lnTo>
                  <a:lnTo>
                    <a:pt x="0" y="0"/>
                  </a:lnTo>
                  <a:close/>
                </a:path>
              </a:pathLst>
            </a:custGeom>
            <a:blipFill>
              <a:blip r:embed="rId4"/>
              <a:stretch>
                <a:fillRect l="-15846" r="-15846"/>
              </a:stretch>
            </a:blipFill>
          </p:spPr>
        </p:sp>
        <p:sp>
          <p:nvSpPr>
            <p:cNvPr id="16" name="TextBox 16"/>
            <p:cNvSpPr txBox="1"/>
            <p:nvPr/>
          </p:nvSpPr>
          <p:spPr>
            <a:xfrm>
              <a:off x="440035" y="604400"/>
              <a:ext cx="9887611" cy="83865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Điều tra quần thể chim trĩ đỏ khoang cổ trong một khu vực nghiên cứu thu được số liệu về số cá thể chim trĩ trong mỗi nhóm tuổi như sau: nhóm tuổi trước sinh sản là 80 con, nhóm tuổi đang sinh sản là 30 con, nhóm tuổi sau sinh sản là 15 con. Về tháp tuổi chim trĩ và xác định quần thể chim trĩ có tháp tuổi thuộc dạng nào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Hãy mô tả đặc điểm của mỗi kiểu phân bố cá thể của quần thể</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5. Sự phân bố cá thể trong quần thể</a:t>
            </a:r>
          </a:p>
        </p:txBody>
      </p:sp>
      <p:grpSp>
        <p:nvGrpSpPr>
          <p:cNvPr id="17" name="Group 17"/>
          <p:cNvGrpSpPr/>
          <p:nvPr/>
        </p:nvGrpSpPr>
        <p:grpSpPr>
          <a:xfrm>
            <a:off x="685622" y="2612152"/>
            <a:ext cx="10817582" cy="3846685"/>
            <a:chOff x="0" y="0"/>
            <a:chExt cx="21640800" cy="7693370"/>
          </a:xfrm>
        </p:grpSpPr>
        <p:sp>
          <p:nvSpPr>
            <p:cNvPr id="18" name="Freeform 18"/>
            <p:cNvSpPr/>
            <p:nvPr/>
          </p:nvSpPr>
          <p:spPr>
            <a:xfrm>
              <a:off x="0" y="0"/>
              <a:ext cx="21640800" cy="6806759"/>
            </a:xfrm>
            <a:custGeom>
              <a:avLst/>
              <a:gdLst/>
              <a:ahLst/>
              <a:cxnLst/>
              <a:rect l="l" t="t" r="r" b="b"/>
              <a:pathLst>
                <a:path w="21640800" h="6806759">
                  <a:moveTo>
                    <a:pt x="0" y="0"/>
                  </a:moveTo>
                  <a:lnTo>
                    <a:pt x="21640800" y="0"/>
                  </a:lnTo>
                  <a:lnTo>
                    <a:pt x="21640800" y="6806759"/>
                  </a:lnTo>
                  <a:lnTo>
                    <a:pt x="0" y="6806759"/>
                  </a:lnTo>
                  <a:lnTo>
                    <a:pt x="0" y="0"/>
                  </a:lnTo>
                  <a:close/>
                </a:path>
              </a:pathLst>
            </a:custGeom>
            <a:blipFill>
              <a:blip r:embed="rId4"/>
              <a:stretch>
                <a:fillRect/>
              </a:stretch>
            </a:blipFill>
          </p:spPr>
        </p:sp>
        <p:sp>
          <p:nvSpPr>
            <p:cNvPr id="19" name="TextBox 19"/>
            <p:cNvSpPr txBox="1"/>
            <p:nvPr/>
          </p:nvSpPr>
          <p:spPr>
            <a:xfrm>
              <a:off x="307930" y="69686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a) Theo nhóm</a:t>
              </a:r>
            </a:p>
          </p:txBody>
        </p:sp>
        <p:sp>
          <p:nvSpPr>
            <p:cNvPr id="20" name="TextBox 20"/>
            <p:cNvSpPr txBox="1"/>
            <p:nvPr/>
          </p:nvSpPr>
          <p:spPr>
            <a:xfrm>
              <a:off x="7792780" y="6717046"/>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b) Đồng đều</a:t>
              </a:r>
            </a:p>
          </p:txBody>
        </p:sp>
        <p:sp>
          <p:nvSpPr>
            <p:cNvPr id="21" name="TextBox 21"/>
            <p:cNvSpPr txBox="1"/>
            <p:nvPr/>
          </p:nvSpPr>
          <p:spPr>
            <a:xfrm>
              <a:off x="15283120" y="67400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c) Ngẫu nhiên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5. Sự phân bố cá thể trong quần thể</a:t>
            </a:r>
          </a:p>
        </p:txBody>
      </p:sp>
      <p:sp>
        <p:nvSpPr>
          <p:cNvPr id="12" name="TextBox 12"/>
          <p:cNvSpPr txBox="1"/>
          <p:nvPr/>
        </p:nvSpPr>
        <p:spPr>
          <a:xfrm>
            <a:off x="685622" y="1798055"/>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Sự phân bố cá thể của quần thể có ảnh hưởng tới khả năng khai thác nguồn sống trong khu vực phân bố. Có ba kiểu phân bố cá thể:</a:t>
            </a:r>
          </a:p>
        </p:txBody>
      </p:sp>
      <p:grpSp>
        <p:nvGrpSpPr>
          <p:cNvPr id="13" name="Group 13"/>
          <p:cNvGrpSpPr/>
          <p:nvPr/>
        </p:nvGrpSpPr>
        <p:grpSpPr>
          <a:xfrm>
            <a:off x="685622" y="2723036"/>
            <a:ext cx="10817582" cy="892444"/>
            <a:chOff x="1" y="-1"/>
            <a:chExt cx="21640799" cy="1784887"/>
          </a:xfrm>
        </p:grpSpPr>
        <p:grpSp>
          <p:nvGrpSpPr>
            <p:cNvPr id="14" name="Group 14"/>
            <p:cNvGrpSpPr/>
            <p:nvPr/>
          </p:nvGrpSpPr>
          <p:grpSpPr>
            <a:xfrm rot="5400000">
              <a:off x="-111555" y="111555"/>
              <a:ext cx="1784887" cy="1561776"/>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32336" y="59537"/>
              <a:ext cx="19808464"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theo nhóm: thường xuất hiện khi điều kiện sống phân bố không đồng đều trong môi trường </a:t>
              </a:r>
            </a:p>
          </p:txBody>
        </p:sp>
      </p:grpSp>
      <p:grpSp>
        <p:nvGrpSpPr>
          <p:cNvPr id="18" name="Group 18"/>
          <p:cNvGrpSpPr/>
          <p:nvPr/>
        </p:nvGrpSpPr>
        <p:grpSpPr>
          <a:xfrm>
            <a:off x="685622" y="3729781"/>
            <a:ext cx="10817582" cy="1299347"/>
            <a:chOff x="1" y="-1"/>
            <a:chExt cx="21640799" cy="2598692"/>
          </a:xfrm>
        </p:grpSpPr>
        <p:grpSp>
          <p:nvGrpSpPr>
            <p:cNvPr id="19" name="Group 19"/>
            <p:cNvGrpSpPr/>
            <p:nvPr/>
          </p:nvGrpSpPr>
          <p:grpSpPr>
            <a:xfrm rot="5400000">
              <a:off x="-111555" y="111555"/>
              <a:ext cx="1784887" cy="1561776"/>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đồng đều: thường xuất hiện khi điều kiện sống phân bố đều trong môi trường và có sự cạnh tranh gay gắt giữa các cá thể trong quần thể</a:t>
              </a:r>
            </a:p>
          </p:txBody>
        </p:sp>
      </p:grpSp>
      <p:grpSp>
        <p:nvGrpSpPr>
          <p:cNvPr id="23" name="Group 23"/>
          <p:cNvGrpSpPr/>
          <p:nvPr/>
        </p:nvGrpSpPr>
        <p:grpSpPr>
          <a:xfrm>
            <a:off x="685622" y="5086169"/>
            <a:ext cx="10817582" cy="1299347"/>
            <a:chOff x="1" y="-1"/>
            <a:chExt cx="21640799" cy="2598692"/>
          </a:xfrm>
        </p:grpSpPr>
        <p:grpSp>
          <p:nvGrpSpPr>
            <p:cNvPr id="24" name="Group 24"/>
            <p:cNvGrpSpPr/>
            <p:nvPr/>
          </p:nvGrpSpPr>
          <p:grpSpPr>
            <a:xfrm rot="5400000">
              <a:off x="-111555" y="111555"/>
              <a:ext cx="1784887" cy="1561776"/>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Kiểu phân bố ngẫu nhiên: thường xuất hiện khi điều kiện sống phân bố đồng đều trong môi trường nhưng không có sự cạnh tranh gay gắt giữa các cá thể trong quần thể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5. Sự phân bố cá thể trong quần thể</a:t>
            </a:r>
          </a:p>
        </p:txBody>
      </p:sp>
      <p:grpSp>
        <p:nvGrpSpPr>
          <p:cNvPr id="12" name="Group 12"/>
          <p:cNvGrpSpPr/>
          <p:nvPr/>
        </p:nvGrpSpPr>
        <p:grpSpPr>
          <a:xfrm>
            <a:off x="685622" y="1842505"/>
            <a:ext cx="10817582" cy="4832155"/>
            <a:chOff x="0" y="0"/>
            <a:chExt cx="21640800" cy="9664310"/>
          </a:xfrm>
        </p:grpSpPr>
        <p:grpSp>
          <p:nvGrpSpPr>
            <p:cNvPr id="13" name="Group 13"/>
            <p:cNvGrpSpPr/>
            <p:nvPr/>
          </p:nvGrpSpPr>
          <p:grpSpPr>
            <a:xfrm>
              <a:off x="815061" y="554958"/>
              <a:ext cx="20825739" cy="9109352"/>
              <a:chOff x="0" y="0"/>
              <a:chExt cx="4113726" cy="1799378"/>
            </a:xfrm>
          </p:grpSpPr>
          <p:sp>
            <p:nvSpPr>
              <p:cNvPr id="14" name="Freeform 14"/>
              <p:cNvSpPr/>
              <p:nvPr/>
            </p:nvSpPr>
            <p:spPr>
              <a:xfrm>
                <a:off x="0" y="0"/>
                <a:ext cx="4113726" cy="1799378"/>
              </a:xfrm>
              <a:custGeom>
                <a:avLst/>
                <a:gdLst/>
                <a:ahLst/>
                <a:cxnLst/>
                <a:rect l="l" t="t" r="r" b="b"/>
                <a:pathLst>
                  <a:path w="4113726" h="1799378">
                    <a:moveTo>
                      <a:pt x="0" y="0"/>
                    </a:moveTo>
                    <a:lnTo>
                      <a:pt x="4113726" y="0"/>
                    </a:lnTo>
                    <a:lnTo>
                      <a:pt x="4113726" y="1799378"/>
                    </a:lnTo>
                    <a:lnTo>
                      <a:pt x="0" y="1799378"/>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TextBox 17"/>
            <p:cNvSpPr txBox="1"/>
            <p:nvPr/>
          </p:nvSpPr>
          <p:spPr>
            <a:xfrm>
              <a:off x="1706322" y="1002866"/>
              <a:ext cx="19283742" cy="838652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Xác định kiểu phân bố các cá thể của quần thể trong mỗi trường hợp dưới đây:</a:t>
              </a:r>
            </a:p>
            <a:p>
              <a:pPr algn="just">
                <a:lnSpc>
                  <a:spcPct val="120000"/>
                </a:lnSpc>
              </a:pPr>
              <a:r>
                <a:rPr lang="en-US" sz="2300" b="1">
                  <a:solidFill>
                    <a:srgbClr val="000000"/>
                  </a:solidFill>
                  <a:latin typeface="Arial" pitchFamily="34" charset="0"/>
                </a:rPr>
                <a:t>a) Quần thể cây gỗ lim xanh trong rừng có điều kiện khí hậu, đất đai thuận lợi trong cả khu rừng, số lượng cây gỗ ít, không có sự cạnh tranh gay gắt giữa các cá thể.</a:t>
              </a:r>
            </a:p>
            <a:p>
              <a:pPr algn="just">
                <a:lnSpc>
                  <a:spcPct val="120000"/>
                </a:lnSpc>
              </a:pPr>
              <a:r>
                <a:rPr lang="en-US" sz="2300" b="1">
                  <a:solidFill>
                    <a:srgbClr val="000000"/>
                  </a:solidFill>
                  <a:latin typeface="Arial" pitchFamily="34" charset="0"/>
                </a:rPr>
                <a:t>b) Quần thể chim hải âu đang sinh sống ở một khu vực có điều kiện sống phân bố tương đối đồng đều và các cá thể có sự cạnh tranh gay gắt.</a:t>
              </a:r>
            </a:p>
            <a:p>
              <a:pPr algn="just">
                <a:lnSpc>
                  <a:spcPct val="120000"/>
                </a:lnSpc>
                <a:spcBef>
                  <a:spcPct val="0"/>
                </a:spcBef>
              </a:pPr>
              <a:r>
                <a:rPr lang="en-US" sz="2300" b="1">
                  <a:solidFill>
                    <a:srgbClr val="000000"/>
                  </a:solidFill>
                  <a:latin typeface="Arial" pitchFamily="34" charset="0"/>
                </a:rPr>
                <a:t>c) Quần thể trâu rừng sống thành bầy đàn, tập trung ở những nơi có nhiều cỏ và gần các dòng sông.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174507"/>
            <a:ext cx="10817582" cy="1068097"/>
            <a:chOff x="0" y="0"/>
            <a:chExt cx="21640800" cy="2136194"/>
          </a:xfrm>
        </p:grpSpPr>
        <p:grpSp>
          <p:nvGrpSpPr>
            <p:cNvPr id="3" name="Group 3"/>
            <p:cNvGrpSpPr/>
            <p:nvPr/>
          </p:nvGrpSpPr>
          <p:grpSpPr>
            <a:xfrm>
              <a:off x="0" y="0"/>
              <a:ext cx="21640800" cy="2136194"/>
              <a:chOff x="0" y="0"/>
              <a:chExt cx="4274726" cy="421964"/>
            </a:xfrm>
          </p:grpSpPr>
          <p:sp>
            <p:nvSpPr>
              <p:cNvPr id="4" name="Freeform 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TextBox 6"/>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xây dựng các khu bảo tồn thiên nhiên, vườn quốc gia có ý nghĩa gì trong việc bảo vệ quần thể sinh vật?</a:t>
              </a: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2"/>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3"/>
              <a:stretch>
                <a:fillRect/>
              </a:stretch>
            </a:blipFill>
          </p:spPr>
        </p:sp>
        <p:sp>
          <p:nvSpPr>
            <p:cNvPr id="13" name="TextBox 13"/>
            <p:cNvSpPr txBox="1"/>
            <p:nvPr/>
          </p:nvSpPr>
          <p:spPr>
            <a:xfrm>
              <a:off x="2146467" y="4530983"/>
              <a:ext cx="16781984"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sp>
        <p:nvSpPr>
          <p:cNvPr id="14" name="Freeform 14"/>
          <p:cNvSpPr/>
          <p:nvPr/>
        </p:nvSpPr>
        <p:spPr>
          <a:xfrm>
            <a:off x="6094413" y="2402721"/>
            <a:ext cx="5408791" cy="4164204"/>
          </a:xfrm>
          <a:custGeom>
            <a:avLst/>
            <a:gdLst/>
            <a:ahLst/>
            <a:cxnLst/>
            <a:rect l="l" t="t" r="r" b="b"/>
            <a:pathLst>
              <a:path w="8115300" h="6246306">
                <a:moveTo>
                  <a:pt x="0" y="0"/>
                </a:moveTo>
                <a:lnTo>
                  <a:pt x="8115300" y="0"/>
                </a:lnTo>
                <a:lnTo>
                  <a:pt x="8115300" y="6246306"/>
                </a:lnTo>
                <a:lnTo>
                  <a:pt x="0" y="6246306"/>
                </a:lnTo>
                <a:lnTo>
                  <a:pt x="0" y="0"/>
                </a:lnTo>
                <a:close/>
              </a:path>
            </a:pathLst>
          </a:custGeom>
          <a:blipFill>
            <a:blip r:embed="rId4"/>
            <a:stretch>
              <a:fillRect l="-13834" r="-27827"/>
            </a:stretch>
          </a:blipFill>
        </p:spPr>
      </p:sp>
      <p:sp>
        <p:nvSpPr>
          <p:cNvPr id="15" name="TextBox 15"/>
          <p:cNvSpPr txBox="1"/>
          <p:nvPr/>
        </p:nvSpPr>
        <p:spPr>
          <a:xfrm>
            <a:off x="685622" y="2358272"/>
            <a:ext cx="5103990" cy="3808735"/>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Ý nghĩa khi xây dựng các khu bảo tồn thiên nhiên, vườn quốc gia trong việc bảo vệ quần thể sinh vật: Việc xây dựng các khu bảo tồn thiên nhiên, vườn quốc gia giúp bảo tồn môi trường sống tự nhiên của quần thể sinh vật, bảo vệ các quần thể sinh vật khỏi sự đe dọa bởi các hoạt động của con người.</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1142953"/>
            <a:ext cx="10817582" cy="1278069"/>
            <a:chOff x="0" y="0"/>
            <a:chExt cx="21640800" cy="2556139"/>
          </a:xfrm>
        </p:grpSpPr>
        <p:grpSp>
          <p:nvGrpSpPr>
            <p:cNvPr id="6" name="Group 6"/>
            <p:cNvGrpSpPr/>
            <p:nvPr/>
          </p:nvGrpSpPr>
          <p:grpSpPr>
            <a:xfrm>
              <a:off x="0" y="0"/>
              <a:ext cx="21640800" cy="2556139"/>
              <a:chOff x="0" y="0"/>
              <a:chExt cx="4274726" cy="504916"/>
            </a:xfrm>
          </p:grpSpPr>
          <p:sp>
            <p:nvSpPr>
              <p:cNvPr id="7" name="Freeform 7"/>
              <p:cNvSpPr/>
              <p:nvPr/>
            </p:nvSpPr>
            <p:spPr>
              <a:xfrm>
                <a:off x="0" y="0"/>
                <a:ext cx="4274726" cy="504916"/>
              </a:xfrm>
              <a:custGeom>
                <a:avLst/>
                <a:gdLst/>
                <a:ahLst/>
                <a:cxnLst/>
                <a:rect l="l" t="t" r="r" b="b"/>
                <a:pathLst>
                  <a:path w="4274726" h="504916">
                    <a:moveTo>
                      <a:pt x="0" y="0"/>
                    </a:moveTo>
                    <a:lnTo>
                      <a:pt x="4274726" y="0"/>
                    </a:lnTo>
                    <a:lnTo>
                      <a:pt x="4274726" y="504916"/>
                    </a:lnTo>
                    <a:lnTo>
                      <a:pt x="0" y="504916"/>
                    </a:lnTo>
                    <a:close/>
                  </a:path>
                </a:pathLst>
              </a:custGeom>
              <a:gradFill rotWithShape="1">
                <a:gsLst>
                  <a:gs pos="0">
                    <a:srgbClr val="FFF7AD">
                      <a:alpha val="100000"/>
                    </a:srgbClr>
                  </a:gs>
                  <a:gs pos="100000">
                    <a:srgbClr val="FFA9F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305482" y="445160"/>
              <a:ext cx="21029837"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Bảo vệ quần thể sinh vật là bảo vệ số lượng cá thể của quần thể và nơi ở của chúng. </a:t>
              </a:r>
            </a:p>
          </p:txBody>
        </p:sp>
      </p:grpSp>
      <p:sp>
        <p:nvSpPr>
          <p:cNvPr id="10" name="Freeform 10"/>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11" name="Freeform 11"/>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2" name="Group 12"/>
          <p:cNvGrpSpPr/>
          <p:nvPr/>
        </p:nvGrpSpPr>
        <p:grpSpPr>
          <a:xfrm>
            <a:off x="685622" y="3698372"/>
            <a:ext cx="10817582" cy="1269578"/>
            <a:chOff x="1" y="-66674"/>
            <a:chExt cx="21640799" cy="2539157"/>
          </a:xfrm>
        </p:grpSpPr>
        <p:grpSp>
          <p:nvGrpSpPr>
            <p:cNvPr id="13" name="Group 13"/>
            <p:cNvGrpSpPr/>
            <p:nvPr/>
          </p:nvGrpSpPr>
          <p:grpSpPr>
            <a:xfrm rot="5400000">
              <a:off x="-130881" y="262814"/>
              <a:ext cx="2094101" cy="1832338"/>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2099537" y="-66674"/>
              <a:ext cx="19541263"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Bảo tồn các sinh vật ở trong môi trường tự nhiên mà chúng đang sống (gọi là bảo tồn tại chỗ). Biện pháp này thường được áp dụng đối với đa số các quần thể sinh vật</a:t>
              </a:r>
            </a:p>
          </p:txBody>
        </p:sp>
      </p:grpSp>
      <p:grpSp>
        <p:nvGrpSpPr>
          <p:cNvPr id="17" name="Group 17"/>
          <p:cNvGrpSpPr/>
          <p:nvPr/>
        </p:nvGrpSpPr>
        <p:grpSpPr>
          <a:xfrm>
            <a:off x="685622" y="4991655"/>
            <a:ext cx="10817582" cy="1698927"/>
            <a:chOff x="1" y="-66674"/>
            <a:chExt cx="21640799" cy="3397855"/>
          </a:xfrm>
        </p:grpSpPr>
        <p:grpSp>
          <p:nvGrpSpPr>
            <p:cNvPr id="18" name="Group 18"/>
            <p:cNvGrpSpPr/>
            <p:nvPr/>
          </p:nvGrpSpPr>
          <p:grpSpPr>
            <a:xfrm rot="5400000">
              <a:off x="-130881" y="262814"/>
              <a:ext cx="2094101" cy="1832338"/>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FF3131">
                      <a:alpha val="100000"/>
                    </a:srgbClr>
                  </a:gs>
                  <a:gs pos="100000">
                    <a:srgbClr val="FF914D">
                      <a:alpha val="100000"/>
                    </a:srgbClr>
                  </a:gs>
                </a:gsLst>
                <a:lin ang="0"/>
              </a:gradFill>
            </p:spPr>
          </p:sp>
          <p:sp>
            <p:nvSpPr>
              <p:cNvPr id="20" name="TextBox 20"/>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2099538" y="-66674"/>
              <a:ext cx="19541262" cy="33978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Chuyển các sinh vật đến nơi có điều kiện thuận lợi cho sự tồn tại, phát triển và được bảo vệ (gọi là bảo tồn chuyển chỗ). Biện pháp này thường áp dụng đối với những loài động vật quý, hiếm có nguy cơ bị tuyệt chủng</a:t>
              </a:r>
            </a:p>
          </p:txBody>
        </p:sp>
      </p:grpSp>
      <p:sp>
        <p:nvSpPr>
          <p:cNvPr id="22" name="Freeform 22"/>
          <p:cNvSpPr/>
          <p:nvPr/>
        </p:nvSpPr>
        <p:spPr>
          <a:xfrm>
            <a:off x="3656648" y="3093153"/>
            <a:ext cx="4875530" cy="524256"/>
          </a:xfrm>
          <a:custGeom>
            <a:avLst/>
            <a:gdLst/>
            <a:ahLst/>
            <a:cxnLst/>
            <a:rect l="l" t="t" r="r" b="b"/>
            <a:pathLst>
              <a:path w="7315200" h="786384">
                <a:moveTo>
                  <a:pt x="0" y="0"/>
                </a:moveTo>
                <a:lnTo>
                  <a:pt x="7315200" y="0"/>
                </a:lnTo>
                <a:lnTo>
                  <a:pt x="7315200" y="786384"/>
                </a:lnTo>
                <a:lnTo>
                  <a:pt x="0" y="7863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TextBox 23"/>
          <p:cNvSpPr txBox="1"/>
          <p:nvPr/>
        </p:nvSpPr>
        <p:spPr>
          <a:xfrm>
            <a:off x="685621" y="287867"/>
            <a:ext cx="83888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sp>
        <p:nvSpPr>
          <p:cNvPr id="24" name="TextBox 24"/>
          <p:cNvSpPr txBox="1"/>
          <p:nvPr/>
        </p:nvSpPr>
        <p:spPr>
          <a:xfrm>
            <a:off x="685622" y="2580920"/>
            <a:ext cx="10817582" cy="423193"/>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MỘT SỐ BIỆN PHÁP BẢO VỆ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FFDE59">
                    <a:alpha val="100000"/>
                  </a:srgbClr>
                </a:gs>
                <a:gs pos="100000">
                  <a:srgbClr val="FF914D">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6" name="Freeform 6"/>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7" name="TextBox 7"/>
          <p:cNvSpPr txBox="1"/>
          <p:nvPr/>
        </p:nvSpPr>
        <p:spPr>
          <a:xfrm>
            <a:off x="685621" y="287867"/>
            <a:ext cx="83888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MỘT SỐ BIỆN PHÁP BẢO VỆ QUẦN THỂ SINH VẬT</a:t>
            </a:r>
          </a:p>
        </p:txBody>
      </p:sp>
      <p:grpSp>
        <p:nvGrpSpPr>
          <p:cNvPr id="8" name="Group 8"/>
          <p:cNvGrpSpPr/>
          <p:nvPr/>
        </p:nvGrpSpPr>
        <p:grpSpPr>
          <a:xfrm>
            <a:off x="685622" y="1174507"/>
            <a:ext cx="10817582" cy="3562959"/>
            <a:chOff x="0" y="0"/>
            <a:chExt cx="21640800" cy="7125919"/>
          </a:xfrm>
        </p:grpSpPr>
        <p:grpSp>
          <p:nvGrpSpPr>
            <p:cNvPr id="9" name="Group 9"/>
            <p:cNvGrpSpPr/>
            <p:nvPr/>
          </p:nvGrpSpPr>
          <p:grpSpPr>
            <a:xfrm>
              <a:off x="815061" y="554958"/>
              <a:ext cx="20825739" cy="6570961"/>
              <a:chOff x="0" y="0"/>
              <a:chExt cx="4113726" cy="1297968"/>
            </a:xfrm>
          </p:grpSpPr>
          <p:sp>
            <p:nvSpPr>
              <p:cNvPr id="10" name="Freeform 10"/>
              <p:cNvSpPr/>
              <p:nvPr/>
            </p:nvSpPr>
            <p:spPr>
              <a:xfrm>
                <a:off x="0" y="0"/>
                <a:ext cx="4113726" cy="1297968"/>
              </a:xfrm>
              <a:custGeom>
                <a:avLst/>
                <a:gdLst/>
                <a:ahLst/>
                <a:cxnLst/>
                <a:rect l="l" t="t" r="r" b="b"/>
                <a:pathLst>
                  <a:path w="4113726" h="1297968">
                    <a:moveTo>
                      <a:pt x="0" y="0"/>
                    </a:moveTo>
                    <a:lnTo>
                      <a:pt x="4113726" y="0"/>
                    </a:lnTo>
                    <a:lnTo>
                      <a:pt x="4113726" y="1297968"/>
                    </a:lnTo>
                    <a:lnTo>
                      <a:pt x="0" y="129796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Freeform 12"/>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1706322" y="1002864"/>
              <a:ext cx="19283742" cy="5933933"/>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1. Khi đánh bắt cá ở biển, phải sử dụng lưới có kích thước mắt lưới theo quy định đối với từng loại cá có ý nghĩa gì? (Ví dụ: kích thước mắt lưới để đánh bắt cá cơm tối thiểu là 10 mm). Quy định này nhằm bảo vệ nhóm tuổi nào của quần thể?</a:t>
              </a:r>
            </a:p>
            <a:p>
              <a:pPr algn="just">
                <a:lnSpc>
                  <a:spcPct val="120000"/>
                </a:lnSpc>
                <a:spcBef>
                  <a:spcPct val="0"/>
                </a:spcBef>
              </a:pPr>
              <a:r>
                <a:rPr lang="en-US" sz="2300" b="1">
                  <a:solidFill>
                    <a:srgbClr val="000000"/>
                  </a:solidFill>
                  <a:latin typeface="Arial" pitchFamily="34" charset="0"/>
                </a:rPr>
                <a:t>2. Dựa vào những hiểu biết về các đặc trưng cơ bản của quần thể, đề xuất một số biện pháp cụ thể bảo vệ quần thể sinh vật ở địa phương em</a:t>
              </a:r>
            </a:p>
          </p:txBody>
        </p:sp>
      </p:grpSp>
      <p:sp>
        <p:nvSpPr>
          <p:cNvPr id="14" name="TextBox 14"/>
          <p:cNvSpPr txBox="1"/>
          <p:nvPr/>
        </p:nvSpPr>
        <p:spPr>
          <a:xfrm>
            <a:off x="685622" y="4839066"/>
            <a:ext cx="2720037"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55" y="274252"/>
            <a:ext cx="11643098" cy="6309498"/>
            <a:chOff x="0" y="0"/>
            <a:chExt cx="23292262" cy="12618995"/>
          </a:xfrm>
        </p:grpSpPr>
        <p:grpSp>
          <p:nvGrpSpPr>
            <p:cNvPr id="3" name="Group 3"/>
            <p:cNvGrpSpPr/>
            <p:nvPr/>
          </p:nvGrpSpPr>
          <p:grpSpPr>
            <a:xfrm>
              <a:off x="0" y="0"/>
              <a:ext cx="23292262" cy="12618995"/>
              <a:chOff x="0" y="0"/>
              <a:chExt cx="4600941" cy="2492641"/>
            </a:xfrm>
          </p:grpSpPr>
          <p:sp>
            <p:nvSpPr>
              <p:cNvPr id="4" name="Freeform 4"/>
              <p:cNvSpPr/>
              <p:nvPr/>
            </p:nvSpPr>
            <p:spPr>
              <a:xfrm>
                <a:off x="0" y="0"/>
                <a:ext cx="4600940" cy="2492641"/>
              </a:xfrm>
              <a:custGeom>
                <a:avLst/>
                <a:gdLst/>
                <a:ahLst/>
                <a:cxnLst/>
                <a:rect l="l" t="t" r="r" b="b"/>
                <a:pathLst>
                  <a:path w="4600940" h="2492641">
                    <a:moveTo>
                      <a:pt x="44318" y="0"/>
                    </a:moveTo>
                    <a:lnTo>
                      <a:pt x="4556623" y="0"/>
                    </a:lnTo>
                    <a:cubicBezTo>
                      <a:pt x="4568377" y="0"/>
                      <a:pt x="4579649" y="4669"/>
                      <a:pt x="4587960" y="12980"/>
                    </a:cubicBezTo>
                    <a:cubicBezTo>
                      <a:pt x="4596271" y="21291"/>
                      <a:pt x="4600940" y="32564"/>
                      <a:pt x="4600940" y="44318"/>
                    </a:cubicBezTo>
                    <a:lnTo>
                      <a:pt x="4600940" y="2448324"/>
                    </a:lnTo>
                    <a:cubicBezTo>
                      <a:pt x="4600940" y="2472799"/>
                      <a:pt x="4581099" y="2492641"/>
                      <a:pt x="4556623" y="2492641"/>
                    </a:cubicBezTo>
                    <a:lnTo>
                      <a:pt x="44318" y="2492641"/>
                    </a:lnTo>
                    <a:cubicBezTo>
                      <a:pt x="19842" y="2492641"/>
                      <a:pt x="0" y="2472799"/>
                      <a:pt x="0" y="2448324"/>
                    </a:cubicBezTo>
                    <a:lnTo>
                      <a:pt x="0" y="44318"/>
                    </a:lnTo>
                    <a:cubicBezTo>
                      <a:pt x="0" y="19842"/>
                      <a:pt x="19842" y="0"/>
                      <a:pt x="44318"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05562" y="415149"/>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060235" y="427150"/>
              <a:ext cx="20492865"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là tập hợp các cá thể cùng loài, cùng sinh sống trong một khoảng không gian xác định, vào một thời điểm nhất định, có khả năng sinh sản tạo thành những thế hệ mới.</a:t>
              </a:r>
            </a:p>
          </p:txBody>
        </p:sp>
        <p:grpSp>
          <p:nvGrpSpPr>
            <p:cNvPr id="10" name="Group 10"/>
            <p:cNvGrpSpPr/>
            <p:nvPr/>
          </p:nvGrpSpPr>
          <p:grpSpPr>
            <a:xfrm>
              <a:off x="605562" y="324188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060235" y="3175206"/>
              <a:ext cx="20492865" cy="9310241"/>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Mỗi quần thể có những đặc trưng sau:</a:t>
              </a:r>
            </a:p>
            <a:p>
              <a:pPr marL="503641" lvl="1" indent="-251820" algn="just">
                <a:lnSpc>
                  <a:spcPct val="120000"/>
                </a:lnSpc>
                <a:buFont typeface="Arial"/>
                <a:buChar char="•"/>
              </a:pPr>
              <a:r>
                <a:rPr lang="en-US" sz="2300" b="1">
                  <a:solidFill>
                    <a:srgbClr val="000000"/>
                  </a:solidFill>
                  <a:latin typeface="Arial" pitchFamily="34" charset="0"/>
                </a:rPr>
                <a:t>Kích thước của quần thể sinh vật là số lượng các cá thể phân bố trong khoảng không gian của quần thể</a:t>
              </a:r>
            </a:p>
            <a:p>
              <a:pPr marL="503641" lvl="1" indent="-251820" algn="just">
                <a:lnSpc>
                  <a:spcPct val="120000"/>
                </a:lnSpc>
                <a:buFont typeface="Arial"/>
                <a:buChar char="•"/>
              </a:pPr>
              <a:r>
                <a:rPr lang="en-US" sz="2300" b="1">
                  <a:solidFill>
                    <a:srgbClr val="000000"/>
                  </a:solidFill>
                  <a:latin typeface="Arial" pitchFamily="34" charset="0"/>
                </a:rPr>
                <a:t>Mật độ cá thể của quần thể là số lượng cá thể trên một đơn vị diện tích hay thể tích của quần thể</a:t>
              </a:r>
            </a:p>
            <a:p>
              <a:pPr marL="503641" lvl="1" indent="-251820" algn="just">
                <a:lnSpc>
                  <a:spcPct val="120000"/>
                </a:lnSpc>
                <a:buFont typeface="Arial"/>
                <a:buChar char="•"/>
              </a:pPr>
              <a:r>
                <a:rPr lang="en-US" sz="2300" b="1">
                  <a:solidFill>
                    <a:srgbClr val="000000"/>
                  </a:solidFill>
                  <a:latin typeface="Arial" pitchFamily="34" charset="0"/>
                </a:rPr>
                <a:t>Tỉ lệ giới tính là tỉ lệ giữa số lượng cá thể đực và số lượng cá thể cái trong quần thể</a:t>
              </a:r>
            </a:p>
            <a:p>
              <a:pPr marL="503641" lvl="1" indent="-251820" algn="just">
                <a:lnSpc>
                  <a:spcPct val="120000"/>
                </a:lnSpc>
                <a:buFont typeface="Arial"/>
                <a:buChar char="•"/>
              </a:pPr>
              <a:r>
                <a:rPr lang="en-US" sz="2300" b="1">
                  <a:solidFill>
                    <a:srgbClr val="000000"/>
                  </a:solidFill>
                  <a:latin typeface="Arial" pitchFamily="34" charset="0"/>
                </a:rPr>
                <a:t>Quần thể sinh vật gồm nhiều nhóm tuổi: nhóm tuổi trước sinh sản, nhóm tuổi sinh sản, nhóm tuổi sau sinh sản</a:t>
              </a:r>
            </a:p>
            <a:p>
              <a:pPr marL="503641" lvl="1" indent="-251820" algn="just">
                <a:lnSpc>
                  <a:spcPct val="120000"/>
                </a:lnSpc>
                <a:spcBef>
                  <a:spcPct val="0"/>
                </a:spcBef>
                <a:buFont typeface="Arial"/>
                <a:buChar char="•"/>
              </a:pPr>
              <a:r>
                <a:rPr lang="en-US" sz="2300" b="1">
                  <a:solidFill>
                    <a:srgbClr val="000000"/>
                  </a:solidFill>
                  <a:latin typeface="Arial" pitchFamily="34" charset="0"/>
                </a:rPr>
                <a:t>Có ba kiểu phân bố cá thể của quần thể: phân bố theo nhóm, phân bố đồng đều và phân bố ngẫu nhiên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6255" y="274252"/>
            <a:ext cx="11643098" cy="6309498"/>
            <a:chOff x="0" y="0"/>
            <a:chExt cx="23292262" cy="12618995"/>
          </a:xfrm>
        </p:grpSpPr>
        <p:grpSp>
          <p:nvGrpSpPr>
            <p:cNvPr id="3" name="Group 3"/>
            <p:cNvGrpSpPr/>
            <p:nvPr/>
          </p:nvGrpSpPr>
          <p:grpSpPr>
            <a:xfrm>
              <a:off x="0" y="0"/>
              <a:ext cx="23292262" cy="12618995"/>
              <a:chOff x="0" y="0"/>
              <a:chExt cx="4600941" cy="2492641"/>
            </a:xfrm>
          </p:grpSpPr>
          <p:sp>
            <p:nvSpPr>
              <p:cNvPr id="4" name="Freeform 4"/>
              <p:cNvSpPr/>
              <p:nvPr/>
            </p:nvSpPr>
            <p:spPr>
              <a:xfrm>
                <a:off x="0" y="0"/>
                <a:ext cx="4600940" cy="2492641"/>
              </a:xfrm>
              <a:custGeom>
                <a:avLst/>
                <a:gdLst/>
                <a:ahLst/>
                <a:cxnLst/>
                <a:rect l="l" t="t" r="r" b="b"/>
                <a:pathLst>
                  <a:path w="4600940" h="2492641">
                    <a:moveTo>
                      <a:pt x="44318" y="0"/>
                    </a:moveTo>
                    <a:lnTo>
                      <a:pt x="4556623" y="0"/>
                    </a:lnTo>
                    <a:cubicBezTo>
                      <a:pt x="4568377" y="0"/>
                      <a:pt x="4579649" y="4669"/>
                      <a:pt x="4587960" y="12980"/>
                    </a:cubicBezTo>
                    <a:cubicBezTo>
                      <a:pt x="4596271" y="21291"/>
                      <a:pt x="4600940" y="32564"/>
                      <a:pt x="4600940" y="44318"/>
                    </a:cubicBezTo>
                    <a:lnTo>
                      <a:pt x="4600940" y="2448324"/>
                    </a:lnTo>
                    <a:cubicBezTo>
                      <a:pt x="4600940" y="2472799"/>
                      <a:pt x="4581099" y="2492641"/>
                      <a:pt x="4556623" y="2492641"/>
                    </a:cubicBezTo>
                    <a:lnTo>
                      <a:pt x="44318" y="2492641"/>
                    </a:lnTo>
                    <a:cubicBezTo>
                      <a:pt x="19842" y="2492641"/>
                      <a:pt x="0" y="2472799"/>
                      <a:pt x="0" y="2448324"/>
                    </a:cubicBezTo>
                    <a:lnTo>
                      <a:pt x="0" y="44318"/>
                    </a:lnTo>
                    <a:cubicBezTo>
                      <a:pt x="0" y="19842"/>
                      <a:pt x="19842" y="0"/>
                      <a:pt x="44318"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05562" y="415149"/>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2060235" y="427150"/>
              <a:ext cx="20492865" cy="330821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Có thể thực hiện một số biện pháp bảo vệ quần thể sinh vật như: bảo tồn các sinh vật ở trong môi trường tự nhiên mà chúng đang sống; chuyển các sinh vật đến nơi có điều kiện thuận lợi cho sự tồn tại, phát triển và được bảo vệ...</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42465"/>
            <a:ext cx="10817582" cy="1068097"/>
            <a:chOff x="0" y="0"/>
            <a:chExt cx="21640800" cy="2136194"/>
          </a:xfrm>
        </p:grpSpPr>
        <p:grpSp>
          <p:nvGrpSpPr>
            <p:cNvPr id="3" name="Group 3"/>
            <p:cNvGrpSpPr/>
            <p:nvPr/>
          </p:nvGrpSpPr>
          <p:grpSpPr>
            <a:xfrm>
              <a:off x="0" y="0"/>
              <a:ext cx="21640800" cy="2136194"/>
              <a:chOff x="0" y="0"/>
              <a:chExt cx="4274726" cy="421964"/>
            </a:xfrm>
          </p:grpSpPr>
          <p:sp>
            <p:nvSpPr>
              <p:cNvPr id="4" name="Freeform 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Dựa vào những đặc điểm nào để xác định một nhóm cá thể là quần thể sinh vật?</a:t>
              </a: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2"/>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3"/>
              <a:stretch>
                <a:fillRect/>
              </a:stretch>
            </a:blipFill>
          </p:spPr>
        </p:sp>
        <p:sp>
          <p:nvSpPr>
            <p:cNvPr id="13" name="TextBox 13"/>
            <p:cNvSpPr txBox="1"/>
            <p:nvPr/>
          </p:nvSpPr>
          <p:spPr>
            <a:xfrm>
              <a:off x="2146467" y="4530983"/>
              <a:ext cx="11972402"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grpSp>
      <p:sp>
        <p:nvSpPr>
          <p:cNvPr id="14" name="TextBox 14"/>
          <p:cNvSpPr txBox="1"/>
          <p:nvPr/>
        </p:nvSpPr>
        <p:spPr>
          <a:xfrm>
            <a:off x="685622" y="2482012"/>
            <a:ext cx="10817582" cy="2175211"/>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Những đặc điểm để xác định một nhóm cá thể là quần thể sinh vật:</a:t>
            </a:r>
          </a:p>
          <a:p>
            <a:pPr algn="just">
              <a:lnSpc>
                <a:spcPct val="120000"/>
              </a:lnSpc>
            </a:pPr>
            <a:r>
              <a:rPr lang="en-US" sz="2400">
                <a:latin typeface="Arial" pitchFamily="34" charset="0"/>
                <a:cs typeface="Arial" pitchFamily="34" charset="0"/>
              </a:rPr>
              <a:t>- Cùng loài.</a:t>
            </a:r>
          </a:p>
          <a:p>
            <a:pPr algn="just">
              <a:lnSpc>
                <a:spcPct val="120000"/>
              </a:lnSpc>
            </a:pPr>
            <a:r>
              <a:rPr lang="en-US" sz="2400">
                <a:latin typeface="Arial" pitchFamily="34" charset="0"/>
                <a:cs typeface="Arial" pitchFamily="34" charset="0"/>
              </a:rPr>
              <a:t>- Cùng sinh sống trong một khoảng không gian xác định, vào một thời điểm nhất định.</a:t>
            </a:r>
          </a:p>
          <a:p>
            <a:pPr algn="just">
              <a:lnSpc>
                <a:spcPct val="120000"/>
              </a:lnSpc>
            </a:pPr>
            <a:r>
              <a:rPr lang="en-US" sz="2400">
                <a:latin typeface="Arial" pitchFamily="34" charset="0"/>
                <a:cs typeface="Arial" pitchFamily="34" charset="0"/>
              </a:rPr>
              <a:t>- Có khả năng sinh sản tạo nên những thế hệ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7699932" y="1175638"/>
            <a:ext cx="3803272" cy="5527893"/>
          </a:xfrm>
          <a:custGeom>
            <a:avLst/>
            <a:gdLst/>
            <a:ahLst/>
            <a:cxnLst/>
            <a:rect l="l" t="t" r="r" b="b"/>
            <a:pathLst>
              <a:path w="5706394" h="8291839">
                <a:moveTo>
                  <a:pt x="0" y="0"/>
                </a:moveTo>
                <a:lnTo>
                  <a:pt x="5706394" y="0"/>
                </a:lnTo>
                <a:lnTo>
                  <a:pt x="5706394" y="8291838"/>
                </a:lnTo>
                <a:lnTo>
                  <a:pt x="0" y="8291838"/>
                </a:lnTo>
                <a:lnTo>
                  <a:pt x="0" y="0"/>
                </a:lnTo>
                <a:close/>
              </a:path>
            </a:pathLst>
          </a:custGeom>
          <a:blipFill>
            <a:blip r:embed="rId2"/>
            <a:stretch>
              <a:fillRect t="-1139" b="-1139"/>
            </a:stretch>
          </a:blipFill>
        </p:spPr>
      </p:sp>
      <p:sp>
        <p:nvSpPr>
          <p:cNvPr id="6" name="Freeform 6"/>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3"/>
            <a:stretch>
              <a:fillRect/>
            </a:stretch>
          </a:blipFill>
        </p:spPr>
      </p:sp>
      <p:sp>
        <p:nvSpPr>
          <p:cNvPr id="7" name="Freeform 7"/>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4"/>
            <a:stretch>
              <a:fillRect/>
            </a:stretch>
          </a:blipFill>
        </p:spPr>
      </p:sp>
      <p:grpSp>
        <p:nvGrpSpPr>
          <p:cNvPr id="8" name="Group 8"/>
          <p:cNvGrpSpPr/>
          <p:nvPr/>
        </p:nvGrpSpPr>
        <p:grpSpPr>
          <a:xfrm>
            <a:off x="685622" y="1175638"/>
            <a:ext cx="6921944" cy="2091618"/>
            <a:chOff x="0" y="0"/>
            <a:chExt cx="13847495" cy="4183236"/>
          </a:xfrm>
        </p:grpSpPr>
        <p:grpSp>
          <p:nvGrpSpPr>
            <p:cNvPr id="9" name="Group 9"/>
            <p:cNvGrpSpPr/>
            <p:nvPr/>
          </p:nvGrpSpPr>
          <p:grpSpPr>
            <a:xfrm>
              <a:off x="0" y="0"/>
              <a:ext cx="13847495" cy="4183236"/>
              <a:chOff x="0" y="0"/>
              <a:chExt cx="2735308" cy="826318"/>
            </a:xfrm>
          </p:grpSpPr>
          <p:sp>
            <p:nvSpPr>
              <p:cNvPr id="10" name="Freeform 10"/>
              <p:cNvSpPr/>
              <p:nvPr/>
            </p:nvSpPr>
            <p:spPr>
              <a:xfrm>
                <a:off x="0" y="0"/>
                <a:ext cx="2735308" cy="826318"/>
              </a:xfrm>
              <a:custGeom>
                <a:avLst/>
                <a:gdLst/>
                <a:ahLst/>
                <a:cxnLst/>
                <a:rect l="l" t="t" r="r" b="b"/>
                <a:pathLst>
                  <a:path w="2735308" h="826318">
                    <a:moveTo>
                      <a:pt x="0" y="0"/>
                    </a:moveTo>
                    <a:lnTo>
                      <a:pt x="2735308" y="0"/>
                    </a:lnTo>
                    <a:lnTo>
                      <a:pt x="2735308" y="826318"/>
                    </a:lnTo>
                    <a:lnTo>
                      <a:pt x="0" y="826318"/>
                    </a:lnTo>
                    <a:close/>
                  </a:path>
                </a:pathLst>
              </a:custGeom>
              <a:gradFill rotWithShape="1">
                <a:gsLst>
                  <a:gs pos="0">
                    <a:srgbClr val="0CC0DF">
                      <a:alpha val="100000"/>
                    </a:srgbClr>
                  </a:gs>
                  <a:gs pos="100000">
                    <a:srgbClr val="FFDE59">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131088" y="433210"/>
              <a:ext cx="1358531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là tập hợp các cá thể cùng loài, cùng sinh sống trong một khoảng không gian xác định, vào một thời điểm nhất định và có khả năng sinh sản tạo nên những thế hệ mới</a:t>
              </a:r>
            </a:p>
          </p:txBody>
        </p:sp>
      </p:grpSp>
      <p:grpSp>
        <p:nvGrpSpPr>
          <p:cNvPr id="13" name="Group 13"/>
          <p:cNvGrpSpPr/>
          <p:nvPr/>
        </p:nvGrpSpPr>
        <p:grpSpPr>
          <a:xfrm>
            <a:off x="685622" y="3429000"/>
            <a:ext cx="6921944" cy="1620311"/>
            <a:chOff x="0" y="0"/>
            <a:chExt cx="13847495" cy="3240621"/>
          </a:xfrm>
        </p:grpSpPr>
        <p:grpSp>
          <p:nvGrpSpPr>
            <p:cNvPr id="14" name="Group 14"/>
            <p:cNvGrpSpPr/>
            <p:nvPr/>
          </p:nvGrpSpPr>
          <p:grpSpPr>
            <a:xfrm>
              <a:off x="0" y="0"/>
              <a:ext cx="13847495" cy="3240621"/>
              <a:chOff x="0" y="0"/>
              <a:chExt cx="3788703" cy="886641"/>
            </a:xfrm>
          </p:grpSpPr>
          <p:sp>
            <p:nvSpPr>
              <p:cNvPr id="15" name="Freeform 15"/>
              <p:cNvSpPr/>
              <p:nvPr/>
            </p:nvSpPr>
            <p:spPr>
              <a:xfrm>
                <a:off x="0" y="0"/>
                <a:ext cx="3788703" cy="886641"/>
              </a:xfrm>
              <a:custGeom>
                <a:avLst/>
                <a:gdLst/>
                <a:ahLst/>
                <a:cxnLst/>
                <a:rect l="l" t="t" r="r" b="b"/>
                <a:pathLst>
                  <a:path w="3788703" h="886641">
                    <a:moveTo>
                      <a:pt x="3664243" y="59690"/>
                    </a:moveTo>
                    <a:cubicBezTo>
                      <a:pt x="3699802" y="59690"/>
                      <a:pt x="3729013" y="88900"/>
                      <a:pt x="3729013" y="124460"/>
                    </a:cubicBezTo>
                    <a:lnTo>
                      <a:pt x="3729013" y="762181"/>
                    </a:lnTo>
                    <a:cubicBezTo>
                      <a:pt x="3729013" y="797741"/>
                      <a:pt x="3699802" y="826951"/>
                      <a:pt x="3664243" y="826951"/>
                    </a:cubicBezTo>
                    <a:lnTo>
                      <a:pt x="124460" y="826951"/>
                    </a:lnTo>
                    <a:cubicBezTo>
                      <a:pt x="88900" y="826951"/>
                      <a:pt x="59690" y="797741"/>
                      <a:pt x="59690" y="762181"/>
                    </a:cubicBezTo>
                    <a:lnTo>
                      <a:pt x="59690" y="124460"/>
                    </a:lnTo>
                    <a:cubicBezTo>
                      <a:pt x="59690" y="88900"/>
                      <a:pt x="88900" y="59690"/>
                      <a:pt x="124460" y="59690"/>
                    </a:cubicBezTo>
                    <a:lnTo>
                      <a:pt x="3664243" y="59690"/>
                    </a:lnTo>
                    <a:moveTo>
                      <a:pt x="3664243" y="0"/>
                    </a:moveTo>
                    <a:lnTo>
                      <a:pt x="124460" y="0"/>
                    </a:lnTo>
                    <a:cubicBezTo>
                      <a:pt x="55880" y="0"/>
                      <a:pt x="0" y="55880"/>
                      <a:pt x="0" y="124460"/>
                    </a:cubicBezTo>
                    <a:lnTo>
                      <a:pt x="0" y="762181"/>
                    </a:lnTo>
                    <a:cubicBezTo>
                      <a:pt x="0" y="830761"/>
                      <a:pt x="55880" y="886641"/>
                      <a:pt x="124460" y="886641"/>
                    </a:cubicBezTo>
                    <a:lnTo>
                      <a:pt x="3664243" y="886641"/>
                    </a:lnTo>
                    <a:cubicBezTo>
                      <a:pt x="3732823" y="886641"/>
                      <a:pt x="3788703" y="830761"/>
                      <a:pt x="3788703" y="762181"/>
                    </a:cubicBezTo>
                    <a:lnTo>
                      <a:pt x="3788703" y="124460"/>
                    </a:lnTo>
                    <a:cubicBezTo>
                      <a:pt x="3788703" y="55880"/>
                      <a:pt x="3732823" y="0"/>
                      <a:pt x="3664243" y="0"/>
                    </a:cubicBezTo>
                    <a:close/>
                  </a:path>
                </a:pathLst>
              </a:custGeom>
              <a:solidFill>
                <a:srgbClr val="074F68"/>
              </a:solidFill>
            </p:spPr>
          </p:sp>
        </p:grpSp>
        <p:sp>
          <p:nvSpPr>
            <p:cNvPr id="16" name="TextBox 16"/>
            <p:cNvSpPr txBox="1"/>
            <p:nvPr/>
          </p:nvSpPr>
          <p:spPr>
            <a:xfrm>
              <a:off x="616577" y="365126"/>
              <a:ext cx="12614342"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có những đặc trưng về kích thước, mật độ, tỉ lệ giới tính, thành phần nhóm tuổi và kiểu phân bố</a:t>
              </a:r>
            </a:p>
          </p:txBody>
        </p:sp>
      </p:grpSp>
      <p:sp>
        <p:nvSpPr>
          <p:cNvPr id="17" name="Freeform 17"/>
          <p:cNvSpPr/>
          <p:nvPr/>
        </p:nvSpPr>
        <p:spPr>
          <a:xfrm>
            <a:off x="685622" y="5208061"/>
            <a:ext cx="6921944" cy="1562548"/>
          </a:xfrm>
          <a:custGeom>
            <a:avLst/>
            <a:gdLst/>
            <a:ahLst/>
            <a:cxnLst/>
            <a:rect l="l" t="t" r="r" b="b"/>
            <a:pathLst>
              <a:path w="10385621" h="2343822">
                <a:moveTo>
                  <a:pt x="0" y="0"/>
                </a:moveTo>
                <a:lnTo>
                  <a:pt x="10385621" y="0"/>
                </a:lnTo>
                <a:lnTo>
                  <a:pt x="10385621" y="2343822"/>
                </a:lnTo>
                <a:lnTo>
                  <a:pt x="0" y="2343822"/>
                </a:lnTo>
                <a:lnTo>
                  <a:pt x="0" y="0"/>
                </a:lnTo>
                <a:close/>
              </a:path>
            </a:pathLst>
          </a:custGeom>
          <a:blipFill>
            <a:blip r:embed="rId5"/>
            <a:stretch>
              <a:fillRect t="-16909" b="-16909"/>
            </a:stretch>
          </a:blipFill>
        </p:spPr>
      </p:sp>
      <p:sp>
        <p:nvSpPr>
          <p:cNvPr id="18" name="TextBox 18"/>
          <p:cNvSpPr txBox="1"/>
          <p:nvPr/>
        </p:nvSpPr>
        <p:spPr>
          <a:xfrm>
            <a:off x="685622" y="287867"/>
            <a:ext cx="598464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6" name="Freeform 6"/>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7" name="TextBox 7"/>
          <p:cNvSpPr txBox="1"/>
          <p:nvPr/>
        </p:nvSpPr>
        <p:spPr>
          <a:xfrm>
            <a:off x="685622" y="287867"/>
            <a:ext cx="598464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grpSp>
        <p:nvGrpSpPr>
          <p:cNvPr id="8" name="Group 8"/>
          <p:cNvGrpSpPr/>
          <p:nvPr/>
        </p:nvGrpSpPr>
        <p:grpSpPr>
          <a:xfrm>
            <a:off x="685622" y="1189874"/>
            <a:ext cx="10817582" cy="4809888"/>
            <a:chOff x="0" y="0"/>
            <a:chExt cx="21640800" cy="9619776"/>
          </a:xfrm>
        </p:grpSpPr>
        <p:grpSp>
          <p:nvGrpSpPr>
            <p:cNvPr id="9" name="Group 9"/>
            <p:cNvGrpSpPr/>
            <p:nvPr/>
          </p:nvGrpSpPr>
          <p:grpSpPr>
            <a:xfrm>
              <a:off x="815061" y="554958"/>
              <a:ext cx="20825739" cy="9064818"/>
              <a:chOff x="0" y="0"/>
              <a:chExt cx="4113726" cy="1790581"/>
            </a:xfrm>
          </p:grpSpPr>
          <p:sp>
            <p:nvSpPr>
              <p:cNvPr id="10" name="Freeform 10"/>
              <p:cNvSpPr/>
              <p:nvPr/>
            </p:nvSpPr>
            <p:spPr>
              <a:xfrm>
                <a:off x="0" y="0"/>
                <a:ext cx="4113726" cy="1790581"/>
              </a:xfrm>
              <a:custGeom>
                <a:avLst/>
                <a:gdLst/>
                <a:ahLst/>
                <a:cxnLst/>
                <a:rect l="l" t="t" r="r" b="b"/>
                <a:pathLst>
                  <a:path w="4113726" h="1790581">
                    <a:moveTo>
                      <a:pt x="0" y="0"/>
                    </a:moveTo>
                    <a:lnTo>
                      <a:pt x="4113726" y="0"/>
                    </a:lnTo>
                    <a:lnTo>
                      <a:pt x="4113726" y="1790581"/>
                    </a:lnTo>
                    <a:lnTo>
                      <a:pt x="0" y="1790581"/>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Freeform 12"/>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3"/>
            <p:cNvSpPr txBox="1"/>
            <p:nvPr/>
          </p:nvSpPr>
          <p:spPr>
            <a:xfrm>
              <a:off x="1706322" y="1002864"/>
              <a:ext cx="19283742" cy="8470012"/>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Trong những ví dụ dưới đây, tập hợp sinh vật nào là quần thể sinh vật?</a:t>
              </a:r>
            </a:p>
            <a:p>
              <a:pPr algn="just">
                <a:lnSpc>
                  <a:spcPct val="120000"/>
                </a:lnSpc>
              </a:pPr>
              <a:r>
                <a:rPr lang="en-US" sz="2300" b="1">
                  <a:solidFill>
                    <a:srgbClr val="000000"/>
                  </a:solidFill>
                  <a:latin typeface="Arial" pitchFamily="34" charset="0"/>
                </a:rPr>
                <a:t>a) Các cá thể cá chép, cá mè, cá rô phi sống chung trong một ao nuôi.</a:t>
              </a:r>
            </a:p>
            <a:p>
              <a:pPr algn="just">
                <a:lnSpc>
                  <a:spcPts val="3266"/>
                </a:lnSpc>
              </a:pPr>
              <a:r>
                <a:rPr lang="en-US" sz="2300" b="1">
                  <a:solidFill>
                    <a:srgbClr val="000000"/>
                  </a:solidFill>
                  <a:latin typeface="Arial" pitchFamily="34" charset="0"/>
                </a:rPr>
                <a:t>b) Các cá thể rắn hổ mang sống ở ba hòn đảo cách xa nhau.</a:t>
              </a:r>
            </a:p>
            <a:p>
              <a:pPr algn="just">
                <a:lnSpc>
                  <a:spcPts val="3266"/>
                </a:lnSpc>
              </a:pPr>
              <a:r>
                <a:rPr lang="en-US" sz="2300" b="1">
                  <a:solidFill>
                    <a:srgbClr val="000000"/>
                  </a:solidFill>
                  <a:latin typeface="Arial" pitchFamily="34" charset="0"/>
                </a:rPr>
                <a:t>c) Các cá thể cây thông nhựa phân bố tại vùng núi đông bắc Việt Nam. </a:t>
              </a:r>
            </a:p>
            <a:p>
              <a:pPr algn="just">
                <a:lnSpc>
                  <a:spcPts val="3266"/>
                </a:lnSpc>
                <a:spcBef>
                  <a:spcPct val="0"/>
                </a:spcBef>
              </a:pPr>
              <a:r>
                <a:rPr lang="en-US" sz="2300" b="1">
                  <a:solidFill>
                    <a:srgbClr val="000000"/>
                  </a:solidFill>
                  <a:latin typeface="Arial" pitchFamily="34" charset="0"/>
                </a:rPr>
                <a:t>d) Các cá thể chuột đồng sống trên cùng một cánh đồng lúa. Các cá thể chuột đực và chuột cái có khả năng giao phối với nhau để sinh ra chuột con.</a:t>
              </a:r>
            </a:p>
          </p:txBody>
        </p:sp>
      </p:grpSp>
      <p:sp>
        <p:nvSpPr>
          <p:cNvPr id="14" name="TextBox 14"/>
          <p:cNvSpPr txBox="1"/>
          <p:nvPr/>
        </p:nvSpPr>
        <p:spPr>
          <a:xfrm>
            <a:off x="685622" y="6114062"/>
            <a:ext cx="2720037"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956805"/>
            <a:ext cx="7181750" cy="1068097"/>
            <a:chOff x="0" y="0"/>
            <a:chExt cx="14367241" cy="2136194"/>
          </a:xfrm>
        </p:grpSpPr>
        <p:grpSp>
          <p:nvGrpSpPr>
            <p:cNvPr id="11" name="Group 11"/>
            <p:cNvGrpSpPr/>
            <p:nvPr/>
          </p:nvGrpSpPr>
          <p:grpSpPr>
            <a:xfrm>
              <a:off x="0" y="0"/>
              <a:ext cx="14367241" cy="2136194"/>
              <a:chOff x="0" y="0"/>
              <a:chExt cx="2837974" cy="421964"/>
            </a:xfrm>
          </p:grpSpPr>
          <p:sp>
            <p:nvSpPr>
              <p:cNvPr id="12" name="Freeform 12"/>
              <p:cNvSpPr/>
              <p:nvPr/>
            </p:nvSpPr>
            <p:spPr>
              <a:xfrm>
                <a:off x="0" y="0"/>
                <a:ext cx="2837973" cy="421964"/>
              </a:xfrm>
              <a:custGeom>
                <a:avLst/>
                <a:gdLst/>
                <a:ahLst/>
                <a:cxnLst/>
                <a:rect l="l" t="t" r="r" b="b"/>
                <a:pathLst>
                  <a:path w="2837973" h="421964">
                    <a:moveTo>
                      <a:pt x="36642" y="0"/>
                    </a:moveTo>
                    <a:lnTo>
                      <a:pt x="2801331" y="0"/>
                    </a:lnTo>
                    <a:cubicBezTo>
                      <a:pt x="2811049" y="0"/>
                      <a:pt x="2820369" y="3861"/>
                      <a:pt x="2827241" y="10732"/>
                    </a:cubicBezTo>
                    <a:cubicBezTo>
                      <a:pt x="2834113" y="17604"/>
                      <a:pt x="2837973" y="26924"/>
                      <a:pt x="2837973" y="36642"/>
                    </a:cubicBezTo>
                    <a:lnTo>
                      <a:pt x="2837973" y="385322"/>
                    </a:lnTo>
                    <a:cubicBezTo>
                      <a:pt x="2837973" y="405559"/>
                      <a:pt x="2821568" y="421964"/>
                      <a:pt x="2801331" y="421964"/>
                    </a:cubicBezTo>
                    <a:lnTo>
                      <a:pt x="36642" y="421964"/>
                    </a:lnTo>
                    <a:cubicBezTo>
                      <a:pt x="26924" y="421964"/>
                      <a:pt x="17604" y="418104"/>
                      <a:pt x="10732" y="411232"/>
                    </a:cubicBezTo>
                    <a:cubicBezTo>
                      <a:pt x="3861" y="404360"/>
                      <a:pt x="0" y="395040"/>
                      <a:pt x="0" y="385322"/>
                    </a:cubicBezTo>
                    <a:lnTo>
                      <a:pt x="0" y="36642"/>
                    </a:lnTo>
                    <a:cubicBezTo>
                      <a:pt x="0" y="26924"/>
                      <a:pt x="3861" y="17604"/>
                      <a:pt x="10732" y="10732"/>
                    </a:cubicBezTo>
                    <a:cubicBezTo>
                      <a:pt x="17604" y="3861"/>
                      <a:pt x="26924" y="0"/>
                      <a:pt x="36642"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424465" y="235190"/>
              <a:ext cx="1351831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Đặc trưng kích thước của quần thể có ý nghĩa như thế nào?</a:t>
              </a:r>
            </a:p>
          </p:txBody>
        </p:sp>
      </p:grpSp>
      <p:sp>
        <p:nvSpPr>
          <p:cNvPr id="15" name="Freeform 15"/>
          <p:cNvSpPr/>
          <p:nvPr/>
        </p:nvSpPr>
        <p:spPr>
          <a:xfrm>
            <a:off x="8053205" y="1956805"/>
            <a:ext cx="3449999" cy="4738845"/>
          </a:xfrm>
          <a:custGeom>
            <a:avLst/>
            <a:gdLst/>
            <a:ahLst/>
            <a:cxnLst/>
            <a:rect l="l" t="t" r="r" b="b"/>
            <a:pathLst>
              <a:path w="5176346" h="7108267">
                <a:moveTo>
                  <a:pt x="0" y="0"/>
                </a:moveTo>
                <a:lnTo>
                  <a:pt x="5176346" y="0"/>
                </a:lnTo>
                <a:lnTo>
                  <a:pt x="5176346" y="7108266"/>
                </a:lnTo>
                <a:lnTo>
                  <a:pt x="0" y="7108266"/>
                </a:lnTo>
                <a:lnTo>
                  <a:pt x="0" y="0"/>
                </a:lnTo>
                <a:close/>
              </a:path>
            </a:pathLst>
          </a:custGeom>
          <a:blipFill>
            <a:blip r:embed="rId4"/>
            <a:stretch>
              <a:fillRect t="-2721" b="-2721"/>
            </a:stretch>
          </a:blipFill>
        </p:spPr>
      </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8" name="TextBox 18"/>
          <p:cNvSpPr txBox="1"/>
          <p:nvPr/>
        </p:nvSpPr>
        <p:spPr>
          <a:xfrm>
            <a:off x="685622" y="3094752"/>
            <a:ext cx="7181747" cy="2115964"/>
          </a:xfrm>
          <a:prstGeom prst="rect">
            <a:avLst/>
          </a:prstGeom>
        </p:spPr>
        <p:txBody>
          <a:bodyPr wrap="square" lIns="0" tIns="0" rIns="0" bIns="0" rtlCol="0" anchor="t">
            <a:spAutoFit/>
          </a:bodyPr>
          <a:lstStyle/>
          <a:p>
            <a:pPr algn="just">
              <a:lnSpc>
                <a:spcPct val="120000"/>
              </a:lnSpc>
            </a:pPr>
            <a:r>
              <a:rPr lang="vi-VN" sz="2300">
                <a:solidFill>
                  <a:srgbClr val="000000"/>
                </a:solidFill>
                <a:latin typeface="Arial" pitchFamily="34" charset="0"/>
              </a:rPr>
              <a:t>Ý nghĩa của đặc trưng kích thước của quần thể: Mỗi quần thể sinh vật có kích thước đặc trưng phù hợp với khả năng cung cấp nguồn sống của môi trường và thực hiện các chức năng sinh học, đảm bảo cho quần thể duy trì và phát triển.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8027185" y="1842505"/>
            <a:ext cx="3476019" cy="4912452"/>
          </a:xfrm>
          <a:custGeom>
            <a:avLst/>
            <a:gdLst/>
            <a:ahLst/>
            <a:cxnLst/>
            <a:rect l="l" t="t" r="r" b="b"/>
            <a:pathLst>
              <a:path w="5215387" h="7368678">
                <a:moveTo>
                  <a:pt x="0" y="0"/>
                </a:moveTo>
                <a:lnTo>
                  <a:pt x="5215387" y="0"/>
                </a:lnTo>
                <a:lnTo>
                  <a:pt x="5215387" y="7368678"/>
                </a:lnTo>
                <a:lnTo>
                  <a:pt x="0" y="7368678"/>
                </a:lnTo>
                <a:lnTo>
                  <a:pt x="0" y="0"/>
                </a:lnTo>
                <a:close/>
              </a:path>
            </a:pathLst>
          </a:custGeom>
          <a:blipFill>
            <a:blip r:embed="rId4"/>
            <a:stretch>
              <a:fillRect/>
            </a:stretch>
          </a:blipFill>
        </p:spPr>
      </p:sp>
      <p:grpSp>
        <p:nvGrpSpPr>
          <p:cNvPr id="11" name="Group 11"/>
          <p:cNvGrpSpPr/>
          <p:nvPr/>
        </p:nvGrpSpPr>
        <p:grpSpPr>
          <a:xfrm>
            <a:off x="685622" y="1842505"/>
            <a:ext cx="7181750" cy="2091618"/>
            <a:chOff x="0" y="0"/>
            <a:chExt cx="14367241" cy="4183236"/>
          </a:xfrm>
        </p:grpSpPr>
        <p:grpSp>
          <p:nvGrpSpPr>
            <p:cNvPr id="12" name="Group 12"/>
            <p:cNvGrpSpPr/>
            <p:nvPr/>
          </p:nvGrpSpPr>
          <p:grpSpPr>
            <a:xfrm>
              <a:off x="0" y="0"/>
              <a:ext cx="14367241" cy="4183236"/>
              <a:chOff x="0" y="0"/>
              <a:chExt cx="2837974" cy="826318"/>
            </a:xfrm>
          </p:grpSpPr>
          <p:sp>
            <p:nvSpPr>
              <p:cNvPr id="13" name="Freeform 13"/>
              <p:cNvSpPr/>
              <p:nvPr/>
            </p:nvSpPr>
            <p:spPr>
              <a:xfrm>
                <a:off x="0" y="0"/>
                <a:ext cx="2837973" cy="826318"/>
              </a:xfrm>
              <a:custGeom>
                <a:avLst/>
                <a:gdLst/>
                <a:ahLst/>
                <a:cxnLst/>
                <a:rect l="l" t="t" r="r" b="b"/>
                <a:pathLst>
                  <a:path w="2837973" h="826318">
                    <a:moveTo>
                      <a:pt x="0" y="0"/>
                    </a:moveTo>
                    <a:lnTo>
                      <a:pt x="2837973" y="0"/>
                    </a:lnTo>
                    <a:lnTo>
                      <a:pt x="2837973" y="826318"/>
                    </a:lnTo>
                    <a:lnTo>
                      <a:pt x="0" y="826318"/>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202809" y="433210"/>
              <a:ext cx="13961625"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số lượng cá thể (hoặc khối lượng, năng lượng tích luỹ trong các cá thể) phân bố trong khoảng không gian nhất định được gọi là kích thước của quần thể</a:t>
              </a:r>
            </a:p>
          </p:txBody>
        </p:sp>
      </p:grpSp>
      <p:sp>
        <p:nvSpPr>
          <p:cNvPr id="16" name="Freeform 16"/>
          <p:cNvSpPr/>
          <p:nvPr/>
        </p:nvSpPr>
        <p:spPr>
          <a:xfrm>
            <a:off x="685622" y="4048423"/>
            <a:ext cx="7181750" cy="2706534"/>
          </a:xfrm>
          <a:custGeom>
            <a:avLst/>
            <a:gdLst/>
            <a:ahLst/>
            <a:cxnLst/>
            <a:rect l="l" t="t" r="r" b="b"/>
            <a:pathLst>
              <a:path w="10775431" h="4059801">
                <a:moveTo>
                  <a:pt x="0" y="0"/>
                </a:moveTo>
                <a:lnTo>
                  <a:pt x="10775431" y="0"/>
                </a:lnTo>
                <a:lnTo>
                  <a:pt x="10775431" y="4059801"/>
                </a:lnTo>
                <a:lnTo>
                  <a:pt x="0" y="4059801"/>
                </a:lnTo>
                <a:lnTo>
                  <a:pt x="0" y="0"/>
                </a:lnTo>
                <a:close/>
              </a:path>
            </a:pathLst>
          </a:custGeom>
          <a:blipFill>
            <a:blip r:embed="rId5"/>
            <a:stretch>
              <a:fillRect l="-9232" t="-29410" r="-4029" b="-58417"/>
            </a:stretch>
          </a:blipFill>
        </p:spPr>
      </p:sp>
      <p:sp>
        <p:nvSpPr>
          <p:cNvPr id="17" name="TextBox 17"/>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8" name="TextBox 18"/>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5255764" cy="3271311"/>
            <a:chOff x="0" y="0"/>
            <a:chExt cx="10514266" cy="6542621"/>
          </a:xfrm>
        </p:grpSpPr>
        <p:grpSp>
          <p:nvGrpSpPr>
            <p:cNvPr id="11" name="Group 11"/>
            <p:cNvGrpSpPr/>
            <p:nvPr/>
          </p:nvGrpSpPr>
          <p:grpSpPr>
            <a:xfrm>
              <a:off x="0" y="0"/>
              <a:ext cx="10514266" cy="6542621"/>
              <a:chOff x="0" y="0"/>
              <a:chExt cx="2876725" cy="1790074"/>
            </a:xfrm>
          </p:grpSpPr>
          <p:sp>
            <p:nvSpPr>
              <p:cNvPr id="12"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13" name="TextBox 13"/>
            <p:cNvSpPr txBox="1"/>
            <p:nvPr/>
          </p:nvSpPr>
          <p:spPr>
            <a:xfrm>
              <a:off x="468160" y="732152"/>
              <a:ext cx="9577946"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kích thước đặc trưng phù hợp với khả năng cung cấp nguồn sống của môi trường và thực hiện các chức năng sinh học, bảo đảm cho quần thể duy trì và phát triển</a:t>
              </a:r>
            </a:p>
          </p:txBody>
        </p:sp>
      </p:grpSp>
      <p:sp>
        <p:nvSpPr>
          <p:cNvPr id="14" name="Freeform 14"/>
          <p:cNvSpPr/>
          <p:nvPr/>
        </p:nvSpPr>
        <p:spPr>
          <a:xfrm>
            <a:off x="6094413" y="1842505"/>
            <a:ext cx="5408791" cy="4724545"/>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t="-1404" r="-30874" b="-1404"/>
            </a:stretch>
          </a:blipFill>
        </p:spPr>
      </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7" name="TextBox 17"/>
          <p:cNvSpPr txBox="1"/>
          <p:nvPr/>
        </p:nvSpPr>
        <p:spPr>
          <a:xfrm>
            <a:off x="685622" y="5183665"/>
            <a:ext cx="5255764" cy="127419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ở vùng núi Tam Đảo kích thước của quần thể cây đỗ quyên hoa đỏ khoảng 150 cây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4" name="Freeform 14"/>
          <p:cNvSpPr/>
          <p:nvPr/>
        </p:nvSpPr>
        <p:spPr>
          <a:xfrm>
            <a:off x="6094413" y="1842505"/>
            <a:ext cx="5408791" cy="4724545"/>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l="-18223" r="-18223"/>
            </a:stretch>
          </a:blipFill>
        </p:spPr>
      </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7" name="TextBox 17"/>
          <p:cNvSpPr txBox="1"/>
          <p:nvPr/>
        </p:nvSpPr>
        <p:spPr>
          <a:xfrm>
            <a:off x="685622" y="5183665"/>
            <a:ext cx="5255764" cy="1230914"/>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ở Vườn quốc gia Yok Đôn, Đắk Lắk, quần thể voi châu Á có kích thước lớn nhất là 36 con</a:t>
            </a:r>
          </a:p>
        </p:txBody>
      </p:sp>
      <p:grpSp>
        <p:nvGrpSpPr>
          <p:cNvPr id="18" name="Group 10"/>
          <p:cNvGrpSpPr/>
          <p:nvPr/>
        </p:nvGrpSpPr>
        <p:grpSpPr>
          <a:xfrm>
            <a:off x="685622" y="1842505"/>
            <a:ext cx="5255764" cy="3271311"/>
            <a:chOff x="0" y="0"/>
            <a:chExt cx="10514266" cy="6542621"/>
          </a:xfrm>
        </p:grpSpPr>
        <p:grpSp>
          <p:nvGrpSpPr>
            <p:cNvPr id="19" name="Group 11"/>
            <p:cNvGrpSpPr/>
            <p:nvPr/>
          </p:nvGrpSpPr>
          <p:grpSpPr>
            <a:xfrm>
              <a:off x="0" y="0"/>
              <a:ext cx="10514266" cy="6542621"/>
              <a:chOff x="0" y="0"/>
              <a:chExt cx="2876725" cy="1790074"/>
            </a:xfrm>
          </p:grpSpPr>
          <p:sp>
            <p:nvSpPr>
              <p:cNvPr id="21"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20" name="TextBox 13"/>
            <p:cNvSpPr txBox="1"/>
            <p:nvPr/>
          </p:nvSpPr>
          <p:spPr>
            <a:xfrm>
              <a:off x="468160" y="732152"/>
              <a:ext cx="9577946"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kích thước đặc trưng phù hợp với khả năng cung cấp nguồn sống của môi trường và thực hiện các chức năng sinh học, bảo đảm cho quần thể duy trì và phát triển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2282</Words>
  <Application>Microsoft Office PowerPoint</Application>
  <PresentationFormat>Custom</PresentationFormat>
  <Paragraphs>118</Paragraphs>
  <Slides>28</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28</vt:i4>
      </vt:variant>
    </vt:vector>
  </HeadingPairs>
  <TitlesOfParts>
    <vt:vector size="30"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39* QUẦN THỂ SINH VẬT</dc:title>
  <cp:lastModifiedBy>DELL</cp:lastModifiedBy>
  <cp:revision>4</cp:revision>
  <dcterms:created xsi:type="dcterms:W3CDTF">2006-08-16T00:00:00Z</dcterms:created>
  <dcterms:modified xsi:type="dcterms:W3CDTF">2023-06-23T15:06:32Z</dcterms:modified>
  <dc:identifier>DAFlmDyqEds</dc:identifier>
</cp:coreProperties>
</file>