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88825" cy="6858000"/>
  <p:notesSz cx="6858000" cy="9144000"/>
  <p:embeddedFontLst>
    <p:embeddedFont>
      <p:font typeface="Calibri" pitchFamily="34" charset="0"/>
      <p:regular r:id="rId21"/>
      <p:bold r:id="rId22"/>
      <p:italic r:id="rId23"/>
      <p:boldItalic r:id="rId24"/>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2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6/23/2023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jpe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svg"/><Relationship Id="rId4" Type="http://schemas.openxmlformats.org/officeDocument/2006/relationships/image" Target="../media/image21.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jpeg"/><Relationship Id="rId7"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28.svg"/><Relationship Id="rId10" Type="http://schemas.openxmlformats.org/officeDocument/2006/relationships/image" Target="../media/image44.svg"/><Relationship Id="rId4" Type="http://schemas.openxmlformats.org/officeDocument/2006/relationships/image" Target="../media/image21.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3.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image" Target="../media/image57.svg"/><Relationship Id="rId2" Type="http://schemas.openxmlformats.org/officeDocument/2006/relationships/image" Target="../media/image17.jpe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1.svg"/><Relationship Id="rId5" Type="http://schemas.openxmlformats.org/officeDocument/2006/relationships/image" Target="../media/image37.png"/><Relationship Id="rId15" Type="http://schemas.openxmlformats.org/officeDocument/2006/relationships/image" Target="../media/image55.svg"/><Relationship Id="rId10" Type="http://schemas.openxmlformats.org/officeDocument/2006/relationships/image" Target="../media/image40.png"/><Relationship Id="rId4" Type="http://schemas.openxmlformats.org/officeDocument/2006/relationships/image" Target="../media/image46.svg"/><Relationship Id="rId9" Type="http://schemas.openxmlformats.org/officeDocument/2006/relationships/image" Target="../media/image6.sv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3.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8000"/>
          </a:blip>
          <a:srcRect l="8834" t="8998" b="14031"/>
          <a:stretch>
            <a:fillRect/>
          </a:stretch>
        </p:blipFill>
        <p:spPr>
          <a:xfrm>
            <a:off x="0" y="0"/>
            <a:ext cx="12188825" cy="6858000"/>
          </a:xfrm>
          <a:prstGeom prst="rect">
            <a:avLst/>
          </a:prstGeom>
        </p:spPr>
      </p:pic>
      <p:grpSp>
        <p:nvGrpSpPr>
          <p:cNvPr id="3" name="Group 3"/>
          <p:cNvGrpSpPr/>
          <p:nvPr/>
        </p:nvGrpSpPr>
        <p:grpSpPr>
          <a:xfrm>
            <a:off x="4696919" y="5163278"/>
            <a:ext cx="2305507" cy="2017844"/>
            <a:chOff x="0" y="0"/>
            <a:chExt cx="812800" cy="711200"/>
          </a:xfrm>
        </p:grpSpPr>
        <p:sp>
          <p:nvSpPr>
            <p:cNvPr id="4" name="Freeform 4"/>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91E39"/>
            </a:solidFill>
          </p:spPr>
        </p:sp>
        <p:sp>
          <p:nvSpPr>
            <p:cNvPr id="5" name="TextBox 5"/>
            <p:cNvSpPr txBox="1"/>
            <p:nvPr/>
          </p:nvSpPr>
          <p:spPr>
            <a:xfrm>
              <a:off x="127000" y="50800"/>
              <a:ext cx="558800" cy="330200"/>
            </a:xfrm>
            <a:prstGeom prst="rect">
              <a:avLst/>
            </a:prstGeom>
          </p:spPr>
          <p:txBody>
            <a:bodyPr lIns="50800" tIns="50800" rIns="50800" bIns="50800" rtlCol="0" anchor="ctr"/>
            <a:lstStyle/>
            <a:p>
              <a:pPr algn="ctr">
                <a:lnSpc>
                  <a:spcPts val="1693"/>
                </a:lnSpc>
              </a:pPr>
              <a:endParaRPr>
                <a:latin typeface="Arial" pitchFamily="34" charset="0"/>
              </a:endParaRPr>
            </a:p>
          </p:txBody>
        </p:sp>
      </p:grpSp>
      <p:grpSp>
        <p:nvGrpSpPr>
          <p:cNvPr id="6" name="Group 6"/>
          <p:cNvGrpSpPr/>
          <p:nvPr/>
        </p:nvGrpSpPr>
        <p:grpSpPr>
          <a:xfrm rot="755098">
            <a:off x="6458777" y="-1307501"/>
            <a:ext cx="1853447" cy="9473003"/>
            <a:chOff x="0" y="0"/>
            <a:chExt cx="732416" cy="3742421"/>
          </a:xfrm>
        </p:grpSpPr>
        <p:sp>
          <p:nvSpPr>
            <p:cNvPr id="7" name="Freeform 7"/>
            <p:cNvSpPr/>
            <p:nvPr/>
          </p:nvSpPr>
          <p:spPr>
            <a:xfrm>
              <a:off x="0" y="0"/>
              <a:ext cx="732416" cy="3742421"/>
            </a:xfrm>
            <a:custGeom>
              <a:avLst/>
              <a:gdLst/>
              <a:ahLst/>
              <a:cxnLst/>
              <a:rect l="l" t="t" r="r" b="b"/>
              <a:pathLst>
                <a:path w="732416" h="3742421">
                  <a:moveTo>
                    <a:pt x="0" y="0"/>
                  </a:moveTo>
                  <a:lnTo>
                    <a:pt x="732416" y="0"/>
                  </a:lnTo>
                  <a:lnTo>
                    <a:pt x="732416" y="3742421"/>
                  </a:lnTo>
                  <a:lnTo>
                    <a:pt x="0" y="3742421"/>
                  </a:lnTo>
                  <a:close/>
                </a:path>
              </a:pathLst>
            </a:custGeom>
            <a:solidFill>
              <a:srgbClr val="0F3566"/>
            </a:solidFill>
          </p:spPr>
        </p:sp>
        <p:sp>
          <p:nvSpPr>
            <p:cNvPr id="8" name="TextBox 8"/>
            <p:cNvSpPr txBox="1"/>
            <p:nvPr/>
          </p:nvSpPr>
          <p:spPr>
            <a:xfrm>
              <a:off x="0" y="0"/>
              <a:ext cx="812800" cy="812800"/>
            </a:xfrm>
            <a:prstGeom prst="rect">
              <a:avLst/>
            </a:prstGeom>
          </p:spPr>
          <p:txBody>
            <a:bodyPr lIns="50800" tIns="50800" rIns="50800" bIns="50800" rtlCol="0" anchor="ctr"/>
            <a:lstStyle/>
            <a:p>
              <a:pPr algn="ctr">
                <a:lnSpc>
                  <a:spcPts val="1693"/>
                </a:lnSpc>
              </a:pPr>
              <a:endParaRPr>
                <a:latin typeface="Arial" pitchFamily="34" charset="0"/>
              </a:endParaRPr>
            </a:p>
          </p:txBody>
        </p:sp>
      </p:grpSp>
      <p:grpSp>
        <p:nvGrpSpPr>
          <p:cNvPr id="9" name="Group 9"/>
          <p:cNvGrpSpPr>
            <a:grpSpLocks noChangeAspect="1"/>
          </p:cNvGrpSpPr>
          <p:nvPr/>
        </p:nvGrpSpPr>
        <p:grpSpPr>
          <a:xfrm>
            <a:off x="6454604" y="0"/>
            <a:ext cx="5734222" cy="6858000"/>
            <a:chOff x="0" y="0"/>
            <a:chExt cx="8603361" cy="10286746"/>
          </a:xfrm>
        </p:grpSpPr>
        <p:sp>
          <p:nvSpPr>
            <p:cNvPr id="10" name="Freeform 10"/>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7923" r="-71539"/>
              </a:stretch>
            </a:blipFill>
          </p:spPr>
        </p:sp>
      </p:grpSp>
      <p:grpSp>
        <p:nvGrpSpPr>
          <p:cNvPr id="11" name="Group 11"/>
          <p:cNvGrpSpPr/>
          <p:nvPr/>
        </p:nvGrpSpPr>
        <p:grpSpPr>
          <a:xfrm rot="-10800000">
            <a:off x="4354944" y="1632469"/>
            <a:ext cx="2305507" cy="2017844"/>
            <a:chOff x="0" y="0"/>
            <a:chExt cx="812800" cy="711200"/>
          </a:xfrm>
        </p:grpSpPr>
        <p:sp>
          <p:nvSpPr>
            <p:cNvPr id="12" name="Freeform 12"/>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91E39"/>
            </a:solidFill>
          </p:spPr>
        </p:sp>
        <p:sp>
          <p:nvSpPr>
            <p:cNvPr id="13" name="TextBox 13"/>
            <p:cNvSpPr txBox="1"/>
            <p:nvPr/>
          </p:nvSpPr>
          <p:spPr>
            <a:xfrm>
              <a:off x="127000" y="50800"/>
              <a:ext cx="558800" cy="330200"/>
            </a:xfrm>
            <a:prstGeom prst="rect">
              <a:avLst/>
            </a:prstGeom>
          </p:spPr>
          <p:txBody>
            <a:bodyPr lIns="50800" tIns="50800" rIns="50800" bIns="50800" rtlCol="0" anchor="ctr"/>
            <a:lstStyle/>
            <a:p>
              <a:pPr algn="ctr">
                <a:lnSpc>
                  <a:spcPts val="1693"/>
                </a:lnSpc>
              </a:pPr>
              <a:endParaRPr>
                <a:latin typeface="Arial" pitchFamily="34" charset="0"/>
              </a:endParaRPr>
            </a:p>
          </p:txBody>
        </p:sp>
      </p:grpSp>
      <p:grpSp>
        <p:nvGrpSpPr>
          <p:cNvPr id="14" name="Group 14"/>
          <p:cNvGrpSpPr/>
          <p:nvPr/>
        </p:nvGrpSpPr>
        <p:grpSpPr>
          <a:xfrm>
            <a:off x="-3274979" y="2135742"/>
            <a:ext cx="10277406" cy="3029143"/>
            <a:chOff x="0" y="0"/>
            <a:chExt cx="3013007" cy="887817"/>
          </a:xfrm>
        </p:grpSpPr>
        <p:sp>
          <p:nvSpPr>
            <p:cNvPr id="15" name="Freeform 15"/>
            <p:cNvSpPr/>
            <p:nvPr/>
          </p:nvSpPr>
          <p:spPr>
            <a:xfrm>
              <a:off x="0" y="0"/>
              <a:ext cx="3013007" cy="887817"/>
            </a:xfrm>
            <a:custGeom>
              <a:avLst/>
              <a:gdLst/>
              <a:ahLst/>
              <a:cxnLst/>
              <a:rect l="l" t="t" r="r" b="b"/>
              <a:pathLst>
                <a:path w="3013007" h="887817">
                  <a:moveTo>
                    <a:pt x="203200" y="0"/>
                  </a:moveTo>
                  <a:lnTo>
                    <a:pt x="3013007" y="0"/>
                  </a:lnTo>
                  <a:lnTo>
                    <a:pt x="2809807" y="887817"/>
                  </a:lnTo>
                  <a:lnTo>
                    <a:pt x="0" y="887817"/>
                  </a:lnTo>
                  <a:lnTo>
                    <a:pt x="203200" y="0"/>
                  </a:lnTo>
                  <a:close/>
                </a:path>
              </a:pathLst>
            </a:custGeom>
            <a:solidFill>
              <a:srgbClr val="2586AF"/>
            </a:solidFill>
          </p:spPr>
        </p:sp>
        <p:sp>
          <p:nvSpPr>
            <p:cNvPr id="16" name="TextBox 16"/>
            <p:cNvSpPr txBox="1"/>
            <p:nvPr/>
          </p:nvSpPr>
          <p:spPr>
            <a:xfrm>
              <a:off x="101600" y="0"/>
              <a:ext cx="609600" cy="609600"/>
            </a:xfrm>
            <a:prstGeom prst="rect">
              <a:avLst/>
            </a:prstGeom>
          </p:spPr>
          <p:txBody>
            <a:bodyPr lIns="50800" tIns="50800" rIns="50800" bIns="50800" rtlCol="0" anchor="ctr"/>
            <a:lstStyle/>
            <a:p>
              <a:pPr algn="ctr">
                <a:lnSpc>
                  <a:spcPts val="1693"/>
                </a:lnSpc>
              </a:pPr>
              <a:endParaRPr>
                <a:latin typeface="Arial" pitchFamily="34" charset="0"/>
              </a:endParaRPr>
            </a:p>
          </p:txBody>
        </p:sp>
      </p:grpSp>
      <p:grpSp>
        <p:nvGrpSpPr>
          <p:cNvPr id="17" name="Group 17"/>
          <p:cNvGrpSpPr/>
          <p:nvPr/>
        </p:nvGrpSpPr>
        <p:grpSpPr>
          <a:xfrm>
            <a:off x="1614768" y="1632469"/>
            <a:ext cx="3901156" cy="765869"/>
            <a:chOff x="0" y="0"/>
            <a:chExt cx="4523508" cy="887817"/>
          </a:xfrm>
        </p:grpSpPr>
        <p:sp>
          <p:nvSpPr>
            <p:cNvPr id="18" name="Freeform 18"/>
            <p:cNvSpPr/>
            <p:nvPr/>
          </p:nvSpPr>
          <p:spPr>
            <a:xfrm>
              <a:off x="0" y="0"/>
              <a:ext cx="4523508" cy="887817"/>
            </a:xfrm>
            <a:custGeom>
              <a:avLst/>
              <a:gdLst/>
              <a:ahLst/>
              <a:cxnLst/>
              <a:rect l="l" t="t" r="r" b="b"/>
              <a:pathLst>
                <a:path w="4523508" h="887817">
                  <a:moveTo>
                    <a:pt x="203200" y="0"/>
                  </a:moveTo>
                  <a:lnTo>
                    <a:pt x="4523508" y="0"/>
                  </a:lnTo>
                  <a:lnTo>
                    <a:pt x="4320308" y="887817"/>
                  </a:lnTo>
                  <a:lnTo>
                    <a:pt x="0" y="887817"/>
                  </a:lnTo>
                  <a:lnTo>
                    <a:pt x="203200" y="0"/>
                  </a:lnTo>
                  <a:close/>
                </a:path>
              </a:pathLst>
            </a:custGeom>
            <a:solidFill>
              <a:srgbClr val="0F3566"/>
            </a:solidFill>
          </p:spPr>
        </p:sp>
        <p:sp>
          <p:nvSpPr>
            <p:cNvPr id="19" name="TextBox 19"/>
            <p:cNvSpPr txBox="1"/>
            <p:nvPr/>
          </p:nvSpPr>
          <p:spPr>
            <a:xfrm>
              <a:off x="101600" y="0"/>
              <a:ext cx="609600" cy="609600"/>
            </a:xfrm>
            <a:prstGeom prst="rect">
              <a:avLst/>
            </a:prstGeom>
          </p:spPr>
          <p:txBody>
            <a:bodyPr lIns="50800" tIns="50800" rIns="50800" bIns="50800" rtlCol="0" anchor="ctr"/>
            <a:lstStyle/>
            <a:p>
              <a:pPr algn="ctr">
                <a:lnSpc>
                  <a:spcPts val="1693"/>
                </a:lnSpc>
              </a:pPr>
              <a:endParaRPr>
                <a:latin typeface="Arial" pitchFamily="34" charset="0"/>
              </a:endParaRPr>
            </a:p>
          </p:txBody>
        </p:sp>
      </p:grpSp>
      <p:sp>
        <p:nvSpPr>
          <p:cNvPr id="20" name="TextBox 20"/>
          <p:cNvSpPr txBox="1"/>
          <p:nvPr/>
        </p:nvSpPr>
        <p:spPr>
          <a:xfrm>
            <a:off x="675882" y="2396906"/>
            <a:ext cx="5600067" cy="2487861"/>
          </a:xfrm>
          <a:prstGeom prst="rect">
            <a:avLst/>
          </a:prstGeom>
        </p:spPr>
        <p:txBody>
          <a:bodyPr lIns="0" tIns="0" rIns="0" bIns="0" rtlCol="0" anchor="t">
            <a:spAutoFit/>
          </a:bodyPr>
          <a:lstStyle/>
          <a:p>
            <a:pPr algn="ctr">
              <a:lnSpc>
                <a:spcPts val="9748"/>
              </a:lnSpc>
            </a:pPr>
            <a:r>
              <a:rPr lang="en-US" sz="6600" b="1">
                <a:solidFill>
                  <a:srgbClr val="FFFFFF"/>
                </a:solidFill>
                <a:latin typeface="Arial" pitchFamily="34" charset="0"/>
              </a:rPr>
              <a:t>HỆ NỘI TIẾT</a:t>
            </a:r>
          </a:p>
          <a:p>
            <a:pPr algn="ctr">
              <a:lnSpc>
                <a:spcPts val="9748"/>
              </a:lnSpc>
            </a:pPr>
            <a:r>
              <a:rPr lang="en-US" sz="6600" b="1">
                <a:solidFill>
                  <a:srgbClr val="FFFFFF"/>
                </a:solidFill>
                <a:latin typeface="Arial" pitchFamily="34" charset="0"/>
              </a:rPr>
              <a:t>Ở NGƯỜI</a:t>
            </a:r>
          </a:p>
        </p:txBody>
      </p:sp>
      <p:sp>
        <p:nvSpPr>
          <p:cNvPr id="21" name="TextBox 21"/>
          <p:cNvSpPr txBox="1"/>
          <p:nvPr/>
        </p:nvSpPr>
        <p:spPr>
          <a:xfrm>
            <a:off x="1866118" y="1736004"/>
            <a:ext cx="3398455" cy="538609"/>
          </a:xfrm>
          <a:prstGeom prst="rect">
            <a:avLst/>
          </a:prstGeom>
        </p:spPr>
        <p:txBody>
          <a:bodyPr lIns="0" tIns="0" rIns="0" bIns="0" rtlCol="0" anchor="t">
            <a:spAutoFit/>
          </a:bodyPr>
          <a:lstStyle/>
          <a:p>
            <a:pPr algn="ctr">
              <a:lnSpc>
                <a:spcPts val="4198"/>
              </a:lnSpc>
            </a:pPr>
            <a:r>
              <a:rPr lang="en-US" sz="3000" b="1">
                <a:solidFill>
                  <a:srgbClr val="FFFFFF"/>
                </a:solidFill>
                <a:latin typeface="Arial" pitchFamily="34" charset="0"/>
              </a:rPr>
              <a:t>BÀI 35</a:t>
            </a: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98964"/>
            <a:ext cx="822751" cy="7156217"/>
          </a:xfrm>
          <a:prstGeom prst="rect">
            <a:avLst/>
          </a:prstGeom>
        </p:spPr>
      </p:pic>
      <p:pic>
        <p:nvPicPr>
          <p:cNvPr id="3" name="Picture 3"/>
          <p:cNvPicPr>
            <a:picLocks noChangeAspect="1"/>
          </p:cNvPicPr>
          <p:nvPr/>
        </p:nvPicPr>
        <p:blipFill>
          <a:blip r:embed="rId3"/>
          <a:srcRect/>
          <a:stretch>
            <a:fillRect/>
          </a:stretch>
        </p:blipFill>
        <p:spPr>
          <a:xfrm>
            <a:off x="7061501" y="1204308"/>
            <a:ext cx="3985860" cy="5402655"/>
          </a:xfrm>
          <a:prstGeom prst="rect">
            <a:avLst/>
          </a:prstGeom>
        </p:spPr>
      </p:pic>
      <p:pic>
        <p:nvPicPr>
          <p:cNvPr id="4" name="Picture 4"/>
          <p:cNvPicPr>
            <a:picLocks noChangeAspect="1"/>
          </p:cNvPicPr>
          <p:nvPr/>
        </p:nvPicPr>
        <p:blipFill>
          <a:blip r:embed="rId4"/>
          <a:srcRect t="42385" b="42385"/>
          <a:stretch>
            <a:fillRect/>
          </a:stretch>
        </p:blipFill>
        <p:spPr>
          <a:xfrm>
            <a:off x="0" y="0"/>
            <a:ext cx="12188825" cy="1044443"/>
          </a:xfrm>
          <a:prstGeom prst="rect">
            <a:avLst/>
          </a:prstGeom>
        </p:spPr>
      </p:pic>
      <p:pic>
        <p:nvPicPr>
          <p:cNvPr id="5" name="Picture 5"/>
          <p:cNvPicPr>
            <a:picLocks noChangeAspect="1"/>
          </p:cNvPicPr>
          <p:nvPr/>
        </p:nvPicPr>
        <p:blipFill>
          <a:blip r:embed="rId5"/>
          <a:srcRect/>
          <a:stretch>
            <a:fillRect/>
          </a:stretch>
        </p:blipFill>
        <p:spPr>
          <a:xfrm>
            <a:off x="822751" y="1204308"/>
            <a:ext cx="5806342" cy="5402655"/>
          </a:xfrm>
          <a:prstGeom prst="rect">
            <a:avLst/>
          </a:prstGeom>
        </p:spPr>
      </p:pic>
      <p:pic>
        <p:nvPicPr>
          <p:cNvPr id="6" name="Picture 6"/>
          <p:cNvPicPr>
            <a:picLocks noChangeAspect="1"/>
          </p:cNvPicPr>
          <p:nvPr/>
        </p:nvPicPr>
        <p:blipFill>
          <a:blip r:embed="rId6"/>
          <a:srcRect/>
          <a:stretch>
            <a:fillRect/>
          </a:stretch>
        </p:blipFill>
        <p:spPr>
          <a:xfrm>
            <a:off x="822751" y="5061473"/>
            <a:ext cx="6183713" cy="1716427"/>
          </a:xfrm>
          <a:prstGeom prst="rect">
            <a:avLst/>
          </a:prstGeom>
        </p:spPr>
      </p:pic>
      <p:pic>
        <p:nvPicPr>
          <p:cNvPr id="7" name="Picture 7"/>
          <p:cNvPicPr>
            <a:picLocks noChangeAspect="1"/>
          </p:cNvPicPr>
          <p:nvPr/>
        </p:nvPicPr>
        <p:blipFill>
          <a:blip r:embed="rId7"/>
          <a:srcRect/>
          <a:stretch>
            <a:fillRect/>
          </a:stretch>
        </p:blipFill>
        <p:spPr>
          <a:xfrm>
            <a:off x="11104496" y="1044443"/>
            <a:ext cx="1554722" cy="5813557"/>
          </a:xfrm>
          <a:prstGeom prst="rect">
            <a:avLst/>
          </a:prstGeom>
        </p:spPr>
      </p:pic>
      <p:sp>
        <p:nvSpPr>
          <p:cNvPr id="8" name="TextBox 8"/>
          <p:cNvSpPr txBox="1"/>
          <p:nvPr/>
        </p:nvSpPr>
        <p:spPr>
          <a:xfrm>
            <a:off x="1964107" y="5492119"/>
            <a:ext cx="3523629" cy="807722"/>
          </a:xfrm>
          <a:prstGeom prst="rect">
            <a:avLst/>
          </a:prstGeom>
        </p:spPr>
        <p:txBody>
          <a:bodyPr lIns="0" tIns="0" rIns="0" bIns="0" rtlCol="0" anchor="t">
            <a:spAutoFit/>
          </a:bodyPr>
          <a:lstStyle/>
          <a:p>
            <a:pPr algn="ctr">
              <a:lnSpc>
                <a:spcPct val="120000"/>
              </a:lnSpc>
            </a:pPr>
            <a:r>
              <a:rPr lang="en-US" sz="2300" b="1">
                <a:solidFill>
                  <a:srgbClr val="FFFFFF"/>
                </a:solidFill>
                <a:latin typeface="Arial" pitchFamily="34" charset="0"/>
              </a:rPr>
              <a:t>Bướu cổ </a:t>
            </a:r>
          </a:p>
          <a:p>
            <a:pPr algn="ctr">
              <a:lnSpc>
                <a:spcPct val="120000"/>
              </a:lnSpc>
              <a:spcBef>
                <a:spcPct val="0"/>
              </a:spcBef>
            </a:pPr>
            <a:r>
              <a:rPr lang="en-US" sz="2300" b="1">
                <a:solidFill>
                  <a:srgbClr val="FFFFFF"/>
                </a:solidFill>
                <a:latin typeface="Arial" pitchFamily="34" charset="0"/>
              </a:rPr>
              <a:t>(bất thường tuyến giáp)</a:t>
            </a:r>
          </a:p>
        </p:txBody>
      </p:sp>
      <p:sp>
        <p:nvSpPr>
          <p:cNvPr id="9" name="TextBox 9"/>
          <p:cNvSpPr txBox="1"/>
          <p:nvPr/>
        </p:nvSpPr>
        <p:spPr>
          <a:xfrm>
            <a:off x="685621" y="301030"/>
            <a:ext cx="632084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MỘT SỐ BỆNH VỀ TUYẾN NỘI TIẾT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98964"/>
            <a:ext cx="822751" cy="7156217"/>
          </a:xfrm>
          <a:prstGeom prst="rect">
            <a:avLst/>
          </a:prstGeom>
        </p:spPr>
      </p:pic>
      <p:pic>
        <p:nvPicPr>
          <p:cNvPr id="3" name="Picture 3"/>
          <p:cNvPicPr>
            <a:picLocks noChangeAspect="1"/>
          </p:cNvPicPr>
          <p:nvPr/>
        </p:nvPicPr>
        <p:blipFill>
          <a:blip r:embed="rId3"/>
          <a:srcRect t="42385" b="42385"/>
          <a:stretch>
            <a:fillRect/>
          </a:stretch>
        </p:blipFill>
        <p:spPr>
          <a:xfrm>
            <a:off x="0" y="0"/>
            <a:ext cx="12188825" cy="1044443"/>
          </a:xfrm>
          <a:prstGeom prst="rect">
            <a:avLst/>
          </a:prstGeom>
        </p:spPr>
      </p:pic>
      <p:pic>
        <p:nvPicPr>
          <p:cNvPr id="4" name="Picture 4"/>
          <p:cNvPicPr>
            <a:picLocks noChangeAspect="1"/>
          </p:cNvPicPr>
          <p:nvPr/>
        </p:nvPicPr>
        <p:blipFill>
          <a:blip r:embed="rId4"/>
          <a:srcRect/>
          <a:stretch>
            <a:fillRect/>
          </a:stretch>
        </p:blipFill>
        <p:spPr>
          <a:xfrm>
            <a:off x="685621" y="1165226"/>
            <a:ext cx="3945832" cy="5521566"/>
          </a:xfrm>
          <a:prstGeom prst="rect">
            <a:avLst/>
          </a:prstGeom>
        </p:spPr>
      </p:pic>
      <p:pic>
        <p:nvPicPr>
          <p:cNvPr id="5" name="Picture 5"/>
          <p:cNvPicPr>
            <a:picLocks noChangeAspect="1"/>
          </p:cNvPicPr>
          <p:nvPr/>
        </p:nvPicPr>
        <p:blipFill>
          <a:blip r:embed="rId5"/>
          <a:srcRect t="384" b="384"/>
          <a:stretch>
            <a:fillRect/>
          </a:stretch>
        </p:blipFill>
        <p:spPr>
          <a:xfrm>
            <a:off x="7814742" y="1165226"/>
            <a:ext cx="3983883" cy="4345347"/>
          </a:xfrm>
          <a:prstGeom prst="rect">
            <a:avLst/>
          </a:prstGeom>
        </p:spPr>
      </p:pic>
      <p:pic>
        <p:nvPicPr>
          <p:cNvPr id="6" name="Picture 6"/>
          <p:cNvPicPr>
            <a:picLocks noChangeAspect="1"/>
          </p:cNvPicPr>
          <p:nvPr/>
        </p:nvPicPr>
        <p:blipFill>
          <a:blip r:embed="rId6"/>
          <a:srcRect l="41664"/>
          <a:stretch>
            <a:fillRect/>
          </a:stretch>
        </p:blipFill>
        <p:spPr>
          <a:xfrm>
            <a:off x="4673974" y="1165226"/>
            <a:ext cx="3096329" cy="552156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814742" y="5670637"/>
            <a:ext cx="3983883" cy="1016155"/>
          </a:xfrm>
          <a:prstGeom prst="rect">
            <a:avLst/>
          </a:prstGeom>
        </p:spPr>
      </p:pic>
      <p:sp>
        <p:nvSpPr>
          <p:cNvPr id="8" name="TextBox 8"/>
          <p:cNvSpPr txBox="1"/>
          <p:nvPr/>
        </p:nvSpPr>
        <p:spPr>
          <a:xfrm>
            <a:off x="685621" y="301030"/>
            <a:ext cx="632084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MỘT SỐ BỆNH VỀ TUYẾN NỘI TIẾT</a:t>
            </a:r>
          </a:p>
        </p:txBody>
      </p:sp>
      <p:sp>
        <p:nvSpPr>
          <p:cNvPr id="9" name="TextBox 9"/>
          <p:cNvSpPr txBox="1"/>
          <p:nvPr/>
        </p:nvSpPr>
        <p:spPr>
          <a:xfrm>
            <a:off x="8087818" y="5751147"/>
            <a:ext cx="3437729" cy="807722"/>
          </a:xfrm>
          <a:prstGeom prst="rect">
            <a:avLst/>
          </a:prstGeom>
        </p:spPr>
        <p:txBody>
          <a:bodyPr lIns="0" tIns="0" rIns="0" bIns="0" rtlCol="0" anchor="t">
            <a:spAutoFit/>
          </a:bodyPr>
          <a:lstStyle/>
          <a:p>
            <a:pPr algn="ctr">
              <a:lnSpc>
                <a:spcPct val="120000"/>
              </a:lnSpc>
              <a:spcBef>
                <a:spcPct val="0"/>
              </a:spcBef>
            </a:pPr>
            <a:r>
              <a:rPr lang="en-US" sz="2300" b="1">
                <a:solidFill>
                  <a:srgbClr val="FFFFFF"/>
                </a:solidFill>
                <a:latin typeface="Arial" pitchFamily="34" charset="0"/>
              </a:rPr>
              <a:t>Lùn hoặc khổng lồ </a:t>
            </a:r>
          </a:p>
          <a:p>
            <a:pPr algn="ctr">
              <a:lnSpc>
                <a:spcPct val="120000"/>
              </a:lnSpc>
              <a:spcBef>
                <a:spcPct val="0"/>
              </a:spcBef>
            </a:pPr>
            <a:r>
              <a:rPr lang="en-US" sz="2300" b="1">
                <a:solidFill>
                  <a:srgbClr val="FFFFFF"/>
                </a:solidFill>
                <a:latin typeface="Arial" pitchFamily="34" charset="0"/>
              </a:rPr>
              <a:t>(bất thường tuyến yên)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98964"/>
            <a:ext cx="822751" cy="7156217"/>
          </a:xfrm>
          <a:prstGeom prst="rect">
            <a:avLst/>
          </a:prstGeom>
        </p:spPr>
      </p:pic>
      <p:pic>
        <p:nvPicPr>
          <p:cNvPr id="3" name="Picture 3"/>
          <p:cNvPicPr>
            <a:picLocks noChangeAspect="1"/>
          </p:cNvPicPr>
          <p:nvPr/>
        </p:nvPicPr>
        <p:blipFill>
          <a:blip r:embed="rId3"/>
          <a:srcRect t="42385" b="42385"/>
          <a:stretch>
            <a:fillRect/>
          </a:stretch>
        </p:blipFill>
        <p:spPr>
          <a:xfrm>
            <a:off x="0" y="0"/>
            <a:ext cx="12188825" cy="1044443"/>
          </a:xfrm>
          <a:prstGeom prst="rect">
            <a:avLst/>
          </a:prstGeom>
        </p:spPr>
      </p:pic>
      <p:sp>
        <p:nvSpPr>
          <p:cNvPr id="4" name="TextBox 4"/>
          <p:cNvSpPr txBox="1"/>
          <p:nvPr/>
        </p:nvSpPr>
        <p:spPr>
          <a:xfrm>
            <a:off x="685621" y="301030"/>
            <a:ext cx="632084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MỘT SỐ BỆNH VỀ TUYẾN NỘI TIẾT</a:t>
            </a:r>
          </a:p>
        </p:txBody>
      </p:sp>
      <p:grpSp>
        <p:nvGrpSpPr>
          <p:cNvPr id="5" name="Group 5"/>
          <p:cNvGrpSpPr/>
          <p:nvPr/>
        </p:nvGrpSpPr>
        <p:grpSpPr>
          <a:xfrm>
            <a:off x="685621" y="1209884"/>
            <a:ext cx="11305934" cy="5476907"/>
            <a:chOff x="0" y="0"/>
            <a:chExt cx="22617758" cy="10953814"/>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204807" y="8298512"/>
              <a:ext cx="10412951" cy="2655302"/>
            </a:xfrm>
            <a:prstGeom prst="rect">
              <a:avLst/>
            </a:prstGeom>
          </p:spPr>
        </p:pic>
        <p:pic>
          <p:nvPicPr>
            <p:cNvPr id="7" name="Picture 7"/>
            <p:cNvPicPr>
              <a:picLocks noChangeAspect="1"/>
            </p:cNvPicPr>
            <p:nvPr/>
          </p:nvPicPr>
          <p:blipFill>
            <a:blip r:embed="rId6"/>
            <a:srcRect t="2671" b="10293"/>
            <a:stretch>
              <a:fillRect/>
            </a:stretch>
          </p:blipFill>
          <p:spPr>
            <a:xfrm>
              <a:off x="12204807" y="0"/>
              <a:ext cx="10412951" cy="7773146"/>
            </a:xfrm>
            <a:prstGeom prst="rect">
              <a:avLst/>
            </a:prstGeom>
          </p:spPr>
        </p:pic>
        <p:pic>
          <p:nvPicPr>
            <p:cNvPr id="8" name="Picture 8"/>
            <p:cNvPicPr>
              <a:picLocks noChangeAspect="1"/>
            </p:cNvPicPr>
            <p:nvPr/>
          </p:nvPicPr>
          <p:blipFill>
            <a:blip r:embed="rId7"/>
            <a:srcRect l="1140" r="1140"/>
            <a:stretch>
              <a:fillRect/>
            </a:stretch>
          </p:blipFill>
          <p:spPr>
            <a:xfrm>
              <a:off x="0" y="0"/>
              <a:ext cx="11865747" cy="1095381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932874" y="4438232"/>
              <a:ext cx="1494724" cy="1494724"/>
            </a:xfrm>
            <a:prstGeom prst="rect">
              <a:avLst/>
            </a:prstGeom>
          </p:spPr>
        </p:pic>
        <p:sp>
          <p:nvSpPr>
            <p:cNvPr id="10" name="TextBox 10"/>
            <p:cNvSpPr txBox="1"/>
            <p:nvPr/>
          </p:nvSpPr>
          <p:spPr>
            <a:xfrm>
              <a:off x="12204806" y="8793256"/>
              <a:ext cx="10412952" cy="1615444"/>
            </a:xfrm>
            <a:prstGeom prst="rect">
              <a:avLst/>
            </a:prstGeom>
          </p:spPr>
          <p:txBody>
            <a:bodyPr lIns="0" tIns="0" rIns="0" bIns="0" rtlCol="0" anchor="t">
              <a:spAutoFit/>
            </a:bodyPr>
            <a:lstStyle/>
            <a:p>
              <a:pPr algn="ctr">
                <a:lnSpc>
                  <a:spcPct val="120000"/>
                </a:lnSpc>
              </a:pPr>
              <a:r>
                <a:rPr lang="en-US" sz="2300" b="1">
                  <a:solidFill>
                    <a:srgbClr val="FFFFFF"/>
                  </a:solidFill>
                  <a:latin typeface="Arial" pitchFamily="34" charset="0"/>
                </a:rPr>
                <a:t>Hội chứng Cushing</a:t>
              </a:r>
            </a:p>
            <a:p>
              <a:pPr algn="ctr">
                <a:lnSpc>
                  <a:spcPct val="120000"/>
                </a:lnSpc>
                <a:spcBef>
                  <a:spcPct val="0"/>
                </a:spcBef>
              </a:pPr>
              <a:r>
                <a:rPr lang="en-US" sz="2300" b="1">
                  <a:solidFill>
                    <a:srgbClr val="FFFFFF"/>
                  </a:solidFill>
                  <a:latin typeface="Arial" pitchFamily="34" charset="0"/>
                </a:rPr>
                <a:t>(Bất thường tuyến thượng thận)</a:t>
              </a:r>
            </a:p>
          </p:txBody>
        </p:sp>
        <p:sp>
          <p:nvSpPr>
            <p:cNvPr id="11" name="AutoShape 11"/>
            <p:cNvSpPr/>
            <p:nvPr/>
          </p:nvSpPr>
          <p:spPr>
            <a:xfrm flipH="1" flipV="1">
              <a:off x="7427598" y="5185594"/>
              <a:ext cx="4777209" cy="4415169"/>
            </a:xfrm>
            <a:prstGeom prst="line">
              <a:avLst/>
            </a:prstGeom>
            <a:ln w="76200" cap="flat">
              <a:solidFill>
                <a:srgbClr val="BC1823"/>
              </a:solidFill>
              <a:prstDash val="lgDash"/>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98964"/>
            <a:ext cx="822751" cy="7156217"/>
          </a:xfrm>
          <a:prstGeom prst="rect">
            <a:avLst/>
          </a:prstGeom>
        </p:spPr>
      </p:pic>
      <p:pic>
        <p:nvPicPr>
          <p:cNvPr id="3" name="Picture 3"/>
          <p:cNvPicPr>
            <a:picLocks noChangeAspect="1"/>
          </p:cNvPicPr>
          <p:nvPr/>
        </p:nvPicPr>
        <p:blipFill>
          <a:blip r:embed="rId3"/>
          <a:srcRect t="42385" b="42385"/>
          <a:stretch>
            <a:fillRect/>
          </a:stretch>
        </p:blipFill>
        <p:spPr>
          <a:xfrm>
            <a:off x="0" y="0"/>
            <a:ext cx="12188825" cy="104444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2751" y="1202859"/>
            <a:ext cx="4436717" cy="1131657"/>
          </a:xfrm>
          <a:prstGeom prst="rect">
            <a:avLst/>
          </a:prstGeom>
        </p:spPr>
      </p:pic>
      <p:pic>
        <p:nvPicPr>
          <p:cNvPr id="5" name="Picture 5"/>
          <p:cNvPicPr>
            <a:picLocks noChangeAspect="1"/>
          </p:cNvPicPr>
          <p:nvPr/>
        </p:nvPicPr>
        <p:blipFill>
          <a:blip r:embed="rId6"/>
          <a:srcRect/>
          <a:stretch>
            <a:fillRect/>
          </a:stretch>
        </p:blipFill>
        <p:spPr>
          <a:xfrm>
            <a:off x="5395944" y="1202860"/>
            <a:ext cx="6613787" cy="5556109"/>
          </a:xfrm>
          <a:prstGeom prst="rect">
            <a:avLst/>
          </a:prstGeom>
        </p:spPr>
      </p:pic>
      <p:pic>
        <p:nvPicPr>
          <p:cNvPr id="6" name="Picture 6"/>
          <p:cNvPicPr>
            <a:picLocks noChangeAspect="1"/>
          </p:cNvPicPr>
          <p:nvPr/>
        </p:nvPicPr>
        <p:blipFill>
          <a:blip r:embed="rId7"/>
          <a:srcRect/>
          <a:stretch>
            <a:fillRect/>
          </a:stretch>
        </p:blipFill>
        <p:spPr>
          <a:xfrm>
            <a:off x="853526" y="4070809"/>
            <a:ext cx="4405942" cy="2660781"/>
          </a:xfrm>
          <a:prstGeom prst="rect">
            <a:avLst/>
          </a:prstGeom>
        </p:spPr>
      </p:pic>
      <p:pic>
        <p:nvPicPr>
          <p:cNvPr id="7" name="Picture 7"/>
          <p:cNvPicPr>
            <a:picLocks noChangeAspect="1"/>
          </p:cNvPicPr>
          <p:nvPr/>
        </p:nvPicPr>
        <p:blipFill>
          <a:blip r:embed="rId8"/>
          <a:srcRect/>
          <a:stretch>
            <a:fillRect/>
          </a:stretch>
        </p:blipFill>
        <p:spPr>
          <a:xfrm>
            <a:off x="3056497" y="2421729"/>
            <a:ext cx="2202971" cy="2151211"/>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53526" y="2488955"/>
            <a:ext cx="2118790" cy="1499435"/>
          </a:xfrm>
          <a:prstGeom prst="rect">
            <a:avLst/>
          </a:prstGeom>
        </p:spPr>
      </p:pic>
      <p:sp>
        <p:nvSpPr>
          <p:cNvPr id="9" name="TextBox 9"/>
          <p:cNvSpPr txBox="1"/>
          <p:nvPr/>
        </p:nvSpPr>
        <p:spPr>
          <a:xfrm>
            <a:off x="685621" y="301030"/>
            <a:ext cx="632084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MỘT SỐ BỆNH VỀ TUYẾN NỘI TIẾT</a:t>
            </a:r>
          </a:p>
        </p:txBody>
      </p:sp>
      <p:sp>
        <p:nvSpPr>
          <p:cNvPr id="10" name="TextBox 10"/>
          <p:cNvSpPr txBox="1"/>
          <p:nvPr/>
        </p:nvSpPr>
        <p:spPr>
          <a:xfrm>
            <a:off x="981728" y="1305519"/>
            <a:ext cx="4149537" cy="847924"/>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Vô sinh</a:t>
            </a:r>
          </a:p>
          <a:p>
            <a:pPr algn="ctr">
              <a:lnSpc>
                <a:spcPct val="120000"/>
              </a:lnSpc>
              <a:spcBef>
                <a:spcPct val="0"/>
              </a:spcBef>
            </a:pPr>
            <a:r>
              <a:rPr lang="en-US" sz="2300" b="1">
                <a:solidFill>
                  <a:srgbClr val="FFFFFF"/>
                </a:solidFill>
                <a:latin typeface="Arial" pitchFamily="34" charset="0"/>
              </a:rPr>
              <a:t>(Bất thường tuyến sinh dục)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385" b="42385"/>
          <a:stretch>
            <a:fillRect/>
          </a:stretch>
        </p:blipFill>
        <p:spPr>
          <a:xfrm>
            <a:off x="0" y="0"/>
            <a:ext cx="12188825" cy="1044443"/>
          </a:xfrm>
          <a:prstGeom prst="rect">
            <a:avLst/>
          </a:prstGeom>
        </p:spPr>
      </p:pic>
      <p:sp>
        <p:nvSpPr>
          <p:cNvPr id="3" name="TextBox 3"/>
          <p:cNvSpPr txBox="1"/>
          <p:nvPr/>
        </p:nvSpPr>
        <p:spPr>
          <a:xfrm>
            <a:off x="685621" y="301030"/>
            <a:ext cx="632084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MỘT SỐ BỆNH VỀ TUYẾN NỘI TIẾT</a:t>
            </a:r>
          </a:p>
        </p:txBody>
      </p:sp>
      <p:grpSp>
        <p:nvGrpSpPr>
          <p:cNvPr id="4" name="Group 4"/>
          <p:cNvGrpSpPr/>
          <p:nvPr/>
        </p:nvGrpSpPr>
        <p:grpSpPr>
          <a:xfrm>
            <a:off x="685622" y="1235297"/>
            <a:ext cx="10817582" cy="5278279"/>
            <a:chOff x="0" y="0"/>
            <a:chExt cx="21640800" cy="10556557"/>
          </a:xfrm>
        </p:grpSpPr>
        <p:grpSp>
          <p:nvGrpSpPr>
            <p:cNvPr id="5" name="Group 5"/>
            <p:cNvGrpSpPr/>
            <p:nvPr/>
          </p:nvGrpSpPr>
          <p:grpSpPr>
            <a:xfrm>
              <a:off x="0" y="0"/>
              <a:ext cx="21640800" cy="10445380"/>
              <a:chOff x="0" y="0"/>
              <a:chExt cx="4274726" cy="2063285"/>
            </a:xfrm>
          </p:grpSpPr>
          <p:sp>
            <p:nvSpPr>
              <p:cNvPr id="6" name="Freeform 6"/>
              <p:cNvSpPr/>
              <p:nvPr/>
            </p:nvSpPr>
            <p:spPr>
              <a:xfrm>
                <a:off x="0" y="0"/>
                <a:ext cx="4274726" cy="2063285"/>
              </a:xfrm>
              <a:custGeom>
                <a:avLst/>
                <a:gdLst/>
                <a:ahLst/>
                <a:cxnLst/>
                <a:rect l="l" t="t" r="r" b="b"/>
                <a:pathLst>
                  <a:path w="4274726" h="2063285">
                    <a:moveTo>
                      <a:pt x="0" y="0"/>
                    </a:moveTo>
                    <a:lnTo>
                      <a:pt x="4274726" y="0"/>
                    </a:lnTo>
                    <a:lnTo>
                      <a:pt x="4274726" y="2063285"/>
                    </a:lnTo>
                    <a:lnTo>
                      <a:pt x="0" y="2063285"/>
                    </a:lnTo>
                    <a:close/>
                  </a:path>
                </a:pathLst>
              </a:custGeom>
              <a:gradFill rotWithShape="1">
                <a:gsLst>
                  <a:gs pos="0">
                    <a:srgbClr val="CDFFD8">
                      <a:alpha val="100000"/>
                    </a:srgbClr>
                  </a:gs>
                  <a:gs pos="100000">
                    <a:srgbClr val="94B9FF">
                      <a:alpha val="100000"/>
                    </a:srgbClr>
                  </a:gs>
                </a:gsLst>
                <a:lin ang="0"/>
              </a:gradFill>
            </p:spPr>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1693"/>
                  </a:lnSpc>
                </a:pPr>
                <a:endParaRPr b="1">
                  <a:latin typeface="Arial" pitchFamily="34" charset="0"/>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887200" y="9873805"/>
              <a:ext cx="9753600" cy="682752"/>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0"/>
              <a:ext cx="2347002" cy="2404099"/>
            </a:xfrm>
            <a:prstGeom prst="rect">
              <a:avLst/>
            </a:prstGeom>
          </p:spPr>
        </p:pic>
        <p:pic>
          <p:nvPicPr>
            <p:cNvPr id="10" name="Picture 10"/>
            <p:cNvPicPr>
              <a:picLocks noChangeAspect="1"/>
            </p:cNvPicPr>
            <p:nvPr/>
          </p:nvPicPr>
          <p:blipFill>
            <a:blip r:embed="rId7"/>
            <a:srcRect/>
            <a:stretch>
              <a:fillRect/>
            </a:stretch>
          </p:blipFill>
          <p:spPr>
            <a:xfrm>
              <a:off x="13112215" y="5896416"/>
              <a:ext cx="3112704" cy="360371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770777" y="6218322"/>
              <a:ext cx="1341437" cy="3281804"/>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038066" y="4013726"/>
              <a:ext cx="5157216" cy="54864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770777" y="1968283"/>
              <a:ext cx="3646436" cy="355983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720099" y="1568277"/>
              <a:ext cx="2087802" cy="2445449"/>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8277801" y="1568277"/>
              <a:ext cx="2179922" cy="2179922"/>
            </a:xfrm>
            <a:prstGeom prst="rect">
              <a:avLst/>
            </a:prstGeom>
          </p:spPr>
        </p:pic>
        <p:sp>
          <p:nvSpPr>
            <p:cNvPr id="16" name="TextBox 16"/>
            <p:cNvSpPr txBox="1"/>
            <p:nvPr/>
          </p:nvSpPr>
          <p:spPr>
            <a:xfrm>
              <a:off x="2579118" y="369142"/>
              <a:ext cx="18616164"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bệnh về hệ nội tiết, mỗi người cần </a:t>
              </a:r>
              <a:r>
                <a:rPr lang="en-US" sz="2300" b="1">
                  <a:solidFill>
                    <a:srgbClr val="C00000"/>
                  </a:solidFill>
                  <a:latin typeface="Arial" pitchFamily="34" charset="0"/>
                </a:rPr>
                <a:t>thực hiện chế độ dinh dưỡng, lối sống lành mạnh</a:t>
              </a:r>
              <a:r>
                <a:rPr lang="en-US" sz="2300" b="1">
                  <a:solidFill>
                    <a:srgbClr val="000000"/>
                  </a:solidFill>
                  <a:latin typeface="Arial" pitchFamily="34" charset="0"/>
                </a:rPr>
                <a:t> như:</a:t>
              </a:r>
            </a:p>
          </p:txBody>
        </p:sp>
        <p:sp>
          <p:nvSpPr>
            <p:cNvPr id="17" name="TextBox 17"/>
            <p:cNvSpPr txBox="1"/>
            <p:nvPr/>
          </p:nvSpPr>
          <p:spPr>
            <a:xfrm>
              <a:off x="724487" y="2496164"/>
              <a:ext cx="10580532" cy="7617469"/>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 Khẩu phần ăn đầy đủ chất dinh dưỡng cần thiết</a:t>
              </a:r>
            </a:p>
            <a:p>
              <a:pPr algn="just">
                <a:lnSpc>
                  <a:spcPct val="120000"/>
                </a:lnSpc>
                <a:spcBef>
                  <a:spcPct val="0"/>
                </a:spcBef>
              </a:pPr>
              <a:r>
                <a:rPr lang="en-US" sz="2300" b="1" i="1">
                  <a:solidFill>
                    <a:srgbClr val="000000"/>
                  </a:solidFill>
                  <a:latin typeface="Arial" pitchFamily="34" charset="0"/>
                </a:rPr>
                <a:t>. Sử dụng đủ lượng muối iodine</a:t>
              </a:r>
            </a:p>
            <a:p>
              <a:pPr algn="just">
                <a:lnSpc>
                  <a:spcPct val="120000"/>
                </a:lnSpc>
                <a:spcBef>
                  <a:spcPct val="0"/>
                </a:spcBef>
              </a:pPr>
              <a:r>
                <a:rPr lang="en-US" sz="2300" b="1" i="1">
                  <a:solidFill>
                    <a:srgbClr val="000000"/>
                  </a:solidFill>
                  <a:latin typeface="Arial" pitchFamily="34" charset="0"/>
                </a:rPr>
                <a:t>. Hạn chế chất béo, đường</a:t>
              </a:r>
            </a:p>
            <a:p>
              <a:pPr algn="just">
                <a:lnSpc>
                  <a:spcPct val="120000"/>
                </a:lnSpc>
                <a:spcBef>
                  <a:spcPct val="0"/>
                </a:spcBef>
              </a:pPr>
              <a:r>
                <a:rPr lang="en-US" sz="2300" b="1" i="1">
                  <a:solidFill>
                    <a:srgbClr val="000000"/>
                  </a:solidFill>
                  <a:latin typeface="Arial" pitchFamily="34" charset="0"/>
                </a:rPr>
                <a:t>. Luyện tập thể thao thường xuyên</a:t>
              </a:r>
            </a:p>
            <a:p>
              <a:pPr algn="just">
                <a:lnSpc>
                  <a:spcPct val="120000"/>
                </a:lnSpc>
                <a:spcBef>
                  <a:spcPct val="0"/>
                </a:spcBef>
              </a:pPr>
              <a:r>
                <a:rPr lang="en-US" sz="2300" b="1" i="1">
                  <a:solidFill>
                    <a:srgbClr val="000000"/>
                  </a:solidFill>
                  <a:latin typeface="Arial" pitchFamily="34" charset="0"/>
                </a:rPr>
                <a:t>. Đảm bảo giấc ngủ</a:t>
              </a:r>
            </a:p>
            <a:p>
              <a:pPr algn="just">
                <a:lnSpc>
                  <a:spcPct val="120000"/>
                </a:lnSpc>
                <a:spcBef>
                  <a:spcPct val="0"/>
                </a:spcBef>
              </a:pPr>
              <a:r>
                <a:rPr lang="en-US" sz="2300" b="1" i="1">
                  <a:solidFill>
                    <a:srgbClr val="000000"/>
                  </a:solidFill>
                  <a:latin typeface="Arial" pitchFamily="34" charset="0"/>
                </a:rPr>
                <a:t>. Không sử dụng chất kích thích</a:t>
              </a:r>
            </a:p>
            <a:p>
              <a:pPr algn="just">
                <a:lnSpc>
                  <a:spcPct val="120000"/>
                </a:lnSpc>
                <a:spcBef>
                  <a:spcPct val="0"/>
                </a:spcBef>
              </a:pPr>
              <a:r>
                <a:rPr lang="en-US" sz="2300" b="1" i="1">
                  <a:solidFill>
                    <a:srgbClr val="000000"/>
                  </a:solidFill>
                  <a:latin typeface="Arial" pitchFamily="34" charset="0"/>
                </a:rPr>
                <a:t>. Không tự ý dùng thuốc</a:t>
              </a:r>
            </a:p>
            <a:p>
              <a:pPr algn="just">
                <a:lnSpc>
                  <a:spcPct val="120000"/>
                </a:lnSpc>
                <a:spcBef>
                  <a:spcPct val="0"/>
                </a:spcBef>
              </a:pPr>
              <a:r>
                <a:rPr lang="en-US" sz="2300" b="1" i="1">
                  <a:solidFill>
                    <a:srgbClr val="000000"/>
                  </a:solidFill>
                  <a:latin typeface="Arial" pitchFamily="34" charset="0"/>
                </a:rPr>
                <a:t>. Thường xuyên kiểm tra sức khoẻ.</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385" b="42385"/>
          <a:stretch>
            <a:fillRect/>
          </a:stretch>
        </p:blipFill>
        <p:spPr>
          <a:xfrm>
            <a:off x="0" y="0"/>
            <a:ext cx="12188825" cy="1044443"/>
          </a:xfrm>
          <a:prstGeom prst="rect">
            <a:avLst/>
          </a:prstGeom>
        </p:spPr>
      </p:pic>
      <p:sp>
        <p:nvSpPr>
          <p:cNvPr id="3" name="TextBox 3"/>
          <p:cNvSpPr txBox="1"/>
          <p:nvPr/>
        </p:nvSpPr>
        <p:spPr>
          <a:xfrm>
            <a:off x="685621" y="301030"/>
            <a:ext cx="632084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MỘT SỐ BỆNH VỀ TUYẾN NỘI TIẾT</a:t>
            </a:r>
          </a:p>
        </p:txBody>
      </p:sp>
      <p:grpSp>
        <p:nvGrpSpPr>
          <p:cNvPr id="4" name="Group 4"/>
          <p:cNvGrpSpPr/>
          <p:nvPr/>
        </p:nvGrpSpPr>
        <p:grpSpPr>
          <a:xfrm>
            <a:off x="685622" y="1220279"/>
            <a:ext cx="10817582" cy="1024700"/>
            <a:chOff x="0" y="0"/>
            <a:chExt cx="21640800" cy="2049399"/>
          </a:xfrm>
        </p:grpSpPr>
        <p:grpSp>
          <p:nvGrpSpPr>
            <p:cNvPr id="5" name="Group 5"/>
            <p:cNvGrpSpPr/>
            <p:nvPr/>
          </p:nvGrpSpPr>
          <p:grpSpPr>
            <a:xfrm>
              <a:off x="0" y="0"/>
              <a:ext cx="21640800" cy="2049399"/>
              <a:chOff x="0" y="0"/>
              <a:chExt cx="4274726" cy="404820"/>
            </a:xfrm>
          </p:grpSpPr>
          <p:sp>
            <p:nvSpPr>
              <p:cNvPr id="6" name="Freeform 6"/>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8" name="TextBox 8"/>
            <p:cNvSpPr txBox="1"/>
            <p:nvPr/>
          </p:nvSpPr>
          <p:spPr>
            <a:xfrm>
              <a:off x="692896" y="191792"/>
              <a:ext cx="20570347" cy="161544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Khẩu phần ăn thiếu iodine có thể dẫn đến hậu quả gì đối với sức khỏe chúng ta?</a:t>
              </a:r>
            </a:p>
          </p:txBody>
        </p:sp>
      </p:grpSp>
      <p:sp>
        <p:nvSpPr>
          <p:cNvPr id="9" name="TextBox 9"/>
          <p:cNvSpPr txBox="1"/>
          <p:nvPr/>
        </p:nvSpPr>
        <p:spPr>
          <a:xfrm>
            <a:off x="685622" y="2378329"/>
            <a:ext cx="10817582" cy="3061607"/>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Khẩu phần ăn thiếu iodine có thể gây ra một số hậu quả như:</a:t>
            </a:r>
          </a:p>
          <a:p>
            <a:pPr>
              <a:lnSpc>
                <a:spcPct val="120000"/>
              </a:lnSpc>
            </a:pPr>
            <a:r>
              <a:rPr lang="en-US" sz="2400">
                <a:latin typeface="Arial" pitchFamily="34" charset="0"/>
                <a:cs typeface="Arial" pitchFamily="34" charset="0"/>
              </a:rPr>
              <a:t>- Nếu thiếu iodine ở phụ nữ mang thai sẽ dễ gây ra sảy thai, thai chết lưu hoặc sinh non.</a:t>
            </a:r>
          </a:p>
          <a:p>
            <a:pPr>
              <a:lnSpc>
                <a:spcPct val="120000"/>
              </a:lnSpc>
            </a:pPr>
            <a:r>
              <a:rPr lang="en-US" sz="2400">
                <a:latin typeface="Arial" pitchFamily="34" charset="0"/>
                <a:cs typeface="Arial" pitchFamily="34" charset="0"/>
              </a:rPr>
              <a:t>- Nếu thiếu iodine ở trẻ em sẽ gây bệnh bướu cổ, thiểu năng tuyến giáp dẫn đến ảnh hưởng lớn đến sự phát triển thể chất và trí tuệ của trẻ (trẻ chậm lớn, trí não kém phát triển). Bướu cổ ở người lớn sẽ khiến hoạt động thần kinh giảm sút, trí nhớ kém.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385" b="42385"/>
          <a:stretch>
            <a:fillRect/>
          </a:stretch>
        </p:blipFill>
        <p:spPr>
          <a:xfrm>
            <a:off x="0" y="0"/>
            <a:ext cx="12188825" cy="1044443"/>
          </a:xfrm>
          <a:prstGeom prst="rect">
            <a:avLst/>
          </a:prstGeom>
        </p:spPr>
      </p:pic>
      <p:sp>
        <p:nvSpPr>
          <p:cNvPr id="3" name="TextBox 3"/>
          <p:cNvSpPr txBox="1"/>
          <p:nvPr/>
        </p:nvSpPr>
        <p:spPr>
          <a:xfrm>
            <a:off x="685621" y="301030"/>
            <a:ext cx="632084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MỘT SỐ BỆNH VỀ TUYẾN NỘI TIẾT</a:t>
            </a:r>
          </a:p>
        </p:txBody>
      </p:sp>
      <p:grpSp>
        <p:nvGrpSpPr>
          <p:cNvPr id="4" name="Group 4"/>
          <p:cNvGrpSpPr/>
          <p:nvPr/>
        </p:nvGrpSpPr>
        <p:grpSpPr>
          <a:xfrm>
            <a:off x="685622" y="1184816"/>
            <a:ext cx="10817582" cy="1205737"/>
            <a:chOff x="0" y="0"/>
            <a:chExt cx="21640800" cy="2411474"/>
          </a:xfrm>
        </p:grpSpPr>
        <p:grpSp>
          <p:nvGrpSpPr>
            <p:cNvPr id="5" name="Group 5"/>
            <p:cNvGrpSpPr/>
            <p:nvPr/>
          </p:nvGrpSpPr>
          <p:grpSpPr>
            <a:xfrm>
              <a:off x="815061" y="554958"/>
              <a:ext cx="20825739" cy="1856516"/>
              <a:chOff x="0" y="0"/>
              <a:chExt cx="4113726" cy="366719"/>
            </a:xfrm>
          </p:grpSpPr>
          <p:sp>
            <p:nvSpPr>
              <p:cNvPr id="6" name="Freeform 6"/>
              <p:cNvSpPr/>
              <p:nvPr/>
            </p:nvSpPr>
            <p:spPr>
              <a:xfrm>
                <a:off x="0" y="0"/>
                <a:ext cx="4113726" cy="366719"/>
              </a:xfrm>
              <a:custGeom>
                <a:avLst/>
                <a:gdLst/>
                <a:ahLst/>
                <a:cxnLst/>
                <a:rect l="l" t="t" r="r" b="b"/>
                <a:pathLst>
                  <a:path w="4113726" h="366719">
                    <a:moveTo>
                      <a:pt x="0" y="0"/>
                    </a:moveTo>
                    <a:lnTo>
                      <a:pt x="4113726" y="0"/>
                    </a:lnTo>
                    <a:lnTo>
                      <a:pt x="4113726" y="366719"/>
                    </a:lnTo>
                    <a:lnTo>
                      <a:pt x="0" y="366719"/>
                    </a:lnTo>
                    <a:close/>
                  </a:path>
                </a:pathLst>
              </a:custGeom>
              <a:solidFill>
                <a:srgbClr val="D2C7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1630123" cy="1734173"/>
            </a:xfrm>
            <a:prstGeom prst="rect">
              <a:avLst/>
            </a:prstGeom>
          </p:spPr>
        </p:pic>
        <p:sp>
          <p:nvSpPr>
            <p:cNvPr id="9" name="TextBox 9"/>
            <p:cNvSpPr txBox="1"/>
            <p:nvPr/>
          </p:nvSpPr>
          <p:spPr>
            <a:xfrm>
              <a:off x="1553923" y="1002866"/>
              <a:ext cx="19679405"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Đề xuất một số biện pháp phòng chống bệnh đái tháo đường</a:t>
              </a:r>
            </a:p>
          </p:txBody>
        </p:sp>
      </p:grpSp>
      <p:sp>
        <p:nvSpPr>
          <p:cNvPr id="10" name="TextBox 10"/>
          <p:cNvSpPr txBox="1"/>
          <p:nvPr/>
        </p:nvSpPr>
        <p:spPr>
          <a:xfrm>
            <a:off x="685622" y="2485804"/>
            <a:ext cx="10817582" cy="3504806"/>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Một số biện pháp phòng chống bệnh đái tháo đường:</a:t>
            </a:r>
          </a:p>
          <a:p>
            <a:pPr>
              <a:lnSpc>
                <a:spcPct val="120000"/>
              </a:lnSpc>
            </a:pPr>
            <a:r>
              <a:rPr lang="en-US" sz="2400">
                <a:latin typeface="Arial" pitchFamily="34" charset="0"/>
                <a:cs typeface="Arial" pitchFamily="34" charset="0"/>
              </a:rPr>
              <a:t>- Cần có chế độ dinh dưỡng phù hợp: hạn chế chất bột đường, chất béo; tăng cường ăn các loại rau quả tốt cho sức khỏe;…</a:t>
            </a:r>
          </a:p>
          <a:p>
            <a:pPr>
              <a:lnSpc>
                <a:spcPct val="120000"/>
              </a:lnSpc>
            </a:pPr>
            <a:r>
              <a:rPr lang="en-US" sz="2400">
                <a:latin typeface="Arial" pitchFamily="34" charset="0"/>
                <a:cs typeface="Arial" pitchFamily="34" charset="0"/>
              </a:rPr>
              <a:t>- Luyện tập thể dục thể thao thường xuyên.</a:t>
            </a:r>
          </a:p>
          <a:p>
            <a:pPr>
              <a:lnSpc>
                <a:spcPct val="120000"/>
              </a:lnSpc>
            </a:pPr>
            <a:r>
              <a:rPr lang="en-US" sz="2400">
                <a:latin typeface="Arial" pitchFamily="34" charset="0"/>
                <a:cs typeface="Arial" pitchFamily="34" charset="0"/>
              </a:rPr>
              <a:t>- Kiểm soát cân nặng của cơ thể, tránh tình trạng thừa cân, béo phì.</a:t>
            </a:r>
          </a:p>
          <a:p>
            <a:pPr>
              <a:lnSpc>
                <a:spcPct val="120000"/>
              </a:lnSpc>
            </a:pPr>
            <a:r>
              <a:rPr lang="en-US" sz="2400">
                <a:latin typeface="Arial" pitchFamily="34" charset="0"/>
                <a:cs typeface="Arial" pitchFamily="34" charset="0"/>
              </a:rPr>
              <a:t>- Không hoặc hạn chế tối đa việc sử dụng các loại chất kích thích như thuốc lá, rượu bia,…</a:t>
            </a:r>
          </a:p>
          <a:p>
            <a:pPr>
              <a:lnSpc>
                <a:spcPct val="120000"/>
              </a:lnSpc>
            </a:pPr>
            <a:r>
              <a:rPr lang="en-US" sz="2400">
                <a:latin typeface="Arial" pitchFamily="34" charset="0"/>
                <a:cs typeface="Arial" pitchFamily="34" charset="0"/>
              </a:rPr>
              <a:t>- Thường xuyên kiểm tra lượng đường máu.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385" b="42385"/>
          <a:stretch>
            <a:fillRect/>
          </a:stretch>
        </p:blipFill>
        <p:spPr>
          <a:xfrm>
            <a:off x="0" y="0"/>
            <a:ext cx="12188825" cy="1044443"/>
          </a:xfrm>
          <a:prstGeom prst="rect">
            <a:avLst/>
          </a:prstGeom>
        </p:spPr>
      </p:pic>
      <p:sp>
        <p:nvSpPr>
          <p:cNvPr id="3" name="TextBox 3"/>
          <p:cNvSpPr txBox="1"/>
          <p:nvPr/>
        </p:nvSpPr>
        <p:spPr>
          <a:xfrm>
            <a:off x="685621" y="301030"/>
            <a:ext cx="632084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MỘT SỐ BỆNH VỀ TUYẾN NỘI TIẾT</a:t>
            </a:r>
          </a:p>
        </p:txBody>
      </p:sp>
      <p:grpSp>
        <p:nvGrpSpPr>
          <p:cNvPr id="4" name="Group 4"/>
          <p:cNvGrpSpPr/>
          <p:nvPr/>
        </p:nvGrpSpPr>
        <p:grpSpPr>
          <a:xfrm>
            <a:off x="685622" y="1285658"/>
            <a:ext cx="10817582" cy="2358706"/>
            <a:chOff x="0" y="0"/>
            <a:chExt cx="21640800" cy="4717412"/>
          </a:xfrm>
        </p:grpSpPr>
        <p:grpSp>
          <p:nvGrpSpPr>
            <p:cNvPr id="5" name="Group 5"/>
            <p:cNvGrpSpPr/>
            <p:nvPr/>
          </p:nvGrpSpPr>
          <p:grpSpPr>
            <a:xfrm>
              <a:off x="718730" y="442872"/>
              <a:ext cx="20922070" cy="4274540"/>
              <a:chOff x="0" y="0"/>
              <a:chExt cx="5920967" cy="1209699"/>
            </a:xfrm>
          </p:grpSpPr>
          <p:sp>
            <p:nvSpPr>
              <p:cNvPr id="6" name="Freeform 6"/>
              <p:cNvSpPr/>
              <p:nvPr/>
            </p:nvSpPr>
            <p:spPr>
              <a:xfrm>
                <a:off x="0" y="0"/>
                <a:ext cx="5920967" cy="1209699"/>
              </a:xfrm>
              <a:custGeom>
                <a:avLst/>
                <a:gdLst/>
                <a:ahLst/>
                <a:cxnLst/>
                <a:rect l="l" t="t" r="r" b="b"/>
                <a:pathLst>
                  <a:path w="5920967" h="1209699">
                    <a:moveTo>
                      <a:pt x="5796507" y="59690"/>
                    </a:moveTo>
                    <a:cubicBezTo>
                      <a:pt x="5832067" y="59690"/>
                      <a:pt x="5861277" y="88900"/>
                      <a:pt x="5861277" y="124460"/>
                    </a:cubicBezTo>
                    <a:lnTo>
                      <a:pt x="5861277" y="1085239"/>
                    </a:lnTo>
                    <a:cubicBezTo>
                      <a:pt x="5861277" y="1120799"/>
                      <a:pt x="5832067" y="1150009"/>
                      <a:pt x="5796507" y="1150009"/>
                    </a:cubicBezTo>
                    <a:lnTo>
                      <a:pt x="124460" y="1150009"/>
                    </a:lnTo>
                    <a:cubicBezTo>
                      <a:pt x="88900" y="1150009"/>
                      <a:pt x="59690" y="1120799"/>
                      <a:pt x="59690" y="1085239"/>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085239"/>
                    </a:lnTo>
                    <a:cubicBezTo>
                      <a:pt x="0" y="1153819"/>
                      <a:pt x="55880" y="1209699"/>
                      <a:pt x="124460" y="1209699"/>
                    </a:cubicBezTo>
                    <a:lnTo>
                      <a:pt x="5796507" y="1209699"/>
                    </a:lnTo>
                    <a:cubicBezTo>
                      <a:pt x="5865087" y="1209699"/>
                      <a:pt x="5920967" y="1153819"/>
                      <a:pt x="5920967" y="1085239"/>
                    </a:cubicBezTo>
                    <a:lnTo>
                      <a:pt x="5920967" y="124460"/>
                    </a:lnTo>
                    <a:cubicBezTo>
                      <a:pt x="5920967" y="55880"/>
                      <a:pt x="5865087" y="0"/>
                      <a:pt x="5796507" y="0"/>
                    </a:cubicBezTo>
                    <a:close/>
                  </a:path>
                </a:pathLst>
              </a:custGeom>
              <a:solidFill>
                <a:srgbClr val="00BF63"/>
              </a:solidFill>
            </p:spPr>
          </p:sp>
        </p:grpSp>
        <p:pic>
          <p:nvPicPr>
            <p:cNvPr id="7" name="Picture 7"/>
            <p:cNvPicPr>
              <a:picLocks noChangeAspect="1"/>
            </p:cNvPicPr>
            <p:nvPr/>
          </p:nvPicPr>
          <p:blipFill>
            <a:blip r:embed="rId3"/>
            <a:srcRect/>
            <a:stretch>
              <a:fillRect/>
            </a:stretch>
          </p:blipFill>
          <p:spPr>
            <a:xfrm>
              <a:off x="0" y="0"/>
              <a:ext cx="3582694" cy="3515519"/>
            </a:xfrm>
            <a:prstGeom prst="rect">
              <a:avLst/>
            </a:prstGeom>
          </p:spPr>
        </p:pic>
        <p:sp>
          <p:nvSpPr>
            <p:cNvPr id="8" name="TextBox 8"/>
            <p:cNvSpPr txBox="1"/>
            <p:nvPr/>
          </p:nvSpPr>
          <p:spPr>
            <a:xfrm>
              <a:off x="3904469" y="870064"/>
              <a:ext cx="17333510" cy="3385542"/>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Tìm hiểu thêm</a:t>
              </a:r>
            </a:p>
            <a:p>
              <a:pPr algn="just">
                <a:lnSpc>
                  <a:spcPts val="3266"/>
                </a:lnSpc>
                <a:spcBef>
                  <a:spcPct val="0"/>
                </a:spcBef>
              </a:pPr>
              <a:r>
                <a:rPr lang="en-US" sz="2300" b="1">
                  <a:solidFill>
                    <a:srgbClr val="000000"/>
                  </a:solidFill>
                  <a:latin typeface="Arial" pitchFamily="34" charset="0"/>
                </a:rPr>
                <a:t>Tìm hiểu về bệnh bướu cổ do thiếu iodine và bệnh bướu cổ Basedow</a:t>
              </a:r>
              <a:r>
                <a:rPr lang="en-US" sz="2300" b="1" smtClean="0">
                  <a:solidFill>
                    <a:srgbClr val="000000"/>
                  </a:solidFill>
                  <a:latin typeface="Arial" pitchFamily="34" charset="0"/>
                </a:rPr>
                <a:t>, sau đó </a:t>
              </a:r>
              <a:r>
                <a:rPr lang="en-US" sz="2300" b="1">
                  <a:solidFill>
                    <a:srgbClr val="000000"/>
                  </a:solidFill>
                  <a:latin typeface="Arial" pitchFamily="34" charset="0"/>
                </a:rPr>
                <a:t>so sánh nguyên nhân và biểu hiện của hai </a:t>
              </a:r>
              <a:r>
                <a:rPr lang="en-US" sz="2300" b="1" smtClean="0">
                  <a:solidFill>
                    <a:srgbClr val="000000"/>
                  </a:solidFill>
                  <a:latin typeface="Arial" pitchFamily="34" charset="0"/>
                </a:rPr>
                <a:t>bệnh lý </a:t>
              </a:r>
              <a:r>
                <a:rPr lang="en-US" sz="2300" b="1">
                  <a:solidFill>
                    <a:srgbClr val="000000"/>
                  </a:solidFill>
                  <a:latin typeface="Arial" pitchFamily="34" charset="0"/>
                </a:rPr>
                <a:t>này.</a:t>
              </a:r>
            </a:p>
          </p:txBody>
        </p:sp>
      </p:grpSp>
      <p:graphicFrame>
        <p:nvGraphicFramePr>
          <p:cNvPr id="10" name="Table 9"/>
          <p:cNvGraphicFramePr>
            <a:graphicFrameLocks noGrp="1"/>
          </p:cNvGraphicFramePr>
          <p:nvPr>
            <p:extLst>
              <p:ext uri="{D42A27DB-BD31-4B8C-83A1-F6EECF244321}">
                <p14:modId xmlns:p14="http://schemas.microsoft.com/office/powerpoint/2010/main" val="462119021"/>
              </p:ext>
            </p:extLst>
          </p:nvPr>
        </p:nvGraphicFramePr>
        <p:xfrm>
          <a:off x="579677" y="3886200"/>
          <a:ext cx="10923527" cy="2542794"/>
        </p:xfrm>
        <a:graphic>
          <a:graphicData uri="http://schemas.openxmlformats.org/drawingml/2006/table">
            <a:tbl>
              <a:tblPr firstRow="1" firstCol="1" bandRow="1">
                <a:tableStyleId>{5C22544A-7EE6-4342-B048-85BDC9FD1C3A}</a:tableStyleId>
              </a:tblPr>
              <a:tblGrid>
                <a:gridCol w="1325616"/>
                <a:gridCol w="5281981"/>
                <a:gridCol w="4315930"/>
              </a:tblGrid>
              <a:tr h="231733">
                <a:tc>
                  <a:txBody>
                    <a:bodyPr/>
                    <a:lstStyle/>
                    <a:p>
                      <a:pPr marL="0" marR="0" algn="ctr">
                        <a:lnSpc>
                          <a:spcPct val="120000"/>
                        </a:lnSpc>
                        <a:spcBef>
                          <a:spcPts val="0"/>
                        </a:spcBef>
                        <a:spcAft>
                          <a:spcPts val="0"/>
                        </a:spcAft>
                        <a:tabLst>
                          <a:tab pos="180340" algn="l"/>
                          <a:tab pos="1440180" algn="l"/>
                          <a:tab pos="2970530" algn="l"/>
                          <a:tab pos="4500880" algn="l"/>
                        </a:tabLst>
                      </a:pPr>
                      <a:r>
                        <a:rPr lang="en-US" sz="1800">
                          <a:effectLst/>
                          <a:latin typeface="Arial" pitchFamily="34" charset="0"/>
                          <a:cs typeface="Arial" pitchFamily="34" charset="0"/>
                        </a:rPr>
                        <a:t>Tiêu chí</a:t>
                      </a:r>
                      <a:endParaRPr lang="en-US" sz="1800">
                        <a:effectLst/>
                        <a:latin typeface="Arial" pitchFamily="34" charset="0"/>
                        <a:ea typeface="Calibri"/>
                        <a:cs typeface="Arial" pitchFamily="34" charset="0"/>
                      </a:endParaRPr>
                    </a:p>
                  </a:txBody>
                  <a:tcPr marL="61704" marR="61704" marT="0" marB="0"/>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800">
                          <a:effectLst/>
                          <a:latin typeface="Arial" pitchFamily="34" charset="0"/>
                          <a:cs typeface="Arial" pitchFamily="34" charset="0"/>
                        </a:rPr>
                        <a:t>Bệnh bướu cổ</a:t>
                      </a:r>
                      <a:endParaRPr lang="en-US" sz="1800">
                        <a:effectLst/>
                        <a:latin typeface="Arial" pitchFamily="34" charset="0"/>
                        <a:ea typeface="Calibri"/>
                        <a:cs typeface="Arial" pitchFamily="34" charset="0"/>
                      </a:endParaRPr>
                    </a:p>
                  </a:txBody>
                  <a:tcPr marL="61704" marR="61704" marT="0" marB="0"/>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800">
                          <a:effectLst/>
                          <a:latin typeface="Arial" pitchFamily="34" charset="0"/>
                          <a:cs typeface="Arial" pitchFamily="34" charset="0"/>
                        </a:rPr>
                        <a:t>Bệnh Basedow</a:t>
                      </a:r>
                      <a:endParaRPr lang="en-US" sz="1800">
                        <a:effectLst/>
                        <a:latin typeface="Arial" pitchFamily="34" charset="0"/>
                        <a:ea typeface="Calibri"/>
                        <a:cs typeface="Arial" pitchFamily="34" charset="0"/>
                      </a:endParaRPr>
                    </a:p>
                  </a:txBody>
                  <a:tcPr marL="61704" marR="61704" marT="0" marB="0"/>
                </a:tc>
              </a:tr>
              <a:tr h="926933">
                <a:tc>
                  <a:txBody>
                    <a:bodyPr/>
                    <a:lstStyle/>
                    <a:p>
                      <a:pPr marL="0" marR="0" algn="ctr">
                        <a:lnSpc>
                          <a:spcPct val="120000"/>
                        </a:lnSpc>
                        <a:spcBef>
                          <a:spcPts val="0"/>
                        </a:spcBef>
                        <a:spcAft>
                          <a:spcPts val="0"/>
                        </a:spcAft>
                        <a:tabLst>
                          <a:tab pos="180340" algn="l"/>
                          <a:tab pos="1440180" algn="l"/>
                          <a:tab pos="2970530" algn="l"/>
                          <a:tab pos="4500880" algn="l"/>
                        </a:tabLst>
                      </a:pPr>
                      <a:r>
                        <a:rPr lang="en-US" sz="1800">
                          <a:effectLst/>
                          <a:latin typeface="Arial" pitchFamily="34" charset="0"/>
                          <a:cs typeface="Arial" pitchFamily="34" charset="0"/>
                        </a:rPr>
                        <a:t>Nguyên</a:t>
                      </a:r>
                    </a:p>
                    <a:p>
                      <a:pPr marL="0" marR="0" algn="ctr">
                        <a:lnSpc>
                          <a:spcPct val="120000"/>
                        </a:lnSpc>
                        <a:spcBef>
                          <a:spcPts val="0"/>
                        </a:spcBef>
                        <a:spcAft>
                          <a:spcPts val="0"/>
                        </a:spcAft>
                        <a:tabLst>
                          <a:tab pos="180340" algn="l"/>
                          <a:tab pos="1440180" algn="l"/>
                          <a:tab pos="2970530" algn="l"/>
                          <a:tab pos="4500880" algn="l"/>
                        </a:tabLst>
                      </a:pPr>
                      <a:r>
                        <a:rPr lang="en-US" sz="1800">
                          <a:effectLst/>
                          <a:latin typeface="Arial" pitchFamily="34" charset="0"/>
                          <a:cs typeface="Arial" pitchFamily="34" charset="0"/>
                        </a:rPr>
                        <a:t>nhân</a:t>
                      </a:r>
                      <a:endParaRPr lang="en-US" sz="1800">
                        <a:effectLst/>
                        <a:latin typeface="Arial" pitchFamily="34" charset="0"/>
                        <a:ea typeface="Calibri"/>
                        <a:cs typeface="Arial" pitchFamily="34" charset="0"/>
                      </a:endParaRPr>
                    </a:p>
                  </a:txBody>
                  <a:tcPr marL="61704" marR="61704"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800">
                          <a:effectLst/>
                          <a:latin typeface="Arial" pitchFamily="34" charset="0"/>
                          <a:cs typeface="Arial" pitchFamily="34" charset="0"/>
                        </a:rPr>
                        <a:t>Do chức năng tổng hợp hormone tuyến giáp bị ức chế dẫn đến tuyến yên tiết hormone thúc đẩy tuyến giáp tăng cường hoạt động gây phì đại tuyến.</a:t>
                      </a:r>
                      <a:endParaRPr lang="en-US" sz="1800">
                        <a:effectLst/>
                        <a:latin typeface="Arial" pitchFamily="34" charset="0"/>
                        <a:ea typeface="Calibri"/>
                        <a:cs typeface="Arial" pitchFamily="34" charset="0"/>
                      </a:endParaRPr>
                    </a:p>
                  </a:txBody>
                  <a:tcPr marL="61704" marR="61704"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800">
                          <a:effectLst/>
                          <a:latin typeface="Arial" pitchFamily="34" charset="0"/>
                          <a:cs typeface="Arial" pitchFamily="34" charset="0"/>
                        </a:rPr>
                        <a:t>Do tuyến giáp hoạt động quá mạnh (tiết nhiều hormone).</a:t>
                      </a:r>
                      <a:endParaRPr lang="en-US" sz="1800">
                        <a:effectLst/>
                        <a:latin typeface="Arial" pitchFamily="34" charset="0"/>
                        <a:ea typeface="Calibri"/>
                        <a:cs typeface="Arial" pitchFamily="34" charset="0"/>
                      </a:endParaRPr>
                    </a:p>
                  </a:txBody>
                  <a:tcPr marL="61704" marR="61704" marT="0" marB="0"/>
                </a:tc>
              </a:tr>
              <a:tr h="926933">
                <a:tc>
                  <a:txBody>
                    <a:bodyPr/>
                    <a:lstStyle/>
                    <a:p>
                      <a:pPr marL="0" marR="0" algn="ctr">
                        <a:lnSpc>
                          <a:spcPct val="120000"/>
                        </a:lnSpc>
                        <a:spcBef>
                          <a:spcPts val="0"/>
                        </a:spcBef>
                        <a:spcAft>
                          <a:spcPts val="0"/>
                        </a:spcAft>
                        <a:tabLst>
                          <a:tab pos="180340" algn="l"/>
                          <a:tab pos="1440180" algn="l"/>
                          <a:tab pos="2970530" algn="l"/>
                          <a:tab pos="4500880" algn="l"/>
                        </a:tabLst>
                      </a:pPr>
                      <a:r>
                        <a:rPr lang="en-US" sz="1800">
                          <a:effectLst/>
                          <a:latin typeface="Arial" pitchFamily="34" charset="0"/>
                          <a:cs typeface="Arial" pitchFamily="34" charset="0"/>
                        </a:rPr>
                        <a:t>Biểu hiện</a:t>
                      </a:r>
                      <a:endParaRPr lang="en-US" sz="1800">
                        <a:effectLst/>
                        <a:latin typeface="Arial" pitchFamily="34" charset="0"/>
                        <a:ea typeface="Calibri"/>
                        <a:cs typeface="Arial" pitchFamily="34" charset="0"/>
                      </a:endParaRPr>
                    </a:p>
                  </a:txBody>
                  <a:tcPr marL="61704" marR="61704"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800">
                          <a:effectLst/>
                          <a:latin typeface="Arial" pitchFamily="34" charset="0"/>
                          <a:cs typeface="Arial" pitchFamily="34" charset="0"/>
                        </a:rPr>
                        <a:t>Có u ở phía trước cổ; có cảm giác vướng cổ họng, đau cổ họng; khó nuốt; khó thở; mệt ỏi; thay đổi giọng nói;…</a:t>
                      </a:r>
                      <a:endParaRPr lang="en-US" sz="1800">
                        <a:effectLst/>
                        <a:latin typeface="Arial" pitchFamily="34" charset="0"/>
                        <a:ea typeface="Calibri"/>
                        <a:cs typeface="Arial" pitchFamily="34" charset="0"/>
                      </a:endParaRPr>
                    </a:p>
                  </a:txBody>
                  <a:tcPr marL="61704" marR="61704"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800">
                          <a:effectLst/>
                          <a:latin typeface="Arial" pitchFamily="34" charset="0"/>
                          <a:cs typeface="Arial" pitchFamily="34" charset="0"/>
                        </a:rPr>
                        <a:t>Xuất hiện bướu giáp; nhịp tim tăng; người bệnh luôn trong trạng thái hồi hộp, căng thẳng, mất ngủ; sụt cân nhanh;…</a:t>
                      </a:r>
                      <a:endParaRPr lang="en-US" sz="1800">
                        <a:effectLst/>
                        <a:latin typeface="Arial" pitchFamily="34" charset="0"/>
                        <a:ea typeface="Calibri"/>
                        <a:cs typeface="Arial" pitchFamily="34" charset="0"/>
                      </a:endParaRPr>
                    </a:p>
                  </a:txBody>
                  <a:tcPr marL="61704" marR="61704" marT="0" marB="0"/>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385" b="42385"/>
          <a:stretch>
            <a:fillRect/>
          </a:stretch>
        </p:blipFill>
        <p:spPr>
          <a:xfrm>
            <a:off x="0" y="0"/>
            <a:ext cx="12188825" cy="1044443"/>
          </a:xfrm>
          <a:prstGeom prst="rect">
            <a:avLst/>
          </a:prstGeom>
        </p:spPr>
      </p:pic>
      <p:sp>
        <p:nvSpPr>
          <p:cNvPr id="3" name="TextBox 3"/>
          <p:cNvSpPr txBox="1"/>
          <p:nvPr/>
        </p:nvSpPr>
        <p:spPr>
          <a:xfrm>
            <a:off x="685621" y="301030"/>
            <a:ext cx="632084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MỘT SỐ BỆNH VỀ TUYẾN NỘI TIẾT</a:t>
            </a:r>
          </a:p>
        </p:txBody>
      </p:sp>
      <p:grpSp>
        <p:nvGrpSpPr>
          <p:cNvPr id="4" name="Group 4"/>
          <p:cNvGrpSpPr/>
          <p:nvPr/>
        </p:nvGrpSpPr>
        <p:grpSpPr>
          <a:xfrm>
            <a:off x="685622" y="1285658"/>
            <a:ext cx="10817582" cy="1897101"/>
            <a:chOff x="0" y="0"/>
            <a:chExt cx="21640800" cy="3794203"/>
          </a:xfrm>
        </p:grpSpPr>
        <p:grpSp>
          <p:nvGrpSpPr>
            <p:cNvPr id="5" name="Group 5"/>
            <p:cNvGrpSpPr/>
            <p:nvPr/>
          </p:nvGrpSpPr>
          <p:grpSpPr>
            <a:xfrm>
              <a:off x="718730" y="442872"/>
              <a:ext cx="20922070" cy="3351331"/>
              <a:chOff x="0" y="0"/>
              <a:chExt cx="5920967" cy="948430"/>
            </a:xfrm>
          </p:grpSpPr>
          <p:sp>
            <p:nvSpPr>
              <p:cNvPr id="6" name="Freeform 6"/>
              <p:cNvSpPr/>
              <p:nvPr/>
            </p:nvSpPr>
            <p:spPr>
              <a:xfrm>
                <a:off x="0" y="0"/>
                <a:ext cx="5920967" cy="948430"/>
              </a:xfrm>
              <a:custGeom>
                <a:avLst/>
                <a:gdLst/>
                <a:ahLst/>
                <a:cxnLst/>
                <a:rect l="l" t="t" r="r" b="b"/>
                <a:pathLst>
                  <a:path w="5920967" h="948430">
                    <a:moveTo>
                      <a:pt x="5796507" y="59690"/>
                    </a:moveTo>
                    <a:cubicBezTo>
                      <a:pt x="5832067" y="59690"/>
                      <a:pt x="5861277" y="88900"/>
                      <a:pt x="5861277" y="124460"/>
                    </a:cubicBezTo>
                    <a:lnTo>
                      <a:pt x="5861277" y="823970"/>
                    </a:lnTo>
                    <a:cubicBezTo>
                      <a:pt x="5861277" y="859530"/>
                      <a:pt x="5832067" y="888740"/>
                      <a:pt x="5796507" y="888740"/>
                    </a:cubicBezTo>
                    <a:lnTo>
                      <a:pt x="124460" y="888740"/>
                    </a:lnTo>
                    <a:cubicBezTo>
                      <a:pt x="88900" y="888740"/>
                      <a:pt x="59690" y="859530"/>
                      <a:pt x="59690" y="82397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823970"/>
                    </a:lnTo>
                    <a:cubicBezTo>
                      <a:pt x="0" y="892550"/>
                      <a:pt x="55880" y="948430"/>
                      <a:pt x="124460" y="948430"/>
                    </a:cubicBezTo>
                    <a:lnTo>
                      <a:pt x="5796507" y="948430"/>
                    </a:lnTo>
                    <a:cubicBezTo>
                      <a:pt x="5865087" y="948430"/>
                      <a:pt x="5920967" y="892550"/>
                      <a:pt x="5920967" y="823970"/>
                    </a:cubicBezTo>
                    <a:lnTo>
                      <a:pt x="5920967" y="124460"/>
                    </a:lnTo>
                    <a:cubicBezTo>
                      <a:pt x="5920967" y="55880"/>
                      <a:pt x="5865087" y="0"/>
                      <a:pt x="5796507" y="0"/>
                    </a:cubicBezTo>
                    <a:close/>
                  </a:path>
                </a:pathLst>
              </a:custGeom>
              <a:solidFill>
                <a:srgbClr val="00BF63"/>
              </a:solidFill>
            </p:spPr>
          </p:sp>
        </p:grpSp>
        <p:pic>
          <p:nvPicPr>
            <p:cNvPr id="7" name="Picture 7"/>
            <p:cNvPicPr>
              <a:picLocks noChangeAspect="1"/>
            </p:cNvPicPr>
            <p:nvPr/>
          </p:nvPicPr>
          <p:blipFill>
            <a:blip r:embed="rId3"/>
            <a:srcRect/>
            <a:stretch>
              <a:fillRect/>
            </a:stretch>
          </p:blipFill>
          <p:spPr>
            <a:xfrm>
              <a:off x="0" y="0"/>
              <a:ext cx="3582694" cy="3515519"/>
            </a:xfrm>
            <a:prstGeom prst="rect">
              <a:avLst/>
            </a:prstGeom>
          </p:spPr>
        </p:pic>
        <p:sp>
          <p:nvSpPr>
            <p:cNvPr id="8" name="TextBox 8"/>
            <p:cNvSpPr txBox="1"/>
            <p:nvPr/>
          </p:nvSpPr>
          <p:spPr>
            <a:xfrm>
              <a:off x="3904469" y="870062"/>
              <a:ext cx="17333510"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Thực hiện dự án điều tra số người bị bệnh liên quan đến hệ nội tiết ở địa phương như: bướu cổ; đái tháo đường theo các bước điều tra ở bài 28, trang 135</a:t>
              </a:r>
            </a:p>
          </p:txBody>
        </p:sp>
      </p:grpSp>
      <p:sp>
        <p:nvSpPr>
          <p:cNvPr id="9" name="TextBox 9"/>
          <p:cNvSpPr txBox="1"/>
          <p:nvPr/>
        </p:nvSpPr>
        <p:spPr>
          <a:xfrm>
            <a:off x="685622" y="3379610"/>
            <a:ext cx="2796540"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4398617" cy="2369488"/>
          </a:xfrm>
        </p:grpSpPr>
        <p:sp>
          <p:nvSpPr>
            <p:cNvPr id="3" name="Freeform 3"/>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864956" y="746070"/>
            <a:ext cx="10458915" cy="1275579"/>
            <a:chOff x="0" y="0"/>
            <a:chExt cx="20923278" cy="2551158"/>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454675" y="12002"/>
              <a:ext cx="19468603"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nội tiết gồm các tuyến nội tiết. Tuyến nội tiết là những tuyến sản xuất và tiết hormone trực tiếp vào máu nhằm bảo đảm duy trì ổn định môi trường trong và điều hoà các quá trình sinh lí của cơ thể.</a:t>
              </a:r>
            </a:p>
          </p:txBody>
        </p:sp>
      </p:grpSp>
      <p:grpSp>
        <p:nvGrpSpPr>
          <p:cNvPr id="10" name="Group 10"/>
          <p:cNvGrpSpPr/>
          <p:nvPr/>
        </p:nvGrpSpPr>
        <p:grpSpPr>
          <a:xfrm>
            <a:off x="864956" y="2508924"/>
            <a:ext cx="10458914" cy="1269578"/>
            <a:chOff x="0" y="-66674"/>
            <a:chExt cx="20923276" cy="2539157"/>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4"/>
              <a:ext cx="19468601"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Có các tuyến nội tiết: vùng dưới đồi, tuyến yên, tuyến tùng, tuyến giáp, tuyến cận giáp, tuyến ức, tuyến tuỵ, tuyến trên thận, tuyến sinh dục. Mỗi tuyến nội tiết có chức năng riêng. </a:t>
              </a:r>
            </a:p>
          </p:txBody>
        </p:sp>
      </p:grpSp>
      <p:grpSp>
        <p:nvGrpSpPr>
          <p:cNvPr id="15" name="Group 15"/>
          <p:cNvGrpSpPr/>
          <p:nvPr/>
        </p:nvGrpSpPr>
        <p:grpSpPr>
          <a:xfrm>
            <a:off x="864956" y="4174629"/>
            <a:ext cx="10458914" cy="1692771"/>
            <a:chOff x="0" y="-66674"/>
            <a:chExt cx="20923276" cy="3385543"/>
          </a:xfrm>
        </p:grpSpPr>
        <p:grpSp>
          <p:nvGrpSpPr>
            <p:cNvPr id="16" name="Group 16"/>
            <p:cNvGrpSpPr/>
            <p:nvPr/>
          </p:nvGrpSpPr>
          <p:grpSpPr>
            <a:xfrm>
              <a:off x="0" y="0"/>
              <a:ext cx="785642" cy="78564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TextBox 19"/>
            <p:cNvSpPr txBox="1"/>
            <p:nvPr/>
          </p:nvSpPr>
          <p:spPr>
            <a:xfrm>
              <a:off x="1454675" y="-66674"/>
              <a:ext cx="19468601" cy="33855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bệnh nội tiết thường gặp là bệnh bất thường trong sinh trưởng, bướu cổ, đái tháo đường. Để phòng bệnh về tuyến nội tiết cần có chế độ dinh dưỡng, lối sống lành mạnh, không tự ý sử dụng thuốc, kiểm tra sức khỏe định kì.</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400045"/>
            <a:ext cx="10817582" cy="1750943"/>
            <a:chOff x="0" y="0"/>
            <a:chExt cx="21640800" cy="3501885"/>
          </a:xfrm>
        </p:grpSpPr>
        <p:grpSp>
          <p:nvGrpSpPr>
            <p:cNvPr id="3" name="Group 3"/>
            <p:cNvGrpSpPr/>
            <p:nvPr/>
          </p:nvGrpSpPr>
          <p:grpSpPr>
            <a:xfrm>
              <a:off x="0" y="0"/>
              <a:ext cx="21640800" cy="3501885"/>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6" name="TextBox 6"/>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người có triệu chứng được thể hiện trong hình đang mắc bệnh gì. Nguyên nhân của bệnh là gì?</a:t>
              </a:r>
            </a:p>
          </p:txBody>
        </p:sp>
      </p:grpSp>
      <p:pic>
        <p:nvPicPr>
          <p:cNvPr id="7" name="Picture 7"/>
          <p:cNvPicPr>
            <a:picLocks noChangeAspect="1"/>
          </p:cNvPicPr>
          <p:nvPr/>
        </p:nvPicPr>
        <p:blipFill>
          <a:blip r:embed="rId2"/>
          <a:srcRect l="16701" r="16701"/>
          <a:stretch>
            <a:fillRect/>
          </a:stretch>
        </p:blipFill>
        <p:spPr>
          <a:xfrm>
            <a:off x="450833" y="2373473"/>
            <a:ext cx="5408791" cy="4277436"/>
          </a:xfrm>
          <a:prstGeom prst="rect">
            <a:avLst/>
          </a:prstGeom>
        </p:spPr>
      </p:pic>
      <p:pic>
        <p:nvPicPr>
          <p:cNvPr id="8" name="Picture 8"/>
          <p:cNvPicPr>
            <a:picLocks noChangeAspect="1"/>
          </p:cNvPicPr>
          <p:nvPr/>
        </p:nvPicPr>
        <p:blipFill>
          <a:blip r:embed="rId3"/>
          <a:srcRect b="2079"/>
          <a:stretch>
            <a:fillRect/>
          </a:stretch>
        </p:blipFill>
        <p:spPr>
          <a:xfrm>
            <a:off x="6149065" y="2373473"/>
            <a:ext cx="3489307" cy="427743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90046" y="2373473"/>
            <a:ext cx="1747947" cy="427743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88" b="44288"/>
          <a:stretch>
            <a:fillRect/>
          </a:stretch>
        </p:blipFill>
        <p:spPr>
          <a:xfrm>
            <a:off x="0" y="0"/>
            <a:ext cx="12188825" cy="1044443"/>
          </a:xfrm>
          <a:prstGeom prst="rect">
            <a:avLst/>
          </a:prstGeom>
        </p:spPr>
      </p:pic>
      <p:grpSp>
        <p:nvGrpSpPr>
          <p:cNvPr id="3" name="Group 3"/>
          <p:cNvGrpSpPr/>
          <p:nvPr/>
        </p:nvGrpSpPr>
        <p:grpSpPr>
          <a:xfrm>
            <a:off x="685622" y="1220279"/>
            <a:ext cx="10817582" cy="1024700"/>
            <a:chOff x="0" y="0"/>
            <a:chExt cx="21640800" cy="2049399"/>
          </a:xfrm>
        </p:grpSpPr>
        <p:grpSp>
          <p:nvGrpSpPr>
            <p:cNvPr id="4" name="Group 4"/>
            <p:cNvGrpSpPr/>
            <p:nvPr/>
          </p:nvGrpSpPr>
          <p:grpSpPr>
            <a:xfrm>
              <a:off x="0" y="0"/>
              <a:ext cx="21640800" cy="2049399"/>
              <a:chOff x="0" y="0"/>
              <a:chExt cx="4274726" cy="404820"/>
            </a:xfrm>
          </p:grpSpPr>
          <p:sp>
            <p:nvSpPr>
              <p:cNvPr id="5" name="Freeform 5"/>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7" name="TextBox 7"/>
            <p:cNvSpPr txBox="1"/>
            <p:nvPr/>
          </p:nvSpPr>
          <p:spPr>
            <a:xfrm>
              <a:off x="692896" y="191792"/>
              <a:ext cx="20570347" cy="169892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nêu vị trí, chức năng của các tuyến nội tiết trong cơ thể. Từ đó cho biết hệ nội tiết là gì?</a:t>
              </a:r>
            </a:p>
          </p:txBody>
        </p:sp>
      </p:grpSp>
      <p:sp>
        <p:nvSpPr>
          <p:cNvPr id="8" name="TextBox 8"/>
          <p:cNvSpPr txBox="1"/>
          <p:nvPr/>
        </p:nvSpPr>
        <p:spPr>
          <a:xfrm>
            <a:off x="394853" y="2286000"/>
            <a:ext cx="3541930" cy="704745"/>
          </a:xfrm>
          <a:prstGeom prst="rect">
            <a:avLst/>
          </a:prstGeom>
        </p:spPr>
        <p:txBody>
          <a:bodyPr lIns="0" tIns="0" rIns="0" bIns="0" rtlCol="0" anchor="t">
            <a:spAutoFit/>
          </a:bodyPr>
          <a:lstStyle/>
          <a:p>
            <a:pPr algn="just">
              <a:lnSpc>
                <a:spcPct val="120000"/>
              </a:lnSpc>
              <a:spcBef>
                <a:spcPct val="0"/>
              </a:spcBef>
            </a:pPr>
            <a:r>
              <a:rPr lang="en-US" sz="2000" b="1">
                <a:solidFill>
                  <a:srgbClr val="C00000"/>
                </a:solidFill>
                <a:latin typeface="Arial" pitchFamily="34" charset="0"/>
              </a:rPr>
              <a:t>Tuyến tùng</a:t>
            </a:r>
            <a:r>
              <a:rPr lang="en-US" sz="2000">
                <a:solidFill>
                  <a:srgbClr val="000000"/>
                </a:solidFill>
                <a:latin typeface="Arial" pitchFamily="34" charset="0"/>
              </a:rPr>
              <a:t>: </a:t>
            </a:r>
            <a:r>
              <a:rPr lang="en-US" sz="2000" i="1">
                <a:solidFill>
                  <a:srgbClr val="000000"/>
                </a:solidFill>
                <a:latin typeface="Arial" pitchFamily="34" charset="0"/>
              </a:rPr>
              <a:t>Điều hoà chu kì thức ngủ (melatonin)</a:t>
            </a:r>
          </a:p>
        </p:txBody>
      </p:sp>
      <p:pic>
        <p:nvPicPr>
          <p:cNvPr id="9" name="Picture 9"/>
          <p:cNvPicPr>
            <a:picLocks noChangeAspect="1"/>
          </p:cNvPicPr>
          <p:nvPr/>
        </p:nvPicPr>
        <p:blipFill>
          <a:blip r:embed="rId3"/>
          <a:srcRect l="9350" r="6843"/>
          <a:stretch>
            <a:fillRect/>
          </a:stretch>
        </p:blipFill>
        <p:spPr>
          <a:xfrm>
            <a:off x="4786521" y="2422779"/>
            <a:ext cx="6716683" cy="4209183"/>
          </a:xfrm>
          <a:prstGeom prst="rect">
            <a:avLst/>
          </a:prstGeom>
        </p:spPr>
      </p:pic>
      <p:sp>
        <p:nvSpPr>
          <p:cNvPr id="10" name="AutoShape 10"/>
          <p:cNvSpPr/>
          <p:nvPr/>
        </p:nvSpPr>
        <p:spPr>
          <a:xfrm>
            <a:off x="3936782" y="2727579"/>
            <a:ext cx="4208080" cy="701421"/>
          </a:xfrm>
          <a:prstGeom prst="line">
            <a:avLst/>
          </a:prstGeom>
          <a:ln w="47625" cap="flat">
            <a:solidFill>
              <a:srgbClr val="BC1823"/>
            </a:solidFill>
            <a:prstDash val="lgDash"/>
            <a:headEnd type="none" w="sm" len="sm"/>
            <a:tailEnd type="arrow" w="med" len="sm"/>
          </a:ln>
        </p:spPr>
      </p:sp>
      <p:sp>
        <p:nvSpPr>
          <p:cNvPr id="11" name="TextBox 11"/>
          <p:cNvSpPr txBox="1"/>
          <p:nvPr/>
        </p:nvSpPr>
        <p:spPr>
          <a:xfrm>
            <a:off x="685622" y="301030"/>
            <a:ext cx="574565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CÁC TUYẾN NỘI TIẾT</a:t>
            </a:r>
          </a:p>
        </p:txBody>
      </p:sp>
      <p:sp>
        <p:nvSpPr>
          <p:cNvPr id="12" name="TextBox 12"/>
          <p:cNvSpPr txBox="1"/>
          <p:nvPr/>
        </p:nvSpPr>
        <p:spPr>
          <a:xfrm>
            <a:off x="394853" y="5257800"/>
            <a:ext cx="3541930" cy="704745"/>
          </a:xfrm>
          <a:prstGeom prst="rect">
            <a:avLst/>
          </a:prstGeom>
        </p:spPr>
        <p:txBody>
          <a:bodyPr lIns="0" tIns="0" rIns="0" bIns="0" rtlCol="0" anchor="t">
            <a:spAutoFit/>
          </a:bodyPr>
          <a:lstStyle/>
          <a:p>
            <a:pPr algn="just">
              <a:lnSpc>
                <a:spcPct val="120000"/>
              </a:lnSpc>
              <a:spcBef>
                <a:spcPct val="0"/>
              </a:spcBef>
            </a:pPr>
            <a:r>
              <a:rPr lang="en-US" sz="2000" b="1">
                <a:solidFill>
                  <a:srgbClr val="C00000"/>
                </a:solidFill>
                <a:latin typeface="Arial" pitchFamily="34" charset="0"/>
              </a:rPr>
              <a:t>Tuyến cận giáp</a:t>
            </a:r>
            <a:r>
              <a:rPr lang="en-US" sz="2000">
                <a:solidFill>
                  <a:srgbClr val="000000"/>
                </a:solidFill>
                <a:latin typeface="Arial" pitchFamily="34" charset="0"/>
              </a:rPr>
              <a:t>: </a:t>
            </a:r>
            <a:r>
              <a:rPr lang="en-US" sz="2000" i="1">
                <a:solidFill>
                  <a:srgbClr val="000000"/>
                </a:solidFill>
                <a:latin typeface="Arial" pitchFamily="34" charset="0"/>
              </a:rPr>
              <a:t>Điều hoà lượng calcium máu (PTH)</a:t>
            </a:r>
          </a:p>
        </p:txBody>
      </p:sp>
      <p:sp>
        <p:nvSpPr>
          <p:cNvPr id="13" name="TextBox 13"/>
          <p:cNvSpPr txBox="1"/>
          <p:nvPr/>
        </p:nvSpPr>
        <p:spPr>
          <a:xfrm>
            <a:off x="394853" y="3048000"/>
            <a:ext cx="3541930" cy="2215991"/>
          </a:xfrm>
          <a:prstGeom prst="rect">
            <a:avLst/>
          </a:prstGeom>
        </p:spPr>
        <p:txBody>
          <a:bodyPr lIns="0" tIns="0" rIns="0" bIns="0" rtlCol="0" anchor="t">
            <a:spAutoFit/>
          </a:bodyPr>
          <a:lstStyle/>
          <a:p>
            <a:pPr algn="just">
              <a:lnSpc>
                <a:spcPct val="120000"/>
              </a:lnSpc>
            </a:pPr>
            <a:r>
              <a:rPr lang="en-US" sz="2000" b="1">
                <a:solidFill>
                  <a:srgbClr val="C00000"/>
                </a:solidFill>
                <a:latin typeface="Arial" pitchFamily="34" charset="0"/>
              </a:rPr>
              <a:t>Tuyến giáp</a:t>
            </a:r>
            <a:r>
              <a:rPr lang="en-US" sz="2000">
                <a:solidFill>
                  <a:srgbClr val="000000"/>
                </a:solidFill>
                <a:latin typeface="Arial" pitchFamily="34" charset="0"/>
              </a:rPr>
              <a:t>:</a:t>
            </a:r>
          </a:p>
          <a:p>
            <a:pPr algn="just">
              <a:lnSpc>
                <a:spcPct val="120000"/>
              </a:lnSpc>
            </a:pPr>
            <a:r>
              <a:rPr lang="en-US" sz="2000" i="1">
                <a:solidFill>
                  <a:srgbClr val="000000"/>
                </a:solidFill>
                <a:latin typeface="Arial" pitchFamily="34" charset="0"/>
              </a:rPr>
              <a:t>– Điều hoà sinh trưởng, phát triển (T3, T4) </a:t>
            </a:r>
          </a:p>
          <a:p>
            <a:pPr algn="just">
              <a:lnSpc>
                <a:spcPct val="120000"/>
              </a:lnSpc>
            </a:pPr>
            <a:r>
              <a:rPr lang="en-US" sz="2000" i="1">
                <a:solidFill>
                  <a:srgbClr val="000000"/>
                </a:solidFill>
                <a:latin typeface="Arial" pitchFamily="34" charset="0"/>
              </a:rPr>
              <a:t>– Tăng cường trao đổi chất, sinh nhiệt (T3, T4).</a:t>
            </a:r>
          </a:p>
          <a:p>
            <a:pPr algn="just">
              <a:lnSpc>
                <a:spcPct val="120000"/>
              </a:lnSpc>
              <a:spcBef>
                <a:spcPct val="0"/>
              </a:spcBef>
            </a:pPr>
            <a:r>
              <a:rPr lang="en-US" sz="2000" i="1">
                <a:solidFill>
                  <a:srgbClr val="000000"/>
                </a:solidFill>
                <a:latin typeface="Arial" pitchFamily="34" charset="0"/>
              </a:rPr>
              <a:t>– Điều hoà calcium máu</a:t>
            </a:r>
          </a:p>
        </p:txBody>
      </p:sp>
      <p:sp>
        <p:nvSpPr>
          <p:cNvPr id="14" name="AutoShape 14"/>
          <p:cNvSpPr/>
          <p:nvPr/>
        </p:nvSpPr>
        <p:spPr>
          <a:xfrm>
            <a:off x="3936783" y="4124579"/>
            <a:ext cx="3751416" cy="1181100"/>
          </a:xfrm>
          <a:prstGeom prst="line">
            <a:avLst/>
          </a:prstGeom>
          <a:ln w="47625" cap="flat">
            <a:solidFill>
              <a:srgbClr val="BC1823"/>
            </a:solidFill>
            <a:prstDash val="lgDash"/>
            <a:headEnd type="none" w="sm" len="sm"/>
            <a:tailEnd type="arrow" w="med" len="sm"/>
          </a:ln>
        </p:spPr>
      </p:sp>
      <p:sp>
        <p:nvSpPr>
          <p:cNvPr id="15" name="AutoShape 15"/>
          <p:cNvSpPr/>
          <p:nvPr/>
        </p:nvSpPr>
        <p:spPr>
          <a:xfrm flipV="1">
            <a:off x="3990373" y="5317793"/>
            <a:ext cx="3378588" cy="216189"/>
          </a:xfrm>
          <a:prstGeom prst="line">
            <a:avLst/>
          </a:prstGeom>
          <a:ln w="47625" cap="flat">
            <a:solidFill>
              <a:srgbClr val="BC1823"/>
            </a:solidFill>
            <a:prstDash val="lgDash"/>
            <a:headEnd type="none" w="sm" len="sm"/>
            <a:tailEnd type="arrow" w="med" len="sm"/>
          </a:ln>
        </p:spPr>
      </p:sp>
      <p:sp>
        <p:nvSpPr>
          <p:cNvPr id="16" name="TextBox 16"/>
          <p:cNvSpPr txBox="1"/>
          <p:nvPr/>
        </p:nvSpPr>
        <p:spPr>
          <a:xfrm>
            <a:off x="394852" y="6004179"/>
            <a:ext cx="3794559" cy="704745"/>
          </a:xfrm>
          <a:prstGeom prst="rect">
            <a:avLst/>
          </a:prstGeom>
        </p:spPr>
        <p:txBody>
          <a:bodyPr wrap="square" lIns="0" tIns="0" rIns="0" bIns="0" rtlCol="0" anchor="t">
            <a:spAutoFit/>
          </a:bodyPr>
          <a:lstStyle/>
          <a:p>
            <a:pPr algn="just">
              <a:lnSpc>
                <a:spcPct val="120000"/>
              </a:lnSpc>
              <a:spcBef>
                <a:spcPct val="0"/>
              </a:spcBef>
            </a:pPr>
            <a:r>
              <a:rPr lang="en-US" sz="2000" b="1">
                <a:solidFill>
                  <a:srgbClr val="C00000"/>
                </a:solidFill>
                <a:latin typeface="Arial" pitchFamily="34" charset="0"/>
              </a:rPr>
              <a:t>Tuyến ức</a:t>
            </a:r>
            <a:r>
              <a:rPr lang="en-US" sz="2000">
                <a:solidFill>
                  <a:srgbClr val="000000"/>
                </a:solidFill>
                <a:latin typeface="Arial" pitchFamily="34" charset="0"/>
              </a:rPr>
              <a:t>: </a:t>
            </a:r>
            <a:r>
              <a:rPr lang="en-US" sz="2000" i="1">
                <a:solidFill>
                  <a:srgbClr val="000000"/>
                </a:solidFill>
                <a:latin typeface="Arial" pitchFamily="34" charset="0"/>
              </a:rPr>
              <a:t>Kích thích sự phát triển của các tế bào lympho T</a:t>
            </a:r>
          </a:p>
        </p:txBody>
      </p:sp>
      <p:sp>
        <p:nvSpPr>
          <p:cNvPr id="17" name="AutoShape 17"/>
          <p:cNvSpPr/>
          <p:nvPr/>
        </p:nvSpPr>
        <p:spPr>
          <a:xfrm flipV="1">
            <a:off x="4341811" y="4527369"/>
            <a:ext cx="3027959" cy="1846141"/>
          </a:xfrm>
          <a:prstGeom prst="line">
            <a:avLst/>
          </a:prstGeom>
          <a:ln w="47625" cap="flat">
            <a:solidFill>
              <a:srgbClr val="BC1823"/>
            </a:solidFill>
            <a:prstDash val="lgDash"/>
            <a:headEnd type="none" w="sm" len="sm"/>
            <a:tailEnd type="arrow" w="med"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88" b="44288"/>
          <a:stretch>
            <a:fillRect/>
          </a:stretch>
        </p:blipFill>
        <p:spPr>
          <a:xfrm>
            <a:off x="0" y="0"/>
            <a:ext cx="12188825" cy="1044443"/>
          </a:xfrm>
          <a:prstGeom prst="rect">
            <a:avLst/>
          </a:prstGeom>
        </p:spPr>
      </p:pic>
      <p:grpSp>
        <p:nvGrpSpPr>
          <p:cNvPr id="3" name="Group 3"/>
          <p:cNvGrpSpPr/>
          <p:nvPr/>
        </p:nvGrpSpPr>
        <p:grpSpPr>
          <a:xfrm>
            <a:off x="685622" y="1220279"/>
            <a:ext cx="10817582" cy="1024700"/>
            <a:chOff x="0" y="0"/>
            <a:chExt cx="21640800" cy="2049399"/>
          </a:xfrm>
        </p:grpSpPr>
        <p:grpSp>
          <p:nvGrpSpPr>
            <p:cNvPr id="4" name="Group 4"/>
            <p:cNvGrpSpPr/>
            <p:nvPr/>
          </p:nvGrpSpPr>
          <p:grpSpPr>
            <a:xfrm>
              <a:off x="0" y="0"/>
              <a:ext cx="21640800" cy="2049399"/>
              <a:chOff x="0" y="0"/>
              <a:chExt cx="4274726" cy="404820"/>
            </a:xfrm>
          </p:grpSpPr>
          <p:sp>
            <p:nvSpPr>
              <p:cNvPr id="5" name="Freeform 5"/>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7" name="TextBox 7"/>
            <p:cNvSpPr txBox="1"/>
            <p:nvPr/>
          </p:nvSpPr>
          <p:spPr>
            <a:xfrm>
              <a:off x="692896" y="191792"/>
              <a:ext cx="20570347" cy="161544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nêu vị trí, chức năng của các tuyến nội tiết trong cơ thể. Từ đó cho biết hệ nội tiết là gì?</a:t>
              </a:r>
            </a:p>
          </p:txBody>
        </p:sp>
      </p:grpSp>
      <p:sp>
        <p:nvSpPr>
          <p:cNvPr id="8" name="TextBox 8"/>
          <p:cNvSpPr txBox="1"/>
          <p:nvPr/>
        </p:nvSpPr>
        <p:spPr>
          <a:xfrm>
            <a:off x="394852" y="2286000"/>
            <a:ext cx="4251760" cy="2585323"/>
          </a:xfrm>
          <a:prstGeom prst="rect">
            <a:avLst/>
          </a:prstGeom>
        </p:spPr>
        <p:txBody>
          <a:bodyPr wrap="square" lIns="0" tIns="0" rIns="0" bIns="0" rtlCol="0" anchor="t">
            <a:spAutoFit/>
          </a:bodyPr>
          <a:lstStyle/>
          <a:p>
            <a:pPr algn="just">
              <a:lnSpc>
                <a:spcPct val="120000"/>
              </a:lnSpc>
            </a:pPr>
            <a:r>
              <a:rPr lang="en-US" sz="2000" b="1">
                <a:solidFill>
                  <a:srgbClr val="C00000"/>
                </a:solidFill>
                <a:latin typeface="Arial" pitchFamily="34" charset="0"/>
              </a:rPr>
              <a:t>Tuyến sinh dục nam</a:t>
            </a:r>
            <a:r>
              <a:rPr lang="en-US" sz="2000">
                <a:solidFill>
                  <a:srgbClr val="000000"/>
                </a:solidFill>
                <a:latin typeface="Arial" pitchFamily="34" charset="0"/>
              </a:rPr>
              <a:t>: </a:t>
            </a:r>
            <a:r>
              <a:rPr lang="en-US" sz="2000" i="1">
                <a:solidFill>
                  <a:srgbClr val="000000"/>
                </a:solidFill>
                <a:latin typeface="Arial" pitchFamily="34" charset="0"/>
              </a:rPr>
              <a:t>tinh hoàn (testosterone)</a:t>
            </a:r>
          </a:p>
          <a:p>
            <a:pPr algn="just">
              <a:lnSpc>
                <a:spcPct val="120000"/>
              </a:lnSpc>
            </a:pPr>
            <a:r>
              <a:rPr lang="en-US" sz="2000" b="1">
                <a:solidFill>
                  <a:srgbClr val="C00000"/>
                </a:solidFill>
                <a:latin typeface="Arial" pitchFamily="34" charset="0"/>
              </a:rPr>
              <a:t>Tuyến sinh dục nữ</a:t>
            </a:r>
            <a:r>
              <a:rPr lang="en-US" sz="2000">
                <a:solidFill>
                  <a:srgbClr val="000000"/>
                </a:solidFill>
                <a:latin typeface="Arial" pitchFamily="34" charset="0"/>
              </a:rPr>
              <a:t>: </a:t>
            </a:r>
            <a:r>
              <a:rPr lang="en-US" sz="2000" i="1">
                <a:solidFill>
                  <a:srgbClr val="000000"/>
                </a:solidFill>
                <a:latin typeface="Arial" pitchFamily="34" charset="0"/>
              </a:rPr>
              <a:t>buồng trứng (estrogen, progesterone)</a:t>
            </a:r>
          </a:p>
          <a:p>
            <a:pPr algn="just">
              <a:lnSpc>
                <a:spcPct val="120000"/>
              </a:lnSpc>
              <a:spcBef>
                <a:spcPct val="0"/>
              </a:spcBef>
            </a:pPr>
            <a:r>
              <a:rPr lang="en-US" sz="2000" i="1">
                <a:solidFill>
                  <a:srgbClr val="000000"/>
                </a:solidFill>
                <a:latin typeface="Arial" pitchFamily="34" charset="0"/>
              </a:rPr>
              <a:t>=&gt; Hình thành đặc điểm sinh dục thứ phát + Kích thích sinh trưởng, phát triển + Điều hòa chu kỳ sinh dục</a:t>
            </a:r>
          </a:p>
        </p:txBody>
      </p:sp>
      <p:pic>
        <p:nvPicPr>
          <p:cNvPr id="9" name="Picture 9"/>
          <p:cNvPicPr>
            <a:picLocks noChangeAspect="1"/>
          </p:cNvPicPr>
          <p:nvPr/>
        </p:nvPicPr>
        <p:blipFill>
          <a:blip r:embed="rId3"/>
          <a:srcRect l="9350" r="6843"/>
          <a:stretch>
            <a:fillRect/>
          </a:stretch>
        </p:blipFill>
        <p:spPr>
          <a:xfrm>
            <a:off x="4786521" y="2422779"/>
            <a:ext cx="6716683" cy="4209183"/>
          </a:xfrm>
          <a:prstGeom prst="rect">
            <a:avLst/>
          </a:prstGeom>
        </p:spPr>
      </p:pic>
      <p:sp>
        <p:nvSpPr>
          <p:cNvPr id="10" name="AutoShape 10"/>
          <p:cNvSpPr/>
          <p:nvPr/>
        </p:nvSpPr>
        <p:spPr>
          <a:xfrm>
            <a:off x="4646611" y="3641979"/>
            <a:ext cx="2756223" cy="2530221"/>
          </a:xfrm>
          <a:prstGeom prst="line">
            <a:avLst/>
          </a:prstGeom>
          <a:ln w="47625" cap="flat">
            <a:solidFill>
              <a:srgbClr val="C01E27"/>
            </a:solidFill>
            <a:prstDash val="lgDash"/>
            <a:headEnd type="none" w="sm" len="sm"/>
            <a:tailEnd type="arrow" w="med" len="sm"/>
          </a:ln>
        </p:spPr>
      </p:sp>
      <p:sp>
        <p:nvSpPr>
          <p:cNvPr id="11" name="TextBox 11"/>
          <p:cNvSpPr txBox="1"/>
          <p:nvPr/>
        </p:nvSpPr>
        <p:spPr>
          <a:xfrm>
            <a:off x="685622" y="301030"/>
            <a:ext cx="574565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CÁC TUYẾN NỘI TIẾT</a:t>
            </a:r>
          </a:p>
        </p:txBody>
      </p:sp>
      <p:sp>
        <p:nvSpPr>
          <p:cNvPr id="12" name="TextBox 12"/>
          <p:cNvSpPr txBox="1"/>
          <p:nvPr/>
        </p:nvSpPr>
        <p:spPr>
          <a:xfrm>
            <a:off x="394852" y="4876800"/>
            <a:ext cx="4391668" cy="1812740"/>
          </a:xfrm>
          <a:prstGeom prst="rect">
            <a:avLst/>
          </a:prstGeom>
        </p:spPr>
        <p:txBody>
          <a:bodyPr lIns="0" tIns="0" rIns="0" bIns="0" rtlCol="0" anchor="t">
            <a:spAutoFit/>
          </a:bodyPr>
          <a:lstStyle/>
          <a:p>
            <a:pPr algn="just">
              <a:lnSpc>
                <a:spcPct val="120000"/>
              </a:lnSpc>
              <a:spcBef>
                <a:spcPct val="0"/>
              </a:spcBef>
            </a:pPr>
            <a:r>
              <a:rPr lang="en-US" sz="2000" b="1">
                <a:solidFill>
                  <a:srgbClr val="C00000"/>
                </a:solidFill>
                <a:latin typeface="Arial" pitchFamily="34" charset="0"/>
              </a:rPr>
              <a:t>Vùng dưới đồi</a:t>
            </a:r>
            <a:r>
              <a:rPr lang="en-US" sz="2000">
                <a:solidFill>
                  <a:srgbClr val="000000"/>
                </a:solidFill>
                <a:latin typeface="Arial" pitchFamily="34" charset="0"/>
              </a:rPr>
              <a:t>:</a:t>
            </a:r>
          </a:p>
          <a:p>
            <a:pPr algn="just">
              <a:lnSpc>
                <a:spcPct val="120000"/>
              </a:lnSpc>
              <a:spcBef>
                <a:spcPct val="0"/>
              </a:spcBef>
            </a:pPr>
            <a:r>
              <a:rPr lang="en-US" sz="2000" i="1">
                <a:solidFill>
                  <a:srgbClr val="000000"/>
                </a:solidFill>
                <a:latin typeface="Arial" pitchFamily="34" charset="0"/>
              </a:rPr>
              <a:t>– Điều hoà hoạt động tuyến yên (CRH, TRH, GnRH)</a:t>
            </a:r>
          </a:p>
          <a:p>
            <a:pPr algn="just">
              <a:lnSpc>
                <a:spcPct val="120000"/>
              </a:lnSpc>
              <a:spcBef>
                <a:spcPct val="0"/>
              </a:spcBef>
            </a:pPr>
            <a:r>
              <a:rPr lang="en-US" sz="2000" i="1">
                <a:solidFill>
                  <a:srgbClr val="000000"/>
                </a:solidFill>
                <a:latin typeface="Arial" pitchFamily="34" charset="0"/>
              </a:rPr>
              <a:t>– Điều hoà áp suất thẩm thấu (ADH)</a:t>
            </a:r>
          </a:p>
          <a:p>
            <a:pPr algn="just">
              <a:lnSpc>
                <a:spcPct val="120000"/>
              </a:lnSpc>
              <a:spcBef>
                <a:spcPct val="0"/>
              </a:spcBef>
            </a:pPr>
            <a:r>
              <a:rPr lang="en-US" sz="2000" i="1">
                <a:solidFill>
                  <a:srgbClr val="000000"/>
                </a:solidFill>
                <a:latin typeface="Arial" pitchFamily="34" charset="0"/>
              </a:rPr>
              <a:t>– Kích thích quá trình đẻ (oxytocin)</a:t>
            </a:r>
          </a:p>
        </p:txBody>
      </p:sp>
      <p:sp>
        <p:nvSpPr>
          <p:cNvPr id="13" name="AutoShape 13"/>
          <p:cNvSpPr/>
          <p:nvPr/>
        </p:nvSpPr>
        <p:spPr>
          <a:xfrm flipV="1">
            <a:off x="4787214" y="3429000"/>
            <a:ext cx="3739737" cy="2597638"/>
          </a:xfrm>
          <a:prstGeom prst="line">
            <a:avLst/>
          </a:prstGeom>
          <a:ln w="47625" cap="flat">
            <a:solidFill>
              <a:srgbClr val="C01E27"/>
            </a:solidFill>
            <a:prstDash val="lgDash"/>
            <a:headEnd type="none" w="sm" len="sm"/>
            <a:tailEnd type="arrow" w="med" len="sm"/>
          </a:ln>
        </p:spPr>
      </p:sp>
      <p:sp>
        <p:nvSpPr>
          <p:cNvPr id="14" name="AutoShape 14"/>
          <p:cNvSpPr/>
          <p:nvPr/>
        </p:nvSpPr>
        <p:spPr>
          <a:xfrm>
            <a:off x="4646611" y="3651884"/>
            <a:ext cx="3762083" cy="2387435"/>
          </a:xfrm>
          <a:prstGeom prst="line">
            <a:avLst/>
          </a:prstGeom>
          <a:ln w="47625" cap="flat">
            <a:solidFill>
              <a:srgbClr val="C01E27"/>
            </a:solidFill>
            <a:prstDash val="lgDash"/>
            <a:headEnd type="none" w="sm" len="sm"/>
            <a:tailEnd type="arrow" w="med"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88" b="44288"/>
          <a:stretch>
            <a:fillRect/>
          </a:stretch>
        </p:blipFill>
        <p:spPr>
          <a:xfrm>
            <a:off x="0" y="0"/>
            <a:ext cx="12188825" cy="1044443"/>
          </a:xfrm>
          <a:prstGeom prst="rect">
            <a:avLst/>
          </a:prstGeom>
        </p:spPr>
      </p:pic>
      <p:grpSp>
        <p:nvGrpSpPr>
          <p:cNvPr id="3" name="Group 3"/>
          <p:cNvGrpSpPr/>
          <p:nvPr/>
        </p:nvGrpSpPr>
        <p:grpSpPr>
          <a:xfrm>
            <a:off x="685622" y="1220279"/>
            <a:ext cx="10817582" cy="1024700"/>
            <a:chOff x="0" y="0"/>
            <a:chExt cx="21640800" cy="2049399"/>
          </a:xfrm>
        </p:grpSpPr>
        <p:grpSp>
          <p:nvGrpSpPr>
            <p:cNvPr id="4" name="Group 4"/>
            <p:cNvGrpSpPr/>
            <p:nvPr/>
          </p:nvGrpSpPr>
          <p:grpSpPr>
            <a:xfrm>
              <a:off x="0" y="0"/>
              <a:ext cx="21640800" cy="2049399"/>
              <a:chOff x="0" y="0"/>
              <a:chExt cx="4274726" cy="404820"/>
            </a:xfrm>
          </p:grpSpPr>
          <p:sp>
            <p:nvSpPr>
              <p:cNvPr id="5" name="Freeform 5"/>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692896" y="191792"/>
              <a:ext cx="20570347" cy="161544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nêu vị trí, chức năng của các tuyến nội tiết trong cơ thể. Từ đó cho biết hệ nội tiết là gì?</a:t>
              </a:r>
            </a:p>
          </p:txBody>
        </p:sp>
      </p:grpSp>
      <p:sp>
        <p:nvSpPr>
          <p:cNvPr id="8" name="TextBox 8"/>
          <p:cNvSpPr txBox="1"/>
          <p:nvPr/>
        </p:nvSpPr>
        <p:spPr>
          <a:xfrm>
            <a:off x="403079" y="2291477"/>
            <a:ext cx="3855232" cy="2215991"/>
          </a:xfrm>
          <a:prstGeom prst="rect">
            <a:avLst/>
          </a:prstGeom>
        </p:spPr>
        <p:txBody>
          <a:bodyPr wrap="square" lIns="0" tIns="0" rIns="0" bIns="0" rtlCol="0" anchor="t">
            <a:spAutoFit/>
          </a:bodyPr>
          <a:lstStyle/>
          <a:p>
            <a:pPr algn="just">
              <a:lnSpc>
                <a:spcPct val="120000"/>
              </a:lnSpc>
            </a:pPr>
            <a:r>
              <a:rPr lang="en-US" sz="2000" b="1">
                <a:solidFill>
                  <a:srgbClr val="C00000"/>
                </a:solidFill>
                <a:latin typeface="Arial" pitchFamily="34" charset="0"/>
              </a:rPr>
              <a:t>Tuyến yên</a:t>
            </a:r>
            <a:r>
              <a:rPr lang="en-US" sz="2000">
                <a:solidFill>
                  <a:srgbClr val="000000"/>
                </a:solidFill>
                <a:latin typeface="Arial" pitchFamily="34" charset="0"/>
              </a:rPr>
              <a:t>:</a:t>
            </a:r>
          </a:p>
          <a:p>
            <a:pPr algn="just">
              <a:lnSpc>
                <a:spcPct val="120000"/>
              </a:lnSpc>
            </a:pPr>
            <a:r>
              <a:rPr lang="en-US" sz="2000" i="1">
                <a:solidFill>
                  <a:srgbClr val="000000"/>
                </a:solidFill>
                <a:latin typeface="Arial" pitchFamily="34" charset="0"/>
              </a:rPr>
              <a:t>– Kích thích sinh trưởng (GH)</a:t>
            </a:r>
          </a:p>
          <a:p>
            <a:pPr algn="just">
              <a:lnSpc>
                <a:spcPct val="120000"/>
              </a:lnSpc>
            </a:pPr>
            <a:r>
              <a:rPr lang="en-US" sz="2000" i="1">
                <a:solidFill>
                  <a:srgbClr val="000000"/>
                </a:solidFill>
                <a:latin typeface="Arial" pitchFamily="34" charset="0"/>
              </a:rPr>
              <a:t>– Điều hoà hình thành và tiết </a:t>
            </a:r>
            <a:r>
              <a:rPr lang="en-US" sz="2000" i="1" smtClean="0">
                <a:solidFill>
                  <a:srgbClr val="000000"/>
                </a:solidFill>
                <a:latin typeface="Arial" pitchFamily="34" charset="0"/>
              </a:rPr>
              <a:t>sữa</a:t>
            </a:r>
          </a:p>
          <a:p>
            <a:pPr algn="just">
              <a:lnSpc>
                <a:spcPct val="120000"/>
              </a:lnSpc>
            </a:pPr>
            <a:r>
              <a:rPr lang="en-US" sz="2000" i="1" smtClean="0">
                <a:solidFill>
                  <a:srgbClr val="000000"/>
                </a:solidFill>
                <a:latin typeface="Arial" pitchFamily="34" charset="0"/>
              </a:rPr>
              <a:t>– </a:t>
            </a:r>
            <a:r>
              <a:rPr lang="en-US" sz="2000" i="1">
                <a:solidFill>
                  <a:srgbClr val="000000"/>
                </a:solidFill>
                <a:latin typeface="Arial" pitchFamily="34" charset="0"/>
              </a:rPr>
              <a:t>Điều hoà hoạt động tuyến giáp (TSH), tuyến thượng thận (ACTH), tuyến sinh dục (FSH, LH</a:t>
            </a:r>
            <a:r>
              <a:rPr lang="en-US" sz="2000">
                <a:solidFill>
                  <a:srgbClr val="000000"/>
                </a:solidFill>
                <a:latin typeface="Arial" pitchFamily="34" charset="0"/>
              </a:rPr>
              <a:t>)</a:t>
            </a:r>
          </a:p>
        </p:txBody>
      </p:sp>
      <p:pic>
        <p:nvPicPr>
          <p:cNvPr id="9" name="Picture 9"/>
          <p:cNvPicPr>
            <a:picLocks noChangeAspect="1"/>
          </p:cNvPicPr>
          <p:nvPr/>
        </p:nvPicPr>
        <p:blipFill>
          <a:blip r:embed="rId3"/>
          <a:srcRect l="9350" r="6843"/>
          <a:stretch>
            <a:fillRect/>
          </a:stretch>
        </p:blipFill>
        <p:spPr>
          <a:xfrm>
            <a:off x="4786521" y="2422779"/>
            <a:ext cx="6716683" cy="4209183"/>
          </a:xfrm>
          <a:prstGeom prst="rect">
            <a:avLst/>
          </a:prstGeom>
        </p:spPr>
      </p:pic>
      <p:sp>
        <p:nvSpPr>
          <p:cNvPr id="10" name="AutoShape 10"/>
          <p:cNvSpPr/>
          <p:nvPr/>
        </p:nvSpPr>
        <p:spPr>
          <a:xfrm flipV="1">
            <a:off x="4258310" y="3193902"/>
            <a:ext cx="4275883" cy="286003"/>
          </a:xfrm>
          <a:prstGeom prst="line">
            <a:avLst/>
          </a:prstGeom>
          <a:ln w="47625" cap="flat">
            <a:solidFill>
              <a:srgbClr val="C01E27"/>
            </a:solidFill>
            <a:prstDash val="lgDash"/>
            <a:headEnd type="none" w="sm" len="sm"/>
            <a:tailEnd type="arrow" w="med" len="sm"/>
          </a:ln>
        </p:spPr>
      </p:sp>
      <p:sp>
        <p:nvSpPr>
          <p:cNvPr id="11" name="TextBox 11"/>
          <p:cNvSpPr txBox="1"/>
          <p:nvPr/>
        </p:nvSpPr>
        <p:spPr>
          <a:xfrm>
            <a:off x="685622" y="301030"/>
            <a:ext cx="574565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CÁC TUYẾN NỘI TIẾT</a:t>
            </a:r>
          </a:p>
        </p:txBody>
      </p:sp>
      <p:sp>
        <p:nvSpPr>
          <p:cNvPr id="12" name="TextBox 12"/>
          <p:cNvSpPr txBox="1"/>
          <p:nvPr/>
        </p:nvSpPr>
        <p:spPr>
          <a:xfrm>
            <a:off x="394853" y="4724400"/>
            <a:ext cx="3863457" cy="369332"/>
          </a:xfrm>
          <a:prstGeom prst="rect">
            <a:avLst/>
          </a:prstGeom>
        </p:spPr>
        <p:txBody>
          <a:bodyPr lIns="0" tIns="0" rIns="0" bIns="0" rtlCol="0" anchor="t">
            <a:spAutoFit/>
          </a:bodyPr>
          <a:lstStyle/>
          <a:p>
            <a:pPr algn="just">
              <a:lnSpc>
                <a:spcPct val="120000"/>
              </a:lnSpc>
              <a:spcBef>
                <a:spcPct val="0"/>
              </a:spcBef>
            </a:pPr>
            <a:r>
              <a:rPr lang="en-US" sz="2000" b="1">
                <a:solidFill>
                  <a:srgbClr val="C00000"/>
                </a:solidFill>
                <a:latin typeface="Arial" pitchFamily="34" charset="0"/>
              </a:rPr>
              <a:t>Tuyến tụy</a:t>
            </a:r>
            <a:r>
              <a:rPr lang="en-US" sz="2000">
                <a:solidFill>
                  <a:srgbClr val="000000"/>
                </a:solidFill>
                <a:latin typeface="Arial" pitchFamily="34" charset="0"/>
              </a:rPr>
              <a:t>: </a:t>
            </a:r>
            <a:r>
              <a:rPr lang="en-US" sz="2000" i="1">
                <a:solidFill>
                  <a:srgbClr val="000000"/>
                </a:solidFill>
                <a:latin typeface="Arial" pitchFamily="34" charset="0"/>
              </a:rPr>
              <a:t>điều hòa đường huyết </a:t>
            </a:r>
          </a:p>
        </p:txBody>
      </p:sp>
      <p:sp>
        <p:nvSpPr>
          <p:cNvPr id="13" name="AutoShape 13"/>
          <p:cNvSpPr/>
          <p:nvPr/>
        </p:nvSpPr>
        <p:spPr>
          <a:xfrm flipV="1">
            <a:off x="4258311" y="4527370"/>
            <a:ext cx="4276728" cy="381696"/>
          </a:xfrm>
          <a:prstGeom prst="line">
            <a:avLst/>
          </a:prstGeom>
          <a:ln w="47625" cap="flat">
            <a:solidFill>
              <a:srgbClr val="C01E27"/>
            </a:solidFill>
            <a:prstDash val="lgDash"/>
            <a:headEnd type="none" w="sm" len="sm"/>
            <a:tailEnd type="arrow" w="med" len="sm"/>
          </a:ln>
        </p:spPr>
      </p:sp>
      <p:sp>
        <p:nvSpPr>
          <p:cNvPr id="14" name="TextBox 14"/>
          <p:cNvSpPr txBox="1"/>
          <p:nvPr/>
        </p:nvSpPr>
        <p:spPr>
          <a:xfrm>
            <a:off x="394383" y="5228272"/>
            <a:ext cx="4696205" cy="1477328"/>
          </a:xfrm>
          <a:prstGeom prst="rect">
            <a:avLst/>
          </a:prstGeom>
        </p:spPr>
        <p:txBody>
          <a:bodyPr lIns="0" tIns="0" rIns="0" bIns="0" rtlCol="0" anchor="t">
            <a:spAutoFit/>
          </a:bodyPr>
          <a:lstStyle/>
          <a:p>
            <a:pPr algn="just">
              <a:lnSpc>
                <a:spcPct val="120000"/>
              </a:lnSpc>
              <a:spcBef>
                <a:spcPct val="0"/>
              </a:spcBef>
            </a:pPr>
            <a:r>
              <a:rPr lang="en-US" sz="2000" b="1">
                <a:solidFill>
                  <a:srgbClr val="C00000"/>
                </a:solidFill>
                <a:latin typeface="Arial" pitchFamily="34" charset="0"/>
              </a:rPr>
              <a:t>Tuyến trên thận</a:t>
            </a:r>
            <a:r>
              <a:rPr lang="en-US" sz="2000">
                <a:solidFill>
                  <a:srgbClr val="000000"/>
                </a:solidFill>
                <a:latin typeface="Arial" pitchFamily="34" charset="0"/>
              </a:rPr>
              <a:t>: </a:t>
            </a:r>
            <a:r>
              <a:rPr lang="en-US" sz="2000" i="1">
                <a:solidFill>
                  <a:srgbClr val="000000"/>
                </a:solidFill>
                <a:latin typeface="Arial" pitchFamily="34" charset="0"/>
              </a:rPr>
              <a:t>Điều hòa HA, thể tích máu (aldosterone), điều hóa trao đổi chất và năng lượng (cortisol), chống stress (adr và noradr, cortisol)</a:t>
            </a:r>
          </a:p>
        </p:txBody>
      </p:sp>
      <p:sp>
        <p:nvSpPr>
          <p:cNvPr id="15" name="AutoShape 15"/>
          <p:cNvSpPr/>
          <p:nvPr/>
        </p:nvSpPr>
        <p:spPr>
          <a:xfrm flipV="1">
            <a:off x="5092501" y="5321405"/>
            <a:ext cx="3442539" cy="762082"/>
          </a:xfrm>
          <a:prstGeom prst="line">
            <a:avLst/>
          </a:prstGeom>
          <a:ln w="47625" cap="flat">
            <a:solidFill>
              <a:srgbClr val="C01E27"/>
            </a:solidFill>
            <a:prstDash val="lgDash"/>
            <a:headEnd type="none" w="sm" len="sm"/>
            <a:tailEnd type="arrow" w="med"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88" b="44288"/>
          <a:stretch>
            <a:fillRect/>
          </a:stretch>
        </p:blipFill>
        <p:spPr>
          <a:xfrm>
            <a:off x="0" y="0"/>
            <a:ext cx="12188825" cy="1044443"/>
          </a:xfrm>
          <a:prstGeom prst="rect">
            <a:avLst/>
          </a:prstGeom>
        </p:spPr>
      </p:pic>
      <p:grpSp>
        <p:nvGrpSpPr>
          <p:cNvPr id="3" name="Group 3"/>
          <p:cNvGrpSpPr/>
          <p:nvPr/>
        </p:nvGrpSpPr>
        <p:grpSpPr>
          <a:xfrm>
            <a:off x="685622" y="1228697"/>
            <a:ext cx="10817582" cy="5197297"/>
            <a:chOff x="0" y="0"/>
            <a:chExt cx="4274726" cy="2053253"/>
          </a:xfrm>
        </p:grpSpPr>
        <p:sp>
          <p:nvSpPr>
            <p:cNvPr id="4" name="Freeform 4"/>
            <p:cNvSpPr/>
            <p:nvPr/>
          </p:nvSpPr>
          <p:spPr>
            <a:xfrm>
              <a:off x="0" y="0"/>
              <a:ext cx="4274726" cy="2053253"/>
            </a:xfrm>
            <a:custGeom>
              <a:avLst/>
              <a:gdLst/>
              <a:ahLst/>
              <a:cxnLst/>
              <a:rect l="l" t="t" r="r" b="b"/>
              <a:pathLst>
                <a:path w="4274726" h="2053253">
                  <a:moveTo>
                    <a:pt x="24327" y="0"/>
                  </a:moveTo>
                  <a:lnTo>
                    <a:pt x="4250399" y="0"/>
                  </a:lnTo>
                  <a:cubicBezTo>
                    <a:pt x="4263834" y="0"/>
                    <a:pt x="4274726" y="10891"/>
                    <a:pt x="4274726" y="24327"/>
                  </a:cubicBezTo>
                  <a:lnTo>
                    <a:pt x="4274726" y="2028927"/>
                  </a:lnTo>
                  <a:cubicBezTo>
                    <a:pt x="4274726" y="2042362"/>
                    <a:pt x="4263834" y="2053253"/>
                    <a:pt x="4250399" y="2053253"/>
                  </a:cubicBezTo>
                  <a:lnTo>
                    <a:pt x="24327" y="2053253"/>
                  </a:lnTo>
                  <a:cubicBezTo>
                    <a:pt x="10891" y="2053253"/>
                    <a:pt x="0" y="2042362"/>
                    <a:pt x="0" y="2028927"/>
                  </a:cubicBezTo>
                  <a:lnTo>
                    <a:pt x="0" y="24327"/>
                  </a:lnTo>
                  <a:cubicBezTo>
                    <a:pt x="0" y="10891"/>
                    <a:pt x="10891" y="0"/>
                    <a:pt x="24327" y="0"/>
                  </a:cubicBezTo>
                  <a:close/>
                </a:path>
              </a:pathLst>
            </a:custGeom>
            <a:solidFill>
              <a:srgbClr val="FFDE59"/>
            </a:solidFill>
          </p:spPr>
        </p:sp>
        <p:sp>
          <p:nvSpPr>
            <p:cNvPr id="5" name="TextBox 5"/>
            <p:cNvSpPr txBox="1"/>
            <p:nvPr/>
          </p:nvSpPr>
          <p:spPr>
            <a:xfrm>
              <a:off x="0" y="0"/>
              <a:ext cx="812800" cy="812800"/>
            </a:xfrm>
            <a:prstGeom prst="rect">
              <a:avLst/>
            </a:prstGeom>
          </p:spPr>
          <p:txBody>
            <a:bodyPr lIns="50800" tIns="50800" rIns="50800" bIns="50800" rtlCol="0" anchor="ctr"/>
            <a:lstStyle/>
            <a:p>
              <a:pPr algn="ctr">
                <a:lnSpc>
                  <a:spcPts val="1693"/>
                </a:lnSpc>
              </a:pPr>
              <a:endParaRPr>
                <a:latin typeface="Arial" pitchFamily="34" charset="0"/>
              </a:endParaRPr>
            </a:p>
          </p:txBody>
        </p:sp>
      </p:grpSp>
      <p:pic>
        <p:nvPicPr>
          <p:cNvPr id="6" name="Picture 6"/>
          <p:cNvPicPr>
            <a:picLocks noChangeAspect="1"/>
          </p:cNvPicPr>
          <p:nvPr/>
        </p:nvPicPr>
        <p:blipFill>
          <a:blip r:embed="rId3"/>
          <a:srcRect/>
          <a:stretch>
            <a:fillRect/>
          </a:stretch>
        </p:blipFill>
        <p:spPr>
          <a:xfrm>
            <a:off x="7292217" y="2377386"/>
            <a:ext cx="3889291" cy="3836803"/>
          </a:xfrm>
          <a:prstGeom prst="rect">
            <a:avLst/>
          </a:prstGeom>
        </p:spPr>
      </p:pic>
      <p:pic>
        <p:nvPicPr>
          <p:cNvPr id="7" name="Picture 7"/>
          <p:cNvPicPr>
            <a:picLocks noChangeAspect="1"/>
          </p:cNvPicPr>
          <p:nvPr/>
        </p:nvPicPr>
        <p:blipFill>
          <a:blip r:embed="rId4"/>
          <a:srcRect t="4996" r="51557" b="27338"/>
          <a:stretch>
            <a:fillRect/>
          </a:stretch>
        </p:blipFill>
        <p:spPr>
          <a:xfrm>
            <a:off x="854052" y="2377386"/>
            <a:ext cx="6297609" cy="2595659"/>
          </a:xfrm>
          <a:prstGeom prst="rect">
            <a:avLst/>
          </a:prstGeom>
        </p:spPr>
      </p:pic>
      <p:pic>
        <p:nvPicPr>
          <p:cNvPr id="8" name="Picture 8"/>
          <p:cNvPicPr>
            <a:picLocks noChangeAspect="1"/>
          </p:cNvPicPr>
          <p:nvPr/>
        </p:nvPicPr>
        <p:blipFill>
          <a:blip r:embed="rId5"/>
          <a:srcRect/>
          <a:stretch>
            <a:fillRect/>
          </a:stretch>
        </p:blipFill>
        <p:spPr>
          <a:xfrm>
            <a:off x="364649" y="1409500"/>
            <a:ext cx="978808" cy="1455855"/>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65092" y="2542267"/>
            <a:ext cx="4875530" cy="32308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6042223" y="5062762"/>
            <a:ext cx="569265" cy="1649612"/>
          </a:xfrm>
          <a:prstGeom prst="rect">
            <a:avLst/>
          </a:prstGeom>
        </p:spPr>
      </p:pic>
      <p:sp>
        <p:nvSpPr>
          <p:cNvPr id="11" name="TextBox 11"/>
          <p:cNvSpPr txBox="1"/>
          <p:nvPr/>
        </p:nvSpPr>
        <p:spPr>
          <a:xfrm>
            <a:off x="1034059" y="2819400"/>
            <a:ext cx="5937597" cy="212365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loại hormone chỉ ảnh hưởng đến một hoặc một số tế bào của cơ quan xác định (gọi là </a:t>
            </a:r>
            <a:r>
              <a:rPr lang="en-US" sz="2300" b="1">
                <a:solidFill>
                  <a:srgbClr val="C00000"/>
                </a:solidFill>
                <a:latin typeface="Arial" pitchFamily="34" charset="0"/>
              </a:rPr>
              <a:t>cơ quan đích</a:t>
            </a:r>
            <a:r>
              <a:rPr lang="en-US" sz="2300" b="1">
                <a:solidFill>
                  <a:srgbClr val="000000"/>
                </a:solidFill>
                <a:latin typeface="Arial" pitchFamily="34" charset="0"/>
              </a:rPr>
              <a:t>) do các cơ quan đích chứa tế bào có thụ thể tương ứng với hormone</a:t>
            </a:r>
          </a:p>
        </p:txBody>
      </p:sp>
      <p:sp>
        <p:nvSpPr>
          <p:cNvPr id="12" name="TextBox 12"/>
          <p:cNvSpPr txBox="1"/>
          <p:nvPr/>
        </p:nvSpPr>
        <p:spPr>
          <a:xfrm>
            <a:off x="685622" y="301030"/>
            <a:ext cx="574565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CÁC TUYẾN NỘI TIẾT</a:t>
            </a:r>
          </a:p>
        </p:txBody>
      </p:sp>
      <p:sp>
        <p:nvSpPr>
          <p:cNvPr id="13" name="TextBox 13"/>
          <p:cNvSpPr txBox="1"/>
          <p:nvPr/>
        </p:nvSpPr>
        <p:spPr>
          <a:xfrm>
            <a:off x="1007317" y="1426227"/>
            <a:ext cx="10174192" cy="849463"/>
          </a:xfrm>
          <a:prstGeom prst="rect">
            <a:avLst/>
          </a:prstGeom>
        </p:spPr>
        <p:txBody>
          <a:bodyPr lIns="0" tIns="0" rIns="0" bIns="0" rtlCol="0" anchor="t">
            <a:spAutoFit/>
          </a:bodyPr>
          <a:lstStyle/>
          <a:p>
            <a:pPr algn="ctr">
              <a:lnSpc>
                <a:spcPct val="120000"/>
              </a:lnSpc>
              <a:spcBef>
                <a:spcPct val="0"/>
              </a:spcBef>
            </a:pPr>
            <a:r>
              <a:rPr lang="en-US" sz="2300" b="1">
                <a:solidFill>
                  <a:srgbClr val="000000"/>
                </a:solidFill>
                <a:latin typeface="Arial" pitchFamily="34" charset="0"/>
              </a:rPr>
              <a:t>Tuyến nội tiết </a:t>
            </a:r>
            <a:r>
              <a:rPr lang="en-US" sz="2300" b="1">
                <a:solidFill>
                  <a:srgbClr val="C00000"/>
                </a:solidFill>
                <a:latin typeface="Arial" pitchFamily="34" charset="0"/>
              </a:rPr>
              <a:t>tiết hormone trực tiếp vào máu </a:t>
            </a:r>
            <a:r>
              <a:rPr lang="en-US" sz="2300" b="1">
                <a:solidFill>
                  <a:srgbClr val="000000"/>
                </a:solidFill>
                <a:latin typeface="Arial" pitchFamily="34" charset="0"/>
              </a:rPr>
              <a:t>thực hiện điều hoà các quá trình sinh lí của cơ thể</a:t>
            </a:r>
          </a:p>
        </p:txBody>
      </p:sp>
      <p:sp>
        <p:nvSpPr>
          <p:cNvPr id="14" name="TextBox 14"/>
          <p:cNvSpPr txBox="1"/>
          <p:nvPr/>
        </p:nvSpPr>
        <p:spPr>
          <a:xfrm>
            <a:off x="854053" y="5169896"/>
            <a:ext cx="5683764"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Tuyến nội tiết và cơ quan đích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88" b="44288"/>
          <a:stretch>
            <a:fillRect/>
          </a:stretch>
        </p:blipFill>
        <p:spPr>
          <a:xfrm>
            <a:off x="0" y="0"/>
            <a:ext cx="12188825" cy="1044443"/>
          </a:xfrm>
          <a:prstGeom prst="rect">
            <a:avLst/>
          </a:prstGeom>
        </p:spPr>
      </p:pic>
      <p:sp>
        <p:nvSpPr>
          <p:cNvPr id="3" name="TextBox 3"/>
          <p:cNvSpPr txBox="1"/>
          <p:nvPr/>
        </p:nvSpPr>
        <p:spPr>
          <a:xfrm>
            <a:off x="685622" y="301030"/>
            <a:ext cx="574565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CÁC TUYẾN NỘI TIẾT</a:t>
            </a:r>
          </a:p>
        </p:txBody>
      </p:sp>
      <p:grpSp>
        <p:nvGrpSpPr>
          <p:cNvPr id="4" name="Group 4"/>
          <p:cNvGrpSpPr/>
          <p:nvPr/>
        </p:nvGrpSpPr>
        <p:grpSpPr>
          <a:xfrm>
            <a:off x="310806" y="1354452"/>
            <a:ext cx="11192398" cy="5297269"/>
            <a:chOff x="0" y="0"/>
            <a:chExt cx="22390626" cy="10594537"/>
          </a:xfrm>
        </p:grpSpPr>
        <p:grpSp>
          <p:nvGrpSpPr>
            <p:cNvPr id="5" name="Group 5"/>
            <p:cNvGrpSpPr/>
            <p:nvPr/>
          </p:nvGrpSpPr>
          <p:grpSpPr>
            <a:xfrm>
              <a:off x="0" y="454737"/>
              <a:ext cx="22390626" cy="10139800"/>
              <a:chOff x="0" y="0"/>
              <a:chExt cx="4422840" cy="2002923"/>
            </a:xfrm>
          </p:grpSpPr>
          <p:sp>
            <p:nvSpPr>
              <p:cNvPr id="6" name="Freeform 6"/>
              <p:cNvSpPr/>
              <p:nvPr/>
            </p:nvSpPr>
            <p:spPr>
              <a:xfrm>
                <a:off x="0" y="0"/>
                <a:ext cx="4422840" cy="2002923"/>
              </a:xfrm>
              <a:custGeom>
                <a:avLst/>
                <a:gdLst/>
                <a:ahLst/>
                <a:cxnLst/>
                <a:rect l="l" t="t" r="r" b="b"/>
                <a:pathLst>
                  <a:path w="4422840" h="2002923">
                    <a:moveTo>
                      <a:pt x="23051" y="0"/>
                    </a:moveTo>
                    <a:lnTo>
                      <a:pt x="4399789" y="0"/>
                    </a:lnTo>
                    <a:cubicBezTo>
                      <a:pt x="4405902" y="0"/>
                      <a:pt x="4411765" y="2429"/>
                      <a:pt x="4416088" y="6752"/>
                    </a:cubicBezTo>
                    <a:cubicBezTo>
                      <a:pt x="4420411" y="11074"/>
                      <a:pt x="4422840" y="16938"/>
                      <a:pt x="4422840" y="23051"/>
                    </a:cubicBezTo>
                    <a:lnTo>
                      <a:pt x="4422840" y="1979872"/>
                    </a:lnTo>
                    <a:cubicBezTo>
                      <a:pt x="4422840" y="1985986"/>
                      <a:pt x="4420411" y="1991849"/>
                      <a:pt x="4416088" y="1996172"/>
                    </a:cubicBezTo>
                    <a:cubicBezTo>
                      <a:pt x="4411765" y="2000495"/>
                      <a:pt x="4405902" y="2002923"/>
                      <a:pt x="4399789" y="2002923"/>
                    </a:cubicBezTo>
                    <a:lnTo>
                      <a:pt x="23051" y="2002923"/>
                    </a:lnTo>
                    <a:cubicBezTo>
                      <a:pt x="16938" y="2002923"/>
                      <a:pt x="11074" y="2000495"/>
                      <a:pt x="6752" y="1996172"/>
                    </a:cubicBezTo>
                    <a:cubicBezTo>
                      <a:pt x="2429" y="1991849"/>
                      <a:pt x="0" y="1985986"/>
                      <a:pt x="0" y="1979872"/>
                    </a:cubicBezTo>
                    <a:lnTo>
                      <a:pt x="0" y="23051"/>
                    </a:lnTo>
                    <a:cubicBezTo>
                      <a:pt x="0" y="16938"/>
                      <a:pt x="2429" y="11074"/>
                      <a:pt x="6752" y="6752"/>
                    </a:cubicBezTo>
                    <a:cubicBezTo>
                      <a:pt x="11074" y="2429"/>
                      <a:pt x="16938" y="0"/>
                      <a:pt x="23051" y="0"/>
                    </a:cubicBezTo>
                    <a:close/>
                  </a:path>
                </a:pathLst>
              </a:custGeom>
              <a:solidFill>
                <a:srgbClr val="E01E37">
                  <a:alpha val="60000"/>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grpSp>
          <p:nvGrpSpPr>
            <p:cNvPr id="8" name="Group 8"/>
            <p:cNvGrpSpPr/>
            <p:nvPr/>
          </p:nvGrpSpPr>
          <p:grpSpPr>
            <a:xfrm>
              <a:off x="451314" y="0"/>
              <a:ext cx="4525917" cy="1608845"/>
              <a:chOff x="0" y="0"/>
              <a:chExt cx="1703810" cy="605660"/>
            </a:xfrm>
          </p:grpSpPr>
          <p:sp>
            <p:nvSpPr>
              <p:cNvPr id="9" name="Freeform 9"/>
              <p:cNvSpPr/>
              <p:nvPr/>
            </p:nvSpPr>
            <p:spPr>
              <a:xfrm>
                <a:off x="0" y="0"/>
                <a:ext cx="1703810" cy="605660"/>
              </a:xfrm>
              <a:custGeom>
                <a:avLst/>
                <a:gdLst/>
                <a:ahLst/>
                <a:cxnLst/>
                <a:rect l="l" t="t" r="r" b="b"/>
                <a:pathLst>
                  <a:path w="1703810" h="605660">
                    <a:moveTo>
                      <a:pt x="568244" y="19070"/>
                    </a:moveTo>
                    <a:cubicBezTo>
                      <a:pt x="655312" y="7556"/>
                      <a:pt x="754899" y="0"/>
                      <a:pt x="852364" y="0"/>
                    </a:cubicBezTo>
                    <a:cubicBezTo>
                      <a:pt x="949832" y="0"/>
                      <a:pt x="1043620" y="6476"/>
                      <a:pt x="1130049" y="17990"/>
                    </a:cubicBezTo>
                    <a:cubicBezTo>
                      <a:pt x="1131890" y="18350"/>
                      <a:pt x="1133728" y="18350"/>
                      <a:pt x="1135566" y="18710"/>
                    </a:cubicBezTo>
                    <a:cubicBezTo>
                      <a:pt x="1460146" y="64765"/>
                      <a:pt x="1699213" y="186379"/>
                      <a:pt x="1703810" y="323901"/>
                    </a:cubicBezTo>
                    <a:lnTo>
                      <a:pt x="1703810" y="605660"/>
                    </a:lnTo>
                    <a:lnTo>
                      <a:pt x="0" y="605660"/>
                    </a:lnTo>
                    <a:lnTo>
                      <a:pt x="0" y="324110"/>
                    </a:lnTo>
                    <a:cubicBezTo>
                      <a:pt x="4597" y="185660"/>
                      <a:pt x="239986" y="64045"/>
                      <a:pt x="568244" y="19070"/>
                    </a:cubicBezTo>
                    <a:close/>
                  </a:path>
                </a:pathLst>
              </a:custGeom>
              <a:solidFill>
                <a:srgbClr val="C01E27"/>
              </a:solidFill>
            </p:spPr>
          </p:sp>
          <p:sp>
            <p:nvSpPr>
              <p:cNvPr id="10" name="TextBox 10"/>
              <p:cNvSpPr txBox="1"/>
              <p:nvPr/>
            </p:nvSpPr>
            <p:spPr>
              <a:xfrm>
                <a:off x="0" y="88900"/>
                <a:ext cx="660400" cy="723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1" name="AutoShape 11"/>
            <p:cNvSpPr/>
            <p:nvPr/>
          </p:nvSpPr>
          <p:spPr>
            <a:xfrm>
              <a:off x="1060548" y="1481845"/>
              <a:ext cx="21019405" cy="0"/>
            </a:xfrm>
            <a:prstGeom prst="line">
              <a:avLst/>
            </a:prstGeom>
            <a:ln w="127000" cap="flat">
              <a:solidFill>
                <a:srgbClr val="BC1823"/>
              </a:solidFill>
              <a:prstDash val="solid"/>
              <a:headEnd type="none" w="sm" len="sm"/>
              <a:tailEnd type="none" w="sm" len="sm"/>
            </a:ln>
          </p:spPr>
        </p:sp>
        <p:grpSp>
          <p:nvGrpSpPr>
            <p:cNvPr id="12" name="Group 12"/>
            <p:cNvGrpSpPr/>
            <p:nvPr/>
          </p:nvGrpSpPr>
          <p:grpSpPr>
            <a:xfrm>
              <a:off x="451314" y="1608845"/>
              <a:ext cx="21628639" cy="8538880"/>
              <a:chOff x="0" y="0"/>
              <a:chExt cx="4272324" cy="1686692"/>
            </a:xfrm>
          </p:grpSpPr>
          <p:sp>
            <p:nvSpPr>
              <p:cNvPr id="13" name="Freeform 13"/>
              <p:cNvSpPr/>
              <p:nvPr/>
            </p:nvSpPr>
            <p:spPr>
              <a:xfrm>
                <a:off x="0" y="0"/>
                <a:ext cx="4272324" cy="1686692"/>
              </a:xfrm>
              <a:custGeom>
                <a:avLst/>
                <a:gdLst/>
                <a:ahLst/>
                <a:cxnLst/>
                <a:rect l="l" t="t" r="r" b="b"/>
                <a:pathLst>
                  <a:path w="4272324" h="1686692">
                    <a:moveTo>
                      <a:pt x="0" y="0"/>
                    </a:moveTo>
                    <a:lnTo>
                      <a:pt x="4272324" y="0"/>
                    </a:lnTo>
                    <a:lnTo>
                      <a:pt x="4272324" y="1686692"/>
                    </a:lnTo>
                    <a:lnTo>
                      <a:pt x="0" y="1686692"/>
                    </a:lnTo>
                    <a:close/>
                  </a:path>
                </a:pathLst>
              </a:custGeom>
              <a:solidFill>
                <a:srgbClr val="FFFF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pic>
          <p:nvPicPr>
            <p:cNvPr id="15" name="Picture 15"/>
            <p:cNvPicPr>
              <a:picLocks noChangeAspect="1"/>
            </p:cNvPicPr>
            <p:nvPr/>
          </p:nvPicPr>
          <p:blipFill>
            <a:blip r:embed="rId3"/>
            <a:srcRect/>
            <a:stretch>
              <a:fillRect/>
            </a:stretch>
          </p:blipFill>
          <p:spPr>
            <a:xfrm>
              <a:off x="8607802" y="3031368"/>
              <a:ext cx="13088400" cy="6604129"/>
            </a:xfrm>
            <a:prstGeom prst="rect">
              <a:avLst/>
            </a:prstGeom>
          </p:spPr>
        </p:pic>
        <p:grpSp>
          <p:nvGrpSpPr>
            <p:cNvPr id="16" name="Group 16"/>
            <p:cNvGrpSpPr/>
            <p:nvPr/>
          </p:nvGrpSpPr>
          <p:grpSpPr>
            <a:xfrm>
              <a:off x="1060548" y="3183768"/>
              <a:ext cx="7067241" cy="6451729"/>
              <a:chOff x="0" y="0"/>
              <a:chExt cx="1395998" cy="1274416"/>
            </a:xfrm>
          </p:grpSpPr>
          <p:sp>
            <p:nvSpPr>
              <p:cNvPr id="17" name="Freeform 17"/>
              <p:cNvSpPr/>
              <p:nvPr/>
            </p:nvSpPr>
            <p:spPr>
              <a:xfrm>
                <a:off x="0" y="0"/>
                <a:ext cx="1395998" cy="1274416"/>
              </a:xfrm>
              <a:custGeom>
                <a:avLst/>
                <a:gdLst/>
                <a:ahLst/>
                <a:cxnLst/>
                <a:rect l="l" t="t" r="r" b="b"/>
                <a:pathLst>
                  <a:path w="1395998" h="1274416">
                    <a:moveTo>
                      <a:pt x="0" y="0"/>
                    </a:moveTo>
                    <a:lnTo>
                      <a:pt x="1395998" y="0"/>
                    </a:lnTo>
                    <a:lnTo>
                      <a:pt x="1395998" y="1274416"/>
                    </a:lnTo>
                    <a:lnTo>
                      <a:pt x="0" y="1274416"/>
                    </a:lnTo>
                    <a:close/>
                  </a:path>
                </a:pathLst>
              </a:custGeom>
              <a:gradFill rotWithShape="1">
                <a:gsLst>
                  <a:gs pos="0">
                    <a:srgbClr val="FFF7AD">
                      <a:alpha val="100000"/>
                    </a:srgbClr>
                  </a:gs>
                  <a:gs pos="100000">
                    <a:srgbClr val="FFA9F9">
                      <a:alpha val="100000"/>
                    </a:srgbClr>
                  </a:gs>
                </a:gsLst>
                <a:lin ang="0"/>
              </a:gradFill>
            </p:spPr>
          </p:sp>
          <p:sp>
            <p:nvSpPr>
              <p:cNvPr id="18" name="TextBox 18"/>
              <p:cNvSpPr txBox="1"/>
              <p:nvPr/>
            </p:nvSpPr>
            <p:spPr>
              <a:xfrm>
                <a:off x="0" y="0"/>
                <a:ext cx="812800" cy="8128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AutoShape 19"/>
            <p:cNvSpPr/>
            <p:nvPr/>
          </p:nvSpPr>
          <p:spPr>
            <a:xfrm>
              <a:off x="8127789" y="5903685"/>
              <a:ext cx="6474682" cy="366258"/>
            </a:xfrm>
            <a:prstGeom prst="line">
              <a:avLst/>
            </a:prstGeom>
            <a:ln w="127000" cap="flat">
              <a:solidFill>
                <a:srgbClr val="BC1823"/>
              </a:solidFill>
              <a:prstDash val="lgDash"/>
              <a:headEnd type="none" w="sm" len="sm"/>
              <a:tailEnd type="arrow" w="med" len="sm"/>
            </a:ln>
          </p:spPr>
        </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602471" y="5720411"/>
              <a:ext cx="1099063" cy="1099063"/>
            </a:xfrm>
            <a:prstGeom prst="rect">
              <a:avLst/>
            </a:prstGeom>
          </p:spPr>
        </p:pic>
        <p:sp>
          <p:nvSpPr>
            <p:cNvPr id="21" name="TextBox 21"/>
            <p:cNvSpPr txBox="1"/>
            <p:nvPr/>
          </p:nvSpPr>
          <p:spPr>
            <a:xfrm>
              <a:off x="1186007" y="426164"/>
              <a:ext cx="3056534" cy="769058"/>
            </a:xfrm>
            <a:prstGeom prst="rect">
              <a:avLst/>
            </a:prstGeom>
          </p:spPr>
          <p:txBody>
            <a:bodyPr lIns="0" tIns="0" rIns="0" bIns="0" rtlCol="0" anchor="t">
              <a:spAutoFit/>
            </a:bodyPr>
            <a:lstStyle/>
            <a:p>
              <a:pPr algn="ctr">
                <a:lnSpc>
                  <a:spcPct val="120000"/>
                </a:lnSpc>
              </a:pPr>
              <a:r>
                <a:rPr lang="en-US" sz="2300" b="1">
                  <a:solidFill>
                    <a:srgbClr val="FFFFFF"/>
                  </a:solidFill>
                  <a:latin typeface="Arial" pitchFamily="34" charset="0"/>
                </a:rPr>
                <a:t>Em có biết</a:t>
              </a:r>
            </a:p>
          </p:txBody>
        </p:sp>
        <p:sp>
          <p:nvSpPr>
            <p:cNvPr id="22" name="TextBox 22"/>
            <p:cNvSpPr txBox="1"/>
            <p:nvPr/>
          </p:nvSpPr>
          <p:spPr>
            <a:xfrm>
              <a:off x="749827" y="1978328"/>
              <a:ext cx="20946376" cy="769058"/>
            </a:xfrm>
            <a:prstGeom prst="rect">
              <a:avLst/>
            </a:prstGeom>
          </p:spPr>
          <p:txBody>
            <a:bodyPr lIns="0" tIns="0" rIns="0" bIns="0" rtlCol="0" anchor="t">
              <a:spAutoFit/>
            </a:bodyPr>
            <a:lstStyle/>
            <a:p>
              <a:pPr algn="ctr">
                <a:lnSpc>
                  <a:spcPct val="120000"/>
                </a:lnSpc>
                <a:spcBef>
                  <a:spcPct val="0"/>
                </a:spcBef>
              </a:pPr>
              <a:r>
                <a:rPr lang="en-US" sz="2300" b="1">
                  <a:solidFill>
                    <a:srgbClr val="000000"/>
                  </a:solidFill>
                  <a:latin typeface="Arial" pitchFamily="34" charset="0"/>
                </a:rPr>
                <a:t>Tuyến tụy là một tuyến pha gồm cả tuyến nội tiết và tuyến ngoại tiết.</a:t>
              </a:r>
            </a:p>
          </p:txBody>
        </p:sp>
        <p:sp>
          <p:nvSpPr>
            <p:cNvPr id="23" name="TextBox 23"/>
            <p:cNvSpPr txBox="1"/>
            <p:nvPr/>
          </p:nvSpPr>
          <p:spPr>
            <a:xfrm>
              <a:off x="1279207" y="3721554"/>
              <a:ext cx="6629922" cy="5096780"/>
            </a:xfrm>
            <a:prstGeom prst="rect">
              <a:avLst/>
            </a:prstGeom>
          </p:spPr>
          <p:txBody>
            <a:bodyPr wrap="square" lIns="0" tIns="0" rIns="0" bIns="0" rtlCol="0" anchor="t">
              <a:spAutoFit/>
            </a:bodyPr>
            <a:lstStyle/>
            <a:p>
              <a:pPr algn="just">
                <a:lnSpc>
                  <a:spcPct val="120000"/>
                </a:lnSpc>
                <a:spcBef>
                  <a:spcPct val="0"/>
                </a:spcBef>
              </a:pPr>
              <a:r>
                <a:rPr lang="en-US" sz="2300" b="1">
                  <a:solidFill>
                    <a:srgbClr val="C00000"/>
                  </a:solidFill>
                  <a:latin typeface="Arial" pitchFamily="34" charset="0"/>
                </a:rPr>
                <a:t>Phần ngoại tiết </a:t>
              </a:r>
              <a:r>
                <a:rPr lang="en-US" sz="2300" b="1">
                  <a:solidFill>
                    <a:srgbClr val="000000"/>
                  </a:solidFill>
                  <a:latin typeface="Arial" pitchFamily="34" charset="0"/>
                </a:rPr>
                <a:t>của tuyến tụy tiết enzyme và dịch tiêu hoá đổ vào ống tụy, ống tụy dẫn dịch tiết đổ vào đoạn đầu của ruột non</a:t>
              </a:r>
            </a:p>
          </p:txBody>
        </p:sp>
        <p:sp>
          <p:nvSpPr>
            <p:cNvPr id="24" name="AutoShape 24"/>
            <p:cNvSpPr/>
            <p:nvPr/>
          </p:nvSpPr>
          <p:spPr>
            <a:xfrm>
              <a:off x="8123735" y="5941655"/>
              <a:ext cx="3446516" cy="891079"/>
            </a:xfrm>
            <a:prstGeom prst="line">
              <a:avLst/>
            </a:prstGeom>
            <a:ln w="127000" cap="flat">
              <a:solidFill>
                <a:srgbClr val="BC1823"/>
              </a:solidFill>
              <a:prstDash val="lgDash"/>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288" b="44288"/>
          <a:stretch>
            <a:fillRect/>
          </a:stretch>
        </p:blipFill>
        <p:spPr>
          <a:xfrm>
            <a:off x="0" y="0"/>
            <a:ext cx="12188825" cy="1044443"/>
          </a:xfrm>
          <a:prstGeom prst="rect">
            <a:avLst/>
          </a:prstGeom>
        </p:spPr>
      </p:pic>
      <p:sp>
        <p:nvSpPr>
          <p:cNvPr id="3" name="TextBox 3"/>
          <p:cNvSpPr txBox="1"/>
          <p:nvPr/>
        </p:nvSpPr>
        <p:spPr>
          <a:xfrm>
            <a:off x="685622" y="301030"/>
            <a:ext cx="574565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CÁC TUYẾN NỘI TIẾT</a:t>
            </a:r>
          </a:p>
        </p:txBody>
      </p:sp>
      <p:grpSp>
        <p:nvGrpSpPr>
          <p:cNvPr id="4" name="Group 4"/>
          <p:cNvGrpSpPr/>
          <p:nvPr/>
        </p:nvGrpSpPr>
        <p:grpSpPr>
          <a:xfrm>
            <a:off x="310806" y="1354452"/>
            <a:ext cx="11192398" cy="5297269"/>
            <a:chOff x="0" y="0"/>
            <a:chExt cx="22390626" cy="10594537"/>
          </a:xfrm>
        </p:grpSpPr>
        <p:grpSp>
          <p:nvGrpSpPr>
            <p:cNvPr id="5" name="Group 5"/>
            <p:cNvGrpSpPr/>
            <p:nvPr/>
          </p:nvGrpSpPr>
          <p:grpSpPr>
            <a:xfrm>
              <a:off x="0" y="454737"/>
              <a:ext cx="22390626" cy="10139800"/>
              <a:chOff x="0" y="0"/>
              <a:chExt cx="4422840" cy="2002923"/>
            </a:xfrm>
          </p:grpSpPr>
          <p:sp>
            <p:nvSpPr>
              <p:cNvPr id="6" name="Freeform 6"/>
              <p:cNvSpPr/>
              <p:nvPr/>
            </p:nvSpPr>
            <p:spPr>
              <a:xfrm>
                <a:off x="0" y="0"/>
                <a:ext cx="4422840" cy="2002923"/>
              </a:xfrm>
              <a:custGeom>
                <a:avLst/>
                <a:gdLst/>
                <a:ahLst/>
                <a:cxnLst/>
                <a:rect l="l" t="t" r="r" b="b"/>
                <a:pathLst>
                  <a:path w="4422840" h="2002923">
                    <a:moveTo>
                      <a:pt x="23051" y="0"/>
                    </a:moveTo>
                    <a:lnTo>
                      <a:pt x="4399789" y="0"/>
                    </a:lnTo>
                    <a:cubicBezTo>
                      <a:pt x="4405902" y="0"/>
                      <a:pt x="4411765" y="2429"/>
                      <a:pt x="4416088" y="6752"/>
                    </a:cubicBezTo>
                    <a:cubicBezTo>
                      <a:pt x="4420411" y="11074"/>
                      <a:pt x="4422840" y="16938"/>
                      <a:pt x="4422840" y="23051"/>
                    </a:cubicBezTo>
                    <a:lnTo>
                      <a:pt x="4422840" y="1979872"/>
                    </a:lnTo>
                    <a:cubicBezTo>
                      <a:pt x="4422840" y="1985986"/>
                      <a:pt x="4420411" y="1991849"/>
                      <a:pt x="4416088" y="1996172"/>
                    </a:cubicBezTo>
                    <a:cubicBezTo>
                      <a:pt x="4411765" y="2000495"/>
                      <a:pt x="4405902" y="2002923"/>
                      <a:pt x="4399789" y="2002923"/>
                    </a:cubicBezTo>
                    <a:lnTo>
                      <a:pt x="23051" y="2002923"/>
                    </a:lnTo>
                    <a:cubicBezTo>
                      <a:pt x="16938" y="2002923"/>
                      <a:pt x="11074" y="2000495"/>
                      <a:pt x="6752" y="1996172"/>
                    </a:cubicBezTo>
                    <a:cubicBezTo>
                      <a:pt x="2429" y="1991849"/>
                      <a:pt x="0" y="1985986"/>
                      <a:pt x="0" y="1979872"/>
                    </a:cubicBezTo>
                    <a:lnTo>
                      <a:pt x="0" y="23051"/>
                    </a:lnTo>
                    <a:cubicBezTo>
                      <a:pt x="0" y="16938"/>
                      <a:pt x="2429" y="11074"/>
                      <a:pt x="6752" y="6752"/>
                    </a:cubicBezTo>
                    <a:cubicBezTo>
                      <a:pt x="11074" y="2429"/>
                      <a:pt x="16938" y="0"/>
                      <a:pt x="23051" y="0"/>
                    </a:cubicBezTo>
                    <a:close/>
                  </a:path>
                </a:pathLst>
              </a:custGeom>
              <a:solidFill>
                <a:srgbClr val="E01E37">
                  <a:alpha val="60000"/>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grpSp>
          <p:nvGrpSpPr>
            <p:cNvPr id="8" name="Group 8"/>
            <p:cNvGrpSpPr/>
            <p:nvPr/>
          </p:nvGrpSpPr>
          <p:grpSpPr>
            <a:xfrm>
              <a:off x="451314" y="0"/>
              <a:ext cx="4525917" cy="1608845"/>
              <a:chOff x="0" y="0"/>
              <a:chExt cx="1703810" cy="605660"/>
            </a:xfrm>
          </p:grpSpPr>
          <p:sp>
            <p:nvSpPr>
              <p:cNvPr id="9" name="Freeform 9"/>
              <p:cNvSpPr/>
              <p:nvPr/>
            </p:nvSpPr>
            <p:spPr>
              <a:xfrm>
                <a:off x="0" y="0"/>
                <a:ext cx="1703810" cy="605660"/>
              </a:xfrm>
              <a:custGeom>
                <a:avLst/>
                <a:gdLst/>
                <a:ahLst/>
                <a:cxnLst/>
                <a:rect l="l" t="t" r="r" b="b"/>
                <a:pathLst>
                  <a:path w="1703810" h="605660">
                    <a:moveTo>
                      <a:pt x="568244" y="19070"/>
                    </a:moveTo>
                    <a:cubicBezTo>
                      <a:pt x="655312" y="7556"/>
                      <a:pt x="754899" y="0"/>
                      <a:pt x="852364" y="0"/>
                    </a:cubicBezTo>
                    <a:cubicBezTo>
                      <a:pt x="949832" y="0"/>
                      <a:pt x="1043620" y="6476"/>
                      <a:pt x="1130049" y="17990"/>
                    </a:cubicBezTo>
                    <a:cubicBezTo>
                      <a:pt x="1131890" y="18350"/>
                      <a:pt x="1133728" y="18350"/>
                      <a:pt x="1135566" y="18710"/>
                    </a:cubicBezTo>
                    <a:cubicBezTo>
                      <a:pt x="1460146" y="64765"/>
                      <a:pt x="1699213" y="186379"/>
                      <a:pt x="1703810" y="323901"/>
                    </a:cubicBezTo>
                    <a:lnTo>
                      <a:pt x="1703810" y="605660"/>
                    </a:lnTo>
                    <a:lnTo>
                      <a:pt x="0" y="605660"/>
                    </a:lnTo>
                    <a:lnTo>
                      <a:pt x="0" y="324110"/>
                    </a:lnTo>
                    <a:cubicBezTo>
                      <a:pt x="4597" y="185660"/>
                      <a:pt x="239986" y="64045"/>
                      <a:pt x="568244" y="19070"/>
                    </a:cubicBezTo>
                    <a:close/>
                  </a:path>
                </a:pathLst>
              </a:custGeom>
              <a:solidFill>
                <a:srgbClr val="C01E27"/>
              </a:solidFill>
            </p:spPr>
          </p:sp>
          <p:sp>
            <p:nvSpPr>
              <p:cNvPr id="10" name="TextBox 10"/>
              <p:cNvSpPr txBox="1"/>
              <p:nvPr/>
            </p:nvSpPr>
            <p:spPr>
              <a:xfrm>
                <a:off x="0" y="88900"/>
                <a:ext cx="660400" cy="723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1" name="AutoShape 11"/>
            <p:cNvSpPr/>
            <p:nvPr/>
          </p:nvSpPr>
          <p:spPr>
            <a:xfrm>
              <a:off x="1060548" y="1481845"/>
              <a:ext cx="21019405" cy="0"/>
            </a:xfrm>
            <a:prstGeom prst="line">
              <a:avLst/>
            </a:prstGeom>
            <a:ln w="127000" cap="flat">
              <a:solidFill>
                <a:srgbClr val="BC1823"/>
              </a:solidFill>
              <a:prstDash val="solid"/>
              <a:headEnd type="none" w="sm" len="sm"/>
              <a:tailEnd type="none" w="sm" len="sm"/>
            </a:ln>
          </p:spPr>
        </p:sp>
        <p:grpSp>
          <p:nvGrpSpPr>
            <p:cNvPr id="12" name="Group 12"/>
            <p:cNvGrpSpPr/>
            <p:nvPr/>
          </p:nvGrpSpPr>
          <p:grpSpPr>
            <a:xfrm>
              <a:off x="451314" y="1608845"/>
              <a:ext cx="21628639" cy="8538880"/>
              <a:chOff x="0" y="0"/>
              <a:chExt cx="4272324" cy="1686692"/>
            </a:xfrm>
          </p:grpSpPr>
          <p:sp>
            <p:nvSpPr>
              <p:cNvPr id="13" name="Freeform 13"/>
              <p:cNvSpPr/>
              <p:nvPr/>
            </p:nvSpPr>
            <p:spPr>
              <a:xfrm>
                <a:off x="0" y="0"/>
                <a:ext cx="4272324" cy="1686692"/>
              </a:xfrm>
              <a:custGeom>
                <a:avLst/>
                <a:gdLst/>
                <a:ahLst/>
                <a:cxnLst/>
                <a:rect l="l" t="t" r="r" b="b"/>
                <a:pathLst>
                  <a:path w="4272324" h="1686692">
                    <a:moveTo>
                      <a:pt x="0" y="0"/>
                    </a:moveTo>
                    <a:lnTo>
                      <a:pt x="4272324" y="0"/>
                    </a:lnTo>
                    <a:lnTo>
                      <a:pt x="4272324" y="1686692"/>
                    </a:lnTo>
                    <a:lnTo>
                      <a:pt x="0" y="1686692"/>
                    </a:lnTo>
                    <a:close/>
                  </a:path>
                </a:pathLst>
              </a:custGeom>
              <a:solidFill>
                <a:srgbClr val="FFFF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pic>
          <p:nvPicPr>
            <p:cNvPr id="15" name="Picture 15"/>
            <p:cNvPicPr>
              <a:picLocks noChangeAspect="1"/>
            </p:cNvPicPr>
            <p:nvPr/>
          </p:nvPicPr>
          <p:blipFill>
            <a:blip r:embed="rId3"/>
            <a:srcRect/>
            <a:stretch>
              <a:fillRect/>
            </a:stretch>
          </p:blipFill>
          <p:spPr>
            <a:xfrm>
              <a:off x="8607802" y="3031368"/>
              <a:ext cx="13088400" cy="6604129"/>
            </a:xfrm>
            <a:prstGeom prst="rect">
              <a:avLst/>
            </a:prstGeom>
          </p:spPr>
        </p:pic>
        <p:grpSp>
          <p:nvGrpSpPr>
            <p:cNvPr id="16" name="Group 16"/>
            <p:cNvGrpSpPr/>
            <p:nvPr/>
          </p:nvGrpSpPr>
          <p:grpSpPr>
            <a:xfrm>
              <a:off x="1060548" y="3183768"/>
              <a:ext cx="7067241" cy="6451729"/>
              <a:chOff x="0" y="0"/>
              <a:chExt cx="1395998" cy="1274416"/>
            </a:xfrm>
          </p:grpSpPr>
          <p:sp>
            <p:nvSpPr>
              <p:cNvPr id="17" name="Freeform 17"/>
              <p:cNvSpPr/>
              <p:nvPr/>
            </p:nvSpPr>
            <p:spPr>
              <a:xfrm>
                <a:off x="0" y="0"/>
                <a:ext cx="1395998" cy="1274416"/>
              </a:xfrm>
              <a:custGeom>
                <a:avLst/>
                <a:gdLst/>
                <a:ahLst/>
                <a:cxnLst/>
                <a:rect l="l" t="t" r="r" b="b"/>
                <a:pathLst>
                  <a:path w="1395998" h="1274416">
                    <a:moveTo>
                      <a:pt x="0" y="0"/>
                    </a:moveTo>
                    <a:lnTo>
                      <a:pt x="1395998" y="0"/>
                    </a:lnTo>
                    <a:lnTo>
                      <a:pt x="1395998" y="1274416"/>
                    </a:lnTo>
                    <a:lnTo>
                      <a:pt x="0" y="1274416"/>
                    </a:lnTo>
                    <a:close/>
                  </a:path>
                </a:pathLst>
              </a:custGeom>
              <a:gradFill rotWithShape="1">
                <a:gsLst>
                  <a:gs pos="0">
                    <a:srgbClr val="CDFFD8">
                      <a:alpha val="100000"/>
                    </a:srgbClr>
                  </a:gs>
                  <a:gs pos="100000">
                    <a:srgbClr val="94B9FF">
                      <a:alpha val="100000"/>
                    </a:srgbClr>
                  </a:gs>
                </a:gsLst>
                <a:lin ang="0"/>
              </a:gradFill>
            </p:spPr>
          </p:sp>
          <p:sp>
            <p:nvSpPr>
              <p:cNvPr id="18" name="TextBox 18"/>
              <p:cNvSpPr txBox="1"/>
              <p:nvPr/>
            </p:nvSpPr>
            <p:spPr>
              <a:xfrm>
                <a:off x="0" y="0"/>
                <a:ext cx="812800" cy="8128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AutoShape 19"/>
            <p:cNvSpPr/>
            <p:nvPr/>
          </p:nvSpPr>
          <p:spPr>
            <a:xfrm flipV="1">
              <a:off x="8127789" y="5524636"/>
              <a:ext cx="6403811" cy="379048"/>
            </a:xfrm>
            <a:prstGeom prst="line">
              <a:avLst/>
            </a:prstGeom>
            <a:ln w="127000" cap="flat">
              <a:solidFill>
                <a:srgbClr val="091E39"/>
              </a:solidFill>
              <a:prstDash val="lgDash"/>
              <a:headEnd type="none" w="sm" len="sm"/>
              <a:tailEnd type="arrow" w="med" len="sm"/>
            </a:ln>
          </p:spPr>
        </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531600" y="4975105"/>
              <a:ext cx="1099063" cy="1099063"/>
            </a:xfrm>
            <a:prstGeom prst="rect">
              <a:avLst/>
            </a:prstGeom>
          </p:spPr>
        </p:pic>
        <p:sp>
          <p:nvSpPr>
            <p:cNvPr id="21" name="TextBox 21"/>
            <p:cNvSpPr txBox="1"/>
            <p:nvPr/>
          </p:nvSpPr>
          <p:spPr>
            <a:xfrm>
              <a:off x="1186007" y="426164"/>
              <a:ext cx="3056534" cy="769058"/>
            </a:xfrm>
            <a:prstGeom prst="rect">
              <a:avLst/>
            </a:prstGeom>
          </p:spPr>
          <p:txBody>
            <a:bodyPr lIns="0" tIns="0" rIns="0" bIns="0" rtlCol="0" anchor="t">
              <a:spAutoFit/>
            </a:bodyPr>
            <a:lstStyle/>
            <a:p>
              <a:pPr algn="ctr">
                <a:lnSpc>
                  <a:spcPct val="120000"/>
                </a:lnSpc>
              </a:pPr>
              <a:r>
                <a:rPr lang="en-US" sz="2300" b="1">
                  <a:solidFill>
                    <a:srgbClr val="FFFFFF"/>
                  </a:solidFill>
                  <a:latin typeface="Arial" pitchFamily="34" charset="0"/>
                </a:rPr>
                <a:t>Em có biết</a:t>
              </a:r>
            </a:p>
          </p:txBody>
        </p:sp>
        <p:sp>
          <p:nvSpPr>
            <p:cNvPr id="22" name="TextBox 22"/>
            <p:cNvSpPr txBox="1"/>
            <p:nvPr/>
          </p:nvSpPr>
          <p:spPr>
            <a:xfrm>
              <a:off x="749827" y="1978328"/>
              <a:ext cx="20946376" cy="769058"/>
            </a:xfrm>
            <a:prstGeom prst="rect">
              <a:avLst/>
            </a:prstGeom>
          </p:spPr>
          <p:txBody>
            <a:bodyPr lIns="0" tIns="0" rIns="0" bIns="0" rtlCol="0" anchor="t">
              <a:spAutoFit/>
            </a:bodyPr>
            <a:lstStyle/>
            <a:p>
              <a:pPr algn="ctr">
                <a:lnSpc>
                  <a:spcPct val="120000"/>
                </a:lnSpc>
                <a:spcBef>
                  <a:spcPct val="0"/>
                </a:spcBef>
              </a:pPr>
              <a:r>
                <a:rPr lang="en-US" sz="2300" b="1">
                  <a:solidFill>
                    <a:srgbClr val="000000"/>
                  </a:solidFill>
                  <a:latin typeface="Arial" pitchFamily="34" charset="0"/>
                </a:rPr>
                <a:t>Tuyến tụy là một tuyến pha gồm cả tuyến nội tiết và tuyến ngoại tiết.</a:t>
              </a:r>
            </a:p>
          </p:txBody>
        </p:sp>
        <p:sp>
          <p:nvSpPr>
            <p:cNvPr id="23" name="TextBox 23"/>
            <p:cNvSpPr txBox="1"/>
            <p:nvPr/>
          </p:nvSpPr>
          <p:spPr>
            <a:xfrm>
              <a:off x="1334407" y="3436510"/>
              <a:ext cx="6519522" cy="5946243"/>
            </a:xfrm>
            <a:prstGeom prst="rect">
              <a:avLst/>
            </a:prstGeom>
          </p:spPr>
          <p:txBody>
            <a:bodyPr wrap="square" lIns="0" tIns="0" rIns="0" bIns="0" rtlCol="0" anchor="t">
              <a:spAutoFit/>
            </a:bodyPr>
            <a:lstStyle/>
            <a:p>
              <a:pPr algn="just">
                <a:lnSpc>
                  <a:spcPct val="120000"/>
                </a:lnSpc>
                <a:spcBef>
                  <a:spcPct val="0"/>
                </a:spcBef>
              </a:pPr>
              <a:r>
                <a:rPr lang="en-US" sz="2300" b="1">
                  <a:solidFill>
                    <a:srgbClr val="C00000"/>
                  </a:solidFill>
                  <a:latin typeface="Arial" pitchFamily="34" charset="0"/>
                </a:rPr>
                <a:t>Phần nội tiết </a:t>
              </a:r>
              <a:r>
                <a:rPr lang="en-US" sz="2300" b="1">
                  <a:solidFill>
                    <a:srgbClr val="000000"/>
                  </a:solidFill>
                  <a:latin typeface="Arial" pitchFamily="34" charset="0"/>
                </a:rPr>
                <a:t>của tuyến tuỵ tiết hormone insulin và </a:t>
              </a:r>
              <a:r>
                <a:rPr lang="en-US" sz="2300" b="1" smtClean="0">
                  <a:solidFill>
                    <a:srgbClr val="000000"/>
                  </a:solidFill>
                  <a:latin typeface="Arial" pitchFamily="34" charset="0"/>
                </a:rPr>
                <a:t>glucagon. Đây </a:t>
              </a:r>
              <a:r>
                <a:rPr lang="en-US" sz="2300" b="1">
                  <a:solidFill>
                    <a:srgbClr val="000000"/>
                  </a:solidFill>
                  <a:latin typeface="Arial" pitchFamily="34" charset="0"/>
                </a:rPr>
                <a:t>là hai hormone </a:t>
              </a:r>
              <a:r>
                <a:rPr lang="en-US" sz="2300" b="1" smtClean="0">
                  <a:solidFill>
                    <a:srgbClr val="000000"/>
                  </a:solidFill>
                  <a:latin typeface="Arial" pitchFamily="34" charset="0"/>
                </a:rPr>
                <a:t>đóng </a:t>
              </a:r>
              <a:r>
                <a:rPr lang="en-US" sz="2300" b="1">
                  <a:solidFill>
                    <a:srgbClr val="000000"/>
                  </a:solidFill>
                  <a:latin typeface="Arial" pitchFamily="34" charset="0"/>
                </a:rPr>
                <a:t>vai trò quan trọng trong điều hòa </a:t>
              </a:r>
              <a:r>
                <a:rPr lang="en-US" sz="2300" b="1" smtClean="0">
                  <a:solidFill>
                    <a:srgbClr val="000000"/>
                  </a:solidFill>
                  <a:latin typeface="Arial" pitchFamily="34" charset="0"/>
                </a:rPr>
                <a:t>đường huyết</a:t>
              </a:r>
              <a:endParaRPr lang="en-US" sz="2300" b="1">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98964"/>
            <a:ext cx="822751" cy="7156217"/>
          </a:xfrm>
          <a:prstGeom prst="rect">
            <a:avLst/>
          </a:prstGeom>
        </p:spPr>
      </p:pic>
      <p:pic>
        <p:nvPicPr>
          <p:cNvPr id="3" name="Picture 3"/>
          <p:cNvPicPr>
            <a:picLocks noChangeAspect="1"/>
          </p:cNvPicPr>
          <p:nvPr/>
        </p:nvPicPr>
        <p:blipFill>
          <a:blip r:embed="rId3"/>
          <a:srcRect t="42385" b="42385"/>
          <a:stretch>
            <a:fillRect/>
          </a:stretch>
        </p:blipFill>
        <p:spPr>
          <a:xfrm>
            <a:off x="0" y="0"/>
            <a:ext cx="12188825" cy="1044443"/>
          </a:xfrm>
          <a:prstGeom prst="rect">
            <a:avLst/>
          </a:prstGeom>
        </p:spPr>
      </p:pic>
      <p:pic>
        <p:nvPicPr>
          <p:cNvPr id="4" name="Picture 4"/>
          <p:cNvPicPr>
            <a:picLocks noChangeAspect="1"/>
          </p:cNvPicPr>
          <p:nvPr/>
        </p:nvPicPr>
        <p:blipFill>
          <a:blip r:embed="rId4"/>
          <a:srcRect/>
          <a:stretch>
            <a:fillRect/>
          </a:stretch>
        </p:blipFill>
        <p:spPr>
          <a:xfrm>
            <a:off x="685621" y="1204309"/>
            <a:ext cx="6067761" cy="5481493"/>
          </a:xfrm>
          <a:prstGeom prst="rect">
            <a:avLst/>
          </a:prstGeom>
        </p:spPr>
      </p:pic>
      <p:pic>
        <p:nvPicPr>
          <p:cNvPr id="5" name="Picture 5"/>
          <p:cNvPicPr>
            <a:picLocks noChangeAspect="1"/>
          </p:cNvPicPr>
          <p:nvPr/>
        </p:nvPicPr>
        <p:blipFill>
          <a:blip r:embed="rId5"/>
          <a:srcRect/>
          <a:stretch>
            <a:fillRect/>
          </a:stretch>
        </p:blipFill>
        <p:spPr>
          <a:xfrm>
            <a:off x="7006464" y="1204309"/>
            <a:ext cx="4100535" cy="215357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6753383" y="2621633"/>
            <a:ext cx="5100993" cy="202817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753382" y="5043227"/>
            <a:ext cx="4749821" cy="1211520"/>
          </a:xfrm>
          <a:prstGeom prst="rect">
            <a:avLst/>
          </a:prstGeom>
        </p:spPr>
      </p:pic>
      <p:sp>
        <p:nvSpPr>
          <p:cNvPr id="8" name="TextBox 8"/>
          <p:cNvSpPr txBox="1"/>
          <p:nvPr/>
        </p:nvSpPr>
        <p:spPr>
          <a:xfrm>
            <a:off x="685621" y="301030"/>
            <a:ext cx="632084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MỘT SỐ BỆNH VỀ TUYẾN NỘI TIẾT</a:t>
            </a:r>
          </a:p>
        </p:txBody>
      </p:sp>
      <p:sp>
        <p:nvSpPr>
          <p:cNvPr id="9" name="TextBox 9"/>
          <p:cNvSpPr txBox="1"/>
          <p:nvPr/>
        </p:nvSpPr>
        <p:spPr>
          <a:xfrm>
            <a:off x="7432640" y="5217656"/>
            <a:ext cx="3391307" cy="807722"/>
          </a:xfrm>
          <a:prstGeom prst="rect">
            <a:avLst/>
          </a:prstGeom>
        </p:spPr>
        <p:txBody>
          <a:bodyPr lIns="0" tIns="0" rIns="0" bIns="0" rtlCol="0" anchor="t">
            <a:spAutoFit/>
          </a:bodyPr>
          <a:lstStyle/>
          <a:p>
            <a:pPr algn="ctr">
              <a:lnSpc>
                <a:spcPct val="120000"/>
              </a:lnSpc>
              <a:spcBef>
                <a:spcPct val="0"/>
              </a:spcBef>
            </a:pPr>
            <a:r>
              <a:rPr lang="en-US" sz="2300" b="1">
                <a:solidFill>
                  <a:srgbClr val="FFFFFF"/>
                </a:solidFill>
                <a:latin typeface="Arial" pitchFamily="34" charset="0"/>
              </a:rPr>
              <a:t>Đái tháo đường </a:t>
            </a:r>
          </a:p>
          <a:p>
            <a:pPr algn="ctr">
              <a:lnSpc>
                <a:spcPct val="120000"/>
              </a:lnSpc>
              <a:spcBef>
                <a:spcPct val="0"/>
              </a:spcBef>
            </a:pPr>
            <a:r>
              <a:rPr lang="en-US" sz="2300" b="1">
                <a:solidFill>
                  <a:srgbClr val="FFFFFF"/>
                </a:solidFill>
                <a:latin typeface="Arial" pitchFamily="34" charset="0"/>
              </a:rPr>
              <a:t>(bất thường tuyến tụy)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1340</Words>
  <Application>Microsoft Office PowerPoint</Application>
  <PresentationFormat>Custom</PresentationFormat>
  <Paragraphs>99</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35* HỆ NỘI TIẾT Ở NGƯỜI</dc:title>
  <cp:lastModifiedBy>DELL</cp:lastModifiedBy>
  <cp:revision>4</cp:revision>
  <dcterms:created xsi:type="dcterms:W3CDTF">2006-08-16T00:00:00Z</dcterms:created>
  <dcterms:modified xsi:type="dcterms:W3CDTF">2023-06-23T14:42:26Z</dcterms:modified>
  <dc:identifier>DAFh2LF_omc</dc:identifier>
</cp:coreProperties>
</file>