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Lst>
  <p:sldSz cx="12188825" cy="6858000"/>
  <p:notesSz cx="6858000" cy="9144000"/>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7" d="100"/>
          <a:sy n="77" d="100"/>
        </p:scale>
        <p:origin x="883" y="86"/>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a:t>Click to edit Master title style</a:t>
            </a:r>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a:t>Click to edit Master title style</a:t>
            </a:r>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23/08/2024</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sv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sv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34.svg"/><Relationship Id="rId7"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6.sv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42.sv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42.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53.svg"/><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 Id="rId9" Type="http://schemas.openxmlformats.org/officeDocument/2006/relationships/image" Target="../media/image61.svg"/></Relationships>
</file>

<file path=ppt/slides/_rels/slide39.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1.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65.svg"/><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685622" y="1188508"/>
            <a:ext cx="6258510" cy="0"/>
          </a:xfrm>
          <a:prstGeom prst="line">
            <a:avLst/>
          </a:prstGeom>
          <a:ln w="47625" cap="flat">
            <a:solidFill>
              <a:srgbClr val="000000"/>
            </a:solidFill>
            <a:prstDash val="solid"/>
            <a:headEnd type="none" w="sm" len="sm"/>
            <a:tailEnd type="none" w="sm" len="sm"/>
          </a:ln>
        </p:spPr>
      </p:sp>
      <p:sp>
        <p:nvSpPr>
          <p:cNvPr id="8" name="TextBox 8"/>
          <p:cNvSpPr txBox="1"/>
          <p:nvPr/>
        </p:nvSpPr>
        <p:spPr>
          <a:xfrm>
            <a:off x="685622" y="363009"/>
            <a:ext cx="3700817" cy="548420"/>
          </a:xfrm>
          <a:prstGeom prst="rect">
            <a:avLst/>
          </a:prstGeom>
        </p:spPr>
        <p:txBody>
          <a:bodyPr lIns="0" tIns="0" rIns="0" bIns="0" rtlCol="0" anchor="t">
            <a:spAutoFit/>
          </a:bodyPr>
          <a:lstStyle/>
          <a:p>
            <a:pPr>
              <a:lnSpc>
                <a:spcPts val="4666"/>
              </a:lnSpc>
            </a:pPr>
            <a:r>
              <a:rPr lang="en-US" sz="3300" b="1">
                <a:solidFill>
                  <a:srgbClr val="2952A1"/>
                </a:solidFill>
                <a:latin typeface="Arial" pitchFamily="34" charset="0"/>
              </a:rPr>
              <a:t>Chủ đề 7</a:t>
            </a:r>
          </a:p>
        </p:txBody>
      </p:sp>
      <p:sp>
        <p:nvSpPr>
          <p:cNvPr id="9" name="TextBox 9"/>
          <p:cNvSpPr txBox="1"/>
          <p:nvPr/>
        </p:nvSpPr>
        <p:spPr>
          <a:xfrm>
            <a:off x="685621" y="1344084"/>
            <a:ext cx="8139860" cy="1090042"/>
          </a:xfrm>
          <a:prstGeom prst="rect">
            <a:avLst/>
          </a:prstGeom>
        </p:spPr>
        <p:txBody>
          <a:bodyPr lIns="0" tIns="0" rIns="0" bIns="0" rtlCol="0" anchor="t">
            <a:spAutoFit/>
          </a:bodyPr>
          <a:lstStyle/>
          <a:p>
            <a:pPr>
              <a:lnSpc>
                <a:spcPts val="9330"/>
              </a:lnSpc>
            </a:pPr>
            <a:r>
              <a:rPr lang="en-US" sz="6700" b="1">
                <a:solidFill>
                  <a:srgbClr val="D61F27"/>
                </a:solidFill>
                <a:latin typeface="Arial" pitchFamily="34" charset="0"/>
              </a:rPr>
              <a:t>CƠ THỂ NGƯỜI</a:t>
            </a:r>
          </a:p>
        </p:txBody>
      </p:sp>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pSp>
        <p:nvGrpSpPr>
          <p:cNvPr id="3" name="Group 3"/>
          <p:cNvGrpSpPr/>
          <p:nvPr/>
        </p:nvGrpSpPr>
        <p:grpSpPr>
          <a:xfrm>
            <a:off x="686372" y="2179108"/>
            <a:ext cx="3347199" cy="753969"/>
            <a:chOff x="0" y="0"/>
            <a:chExt cx="1322695" cy="297864"/>
          </a:xfrm>
        </p:grpSpPr>
        <p:sp>
          <p:nvSpPr>
            <p:cNvPr id="4" name="Freeform 4"/>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6" name="Group 6"/>
          <p:cNvGrpSpPr/>
          <p:nvPr/>
        </p:nvGrpSpPr>
        <p:grpSpPr>
          <a:xfrm>
            <a:off x="4420820" y="2179108"/>
            <a:ext cx="3347199" cy="753969"/>
            <a:chOff x="0" y="0"/>
            <a:chExt cx="1322695" cy="297864"/>
          </a:xfrm>
        </p:grpSpPr>
        <p:sp>
          <p:nvSpPr>
            <p:cNvPr id="7" name="Freeform 7"/>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9" name="Group 9"/>
          <p:cNvGrpSpPr/>
          <p:nvPr/>
        </p:nvGrpSpPr>
        <p:grpSpPr>
          <a:xfrm>
            <a:off x="8155268" y="2179108"/>
            <a:ext cx="3347199" cy="753969"/>
            <a:chOff x="0" y="0"/>
            <a:chExt cx="1322695" cy="297864"/>
          </a:xfrm>
        </p:grpSpPr>
        <p:sp>
          <p:nvSpPr>
            <p:cNvPr id="10" name="Freeform 10"/>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2" name="Group 12"/>
          <p:cNvGrpSpPr/>
          <p:nvPr/>
        </p:nvGrpSpPr>
        <p:grpSpPr>
          <a:xfrm>
            <a:off x="685613" y="3377577"/>
            <a:ext cx="10817613" cy="3228327"/>
            <a:chOff x="0" y="0"/>
            <a:chExt cx="4274738" cy="1275389"/>
          </a:xfrm>
        </p:grpSpPr>
        <p:sp>
          <p:nvSpPr>
            <p:cNvPr id="13" name="Freeform 13"/>
            <p:cNvSpPr/>
            <p:nvPr/>
          </p:nvSpPr>
          <p:spPr>
            <a:xfrm>
              <a:off x="0" y="0"/>
              <a:ext cx="4274738" cy="1275389"/>
            </a:xfrm>
            <a:custGeom>
              <a:avLst/>
              <a:gdLst/>
              <a:ahLst/>
              <a:cxnLst/>
              <a:rect l="l" t="t" r="r" b="b"/>
              <a:pathLst>
                <a:path w="4274738" h="1275389">
                  <a:moveTo>
                    <a:pt x="0" y="0"/>
                  </a:moveTo>
                  <a:lnTo>
                    <a:pt x="4274738" y="0"/>
                  </a:lnTo>
                  <a:lnTo>
                    <a:pt x="4274738" y="1275389"/>
                  </a:lnTo>
                  <a:lnTo>
                    <a:pt x="0" y="1275389"/>
                  </a:lnTo>
                  <a:close/>
                </a:path>
              </a:pathLst>
            </a:custGeom>
            <a:solidFill>
              <a:srgbClr val="FFDE59"/>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5" name="AutoShape 15"/>
          <p:cNvSpPr/>
          <p:nvPr/>
        </p:nvSpPr>
        <p:spPr>
          <a:xfrm rot="5394038">
            <a:off x="9580852" y="3117282"/>
            <a:ext cx="431801" cy="0"/>
          </a:xfrm>
          <a:prstGeom prst="line">
            <a:avLst/>
          </a:prstGeom>
          <a:ln w="95250" cap="flat">
            <a:solidFill>
              <a:srgbClr val="2952A1"/>
            </a:solidFill>
            <a:prstDash val="solid"/>
            <a:headEnd type="none" w="sm" len="sm"/>
            <a:tailEnd type="arrow" w="med" len="sm"/>
          </a:ln>
        </p:spPr>
      </p:sp>
      <p:grpSp>
        <p:nvGrpSpPr>
          <p:cNvPr id="16" name="Group 16"/>
          <p:cNvGrpSpPr/>
          <p:nvPr/>
        </p:nvGrpSpPr>
        <p:grpSpPr>
          <a:xfrm>
            <a:off x="955754" y="4239060"/>
            <a:ext cx="10277318" cy="2126232"/>
            <a:chOff x="0" y="0"/>
            <a:chExt cx="4061233" cy="839993"/>
          </a:xfrm>
        </p:grpSpPr>
        <p:sp>
          <p:nvSpPr>
            <p:cNvPr id="17" name="Freeform 17"/>
            <p:cNvSpPr/>
            <p:nvPr/>
          </p:nvSpPr>
          <p:spPr>
            <a:xfrm>
              <a:off x="0" y="0"/>
              <a:ext cx="4061233" cy="839993"/>
            </a:xfrm>
            <a:custGeom>
              <a:avLst/>
              <a:gdLst/>
              <a:ahLst/>
              <a:cxnLst/>
              <a:rect l="l" t="t" r="r" b="b"/>
              <a:pathLst>
                <a:path w="4061233" h="839993">
                  <a:moveTo>
                    <a:pt x="0" y="0"/>
                  </a:moveTo>
                  <a:lnTo>
                    <a:pt x="4061233" y="0"/>
                  </a:lnTo>
                  <a:lnTo>
                    <a:pt x="4061233" y="839993"/>
                  </a:lnTo>
                  <a:lnTo>
                    <a:pt x="0" y="839993"/>
                  </a:lnTo>
                  <a:close/>
                </a:path>
              </a:pathLst>
            </a:custGeom>
            <a:solidFill>
              <a:srgbClr val="7ED957"/>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22" name="TextBox 22"/>
          <p:cNvSpPr txBox="1"/>
          <p:nvPr/>
        </p:nvSpPr>
        <p:spPr>
          <a:xfrm>
            <a:off x="685613" y="2334901"/>
            <a:ext cx="334721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Thành phần hóa học</a:t>
            </a:r>
          </a:p>
        </p:txBody>
      </p:sp>
      <p:sp>
        <p:nvSpPr>
          <p:cNvPr id="23" name="TextBox 23"/>
          <p:cNvSpPr txBox="1"/>
          <p:nvPr/>
        </p:nvSpPr>
        <p:spPr>
          <a:xfrm>
            <a:off x="4420820" y="2330152"/>
            <a:ext cx="334719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Hình dạng</a:t>
            </a:r>
          </a:p>
        </p:txBody>
      </p:sp>
      <p:sp>
        <p:nvSpPr>
          <p:cNvPr id="24" name="TextBox 24"/>
          <p:cNvSpPr txBox="1"/>
          <p:nvPr/>
        </p:nvSpPr>
        <p:spPr>
          <a:xfrm>
            <a:off x="8156027" y="2330152"/>
            <a:ext cx="334719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Cấu trúc</a:t>
            </a:r>
          </a:p>
        </p:txBody>
      </p:sp>
      <p:sp>
        <p:nvSpPr>
          <p:cNvPr id="25" name="TextBox 25"/>
          <p:cNvSpPr txBox="1"/>
          <p:nvPr/>
        </p:nvSpPr>
        <p:spPr>
          <a:xfrm>
            <a:off x="955757" y="3580777"/>
            <a:ext cx="10277326" cy="384529"/>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Đặc điểm cấu trúc của xương phù hợp với chức năng</a:t>
            </a:r>
          </a:p>
        </p:txBody>
      </p:sp>
      <p:sp>
        <p:nvSpPr>
          <p:cNvPr id="26" name="TextBox 26"/>
          <p:cNvSpPr txBox="1"/>
          <p:nvPr/>
        </p:nvSpPr>
        <p:spPr>
          <a:xfrm>
            <a:off x="1127091" y="4267200"/>
            <a:ext cx="9844121" cy="2115964"/>
          </a:xfrm>
          <a:prstGeom prst="rect">
            <a:avLst/>
          </a:prstGeom>
        </p:spPr>
        <p:txBody>
          <a:bodyPr wrap="square" lIns="0" tIns="0" rIns="0" bIns="0" rtlCol="0" anchor="t">
            <a:spAutoFit/>
          </a:bodyPr>
          <a:lstStyle/>
          <a:p>
            <a:pPr algn="just">
              <a:lnSpc>
                <a:spcPct val="120000"/>
              </a:lnSpc>
              <a:spcBef>
                <a:spcPct val="0"/>
              </a:spcBef>
            </a:pPr>
            <a:r>
              <a:rPr lang="en-US" sz="2300" b="1">
                <a:solidFill>
                  <a:srgbClr val="000000"/>
                </a:solidFill>
                <a:latin typeface="Arial" pitchFamily="34" charset="0"/>
              </a:rPr>
              <a:t>Tính vững chắc của xương đùi được thể hiện: ở đầu xương có mô xương xốp gồm các tế bào xương tạo thành các nan xương sắp xếp theo hình vòng cung có tác dụng phân tán lực tác động: phần thân xương có mô xương cứng gồm các tế bào xương sắp xếp đồng tâm làm tăng khả năng chịu lực của xương</a:t>
            </a:r>
          </a:p>
        </p:txBody>
      </p:sp>
      <p:sp>
        <p:nvSpPr>
          <p:cNvPr id="27" name="TextBox 15"/>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28" name="TextBox 16"/>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1. Cấu tạo của xương phù hợp với chức năng</a:t>
            </a:r>
          </a:p>
        </p:txBody>
      </p:sp>
      <p:sp>
        <p:nvSpPr>
          <p:cNvPr id="29" name="TextBox 17"/>
          <p:cNvSpPr txBox="1"/>
          <p:nvPr/>
        </p:nvSpPr>
        <p:spPr>
          <a:xfrm>
            <a:off x="2265077" y="1539875"/>
            <a:ext cx="8172735" cy="384529"/>
          </a:xfrm>
          <a:prstGeom prst="rect">
            <a:avLst/>
          </a:prstGeom>
        </p:spPr>
        <p:txBody>
          <a:bodyPr wrap="square" lIns="0" tIns="0" rIns="0" bIns="0" rtlCol="0" anchor="t">
            <a:spAutoFit/>
          </a:bodyPr>
          <a:lstStyle/>
          <a:p>
            <a:pPr>
              <a:lnSpc>
                <a:spcPts val="3266"/>
              </a:lnSpc>
              <a:spcBef>
                <a:spcPct val="0"/>
              </a:spcBef>
            </a:pPr>
            <a:r>
              <a:rPr lang="en-US" sz="2300" b="1">
                <a:solidFill>
                  <a:srgbClr val="000000"/>
                </a:solidFill>
                <a:latin typeface="Arial" pitchFamily="34" charset="0"/>
              </a:rPr>
              <a:t>Sự phù hợp giữa cấu tạo và chức năng được thể hiện ở</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pSp>
        <p:nvGrpSpPr>
          <p:cNvPr id="3" name="Group 3"/>
          <p:cNvGrpSpPr/>
          <p:nvPr/>
        </p:nvGrpSpPr>
        <p:grpSpPr>
          <a:xfrm>
            <a:off x="685614" y="2570694"/>
            <a:ext cx="10817590" cy="398992"/>
            <a:chOff x="0" y="-42330"/>
            <a:chExt cx="21640816" cy="797985"/>
          </a:xfrm>
        </p:grpSpPr>
        <p:grpSp>
          <p:nvGrpSpPr>
            <p:cNvPr id="4" name="Group 4"/>
            <p:cNvGrpSpPr/>
            <p:nvPr/>
          </p:nvGrpSpPr>
          <p:grpSpPr>
            <a:xfrm>
              <a:off x="0" y="0"/>
              <a:ext cx="755655" cy="755655"/>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7" name="TextBox 7"/>
            <p:cNvSpPr txBox="1"/>
            <p:nvPr/>
          </p:nvSpPr>
          <p:spPr>
            <a:xfrm>
              <a:off x="1108623" y="-42330"/>
              <a:ext cx="20532193" cy="76905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Xương 1: để nguyên</a:t>
              </a:r>
            </a:p>
          </p:txBody>
        </p:sp>
      </p:grpSp>
      <p:grpSp>
        <p:nvGrpSpPr>
          <p:cNvPr id="8" name="Group 8"/>
          <p:cNvGrpSpPr/>
          <p:nvPr/>
        </p:nvGrpSpPr>
        <p:grpSpPr>
          <a:xfrm>
            <a:off x="685614" y="3189821"/>
            <a:ext cx="10817590" cy="398992"/>
            <a:chOff x="0" y="-42330"/>
            <a:chExt cx="21640816" cy="797985"/>
          </a:xfrm>
        </p:grpSpPr>
        <p:grpSp>
          <p:nvGrpSpPr>
            <p:cNvPr id="9" name="Group 9"/>
            <p:cNvGrpSpPr/>
            <p:nvPr/>
          </p:nvGrpSpPr>
          <p:grpSpPr>
            <a:xfrm>
              <a:off x="0" y="0"/>
              <a:ext cx="755655" cy="755655"/>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1108623" y="-42330"/>
              <a:ext cx="20532193" cy="76905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Xương 2: ngâm trong dung dịch HCl 10% khoảng 15 phút</a:t>
              </a:r>
            </a:p>
          </p:txBody>
        </p:sp>
      </p:grpSp>
      <p:grpSp>
        <p:nvGrpSpPr>
          <p:cNvPr id="13" name="Group 13"/>
          <p:cNvGrpSpPr/>
          <p:nvPr/>
        </p:nvGrpSpPr>
        <p:grpSpPr>
          <a:xfrm>
            <a:off x="685613" y="3808948"/>
            <a:ext cx="10817592" cy="807722"/>
            <a:chOff x="0" y="-42331"/>
            <a:chExt cx="21640818" cy="1615444"/>
          </a:xfrm>
        </p:grpSpPr>
        <p:grpSp>
          <p:nvGrpSpPr>
            <p:cNvPr id="14" name="Group 14"/>
            <p:cNvGrpSpPr/>
            <p:nvPr/>
          </p:nvGrpSpPr>
          <p:grpSpPr>
            <a:xfrm>
              <a:off x="0" y="0"/>
              <a:ext cx="755655" cy="755655"/>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7" name="TextBox 17"/>
            <p:cNvSpPr txBox="1"/>
            <p:nvPr/>
          </p:nvSpPr>
          <p:spPr>
            <a:xfrm>
              <a:off x="1108623" y="-42331"/>
              <a:ext cx="20532195" cy="1615444"/>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Xương 3: đốt lên ngọn lửa đèn cồn cho đến khi không còn thấy khói bay lên</a:t>
              </a:r>
            </a:p>
          </p:txBody>
        </p:sp>
      </p:grpSp>
      <p:grpSp>
        <p:nvGrpSpPr>
          <p:cNvPr id="18" name="Group 18"/>
          <p:cNvGrpSpPr/>
          <p:nvPr/>
        </p:nvGrpSpPr>
        <p:grpSpPr>
          <a:xfrm>
            <a:off x="685613" y="4849819"/>
            <a:ext cx="10817613" cy="1689275"/>
            <a:chOff x="0" y="0"/>
            <a:chExt cx="4274738" cy="667368"/>
          </a:xfrm>
        </p:grpSpPr>
        <p:sp>
          <p:nvSpPr>
            <p:cNvPr id="19" name="Freeform 19"/>
            <p:cNvSpPr/>
            <p:nvPr/>
          </p:nvSpPr>
          <p:spPr>
            <a:xfrm>
              <a:off x="0" y="0"/>
              <a:ext cx="4274738" cy="667368"/>
            </a:xfrm>
            <a:custGeom>
              <a:avLst/>
              <a:gdLst/>
              <a:ahLst/>
              <a:cxnLst/>
              <a:rect l="l" t="t" r="r" b="b"/>
              <a:pathLst>
                <a:path w="4274738" h="667368">
                  <a:moveTo>
                    <a:pt x="0" y="0"/>
                  </a:moveTo>
                  <a:lnTo>
                    <a:pt x="4274738" y="0"/>
                  </a:lnTo>
                  <a:lnTo>
                    <a:pt x="4274738" y="667368"/>
                  </a:lnTo>
                  <a:lnTo>
                    <a:pt x="0" y="667368"/>
                  </a:lnTo>
                  <a:close/>
                </a:path>
              </a:pathLst>
            </a:custGeom>
            <a:solidFill>
              <a:srgbClr val="7ED957">
                <a:alpha val="74902"/>
              </a:srgbClr>
            </a:solidFill>
          </p:spPr>
        </p:sp>
        <p:sp>
          <p:nvSpPr>
            <p:cNvPr id="20" name="TextBox 2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21" name="Group 21"/>
          <p:cNvGrpSpPr/>
          <p:nvPr/>
        </p:nvGrpSpPr>
        <p:grpSpPr>
          <a:xfrm>
            <a:off x="927164" y="5273062"/>
            <a:ext cx="10334531" cy="868660"/>
            <a:chOff x="0" y="336194"/>
            <a:chExt cx="20674445" cy="1737319"/>
          </a:xfrm>
        </p:grpSpPr>
        <p:grpSp>
          <p:nvGrpSpPr>
            <p:cNvPr id="22" name="Group 22"/>
            <p:cNvGrpSpPr/>
            <p:nvPr/>
          </p:nvGrpSpPr>
          <p:grpSpPr>
            <a:xfrm rot="5400000">
              <a:off x="-105349" y="441543"/>
              <a:ext cx="1685579" cy="1474881"/>
              <a:chOff x="0" y="0"/>
              <a:chExt cx="812800" cy="711200"/>
            </a:xfrm>
          </p:grpSpPr>
          <p:sp>
            <p:nvSpPr>
              <p:cNvPr id="23" name="Freeform 2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952A1"/>
              </a:solidFill>
            </p:spPr>
          </p:sp>
          <p:sp>
            <p:nvSpPr>
              <p:cNvPr id="24" name="TextBox 24"/>
              <p:cNvSpPr txBox="1"/>
              <p:nvPr/>
            </p:nvSpPr>
            <p:spPr>
              <a:xfrm>
                <a:off x="127000" y="292100"/>
                <a:ext cx="558800" cy="3683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5" name="TextBox 25"/>
            <p:cNvSpPr txBox="1"/>
            <p:nvPr/>
          </p:nvSpPr>
          <p:spPr>
            <a:xfrm>
              <a:off x="1803458" y="458070"/>
              <a:ext cx="18870987" cy="161544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Tiến hành thí nghiệm, sau đó uốn cong xương, bóp nhẹ đầu xương và quan sát hiện tượng. Kết quả thí nghiệm thể hiện ở bảng</a:t>
              </a:r>
            </a:p>
          </p:txBody>
        </p:sp>
      </p:grpSp>
      <p:sp>
        <p:nvSpPr>
          <p:cNvPr id="26" name="TextBox 26"/>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27" name="TextBox 27"/>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1. Cấu tạo của xương phù hợp với chức năng</a:t>
            </a:r>
          </a:p>
        </p:txBody>
      </p:sp>
      <p:sp>
        <p:nvSpPr>
          <p:cNvPr id="28" name="TextBox 28"/>
          <p:cNvSpPr txBox="1"/>
          <p:nvPr/>
        </p:nvSpPr>
        <p:spPr>
          <a:xfrm>
            <a:off x="685633" y="1539875"/>
            <a:ext cx="10817593" cy="80772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1. Thành phần hóa học của xương động vật cũng tương tự xương người. Thực hiện thí nghiệm với ba chiếc xương đùi ếch như sau:</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aphicFrame>
        <p:nvGraphicFramePr>
          <p:cNvPr id="3" name="Table 3"/>
          <p:cNvGraphicFramePr>
            <a:graphicFrameLocks noGrp="1"/>
          </p:cNvGraphicFramePr>
          <p:nvPr>
            <p:extLst>
              <p:ext uri="{D42A27DB-BD31-4B8C-83A1-F6EECF244321}">
                <p14:modId xmlns:p14="http://schemas.microsoft.com/office/powerpoint/2010/main" val="502638648"/>
              </p:ext>
            </p:extLst>
          </p:nvPr>
        </p:nvGraphicFramePr>
        <p:xfrm>
          <a:off x="685633" y="1584325"/>
          <a:ext cx="10817592" cy="2983930"/>
        </p:xfrm>
        <a:graphic>
          <a:graphicData uri="http://schemas.openxmlformats.org/drawingml/2006/table">
            <a:tbl>
              <a:tblPr/>
              <a:tblGrid>
                <a:gridCol w="6160597">
                  <a:extLst>
                    <a:ext uri="{9D8B030D-6E8A-4147-A177-3AD203B41FA5}">
                      <a16:colId xmlns:a16="http://schemas.microsoft.com/office/drawing/2014/main" val="20000"/>
                    </a:ext>
                  </a:extLst>
                </a:gridCol>
                <a:gridCol w="1566489">
                  <a:extLst>
                    <a:ext uri="{9D8B030D-6E8A-4147-A177-3AD203B41FA5}">
                      <a16:colId xmlns:a16="http://schemas.microsoft.com/office/drawing/2014/main" val="20001"/>
                    </a:ext>
                  </a:extLst>
                </a:gridCol>
                <a:gridCol w="1568309">
                  <a:extLst>
                    <a:ext uri="{9D8B030D-6E8A-4147-A177-3AD203B41FA5}">
                      <a16:colId xmlns:a16="http://schemas.microsoft.com/office/drawing/2014/main" val="20002"/>
                    </a:ext>
                  </a:extLst>
                </a:gridCol>
                <a:gridCol w="1522197">
                  <a:extLst>
                    <a:ext uri="{9D8B030D-6E8A-4147-A177-3AD203B41FA5}">
                      <a16:colId xmlns:a16="http://schemas.microsoft.com/office/drawing/2014/main" val="20003"/>
                    </a:ext>
                  </a:extLst>
                </a:gridCol>
              </a:tblGrid>
              <a:tr h="750094">
                <a:tc>
                  <a:txBody>
                    <a:bodyPr/>
                    <a:lstStyle/>
                    <a:p>
                      <a:pPr algn="ctr">
                        <a:lnSpc>
                          <a:spcPts val="4900"/>
                        </a:lnSpc>
                        <a:defRPr/>
                      </a:pPr>
                      <a:r>
                        <a:rPr lang="en-US" sz="2300" b="1">
                          <a:solidFill>
                            <a:srgbClr val="000000"/>
                          </a:solidFill>
                          <a:latin typeface="Arial" pitchFamily="34" charset="0"/>
                        </a:rPr>
                        <a:t>Hiện tượng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DE59"/>
                    </a:solidFill>
                  </a:tcPr>
                </a:tc>
                <a:tc>
                  <a:txBody>
                    <a:bodyPr/>
                    <a:lstStyle/>
                    <a:p>
                      <a:pPr algn="ctr">
                        <a:lnSpc>
                          <a:spcPts val="4900"/>
                        </a:lnSpc>
                        <a:defRPr/>
                      </a:pPr>
                      <a:r>
                        <a:rPr lang="en-US" sz="2300" b="1">
                          <a:solidFill>
                            <a:srgbClr val="000000"/>
                          </a:solidFill>
                          <a:latin typeface="Arial" pitchFamily="34" charset="0"/>
                        </a:rPr>
                        <a:t>Xương 1</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DE59"/>
                    </a:solidFill>
                  </a:tcPr>
                </a:tc>
                <a:tc>
                  <a:txBody>
                    <a:bodyPr/>
                    <a:lstStyle/>
                    <a:p>
                      <a:pPr algn="ctr">
                        <a:lnSpc>
                          <a:spcPts val="4900"/>
                        </a:lnSpc>
                        <a:defRPr/>
                      </a:pPr>
                      <a:r>
                        <a:rPr lang="en-US" sz="2300" b="1">
                          <a:solidFill>
                            <a:srgbClr val="000000"/>
                          </a:solidFill>
                          <a:latin typeface="Arial" pitchFamily="34" charset="0"/>
                        </a:rPr>
                        <a:t>Xương 2</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DE59"/>
                    </a:solidFill>
                  </a:tcPr>
                </a:tc>
                <a:tc>
                  <a:txBody>
                    <a:bodyPr/>
                    <a:lstStyle/>
                    <a:p>
                      <a:pPr algn="ctr">
                        <a:lnSpc>
                          <a:spcPts val="4900"/>
                        </a:lnSpc>
                        <a:defRPr/>
                      </a:pPr>
                      <a:r>
                        <a:rPr lang="en-US" sz="2300" b="1">
                          <a:solidFill>
                            <a:srgbClr val="000000"/>
                          </a:solidFill>
                          <a:latin typeface="Arial" pitchFamily="34" charset="0"/>
                        </a:rPr>
                        <a:t>Xương 3</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DE59"/>
                    </a:solidFill>
                  </a:tcPr>
                </a:tc>
                <a:extLst>
                  <a:ext uri="{0D108BD9-81ED-4DB2-BD59-A6C34878D82A}">
                    <a16:rowId xmlns:a16="http://schemas.microsoft.com/office/drawing/2014/main" val="10000"/>
                  </a:ext>
                </a:extLst>
              </a:tr>
              <a:tr h="750094">
                <a:tc>
                  <a:txBody>
                    <a:bodyPr/>
                    <a:lstStyle/>
                    <a:p>
                      <a:pPr algn="l">
                        <a:lnSpc>
                          <a:spcPts val="4900"/>
                        </a:lnSpc>
                        <a:defRPr/>
                      </a:pPr>
                      <a:r>
                        <a:rPr lang="en-US" sz="2300" b="1">
                          <a:solidFill>
                            <a:srgbClr val="000000"/>
                          </a:solidFill>
                          <a:latin typeface="Arial" pitchFamily="34" charset="0"/>
                        </a:rPr>
                        <a:t>Có thể uốn cong xương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r>
                        <a:rPr lang="en-US" sz="2300" b="1">
                          <a:solidFill>
                            <a:srgbClr val="000000"/>
                          </a:solidFill>
                          <a:latin typeface="Arial" pitchFamily="34" charset="0"/>
                        </a:rPr>
                        <a:t>Không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r>
                        <a:rPr lang="en-US" sz="2300" b="1">
                          <a:solidFill>
                            <a:srgbClr val="000000"/>
                          </a:solidFill>
                          <a:latin typeface="Arial" pitchFamily="34" charset="0"/>
                        </a:rPr>
                        <a:t>Có</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r>
                        <a:rPr lang="en-US" sz="2300" b="1">
                          <a:solidFill>
                            <a:srgbClr val="000000"/>
                          </a:solidFill>
                          <a:latin typeface="Arial" pitchFamily="34" charset="0"/>
                        </a:rPr>
                        <a:t>Không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66813">
                <a:tc>
                  <a:txBody>
                    <a:bodyPr/>
                    <a:lstStyle/>
                    <a:p>
                      <a:pPr algn="l">
                        <a:lnSpc>
                          <a:spcPts val="4900"/>
                        </a:lnSpc>
                        <a:defRPr/>
                      </a:pPr>
                      <a:r>
                        <a:rPr lang="en-US" sz="2300" b="1">
                          <a:solidFill>
                            <a:srgbClr val="000000"/>
                          </a:solidFill>
                          <a:latin typeface="Arial" pitchFamily="34" charset="0"/>
                        </a:rPr>
                        <a:t>Xương vỡ vụn khi bóp nhẹ vào đầu xương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r>
                        <a:rPr lang="en-US" sz="2300" b="1">
                          <a:solidFill>
                            <a:srgbClr val="000000"/>
                          </a:solidFill>
                          <a:latin typeface="Arial" pitchFamily="34" charset="0"/>
                        </a:rPr>
                        <a:t>Không</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r>
                        <a:rPr lang="en-US" sz="2300" b="1">
                          <a:solidFill>
                            <a:srgbClr val="000000"/>
                          </a:solidFill>
                          <a:latin typeface="Arial" pitchFamily="34" charset="0"/>
                        </a:rPr>
                        <a:t>Không </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4900"/>
                        </a:lnSpc>
                        <a:defRPr/>
                      </a:pPr>
                      <a:r>
                        <a:rPr lang="en-US" sz="2300" b="1">
                          <a:solidFill>
                            <a:srgbClr val="000000"/>
                          </a:solidFill>
                          <a:latin typeface="Arial" pitchFamily="34" charset="0"/>
                        </a:rPr>
                        <a:t>Có</a:t>
                      </a:r>
                      <a:endParaRPr lang="en-US" sz="700" b="1">
                        <a:latin typeface="Arial" pitchFamily="34" charset="0"/>
                      </a:endParaRPr>
                    </a:p>
                  </a:txBody>
                  <a:tcPr marL="126967" marR="126967"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4" name="TextBox 4"/>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5" name="TextBox 5"/>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1. Cấu tạo của xương phù hợp với chức năng</a:t>
            </a:r>
          </a:p>
        </p:txBody>
      </p:sp>
      <p:grpSp>
        <p:nvGrpSpPr>
          <p:cNvPr id="6" name="Group 6"/>
          <p:cNvGrpSpPr/>
          <p:nvPr/>
        </p:nvGrpSpPr>
        <p:grpSpPr>
          <a:xfrm>
            <a:off x="685591" y="4787725"/>
            <a:ext cx="10817613" cy="1689275"/>
            <a:chOff x="0" y="0"/>
            <a:chExt cx="4274738" cy="667368"/>
          </a:xfrm>
        </p:grpSpPr>
        <p:sp>
          <p:nvSpPr>
            <p:cNvPr id="7" name="Freeform 7"/>
            <p:cNvSpPr/>
            <p:nvPr/>
          </p:nvSpPr>
          <p:spPr>
            <a:xfrm>
              <a:off x="0" y="0"/>
              <a:ext cx="4274738" cy="667368"/>
            </a:xfrm>
            <a:custGeom>
              <a:avLst/>
              <a:gdLst/>
              <a:ahLst/>
              <a:cxnLst/>
              <a:rect l="l" t="t" r="r" b="b"/>
              <a:pathLst>
                <a:path w="4274738" h="667368">
                  <a:moveTo>
                    <a:pt x="0" y="0"/>
                  </a:moveTo>
                  <a:lnTo>
                    <a:pt x="4274738" y="0"/>
                  </a:lnTo>
                  <a:lnTo>
                    <a:pt x="4274738" y="667368"/>
                  </a:lnTo>
                  <a:lnTo>
                    <a:pt x="0" y="667368"/>
                  </a:lnTo>
                  <a:close/>
                </a:path>
              </a:pathLst>
            </a:custGeom>
            <a:solidFill>
              <a:srgbClr val="7ED957">
                <a:alpha val="74902"/>
              </a:srgbClr>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9" name="Group 9"/>
          <p:cNvGrpSpPr/>
          <p:nvPr/>
        </p:nvGrpSpPr>
        <p:grpSpPr>
          <a:xfrm>
            <a:off x="927142" y="5210968"/>
            <a:ext cx="10409299" cy="842789"/>
            <a:chOff x="0" y="0"/>
            <a:chExt cx="20824022" cy="1685579"/>
          </a:xfrm>
        </p:grpSpPr>
        <p:grpSp>
          <p:nvGrpSpPr>
            <p:cNvPr id="10" name="Group 10"/>
            <p:cNvGrpSpPr/>
            <p:nvPr/>
          </p:nvGrpSpPr>
          <p:grpSpPr>
            <a:xfrm rot="5400000">
              <a:off x="-105349" y="105349"/>
              <a:ext cx="1685579" cy="1474881"/>
              <a:chOff x="0" y="0"/>
              <a:chExt cx="812800" cy="711200"/>
            </a:xfrm>
          </p:grpSpPr>
          <p:sp>
            <p:nvSpPr>
              <p:cNvPr id="11" name="Freeform 11"/>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952A1"/>
              </a:solidFill>
            </p:spPr>
          </p:sp>
          <p:sp>
            <p:nvSpPr>
              <p:cNvPr id="12" name="TextBox 12"/>
              <p:cNvSpPr txBox="1"/>
              <p:nvPr/>
            </p:nvSpPr>
            <p:spPr>
              <a:xfrm>
                <a:off x="127000" y="292100"/>
                <a:ext cx="558800" cy="3683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3" name="TextBox 13"/>
            <p:cNvSpPr txBox="1"/>
            <p:nvPr/>
          </p:nvSpPr>
          <p:spPr>
            <a:xfrm>
              <a:off x="1953035" y="9880"/>
              <a:ext cx="18870987" cy="161544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Vận dụng kiến thức về phản ứng của acid, phản ứng cháy và thành phần hóa học của xương, giải thích kết quả thí nghiệm</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pSp>
        <p:nvGrpSpPr>
          <p:cNvPr id="3" name="Group 3"/>
          <p:cNvGrpSpPr/>
          <p:nvPr/>
        </p:nvGrpSpPr>
        <p:grpSpPr>
          <a:xfrm>
            <a:off x="685614" y="1584325"/>
            <a:ext cx="10817582" cy="1750943"/>
            <a:chOff x="0" y="0"/>
            <a:chExt cx="21640800" cy="3501885"/>
          </a:xfrm>
        </p:grpSpPr>
        <p:grpSp>
          <p:nvGrpSpPr>
            <p:cNvPr id="4" name="Group 4"/>
            <p:cNvGrpSpPr/>
            <p:nvPr/>
          </p:nvGrpSpPr>
          <p:grpSpPr>
            <a:xfrm>
              <a:off x="0" y="0"/>
              <a:ext cx="21640800" cy="3501885"/>
              <a:chOff x="0" y="0"/>
              <a:chExt cx="4274726" cy="691730"/>
            </a:xfrm>
          </p:grpSpPr>
          <p:sp>
            <p:nvSpPr>
              <p:cNvPr id="5" name="Freeform 5"/>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6" name="TextBox 6"/>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584014" y="403236"/>
              <a:ext cx="20472772"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Nêu tên, vị trí một khớp trong cơ thể. Cho biết khớp đó thuộc loại khớp gì và chức năng của nó</a:t>
              </a:r>
            </a:p>
          </p:txBody>
        </p:sp>
      </p:grpSp>
      <p:pic>
        <p:nvPicPr>
          <p:cNvPr id="8" name="Picture 8"/>
          <p:cNvPicPr>
            <a:picLocks noChangeAspect="1"/>
          </p:cNvPicPr>
          <p:nvPr/>
        </p:nvPicPr>
        <p:blipFill>
          <a:blip r:embed="rId2"/>
          <a:srcRect/>
          <a:stretch>
            <a:fillRect/>
          </a:stretch>
        </p:blipFill>
        <p:spPr>
          <a:xfrm>
            <a:off x="5570365" y="3054273"/>
            <a:ext cx="4946324" cy="3413852"/>
          </a:xfrm>
          <a:prstGeom prst="rect">
            <a:avLst/>
          </a:prstGeom>
        </p:spPr>
      </p:pic>
      <p:sp>
        <p:nvSpPr>
          <p:cNvPr id="9" name="TextBox 9"/>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10" name="TextBox 10"/>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2. Cấu tạo của khớp phù hợp với chức năng</a:t>
            </a:r>
          </a:p>
        </p:txBody>
      </p:sp>
      <p:grpSp>
        <p:nvGrpSpPr>
          <p:cNvPr id="11" name="Group 11"/>
          <p:cNvGrpSpPr/>
          <p:nvPr/>
        </p:nvGrpSpPr>
        <p:grpSpPr>
          <a:xfrm>
            <a:off x="685633" y="3647120"/>
            <a:ext cx="3805005" cy="1114079"/>
            <a:chOff x="0" y="0"/>
            <a:chExt cx="7611992" cy="2228157"/>
          </a:xfrm>
        </p:grpSpPr>
        <p:grpSp>
          <p:nvGrpSpPr>
            <p:cNvPr id="12" name="Group 12"/>
            <p:cNvGrpSpPr/>
            <p:nvPr/>
          </p:nvGrpSpPr>
          <p:grpSpPr>
            <a:xfrm>
              <a:off x="0" y="0"/>
              <a:ext cx="7611992" cy="2228157"/>
              <a:chOff x="0" y="0"/>
              <a:chExt cx="1503603" cy="440130"/>
            </a:xfrm>
          </p:grpSpPr>
          <p:sp>
            <p:nvSpPr>
              <p:cNvPr id="13" name="Freeform 13"/>
              <p:cNvSpPr/>
              <p:nvPr/>
            </p:nvSpPr>
            <p:spPr>
              <a:xfrm>
                <a:off x="0" y="0"/>
                <a:ext cx="1503603" cy="440130"/>
              </a:xfrm>
              <a:custGeom>
                <a:avLst/>
                <a:gdLst/>
                <a:ahLst/>
                <a:cxnLst/>
                <a:rect l="l" t="t" r="r" b="b"/>
                <a:pathLst>
                  <a:path w="1503603" h="440130">
                    <a:moveTo>
                      <a:pt x="0" y="0"/>
                    </a:moveTo>
                    <a:lnTo>
                      <a:pt x="1503603" y="0"/>
                    </a:lnTo>
                    <a:lnTo>
                      <a:pt x="1503603" y="440130"/>
                    </a:lnTo>
                    <a:lnTo>
                      <a:pt x="0" y="440130"/>
                    </a:lnTo>
                    <a:close/>
                  </a:path>
                </a:pathLst>
              </a:custGeom>
              <a:solidFill>
                <a:srgbClr val="D63940"/>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5" name="TextBox 15"/>
            <p:cNvSpPr txBox="1"/>
            <p:nvPr/>
          </p:nvSpPr>
          <p:spPr>
            <a:xfrm>
              <a:off x="601183" y="693920"/>
              <a:ext cx="6409629" cy="769058"/>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a) Khớp bất động </a:t>
              </a:r>
            </a:p>
          </p:txBody>
        </p:sp>
      </p:grpSp>
      <p:sp>
        <p:nvSpPr>
          <p:cNvPr id="16" name="TextBox 16"/>
          <p:cNvSpPr txBox="1"/>
          <p:nvPr/>
        </p:nvSpPr>
        <p:spPr>
          <a:xfrm>
            <a:off x="1534013" y="5027899"/>
            <a:ext cx="210824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Khớp ở hộp sọ</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pSp>
        <p:nvGrpSpPr>
          <p:cNvPr id="3" name="Group 3"/>
          <p:cNvGrpSpPr/>
          <p:nvPr/>
        </p:nvGrpSpPr>
        <p:grpSpPr>
          <a:xfrm>
            <a:off x="685614" y="1584325"/>
            <a:ext cx="10817582" cy="1750943"/>
            <a:chOff x="0" y="0"/>
            <a:chExt cx="21640800" cy="3501885"/>
          </a:xfrm>
        </p:grpSpPr>
        <p:grpSp>
          <p:nvGrpSpPr>
            <p:cNvPr id="4" name="Group 4"/>
            <p:cNvGrpSpPr/>
            <p:nvPr/>
          </p:nvGrpSpPr>
          <p:grpSpPr>
            <a:xfrm>
              <a:off x="0" y="0"/>
              <a:ext cx="21640800" cy="3501885"/>
              <a:chOff x="0" y="0"/>
              <a:chExt cx="4274726" cy="691730"/>
            </a:xfrm>
          </p:grpSpPr>
          <p:sp>
            <p:nvSpPr>
              <p:cNvPr id="5" name="Freeform 5"/>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6" name="TextBox 6"/>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584014" y="403236"/>
              <a:ext cx="20472772"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Nêu tên, vị trí một khớp trong cơ thể. Cho biết khớp đó thuộc loại khớp gì và chức năng của nó</a:t>
              </a:r>
            </a:p>
          </p:txBody>
        </p:sp>
      </p:grpSp>
      <p:grpSp>
        <p:nvGrpSpPr>
          <p:cNvPr id="8" name="Group 8"/>
          <p:cNvGrpSpPr/>
          <p:nvPr/>
        </p:nvGrpSpPr>
        <p:grpSpPr>
          <a:xfrm>
            <a:off x="685633" y="3647120"/>
            <a:ext cx="3805005" cy="1114079"/>
            <a:chOff x="0" y="0"/>
            <a:chExt cx="7611992" cy="2228157"/>
          </a:xfrm>
        </p:grpSpPr>
        <p:grpSp>
          <p:nvGrpSpPr>
            <p:cNvPr id="9" name="Group 9"/>
            <p:cNvGrpSpPr/>
            <p:nvPr/>
          </p:nvGrpSpPr>
          <p:grpSpPr>
            <a:xfrm>
              <a:off x="0" y="0"/>
              <a:ext cx="7611992" cy="2228157"/>
              <a:chOff x="0" y="0"/>
              <a:chExt cx="1503603" cy="440130"/>
            </a:xfrm>
          </p:grpSpPr>
          <p:sp>
            <p:nvSpPr>
              <p:cNvPr id="10" name="Freeform 10"/>
              <p:cNvSpPr/>
              <p:nvPr/>
            </p:nvSpPr>
            <p:spPr>
              <a:xfrm>
                <a:off x="0" y="0"/>
                <a:ext cx="1503603" cy="440130"/>
              </a:xfrm>
              <a:custGeom>
                <a:avLst/>
                <a:gdLst/>
                <a:ahLst/>
                <a:cxnLst/>
                <a:rect l="l" t="t" r="r" b="b"/>
                <a:pathLst>
                  <a:path w="1503603" h="440130">
                    <a:moveTo>
                      <a:pt x="0" y="0"/>
                    </a:moveTo>
                    <a:lnTo>
                      <a:pt x="1503603" y="0"/>
                    </a:lnTo>
                    <a:lnTo>
                      <a:pt x="1503603" y="440130"/>
                    </a:lnTo>
                    <a:lnTo>
                      <a:pt x="0" y="440130"/>
                    </a:lnTo>
                    <a:close/>
                  </a:path>
                </a:pathLst>
              </a:custGeom>
              <a:solidFill>
                <a:srgbClr val="D63940"/>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601183" y="693920"/>
              <a:ext cx="6409629" cy="769058"/>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a) Khớp bất động </a:t>
              </a:r>
            </a:p>
          </p:txBody>
        </p:sp>
      </p:grpSp>
      <p:pic>
        <p:nvPicPr>
          <p:cNvPr id="13" name="Picture 13"/>
          <p:cNvPicPr>
            <a:picLocks noChangeAspect="1"/>
          </p:cNvPicPr>
          <p:nvPr/>
        </p:nvPicPr>
        <p:blipFill>
          <a:blip r:embed="rId2"/>
          <a:srcRect t="4079" b="4079"/>
          <a:stretch>
            <a:fillRect/>
          </a:stretch>
        </p:blipFill>
        <p:spPr>
          <a:xfrm>
            <a:off x="4737854" y="3069900"/>
            <a:ext cx="6765342" cy="3382597"/>
          </a:xfrm>
          <a:prstGeom prst="rect">
            <a:avLst/>
          </a:prstGeom>
        </p:spPr>
      </p:pic>
      <p:sp>
        <p:nvSpPr>
          <p:cNvPr id="14" name="TextBox 14"/>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15" name="TextBox 15"/>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2. Cấu tạo của khớp phù hợp với chức năng</a:t>
            </a:r>
          </a:p>
        </p:txBody>
      </p:sp>
      <p:sp>
        <p:nvSpPr>
          <p:cNvPr id="16" name="TextBox 16"/>
          <p:cNvSpPr txBox="1"/>
          <p:nvPr/>
        </p:nvSpPr>
        <p:spPr>
          <a:xfrm>
            <a:off x="685613" y="5027899"/>
            <a:ext cx="3805025" cy="807722"/>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Khớp giữa xương sườn và xương ức</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pSp>
        <p:nvGrpSpPr>
          <p:cNvPr id="3" name="Group 3"/>
          <p:cNvGrpSpPr/>
          <p:nvPr/>
        </p:nvGrpSpPr>
        <p:grpSpPr>
          <a:xfrm>
            <a:off x="685614" y="1584325"/>
            <a:ext cx="10817582" cy="1750943"/>
            <a:chOff x="0" y="0"/>
            <a:chExt cx="21640800" cy="3501885"/>
          </a:xfrm>
        </p:grpSpPr>
        <p:grpSp>
          <p:nvGrpSpPr>
            <p:cNvPr id="4" name="Group 4"/>
            <p:cNvGrpSpPr/>
            <p:nvPr/>
          </p:nvGrpSpPr>
          <p:grpSpPr>
            <a:xfrm>
              <a:off x="0" y="0"/>
              <a:ext cx="21640800" cy="3501885"/>
              <a:chOff x="0" y="0"/>
              <a:chExt cx="4274726" cy="691730"/>
            </a:xfrm>
          </p:grpSpPr>
          <p:sp>
            <p:nvSpPr>
              <p:cNvPr id="5" name="Freeform 5"/>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6" name="TextBox 6"/>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584014" y="403236"/>
              <a:ext cx="20472772"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Nêu tên, vị trí một khớp trong cơ thể. Cho biết khớp đó thuộc loại khớp gì và chức năng của nó</a:t>
              </a:r>
            </a:p>
          </p:txBody>
        </p:sp>
      </p:grpSp>
      <p:grpSp>
        <p:nvGrpSpPr>
          <p:cNvPr id="8" name="Group 8"/>
          <p:cNvGrpSpPr/>
          <p:nvPr/>
        </p:nvGrpSpPr>
        <p:grpSpPr>
          <a:xfrm>
            <a:off x="685633" y="3647120"/>
            <a:ext cx="3805005" cy="1114079"/>
            <a:chOff x="0" y="0"/>
            <a:chExt cx="7611992" cy="2228157"/>
          </a:xfrm>
        </p:grpSpPr>
        <p:grpSp>
          <p:nvGrpSpPr>
            <p:cNvPr id="9" name="Group 9"/>
            <p:cNvGrpSpPr/>
            <p:nvPr/>
          </p:nvGrpSpPr>
          <p:grpSpPr>
            <a:xfrm>
              <a:off x="0" y="0"/>
              <a:ext cx="7611992" cy="2228157"/>
              <a:chOff x="0" y="0"/>
              <a:chExt cx="1503603" cy="440130"/>
            </a:xfrm>
          </p:grpSpPr>
          <p:sp>
            <p:nvSpPr>
              <p:cNvPr id="10" name="Freeform 10"/>
              <p:cNvSpPr/>
              <p:nvPr/>
            </p:nvSpPr>
            <p:spPr>
              <a:xfrm>
                <a:off x="0" y="0"/>
                <a:ext cx="1503603" cy="440130"/>
              </a:xfrm>
              <a:custGeom>
                <a:avLst/>
                <a:gdLst/>
                <a:ahLst/>
                <a:cxnLst/>
                <a:rect l="l" t="t" r="r" b="b"/>
                <a:pathLst>
                  <a:path w="1503603" h="440130">
                    <a:moveTo>
                      <a:pt x="0" y="0"/>
                    </a:moveTo>
                    <a:lnTo>
                      <a:pt x="1503603" y="0"/>
                    </a:lnTo>
                    <a:lnTo>
                      <a:pt x="1503603" y="440130"/>
                    </a:lnTo>
                    <a:lnTo>
                      <a:pt x="0" y="440130"/>
                    </a:lnTo>
                    <a:close/>
                  </a:path>
                </a:pathLst>
              </a:custGeom>
              <a:solidFill>
                <a:srgbClr val="D63940"/>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601183" y="693920"/>
              <a:ext cx="6409629" cy="769058"/>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b) Khớp động </a:t>
              </a:r>
            </a:p>
          </p:txBody>
        </p:sp>
      </p:grpSp>
      <p:pic>
        <p:nvPicPr>
          <p:cNvPr id="13" name="Picture 13"/>
          <p:cNvPicPr>
            <a:picLocks noChangeAspect="1"/>
          </p:cNvPicPr>
          <p:nvPr/>
        </p:nvPicPr>
        <p:blipFill>
          <a:blip r:embed="rId2"/>
          <a:srcRect t="16625" b="7796"/>
          <a:stretch>
            <a:fillRect/>
          </a:stretch>
        </p:blipFill>
        <p:spPr>
          <a:xfrm>
            <a:off x="5314496" y="3034651"/>
            <a:ext cx="5935679" cy="3453095"/>
          </a:xfrm>
          <a:prstGeom prst="rect">
            <a:avLst/>
          </a:prstGeom>
        </p:spPr>
      </p:pic>
      <p:sp>
        <p:nvSpPr>
          <p:cNvPr id="14" name="TextBox 14"/>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15" name="TextBox 15"/>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2. Cấu tạo của khớp phù hợp với chức năng</a:t>
            </a:r>
          </a:p>
        </p:txBody>
      </p:sp>
      <p:sp>
        <p:nvSpPr>
          <p:cNvPr id="16" name="TextBox 16"/>
          <p:cNvSpPr txBox="1"/>
          <p:nvPr/>
        </p:nvSpPr>
        <p:spPr>
          <a:xfrm>
            <a:off x="685613" y="5027899"/>
            <a:ext cx="3805025"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Khớp gối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pSp>
        <p:nvGrpSpPr>
          <p:cNvPr id="3" name="Group 3"/>
          <p:cNvGrpSpPr/>
          <p:nvPr/>
        </p:nvGrpSpPr>
        <p:grpSpPr>
          <a:xfrm>
            <a:off x="685614" y="1584325"/>
            <a:ext cx="10817582" cy="1750943"/>
            <a:chOff x="0" y="0"/>
            <a:chExt cx="21640800" cy="3501885"/>
          </a:xfrm>
        </p:grpSpPr>
        <p:grpSp>
          <p:nvGrpSpPr>
            <p:cNvPr id="4" name="Group 4"/>
            <p:cNvGrpSpPr/>
            <p:nvPr/>
          </p:nvGrpSpPr>
          <p:grpSpPr>
            <a:xfrm>
              <a:off x="0" y="0"/>
              <a:ext cx="21640800" cy="3501885"/>
              <a:chOff x="0" y="0"/>
              <a:chExt cx="4274726" cy="691730"/>
            </a:xfrm>
          </p:grpSpPr>
          <p:sp>
            <p:nvSpPr>
              <p:cNvPr id="5" name="Freeform 5"/>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6" name="TextBox 6"/>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584014" y="403236"/>
              <a:ext cx="20472772"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Nêu tên, vị trí một khớp trong cơ thể. Cho biết khớp đó thuộc loại khớp gì và chức năng của nó</a:t>
              </a:r>
            </a:p>
          </p:txBody>
        </p:sp>
      </p:grpSp>
      <p:grpSp>
        <p:nvGrpSpPr>
          <p:cNvPr id="8" name="Group 8"/>
          <p:cNvGrpSpPr/>
          <p:nvPr/>
        </p:nvGrpSpPr>
        <p:grpSpPr>
          <a:xfrm>
            <a:off x="685633" y="3647120"/>
            <a:ext cx="3805005" cy="1114079"/>
            <a:chOff x="0" y="0"/>
            <a:chExt cx="7611992" cy="2228157"/>
          </a:xfrm>
        </p:grpSpPr>
        <p:grpSp>
          <p:nvGrpSpPr>
            <p:cNvPr id="9" name="Group 9"/>
            <p:cNvGrpSpPr/>
            <p:nvPr/>
          </p:nvGrpSpPr>
          <p:grpSpPr>
            <a:xfrm>
              <a:off x="0" y="0"/>
              <a:ext cx="7611992" cy="2228157"/>
              <a:chOff x="0" y="0"/>
              <a:chExt cx="1503603" cy="440130"/>
            </a:xfrm>
          </p:grpSpPr>
          <p:sp>
            <p:nvSpPr>
              <p:cNvPr id="10" name="Freeform 10"/>
              <p:cNvSpPr/>
              <p:nvPr/>
            </p:nvSpPr>
            <p:spPr>
              <a:xfrm>
                <a:off x="0" y="0"/>
                <a:ext cx="1503603" cy="440130"/>
              </a:xfrm>
              <a:custGeom>
                <a:avLst/>
                <a:gdLst/>
                <a:ahLst/>
                <a:cxnLst/>
                <a:rect l="l" t="t" r="r" b="b"/>
                <a:pathLst>
                  <a:path w="1503603" h="440130">
                    <a:moveTo>
                      <a:pt x="0" y="0"/>
                    </a:moveTo>
                    <a:lnTo>
                      <a:pt x="1503603" y="0"/>
                    </a:lnTo>
                    <a:lnTo>
                      <a:pt x="1503603" y="440130"/>
                    </a:lnTo>
                    <a:lnTo>
                      <a:pt x="0" y="440130"/>
                    </a:lnTo>
                    <a:close/>
                  </a:path>
                </a:pathLst>
              </a:custGeom>
              <a:solidFill>
                <a:srgbClr val="D63940"/>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601183" y="693920"/>
              <a:ext cx="6409629" cy="769058"/>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c) Khớp bán động</a:t>
              </a:r>
            </a:p>
          </p:txBody>
        </p:sp>
      </p:grpSp>
      <p:pic>
        <p:nvPicPr>
          <p:cNvPr id="13" name="Picture 13"/>
          <p:cNvPicPr>
            <a:picLocks noChangeAspect="1"/>
          </p:cNvPicPr>
          <p:nvPr/>
        </p:nvPicPr>
        <p:blipFill>
          <a:blip r:embed="rId2"/>
          <a:srcRect b="5653"/>
          <a:stretch>
            <a:fillRect/>
          </a:stretch>
        </p:blipFill>
        <p:spPr>
          <a:xfrm>
            <a:off x="5266060" y="3046900"/>
            <a:ext cx="5486573" cy="3428597"/>
          </a:xfrm>
          <a:prstGeom prst="rect">
            <a:avLst/>
          </a:prstGeom>
        </p:spPr>
      </p:pic>
      <p:sp>
        <p:nvSpPr>
          <p:cNvPr id="14" name="TextBox 14"/>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15" name="TextBox 15"/>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2. Cấu tạo của khớp phù hợp với chức năng</a:t>
            </a:r>
          </a:p>
        </p:txBody>
      </p:sp>
      <p:sp>
        <p:nvSpPr>
          <p:cNvPr id="16" name="TextBox 16"/>
          <p:cNvSpPr txBox="1"/>
          <p:nvPr/>
        </p:nvSpPr>
        <p:spPr>
          <a:xfrm>
            <a:off x="685613" y="5027899"/>
            <a:ext cx="3805025" cy="807722"/>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Khớp giữa các</a:t>
            </a:r>
          </a:p>
          <a:p>
            <a:pPr algn="ctr">
              <a:lnSpc>
                <a:spcPts val="3266"/>
              </a:lnSpc>
            </a:pPr>
            <a:r>
              <a:rPr lang="en-US" sz="2300" b="1">
                <a:solidFill>
                  <a:srgbClr val="000000"/>
                </a:solidFill>
                <a:latin typeface="Arial" pitchFamily="34" charset="0"/>
              </a:rPr>
              <a:t>đốt sống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pSp>
        <p:nvGrpSpPr>
          <p:cNvPr id="3" name="Group 3"/>
          <p:cNvGrpSpPr/>
          <p:nvPr/>
        </p:nvGrpSpPr>
        <p:grpSpPr>
          <a:xfrm>
            <a:off x="685614" y="1584325"/>
            <a:ext cx="10817590" cy="4783067"/>
            <a:chOff x="0" y="0"/>
            <a:chExt cx="4274729" cy="1889607"/>
          </a:xfrm>
        </p:grpSpPr>
        <p:sp>
          <p:nvSpPr>
            <p:cNvPr id="4" name="Freeform 4"/>
            <p:cNvSpPr/>
            <p:nvPr/>
          </p:nvSpPr>
          <p:spPr>
            <a:xfrm>
              <a:off x="0" y="0"/>
              <a:ext cx="4274729" cy="1889607"/>
            </a:xfrm>
            <a:custGeom>
              <a:avLst/>
              <a:gdLst/>
              <a:ahLst/>
              <a:cxnLst/>
              <a:rect l="l" t="t" r="r" b="b"/>
              <a:pathLst>
                <a:path w="4274729" h="1889607">
                  <a:moveTo>
                    <a:pt x="0" y="0"/>
                  </a:moveTo>
                  <a:lnTo>
                    <a:pt x="4274729" y="0"/>
                  </a:lnTo>
                  <a:lnTo>
                    <a:pt x="4274729" y="1889607"/>
                  </a:lnTo>
                  <a:lnTo>
                    <a:pt x="0" y="1889607"/>
                  </a:lnTo>
                  <a:close/>
                </a:path>
              </a:pathLst>
            </a:custGeom>
            <a:solidFill>
              <a:srgbClr val="FBCBA5">
                <a:alpha val="49804"/>
              </a:srgbClr>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6" name="TextBox 6"/>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7" name="TextBox 7"/>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2. Cấu tạo của khớp phù hợp với chức năng</a:t>
            </a:r>
          </a:p>
        </p:txBody>
      </p:sp>
      <p:sp>
        <p:nvSpPr>
          <p:cNvPr id="8" name="TextBox 8"/>
          <p:cNvSpPr txBox="1"/>
          <p:nvPr/>
        </p:nvSpPr>
        <p:spPr>
          <a:xfrm>
            <a:off x="1024046" y="2036992"/>
            <a:ext cx="10140725" cy="807722"/>
          </a:xfrm>
          <a:prstGeom prst="rect">
            <a:avLst/>
          </a:prstGeom>
        </p:spPr>
        <p:txBody>
          <a:bodyPr lIns="0" tIns="0" rIns="0" bIns="0" rtlCol="0" anchor="t">
            <a:spAutoFit/>
          </a:bodyPr>
          <a:lstStyle/>
          <a:p>
            <a:pPr algn="just">
              <a:lnSpc>
                <a:spcPct val="120000"/>
              </a:lnSpc>
              <a:spcBef>
                <a:spcPct val="0"/>
              </a:spcBef>
            </a:pPr>
            <a:r>
              <a:rPr lang="en-US" sz="2300" b="1">
                <a:solidFill>
                  <a:srgbClr val="D61F27"/>
                </a:solidFill>
                <a:latin typeface="Arial" pitchFamily="34" charset="0"/>
              </a:rPr>
              <a:t>Mỗi loại khớp cho phép các xương hoạt động ở các mức độ khác nhau phù hợp với chức năng</a:t>
            </a:r>
          </a:p>
        </p:txBody>
      </p:sp>
      <p:grpSp>
        <p:nvGrpSpPr>
          <p:cNvPr id="9" name="Group 9"/>
          <p:cNvGrpSpPr/>
          <p:nvPr/>
        </p:nvGrpSpPr>
        <p:grpSpPr>
          <a:xfrm>
            <a:off x="1024046" y="3055638"/>
            <a:ext cx="10140725" cy="849463"/>
            <a:chOff x="0" y="-66674"/>
            <a:chExt cx="20286733" cy="1698927"/>
          </a:xfrm>
        </p:grpSpPr>
        <p:grpSp>
          <p:nvGrpSpPr>
            <p:cNvPr id="10" name="Group 10"/>
            <p:cNvGrpSpPr/>
            <p:nvPr/>
          </p:nvGrpSpPr>
          <p:grpSpPr>
            <a:xfrm>
              <a:off x="0" y="423365"/>
              <a:ext cx="685736" cy="685736"/>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1011133" y="-66674"/>
              <a:ext cx="19275600" cy="169892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Các xương ở hộp sọ liên kết với nhau bằng </a:t>
              </a:r>
              <a:r>
                <a:rPr lang="en-US" sz="2300" b="1">
                  <a:solidFill>
                    <a:srgbClr val="C00000"/>
                  </a:solidFill>
                  <a:latin typeface="Arial" pitchFamily="34" charset="0"/>
                </a:rPr>
                <a:t>khớp bất động </a:t>
              </a:r>
              <a:r>
                <a:rPr lang="en-US" sz="2300" b="1">
                  <a:solidFill>
                    <a:srgbClr val="000000"/>
                  </a:solidFill>
                  <a:latin typeface="Arial" pitchFamily="34" charset="0"/>
                </a:rPr>
                <a:t>phù hợp với chức năng bảo vệ não, cơ quan thị giác, thính giác,…</a:t>
              </a:r>
            </a:p>
          </p:txBody>
        </p:sp>
      </p:grpSp>
      <p:grpSp>
        <p:nvGrpSpPr>
          <p:cNvPr id="14" name="Group 14"/>
          <p:cNvGrpSpPr/>
          <p:nvPr/>
        </p:nvGrpSpPr>
        <p:grpSpPr>
          <a:xfrm>
            <a:off x="1024046" y="4063171"/>
            <a:ext cx="10140725" cy="849463"/>
            <a:chOff x="0" y="-66674"/>
            <a:chExt cx="20286733" cy="1698927"/>
          </a:xfrm>
        </p:grpSpPr>
        <p:grpSp>
          <p:nvGrpSpPr>
            <p:cNvPr id="15" name="Group 15"/>
            <p:cNvGrpSpPr/>
            <p:nvPr/>
          </p:nvGrpSpPr>
          <p:grpSpPr>
            <a:xfrm>
              <a:off x="0" y="423365"/>
              <a:ext cx="685736" cy="685736"/>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8" name="TextBox 18"/>
            <p:cNvSpPr txBox="1"/>
            <p:nvPr/>
          </p:nvSpPr>
          <p:spPr>
            <a:xfrm>
              <a:off x="1011133" y="-66674"/>
              <a:ext cx="19275600" cy="169892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Các xương đốt sống liên kết với nhau bằng </a:t>
              </a:r>
              <a:r>
                <a:rPr lang="en-US" sz="2300" b="1">
                  <a:solidFill>
                    <a:srgbClr val="C00000"/>
                  </a:solidFill>
                  <a:latin typeface="Arial" pitchFamily="34" charset="0"/>
                </a:rPr>
                <a:t>khớp bán động </a:t>
              </a:r>
              <a:r>
                <a:rPr lang="en-US" sz="2300" b="1">
                  <a:solidFill>
                    <a:srgbClr val="000000"/>
                  </a:solidFill>
                  <a:latin typeface="Arial" pitchFamily="34" charset="0"/>
                </a:rPr>
                <a:t>nên cột sống có thể cử động ở mức độ nhất định và bảo vệ tủy sống</a:t>
              </a:r>
            </a:p>
          </p:txBody>
        </p:sp>
      </p:grpSp>
      <p:grpSp>
        <p:nvGrpSpPr>
          <p:cNvPr id="19" name="Group 19"/>
          <p:cNvGrpSpPr/>
          <p:nvPr/>
        </p:nvGrpSpPr>
        <p:grpSpPr>
          <a:xfrm>
            <a:off x="1024046" y="5070705"/>
            <a:ext cx="10140725" cy="849463"/>
            <a:chOff x="0" y="-66674"/>
            <a:chExt cx="20286733" cy="1698927"/>
          </a:xfrm>
        </p:grpSpPr>
        <p:grpSp>
          <p:nvGrpSpPr>
            <p:cNvPr id="20" name="Group 20"/>
            <p:cNvGrpSpPr/>
            <p:nvPr/>
          </p:nvGrpSpPr>
          <p:grpSpPr>
            <a:xfrm>
              <a:off x="0" y="423365"/>
              <a:ext cx="685736" cy="685736"/>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3" name="TextBox 23"/>
            <p:cNvSpPr txBox="1"/>
            <p:nvPr/>
          </p:nvSpPr>
          <p:spPr>
            <a:xfrm>
              <a:off x="1011133" y="-66674"/>
              <a:ext cx="19275600" cy="169892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Các xương ở đầu gối liên kết với nhau bằng </a:t>
              </a:r>
              <a:r>
                <a:rPr lang="en-US" sz="2300" b="1">
                  <a:solidFill>
                    <a:srgbClr val="C00000"/>
                  </a:solidFill>
                  <a:latin typeface="Arial" pitchFamily="34" charset="0"/>
                </a:rPr>
                <a:t>khớp động </a:t>
              </a:r>
              <a:r>
                <a:rPr lang="en-US" sz="2300" b="1">
                  <a:solidFill>
                    <a:srgbClr val="000000"/>
                  </a:solidFill>
                  <a:latin typeface="Arial" pitchFamily="34" charset="0"/>
                </a:rPr>
                <a:t>nên cử động một các dễ dàng</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pSp>
        <p:nvGrpSpPr>
          <p:cNvPr id="3" name="Group 3"/>
          <p:cNvGrpSpPr/>
          <p:nvPr/>
        </p:nvGrpSpPr>
        <p:grpSpPr>
          <a:xfrm>
            <a:off x="685614" y="1584325"/>
            <a:ext cx="6889773" cy="2163693"/>
            <a:chOff x="0" y="0"/>
            <a:chExt cx="13783135" cy="4327385"/>
          </a:xfrm>
        </p:grpSpPr>
        <p:grpSp>
          <p:nvGrpSpPr>
            <p:cNvPr id="4" name="Group 4"/>
            <p:cNvGrpSpPr/>
            <p:nvPr/>
          </p:nvGrpSpPr>
          <p:grpSpPr>
            <a:xfrm>
              <a:off x="0" y="0"/>
              <a:ext cx="13783135" cy="4327385"/>
              <a:chOff x="0" y="0"/>
              <a:chExt cx="2722594" cy="854792"/>
            </a:xfrm>
          </p:grpSpPr>
          <p:sp>
            <p:nvSpPr>
              <p:cNvPr id="5" name="Freeform 5"/>
              <p:cNvSpPr/>
              <p:nvPr/>
            </p:nvSpPr>
            <p:spPr>
              <a:xfrm>
                <a:off x="0" y="0"/>
                <a:ext cx="2722594" cy="854792"/>
              </a:xfrm>
              <a:custGeom>
                <a:avLst/>
                <a:gdLst/>
                <a:ahLst/>
                <a:cxnLst/>
                <a:rect l="l" t="t" r="r" b="b"/>
                <a:pathLst>
                  <a:path w="2722594" h="854792">
                    <a:moveTo>
                      <a:pt x="2722594" y="0"/>
                    </a:moveTo>
                    <a:lnTo>
                      <a:pt x="0" y="0"/>
                    </a:lnTo>
                    <a:lnTo>
                      <a:pt x="0" y="666832"/>
                    </a:lnTo>
                    <a:lnTo>
                      <a:pt x="157480" y="666832"/>
                    </a:lnTo>
                    <a:lnTo>
                      <a:pt x="157480" y="854792"/>
                    </a:lnTo>
                    <a:lnTo>
                      <a:pt x="463550" y="666832"/>
                    </a:lnTo>
                    <a:lnTo>
                      <a:pt x="2722594" y="666832"/>
                    </a:lnTo>
                    <a:lnTo>
                      <a:pt x="2722594" y="0"/>
                    </a:lnTo>
                    <a:close/>
                  </a:path>
                </a:pathLst>
              </a:custGeom>
              <a:solidFill>
                <a:srgbClr val="FFDE59"/>
              </a:solidFill>
            </p:spPr>
          </p:sp>
          <p:sp>
            <p:nvSpPr>
              <p:cNvPr id="6" name="TextBox 6"/>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371963" y="403236"/>
              <a:ext cx="13039211" cy="2539155"/>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nêu cấu tạo của một bắp cơ. Từ đó, chỉ ra sự phù hợp giữa cấu tạo và chức năng của cơ trong vận động</a:t>
              </a:r>
            </a:p>
          </p:txBody>
        </p:sp>
      </p:grpSp>
      <p:pic>
        <p:nvPicPr>
          <p:cNvPr id="8" name="Picture 8"/>
          <p:cNvPicPr>
            <a:picLocks noChangeAspect="1"/>
          </p:cNvPicPr>
          <p:nvPr/>
        </p:nvPicPr>
        <p:blipFill>
          <a:blip r:embed="rId2"/>
          <a:srcRect/>
          <a:stretch>
            <a:fillRect/>
          </a:stretch>
        </p:blipFill>
        <p:spPr>
          <a:xfrm>
            <a:off x="7575386" y="1584325"/>
            <a:ext cx="3927818" cy="5128541"/>
          </a:xfrm>
          <a:prstGeom prst="rect">
            <a:avLst/>
          </a:prstGeom>
        </p:spPr>
      </p:pic>
      <p:sp>
        <p:nvSpPr>
          <p:cNvPr id="9" name="TextBox 9"/>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10" name="TextBox 10"/>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3. Cấu tạo của cơ vân phù hợp với chức năng</a:t>
            </a:r>
          </a:p>
        </p:txBody>
      </p:sp>
      <p:sp>
        <p:nvSpPr>
          <p:cNvPr id="11" name="TextBox 11"/>
          <p:cNvSpPr txBox="1"/>
          <p:nvPr/>
        </p:nvSpPr>
        <p:spPr>
          <a:xfrm>
            <a:off x="685614" y="3927404"/>
            <a:ext cx="7161398" cy="2825389"/>
          </a:xfrm>
          <a:prstGeom prst="rect">
            <a:avLst/>
          </a:prstGeom>
        </p:spPr>
        <p:txBody>
          <a:bodyPr wrap="square" lIns="0" tIns="0" rIns="0" bIns="0" rtlCol="0" anchor="t">
            <a:spAutoFit/>
          </a:bodyPr>
          <a:lstStyle/>
          <a:p>
            <a:pPr>
              <a:lnSpc>
                <a:spcPct val="120000"/>
              </a:lnSpc>
            </a:pPr>
            <a:r>
              <a:rPr lang="en-US" sz="1700">
                <a:latin typeface="Arial" pitchFamily="34" charset="0"/>
                <a:cs typeface="Arial" pitchFamily="34" charset="0"/>
              </a:rPr>
              <a:t>- Cấu tạo của một bắp cơ: Mỗi bắp cơ được cấu tạo từ nhiều bó sợi cơ, mỗi bó sợi cơ gồm rất nhiều sợi cơ, mỗi sợi cơ gồm nhiều tơ cơ.</a:t>
            </a:r>
          </a:p>
          <a:p>
            <a:pPr>
              <a:lnSpc>
                <a:spcPct val="120000"/>
              </a:lnSpc>
            </a:pPr>
            <a:r>
              <a:rPr lang="en-US" sz="1700">
                <a:latin typeface="Arial" pitchFamily="34" charset="0"/>
                <a:cs typeface="Arial" pitchFamily="34" charset="0"/>
              </a:rPr>
              <a:t>- Sự phù hợp giữa cấu tạo và chức năng của cơ trong vận động:</a:t>
            </a:r>
          </a:p>
          <a:p>
            <a:pPr>
              <a:lnSpc>
                <a:spcPct val="120000"/>
              </a:lnSpc>
            </a:pPr>
            <a:r>
              <a:rPr lang="en-US" sz="1700">
                <a:latin typeface="Arial" pitchFamily="34" charset="0"/>
                <a:cs typeface="Arial" pitchFamily="34" charset="0"/>
              </a:rPr>
              <a:t>	+ Hai đầu bắp cơ có gân bám vào các xương qua khớp. Trong bắp cơ, các tơ cơ nằm song song theo chiều dọc của sợi cơ. Mà tơ cơ có khả năng thay đổi chiều dài dẫn đến sự co, dãn của bắp cơ kéo theo sự cử động của xương tạo nên sự vận động.</a:t>
            </a:r>
          </a:p>
          <a:p>
            <a:pPr>
              <a:lnSpc>
                <a:spcPct val="120000"/>
              </a:lnSpc>
            </a:pPr>
            <a:r>
              <a:rPr lang="en-US" sz="1700">
                <a:latin typeface="Arial" pitchFamily="34" charset="0"/>
                <a:cs typeface="Arial" pitchFamily="34" charset="0"/>
              </a:rPr>
              <a:t>	+ Sự thay đổi chiều dài và đường kính của bắp cơ giúp quyết định độ lớn của lực cơ sinh ra, đảm bảo độ lớn của lực phù hợp với cử động.</a:t>
            </a:r>
            <a:endParaRPr lang="en-US" sz="1700">
              <a:solidFill>
                <a:srgbClr val="000000"/>
              </a:solidFill>
              <a:latin typeface="Arial" pitchFamily="34" charset="0"/>
              <a:cs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pic>
        <p:nvPicPr>
          <p:cNvPr id="3" name="Picture 3"/>
          <p:cNvPicPr>
            <a:picLocks noChangeAspect="1"/>
          </p:cNvPicPr>
          <p:nvPr/>
        </p:nvPicPr>
        <p:blipFill>
          <a:blip r:embed="rId2"/>
          <a:srcRect/>
          <a:stretch>
            <a:fillRect/>
          </a:stretch>
        </p:blipFill>
        <p:spPr>
          <a:xfrm>
            <a:off x="7575386" y="1584325"/>
            <a:ext cx="3927818" cy="5128541"/>
          </a:xfrm>
          <a:prstGeom prst="rect">
            <a:avLst/>
          </a:prstGeom>
        </p:spPr>
      </p:pic>
      <p:grpSp>
        <p:nvGrpSpPr>
          <p:cNvPr id="4" name="Group 4"/>
          <p:cNvGrpSpPr/>
          <p:nvPr/>
        </p:nvGrpSpPr>
        <p:grpSpPr>
          <a:xfrm rot="5400000">
            <a:off x="629700" y="1640259"/>
            <a:ext cx="893311" cy="781444"/>
            <a:chOff x="0" y="0"/>
            <a:chExt cx="812800" cy="711200"/>
          </a:xfrm>
        </p:grpSpPr>
        <p:sp>
          <p:nvSpPr>
            <p:cNvPr id="5" name="Freeform 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D61F27"/>
            </a:solidFill>
          </p:spPr>
        </p:sp>
        <p:sp>
          <p:nvSpPr>
            <p:cNvPr id="6" name="TextBox 6"/>
            <p:cNvSpPr txBox="1"/>
            <p:nvPr/>
          </p:nvSpPr>
          <p:spPr>
            <a:xfrm>
              <a:off x="127000" y="292100"/>
              <a:ext cx="558800" cy="3683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7" name="Group 7"/>
          <p:cNvGrpSpPr/>
          <p:nvPr/>
        </p:nvGrpSpPr>
        <p:grpSpPr>
          <a:xfrm rot="5400000">
            <a:off x="629680" y="2774871"/>
            <a:ext cx="893311" cy="781444"/>
            <a:chOff x="0" y="0"/>
            <a:chExt cx="812800" cy="711200"/>
          </a:xfrm>
        </p:grpSpPr>
        <p:sp>
          <p:nvSpPr>
            <p:cNvPr id="8" name="Freeform 8"/>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D61F27"/>
            </a:solidFill>
          </p:spPr>
        </p:sp>
        <p:sp>
          <p:nvSpPr>
            <p:cNvPr id="9" name="TextBox 9"/>
            <p:cNvSpPr txBox="1"/>
            <p:nvPr/>
          </p:nvSpPr>
          <p:spPr>
            <a:xfrm>
              <a:off x="127000" y="292100"/>
              <a:ext cx="558800" cy="3683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0" name="Group 10"/>
          <p:cNvGrpSpPr/>
          <p:nvPr/>
        </p:nvGrpSpPr>
        <p:grpSpPr>
          <a:xfrm rot="5400000">
            <a:off x="629680" y="3909482"/>
            <a:ext cx="893311" cy="781444"/>
            <a:chOff x="0" y="0"/>
            <a:chExt cx="812800" cy="711200"/>
          </a:xfrm>
        </p:grpSpPr>
        <p:sp>
          <p:nvSpPr>
            <p:cNvPr id="11" name="Freeform 11"/>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D61F27"/>
            </a:solidFill>
          </p:spPr>
        </p:sp>
        <p:sp>
          <p:nvSpPr>
            <p:cNvPr id="12" name="TextBox 12"/>
            <p:cNvSpPr txBox="1"/>
            <p:nvPr/>
          </p:nvSpPr>
          <p:spPr>
            <a:xfrm>
              <a:off x="127000" y="292100"/>
              <a:ext cx="558800" cy="3683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3" name="Picture 13"/>
          <p:cNvPicPr>
            <a:picLocks noChangeAspect="1"/>
          </p:cNvPicPr>
          <p:nvPr/>
        </p:nvPicPr>
        <p:blipFill>
          <a:blip r:embed="rId3"/>
          <a:srcRect t="746" b="746"/>
          <a:stretch>
            <a:fillRect/>
          </a:stretch>
        </p:blipFill>
        <p:spPr>
          <a:xfrm>
            <a:off x="2699538" y="4831775"/>
            <a:ext cx="3643348" cy="1881091"/>
          </a:xfrm>
          <a:prstGeom prst="rect">
            <a:avLst/>
          </a:prstGeom>
        </p:spPr>
      </p:pic>
      <p:sp>
        <p:nvSpPr>
          <p:cNvPr id="14" name="TextBox 14"/>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15" name="TextBox 15"/>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3. Cấu tạo của cơ vân phù hợp với chức năng</a:t>
            </a:r>
          </a:p>
        </p:txBody>
      </p:sp>
      <p:sp>
        <p:nvSpPr>
          <p:cNvPr id="16" name="TextBox 16"/>
          <p:cNvSpPr txBox="1"/>
          <p:nvPr/>
        </p:nvSpPr>
        <p:spPr>
          <a:xfrm>
            <a:off x="1665805" y="1603415"/>
            <a:ext cx="5710854" cy="84946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Trong bắp cơ, các tơ cơ nằm song song theo chiều dọc của sợi cơ</a:t>
            </a:r>
          </a:p>
        </p:txBody>
      </p:sp>
      <p:sp>
        <p:nvSpPr>
          <p:cNvPr id="17" name="TextBox 17"/>
          <p:cNvSpPr txBox="1"/>
          <p:nvPr/>
        </p:nvSpPr>
        <p:spPr>
          <a:xfrm>
            <a:off x="1665785" y="2738026"/>
            <a:ext cx="5710854" cy="84946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Tơ cơ có khả năng thay đổi chiều dài và đường kính của bắp cơ</a:t>
            </a:r>
          </a:p>
        </p:txBody>
      </p:sp>
      <p:sp>
        <p:nvSpPr>
          <p:cNvPr id="18" name="TextBox 18"/>
          <p:cNvSpPr txBox="1"/>
          <p:nvPr/>
        </p:nvSpPr>
        <p:spPr>
          <a:xfrm>
            <a:off x="1665785" y="3872637"/>
            <a:ext cx="5710854" cy="84946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Mỗi động tác vận động có sự phối hợp hoạt động của nhiều cơ</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7115227" y="685800"/>
            <a:ext cx="4387977" cy="5486400"/>
          </a:xfrm>
          <a:prstGeom prst="rect">
            <a:avLst/>
          </a:prstGeom>
        </p:spPr>
      </p:pic>
      <p:grpSp>
        <p:nvGrpSpPr>
          <p:cNvPr id="5" name="Group 5"/>
          <p:cNvGrpSpPr/>
          <p:nvPr/>
        </p:nvGrpSpPr>
        <p:grpSpPr>
          <a:xfrm>
            <a:off x="685621" y="1371600"/>
            <a:ext cx="5408791" cy="2057400"/>
            <a:chOff x="0" y="0"/>
            <a:chExt cx="2137363" cy="812800"/>
          </a:xfrm>
        </p:grpSpPr>
        <p:sp>
          <p:nvSpPr>
            <p:cNvPr id="6" name="Freeform 6"/>
            <p:cNvSpPr/>
            <p:nvPr/>
          </p:nvSpPr>
          <p:spPr>
            <a:xfrm>
              <a:off x="0" y="0"/>
              <a:ext cx="2137363" cy="812800"/>
            </a:xfrm>
            <a:custGeom>
              <a:avLst/>
              <a:gdLst/>
              <a:ahLst/>
              <a:cxnLst/>
              <a:rect l="l" t="t" r="r" b="b"/>
              <a:pathLst>
                <a:path w="2137363" h="812800">
                  <a:moveTo>
                    <a:pt x="0" y="0"/>
                  </a:moveTo>
                  <a:lnTo>
                    <a:pt x="2137363" y="0"/>
                  </a:lnTo>
                  <a:lnTo>
                    <a:pt x="2137363" y="812800"/>
                  </a:lnTo>
                  <a:lnTo>
                    <a:pt x="0" y="812800"/>
                  </a:lnTo>
                  <a:close/>
                </a:path>
              </a:pathLst>
            </a:custGeom>
            <a:solidFill>
              <a:srgbClr val="FFDE5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8" name="Picture 8"/>
          <p:cNvPicPr>
            <a:picLocks noChangeAspect="1"/>
          </p:cNvPicPr>
          <p:nvPr/>
        </p:nvPicPr>
        <p:blipFill>
          <a:blip r:embed="rId3"/>
          <a:srcRect/>
          <a:stretch>
            <a:fillRect/>
          </a:stretch>
        </p:blipFill>
        <p:spPr>
          <a:xfrm>
            <a:off x="685621" y="3606800"/>
            <a:ext cx="3008483" cy="2565400"/>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38805" y="3606800"/>
            <a:ext cx="1955608" cy="2565400"/>
          </a:xfrm>
          <a:prstGeom prst="rect">
            <a:avLst/>
          </a:prstGeom>
        </p:spPr>
      </p:pic>
      <p:sp>
        <p:nvSpPr>
          <p:cNvPr id="10" name="TextBox 10"/>
          <p:cNvSpPr txBox="1"/>
          <p:nvPr/>
        </p:nvSpPr>
        <p:spPr>
          <a:xfrm>
            <a:off x="685621" y="615950"/>
            <a:ext cx="5408791" cy="548420"/>
          </a:xfrm>
          <a:prstGeom prst="rect">
            <a:avLst/>
          </a:prstGeom>
        </p:spPr>
        <p:txBody>
          <a:bodyPr lIns="0" tIns="0" rIns="0" bIns="0" rtlCol="0" anchor="t">
            <a:spAutoFit/>
          </a:bodyPr>
          <a:lstStyle/>
          <a:p>
            <a:pPr algn="ctr">
              <a:lnSpc>
                <a:spcPts val="4666"/>
              </a:lnSpc>
            </a:pPr>
            <a:r>
              <a:rPr lang="en-US" sz="3300" b="1">
                <a:solidFill>
                  <a:srgbClr val="2952A1"/>
                </a:solidFill>
                <a:latin typeface="Arial" pitchFamily="34" charset="0"/>
              </a:rPr>
              <a:t>Bài 28</a:t>
            </a:r>
          </a:p>
        </p:txBody>
      </p:sp>
      <p:sp>
        <p:nvSpPr>
          <p:cNvPr id="11" name="TextBox 11"/>
          <p:cNvSpPr txBox="1"/>
          <p:nvPr/>
        </p:nvSpPr>
        <p:spPr>
          <a:xfrm>
            <a:off x="685621" y="1420284"/>
            <a:ext cx="5408791" cy="1837875"/>
          </a:xfrm>
          <a:prstGeom prst="rect">
            <a:avLst/>
          </a:prstGeom>
        </p:spPr>
        <p:txBody>
          <a:bodyPr lIns="0" tIns="0" rIns="0" bIns="0" rtlCol="0" anchor="t">
            <a:spAutoFit/>
          </a:bodyPr>
          <a:lstStyle/>
          <a:p>
            <a:pPr algn="ctr">
              <a:lnSpc>
                <a:spcPts val="7465"/>
              </a:lnSpc>
            </a:pPr>
            <a:r>
              <a:rPr lang="en-US" sz="5300" b="1">
                <a:solidFill>
                  <a:srgbClr val="D61F27"/>
                </a:solidFill>
                <a:latin typeface="Arial" pitchFamily="34" charset="0"/>
              </a:rPr>
              <a:t>HỆ VẬN ĐỘNG</a:t>
            </a:r>
          </a:p>
          <a:p>
            <a:pPr algn="ctr">
              <a:lnSpc>
                <a:spcPts val="7465"/>
              </a:lnSpc>
            </a:pPr>
            <a:r>
              <a:rPr lang="en-US" sz="5300" b="1">
                <a:solidFill>
                  <a:srgbClr val="D61F27"/>
                </a:solidFill>
                <a:latin typeface="Arial" pitchFamily="34" charset="0"/>
              </a:rPr>
              <a:t>Ở NGƯỜI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18874" y="-1028700"/>
            <a:ext cx="15721630" cy="2057400"/>
            <a:chOff x="0" y="0"/>
            <a:chExt cx="6212632" cy="812800"/>
          </a:xfrm>
        </p:grpSpPr>
        <p:sp>
          <p:nvSpPr>
            <p:cNvPr id="3" name="Freeform 3"/>
            <p:cNvSpPr/>
            <p:nvPr/>
          </p:nvSpPr>
          <p:spPr>
            <a:xfrm>
              <a:off x="0" y="0"/>
              <a:ext cx="6212632" cy="812800"/>
            </a:xfrm>
            <a:custGeom>
              <a:avLst/>
              <a:gdLst/>
              <a:ahLst/>
              <a:cxnLst/>
              <a:rect l="l" t="t" r="r" b="b"/>
              <a:pathLst>
                <a:path w="6212632" h="812800">
                  <a:moveTo>
                    <a:pt x="0" y="0"/>
                  </a:moveTo>
                  <a:lnTo>
                    <a:pt x="6212632" y="0"/>
                  </a:lnTo>
                  <a:lnTo>
                    <a:pt x="6212632" y="812800"/>
                  </a:lnTo>
                  <a:lnTo>
                    <a:pt x="0" y="812800"/>
                  </a:lnTo>
                  <a:close/>
                </a:path>
              </a:pathLst>
            </a:custGeom>
            <a:solidFill>
              <a:srgbClr val="2952A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5087129" y="3016250"/>
            <a:ext cx="6416075" cy="3245895"/>
            <a:chOff x="0" y="0"/>
            <a:chExt cx="12835492" cy="6491790"/>
          </a:xfrm>
        </p:grpSpPr>
        <p:pic>
          <p:nvPicPr>
            <p:cNvPr id="6" name="Picture 6"/>
            <p:cNvPicPr>
              <a:picLocks noChangeAspect="1"/>
            </p:cNvPicPr>
            <p:nvPr/>
          </p:nvPicPr>
          <p:blipFill>
            <a:blip r:embed="rId2"/>
            <a:srcRect t="2732" b="746"/>
            <a:stretch>
              <a:fillRect/>
            </a:stretch>
          </p:blipFill>
          <p:spPr>
            <a:xfrm>
              <a:off x="0" y="0"/>
              <a:ext cx="12835492" cy="6491790"/>
            </a:xfrm>
            <a:prstGeom prst="rect">
              <a:avLst/>
            </a:prstGeom>
          </p:spPr>
        </p:pic>
        <p:sp>
          <p:nvSpPr>
            <p:cNvPr id="7" name="AutoShape 7"/>
            <p:cNvSpPr/>
            <p:nvPr/>
          </p:nvSpPr>
          <p:spPr>
            <a:xfrm rot="-7292344">
              <a:off x="2818684" y="4013211"/>
              <a:ext cx="1934722" cy="0"/>
            </a:xfrm>
            <a:prstGeom prst="line">
              <a:avLst/>
            </a:prstGeom>
            <a:ln w="114300" cap="flat">
              <a:solidFill>
                <a:srgbClr val="000000"/>
              </a:solidFill>
              <a:prstDash val="solid"/>
              <a:headEnd type="none" w="sm" len="sm"/>
              <a:tailEnd type="triangle" w="lg" len="med"/>
            </a:ln>
          </p:spPr>
        </p:sp>
      </p:grpSp>
      <p:grpSp>
        <p:nvGrpSpPr>
          <p:cNvPr id="8" name="Group 8"/>
          <p:cNvGrpSpPr/>
          <p:nvPr/>
        </p:nvGrpSpPr>
        <p:grpSpPr>
          <a:xfrm>
            <a:off x="685622" y="1265307"/>
            <a:ext cx="10817582" cy="1750943"/>
            <a:chOff x="0" y="0"/>
            <a:chExt cx="21640800" cy="3501885"/>
          </a:xfrm>
        </p:grpSpPr>
        <p:grpSp>
          <p:nvGrpSpPr>
            <p:cNvPr id="9" name="Group 9"/>
            <p:cNvGrpSpPr/>
            <p:nvPr/>
          </p:nvGrpSpPr>
          <p:grpSpPr>
            <a:xfrm>
              <a:off x="0" y="0"/>
              <a:ext cx="21640800" cy="3501885"/>
              <a:chOff x="0" y="0"/>
              <a:chExt cx="4274726" cy="691730"/>
            </a:xfrm>
          </p:grpSpPr>
          <p:sp>
            <p:nvSpPr>
              <p:cNvPr id="10" name="Freeform 10"/>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11" name="TextBox 11"/>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12" name="TextBox 12"/>
            <p:cNvSpPr txBox="1"/>
            <p:nvPr/>
          </p:nvSpPr>
          <p:spPr>
            <a:xfrm>
              <a:off x="584014" y="403236"/>
              <a:ext cx="20472772"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và dựa vào nguyên tắc đòn bẩy, cho biết cơ, xương, khớp phối hợp với nhau như thế nào khi ta co cơ</a:t>
              </a:r>
            </a:p>
          </p:txBody>
        </p:sp>
      </p:grpSp>
      <p:sp>
        <p:nvSpPr>
          <p:cNvPr id="13" name="TextBox 13"/>
          <p:cNvSpPr txBox="1"/>
          <p:nvPr/>
        </p:nvSpPr>
        <p:spPr>
          <a:xfrm>
            <a:off x="685621" y="287867"/>
            <a:ext cx="8064086" cy="38452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II. SỰ PHỐI HỢP HOẠT ĐỘNG CỦA CƠ – XƯƠNG – KHỚP</a:t>
            </a:r>
          </a:p>
        </p:txBody>
      </p:sp>
      <p:sp>
        <p:nvSpPr>
          <p:cNvPr id="14" name="TextBox 14"/>
          <p:cNvSpPr txBox="1"/>
          <p:nvPr/>
        </p:nvSpPr>
        <p:spPr>
          <a:xfrm>
            <a:off x="685622" y="3107529"/>
            <a:ext cx="4570590" cy="3518399"/>
          </a:xfrm>
          <a:prstGeom prst="rect">
            <a:avLst/>
          </a:prstGeom>
        </p:spPr>
        <p:txBody>
          <a:bodyPr wrap="square" lIns="0" tIns="0" rIns="0" bIns="0" rtlCol="0" anchor="t">
            <a:spAutoFit/>
          </a:bodyPr>
          <a:lstStyle/>
          <a:p>
            <a:pPr algn="just">
              <a:lnSpc>
                <a:spcPct val="120000"/>
              </a:lnSpc>
            </a:pPr>
            <a:r>
              <a:rPr lang="en-US" sz="1600" b="1" i="1">
                <a:latin typeface="Arial" pitchFamily="34" charset="0"/>
                <a:cs typeface="Arial" pitchFamily="34" charset="0"/>
              </a:rPr>
              <a:t>Sự phối hợp của cơ, xương, khớp khi nâng một quả tạ: Xương cánh tay kết nối với xương trụ, xương quay ở cẳng tay thông qua khớp khuỷu tạo thành cấu trúc có dạng đòn bẩy, trong đó, khớp khuỷu đóng vai trò là điểm tựa. Khi thực hiện hoạt động, cơ nhị đầu cánh tay co tạo nên một lực hướng lên (ngược hướng với trọng lực của quả tạ qua điểm tựa là khớp khuỷu), giúp kéo xương quay nâng lên so với xương trụ. Đồng thời, cơ tam đầu cánh tay dãn giúp cố định khớp khuỷu. Nhờ đó, cánh tay co lên giúp quả tạ được nâng lên.</a:t>
            </a:r>
            <a:endParaRPr lang="en-US" sz="1600" b="1" i="1">
              <a:solidFill>
                <a:srgbClr val="000000"/>
              </a:solidFill>
              <a:latin typeface="Arial" pitchFamily="34" charset="0"/>
              <a:cs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18874" y="-1028700"/>
            <a:ext cx="15721630" cy="2057400"/>
            <a:chOff x="0" y="0"/>
            <a:chExt cx="6212632" cy="812800"/>
          </a:xfrm>
        </p:grpSpPr>
        <p:sp>
          <p:nvSpPr>
            <p:cNvPr id="3" name="Freeform 3"/>
            <p:cNvSpPr/>
            <p:nvPr/>
          </p:nvSpPr>
          <p:spPr>
            <a:xfrm>
              <a:off x="0" y="0"/>
              <a:ext cx="6212632" cy="812800"/>
            </a:xfrm>
            <a:custGeom>
              <a:avLst/>
              <a:gdLst/>
              <a:ahLst/>
              <a:cxnLst/>
              <a:rect l="l" t="t" r="r" b="b"/>
              <a:pathLst>
                <a:path w="6212632" h="812800">
                  <a:moveTo>
                    <a:pt x="0" y="0"/>
                  </a:moveTo>
                  <a:lnTo>
                    <a:pt x="6212632" y="0"/>
                  </a:lnTo>
                  <a:lnTo>
                    <a:pt x="6212632" y="812800"/>
                  </a:lnTo>
                  <a:lnTo>
                    <a:pt x="0" y="812800"/>
                  </a:lnTo>
                  <a:close/>
                </a:path>
              </a:pathLst>
            </a:custGeom>
            <a:solidFill>
              <a:srgbClr val="2952A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6094413" y="1310840"/>
            <a:ext cx="5408791" cy="2736309"/>
            <a:chOff x="0" y="0"/>
            <a:chExt cx="10820400" cy="5472619"/>
          </a:xfrm>
        </p:grpSpPr>
        <p:pic>
          <p:nvPicPr>
            <p:cNvPr id="6" name="Picture 6"/>
            <p:cNvPicPr>
              <a:picLocks noChangeAspect="1"/>
            </p:cNvPicPr>
            <p:nvPr/>
          </p:nvPicPr>
          <p:blipFill>
            <a:blip r:embed="rId2"/>
            <a:srcRect t="2732" b="746"/>
            <a:stretch>
              <a:fillRect/>
            </a:stretch>
          </p:blipFill>
          <p:spPr>
            <a:xfrm>
              <a:off x="0" y="0"/>
              <a:ext cx="10820400" cy="5472619"/>
            </a:xfrm>
            <a:prstGeom prst="rect">
              <a:avLst/>
            </a:prstGeom>
          </p:spPr>
        </p:pic>
        <p:sp>
          <p:nvSpPr>
            <p:cNvPr id="7" name="AutoShape 7"/>
            <p:cNvSpPr/>
            <p:nvPr/>
          </p:nvSpPr>
          <p:spPr>
            <a:xfrm rot="-7292344">
              <a:off x="2376168" y="3383162"/>
              <a:ext cx="1630983" cy="0"/>
            </a:xfrm>
            <a:prstGeom prst="line">
              <a:avLst/>
            </a:prstGeom>
            <a:ln w="96356" cap="flat">
              <a:solidFill>
                <a:srgbClr val="000000"/>
              </a:solidFill>
              <a:prstDash val="solid"/>
              <a:headEnd type="none" w="sm" len="sm"/>
              <a:tailEnd type="triangle" w="lg" len="med"/>
            </a:ln>
          </p:spPr>
        </p:sp>
      </p:grpSp>
      <p:grpSp>
        <p:nvGrpSpPr>
          <p:cNvPr id="8" name="Group 8"/>
          <p:cNvGrpSpPr/>
          <p:nvPr/>
        </p:nvGrpSpPr>
        <p:grpSpPr>
          <a:xfrm>
            <a:off x="685622" y="1310840"/>
            <a:ext cx="5266222" cy="2736309"/>
            <a:chOff x="0" y="0"/>
            <a:chExt cx="2081025" cy="1081011"/>
          </a:xfrm>
        </p:grpSpPr>
        <p:sp>
          <p:nvSpPr>
            <p:cNvPr id="9" name="Freeform 9"/>
            <p:cNvSpPr/>
            <p:nvPr/>
          </p:nvSpPr>
          <p:spPr>
            <a:xfrm>
              <a:off x="0" y="0"/>
              <a:ext cx="2081025" cy="1081011"/>
            </a:xfrm>
            <a:custGeom>
              <a:avLst/>
              <a:gdLst/>
              <a:ahLst/>
              <a:cxnLst/>
              <a:rect l="l" t="t" r="r" b="b"/>
              <a:pathLst>
                <a:path w="2081025" h="1081011">
                  <a:moveTo>
                    <a:pt x="0" y="0"/>
                  </a:moveTo>
                  <a:lnTo>
                    <a:pt x="2081025" y="0"/>
                  </a:lnTo>
                  <a:lnTo>
                    <a:pt x="2081025" y="1081011"/>
                  </a:lnTo>
                  <a:lnTo>
                    <a:pt x="0" y="1081011"/>
                  </a:lnTo>
                  <a:close/>
                </a:path>
              </a:pathLst>
            </a:custGeom>
            <a:solidFill>
              <a:srgbClr val="FBCBBB"/>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1" name="Group 11"/>
          <p:cNvGrpSpPr/>
          <p:nvPr/>
        </p:nvGrpSpPr>
        <p:grpSpPr>
          <a:xfrm>
            <a:off x="685622" y="4529751"/>
            <a:ext cx="10817582" cy="1823079"/>
            <a:chOff x="0" y="0"/>
            <a:chExt cx="4274726" cy="720229"/>
          </a:xfrm>
        </p:grpSpPr>
        <p:sp>
          <p:nvSpPr>
            <p:cNvPr id="12" name="Freeform 12"/>
            <p:cNvSpPr/>
            <p:nvPr/>
          </p:nvSpPr>
          <p:spPr>
            <a:xfrm>
              <a:off x="0" y="0"/>
              <a:ext cx="4274726" cy="720229"/>
            </a:xfrm>
            <a:custGeom>
              <a:avLst/>
              <a:gdLst/>
              <a:ahLst/>
              <a:cxnLst/>
              <a:rect l="l" t="t" r="r" b="b"/>
              <a:pathLst>
                <a:path w="4274726" h="720229">
                  <a:moveTo>
                    <a:pt x="0" y="0"/>
                  </a:moveTo>
                  <a:lnTo>
                    <a:pt x="4274726" y="0"/>
                  </a:lnTo>
                  <a:lnTo>
                    <a:pt x="4274726" y="720229"/>
                  </a:lnTo>
                  <a:lnTo>
                    <a:pt x="0" y="720229"/>
                  </a:lnTo>
                  <a:close/>
                </a:path>
              </a:pathLst>
            </a:custGeom>
            <a:solidFill>
              <a:srgbClr val="FFEB9B"/>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4" name="TextBox 14"/>
          <p:cNvSpPr txBox="1"/>
          <p:nvPr/>
        </p:nvSpPr>
        <p:spPr>
          <a:xfrm>
            <a:off x="685621" y="287867"/>
            <a:ext cx="8064086" cy="38452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II. SỰ PHỐI HỢP HOẠT ĐỘNG CỦA CƠ – XƯƠNG – KHỚP</a:t>
            </a:r>
          </a:p>
        </p:txBody>
      </p:sp>
      <p:sp>
        <p:nvSpPr>
          <p:cNvPr id="15" name="TextBox 15"/>
          <p:cNvSpPr txBox="1"/>
          <p:nvPr/>
        </p:nvSpPr>
        <p:spPr>
          <a:xfrm>
            <a:off x="919880" y="1832608"/>
            <a:ext cx="4797703" cy="1692771"/>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Nhờ sự điều khiển của hệ thần kinh, cơ co dãn, phối hợp cùng sự hoạt động của các khớp làm xương chuyển động</a:t>
            </a:r>
          </a:p>
        </p:txBody>
      </p:sp>
      <p:sp>
        <p:nvSpPr>
          <p:cNvPr id="16" name="TextBox 16"/>
          <p:cNvSpPr txBox="1"/>
          <p:nvPr/>
        </p:nvSpPr>
        <p:spPr>
          <a:xfrm>
            <a:off x="1119002" y="4828200"/>
            <a:ext cx="9950821" cy="126957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Sự sắp xếp của xương, khớp, cơ hình thành nên </a:t>
            </a:r>
            <a:r>
              <a:rPr lang="en-US" sz="2300" b="1">
                <a:solidFill>
                  <a:srgbClr val="C00000"/>
                </a:solidFill>
                <a:latin typeface="Arial" pitchFamily="34" charset="0"/>
              </a:rPr>
              <a:t>cấu trúc có dạng đòn bẩy</a:t>
            </a:r>
            <a:r>
              <a:rPr lang="en-US" sz="2300" b="1">
                <a:solidFill>
                  <a:srgbClr val="000000"/>
                </a:solidFill>
                <a:latin typeface="Arial" pitchFamily="34" charset="0"/>
              </a:rPr>
              <a:t>. Trong đó, khớp hình thành nên điểm tựa, sự co cơ tạo nên lực kéo làm xương di chuyển tạo sự vận động của cơ thể</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18874" y="-1028700"/>
            <a:ext cx="15721630" cy="2057400"/>
            <a:chOff x="0" y="0"/>
            <a:chExt cx="6212632" cy="812800"/>
          </a:xfrm>
        </p:grpSpPr>
        <p:sp>
          <p:nvSpPr>
            <p:cNvPr id="3" name="Freeform 3"/>
            <p:cNvSpPr/>
            <p:nvPr/>
          </p:nvSpPr>
          <p:spPr>
            <a:xfrm>
              <a:off x="0" y="0"/>
              <a:ext cx="6212632" cy="812800"/>
            </a:xfrm>
            <a:custGeom>
              <a:avLst/>
              <a:gdLst/>
              <a:ahLst/>
              <a:cxnLst/>
              <a:rect l="l" t="t" r="r" b="b"/>
              <a:pathLst>
                <a:path w="6212632" h="812800">
                  <a:moveTo>
                    <a:pt x="0" y="0"/>
                  </a:moveTo>
                  <a:lnTo>
                    <a:pt x="6212632" y="0"/>
                  </a:lnTo>
                  <a:lnTo>
                    <a:pt x="6212632" y="812800"/>
                  </a:lnTo>
                  <a:lnTo>
                    <a:pt x="0" y="812800"/>
                  </a:lnTo>
                  <a:close/>
                </a:path>
              </a:pathLst>
            </a:custGeom>
            <a:solidFill>
              <a:srgbClr val="2952A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a:srcRect/>
          <a:stretch>
            <a:fillRect/>
          </a:stretch>
        </p:blipFill>
        <p:spPr>
          <a:xfrm>
            <a:off x="2040814" y="2903476"/>
            <a:ext cx="2329573" cy="3268725"/>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685621" y="1233425"/>
            <a:ext cx="919607" cy="4938775"/>
          </a:xfrm>
          <a:prstGeom prst="rect">
            <a:avLst/>
          </a:prstGeom>
        </p:spPr>
      </p:pic>
      <p:grpSp>
        <p:nvGrpSpPr>
          <p:cNvPr id="7" name="Group 7"/>
          <p:cNvGrpSpPr/>
          <p:nvPr/>
        </p:nvGrpSpPr>
        <p:grpSpPr>
          <a:xfrm>
            <a:off x="1605228" y="1756772"/>
            <a:ext cx="8850420" cy="386820"/>
            <a:chOff x="0" y="-66674"/>
            <a:chExt cx="17705450" cy="773641"/>
          </a:xfrm>
        </p:grpSpPr>
        <p:sp>
          <p:nvSpPr>
            <p:cNvPr id="8" name="TextBox 8"/>
            <p:cNvSpPr txBox="1"/>
            <p:nvPr/>
          </p:nvSpPr>
          <p:spPr>
            <a:xfrm>
              <a:off x="1027331" y="-66674"/>
              <a:ext cx="16678119" cy="76905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Xác định điểm tựa, lực và trọng lực</a:t>
              </a:r>
            </a:p>
          </p:txBody>
        </p:sp>
        <p:grpSp>
          <p:nvGrpSpPr>
            <p:cNvPr id="9" name="Group 9"/>
            <p:cNvGrpSpPr/>
            <p:nvPr/>
          </p:nvGrpSpPr>
          <p:grpSpPr>
            <a:xfrm>
              <a:off x="0" y="21231"/>
              <a:ext cx="685736" cy="685736"/>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grpSp>
      <p:grpSp>
        <p:nvGrpSpPr>
          <p:cNvPr id="12" name="Group 12"/>
          <p:cNvGrpSpPr/>
          <p:nvPr/>
        </p:nvGrpSpPr>
        <p:grpSpPr>
          <a:xfrm>
            <a:off x="1605229" y="2313456"/>
            <a:ext cx="9272087" cy="386820"/>
            <a:chOff x="0" y="-66674"/>
            <a:chExt cx="18549005" cy="773641"/>
          </a:xfrm>
        </p:grpSpPr>
        <p:sp>
          <p:nvSpPr>
            <p:cNvPr id="13" name="TextBox 13"/>
            <p:cNvSpPr txBox="1"/>
            <p:nvPr/>
          </p:nvSpPr>
          <p:spPr>
            <a:xfrm>
              <a:off x="1027332" y="-66674"/>
              <a:ext cx="17521673" cy="76905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Nhận xét về vị trí của điểm tựa so với lực và trọng lực</a:t>
              </a:r>
            </a:p>
          </p:txBody>
        </p:sp>
        <p:grpSp>
          <p:nvGrpSpPr>
            <p:cNvPr id="14" name="Group 14"/>
            <p:cNvGrpSpPr/>
            <p:nvPr/>
          </p:nvGrpSpPr>
          <p:grpSpPr>
            <a:xfrm>
              <a:off x="0" y="21231"/>
              <a:ext cx="685736" cy="685736"/>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grpSp>
      <p:pic>
        <p:nvPicPr>
          <p:cNvPr id="17" name="Picture 17"/>
          <p:cNvPicPr>
            <a:picLocks noChangeAspect="1"/>
          </p:cNvPicPr>
          <p:nvPr/>
        </p:nvPicPr>
        <p:blipFill>
          <a:blip r:embed="rId5"/>
          <a:srcRect/>
          <a:stretch>
            <a:fillRect/>
          </a:stretch>
        </p:blipFill>
        <p:spPr>
          <a:xfrm>
            <a:off x="4434400" y="2903476"/>
            <a:ext cx="2329994" cy="3268725"/>
          </a:xfrm>
          <a:prstGeom prst="rect">
            <a:avLst/>
          </a:prstGeom>
        </p:spPr>
      </p:pic>
      <p:sp>
        <p:nvSpPr>
          <p:cNvPr id="18" name="TextBox 18"/>
          <p:cNvSpPr txBox="1"/>
          <p:nvPr/>
        </p:nvSpPr>
        <p:spPr>
          <a:xfrm>
            <a:off x="685621" y="287867"/>
            <a:ext cx="8064086" cy="384529"/>
          </a:xfrm>
          <a:prstGeom prst="rect">
            <a:avLst/>
          </a:prstGeom>
        </p:spPr>
        <p:txBody>
          <a:bodyPr lIns="0" tIns="0" rIns="0" bIns="0" rtlCol="0" anchor="t">
            <a:spAutoFit/>
          </a:bodyPr>
          <a:lstStyle/>
          <a:p>
            <a:pPr algn="ctr">
              <a:lnSpc>
                <a:spcPts val="3266"/>
              </a:lnSpc>
              <a:spcBef>
                <a:spcPct val="0"/>
              </a:spcBef>
            </a:pPr>
            <a:r>
              <a:rPr lang="en-US" sz="2300" b="1">
                <a:solidFill>
                  <a:srgbClr val="FFFFFF"/>
                </a:solidFill>
                <a:latin typeface="Arial" pitchFamily="34" charset="0"/>
              </a:rPr>
              <a:t>II. SỰ PHỐI HỢP HOẠT ĐỘNG CỦA CƠ – XƯƠNG – KHỚP</a:t>
            </a:r>
          </a:p>
        </p:txBody>
      </p:sp>
      <p:sp>
        <p:nvSpPr>
          <p:cNvPr id="19" name="TextBox 19"/>
          <p:cNvSpPr txBox="1"/>
          <p:nvPr/>
        </p:nvSpPr>
        <p:spPr>
          <a:xfrm>
            <a:off x="1605229" y="1188976"/>
            <a:ext cx="8491607"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Khi ngửa đầu và kiễng chân, dựa vào nguyên tắc đòn bẩy:</a:t>
            </a:r>
          </a:p>
        </p:txBody>
      </p:sp>
      <p:sp>
        <p:nvSpPr>
          <p:cNvPr id="20" name="TextBox 20"/>
          <p:cNvSpPr txBox="1"/>
          <p:nvPr/>
        </p:nvSpPr>
        <p:spPr>
          <a:xfrm>
            <a:off x="6827878" y="2859026"/>
            <a:ext cx="983696" cy="423193"/>
          </a:xfrm>
          <a:prstGeom prst="rect">
            <a:avLst/>
          </a:prstGeom>
        </p:spPr>
        <p:txBody>
          <a:bodyPr lIns="0" tIns="0" rIns="0" bIns="0" rtlCol="0" anchor="t">
            <a:spAutoFit/>
          </a:bodyPr>
          <a:lstStyle/>
          <a:p>
            <a:pPr algn="ctr">
              <a:lnSpc>
                <a:spcPts val="3266"/>
              </a:lnSpc>
            </a:pPr>
            <a:r>
              <a:rPr lang="en-US" sz="2300">
                <a:solidFill>
                  <a:srgbClr val="000000"/>
                </a:solidFill>
                <a:latin typeface="Arial" pitchFamily="34" charset="0"/>
              </a:rPr>
              <a:t>Đáp án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anim calcmode="lin" valueType="num">
                                      <p:cBhvr>
                                        <p:cTn id="41" dur="1000" fill="hold"/>
                                        <p:tgtEl>
                                          <p:spTgt spid="20"/>
                                        </p:tgtEl>
                                        <p:attrNameLst>
                                          <p:attrName>ppt_x</p:attrName>
                                        </p:attrNameLst>
                                      </p:cBhvr>
                                      <p:tavLst>
                                        <p:tav tm="0">
                                          <p:val>
                                            <p:strVal val="#ppt_x"/>
                                          </p:val>
                                        </p:tav>
                                        <p:tav tm="100000">
                                          <p:val>
                                            <p:strVal val="#ppt_x"/>
                                          </p:val>
                                        </p:tav>
                                      </p:tavLst>
                                    </p:anim>
                                    <p:anim calcmode="lin" valueType="num">
                                      <p:cBhvr>
                                        <p:cTn id="4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9614652" y="1"/>
            <a:ext cx="2757160" cy="1358255"/>
          </a:xfrm>
          <a:prstGeom prst="rect">
            <a:avLst/>
          </a:prstGeom>
        </p:spPr>
      </p:pic>
      <p:grpSp>
        <p:nvGrpSpPr>
          <p:cNvPr id="3" name="Group 3"/>
          <p:cNvGrpSpPr/>
          <p:nvPr/>
        </p:nvGrpSpPr>
        <p:grpSpPr>
          <a:xfrm>
            <a:off x="685596" y="1358255"/>
            <a:ext cx="10817582" cy="1750943"/>
            <a:chOff x="0" y="0"/>
            <a:chExt cx="21640800" cy="3501885"/>
          </a:xfrm>
        </p:grpSpPr>
        <p:grpSp>
          <p:nvGrpSpPr>
            <p:cNvPr id="4" name="Group 4"/>
            <p:cNvGrpSpPr/>
            <p:nvPr/>
          </p:nvGrpSpPr>
          <p:grpSpPr>
            <a:xfrm>
              <a:off x="0" y="0"/>
              <a:ext cx="21640800" cy="3501885"/>
              <a:chOff x="0" y="0"/>
              <a:chExt cx="4274726" cy="691730"/>
            </a:xfrm>
          </p:grpSpPr>
          <p:sp>
            <p:nvSpPr>
              <p:cNvPr id="5" name="Freeform 5"/>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6" name="TextBox 6"/>
              <p:cNvSpPr txBox="1"/>
              <p:nvPr/>
            </p:nvSpPr>
            <p:spPr>
              <a:xfrm>
                <a:off x="0" y="-38100"/>
                <a:ext cx="812800" cy="6604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7" name="TextBox 7"/>
            <p:cNvSpPr txBox="1"/>
            <p:nvPr/>
          </p:nvSpPr>
          <p:spPr>
            <a:xfrm>
              <a:off x="584014" y="403236"/>
              <a:ext cx="20472772"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và cho biết tập thể dục, thể thao có ý nghĩa như thế nào đối với sức khỏe và hệ vận động. Giải thích</a:t>
              </a:r>
            </a:p>
          </p:txBody>
        </p:sp>
      </p:grpSp>
      <p:sp>
        <p:nvSpPr>
          <p:cNvPr id="8" name="AutoShape 8"/>
          <p:cNvSpPr/>
          <p:nvPr/>
        </p:nvSpPr>
        <p:spPr>
          <a:xfrm rot="-5415">
            <a:off x="685616" y="1013262"/>
            <a:ext cx="10074990" cy="0"/>
          </a:xfrm>
          <a:prstGeom prst="line">
            <a:avLst/>
          </a:prstGeom>
          <a:ln w="47625" cap="flat">
            <a:solidFill>
              <a:srgbClr val="D61F27"/>
            </a:solidFill>
            <a:prstDash val="solid"/>
            <a:headEnd type="none" w="sm" len="sm"/>
            <a:tailEnd type="none" w="sm" len="sm"/>
          </a:ln>
        </p:spPr>
      </p:sp>
      <p:grpSp>
        <p:nvGrpSpPr>
          <p:cNvPr id="9" name="Group 9"/>
          <p:cNvGrpSpPr/>
          <p:nvPr/>
        </p:nvGrpSpPr>
        <p:grpSpPr>
          <a:xfrm>
            <a:off x="4892594" y="3109198"/>
            <a:ext cx="6610610" cy="1574351"/>
            <a:chOff x="0" y="0"/>
            <a:chExt cx="3413791" cy="812800"/>
          </a:xfrm>
        </p:grpSpPr>
        <p:sp>
          <p:nvSpPr>
            <p:cNvPr id="10" name="Freeform 10"/>
            <p:cNvSpPr/>
            <p:nvPr/>
          </p:nvSpPr>
          <p:spPr>
            <a:xfrm>
              <a:off x="0" y="0"/>
              <a:ext cx="3413791" cy="812800"/>
            </a:xfrm>
            <a:custGeom>
              <a:avLst/>
              <a:gdLst/>
              <a:ahLst/>
              <a:cxnLst/>
              <a:rect l="l" t="t" r="r" b="b"/>
              <a:pathLst>
                <a:path w="3413791" h="812800">
                  <a:moveTo>
                    <a:pt x="0" y="0"/>
                  </a:moveTo>
                  <a:lnTo>
                    <a:pt x="3413791" y="0"/>
                  </a:lnTo>
                  <a:lnTo>
                    <a:pt x="3413791" y="812800"/>
                  </a:lnTo>
                  <a:lnTo>
                    <a:pt x="0" y="812800"/>
                  </a:lnTo>
                  <a:close/>
                </a:path>
              </a:pathLst>
            </a:custGeom>
            <a:solidFill>
              <a:srgbClr val="D61F27"/>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2" name="Group 12"/>
          <p:cNvGrpSpPr/>
          <p:nvPr/>
        </p:nvGrpSpPr>
        <p:grpSpPr>
          <a:xfrm>
            <a:off x="4186259" y="3109198"/>
            <a:ext cx="1573941" cy="1574351"/>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C755E"/>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617825" y="3359775"/>
            <a:ext cx="710808" cy="1073197"/>
          </a:xfrm>
          <a:prstGeom prst="rect">
            <a:avLst/>
          </a:prstGeom>
        </p:spPr>
      </p:pic>
      <p:grpSp>
        <p:nvGrpSpPr>
          <p:cNvPr id="16" name="Group 16"/>
          <p:cNvGrpSpPr/>
          <p:nvPr/>
        </p:nvGrpSpPr>
        <p:grpSpPr>
          <a:xfrm>
            <a:off x="4892594" y="4919338"/>
            <a:ext cx="6610610" cy="1574351"/>
            <a:chOff x="0" y="0"/>
            <a:chExt cx="3413791" cy="812800"/>
          </a:xfrm>
        </p:grpSpPr>
        <p:sp>
          <p:nvSpPr>
            <p:cNvPr id="17" name="Freeform 17"/>
            <p:cNvSpPr/>
            <p:nvPr/>
          </p:nvSpPr>
          <p:spPr>
            <a:xfrm>
              <a:off x="0" y="0"/>
              <a:ext cx="3413791" cy="812800"/>
            </a:xfrm>
            <a:custGeom>
              <a:avLst/>
              <a:gdLst/>
              <a:ahLst/>
              <a:cxnLst/>
              <a:rect l="l" t="t" r="r" b="b"/>
              <a:pathLst>
                <a:path w="3413791" h="812800">
                  <a:moveTo>
                    <a:pt x="0" y="0"/>
                  </a:moveTo>
                  <a:lnTo>
                    <a:pt x="3413791" y="0"/>
                  </a:lnTo>
                  <a:lnTo>
                    <a:pt x="3413791" y="812800"/>
                  </a:lnTo>
                  <a:lnTo>
                    <a:pt x="0" y="812800"/>
                  </a:lnTo>
                  <a:close/>
                </a:path>
              </a:pathLst>
            </a:custGeom>
            <a:solidFill>
              <a:srgbClr val="D61F27"/>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9" name="Group 19"/>
          <p:cNvGrpSpPr/>
          <p:nvPr/>
        </p:nvGrpSpPr>
        <p:grpSpPr>
          <a:xfrm>
            <a:off x="4186259" y="4919338"/>
            <a:ext cx="1573941" cy="1574351"/>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C755E"/>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22" name="Picture 22"/>
          <p:cNvPicPr>
            <a:picLocks noChangeAspect="1"/>
          </p:cNvPicPr>
          <p:nvPr/>
        </p:nvPicPr>
        <p:blipFill>
          <a:blip r:embed="rId5"/>
          <a:srcRect l="9229" t="15725" r="9229"/>
          <a:stretch>
            <a:fillRect/>
          </a:stretch>
        </p:blipFill>
        <p:spPr>
          <a:xfrm>
            <a:off x="4400620" y="5114545"/>
            <a:ext cx="1145218" cy="1183936"/>
          </a:xfrm>
          <a:prstGeom prst="rect">
            <a:avLst/>
          </a:prstGeom>
        </p:spPr>
      </p:pic>
      <p:sp>
        <p:nvSpPr>
          <p:cNvPr id="23" name="AutoShape 23"/>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2005" y="3248898"/>
            <a:ext cx="2615431" cy="3244791"/>
          </a:xfrm>
          <a:prstGeom prst="rect">
            <a:avLst/>
          </a:prstGeom>
        </p:spPr>
      </p:pic>
      <p:sp>
        <p:nvSpPr>
          <p:cNvPr id="25" name="TextBox 25"/>
          <p:cNvSpPr txBox="1"/>
          <p:nvPr/>
        </p:nvSpPr>
        <p:spPr>
          <a:xfrm>
            <a:off x="5817334" y="3262431"/>
            <a:ext cx="5509745" cy="1230914"/>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Tim đập nhanh hơn và máu chảy nhanh hơn nên cơ tim và thành mạch khỏe hơn</a:t>
            </a:r>
          </a:p>
        </p:txBody>
      </p:sp>
      <p:sp>
        <p:nvSpPr>
          <p:cNvPr id="26" name="TextBox 26"/>
          <p:cNvSpPr txBox="1"/>
          <p:nvPr/>
        </p:nvSpPr>
        <p:spPr>
          <a:xfrm>
            <a:off x="5817334" y="5072572"/>
            <a:ext cx="5509745" cy="1269578"/>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Màng hoạt dịnh tiết chất nhờn đầy đủ, dây chằng vững chắc, dẻo dai hơn nên khớp khỏe hơn</a:t>
            </a:r>
          </a:p>
        </p:txBody>
      </p:sp>
      <p:sp>
        <p:nvSpPr>
          <p:cNvPr id="27" name="TextBox 27"/>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1. Vai trò của thể dục, thể thao với sức khỏe và hệ vận động</a:t>
            </a:r>
          </a:p>
        </p:txBody>
      </p:sp>
      <p:sp>
        <p:nvSpPr>
          <p:cNvPr id="28" name="TextBox 28"/>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1000"/>
                                        <p:tgtEl>
                                          <p:spTgt spid="25"/>
                                        </p:tgtEl>
                                      </p:cBhvr>
                                    </p:animEffect>
                                    <p:anim calcmode="lin" valueType="num">
                                      <p:cBhvr>
                                        <p:cTn id="56" dur="1000" fill="hold"/>
                                        <p:tgtEl>
                                          <p:spTgt spid="25"/>
                                        </p:tgtEl>
                                        <p:attrNameLst>
                                          <p:attrName>ppt_x</p:attrName>
                                        </p:attrNameLst>
                                      </p:cBhvr>
                                      <p:tavLst>
                                        <p:tav tm="0">
                                          <p:val>
                                            <p:strVal val="#ppt_x"/>
                                          </p:val>
                                        </p:tav>
                                        <p:tav tm="100000">
                                          <p:val>
                                            <p:strVal val="#ppt_x"/>
                                          </p:val>
                                        </p:tav>
                                      </p:tavLst>
                                    </p:anim>
                                    <p:anim calcmode="lin" valueType="num">
                                      <p:cBhvr>
                                        <p:cTn id="57" dur="1000" fill="hold"/>
                                        <p:tgtEl>
                                          <p:spTgt spid="25"/>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anim calcmode="lin" valueType="num">
                                      <p:cBhvr>
                                        <p:cTn id="61" dur="1000" fill="hold"/>
                                        <p:tgtEl>
                                          <p:spTgt spid="9"/>
                                        </p:tgtEl>
                                        <p:attrNameLst>
                                          <p:attrName>ppt_x</p:attrName>
                                        </p:attrNameLst>
                                      </p:cBhvr>
                                      <p:tavLst>
                                        <p:tav tm="0">
                                          <p:val>
                                            <p:strVal val="#ppt_x"/>
                                          </p:val>
                                        </p:tav>
                                        <p:tav tm="100000">
                                          <p:val>
                                            <p:strVal val="#ppt_x"/>
                                          </p:val>
                                        </p:tav>
                                      </p:tavLst>
                                    </p:anim>
                                    <p:anim calcmode="lin" valueType="num">
                                      <p:cBhvr>
                                        <p:cTn id="6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1000"/>
                                        <p:tgtEl>
                                          <p:spTgt spid="26"/>
                                        </p:tgtEl>
                                      </p:cBhvr>
                                    </p:animEffect>
                                    <p:anim calcmode="lin" valueType="num">
                                      <p:cBhvr>
                                        <p:cTn id="68" dur="1000" fill="hold"/>
                                        <p:tgtEl>
                                          <p:spTgt spid="26"/>
                                        </p:tgtEl>
                                        <p:attrNameLst>
                                          <p:attrName>ppt_x</p:attrName>
                                        </p:attrNameLst>
                                      </p:cBhvr>
                                      <p:tavLst>
                                        <p:tav tm="0">
                                          <p:val>
                                            <p:strVal val="#ppt_x"/>
                                          </p:val>
                                        </p:tav>
                                        <p:tav tm="100000">
                                          <p:val>
                                            <p:strVal val="#ppt_x"/>
                                          </p:val>
                                        </p:tav>
                                      </p:tavLst>
                                    </p:anim>
                                    <p:anim calcmode="lin" valueType="num">
                                      <p:cBhvr>
                                        <p:cTn id="69" dur="1000" fill="hold"/>
                                        <p:tgtEl>
                                          <p:spTgt spid="26"/>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1000"/>
                                        <p:tgtEl>
                                          <p:spTgt spid="16"/>
                                        </p:tgtEl>
                                      </p:cBhvr>
                                    </p:animEffect>
                                    <p:anim calcmode="lin" valueType="num">
                                      <p:cBhvr>
                                        <p:cTn id="73" dur="1000" fill="hold"/>
                                        <p:tgtEl>
                                          <p:spTgt spid="16"/>
                                        </p:tgtEl>
                                        <p:attrNameLst>
                                          <p:attrName>ppt_x</p:attrName>
                                        </p:attrNameLst>
                                      </p:cBhvr>
                                      <p:tavLst>
                                        <p:tav tm="0">
                                          <p:val>
                                            <p:strVal val="#ppt_x"/>
                                          </p:val>
                                        </p:tav>
                                        <p:tav tm="100000">
                                          <p:val>
                                            <p:strVal val="#ppt_x"/>
                                          </p:val>
                                        </p:tav>
                                      </p:tavLst>
                                    </p:anim>
                                    <p:anim calcmode="lin" valueType="num">
                                      <p:cBhvr>
                                        <p:cTn id="74" dur="1000" fill="hold"/>
                                        <p:tgtEl>
                                          <p:spTgt spid="16"/>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anim calcmode="lin" valueType="num">
                                      <p:cBhvr>
                                        <p:cTn id="78" dur="1000" fill="hold"/>
                                        <p:tgtEl>
                                          <p:spTgt spid="22"/>
                                        </p:tgtEl>
                                        <p:attrNameLst>
                                          <p:attrName>ppt_x</p:attrName>
                                        </p:attrNameLst>
                                      </p:cBhvr>
                                      <p:tavLst>
                                        <p:tav tm="0">
                                          <p:val>
                                            <p:strVal val="#ppt_x"/>
                                          </p:val>
                                        </p:tav>
                                        <p:tav tm="100000">
                                          <p:val>
                                            <p:strVal val="#ppt_x"/>
                                          </p:val>
                                        </p:tav>
                                      </p:tavLst>
                                    </p:anim>
                                    <p:anim calcmode="lin" valueType="num">
                                      <p:cBhvr>
                                        <p:cTn id="79" dur="1000" fill="hold"/>
                                        <p:tgtEl>
                                          <p:spTgt spid="22"/>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1000"/>
                                        <p:tgtEl>
                                          <p:spTgt spid="19"/>
                                        </p:tgtEl>
                                      </p:cBhvr>
                                    </p:animEffect>
                                    <p:anim calcmode="lin" valueType="num">
                                      <p:cBhvr>
                                        <p:cTn id="83" dur="1000" fill="hold"/>
                                        <p:tgtEl>
                                          <p:spTgt spid="19"/>
                                        </p:tgtEl>
                                        <p:attrNameLst>
                                          <p:attrName>ppt_x</p:attrName>
                                        </p:attrNameLst>
                                      </p:cBhvr>
                                      <p:tavLst>
                                        <p:tav tm="0">
                                          <p:val>
                                            <p:strVal val="#ppt_x"/>
                                          </p:val>
                                        </p:tav>
                                        <p:tav tm="100000">
                                          <p:val>
                                            <p:strVal val="#ppt_x"/>
                                          </p:val>
                                        </p:tav>
                                      </p:tavLst>
                                    </p:anim>
                                    <p:anim calcmode="lin" valueType="num">
                                      <p:cBhvr>
                                        <p:cTn id="8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596" y="1358255"/>
            <a:ext cx="10817582" cy="1750943"/>
            <a:chOff x="0" y="0"/>
            <a:chExt cx="21640800" cy="3501885"/>
          </a:xfrm>
        </p:grpSpPr>
        <p:grpSp>
          <p:nvGrpSpPr>
            <p:cNvPr id="3" name="Group 3"/>
            <p:cNvGrpSpPr/>
            <p:nvPr/>
          </p:nvGrpSpPr>
          <p:grpSpPr>
            <a:xfrm>
              <a:off x="0" y="0"/>
              <a:ext cx="21640800" cy="3501885"/>
              <a:chOff x="0" y="0"/>
              <a:chExt cx="4274726" cy="691730"/>
            </a:xfrm>
          </p:grpSpPr>
          <p:sp>
            <p:nvSpPr>
              <p:cNvPr id="4" name="Freeform 4"/>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5" name="TextBox 5"/>
              <p:cNvSpPr txBox="1"/>
              <p:nvPr/>
            </p:nvSpPr>
            <p:spPr>
              <a:xfrm>
                <a:off x="0" y="-38100"/>
                <a:ext cx="812800" cy="6604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6" name="TextBox 6"/>
            <p:cNvSpPr txBox="1"/>
            <p:nvPr/>
          </p:nvSpPr>
          <p:spPr>
            <a:xfrm>
              <a:off x="584014" y="403236"/>
              <a:ext cx="20472772" cy="1698926"/>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và cho biết tập thể dục, thể thao có ý nghĩa như thế nào đối với sức khỏe và hệ vận động. Giải thích</a:t>
              </a:r>
            </a:p>
          </p:txBody>
        </p:sp>
      </p:grpSp>
      <p:sp>
        <p:nvSpPr>
          <p:cNvPr id="7" name="AutoShape 7"/>
          <p:cNvSpPr/>
          <p:nvPr/>
        </p:nvSpPr>
        <p:spPr>
          <a:xfrm rot="-5415">
            <a:off x="685616" y="1013262"/>
            <a:ext cx="10074990" cy="0"/>
          </a:xfrm>
          <a:prstGeom prst="line">
            <a:avLst/>
          </a:prstGeom>
          <a:ln w="47625" cap="flat">
            <a:solidFill>
              <a:srgbClr val="D61F27"/>
            </a:solidFill>
            <a:prstDash val="solid"/>
            <a:headEnd type="none" w="sm" len="sm"/>
            <a:tailEnd type="none" w="sm" len="sm"/>
          </a:ln>
        </p:spPr>
      </p:sp>
      <p:grpSp>
        <p:nvGrpSpPr>
          <p:cNvPr id="8" name="Group 8"/>
          <p:cNvGrpSpPr/>
          <p:nvPr/>
        </p:nvGrpSpPr>
        <p:grpSpPr>
          <a:xfrm>
            <a:off x="4892594" y="3109198"/>
            <a:ext cx="6610610" cy="1574351"/>
            <a:chOff x="0" y="0"/>
            <a:chExt cx="3413791" cy="812800"/>
          </a:xfrm>
        </p:grpSpPr>
        <p:sp>
          <p:nvSpPr>
            <p:cNvPr id="9" name="Freeform 9"/>
            <p:cNvSpPr/>
            <p:nvPr/>
          </p:nvSpPr>
          <p:spPr>
            <a:xfrm>
              <a:off x="0" y="0"/>
              <a:ext cx="3413791" cy="812800"/>
            </a:xfrm>
            <a:custGeom>
              <a:avLst/>
              <a:gdLst/>
              <a:ahLst/>
              <a:cxnLst/>
              <a:rect l="l" t="t" r="r" b="b"/>
              <a:pathLst>
                <a:path w="3413791" h="812800">
                  <a:moveTo>
                    <a:pt x="0" y="0"/>
                  </a:moveTo>
                  <a:lnTo>
                    <a:pt x="3413791" y="0"/>
                  </a:lnTo>
                  <a:lnTo>
                    <a:pt x="3413791" y="812800"/>
                  </a:lnTo>
                  <a:lnTo>
                    <a:pt x="0" y="812800"/>
                  </a:lnTo>
                  <a:close/>
                </a:path>
              </a:pathLst>
            </a:custGeom>
            <a:solidFill>
              <a:srgbClr val="D61F27"/>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1" name="Group 11"/>
          <p:cNvGrpSpPr/>
          <p:nvPr/>
        </p:nvGrpSpPr>
        <p:grpSpPr>
          <a:xfrm>
            <a:off x="4186259" y="3109198"/>
            <a:ext cx="1573941" cy="1574351"/>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C755E"/>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4" name="Group 14"/>
          <p:cNvGrpSpPr/>
          <p:nvPr/>
        </p:nvGrpSpPr>
        <p:grpSpPr>
          <a:xfrm>
            <a:off x="4892594" y="4919338"/>
            <a:ext cx="6610610" cy="1574351"/>
            <a:chOff x="0" y="0"/>
            <a:chExt cx="3413791" cy="812800"/>
          </a:xfrm>
        </p:grpSpPr>
        <p:sp>
          <p:nvSpPr>
            <p:cNvPr id="15" name="Freeform 15"/>
            <p:cNvSpPr/>
            <p:nvPr/>
          </p:nvSpPr>
          <p:spPr>
            <a:xfrm>
              <a:off x="0" y="0"/>
              <a:ext cx="3413791" cy="812800"/>
            </a:xfrm>
            <a:custGeom>
              <a:avLst/>
              <a:gdLst/>
              <a:ahLst/>
              <a:cxnLst/>
              <a:rect l="l" t="t" r="r" b="b"/>
              <a:pathLst>
                <a:path w="3413791" h="812800">
                  <a:moveTo>
                    <a:pt x="0" y="0"/>
                  </a:moveTo>
                  <a:lnTo>
                    <a:pt x="3413791" y="0"/>
                  </a:lnTo>
                  <a:lnTo>
                    <a:pt x="3413791" y="812800"/>
                  </a:lnTo>
                  <a:lnTo>
                    <a:pt x="0" y="812800"/>
                  </a:lnTo>
                  <a:close/>
                </a:path>
              </a:pathLst>
            </a:custGeom>
            <a:solidFill>
              <a:srgbClr val="D61F27"/>
            </a:solidFill>
          </p:spPr>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7" name="Group 17"/>
          <p:cNvGrpSpPr/>
          <p:nvPr/>
        </p:nvGrpSpPr>
        <p:grpSpPr>
          <a:xfrm>
            <a:off x="4186259" y="4919338"/>
            <a:ext cx="1573941" cy="1574351"/>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C755E"/>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20" name="Picture 20"/>
          <p:cNvPicPr>
            <a:picLocks noChangeAspect="1"/>
          </p:cNvPicPr>
          <p:nvPr/>
        </p:nvPicPr>
        <p:blipFill>
          <a:blip r:embed="rId2"/>
          <a:srcRect/>
          <a:stretch>
            <a:fillRect/>
          </a:stretch>
        </p:blipFill>
        <p:spPr>
          <a:xfrm>
            <a:off x="4715330" y="3269099"/>
            <a:ext cx="515798" cy="1254548"/>
          </a:xfrm>
          <a:prstGeom prst="rect">
            <a:avLst/>
          </a:prstGeom>
        </p:spPr>
      </p:pic>
      <p:pic>
        <p:nvPicPr>
          <p:cNvPr id="21" name="Picture 21"/>
          <p:cNvPicPr>
            <a:picLocks noChangeAspect="1"/>
          </p:cNvPicPr>
          <p:nvPr/>
        </p:nvPicPr>
        <p:blipFill>
          <a:blip r:embed="rId3"/>
          <a:srcRect/>
          <a:stretch>
            <a:fillRect/>
          </a:stretch>
        </p:blipFill>
        <p:spPr>
          <a:xfrm>
            <a:off x="4390011" y="5282112"/>
            <a:ext cx="1166437" cy="848803"/>
          </a:xfrm>
          <a:prstGeom prst="rect">
            <a:avLst/>
          </a:prstGeom>
        </p:spPr>
      </p:pic>
      <p:sp>
        <p:nvSpPr>
          <p:cNvPr id="22" name="TextBox 22"/>
          <p:cNvSpPr txBox="1"/>
          <p:nvPr/>
        </p:nvSpPr>
        <p:spPr>
          <a:xfrm>
            <a:off x="5817334" y="3262432"/>
            <a:ext cx="5509745" cy="1269578"/>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Kích thích các tế bào tạo xương, sụn ở đầu xương nên tăng khối lượng và kích thước xương</a:t>
            </a:r>
          </a:p>
        </p:txBody>
      </p:sp>
      <p:sp>
        <p:nvSpPr>
          <p:cNvPr id="23" name="TextBox 23"/>
          <p:cNvSpPr txBox="1"/>
          <p:nvPr/>
        </p:nvSpPr>
        <p:spPr>
          <a:xfrm>
            <a:off x="5817334" y="5278947"/>
            <a:ext cx="5509745" cy="849463"/>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Tăng lưu lượng máu và O2 tới não nên hệ thần kinh linh hoạt hơn</a:t>
            </a:r>
          </a:p>
        </p:txBody>
      </p:sp>
      <p:sp>
        <p:nvSpPr>
          <p:cNvPr id="24" name="AutoShape 24"/>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sp>
        <p:nvSpPr>
          <p:cNvPr id="25" name="TextBox 25"/>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1. Vai trò của thể dục, thể thao với sức khỏe và hệ vận động</a:t>
            </a:r>
          </a:p>
        </p:txBody>
      </p:sp>
      <p:pic>
        <p:nvPicPr>
          <p:cNvPr id="26" name="Picture 26"/>
          <p:cNvPicPr>
            <a:picLocks noChangeAspect="1"/>
          </p:cNvPicPr>
          <p:nvPr/>
        </p:nvPicPr>
        <p:blipFill>
          <a:blip r:embed="rId4"/>
          <a:srcRect/>
          <a:stretch>
            <a:fillRect/>
          </a:stretch>
        </p:blipFill>
        <p:spPr>
          <a:xfrm>
            <a:off x="9614652" y="1"/>
            <a:ext cx="2757160" cy="1358255"/>
          </a:xfrm>
          <a:prstGeom prst="rect">
            <a:avLst/>
          </a:prstGeom>
        </p:spPr>
      </p:pic>
      <p:pic>
        <p:nvPicPr>
          <p:cNvPr id="27" name="Picture 2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82005" y="3248898"/>
            <a:ext cx="2615431" cy="3244791"/>
          </a:xfrm>
          <a:prstGeom prst="rect">
            <a:avLst/>
          </a:prstGeom>
        </p:spPr>
      </p:pic>
      <p:sp>
        <p:nvSpPr>
          <p:cNvPr id="28" name="TextBox 28"/>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596" y="1358255"/>
            <a:ext cx="10817582" cy="1750943"/>
            <a:chOff x="0" y="0"/>
            <a:chExt cx="21640800" cy="3501885"/>
          </a:xfrm>
        </p:grpSpPr>
        <p:grpSp>
          <p:nvGrpSpPr>
            <p:cNvPr id="3" name="Group 3"/>
            <p:cNvGrpSpPr/>
            <p:nvPr/>
          </p:nvGrpSpPr>
          <p:grpSpPr>
            <a:xfrm>
              <a:off x="0" y="0"/>
              <a:ext cx="21640800" cy="3501885"/>
              <a:chOff x="0" y="0"/>
              <a:chExt cx="4274726" cy="691730"/>
            </a:xfrm>
          </p:grpSpPr>
          <p:sp>
            <p:nvSpPr>
              <p:cNvPr id="4" name="Freeform 4"/>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5" name="TextBox 5"/>
              <p:cNvSpPr txBox="1"/>
              <p:nvPr/>
            </p:nvSpPr>
            <p:spPr>
              <a:xfrm>
                <a:off x="0" y="-38100"/>
                <a:ext cx="812800" cy="6604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sp>
          <p:nvSpPr>
            <p:cNvPr id="6" name="TextBox 6"/>
            <p:cNvSpPr txBox="1"/>
            <p:nvPr/>
          </p:nvSpPr>
          <p:spPr>
            <a:xfrm>
              <a:off x="584014" y="403236"/>
              <a:ext cx="20472772"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và cho biết tập thể dục, thể thao có ý nghĩa như thế nào đối với sức khỏe và hệ vận động. Giải thích</a:t>
              </a:r>
            </a:p>
          </p:txBody>
        </p:sp>
      </p:grpSp>
      <p:sp>
        <p:nvSpPr>
          <p:cNvPr id="7" name="AutoShape 7"/>
          <p:cNvSpPr/>
          <p:nvPr/>
        </p:nvSpPr>
        <p:spPr>
          <a:xfrm rot="-5415">
            <a:off x="685616" y="1013262"/>
            <a:ext cx="10074990" cy="0"/>
          </a:xfrm>
          <a:prstGeom prst="line">
            <a:avLst/>
          </a:prstGeom>
          <a:ln w="47625" cap="flat">
            <a:solidFill>
              <a:srgbClr val="D61F27"/>
            </a:solidFill>
            <a:prstDash val="solid"/>
            <a:headEnd type="none" w="sm" len="sm"/>
            <a:tailEnd type="none" w="sm" len="sm"/>
          </a:ln>
        </p:spPr>
      </p:sp>
      <p:grpSp>
        <p:nvGrpSpPr>
          <p:cNvPr id="8" name="Group 8"/>
          <p:cNvGrpSpPr/>
          <p:nvPr/>
        </p:nvGrpSpPr>
        <p:grpSpPr>
          <a:xfrm>
            <a:off x="5152601" y="3109198"/>
            <a:ext cx="6350603" cy="1986135"/>
            <a:chOff x="0" y="0"/>
            <a:chExt cx="3279521" cy="1025395"/>
          </a:xfrm>
        </p:grpSpPr>
        <p:sp>
          <p:nvSpPr>
            <p:cNvPr id="9" name="Freeform 9"/>
            <p:cNvSpPr/>
            <p:nvPr/>
          </p:nvSpPr>
          <p:spPr>
            <a:xfrm>
              <a:off x="0" y="0"/>
              <a:ext cx="3279521" cy="1025395"/>
            </a:xfrm>
            <a:custGeom>
              <a:avLst/>
              <a:gdLst/>
              <a:ahLst/>
              <a:cxnLst/>
              <a:rect l="l" t="t" r="r" b="b"/>
              <a:pathLst>
                <a:path w="3279521" h="1025395">
                  <a:moveTo>
                    <a:pt x="0" y="0"/>
                  </a:moveTo>
                  <a:lnTo>
                    <a:pt x="3279521" y="0"/>
                  </a:lnTo>
                  <a:lnTo>
                    <a:pt x="3279521" y="1025395"/>
                  </a:lnTo>
                  <a:lnTo>
                    <a:pt x="0" y="1025395"/>
                  </a:lnTo>
                  <a:close/>
                </a:path>
              </a:pathLst>
            </a:custGeom>
            <a:solidFill>
              <a:srgbClr val="D61F27"/>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1" name="Group 11"/>
          <p:cNvGrpSpPr/>
          <p:nvPr/>
        </p:nvGrpSpPr>
        <p:grpSpPr>
          <a:xfrm>
            <a:off x="4159792" y="3109198"/>
            <a:ext cx="1986100" cy="1986617"/>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C755E"/>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328075" y="3318748"/>
            <a:ext cx="1649050" cy="1249481"/>
          </a:xfrm>
          <a:prstGeom prst="rect">
            <a:avLst/>
          </a:prstGeom>
        </p:spPr>
      </p:pic>
      <p:sp>
        <p:nvSpPr>
          <p:cNvPr id="15" name="TextBox 15"/>
          <p:cNvSpPr txBox="1"/>
          <p:nvPr/>
        </p:nvSpPr>
        <p:spPr>
          <a:xfrm>
            <a:off x="6231774" y="3283155"/>
            <a:ext cx="5033066" cy="1654107"/>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Tăng thế tích O2 khuếch tán vào máu và tăng tốc độ vận động của các cơ hô hấp nên tăng sức khỏe hệ hô hấp</a:t>
            </a:r>
          </a:p>
        </p:txBody>
      </p:sp>
      <p:grpSp>
        <p:nvGrpSpPr>
          <p:cNvPr id="16" name="Group 16"/>
          <p:cNvGrpSpPr/>
          <p:nvPr/>
        </p:nvGrpSpPr>
        <p:grpSpPr>
          <a:xfrm>
            <a:off x="4159792" y="5235516"/>
            <a:ext cx="7343412" cy="1258173"/>
            <a:chOff x="0" y="0"/>
            <a:chExt cx="14690650" cy="2516346"/>
          </a:xfrm>
        </p:grpSpPr>
        <p:grpSp>
          <p:nvGrpSpPr>
            <p:cNvPr id="17" name="Group 17"/>
            <p:cNvGrpSpPr/>
            <p:nvPr/>
          </p:nvGrpSpPr>
          <p:grpSpPr>
            <a:xfrm>
              <a:off x="1129257" y="0"/>
              <a:ext cx="13561393" cy="2516346"/>
              <a:chOff x="0" y="0"/>
              <a:chExt cx="4380439" cy="812800"/>
            </a:xfrm>
          </p:grpSpPr>
          <p:sp>
            <p:nvSpPr>
              <p:cNvPr id="18" name="Freeform 18"/>
              <p:cNvSpPr/>
              <p:nvPr/>
            </p:nvSpPr>
            <p:spPr>
              <a:xfrm>
                <a:off x="0" y="0"/>
                <a:ext cx="4380439" cy="812800"/>
              </a:xfrm>
              <a:custGeom>
                <a:avLst/>
                <a:gdLst/>
                <a:ahLst/>
                <a:cxnLst/>
                <a:rect l="l" t="t" r="r" b="b"/>
                <a:pathLst>
                  <a:path w="4380439" h="812800">
                    <a:moveTo>
                      <a:pt x="0" y="0"/>
                    </a:moveTo>
                    <a:lnTo>
                      <a:pt x="4380439" y="0"/>
                    </a:lnTo>
                    <a:lnTo>
                      <a:pt x="4380439" y="812800"/>
                    </a:lnTo>
                    <a:lnTo>
                      <a:pt x="0" y="812800"/>
                    </a:lnTo>
                    <a:close/>
                  </a:path>
                </a:pathLst>
              </a:custGeom>
              <a:solidFill>
                <a:srgbClr val="D61F27"/>
              </a:solidFill>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nvGrpSpPr>
            <p:cNvPr id="20" name="Group 20"/>
            <p:cNvGrpSpPr/>
            <p:nvPr/>
          </p:nvGrpSpPr>
          <p:grpSpPr>
            <a:xfrm>
              <a:off x="0" y="0"/>
              <a:ext cx="2516346" cy="2516346"/>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C755E"/>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23189" y="159146"/>
              <a:ext cx="869968" cy="1714223"/>
            </a:xfrm>
            <a:prstGeom prst="rect">
              <a:avLst/>
            </a:prstGeom>
          </p:spPr>
        </p:pic>
        <p:pic>
          <p:nvPicPr>
            <p:cNvPr id="24"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6389" y="515361"/>
              <a:ext cx="869968" cy="1714223"/>
            </a:xfrm>
            <a:prstGeom prst="rect">
              <a:avLst/>
            </a:prstGeom>
          </p:spPr>
        </p:pic>
        <p:pic>
          <p:nvPicPr>
            <p:cNvPr id="25" name="Picture 2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4942" y="312161"/>
              <a:ext cx="869968" cy="1714223"/>
            </a:xfrm>
            <a:prstGeom prst="rect">
              <a:avLst/>
            </a:prstGeom>
          </p:spPr>
        </p:pic>
        <p:sp>
          <p:nvSpPr>
            <p:cNvPr id="26" name="TextBox 26"/>
            <p:cNvSpPr txBox="1"/>
            <p:nvPr/>
          </p:nvSpPr>
          <p:spPr>
            <a:xfrm>
              <a:off x="2887146" y="539566"/>
              <a:ext cx="11326652" cy="1615444"/>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Duy trì cân nặng hợp lí nhờ tăng phân giải lipid</a:t>
              </a:r>
            </a:p>
          </p:txBody>
        </p:sp>
      </p:grpSp>
      <p:sp>
        <p:nvSpPr>
          <p:cNvPr id="27" name="AutoShape 27"/>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sp>
        <p:nvSpPr>
          <p:cNvPr id="28" name="TextBox 28"/>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1. Vai trò của thể dục, thể thao với sức khỏe và hệ vận động</a:t>
            </a:r>
          </a:p>
        </p:txBody>
      </p:sp>
      <p:pic>
        <p:nvPicPr>
          <p:cNvPr id="29" name="Picture 29"/>
          <p:cNvPicPr>
            <a:picLocks noChangeAspect="1"/>
          </p:cNvPicPr>
          <p:nvPr/>
        </p:nvPicPr>
        <p:blipFill>
          <a:blip r:embed="rId6"/>
          <a:srcRect/>
          <a:stretch>
            <a:fillRect/>
          </a:stretch>
        </p:blipFill>
        <p:spPr>
          <a:xfrm>
            <a:off x="9614652" y="1"/>
            <a:ext cx="2757160" cy="1358255"/>
          </a:xfrm>
          <a:prstGeom prst="rect">
            <a:avLst/>
          </a:prstGeom>
        </p:spPr>
      </p:pic>
      <p:pic>
        <p:nvPicPr>
          <p:cNvPr id="30" name="Picture 3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82005" y="3248898"/>
            <a:ext cx="2615431" cy="3244791"/>
          </a:xfrm>
          <a:prstGeom prst="rect">
            <a:avLst/>
          </a:prstGeom>
        </p:spPr>
      </p:pic>
      <p:sp>
        <p:nvSpPr>
          <p:cNvPr id="31" name="TextBox 31"/>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596" y="1358255"/>
            <a:ext cx="10817582" cy="1750943"/>
            <a:chOff x="0" y="0"/>
            <a:chExt cx="21640800" cy="3501885"/>
          </a:xfrm>
        </p:grpSpPr>
        <p:grpSp>
          <p:nvGrpSpPr>
            <p:cNvPr id="3" name="Group 3"/>
            <p:cNvGrpSpPr/>
            <p:nvPr/>
          </p:nvGrpSpPr>
          <p:grpSpPr>
            <a:xfrm>
              <a:off x="0" y="0"/>
              <a:ext cx="21640800" cy="3501885"/>
              <a:chOff x="0" y="0"/>
              <a:chExt cx="4274726" cy="691730"/>
            </a:xfrm>
          </p:grpSpPr>
          <p:sp>
            <p:nvSpPr>
              <p:cNvPr id="4" name="Freeform 4"/>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5" name="TextBox 5"/>
              <p:cNvSpPr txBox="1"/>
              <p:nvPr/>
            </p:nvSpPr>
            <p:spPr>
              <a:xfrm>
                <a:off x="0" y="-38100"/>
                <a:ext cx="812800" cy="660400"/>
              </a:xfrm>
              <a:prstGeom prst="rect">
                <a:avLst/>
              </a:prstGeom>
            </p:spPr>
            <p:txBody>
              <a:bodyPr lIns="50800" tIns="50800" rIns="50800" bIns="50800" rtlCol="0" anchor="ctr"/>
              <a:lstStyle/>
              <a:p>
                <a:pPr algn="ctr">
                  <a:lnSpc>
                    <a:spcPct val="120000"/>
                  </a:lnSpc>
                  <a:spcBef>
                    <a:spcPct val="0"/>
                  </a:spcBef>
                </a:pPr>
                <a:endParaRPr>
                  <a:latin typeface="Arial" pitchFamily="34" charset="0"/>
                </a:endParaRPr>
              </a:p>
            </p:txBody>
          </p:sp>
        </p:grpSp>
        <p:sp>
          <p:nvSpPr>
            <p:cNvPr id="6" name="TextBox 6"/>
            <p:cNvSpPr txBox="1"/>
            <p:nvPr/>
          </p:nvSpPr>
          <p:spPr>
            <a:xfrm>
              <a:off x="584014" y="403236"/>
              <a:ext cx="20472772" cy="1698926"/>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và cho biết tập thể dục, thể thao có ý nghĩa như thế nào đối với sức khỏe và hệ vận động. Giải thích</a:t>
              </a:r>
            </a:p>
          </p:txBody>
        </p:sp>
      </p:grpSp>
      <p:sp>
        <p:nvSpPr>
          <p:cNvPr id="7" name="AutoShape 7"/>
          <p:cNvSpPr/>
          <p:nvPr/>
        </p:nvSpPr>
        <p:spPr>
          <a:xfrm rot="-5415">
            <a:off x="685616" y="1013262"/>
            <a:ext cx="10074990" cy="0"/>
          </a:xfrm>
          <a:prstGeom prst="line">
            <a:avLst/>
          </a:prstGeom>
          <a:ln w="47625" cap="flat">
            <a:solidFill>
              <a:srgbClr val="D61F27"/>
            </a:solidFill>
            <a:prstDash val="solid"/>
            <a:headEnd type="none" w="sm" len="sm"/>
            <a:tailEnd type="none" w="sm" len="sm"/>
          </a:ln>
        </p:spPr>
      </p:sp>
      <p:grpSp>
        <p:nvGrpSpPr>
          <p:cNvPr id="8" name="Group 8"/>
          <p:cNvGrpSpPr/>
          <p:nvPr/>
        </p:nvGrpSpPr>
        <p:grpSpPr>
          <a:xfrm>
            <a:off x="5318166" y="3109198"/>
            <a:ext cx="6185012" cy="2317354"/>
            <a:chOff x="0" y="0"/>
            <a:chExt cx="2737488" cy="1025395"/>
          </a:xfrm>
        </p:grpSpPr>
        <p:sp>
          <p:nvSpPr>
            <p:cNvPr id="9" name="Freeform 9"/>
            <p:cNvSpPr/>
            <p:nvPr/>
          </p:nvSpPr>
          <p:spPr>
            <a:xfrm>
              <a:off x="0" y="0"/>
              <a:ext cx="2737488" cy="1025395"/>
            </a:xfrm>
            <a:custGeom>
              <a:avLst/>
              <a:gdLst/>
              <a:ahLst/>
              <a:cxnLst/>
              <a:rect l="l" t="t" r="r" b="b"/>
              <a:pathLst>
                <a:path w="2737488" h="1025395">
                  <a:moveTo>
                    <a:pt x="0" y="0"/>
                  </a:moveTo>
                  <a:lnTo>
                    <a:pt x="2737488" y="0"/>
                  </a:lnTo>
                  <a:lnTo>
                    <a:pt x="2737488" y="1025395"/>
                  </a:lnTo>
                  <a:lnTo>
                    <a:pt x="0" y="1025395"/>
                  </a:lnTo>
                  <a:close/>
                </a:path>
              </a:pathLst>
            </a:custGeom>
            <a:solidFill>
              <a:srgbClr val="D61F27"/>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1" name="Group 11"/>
          <p:cNvGrpSpPr/>
          <p:nvPr/>
        </p:nvGrpSpPr>
        <p:grpSpPr>
          <a:xfrm>
            <a:off x="4159792" y="3109198"/>
            <a:ext cx="2317314" cy="2317917"/>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C755E"/>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4" name="Picture 14"/>
          <p:cNvPicPr>
            <a:picLocks noChangeAspect="1"/>
          </p:cNvPicPr>
          <p:nvPr/>
        </p:nvPicPr>
        <p:blipFill>
          <a:blip r:embed="rId2"/>
          <a:srcRect/>
          <a:stretch>
            <a:fillRect/>
          </a:stretch>
        </p:blipFill>
        <p:spPr>
          <a:xfrm>
            <a:off x="4391123" y="3596830"/>
            <a:ext cx="1854651" cy="1342653"/>
          </a:xfrm>
          <a:prstGeom prst="rect">
            <a:avLst/>
          </a:prstGeom>
        </p:spPr>
      </p:pic>
      <p:sp>
        <p:nvSpPr>
          <p:cNvPr id="15" name="TextBox 15"/>
          <p:cNvSpPr txBox="1"/>
          <p:nvPr/>
        </p:nvSpPr>
        <p:spPr>
          <a:xfrm>
            <a:off x="6610421" y="3221465"/>
            <a:ext cx="4645965" cy="2115964"/>
          </a:xfrm>
          <a:prstGeom prst="rect">
            <a:avLst/>
          </a:prstGeom>
        </p:spPr>
        <p:txBody>
          <a:bodyPr lIns="0" tIns="0" rIns="0" bIns="0" rtlCol="0" anchor="t">
            <a:spAutoFit/>
          </a:bodyPr>
          <a:lstStyle/>
          <a:p>
            <a:pPr algn="just">
              <a:lnSpc>
                <a:spcPct val="120000"/>
              </a:lnSpc>
              <a:spcBef>
                <a:spcPct val="0"/>
              </a:spcBef>
            </a:pPr>
            <a:r>
              <a:rPr lang="en-US" sz="2300" b="1">
                <a:solidFill>
                  <a:srgbClr val="FFFFFF"/>
                </a:solidFill>
                <a:latin typeface="Arial" pitchFamily="34" charset="0"/>
              </a:rPr>
              <a:t>Kích thích tạo tế bào cơ, tăng hấp thu glucose và sử dụng O2 tăng lưu lượng máu đến cơ nên tăng sức bền của cơ và tăng khối lượng cơ</a:t>
            </a:r>
          </a:p>
        </p:txBody>
      </p:sp>
      <p:sp>
        <p:nvSpPr>
          <p:cNvPr id="16" name="AutoShape 16"/>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sp>
        <p:nvSpPr>
          <p:cNvPr id="17" name="TextBox 17"/>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1. Vai trò của thể dục, thể thao với sức khỏe và hệ vận động</a:t>
            </a:r>
          </a:p>
        </p:txBody>
      </p:sp>
      <p:pic>
        <p:nvPicPr>
          <p:cNvPr id="18" name="Picture 18"/>
          <p:cNvPicPr>
            <a:picLocks noChangeAspect="1"/>
          </p:cNvPicPr>
          <p:nvPr/>
        </p:nvPicPr>
        <p:blipFill>
          <a:blip r:embed="rId3"/>
          <a:srcRect/>
          <a:stretch>
            <a:fillRect/>
          </a:stretch>
        </p:blipFill>
        <p:spPr>
          <a:xfrm>
            <a:off x="9614652" y="1"/>
            <a:ext cx="2757160" cy="1358255"/>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82005" y="3248898"/>
            <a:ext cx="2615431" cy="3244791"/>
          </a:xfrm>
          <a:prstGeom prst="rect">
            <a:avLst/>
          </a:prstGeom>
        </p:spPr>
      </p:pic>
      <p:sp>
        <p:nvSpPr>
          <p:cNvPr id="20" name="TextBox 20"/>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grpSp>
        <p:nvGrpSpPr>
          <p:cNvPr id="3" name="Group 3"/>
          <p:cNvGrpSpPr/>
          <p:nvPr/>
        </p:nvGrpSpPr>
        <p:grpSpPr>
          <a:xfrm>
            <a:off x="685622" y="1445892"/>
            <a:ext cx="10817582" cy="1491493"/>
            <a:chOff x="0" y="0"/>
            <a:chExt cx="21640800" cy="2982985"/>
          </a:xfrm>
        </p:grpSpPr>
        <p:grpSp>
          <p:nvGrpSpPr>
            <p:cNvPr id="4" name="Group 4"/>
            <p:cNvGrpSpPr/>
            <p:nvPr/>
          </p:nvGrpSpPr>
          <p:grpSpPr>
            <a:xfrm>
              <a:off x="815061" y="554958"/>
              <a:ext cx="20825739" cy="2428027"/>
              <a:chOff x="0" y="0"/>
              <a:chExt cx="4113726" cy="479610"/>
            </a:xfrm>
          </p:grpSpPr>
          <p:sp>
            <p:nvSpPr>
              <p:cNvPr id="5" name="Freeform 5"/>
              <p:cNvSpPr/>
              <p:nvPr/>
            </p:nvSpPr>
            <p:spPr>
              <a:xfrm>
                <a:off x="0" y="0"/>
                <a:ext cx="4113726" cy="479610"/>
              </a:xfrm>
              <a:custGeom>
                <a:avLst/>
                <a:gdLst/>
                <a:ahLst/>
                <a:cxnLst/>
                <a:rect l="l" t="t" r="r" b="b"/>
                <a:pathLst>
                  <a:path w="4113726" h="479610">
                    <a:moveTo>
                      <a:pt x="0" y="0"/>
                    </a:moveTo>
                    <a:lnTo>
                      <a:pt x="4113726" y="0"/>
                    </a:lnTo>
                    <a:lnTo>
                      <a:pt x="4113726" y="479610"/>
                    </a:lnTo>
                    <a:lnTo>
                      <a:pt x="0" y="479610"/>
                    </a:lnTo>
                    <a:close/>
                  </a:path>
                </a:pathLst>
              </a:custGeom>
              <a:solidFill>
                <a:srgbClr val="D2C7FF"/>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630123" cy="1734173"/>
            </a:xfrm>
            <a:prstGeom prst="rect">
              <a:avLst/>
            </a:prstGeom>
          </p:spPr>
        </p:pic>
        <p:sp>
          <p:nvSpPr>
            <p:cNvPr id="8" name="TextBox 8"/>
            <p:cNvSpPr txBox="1"/>
            <p:nvPr/>
          </p:nvSpPr>
          <p:spPr>
            <a:xfrm>
              <a:off x="1706322" y="1002866"/>
              <a:ext cx="19283742" cy="161544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Lập kế hoạch luyện tập thể dục thể thao cho bản thân nhằm nâng cao thể lực và có thể hình cân đối</a:t>
              </a:r>
            </a:p>
          </p:txBody>
        </p:sp>
      </p:grpSp>
      <p:sp>
        <p:nvSpPr>
          <p:cNvPr id="9" name="AutoShape 9"/>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sp>
        <p:nvSpPr>
          <p:cNvPr id="10" name="TextBox 10"/>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1. Vai trò của thể dục, thể thao với sức khỏe và hệ vận động</a:t>
            </a:r>
          </a:p>
        </p:txBody>
      </p:sp>
      <p:pic>
        <p:nvPicPr>
          <p:cNvPr id="11" name="Picture 11"/>
          <p:cNvPicPr>
            <a:picLocks noChangeAspect="1"/>
          </p:cNvPicPr>
          <p:nvPr/>
        </p:nvPicPr>
        <p:blipFill>
          <a:blip r:embed="rId4"/>
          <a:srcRect/>
          <a:stretch>
            <a:fillRect/>
          </a:stretch>
        </p:blipFill>
        <p:spPr>
          <a:xfrm>
            <a:off x="9614652" y="1"/>
            <a:ext cx="2757160" cy="1358255"/>
          </a:xfrm>
          <a:prstGeom prst="rect">
            <a:avLst/>
          </a:prstGeom>
        </p:spPr>
      </p:pic>
      <p:sp>
        <p:nvSpPr>
          <p:cNvPr id="12" name="TextBox 12"/>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graphicFrame>
        <p:nvGraphicFramePr>
          <p:cNvPr id="13" name="Table 12"/>
          <p:cNvGraphicFramePr>
            <a:graphicFrameLocks noGrp="1"/>
          </p:cNvGraphicFramePr>
          <p:nvPr>
            <p:extLst>
              <p:ext uri="{D42A27DB-BD31-4B8C-83A1-F6EECF244321}">
                <p14:modId xmlns:p14="http://schemas.microsoft.com/office/powerpoint/2010/main" val="207519712"/>
              </p:ext>
            </p:extLst>
          </p:nvPr>
        </p:nvGraphicFramePr>
        <p:xfrm>
          <a:off x="1094870" y="3124200"/>
          <a:ext cx="10333542" cy="3478784"/>
        </p:xfrm>
        <a:graphic>
          <a:graphicData uri="http://schemas.openxmlformats.org/drawingml/2006/table">
            <a:tbl>
              <a:tblPr firstRow="1" firstCol="1" bandRow="1">
                <a:tableStyleId>{5C22544A-7EE6-4342-B048-85BDC9FD1C3A}</a:tableStyleId>
              </a:tblPr>
              <a:tblGrid>
                <a:gridCol w="503742">
                  <a:extLst>
                    <a:ext uri="{9D8B030D-6E8A-4147-A177-3AD203B41FA5}">
                      <a16:colId xmlns:a16="http://schemas.microsoft.com/office/drawing/2014/main" val="20000"/>
                    </a:ext>
                  </a:extLst>
                </a:gridCol>
                <a:gridCol w="4953000">
                  <a:extLst>
                    <a:ext uri="{9D8B030D-6E8A-4147-A177-3AD203B41FA5}">
                      <a16:colId xmlns:a16="http://schemas.microsoft.com/office/drawing/2014/main" val="20001"/>
                    </a:ext>
                  </a:extLst>
                </a:gridCol>
                <a:gridCol w="4876800">
                  <a:extLst>
                    <a:ext uri="{9D8B030D-6E8A-4147-A177-3AD203B41FA5}">
                      <a16:colId xmlns:a16="http://schemas.microsoft.com/office/drawing/2014/main" val="20002"/>
                    </a:ext>
                  </a:extLst>
                </a:gridCol>
              </a:tblGrid>
              <a:tr h="154933">
                <a:tc>
                  <a:txBody>
                    <a:bodyPr/>
                    <a:lstStyle/>
                    <a:p>
                      <a:pPr marL="0" marR="0" algn="ctr">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Ngày</a:t>
                      </a:r>
                      <a:endParaRPr lang="en-US" sz="1300">
                        <a:effectLst/>
                        <a:latin typeface="Arial" pitchFamily="34" charset="0"/>
                        <a:ea typeface="Calibri"/>
                        <a:cs typeface="Arial" pitchFamily="34" charset="0"/>
                      </a:endParaRPr>
                    </a:p>
                  </a:txBody>
                  <a:tcPr marL="38116" marR="38116" marT="0" marB="0" anchor="ctr"/>
                </a:tc>
                <a:tc>
                  <a:txBody>
                    <a:bodyPr/>
                    <a:lstStyle/>
                    <a:p>
                      <a:pPr marL="0" marR="0" algn="ctr">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Buổi sáng</a:t>
                      </a:r>
                      <a:endParaRPr lang="en-US" sz="1300">
                        <a:effectLst/>
                        <a:latin typeface="Arial" pitchFamily="34" charset="0"/>
                        <a:ea typeface="Calibri"/>
                        <a:cs typeface="Arial" pitchFamily="34" charset="0"/>
                      </a:endParaRPr>
                    </a:p>
                  </a:txBody>
                  <a:tcPr marL="38116" marR="38116" marT="0" marB="0" anchor="ctr"/>
                </a:tc>
                <a:tc>
                  <a:txBody>
                    <a:bodyPr/>
                    <a:lstStyle/>
                    <a:p>
                      <a:pPr marL="0" marR="0" algn="ctr">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Buổi chiều tối</a:t>
                      </a:r>
                      <a:endParaRPr lang="en-US" sz="1300">
                        <a:effectLst/>
                        <a:latin typeface="Arial" pitchFamily="34" charset="0"/>
                        <a:ea typeface="Calibri"/>
                        <a:cs typeface="Arial" pitchFamily="34" charset="0"/>
                      </a:endParaRPr>
                    </a:p>
                  </a:txBody>
                  <a:tcPr marL="38116" marR="38116" marT="0" marB="0" anchor="ctr"/>
                </a:tc>
                <a:extLst>
                  <a:ext uri="{0D108BD9-81ED-4DB2-BD59-A6C34878D82A}">
                    <a16:rowId xmlns:a16="http://schemas.microsoft.com/office/drawing/2014/main" val="10000"/>
                  </a:ext>
                </a:extLst>
              </a:tr>
              <a:tr h="858872">
                <a:tc>
                  <a:txBody>
                    <a:bodyPr/>
                    <a:lstStyle/>
                    <a:p>
                      <a:pPr marL="0" marR="0" algn="ctr">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1 - 2</a:t>
                      </a:r>
                      <a:endParaRPr lang="en-US" sz="1300">
                        <a:effectLst/>
                        <a:latin typeface="Arial" pitchFamily="34" charset="0"/>
                        <a:ea typeface="Calibri"/>
                        <a:cs typeface="Arial" pitchFamily="34" charset="0"/>
                      </a:endParaRPr>
                    </a:p>
                  </a:txBody>
                  <a:tcPr marL="38116" marR="38116"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Khởi động 7 – 10 phút.</a:t>
                      </a:r>
                    </a:p>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Nhảy dây trong vòng 10 – 15 phút: Nhảy 2 chân chạm đất với tốc độ chậm rãi khoảng 60 lần/ phút. Tập khoảng 3 phút nghỉ một lần.</a:t>
                      </a:r>
                    </a:p>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Thả lỏng.</a:t>
                      </a:r>
                      <a:endParaRPr lang="en-US" sz="1300">
                        <a:effectLst/>
                        <a:latin typeface="Arial" pitchFamily="34" charset="0"/>
                        <a:ea typeface="Calibri"/>
                        <a:cs typeface="Arial" pitchFamily="34" charset="0"/>
                      </a:endParaRPr>
                    </a:p>
                  </a:txBody>
                  <a:tcPr marL="38116" marR="38116" marT="0" marB="0"/>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Khởi động 7 – 10 phút.</a:t>
                      </a:r>
                    </a:p>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Nhảy dây trong vòng 10 – 15 phút: Nhảy 2 chân chạm đất với tốc độ chậm rãi khoảng 60 lần/ phút. Tập khoảng 3 phút nghỉ một lần.</a:t>
                      </a:r>
                    </a:p>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Thả lỏng.</a:t>
                      </a:r>
                      <a:endParaRPr lang="en-US" sz="1300">
                        <a:effectLst/>
                        <a:latin typeface="Arial" pitchFamily="34" charset="0"/>
                        <a:ea typeface="Calibri"/>
                        <a:cs typeface="Arial" pitchFamily="34" charset="0"/>
                      </a:endParaRPr>
                    </a:p>
                  </a:txBody>
                  <a:tcPr marL="38116" marR="38116" marT="0" marB="0"/>
                </a:tc>
                <a:extLst>
                  <a:ext uri="{0D108BD9-81ED-4DB2-BD59-A6C34878D82A}">
                    <a16:rowId xmlns:a16="http://schemas.microsoft.com/office/drawing/2014/main" val="10001"/>
                  </a:ext>
                </a:extLst>
              </a:tr>
              <a:tr h="858872">
                <a:tc>
                  <a:txBody>
                    <a:bodyPr/>
                    <a:lstStyle/>
                    <a:p>
                      <a:pPr marL="0" marR="0" algn="ctr">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3 - 4</a:t>
                      </a:r>
                      <a:endParaRPr lang="en-US" sz="1300">
                        <a:effectLst/>
                        <a:latin typeface="Arial" pitchFamily="34" charset="0"/>
                        <a:ea typeface="Calibri"/>
                        <a:cs typeface="Arial" pitchFamily="34" charset="0"/>
                      </a:endParaRPr>
                    </a:p>
                  </a:txBody>
                  <a:tcPr marL="38116" marR="38116"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Khởi động 7 – 10 phút.</a:t>
                      </a:r>
                    </a:p>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Nhảy dây trong vòng 10 – 15 phút: Nhảy 2 chân chạm đất với tốc độ nhanh hơn. Tập khoảng 3 phút nghỉ một lần.</a:t>
                      </a:r>
                    </a:p>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Thả lỏng.</a:t>
                      </a:r>
                      <a:endParaRPr lang="en-US" sz="1300">
                        <a:effectLst/>
                        <a:latin typeface="Arial" pitchFamily="34" charset="0"/>
                        <a:ea typeface="Calibri"/>
                        <a:cs typeface="Arial" pitchFamily="34" charset="0"/>
                      </a:endParaRPr>
                    </a:p>
                  </a:txBody>
                  <a:tcPr marL="38116" marR="38116" marT="0" marB="0"/>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Khởi động 7 – 10 phút.</a:t>
                      </a:r>
                    </a:p>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Nhảy dây trong vòng 10 – 15 phút: Nhảy 2 chân chạm đất với tốc độ nhanh hơn. Tập khoảng 3 phút nghỉ một lần.</a:t>
                      </a:r>
                    </a:p>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Thả lỏng.</a:t>
                      </a:r>
                      <a:endParaRPr lang="en-US" sz="1300">
                        <a:effectLst/>
                        <a:latin typeface="Arial" pitchFamily="34" charset="0"/>
                        <a:ea typeface="Calibri"/>
                        <a:cs typeface="Arial" pitchFamily="34" charset="0"/>
                      </a:endParaRPr>
                    </a:p>
                  </a:txBody>
                  <a:tcPr marL="38116" marR="38116" marT="0" marB="0"/>
                </a:tc>
                <a:extLst>
                  <a:ext uri="{0D108BD9-81ED-4DB2-BD59-A6C34878D82A}">
                    <a16:rowId xmlns:a16="http://schemas.microsoft.com/office/drawing/2014/main" val="10002"/>
                  </a:ext>
                </a:extLst>
              </a:tr>
              <a:tr h="1145162">
                <a:tc>
                  <a:txBody>
                    <a:bodyPr/>
                    <a:lstStyle/>
                    <a:p>
                      <a:pPr marL="0" marR="0" algn="ctr">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5</a:t>
                      </a:r>
                    </a:p>
                    <a:p>
                      <a:pPr marL="0" marR="0" algn="ctr">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trở đi</a:t>
                      </a:r>
                      <a:endParaRPr lang="en-US" sz="1300">
                        <a:effectLst/>
                        <a:latin typeface="Arial" pitchFamily="34" charset="0"/>
                        <a:ea typeface="Calibri"/>
                        <a:cs typeface="Arial" pitchFamily="34" charset="0"/>
                      </a:endParaRPr>
                    </a:p>
                  </a:txBody>
                  <a:tcPr marL="38116" marR="38116" marT="0" marB="0" anchor="ctr"/>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Khởi động 7 – 10 phút.</a:t>
                      </a:r>
                    </a:p>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Nhảy dây trong vòng 10 – 15 phút: Kết hợp nhảy theo 2 kiểu trước và áp dụng nhảy dây bằng một chân, cố gắng tăng dần tốc độ nhảy. Tập khoảng 3 phút nghỉ một lần.</a:t>
                      </a:r>
                    </a:p>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Thả lỏng.</a:t>
                      </a:r>
                      <a:endParaRPr lang="en-US" sz="1300">
                        <a:effectLst/>
                        <a:latin typeface="Arial" pitchFamily="34" charset="0"/>
                        <a:ea typeface="Calibri"/>
                        <a:cs typeface="Arial" pitchFamily="34" charset="0"/>
                      </a:endParaRPr>
                    </a:p>
                  </a:txBody>
                  <a:tcPr marL="38116" marR="38116" marT="0" marB="0"/>
                </a:tc>
                <a:tc>
                  <a:txBody>
                    <a:bodyPr/>
                    <a:lstStyle/>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Khởi động 7 – 10 phút.</a:t>
                      </a:r>
                    </a:p>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Nhảy dây trong vòng 10 – 15 phút: Kết hợp nhảy theo 2 kiểu trước và áp dụng nhảy dây bằng một chân, cố gắng tăng dần tốc độ nhảy. Tập khoảng 3 phút nghỉ một lần.</a:t>
                      </a:r>
                    </a:p>
                    <a:p>
                      <a:pPr marL="0" marR="0" algn="just">
                        <a:lnSpc>
                          <a:spcPct val="120000"/>
                        </a:lnSpc>
                        <a:spcBef>
                          <a:spcPts val="0"/>
                        </a:spcBef>
                        <a:spcAft>
                          <a:spcPts val="0"/>
                        </a:spcAft>
                        <a:tabLst>
                          <a:tab pos="180340" algn="l"/>
                          <a:tab pos="1440180" algn="l"/>
                          <a:tab pos="2970530" algn="l"/>
                          <a:tab pos="4500880" algn="l"/>
                        </a:tabLst>
                      </a:pPr>
                      <a:r>
                        <a:rPr lang="en-US" sz="1300">
                          <a:effectLst/>
                          <a:latin typeface="Arial" pitchFamily="34" charset="0"/>
                          <a:cs typeface="Arial" pitchFamily="34" charset="0"/>
                        </a:rPr>
                        <a:t>- Thả lỏng</a:t>
                      </a:r>
                      <a:endParaRPr lang="en-US" sz="1300">
                        <a:effectLst/>
                        <a:latin typeface="Arial" pitchFamily="34" charset="0"/>
                        <a:ea typeface="Calibri"/>
                        <a:cs typeface="Arial" pitchFamily="34" charset="0"/>
                      </a:endParaRPr>
                    </a:p>
                  </a:txBody>
                  <a:tcPr marL="38116" marR="38116" marT="0" marB="0"/>
                </a:tc>
                <a:extLst>
                  <a:ext uri="{0D108BD9-81ED-4DB2-BD59-A6C34878D82A}">
                    <a16:rowId xmlns:a16="http://schemas.microsoft.com/office/drawing/2014/main" val="10003"/>
                  </a:ext>
                </a:extLst>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pic>
        <p:nvPicPr>
          <p:cNvPr id="3" name="Picture 3"/>
          <p:cNvPicPr>
            <a:picLocks noChangeAspect="1"/>
          </p:cNvPicPr>
          <p:nvPr/>
        </p:nvPicPr>
        <p:blipFill>
          <a:blip r:embed="rId2"/>
          <a:srcRect l="9589" r="15640"/>
          <a:stretch>
            <a:fillRect/>
          </a:stretch>
        </p:blipFill>
        <p:spPr>
          <a:xfrm>
            <a:off x="6094413" y="1526481"/>
            <a:ext cx="5408791" cy="4811762"/>
          </a:xfrm>
          <a:prstGeom prst="rect">
            <a:avLst/>
          </a:prstGeom>
        </p:spPr>
      </p:pic>
      <p:grpSp>
        <p:nvGrpSpPr>
          <p:cNvPr id="4" name="Group 4"/>
          <p:cNvGrpSpPr/>
          <p:nvPr/>
        </p:nvGrpSpPr>
        <p:grpSpPr>
          <a:xfrm>
            <a:off x="685621" y="3429000"/>
            <a:ext cx="5232152" cy="2909243"/>
            <a:chOff x="0" y="0"/>
            <a:chExt cx="2067561" cy="1149330"/>
          </a:xfrm>
        </p:grpSpPr>
        <p:sp>
          <p:nvSpPr>
            <p:cNvPr id="5" name="Freeform 5"/>
            <p:cNvSpPr/>
            <p:nvPr/>
          </p:nvSpPr>
          <p:spPr>
            <a:xfrm>
              <a:off x="0" y="0"/>
              <a:ext cx="2067561" cy="1149331"/>
            </a:xfrm>
            <a:custGeom>
              <a:avLst/>
              <a:gdLst/>
              <a:ahLst/>
              <a:cxnLst/>
              <a:rect l="l" t="t" r="r" b="b"/>
              <a:pathLst>
                <a:path w="2067561" h="1149331">
                  <a:moveTo>
                    <a:pt x="50296" y="0"/>
                  </a:moveTo>
                  <a:lnTo>
                    <a:pt x="2017265" y="0"/>
                  </a:lnTo>
                  <a:cubicBezTo>
                    <a:pt x="2045043" y="0"/>
                    <a:pt x="2067561" y="22518"/>
                    <a:pt x="2067561" y="50296"/>
                  </a:cubicBezTo>
                  <a:lnTo>
                    <a:pt x="2067561" y="1099034"/>
                  </a:lnTo>
                  <a:cubicBezTo>
                    <a:pt x="2067561" y="1126812"/>
                    <a:pt x="2045043" y="1149331"/>
                    <a:pt x="2017265" y="1149331"/>
                  </a:cubicBezTo>
                  <a:lnTo>
                    <a:pt x="50296" y="1149331"/>
                  </a:lnTo>
                  <a:cubicBezTo>
                    <a:pt x="22518" y="1149331"/>
                    <a:pt x="0" y="1126812"/>
                    <a:pt x="0" y="1099034"/>
                  </a:cubicBezTo>
                  <a:lnTo>
                    <a:pt x="0" y="50296"/>
                  </a:lnTo>
                  <a:cubicBezTo>
                    <a:pt x="0" y="22518"/>
                    <a:pt x="22518" y="0"/>
                    <a:pt x="50296" y="0"/>
                  </a:cubicBezTo>
                  <a:close/>
                </a:path>
              </a:pathLst>
            </a:custGeom>
            <a:solidFill>
              <a:srgbClr val="FFDE59"/>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622" y="3429000"/>
            <a:ext cx="2650863" cy="825296"/>
          </a:xfrm>
          <a:prstGeom prst="rect">
            <a:avLst/>
          </a:prstGeom>
        </p:spPr>
      </p:pic>
      <p:sp>
        <p:nvSpPr>
          <p:cNvPr id="8" name="TextBox 8"/>
          <p:cNvSpPr txBox="1"/>
          <p:nvPr/>
        </p:nvSpPr>
        <p:spPr>
          <a:xfrm>
            <a:off x="685597" y="1482031"/>
            <a:ext cx="5232176" cy="165410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Tập thể dục, thể thao vừa sức, đều đặn giúp nâng cao sức khỏe nói chung và sức khỏe của hệ vận động nói riêng</a:t>
            </a:r>
          </a:p>
        </p:txBody>
      </p:sp>
      <p:sp>
        <p:nvSpPr>
          <p:cNvPr id="9" name="TextBox 9"/>
          <p:cNvSpPr txBox="1"/>
          <p:nvPr/>
        </p:nvSpPr>
        <p:spPr>
          <a:xfrm>
            <a:off x="3470165" y="3620457"/>
            <a:ext cx="917038" cy="38452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Lưu ý:</a:t>
            </a:r>
          </a:p>
        </p:txBody>
      </p:sp>
      <p:grpSp>
        <p:nvGrpSpPr>
          <p:cNvPr id="10" name="Group 10"/>
          <p:cNvGrpSpPr/>
          <p:nvPr/>
        </p:nvGrpSpPr>
        <p:grpSpPr>
          <a:xfrm>
            <a:off x="856834" y="4360659"/>
            <a:ext cx="4866276" cy="807722"/>
            <a:chOff x="0" y="-66674"/>
            <a:chExt cx="9735086" cy="1615445"/>
          </a:xfrm>
        </p:grpSpPr>
        <p:sp>
          <p:nvSpPr>
            <p:cNvPr id="11" name="TextBox 11"/>
            <p:cNvSpPr txBox="1"/>
            <p:nvPr/>
          </p:nvSpPr>
          <p:spPr>
            <a:xfrm>
              <a:off x="1027331" y="-66674"/>
              <a:ext cx="8707755" cy="1615445"/>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Mức độ và thời gian luyện tập tăng dần</a:t>
              </a:r>
            </a:p>
          </p:txBody>
        </p:sp>
        <p:grpSp>
          <p:nvGrpSpPr>
            <p:cNvPr id="12" name="Group 12"/>
            <p:cNvGrpSpPr/>
            <p:nvPr/>
          </p:nvGrpSpPr>
          <p:grpSpPr>
            <a:xfrm>
              <a:off x="0" y="21231"/>
              <a:ext cx="685736" cy="685736"/>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grpSp>
        <p:nvGrpSpPr>
          <p:cNvPr id="15" name="Group 15"/>
          <p:cNvGrpSpPr/>
          <p:nvPr/>
        </p:nvGrpSpPr>
        <p:grpSpPr>
          <a:xfrm>
            <a:off x="903348" y="5279293"/>
            <a:ext cx="4866276" cy="807722"/>
            <a:chOff x="0" y="-66674"/>
            <a:chExt cx="9735086" cy="1615445"/>
          </a:xfrm>
        </p:grpSpPr>
        <p:sp>
          <p:nvSpPr>
            <p:cNvPr id="16" name="TextBox 16"/>
            <p:cNvSpPr txBox="1"/>
            <p:nvPr/>
          </p:nvSpPr>
          <p:spPr>
            <a:xfrm>
              <a:off x="1027331" y="-66674"/>
              <a:ext cx="8707755" cy="1615445"/>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Đảm bảo sự thích ứng của cơ thể</a:t>
              </a:r>
            </a:p>
          </p:txBody>
        </p:sp>
        <p:grpSp>
          <p:nvGrpSpPr>
            <p:cNvPr id="17" name="Group 17"/>
            <p:cNvGrpSpPr/>
            <p:nvPr/>
          </p:nvGrpSpPr>
          <p:grpSpPr>
            <a:xfrm>
              <a:off x="0" y="21231"/>
              <a:ext cx="685736" cy="685736"/>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sp>
        <p:nvSpPr>
          <p:cNvPr id="20" name="AutoShape 20"/>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sp>
        <p:nvSpPr>
          <p:cNvPr id="21" name="TextBox 21"/>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1. Vai trò của thể dục, thể thao với sức khỏe và hệ vận động</a:t>
            </a:r>
          </a:p>
        </p:txBody>
      </p:sp>
      <p:pic>
        <p:nvPicPr>
          <p:cNvPr id="22" name="Picture 22"/>
          <p:cNvPicPr>
            <a:picLocks noChangeAspect="1"/>
          </p:cNvPicPr>
          <p:nvPr/>
        </p:nvPicPr>
        <p:blipFill>
          <a:blip r:embed="rId5"/>
          <a:srcRect/>
          <a:stretch>
            <a:fillRect/>
          </a:stretch>
        </p:blipFill>
        <p:spPr>
          <a:xfrm>
            <a:off x="9614652" y="1"/>
            <a:ext cx="2757160" cy="1358255"/>
          </a:xfrm>
          <a:prstGeom prst="rect">
            <a:avLst/>
          </a:prstGeom>
        </p:spPr>
      </p:pic>
      <p:sp>
        <p:nvSpPr>
          <p:cNvPr id="23" name="TextBox 23"/>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pic>
        <p:nvPicPr>
          <p:cNvPr id="3" name="Picture 3"/>
          <p:cNvPicPr>
            <a:picLocks noChangeAspect="1"/>
          </p:cNvPicPr>
          <p:nvPr/>
        </p:nvPicPr>
        <p:blipFill>
          <a:blip r:embed="rId2"/>
          <a:srcRect l="9589" r="15640"/>
          <a:stretch>
            <a:fillRect/>
          </a:stretch>
        </p:blipFill>
        <p:spPr>
          <a:xfrm>
            <a:off x="6094413" y="1526481"/>
            <a:ext cx="5408791" cy="4811762"/>
          </a:xfrm>
          <a:prstGeom prst="rect">
            <a:avLst/>
          </a:prstGeom>
        </p:spPr>
      </p:pic>
      <p:grpSp>
        <p:nvGrpSpPr>
          <p:cNvPr id="4" name="Group 4"/>
          <p:cNvGrpSpPr/>
          <p:nvPr/>
        </p:nvGrpSpPr>
        <p:grpSpPr>
          <a:xfrm>
            <a:off x="685621" y="3429000"/>
            <a:ext cx="5232152" cy="3167377"/>
            <a:chOff x="0" y="0"/>
            <a:chExt cx="2067561" cy="1251309"/>
          </a:xfrm>
        </p:grpSpPr>
        <p:sp>
          <p:nvSpPr>
            <p:cNvPr id="5" name="Freeform 5"/>
            <p:cNvSpPr/>
            <p:nvPr/>
          </p:nvSpPr>
          <p:spPr>
            <a:xfrm>
              <a:off x="0" y="0"/>
              <a:ext cx="2067561" cy="1251309"/>
            </a:xfrm>
            <a:custGeom>
              <a:avLst/>
              <a:gdLst/>
              <a:ahLst/>
              <a:cxnLst/>
              <a:rect l="l" t="t" r="r" b="b"/>
              <a:pathLst>
                <a:path w="2067561" h="1251309">
                  <a:moveTo>
                    <a:pt x="50296" y="0"/>
                  </a:moveTo>
                  <a:lnTo>
                    <a:pt x="2017265" y="0"/>
                  </a:lnTo>
                  <a:cubicBezTo>
                    <a:pt x="2045043" y="0"/>
                    <a:pt x="2067561" y="22518"/>
                    <a:pt x="2067561" y="50296"/>
                  </a:cubicBezTo>
                  <a:lnTo>
                    <a:pt x="2067561" y="1201013"/>
                  </a:lnTo>
                  <a:cubicBezTo>
                    <a:pt x="2067561" y="1228791"/>
                    <a:pt x="2045043" y="1251309"/>
                    <a:pt x="2017265" y="1251309"/>
                  </a:cubicBezTo>
                  <a:lnTo>
                    <a:pt x="50296" y="1251309"/>
                  </a:lnTo>
                  <a:cubicBezTo>
                    <a:pt x="22518" y="1251309"/>
                    <a:pt x="0" y="1228791"/>
                    <a:pt x="0" y="1201013"/>
                  </a:cubicBezTo>
                  <a:lnTo>
                    <a:pt x="0" y="50296"/>
                  </a:lnTo>
                  <a:cubicBezTo>
                    <a:pt x="0" y="22518"/>
                    <a:pt x="22518" y="0"/>
                    <a:pt x="50296" y="0"/>
                  </a:cubicBezTo>
                  <a:close/>
                </a:path>
              </a:pathLst>
            </a:custGeom>
            <a:solidFill>
              <a:srgbClr val="FFDE59"/>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622" y="3429000"/>
            <a:ext cx="2650863" cy="825296"/>
          </a:xfrm>
          <a:prstGeom prst="rect">
            <a:avLst/>
          </a:prstGeom>
        </p:spPr>
      </p:pic>
      <p:sp>
        <p:nvSpPr>
          <p:cNvPr id="8" name="TextBox 8"/>
          <p:cNvSpPr txBox="1"/>
          <p:nvPr/>
        </p:nvSpPr>
        <p:spPr>
          <a:xfrm>
            <a:off x="685597" y="1482031"/>
            <a:ext cx="5232176" cy="165410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Tập thể dục, thể thao vừa sức, đều đặn giúp nâng cao sức khỏe nói chung và sức khỏe của hệ vận động nói riêng</a:t>
            </a:r>
          </a:p>
        </p:txBody>
      </p:sp>
      <p:sp>
        <p:nvSpPr>
          <p:cNvPr id="9" name="TextBox 9"/>
          <p:cNvSpPr txBox="1"/>
          <p:nvPr/>
        </p:nvSpPr>
        <p:spPr>
          <a:xfrm>
            <a:off x="3470165" y="3620457"/>
            <a:ext cx="917038" cy="38452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Lưu ý:</a:t>
            </a:r>
          </a:p>
        </p:txBody>
      </p:sp>
      <p:grpSp>
        <p:nvGrpSpPr>
          <p:cNvPr id="10" name="Group 10"/>
          <p:cNvGrpSpPr/>
          <p:nvPr/>
        </p:nvGrpSpPr>
        <p:grpSpPr>
          <a:xfrm>
            <a:off x="856834" y="4360659"/>
            <a:ext cx="4866276" cy="1230914"/>
            <a:chOff x="0" y="-66675"/>
            <a:chExt cx="9735087" cy="2461828"/>
          </a:xfrm>
        </p:grpSpPr>
        <p:sp>
          <p:nvSpPr>
            <p:cNvPr id="11" name="TextBox 11"/>
            <p:cNvSpPr txBox="1"/>
            <p:nvPr/>
          </p:nvSpPr>
          <p:spPr>
            <a:xfrm>
              <a:off x="1027332" y="-66675"/>
              <a:ext cx="8707755" cy="2461828"/>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Cần khởi động kĩ trước khi luyện tập để phòng tránh chấn thương</a:t>
              </a:r>
            </a:p>
          </p:txBody>
        </p:sp>
        <p:grpSp>
          <p:nvGrpSpPr>
            <p:cNvPr id="12" name="Group 12"/>
            <p:cNvGrpSpPr/>
            <p:nvPr/>
          </p:nvGrpSpPr>
          <p:grpSpPr>
            <a:xfrm>
              <a:off x="0" y="21231"/>
              <a:ext cx="685736" cy="685736"/>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grpSp>
        <p:nvGrpSpPr>
          <p:cNvPr id="15" name="Group 15"/>
          <p:cNvGrpSpPr/>
          <p:nvPr/>
        </p:nvGrpSpPr>
        <p:grpSpPr>
          <a:xfrm>
            <a:off x="903348" y="5679343"/>
            <a:ext cx="4866276" cy="807722"/>
            <a:chOff x="0" y="-66674"/>
            <a:chExt cx="9735086" cy="1615445"/>
          </a:xfrm>
        </p:grpSpPr>
        <p:sp>
          <p:nvSpPr>
            <p:cNvPr id="16" name="TextBox 16"/>
            <p:cNvSpPr txBox="1"/>
            <p:nvPr/>
          </p:nvSpPr>
          <p:spPr>
            <a:xfrm>
              <a:off x="1027331" y="-66674"/>
              <a:ext cx="8707755" cy="1615445"/>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Trang phục phù hợp, bổ sung nước hợp lý khi luyện tập</a:t>
              </a:r>
            </a:p>
          </p:txBody>
        </p:sp>
        <p:grpSp>
          <p:nvGrpSpPr>
            <p:cNvPr id="17" name="Group 17"/>
            <p:cNvGrpSpPr/>
            <p:nvPr/>
          </p:nvGrpSpPr>
          <p:grpSpPr>
            <a:xfrm>
              <a:off x="0" y="21231"/>
              <a:ext cx="685736" cy="685736"/>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sp>
        <p:nvSpPr>
          <p:cNvPr id="20" name="AutoShape 20"/>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sp>
        <p:nvSpPr>
          <p:cNvPr id="21" name="TextBox 21"/>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1. Vai trò của thể dục, thể thao với sức khỏe và hệ vận động</a:t>
            </a:r>
          </a:p>
        </p:txBody>
      </p:sp>
      <p:pic>
        <p:nvPicPr>
          <p:cNvPr id="22" name="Picture 22"/>
          <p:cNvPicPr>
            <a:picLocks noChangeAspect="1"/>
          </p:cNvPicPr>
          <p:nvPr/>
        </p:nvPicPr>
        <p:blipFill>
          <a:blip r:embed="rId5"/>
          <a:srcRect/>
          <a:stretch>
            <a:fillRect/>
          </a:stretch>
        </p:blipFill>
        <p:spPr>
          <a:xfrm>
            <a:off x="9614652" y="1"/>
            <a:ext cx="2757160" cy="1358255"/>
          </a:xfrm>
          <a:prstGeom prst="rect">
            <a:avLst/>
          </a:prstGeom>
        </p:spPr>
      </p:pic>
      <p:sp>
        <p:nvSpPr>
          <p:cNvPr id="23" name="TextBox 23"/>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622" y="1200151"/>
            <a:ext cx="10817582" cy="1156171"/>
            <a:chOff x="0" y="0"/>
            <a:chExt cx="4274726" cy="456759"/>
          </a:xfrm>
        </p:grpSpPr>
        <p:sp>
          <p:nvSpPr>
            <p:cNvPr id="3" name="Freeform 3"/>
            <p:cNvSpPr/>
            <p:nvPr/>
          </p:nvSpPr>
          <p:spPr>
            <a:xfrm>
              <a:off x="0" y="0"/>
              <a:ext cx="4274726" cy="456759"/>
            </a:xfrm>
            <a:custGeom>
              <a:avLst/>
              <a:gdLst/>
              <a:ahLst/>
              <a:cxnLst/>
              <a:rect l="l" t="t" r="r" b="b"/>
              <a:pathLst>
                <a:path w="4274726" h="456759">
                  <a:moveTo>
                    <a:pt x="24327" y="0"/>
                  </a:moveTo>
                  <a:lnTo>
                    <a:pt x="4250399" y="0"/>
                  </a:lnTo>
                  <a:cubicBezTo>
                    <a:pt x="4263834" y="0"/>
                    <a:pt x="4274726" y="10891"/>
                    <a:pt x="4274726" y="24327"/>
                  </a:cubicBezTo>
                  <a:lnTo>
                    <a:pt x="4274726" y="432432"/>
                  </a:lnTo>
                  <a:cubicBezTo>
                    <a:pt x="4274726" y="445868"/>
                    <a:pt x="4263834" y="456759"/>
                    <a:pt x="4250399" y="456759"/>
                  </a:cubicBezTo>
                  <a:lnTo>
                    <a:pt x="24327" y="456759"/>
                  </a:lnTo>
                  <a:cubicBezTo>
                    <a:pt x="10891" y="456759"/>
                    <a:pt x="0" y="445868"/>
                    <a:pt x="0" y="432432"/>
                  </a:cubicBezTo>
                  <a:lnTo>
                    <a:pt x="0" y="24327"/>
                  </a:lnTo>
                  <a:cubicBezTo>
                    <a:pt x="0" y="10891"/>
                    <a:pt x="10891" y="0"/>
                    <a:pt x="24327" y="0"/>
                  </a:cubicBezTo>
                  <a:close/>
                </a:path>
              </a:pathLst>
            </a:custGeom>
            <a:solidFill>
              <a:srgbClr val="D6394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685622" y="2534122"/>
            <a:ext cx="10817582" cy="1156171"/>
            <a:chOff x="0" y="0"/>
            <a:chExt cx="4274726" cy="456759"/>
          </a:xfrm>
        </p:grpSpPr>
        <p:sp>
          <p:nvSpPr>
            <p:cNvPr id="6" name="Freeform 6"/>
            <p:cNvSpPr/>
            <p:nvPr/>
          </p:nvSpPr>
          <p:spPr>
            <a:xfrm>
              <a:off x="0" y="0"/>
              <a:ext cx="4274726" cy="456759"/>
            </a:xfrm>
            <a:custGeom>
              <a:avLst/>
              <a:gdLst/>
              <a:ahLst/>
              <a:cxnLst/>
              <a:rect l="l" t="t" r="r" b="b"/>
              <a:pathLst>
                <a:path w="4274726" h="456759">
                  <a:moveTo>
                    <a:pt x="24327" y="0"/>
                  </a:moveTo>
                  <a:lnTo>
                    <a:pt x="4250399" y="0"/>
                  </a:lnTo>
                  <a:cubicBezTo>
                    <a:pt x="4263834" y="0"/>
                    <a:pt x="4274726" y="10891"/>
                    <a:pt x="4274726" y="24327"/>
                  </a:cubicBezTo>
                  <a:lnTo>
                    <a:pt x="4274726" y="432432"/>
                  </a:lnTo>
                  <a:cubicBezTo>
                    <a:pt x="4274726" y="445868"/>
                    <a:pt x="4263834" y="456759"/>
                    <a:pt x="4250399" y="456759"/>
                  </a:cubicBezTo>
                  <a:lnTo>
                    <a:pt x="24327" y="456759"/>
                  </a:lnTo>
                  <a:cubicBezTo>
                    <a:pt x="10891" y="456759"/>
                    <a:pt x="0" y="445868"/>
                    <a:pt x="0" y="432432"/>
                  </a:cubicBezTo>
                  <a:lnTo>
                    <a:pt x="0" y="24327"/>
                  </a:lnTo>
                  <a:cubicBezTo>
                    <a:pt x="0" y="10891"/>
                    <a:pt x="10891" y="0"/>
                    <a:pt x="24327" y="0"/>
                  </a:cubicBezTo>
                  <a:close/>
                </a:path>
              </a:pathLst>
            </a:custGeom>
            <a:solidFill>
              <a:srgbClr val="D63940"/>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8" name="Group 8"/>
          <p:cNvGrpSpPr/>
          <p:nvPr/>
        </p:nvGrpSpPr>
        <p:grpSpPr>
          <a:xfrm>
            <a:off x="685622" y="3868094"/>
            <a:ext cx="10817582" cy="1156171"/>
            <a:chOff x="0" y="0"/>
            <a:chExt cx="4274726" cy="456759"/>
          </a:xfrm>
        </p:grpSpPr>
        <p:sp>
          <p:nvSpPr>
            <p:cNvPr id="9" name="Freeform 9"/>
            <p:cNvSpPr/>
            <p:nvPr/>
          </p:nvSpPr>
          <p:spPr>
            <a:xfrm>
              <a:off x="0" y="0"/>
              <a:ext cx="4274726" cy="456759"/>
            </a:xfrm>
            <a:custGeom>
              <a:avLst/>
              <a:gdLst/>
              <a:ahLst/>
              <a:cxnLst/>
              <a:rect l="l" t="t" r="r" b="b"/>
              <a:pathLst>
                <a:path w="4274726" h="456759">
                  <a:moveTo>
                    <a:pt x="24327" y="0"/>
                  </a:moveTo>
                  <a:lnTo>
                    <a:pt x="4250399" y="0"/>
                  </a:lnTo>
                  <a:cubicBezTo>
                    <a:pt x="4263834" y="0"/>
                    <a:pt x="4274726" y="10891"/>
                    <a:pt x="4274726" y="24327"/>
                  </a:cubicBezTo>
                  <a:lnTo>
                    <a:pt x="4274726" y="432432"/>
                  </a:lnTo>
                  <a:cubicBezTo>
                    <a:pt x="4274726" y="445868"/>
                    <a:pt x="4263834" y="456759"/>
                    <a:pt x="4250399" y="456759"/>
                  </a:cubicBezTo>
                  <a:lnTo>
                    <a:pt x="24327" y="456759"/>
                  </a:lnTo>
                  <a:cubicBezTo>
                    <a:pt x="10891" y="456759"/>
                    <a:pt x="0" y="445868"/>
                    <a:pt x="0" y="432432"/>
                  </a:cubicBezTo>
                  <a:lnTo>
                    <a:pt x="0" y="24327"/>
                  </a:lnTo>
                  <a:cubicBezTo>
                    <a:pt x="0" y="10891"/>
                    <a:pt x="10891" y="0"/>
                    <a:pt x="24327" y="0"/>
                  </a:cubicBezTo>
                  <a:close/>
                </a:path>
              </a:pathLst>
            </a:custGeom>
            <a:solidFill>
              <a:srgbClr val="D63940"/>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1" name="Group 11"/>
          <p:cNvGrpSpPr/>
          <p:nvPr/>
        </p:nvGrpSpPr>
        <p:grpSpPr>
          <a:xfrm>
            <a:off x="685622" y="5202065"/>
            <a:ext cx="10817582" cy="1156171"/>
            <a:chOff x="0" y="0"/>
            <a:chExt cx="4274726" cy="456759"/>
          </a:xfrm>
        </p:grpSpPr>
        <p:sp>
          <p:nvSpPr>
            <p:cNvPr id="12" name="Freeform 12"/>
            <p:cNvSpPr/>
            <p:nvPr/>
          </p:nvSpPr>
          <p:spPr>
            <a:xfrm>
              <a:off x="0" y="0"/>
              <a:ext cx="4274726" cy="456759"/>
            </a:xfrm>
            <a:custGeom>
              <a:avLst/>
              <a:gdLst/>
              <a:ahLst/>
              <a:cxnLst/>
              <a:rect l="l" t="t" r="r" b="b"/>
              <a:pathLst>
                <a:path w="4274726" h="456759">
                  <a:moveTo>
                    <a:pt x="24327" y="0"/>
                  </a:moveTo>
                  <a:lnTo>
                    <a:pt x="4250399" y="0"/>
                  </a:lnTo>
                  <a:cubicBezTo>
                    <a:pt x="4263834" y="0"/>
                    <a:pt x="4274726" y="10891"/>
                    <a:pt x="4274726" y="24327"/>
                  </a:cubicBezTo>
                  <a:lnTo>
                    <a:pt x="4274726" y="432432"/>
                  </a:lnTo>
                  <a:cubicBezTo>
                    <a:pt x="4274726" y="445868"/>
                    <a:pt x="4263834" y="456759"/>
                    <a:pt x="4250399" y="456759"/>
                  </a:cubicBezTo>
                  <a:lnTo>
                    <a:pt x="24327" y="456759"/>
                  </a:lnTo>
                  <a:cubicBezTo>
                    <a:pt x="10891" y="456759"/>
                    <a:pt x="0" y="445868"/>
                    <a:pt x="0" y="432432"/>
                  </a:cubicBezTo>
                  <a:lnTo>
                    <a:pt x="0" y="24327"/>
                  </a:lnTo>
                  <a:cubicBezTo>
                    <a:pt x="0" y="10891"/>
                    <a:pt x="10891" y="0"/>
                    <a:pt x="24327" y="0"/>
                  </a:cubicBezTo>
                  <a:close/>
                </a:path>
              </a:pathLst>
            </a:custGeom>
            <a:solidFill>
              <a:srgbClr val="D63940"/>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4" name="TextBox 14"/>
          <p:cNvSpPr txBox="1"/>
          <p:nvPr/>
        </p:nvSpPr>
        <p:spPr>
          <a:xfrm>
            <a:off x="4053916" y="446617"/>
            <a:ext cx="4080995" cy="548420"/>
          </a:xfrm>
          <a:prstGeom prst="rect">
            <a:avLst/>
          </a:prstGeom>
        </p:spPr>
        <p:txBody>
          <a:bodyPr lIns="0" tIns="0" rIns="0" bIns="0" rtlCol="0" anchor="t">
            <a:spAutoFit/>
          </a:bodyPr>
          <a:lstStyle/>
          <a:p>
            <a:pPr algn="ctr">
              <a:lnSpc>
                <a:spcPts val="4666"/>
              </a:lnSpc>
            </a:pPr>
            <a:r>
              <a:rPr lang="en-US" sz="3300" b="1">
                <a:solidFill>
                  <a:srgbClr val="2952A1"/>
                </a:solidFill>
                <a:latin typeface="Arial" pitchFamily="34" charset="0"/>
              </a:rPr>
              <a:t>NỘI DUNG BÀI HỌC</a:t>
            </a:r>
          </a:p>
        </p:txBody>
      </p:sp>
      <p:sp>
        <p:nvSpPr>
          <p:cNvPr id="15" name="TextBox 15"/>
          <p:cNvSpPr txBox="1"/>
          <p:nvPr/>
        </p:nvSpPr>
        <p:spPr>
          <a:xfrm>
            <a:off x="971571" y="1557044"/>
            <a:ext cx="10531633"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SỰ PHÙ HỢP GIỮA CẤU TẠO VÀ CHỨC NĂNG CỦA HỆ VẬN ĐỘNG</a:t>
            </a:r>
          </a:p>
        </p:txBody>
      </p:sp>
      <p:sp>
        <p:nvSpPr>
          <p:cNvPr id="16" name="TextBox 16"/>
          <p:cNvSpPr txBox="1"/>
          <p:nvPr/>
        </p:nvSpPr>
        <p:spPr>
          <a:xfrm>
            <a:off x="971571" y="2891016"/>
            <a:ext cx="10531633"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SỰ PHỐI HỢP HOẠT ĐỘNG CỦA CƠ – XƯƠNG – KHỚP</a:t>
            </a:r>
          </a:p>
        </p:txBody>
      </p:sp>
      <p:sp>
        <p:nvSpPr>
          <p:cNvPr id="17" name="TextBox 17"/>
          <p:cNvSpPr txBox="1"/>
          <p:nvPr/>
        </p:nvSpPr>
        <p:spPr>
          <a:xfrm>
            <a:off x="971571" y="4224988"/>
            <a:ext cx="10531633"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III. BẢO VỆ HỆ VẬN ĐỘNG</a:t>
            </a:r>
          </a:p>
        </p:txBody>
      </p:sp>
      <p:sp>
        <p:nvSpPr>
          <p:cNvPr id="18" name="TextBox 18"/>
          <p:cNvSpPr txBox="1"/>
          <p:nvPr/>
        </p:nvSpPr>
        <p:spPr>
          <a:xfrm>
            <a:off x="971571" y="5558959"/>
            <a:ext cx="10531633"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IV. THỰC HÀNH SƠ CỨU VÀ BĂNG BÓ CHO NGƯỜI BỊ GÃY XƯƠNG</a:t>
            </a:r>
          </a:p>
        </p:txBody>
      </p:sp>
      <p:sp>
        <p:nvSpPr>
          <p:cNvPr id="19" name="AutoShape 19"/>
          <p:cNvSpPr/>
          <p:nvPr/>
        </p:nvSpPr>
        <p:spPr>
          <a:xfrm>
            <a:off x="-382588" y="737659"/>
            <a:ext cx="4327033" cy="0"/>
          </a:xfrm>
          <a:prstGeom prst="line">
            <a:avLst/>
          </a:prstGeom>
          <a:ln w="57150" cap="flat">
            <a:solidFill>
              <a:srgbClr val="D61F27"/>
            </a:solidFill>
            <a:prstDash val="solid"/>
            <a:headEnd type="none" w="sm" len="sm"/>
            <a:tailEnd type="oval" w="lg" len="lg"/>
          </a:ln>
        </p:spPr>
      </p:sp>
      <p:sp>
        <p:nvSpPr>
          <p:cNvPr id="20" name="AutoShape 20"/>
          <p:cNvSpPr/>
          <p:nvPr/>
        </p:nvSpPr>
        <p:spPr>
          <a:xfrm>
            <a:off x="8244379" y="763059"/>
            <a:ext cx="4327033" cy="0"/>
          </a:xfrm>
          <a:prstGeom prst="line">
            <a:avLst/>
          </a:prstGeom>
          <a:ln w="57150" cap="flat">
            <a:solidFill>
              <a:srgbClr val="D61F27"/>
            </a:solidFill>
            <a:prstDash val="solid"/>
            <a:headEnd type="oval" w="lg" len="lg"/>
            <a:tailEnd type="none" w="sm" len="sm"/>
          </a:ln>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1000"/>
                                        <p:tgtEl>
                                          <p:spTgt spid="11"/>
                                        </p:tgtEl>
                                      </p:cBhvr>
                                    </p:animEffect>
                                    <p:anim calcmode="lin" valueType="num">
                                      <p:cBhvr>
                                        <p:cTn id="66" dur="1000" fill="hold"/>
                                        <p:tgtEl>
                                          <p:spTgt spid="11"/>
                                        </p:tgtEl>
                                        <p:attrNameLst>
                                          <p:attrName>ppt_x</p:attrName>
                                        </p:attrNameLst>
                                      </p:cBhvr>
                                      <p:tavLst>
                                        <p:tav tm="0">
                                          <p:val>
                                            <p:strVal val="#ppt_x"/>
                                          </p:val>
                                        </p:tav>
                                        <p:tav tm="100000">
                                          <p:val>
                                            <p:strVal val="#ppt_x"/>
                                          </p:val>
                                        </p:tav>
                                      </p:tavLst>
                                    </p:anim>
                                    <p:anim calcmode="lin" valueType="num">
                                      <p:cBhvr>
                                        <p:cTn id="6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sp>
        <p:nvSpPr>
          <p:cNvPr id="3" name="AutoShape 3"/>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grpSp>
        <p:nvGrpSpPr>
          <p:cNvPr id="4" name="Group 4"/>
          <p:cNvGrpSpPr/>
          <p:nvPr/>
        </p:nvGrpSpPr>
        <p:grpSpPr>
          <a:xfrm>
            <a:off x="685596" y="1358255"/>
            <a:ext cx="10817582" cy="1750943"/>
            <a:chOff x="0" y="0"/>
            <a:chExt cx="21640800" cy="3501885"/>
          </a:xfrm>
        </p:grpSpPr>
        <p:grpSp>
          <p:nvGrpSpPr>
            <p:cNvPr id="5" name="Group 5"/>
            <p:cNvGrpSpPr/>
            <p:nvPr/>
          </p:nvGrpSpPr>
          <p:grpSpPr>
            <a:xfrm>
              <a:off x="0" y="0"/>
              <a:ext cx="21640800" cy="3501885"/>
              <a:chOff x="0" y="0"/>
              <a:chExt cx="4274726" cy="691730"/>
            </a:xfrm>
          </p:grpSpPr>
          <p:sp>
            <p:nvSpPr>
              <p:cNvPr id="6" name="Freeform 6"/>
              <p:cNvSpPr/>
              <p:nvPr/>
            </p:nvSpPr>
            <p:spPr>
              <a:xfrm>
                <a:off x="0" y="0"/>
                <a:ext cx="4274726" cy="691730"/>
              </a:xfrm>
              <a:custGeom>
                <a:avLst/>
                <a:gdLst/>
                <a:ahLst/>
                <a:cxnLst/>
                <a:rect l="l" t="t" r="r" b="b"/>
                <a:pathLst>
                  <a:path w="4274726" h="691730">
                    <a:moveTo>
                      <a:pt x="4274726" y="0"/>
                    </a:moveTo>
                    <a:lnTo>
                      <a:pt x="0" y="0"/>
                    </a:lnTo>
                    <a:lnTo>
                      <a:pt x="0" y="503770"/>
                    </a:lnTo>
                    <a:lnTo>
                      <a:pt x="157480" y="503770"/>
                    </a:lnTo>
                    <a:lnTo>
                      <a:pt x="157480" y="691730"/>
                    </a:lnTo>
                    <a:lnTo>
                      <a:pt x="463550" y="503770"/>
                    </a:lnTo>
                    <a:lnTo>
                      <a:pt x="4274726" y="503770"/>
                    </a:lnTo>
                    <a:lnTo>
                      <a:pt x="4274726" y="0"/>
                    </a:lnTo>
                    <a:close/>
                  </a:path>
                </a:pathLst>
              </a:custGeom>
              <a:solidFill>
                <a:srgbClr val="FFDE59"/>
              </a:solidFill>
            </p:spPr>
          </p:sp>
          <p:sp>
            <p:nvSpPr>
              <p:cNvPr id="7" name="TextBox 7"/>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8" name="TextBox 8"/>
            <p:cNvSpPr txBox="1"/>
            <p:nvPr/>
          </p:nvSpPr>
          <p:spPr>
            <a:xfrm>
              <a:off x="584014" y="403236"/>
              <a:ext cx="20472772"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Nêu nguyên nhân và cách phòng tránh một số bệnh, tật liên quan đến hệ vận động</a:t>
              </a:r>
            </a:p>
          </p:txBody>
        </p:sp>
      </p:grpSp>
      <p:sp>
        <p:nvSpPr>
          <p:cNvPr id="9" name="TextBox 9"/>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2 Bệnh, tật liên quan đến hệ vận động và cách phòng tránh</a:t>
            </a:r>
          </a:p>
        </p:txBody>
      </p:sp>
      <p:sp>
        <p:nvSpPr>
          <p:cNvPr id="10" name="TextBox 10"/>
          <p:cNvSpPr txBox="1"/>
          <p:nvPr/>
        </p:nvSpPr>
        <p:spPr>
          <a:xfrm>
            <a:off x="685622" y="3204448"/>
            <a:ext cx="2849916" cy="423193"/>
          </a:xfrm>
          <a:prstGeom prst="rect">
            <a:avLst/>
          </a:prstGeom>
        </p:spPr>
        <p:txBody>
          <a:bodyPr lIns="0" tIns="0" rIns="0" bIns="0" rtlCol="0" anchor="t">
            <a:spAutoFit/>
          </a:bodyPr>
          <a:lstStyle/>
          <a:p>
            <a:pPr>
              <a:lnSpc>
                <a:spcPts val="3266"/>
              </a:lnSpc>
            </a:pPr>
            <a:r>
              <a:rPr lang="en-US" sz="2300">
                <a:solidFill>
                  <a:srgbClr val="000000"/>
                </a:solidFill>
                <a:latin typeface="Arial" pitchFamily="34" charset="0"/>
              </a:rPr>
              <a:t>Đáp án</a:t>
            </a:r>
          </a:p>
        </p:txBody>
      </p:sp>
      <p:pic>
        <p:nvPicPr>
          <p:cNvPr id="11" name="Picture 11"/>
          <p:cNvPicPr>
            <a:picLocks noChangeAspect="1"/>
          </p:cNvPicPr>
          <p:nvPr/>
        </p:nvPicPr>
        <p:blipFill>
          <a:blip r:embed="rId2"/>
          <a:srcRect/>
          <a:stretch>
            <a:fillRect/>
          </a:stretch>
        </p:blipFill>
        <p:spPr>
          <a:xfrm>
            <a:off x="9614652" y="1"/>
            <a:ext cx="2757160" cy="1358255"/>
          </a:xfrm>
          <a:prstGeom prst="rect">
            <a:avLst/>
          </a:prstGeom>
        </p:spPr>
      </p:pic>
      <p:sp>
        <p:nvSpPr>
          <p:cNvPr id="12" name="TextBox 12"/>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sp>
        <p:nvSpPr>
          <p:cNvPr id="3" name="AutoShape 3"/>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grpSp>
        <p:nvGrpSpPr>
          <p:cNvPr id="4" name="Group 4"/>
          <p:cNvGrpSpPr/>
          <p:nvPr/>
        </p:nvGrpSpPr>
        <p:grpSpPr>
          <a:xfrm>
            <a:off x="4390118" y="1466327"/>
            <a:ext cx="3357571" cy="918794"/>
            <a:chOff x="0" y="0"/>
            <a:chExt cx="1326793" cy="362980"/>
          </a:xfrm>
        </p:grpSpPr>
        <p:sp>
          <p:nvSpPr>
            <p:cNvPr id="5" name="Freeform 5"/>
            <p:cNvSpPr/>
            <p:nvPr/>
          </p:nvSpPr>
          <p:spPr>
            <a:xfrm>
              <a:off x="0" y="0"/>
              <a:ext cx="1326793" cy="362980"/>
            </a:xfrm>
            <a:custGeom>
              <a:avLst/>
              <a:gdLst/>
              <a:ahLst/>
              <a:cxnLst/>
              <a:rect l="l" t="t" r="r" b="b"/>
              <a:pathLst>
                <a:path w="1326793" h="362980">
                  <a:moveTo>
                    <a:pt x="0" y="0"/>
                  </a:moveTo>
                  <a:lnTo>
                    <a:pt x="1326793" y="0"/>
                  </a:lnTo>
                  <a:lnTo>
                    <a:pt x="1326793" y="362980"/>
                  </a:lnTo>
                  <a:lnTo>
                    <a:pt x="0" y="362980"/>
                  </a:lnTo>
                  <a:close/>
                </a:path>
              </a:pathLst>
            </a:custGeom>
            <a:solidFill>
              <a:srgbClr val="D61F27"/>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7" name="Group 7"/>
          <p:cNvGrpSpPr/>
          <p:nvPr/>
        </p:nvGrpSpPr>
        <p:grpSpPr>
          <a:xfrm>
            <a:off x="684139" y="3128071"/>
            <a:ext cx="5410273" cy="1775853"/>
            <a:chOff x="0" y="0"/>
            <a:chExt cx="2137949" cy="701572"/>
          </a:xfrm>
        </p:grpSpPr>
        <p:sp>
          <p:nvSpPr>
            <p:cNvPr id="8" name="Freeform 8"/>
            <p:cNvSpPr/>
            <p:nvPr/>
          </p:nvSpPr>
          <p:spPr>
            <a:xfrm>
              <a:off x="0" y="0"/>
              <a:ext cx="2137949" cy="701572"/>
            </a:xfrm>
            <a:custGeom>
              <a:avLst/>
              <a:gdLst/>
              <a:ahLst/>
              <a:cxnLst/>
              <a:rect l="l" t="t" r="r" b="b"/>
              <a:pathLst>
                <a:path w="2137949" h="701572">
                  <a:moveTo>
                    <a:pt x="0" y="0"/>
                  </a:moveTo>
                  <a:lnTo>
                    <a:pt x="2137949" y="0"/>
                  </a:lnTo>
                  <a:lnTo>
                    <a:pt x="2137949" y="701572"/>
                  </a:lnTo>
                  <a:lnTo>
                    <a:pt x="0" y="701572"/>
                  </a:lnTo>
                  <a:close/>
                </a:path>
              </a:pathLst>
            </a:custGeom>
            <a:solidFill>
              <a:srgbClr val="184375"/>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0" name="Picture 10"/>
          <p:cNvPicPr>
            <a:picLocks noChangeAspect="1"/>
          </p:cNvPicPr>
          <p:nvPr/>
        </p:nvPicPr>
        <p:blipFill>
          <a:blip r:embed="rId2"/>
          <a:srcRect l="9483" t="14989" r="7195"/>
          <a:stretch>
            <a:fillRect/>
          </a:stretch>
        </p:blipFill>
        <p:spPr>
          <a:xfrm>
            <a:off x="6159939" y="3128071"/>
            <a:ext cx="5375007" cy="2870704"/>
          </a:xfrm>
          <a:prstGeom prst="rect">
            <a:avLst/>
          </a:prstGeom>
        </p:spPr>
      </p:pic>
      <p:pic>
        <p:nvPicPr>
          <p:cNvPr id="11" name="Picture 11"/>
          <p:cNvPicPr>
            <a:picLocks noChangeAspect="1"/>
          </p:cNvPicPr>
          <p:nvPr/>
        </p:nvPicPr>
        <p:blipFill>
          <a:blip r:embed="rId3"/>
          <a:srcRect/>
          <a:stretch>
            <a:fillRect/>
          </a:stretch>
        </p:blipFill>
        <p:spPr>
          <a:xfrm>
            <a:off x="6659273" y="1018475"/>
            <a:ext cx="1088415" cy="1814498"/>
          </a:xfrm>
          <a:prstGeom prst="rect">
            <a:avLst/>
          </a:prstGeom>
        </p:spPr>
      </p:pic>
      <p:pic>
        <p:nvPicPr>
          <p:cNvPr id="12" name="Picture 12"/>
          <p:cNvPicPr>
            <a:picLocks noChangeAspect="1"/>
          </p:cNvPicPr>
          <p:nvPr/>
        </p:nvPicPr>
        <p:blipFill>
          <a:blip r:embed="rId4"/>
          <a:srcRect/>
          <a:stretch>
            <a:fillRect/>
          </a:stretch>
        </p:blipFill>
        <p:spPr>
          <a:xfrm>
            <a:off x="9614652" y="1"/>
            <a:ext cx="2757160" cy="1358255"/>
          </a:xfrm>
          <a:prstGeom prst="rect">
            <a:avLst/>
          </a:prstGeom>
        </p:spPr>
      </p:pic>
      <p:pic>
        <p:nvPicPr>
          <p:cNvPr id="13" name="Picture 13"/>
          <p:cNvPicPr>
            <a:picLocks noChangeAspect="1"/>
          </p:cNvPicPr>
          <p:nvPr/>
        </p:nvPicPr>
        <p:blipFill>
          <a:blip r:embed="rId5"/>
          <a:srcRect/>
          <a:stretch>
            <a:fillRect/>
          </a:stretch>
        </p:blipFill>
        <p:spPr>
          <a:xfrm>
            <a:off x="1397779" y="5043624"/>
            <a:ext cx="3919511" cy="931127"/>
          </a:xfrm>
          <a:prstGeom prst="rect">
            <a:avLst/>
          </a:prstGeom>
        </p:spPr>
      </p:pic>
      <p:sp>
        <p:nvSpPr>
          <p:cNvPr id="14" name="TextBox 14"/>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2 Bệnh, tật liên quan đến hệ vận động và cách phòng tránh</a:t>
            </a:r>
          </a:p>
        </p:txBody>
      </p:sp>
      <p:sp>
        <p:nvSpPr>
          <p:cNvPr id="15" name="TextBox 15"/>
          <p:cNvSpPr txBox="1"/>
          <p:nvPr/>
        </p:nvSpPr>
        <p:spPr>
          <a:xfrm>
            <a:off x="4390118" y="1704532"/>
            <a:ext cx="3309465" cy="384529"/>
          </a:xfrm>
          <a:prstGeom prst="rect">
            <a:avLst/>
          </a:prstGeom>
        </p:spPr>
        <p:txBody>
          <a:bodyPr lIns="0" tIns="0" rIns="0" bIns="0" rtlCol="0" anchor="t">
            <a:spAutoFit/>
          </a:bodyPr>
          <a:lstStyle/>
          <a:p>
            <a:pPr algn="ctr">
              <a:lnSpc>
                <a:spcPts val="3266"/>
              </a:lnSpc>
            </a:pPr>
            <a:r>
              <a:rPr lang="en-US" sz="2300" b="1">
                <a:solidFill>
                  <a:srgbClr val="FFFEEB"/>
                </a:solidFill>
                <a:latin typeface="Arial" pitchFamily="34" charset="0"/>
              </a:rPr>
              <a:t>Loãng xương</a:t>
            </a:r>
          </a:p>
        </p:txBody>
      </p:sp>
      <p:sp>
        <p:nvSpPr>
          <p:cNvPr id="16" name="TextBox 16"/>
          <p:cNvSpPr txBox="1"/>
          <p:nvPr/>
        </p:nvSpPr>
        <p:spPr>
          <a:xfrm>
            <a:off x="991796" y="3369371"/>
            <a:ext cx="4884208" cy="1269578"/>
          </a:xfrm>
          <a:prstGeom prst="rect">
            <a:avLst/>
          </a:prstGeom>
        </p:spPr>
        <p:txBody>
          <a:bodyPr lIns="0" tIns="0" rIns="0" bIns="0" rtlCol="0" anchor="t">
            <a:spAutoFit/>
          </a:bodyPr>
          <a:lstStyle/>
          <a:p>
            <a:pPr algn="just">
              <a:lnSpc>
                <a:spcPct val="120000"/>
              </a:lnSpc>
              <a:spcBef>
                <a:spcPct val="0"/>
              </a:spcBef>
            </a:pPr>
            <a:r>
              <a:rPr lang="en-US" sz="2300" b="1">
                <a:solidFill>
                  <a:srgbClr val="FFFEEB"/>
                </a:solidFill>
                <a:latin typeface="Arial" pitchFamily="34" charset="0"/>
              </a:rPr>
              <a:t>Loãng xương do cơ thể thiếu calcium và vitamin D; tuổi cao; thay đổi hormone,… </a:t>
            </a:r>
          </a:p>
        </p:txBody>
      </p:sp>
      <p:sp>
        <p:nvSpPr>
          <p:cNvPr id="17" name="TextBox 17"/>
          <p:cNvSpPr txBox="1"/>
          <p:nvPr/>
        </p:nvSpPr>
        <p:spPr>
          <a:xfrm>
            <a:off x="2777446" y="6222400"/>
            <a:ext cx="6633934" cy="384529"/>
          </a:xfrm>
          <a:prstGeom prst="rect">
            <a:avLst/>
          </a:prstGeom>
        </p:spPr>
        <p:txBody>
          <a:bodyPr lIns="0" tIns="0" rIns="0" bIns="0" rtlCol="0" anchor="t">
            <a:spAutoFit/>
          </a:bodyPr>
          <a:lstStyle/>
          <a:p>
            <a:pPr algn="ctr">
              <a:lnSpc>
                <a:spcPts val="3266"/>
              </a:lnSpc>
              <a:spcBef>
                <a:spcPct val="0"/>
              </a:spcBef>
            </a:pPr>
            <a:r>
              <a:rPr lang="en-US" sz="2300" b="1">
                <a:solidFill>
                  <a:srgbClr val="DE0C17"/>
                </a:solidFill>
                <a:latin typeface="Arial" pitchFamily="34" charset="0"/>
              </a:rPr>
              <a:t>Loãng xương làm cho xương giòn, dễ gãy</a:t>
            </a:r>
          </a:p>
        </p:txBody>
      </p:sp>
      <p:sp>
        <p:nvSpPr>
          <p:cNvPr id="18" name="AutoShape 18"/>
          <p:cNvSpPr/>
          <p:nvPr/>
        </p:nvSpPr>
        <p:spPr>
          <a:xfrm>
            <a:off x="3930896" y="2807573"/>
            <a:ext cx="4327033" cy="0"/>
          </a:xfrm>
          <a:prstGeom prst="line">
            <a:avLst/>
          </a:prstGeom>
          <a:ln w="38100" cap="flat">
            <a:solidFill>
              <a:srgbClr val="D61F27"/>
            </a:solidFill>
            <a:prstDash val="solid"/>
            <a:headEnd type="none" w="sm" len="sm"/>
            <a:tailEnd type="none" w="sm" len="sm"/>
          </a:ln>
        </p:spPr>
      </p:sp>
      <p:sp>
        <p:nvSpPr>
          <p:cNvPr id="19" name="TextBox 19"/>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sp>
        <p:nvSpPr>
          <p:cNvPr id="3" name="AutoShape 3"/>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grpSp>
        <p:nvGrpSpPr>
          <p:cNvPr id="4" name="Group 4"/>
          <p:cNvGrpSpPr/>
          <p:nvPr/>
        </p:nvGrpSpPr>
        <p:grpSpPr>
          <a:xfrm>
            <a:off x="652398" y="3299521"/>
            <a:ext cx="5410273" cy="2968997"/>
            <a:chOff x="0" y="0"/>
            <a:chExt cx="2137949" cy="1172937"/>
          </a:xfrm>
        </p:grpSpPr>
        <p:sp>
          <p:nvSpPr>
            <p:cNvPr id="5" name="Freeform 5"/>
            <p:cNvSpPr/>
            <p:nvPr/>
          </p:nvSpPr>
          <p:spPr>
            <a:xfrm>
              <a:off x="0" y="0"/>
              <a:ext cx="2137949" cy="1172937"/>
            </a:xfrm>
            <a:custGeom>
              <a:avLst/>
              <a:gdLst/>
              <a:ahLst/>
              <a:cxnLst/>
              <a:rect l="l" t="t" r="r" b="b"/>
              <a:pathLst>
                <a:path w="2137949" h="1172937">
                  <a:moveTo>
                    <a:pt x="0" y="0"/>
                  </a:moveTo>
                  <a:lnTo>
                    <a:pt x="2137949" y="0"/>
                  </a:lnTo>
                  <a:lnTo>
                    <a:pt x="2137949" y="1172937"/>
                  </a:lnTo>
                  <a:lnTo>
                    <a:pt x="0" y="1172937"/>
                  </a:lnTo>
                  <a:close/>
                </a:path>
              </a:pathLst>
            </a:custGeom>
            <a:solidFill>
              <a:srgbClr val="184375"/>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7" name="Group 7"/>
          <p:cNvGrpSpPr/>
          <p:nvPr/>
        </p:nvGrpSpPr>
        <p:grpSpPr>
          <a:xfrm>
            <a:off x="3522520" y="1590438"/>
            <a:ext cx="5146699" cy="918794"/>
            <a:chOff x="0" y="0"/>
            <a:chExt cx="2033794" cy="362980"/>
          </a:xfrm>
        </p:grpSpPr>
        <p:sp>
          <p:nvSpPr>
            <p:cNvPr id="8" name="Freeform 8"/>
            <p:cNvSpPr/>
            <p:nvPr/>
          </p:nvSpPr>
          <p:spPr>
            <a:xfrm>
              <a:off x="0" y="0"/>
              <a:ext cx="2033793" cy="362980"/>
            </a:xfrm>
            <a:custGeom>
              <a:avLst/>
              <a:gdLst/>
              <a:ahLst/>
              <a:cxnLst/>
              <a:rect l="l" t="t" r="r" b="b"/>
              <a:pathLst>
                <a:path w="2033793" h="362980">
                  <a:moveTo>
                    <a:pt x="0" y="0"/>
                  </a:moveTo>
                  <a:lnTo>
                    <a:pt x="2033793" y="0"/>
                  </a:lnTo>
                  <a:lnTo>
                    <a:pt x="2033793" y="362980"/>
                  </a:lnTo>
                  <a:lnTo>
                    <a:pt x="0" y="362980"/>
                  </a:lnTo>
                  <a:close/>
                </a:path>
              </a:pathLst>
            </a:custGeom>
            <a:solidFill>
              <a:srgbClr val="D61F27"/>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10" name="Picture 10"/>
          <p:cNvPicPr>
            <a:picLocks noChangeAspect="1"/>
          </p:cNvPicPr>
          <p:nvPr/>
        </p:nvPicPr>
        <p:blipFill>
          <a:blip r:embed="rId2"/>
          <a:srcRect/>
          <a:stretch>
            <a:fillRect/>
          </a:stretch>
        </p:blipFill>
        <p:spPr>
          <a:xfrm>
            <a:off x="7580804" y="1142586"/>
            <a:ext cx="1088415" cy="1814498"/>
          </a:xfrm>
          <a:prstGeom prst="rect">
            <a:avLst/>
          </a:prstGeom>
        </p:spPr>
      </p:pic>
      <p:pic>
        <p:nvPicPr>
          <p:cNvPr id="11" name="Picture 11"/>
          <p:cNvPicPr>
            <a:picLocks noChangeAspect="1"/>
          </p:cNvPicPr>
          <p:nvPr/>
        </p:nvPicPr>
        <p:blipFill>
          <a:blip r:embed="rId3"/>
          <a:srcRect/>
          <a:stretch>
            <a:fillRect/>
          </a:stretch>
        </p:blipFill>
        <p:spPr>
          <a:xfrm>
            <a:off x="9614652" y="1"/>
            <a:ext cx="2757160" cy="1358255"/>
          </a:xfrm>
          <a:prstGeom prst="rect">
            <a:avLst/>
          </a:prstGeom>
        </p:spPr>
      </p:pic>
      <p:pic>
        <p:nvPicPr>
          <p:cNvPr id="12" name="Picture 12"/>
          <p:cNvPicPr>
            <a:picLocks noChangeAspect="1"/>
          </p:cNvPicPr>
          <p:nvPr/>
        </p:nvPicPr>
        <p:blipFill>
          <a:blip r:embed="rId4"/>
          <a:srcRect/>
          <a:stretch>
            <a:fillRect/>
          </a:stretch>
        </p:blipFill>
        <p:spPr>
          <a:xfrm>
            <a:off x="6129655" y="3299521"/>
            <a:ext cx="4637986" cy="3061868"/>
          </a:xfrm>
          <a:prstGeom prst="rect">
            <a:avLst/>
          </a:prstGeom>
        </p:spPr>
      </p:pic>
      <p:sp>
        <p:nvSpPr>
          <p:cNvPr id="13" name="TextBox 13"/>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2 Bệnh, tật liên quan đến hệ vận động và cách phòng tránh</a:t>
            </a:r>
          </a:p>
        </p:txBody>
      </p:sp>
      <p:sp>
        <p:nvSpPr>
          <p:cNvPr id="14" name="TextBox 14"/>
          <p:cNvSpPr txBox="1"/>
          <p:nvPr/>
        </p:nvSpPr>
        <p:spPr>
          <a:xfrm>
            <a:off x="3522520" y="1828643"/>
            <a:ext cx="5146699" cy="384529"/>
          </a:xfrm>
          <a:prstGeom prst="rect">
            <a:avLst/>
          </a:prstGeom>
        </p:spPr>
        <p:txBody>
          <a:bodyPr lIns="0" tIns="0" rIns="0" bIns="0" rtlCol="0" anchor="t">
            <a:spAutoFit/>
          </a:bodyPr>
          <a:lstStyle/>
          <a:p>
            <a:pPr algn="ctr">
              <a:lnSpc>
                <a:spcPts val="3266"/>
              </a:lnSpc>
            </a:pPr>
            <a:r>
              <a:rPr lang="en-US" sz="2300" b="1">
                <a:solidFill>
                  <a:srgbClr val="FFFEEB"/>
                </a:solidFill>
                <a:latin typeface="Arial" pitchFamily="34" charset="0"/>
              </a:rPr>
              <a:t>Bong gân, trật khớp, gãy xương</a:t>
            </a:r>
          </a:p>
        </p:txBody>
      </p:sp>
      <p:sp>
        <p:nvSpPr>
          <p:cNvPr id="15" name="TextBox 15"/>
          <p:cNvSpPr txBox="1"/>
          <p:nvPr/>
        </p:nvSpPr>
        <p:spPr>
          <a:xfrm>
            <a:off x="915430" y="3487868"/>
            <a:ext cx="4884208" cy="2540696"/>
          </a:xfrm>
          <a:prstGeom prst="rect">
            <a:avLst/>
          </a:prstGeom>
        </p:spPr>
        <p:txBody>
          <a:bodyPr lIns="0" tIns="0" rIns="0" bIns="0" rtlCol="0" anchor="t">
            <a:spAutoFit/>
          </a:bodyPr>
          <a:lstStyle/>
          <a:p>
            <a:pPr algn="just">
              <a:lnSpc>
                <a:spcPts val="3266"/>
              </a:lnSpc>
            </a:pPr>
            <a:r>
              <a:rPr lang="en-US" sz="2300" b="1">
                <a:solidFill>
                  <a:srgbClr val="FFFEEB"/>
                </a:solidFill>
                <a:latin typeface="Arial" pitchFamily="34" charset="0"/>
              </a:rPr>
              <a:t>Bong gân, trật khớp, gãy xương do:</a:t>
            </a:r>
          </a:p>
          <a:p>
            <a:pPr algn="just">
              <a:lnSpc>
                <a:spcPts val="3266"/>
              </a:lnSpc>
            </a:pPr>
            <a:r>
              <a:rPr lang="en-US" sz="2300" b="1">
                <a:solidFill>
                  <a:srgbClr val="FFFEEB"/>
                </a:solidFill>
                <a:latin typeface="Arial" pitchFamily="34" charset="0"/>
              </a:rPr>
              <a:t>. Chấn thương khi thể thao</a:t>
            </a:r>
          </a:p>
          <a:p>
            <a:pPr algn="just">
              <a:lnSpc>
                <a:spcPct val="120000"/>
              </a:lnSpc>
            </a:pPr>
            <a:r>
              <a:rPr lang="en-US" sz="2300" b="1">
                <a:solidFill>
                  <a:srgbClr val="FFFEEB"/>
                </a:solidFill>
                <a:latin typeface="Arial" pitchFamily="34" charset="0"/>
              </a:rPr>
              <a:t>. Tai nạn trong sinh hoạt</a:t>
            </a:r>
          </a:p>
          <a:p>
            <a:pPr algn="just">
              <a:lnSpc>
                <a:spcPts val="3266"/>
              </a:lnSpc>
            </a:pPr>
            <a:r>
              <a:rPr lang="en-US" sz="2300" b="1">
                <a:solidFill>
                  <a:srgbClr val="FFFEEB"/>
                </a:solidFill>
                <a:latin typeface="Arial" pitchFamily="34" charset="0"/>
              </a:rPr>
              <a:t>. Bê vác vật nặng quá sức</a:t>
            </a:r>
          </a:p>
          <a:p>
            <a:pPr algn="just">
              <a:lnSpc>
                <a:spcPts val="3266"/>
              </a:lnSpc>
              <a:spcBef>
                <a:spcPct val="0"/>
              </a:spcBef>
            </a:pPr>
            <a:r>
              <a:rPr lang="en-US" sz="2300" b="1">
                <a:solidFill>
                  <a:srgbClr val="FFFEEB"/>
                </a:solidFill>
                <a:latin typeface="Arial" pitchFamily="34" charset="0"/>
              </a:rPr>
              <a:t>. Vận động sai tư thế</a:t>
            </a:r>
          </a:p>
        </p:txBody>
      </p:sp>
      <p:sp>
        <p:nvSpPr>
          <p:cNvPr id="16" name="AutoShape 16"/>
          <p:cNvSpPr/>
          <p:nvPr/>
        </p:nvSpPr>
        <p:spPr>
          <a:xfrm>
            <a:off x="3930896" y="2807573"/>
            <a:ext cx="4327033" cy="0"/>
          </a:xfrm>
          <a:prstGeom prst="line">
            <a:avLst/>
          </a:prstGeom>
          <a:ln w="38100" cap="flat">
            <a:solidFill>
              <a:srgbClr val="D61F27"/>
            </a:solidFill>
            <a:prstDash val="solid"/>
            <a:headEnd type="none" w="sm" len="sm"/>
            <a:tailEnd type="none" w="sm" len="sm"/>
          </a:ln>
        </p:spPr>
      </p:sp>
      <p:sp>
        <p:nvSpPr>
          <p:cNvPr id="17" name="TextBox 17"/>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sp>
        <p:nvSpPr>
          <p:cNvPr id="3" name="AutoShape 3"/>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grpSp>
        <p:nvGrpSpPr>
          <p:cNvPr id="4" name="Group 4"/>
          <p:cNvGrpSpPr/>
          <p:nvPr/>
        </p:nvGrpSpPr>
        <p:grpSpPr>
          <a:xfrm>
            <a:off x="685622" y="3203203"/>
            <a:ext cx="5410273" cy="2968997"/>
            <a:chOff x="0" y="0"/>
            <a:chExt cx="2137949" cy="1172937"/>
          </a:xfrm>
        </p:grpSpPr>
        <p:sp>
          <p:nvSpPr>
            <p:cNvPr id="5" name="Freeform 5"/>
            <p:cNvSpPr/>
            <p:nvPr/>
          </p:nvSpPr>
          <p:spPr>
            <a:xfrm>
              <a:off x="0" y="0"/>
              <a:ext cx="2137949" cy="1172937"/>
            </a:xfrm>
            <a:custGeom>
              <a:avLst/>
              <a:gdLst/>
              <a:ahLst/>
              <a:cxnLst/>
              <a:rect l="l" t="t" r="r" b="b"/>
              <a:pathLst>
                <a:path w="2137949" h="1172937">
                  <a:moveTo>
                    <a:pt x="0" y="0"/>
                  </a:moveTo>
                  <a:lnTo>
                    <a:pt x="2137949" y="0"/>
                  </a:lnTo>
                  <a:lnTo>
                    <a:pt x="2137949" y="1172937"/>
                  </a:lnTo>
                  <a:lnTo>
                    <a:pt x="0" y="1172937"/>
                  </a:lnTo>
                  <a:close/>
                </a:path>
              </a:pathLst>
            </a:custGeom>
            <a:solidFill>
              <a:srgbClr val="184375"/>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7" name="Group 7"/>
          <p:cNvGrpSpPr/>
          <p:nvPr/>
        </p:nvGrpSpPr>
        <p:grpSpPr>
          <a:xfrm>
            <a:off x="4955418" y="1590438"/>
            <a:ext cx="2423932" cy="918794"/>
            <a:chOff x="0" y="0"/>
            <a:chExt cx="957852" cy="362980"/>
          </a:xfrm>
        </p:grpSpPr>
        <p:sp>
          <p:nvSpPr>
            <p:cNvPr id="8" name="Freeform 8"/>
            <p:cNvSpPr/>
            <p:nvPr/>
          </p:nvSpPr>
          <p:spPr>
            <a:xfrm>
              <a:off x="0" y="0"/>
              <a:ext cx="957852" cy="362980"/>
            </a:xfrm>
            <a:custGeom>
              <a:avLst/>
              <a:gdLst/>
              <a:ahLst/>
              <a:cxnLst/>
              <a:rect l="l" t="t" r="r" b="b"/>
              <a:pathLst>
                <a:path w="957852" h="362980">
                  <a:moveTo>
                    <a:pt x="0" y="0"/>
                  </a:moveTo>
                  <a:lnTo>
                    <a:pt x="957852" y="0"/>
                  </a:lnTo>
                  <a:lnTo>
                    <a:pt x="957852" y="362980"/>
                  </a:lnTo>
                  <a:lnTo>
                    <a:pt x="0" y="362980"/>
                  </a:lnTo>
                  <a:close/>
                </a:path>
              </a:pathLst>
            </a:custGeom>
            <a:solidFill>
              <a:srgbClr val="D61F27"/>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0" name="Picture 10"/>
          <p:cNvPicPr>
            <a:picLocks noChangeAspect="1"/>
          </p:cNvPicPr>
          <p:nvPr/>
        </p:nvPicPr>
        <p:blipFill>
          <a:blip r:embed="rId2"/>
          <a:srcRect/>
          <a:stretch>
            <a:fillRect/>
          </a:stretch>
        </p:blipFill>
        <p:spPr>
          <a:xfrm>
            <a:off x="6290934" y="1160900"/>
            <a:ext cx="1088415" cy="1814498"/>
          </a:xfrm>
          <a:prstGeom prst="rect">
            <a:avLst/>
          </a:prstGeom>
        </p:spPr>
      </p:pic>
      <p:pic>
        <p:nvPicPr>
          <p:cNvPr id="11" name="Picture 11"/>
          <p:cNvPicPr>
            <a:picLocks noChangeAspect="1"/>
          </p:cNvPicPr>
          <p:nvPr/>
        </p:nvPicPr>
        <p:blipFill>
          <a:blip r:embed="rId3"/>
          <a:srcRect/>
          <a:stretch>
            <a:fillRect/>
          </a:stretch>
        </p:blipFill>
        <p:spPr>
          <a:xfrm>
            <a:off x="9614652" y="1"/>
            <a:ext cx="2757160" cy="1358255"/>
          </a:xfrm>
          <a:prstGeom prst="rect">
            <a:avLst/>
          </a:prstGeom>
        </p:spPr>
      </p:pic>
      <p:pic>
        <p:nvPicPr>
          <p:cNvPr id="12" name="Picture 12"/>
          <p:cNvPicPr>
            <a:picLocks noChangeAspect="1"/>
          </p:cNvPicPr>
          <p:nvPr/>
        </p:nvPicPr>
        <p:blipFill>
          <a:blip r:embed="rId4"/>
          <a:srcRect l="5843" t="9569" r="231"/>
          <a:stretch>
            <a:fillRect/>
          </a:stretch>
        </p:blipFill>
        <p:spPr>
          <a:xfrm>
            <a:off x="6290934" y="3203203"/>
            <a:ext cx="5212270" cy="3339881"/>
          </a:xfrm>
          <a:prstGeom prst="rect">
            <a:avLst/>
          </a:prstGeom>
        </p:spPr>
      </p:pic>
      <p:sp>
        <p:nvSpPr>
          <p:cNvPr id="13" name="TextBox 13"/>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2 Bệnh, tật liên quan đến hệ vận động và cách phòng tránh</a:t>
            </a:r>
          </a:p>
        </p:txBody>
      </p:sp>
      <p:sp>
        <p:nvSpPr>
          <p:cNvPr id="14" name="TextBox 14"/>
          <p:cNvSpPr txBox="1"/>
          <p:nvPr/>
        </p:nvSpPr>
        <p:spPr>
          <a:xfrm>
            <a:off x="4958332" y="1855120"/>
            <a:ext cx="2275075" cy="384529"/>
          </a:xfrm>
          <a:prstGeom prst="rect">
            <a:avLst/>
          </a:prstGeom>
        </p:spPr>
        <p:txBody>
          <a:bodyPr lIns="0" tIns="0" rIns="0" bIns="0" rtlCol="0" anchor="t">
            <a:spAutoFit/>
          </a:bodyPr>
          <a:lstStyle/>
          <a:p>
            <a:pPr algn="ctr">
              <a:lnSpc>
                <a:spcPts val="3266"/>
              </a:lnSpc>
            </a:pPr>
            <a:r>
              <a:rPr lang="en-US" sz="2300" b="1">
                <a:solidFill>
                  <a:srgbClr val="FFFEEB"/>
                </a:solidFill>
                <a:latin typeface="Arial" pitchFamily="34" charset="0"/>
              </a:rPr>
              <a:t>Viêm cơ </a:t>
            </a:r>
          </a:p>
        </p:txBody>
      </p:sp>
      <p:sp>
        <p:nvSpPr>
          <p:cNvPr id="15" name="TextBox 15"/>
          <p:cNvSpPr txBox="1"/>
          <p:nvPr/>
        </p:nvSpPr>
        <p:spPr>
          <a:xfrm>
            <a:off x="948654" y="3391550"/>
            <a:ext cx="4884208" cy="2542234"/>
          </a:xfrm>
          <a:prstGeom prst="rect">
            <a:avLst/>
          </a:prstGeom>
        </p:spPr>
        <p:txBody>
          <a:bodyPr lIns="0" tIns="0" rIns="0" bIns="0" rtlCol="0" anchor="t">
            <a:spAutoFit/>
          </a:bodyPr>
          <a:lstStyle/>
          <a:p>
            <a:pPr algn="just">
              <a:lnSpc>
                <a:spcPts val="3266"/>
              </a:lnSpc>
            </a:pPr>
            <a:r>
              <a:rPr lang="en-US" sz="2300" b="1">
                <a:solidFill>
                  <a:srgbClr val="FFFEEB"/>
                </a:solidFill>
                <a:latin typeface="Arial" pitchFamily="34" charset="0"/>
              </a:rPr>
              <a:t>Viêm cơ do:</a:t>
            </a:r>
          </a:p>
          <a:p>
            <a:pPr algn="just">
              <a:lnSpc>
                <a:spcPct val="120000"/>
              </a:lnSpc>
            </a:pPr>
            <a:r>
              <a:rPr lang="en-US" sz="2300" b="1">
                <a:solidFill>
                  <a:srgbClr val="FFFEEB"/>
                </a:solidFill>
                <a:latin typeface="Arial" pitchFamily="34" charset="0"/>
              </a:rPr>
              <a:t>. Nhiễm khuẩn khi bị tổn thương trên da</a:t>
            </a:r>
          </a:p>
          <a:p>
            <a:pPr algn="just">
              <a:lnSpc>
                <a:spcPts val="3266"/>
              </a:lnSpc>
              <a:spcBef>
                <a:spcPct val="0"/>
              </a:spcBef>
            </a:pPr>
            <a:r>
              <a:rPr lang="en-US" sz="2300" b="1">
                <a:solidFill>
                  <a:srgbClr val="FFFEEB"/>
                </a:solidFill>
                <a:latin typeface="Arial" pitchFamily="34" charset="0"/>
              </a:rPr>
              <a:t>. Dụng cụ tiêm truyền, châm cứu, phẫu thuật không đảm bảo vô trùng</a:t>
            </a:r>
          </a:p>
        </p:txBody>
      </p:sp>
      <p:sp>
        <p:nvSpPr>
          <p:cNvPr id="16" name="AutoShape 16"/>
          <p:cNvSpPr/>
          <p:nvPr/>
        </p:nvSpPr>
        <p:spPr>
          <a:xfrm>
            <a:off x="3930896" y="2807573"/>
            <a:ext cx="4327033" cy="0"/>
          </a:xfrm>
          <a:prstGeom prst="line">
            <a:avLst/>
          </a:prstGeom>
          <a:ln w="38100" cap="flat">
            <a:solidFill>
              <a:srgbClr val="D61F27"/>
            </a:solidFill>
            <a:prstDash val="solid"/>
            <a:headEnd type="none" w="sm" len="sm"/>
            <a:tailEnd type="none" w="sm" len="sm"/>
          </a:ln>
        </p:spPr>
      </p:sp>
      <p:sp>
        <p:nvSpPr>
          <p:cNvPr id="17" name="TextBox 17"/>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sp>
        <p:nvSpPr>
          <p:cNvPr id="3" name="AutoShape 3"/>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grpSp>
        <p:nvGrpSpPr>
          <p:cNvPr id="4" name="Group 4"/>
          <p:cNvGrpSpPr/>
          <p:nvPr/>
        </p:nvGrpSpPr>
        <p:grpSpPr>
          <a:xfrm>
            <a:off x="685622" y="3203203"/>
            <a:ext cx="5410273" cy="2145428"/>
            <a:chOff x="0" y="0"/>
            <a:chExt cx="2137949" cy="847577"/>
          </a:xfrm>
        </p:grpSpPr>
        <p:sp>
          <p:nvSpPr>
            <p:cNvPr id="5" name="Freeform 5"/>
            <p:cNvSpPr/>
            <p:nvPr/>
          </p:nvSpPr>
          <p:spPr>
            <a:xfrm>
              <a:off x="0" y="0"/>
              <a:ext cx="2137949" cy="847577"/>
            </a:xfrm>
            <a:custGeom>
              <a:avLst/>
              <a:gdLst/>
              <a:ahLst/>
              <a:cxnLst/>
              <a:rect l="l" t="t" r="r" b="b"/>
              <a:pathLst>
                <a:path w="2137949" h="847577">
                  <a:moveTo>
                    <a:pt x="0" y="0"/>
                  </a:moveTo>
                  <a:lnTo>
                    <a:pt x="2137949" y="0"/>
                  </a:lnTo>
                  <a:lnTo>
                    <a:pt x="2137949" y="847577"/>
                  </a:lnTo>
                  <a:lnTo>
                    <a:pt x="0" y="847577"/>
                  </a:lnTo>
                  <a:close/>
                </a:path>
              </a:pathLst>
            </a:custGeom>
            <a:solidFill>
              <a:srgbClr val="184375"/>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grpSp>
        <p:nvGrpSpPr>
          <p:cNvPr id="7" name="Group 7"/>
          <p:cNvGrpSpPr/>
          <p:nvPr/>
        </p:nvGrpSpPr>
        <p:grpSpPr>
          <a:xfrm>
            <a:off x="4958332" y="1590438"/>
            <a:ext cx="2421017" cy="918794"/>
            <a:chOff x="0" y="0"/>
            <a:chExt cx="956700" cy="362980"/>
          </a:xfrm>
        </p:grpSpPr>
        <p:sp>
          <p:nvSpPr>
            <p:cNvPr id="8" name="Freeform 8"/>
            <p:cNvSpPr/>
            <p:nvPr/>
          </p:nvSpPr>
          <p:spPr>
            <a:xfrm>
              <a:off x="0" y="0"/>
              <a:ext cx="956701" cy="362980"/>
            </a:xfrm>
            <a:custGeom>
              <a:avLst/>
              <a:gdLst/>
              <a:ahLst/>
              <a:cxnLst/>
              <a:rect l="l" t="t" r="r" b="b"/>
              <a:pathLst>
                <a:path w="956701" h="362980">
                  <a:moveTo>
                    <a:pt x="0" y="0"/>
                  </a:moveTo>
                  <a:lnTo>
                    <a:pt x="956701" y="0"/>
                  </a:lnTo>
                  <a:lnTo>
                    <a:pt x="956701" y="362980"/>
                  </a:lnTo>
                  <a:lnTo>
                    <a:pt x="0" y="362980"/>
                  </a:lnTo>
                  <a:close/>
                </a:path>
              </a:pathLst>
            </a:custGeom>
            <a:solidFill>
              <a:srgbClr val="D61F27"/>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10" name="Picture 10"/>
          <p:cNvPicPr>
            <a:picLocks noChangeAspect="1"/>
          </p:cNvPicPr>
          <p:nvPr/>
        </p:nvPicPr>
        <p:blipFill>
          <a:blip r:embed="rId2"/>
          <a:srcRect/>
          <a:stretch>
            <a:fillRect/>
          </a:stretch>
        </p:blipFill>
        <p:spPr>
          <a:xfrm>
            <a:off x="6290934" y="1160900"/>
            <a:ext cx="1088415" cy="1814498"/>
          </a:xfrm>
          <a:prstGeom prst="rect">
            <a:avLst/>
          </a:prstGeom>
        </p:spPr>
      </p:pic>
      <p:pic>
        <p:nvPicPr>
          <p:cNvPr id="11" name="Picture 11"/>
          <p:cNvPicPr>
            <a:picLocks noChangeAspect="1"/>
          </p:cNvPicPr>
          <p:nvPr/>
        </p:nvPicPr>
        <p:blipFill>
          <a:blip r:embed="rId3"/>
          <a:srcRect/>
          <a:stretch>
            <a:fillRect/>
          </a:stretch>
        </p:blipFill>
        <p:spPr>
          <a:xfrm>
            <a:off x="9614652" y="1"/>
            <a:ext cx="2757160" cy="1358255"/>
          </a:xfrm>
          <a:prstGeom prst="rect">
            <a:avLst/>
          </a:prstGeom>
        </p:spPr>
      </p:pic>
      <p:sp>
        <p:nvSpPr>
          <p:cNvPr id="12" name="AutoShape 12"/>
          <p:cNvSpPr/>
          <p:nvPr/>
        </p:nvSpPr>
        <p:spPr>
          <a:xfrm>
            <a:off x="3930896" y="2807573"/>
            <a:ext cx="4327033" cy="0"/>
          </a:xfrm>
          <a:prstGeom prst="line">
            <a:avLst/>
          </a:prstGeom>
          <a:ln w="38100" cap="flat">
            <a:solidFill>
              <a:srgbClr val="D61F27"/>
            </a:solidFill>
            <a:prstDash val="solid"/>
            <a:headEnd type="none" w="sm" len="sm"/>
            <a:tailEnd type="none" w="sm" len="sm"/>
          </a:ln>
        </p:spPr>
      </p:sp>
      <p:pic>
        <p:nvPicPr>
          <p:cNvPr id="13" name="Picture 13"/>
          <p:cNvPicPr>
            <a:picLocks noChangeAspect="1"/>
          </p:cNvPicPr>
          <p:nvPr/>
        </p:nvPicPr>
        <p:blipFill>
          <a:blip r:embed="rId4"/>
          <a:srcRect/>
          <a:stretch>
            <a:fillRect/>
          </a:stretch>
        </p:blipFill>
        <p:spPr>
          <a:xfrm>
            <a:off x="6174526" y="3248448"/>
            <a:ext cx="4818706" cy="3211299"/>
          </a:xfrm>
          <a:prstGeom prst="rect">
            <a:avLst/>
          </a:prstGeom>
        </p:spPr>
      </p:pic>
      <p:sp>
        <p:nvSpPr>
          <p:cNvPr id="14" name="TextBox 14"/>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2 Bệnh, tật liên quan đến hệ vận động và cách phòng tránh</a:t>
            </a:r>
          </a:p>
        </p:txBody>
      </p:sp>
      <p:sp>
        <p:nvSpPr>
          <p:cNvPr id="15" name="TextBox 15"/>
          <p:cNvSpPr txBox="1"/>
          <p:nvPr/>
        </p:nvSpPr>
        <p:spPr>
          <a:xfrm>
            <a:off x="4958332" y="1855120"/>
            <a:ext cx="2275075" cy="384529"/>
          </a:xfrm>
          <a:prstGeom prst="rect">
            <a:avLst/>
          </a:prstGeom>
        </p:spPr>
        <p:txBody>
          <a:bodyPr lIns="0" tIns="0" rIns="0" bIns="0" rtlCol="0" anchor="t">
            <a:spAutoFit/>
          </a:bodyPr>
          <a:lstStyle/>
          <a:p>
            <a:pPr algn="ctr">
              <a:lnSpc>
                <a:spcPts val="3266"/>
              </a:lnSpc>
            </a:pPr>
            <a:r>
              <a:rPr lang="en-US" sz="2300" b="1">
                <a:solidFill>
                  <a:srgbClr val="FFFEEB"/>
                </a:solidFill>
                <a:latin typeface="Arial" pitchFamily="34" charset="0"/>
              </a:rPr>
              <a:t>Viêm khớp </a:t>
            </a:r>
          </a:p>
        </p:txBody>
      </p:sp>
      <p:sp>
        <p:nvSpPr>
          <p:cNvPr id="16" name="TextBox 16"/>
          <p:cNvSpPr txBox="1"/>
          <p:nvPr/>
        </p:nvSpPr>
        <p:spPr>
          <a:xfrm>
            <a:off x="948654" y="3391550"/>
            <a:ext cx="4884208" cy="1692771"/>
          </a:xfrm>
          <a:prstGeom prst="rect">
            <a:avLst/>
          </a:prstGeom>
        </p:spPr>
        <p:txBody>
          <a:bodyPr lIns="0" tIns="0" rIns="0" bIns="0" rtlCol="0" anchor="t">
            <a:spAutoFit/>
          </a:bodyPr>
          <a:lstStyle/>
          <a:p>
            <a:pPr algn="just">
              <a:lnSpc>
                <a:spcPct val="120000"/>
              </a:lnSpc>
            </a:pPr>
            <a:r>
              <a:rPr lang="en-US" sz="2300" b="1">
                <a:solidFill>
                  <a:srgbClr val="FFFEEB"/>
                </a:solidFill>
                <a:latin typeface="Arial" pitchFamily="34" charset="0"/>
              </a:rPr>
              <a:t>Viêm khớp do:</a:t>
            </a:r>
          </a:p>
          <a:p>
            <a:pPr algn="just">
              <a:lnSpc>
                <a:spcPct val="120000"/>
              </a:lnSpc>
            </a:pPr>
            <a:r>
              <a:rPr lang="en-US" sz="2300" b="1">
                <a:solidFill>
                  <a:srgbClr val="FFFEEB"/>
                </a:solidFill>
                <a:latin typeface="Arial" pitchFamily="34" charset="0"/>
              </a:rPr>
              <a:t>. Nhiễm khuẩn tại khớp</a:t>
            </a:r>
          </a:p>
          <a:p>
            <a:pPr algn="just">
              <a:lnSpc>
                <a:spcPct val="120000"/>
              </a:lnSpc>
            </a:pPr>
            <a:r>
              <a:rPr lang="en-US" sz="2300" b="1">
                <a:solidFill>
                  <a:srgbClr val="FFFEEB"/>
                </a:solidFill>
                <a:latin typeface="Arial" pitchFamily="34" charset="0"/>
              </a:rPr>
              <a:t>. Rối loạn chuyển hóa</a:t>
            </a:r>
          </a:p>
          <a:p>
            <a:pPr algn="just">
              <a:lnSpc>
                <a:spcPct val="120000"/>
              </a:lnSpc>
              <a:spcBef>
                <a:spcPct val="0"/>
              </a:spcBef>
            </a:pPr>
            <a:r>
              <a:rPr lang="en-US" sz="2300" b="1">
                <a:solidFill>
                  <a:srgbClr val="FFFEEB"/>
                </a:solidFill>
                <a:latin typeface="Arial" pitchFamily="34" charset="0"/>
              </a:rPr>
              <a:t>. Thừa cân, béo phì,…</a:t>
            </a:r>
          </a:p>
        </p:txBody>
      </p:sp>
      <p:sp>
        <p:nvSpPr>
          <p:cNvPr id="17" name="TextBox 17"/>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sp>
        <p:nvSpPr>
          <p:cNvPr id="3" name="AutoShape 3"/>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grpSp>
        <p:nvGrpSpPr>
          <p:cNvPr id="4" name="Group 4"/>
          <p:cNvGrpSpPr/>
          <p:nvPr/>
        </p:nvGrpSpPr>
        <p:grpSpPr>
          <a:xfrm>
            <a:off x="685622" y="3203203"/>
            <a:ext cx="5626946" cy="3295147"/>
            <a:chOff x="0" y="0"/>
            <a:chExt cx="2223570" cy="1301787"/>
          </a:xfrm>
        </p:grpSpPr>
        <p:sp>
          <p:nvSpPr>
            <p:cNvPr id="5" name="Freeform 5"/>
            <p:cNvSpPr/>
            <p:nvPr/>
          </p:nvSpPr>
          <p:spPr>
            <a:xfrm>
              <a:off x="0" y="0"/>
              <a:ext cx="2223570" cy="1301787"/>
            </a:xfrm>
            <a:custGeom>
              <a:avLst/>
              <a:gdLst/>
              <a:ahLst/>
              <a:cxnLst/>
              <a:rect l="l" t="t" r="r" b="b"/>
              <a:pathLst>
                <a:path w="2223570" h="1301787">
                  <a:moveTo>
                    <a:pt x="0" y="0"/>
                  </a:moveTo>
                  <a:lnTo>
                    <a:pt x="2223570" y="0"/>
                  </a:lnTo>
                  <a:lnTo>
                    <a:pt x="2223570" y="1301787"/>
                  </a:lnTo>
                  <a:lnTo>
                    <a:pt x="0" y="1301787"/>
                  </a:lnTo>
                  <a:close/>
                </a:path>
              </a:pathLst>
            </a:custGeom>
            <a:solidFill>
              <a:srgbClr val="184375"/>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7" name="Group 7"/>
          <p:cNvGrpSpPr/>
          <p:nvPr/>
        </p:nvGrpSpPr>
        <p:grpSpPr>
          <a:xfrm>
            <a:off x="2724987" y="1590438"/>
            <a:ext cx="7109779" cy="918794"/>
            <a:chOff x="0" y="0"/>
            <a:chExt cx="2809533" cy="362980"/>
          </a:xfrm>
        </p:grpSpPr>
        <p:sp>
          <p:nvSpPr>
            <p:cNvPr id="8" name="Freeform 8"/>
            <p:cNvSpPr/>
            <p:nvPr/>
          </p:nvSpPr>
          <p:spPr>
            <a:xfrm>
              <a:off x="0" y="0"/>
              <a:ext cx="2809533" cy="362980"/>
            </a:xfrm>
            <a:custGeom>
              <a:avLst/>
              <a:gdLst/>
              <a:ahLst/>
              <a:cxnLst/>
              <a:rect l="l" t="t" r="r" b="b"/>
              <a:pathLst>
                <a:path w="2809533" h="362980">
                  <a:moveTo>
                    <a:pt x="0" y="0"/>
                  </a:moveTo>
                  <a:lnTo>
                    <a:pt x="2809533" y="0"/>
                  </a:lnTo>
                  <a:lnTo>
                    <a:pt x="2809533" y="362980"/>
                  </a:lnTo>
                  <a:lnTo>
                    <a:pt x="0" y="362980"/>
                  </a:lnTo>
                  <a:close/>
                </a:path>
              </a:pathLst>
            </a:custGeom>
            <a:solidFill>
              <a:srgbClr val="D61F27"/>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0" name="Picture 10"/>
          <p:cNvPicPr>
            <a:picLocks noChangeAspect="1"/>
          </p:cNvPicPr>
          <p:nvPr/>
        </p:nvPicPr>
        <p:blipFill>
          <a:blip r:embed="rId2"/>
          <a:srcRect/>
          <a:stretch>
            <a:fillRect/>
          </a:stretch>
        </p:blipFill>
        <p:spPr>
          <a:xfrm>
            <a:off x="8811731" y="1160900"/>
            <a:ext cx="1088415" cy="1814498"/>
          </a:xfrm>
          <a:prstGeom prst="rect">
            <a:avLst/>
          </a:prstGeom>
        </p:spPr>
      </p:pic>
      <p:pic>
        <p:nvPicPr>
          <p:cNvPr id="11" name="Picture 11"/>
          <p:cNvPicPr>
            <a:picLocks noChangeAspect="1"/>
          </p:cNvPicPr>
          <p:nvPr/>
        </p:nvPicPr>
        <p:blipFill>
          <a:blip r:embed="rId3"/>
          <a:srcRect/>
          <a:stretch>
            <a:fillRect/>
          </a:stretch>
        </p:blipFill>
        <p:spPr>
          <a:xfrm>
            <a:off x="9614652" y="1"/>
            <a:ext cx="2757160" cy="1358255"/>
          </a:xfrm>
          <a:prstGeom prst="rect">
            <a:avLst/>
          </a:prstGeom>
        </p:spPr>
      </p:pic>
      <p:pic>
        <p:nvPicPr>
          <p:cNvPr id="12" name="Picture 12"/>
          <p:cNvPicPr>
            <a:picLocks noChangeAspect="1"/>
          </p:cNvPicPr>
          <p:nvPr/>
        </p:nvPicPr>
        <p:blipFill>
          <a:blip r:embed="rId4"/>
          <a:srcRect l="2604" r="2604"/>
          <a:stretch>
            <a:fillRect/>
          </a:stretch>
        </p:blipFill>
        <p:spPr>
          <a:xfrm>
            <a:off x="6506849" y="3203203"/>
            <a:ext cx="4996355" cy="3295147"/>
          </a:xfrm>
          <a:prstGeom prst="rect">
            <a:avLst/>
          </a:prstGeom>
        </p:spPr>
      </p:pic>
      <p:sp>
        <p:nvSpPr>
          <p:cNvPr id="13" name="TextBox 13"/>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2 Bệnh, tật liên quan đến hệ vận động và cách phòng tránh</a:t>
            </a:r>
          </a:p>
        </p:txBody>
      </p:sp>
      <p:sp>
        <p:nvSpPr>
          <p:cNvPr id="14" name="TextBox 14"/>
          <p:cNvSpPr txBox="1"/>
          <p:nvPr/>
        </p:nvSpPr>
        <p:spPr>
          <a:xfrm>
            <a:off x="2724987" y="1855120"/>
            <a:ext cx="7109779" cy="384529"/>
          </a:xfrm>
          <a:prstGeom prst="rect">
            <a:avLst/>
          </a:prstGeom>
        </p:spPr>
        <p:txBody>
          <a:bodyPr lIns="0" tIns="0" rIns="0" bIns="0" rtlCol="0" anchor="t">
            <a:spAutoFit/>
          </a:bodyPr>
          <a:lstStyle/>
          <a:p>
            <a:pPr algn="ctr">
              <a:lnSpc>
                <a:spcPts val="3266"/>
              </a:lnSpc>
            </a:pPr>
            <a:r>
              <a:rPr lang="en-US" sz="2300" b="1">
                <a:solidFill>
                  <a:srgbClr val="FFFEEB"/>
                </a:solidFill>
                <a:latin typeface="Arial" pitchFamily="34" charset="0"/>
              </a:rPr>
              <a:t>Còi xương, mềm xương, cọng vẹo cột sống </a:t>
            </a:r>
          </a:p>
        </p:txBody>
      </p:sp>
      <p:sp>
        <p:nvSpPr>
          <p:cNvPr id="15" name="TextBox 15"/>
          <p:cNvSpPr txBox="1"/>
          <p:nvPr/>
        </p:nvSpPr>
        <p:spPr>
          <a:xfrm>
            <a:off x="851910" y="3384550"/>
            <a:ext cx="5242502" cy="2962349"/>
          </a:xfrm>
          <a:prstGeom prst="rect">
            <a:avLst/>
          </a:prstGeom>
        </p:spPr>
        <p:txBody>
          <a:bodyPr lIns="0" tIns="0" rIns="0" bIns="0" rtlCol="0" anchor="t">
            <a:spAutoFit/>
          </a:bodyPr>
          <a:lstStyle/>
          <a:p>
            <a:pPr algn="just">
              <a:lnSpc>
                <a:spcPts val="3266"/>
              </a:lnSpc>
            </a:pPr>
            <a:r>
              <a:rPr lang="en-US" sz="2300" b="1">
                <a:solidFill>
                  <a:srgbClr val="FFFEEB"/>
                </a:solidFill>
                <a:latin typeface="Arial" pitchFamily="34" charset="0"/>
              </a:rPr>
              <a:t>Còi xương, mềm xương, cọng vẹo cột sống do:</a:t>
            </a:r>
          </a:p>
          <a:p>
            <a:pPr algn="just">
              <a:lnSpc>
                <a:spcPts val="3266"/>
              </a:lnSpc>
            </a:pPr>
            <a:r>
              <a:rPr lang="en-US" sz="2300" b="1">
                <a:solidFill>
                  <a:srgbClr val="FFFEEB"/>
                </a:solidFill>
                <a:latin typeface="Arial" pitchFamily="34" charset="0"/>
              </a:rPr>
              <a:t>.  Cơ thể thiếu calcium và vitamin D</a:t>
            </a:r>
          </a:p>
          <a:p>
            <a:pPr algn="just">
              <a:lnSpc>
                <a:spcPts val="3266"/>
              </a:lnSpc>
            </a:pPr>
            <a:r>
              <a:rPr lang="en-US" sz="2300" b="1">
                <a:solidFill>
                  <a:srgbClr val="FFFEEB"/>
                </a:solidFill>
                <a:latin typeface="Arial" pitchFamily="34" charset="0"/>
              </a:rPr>
              <a:t>. Rối loạn chuyển hóa vitamin D</a:t>
            </a:r>
          </a:p>
          <a:p>
            <a:pPr algn="just">
              <a:lnSpc>
                <a:spcPct val="120000"/>
              </a:lnSpc>
            </a:pPr>
            <a:r>
              <a:rPr lang="en-US" sz="2300" b="1">
                <a:solidFill>
                  <a:srgbClr val="FFFEEB"/>
                </a:solidFill>
                <a:latin typeface="Arial" pitchFamily="34" charset="0"/>
              </a:rPr>
              <a:t>. Tư thế sinh hoạt không phù hợp</a:t>
            </a:r>
          </a:p>
          <a:p>
            <a:pPr algn="just">
              <a:lnSpc>
                <a:spcPts val="3266"/>
              </a:lnSpc>
              <a:spcBef>
                <a:spcPct val="0"/>
              </a:spcBef>
            </a:pPr>
            <a:r>
              <a:rPr lang="en-US" sz="2300" b="1">
                <a:solidFill>
                  <a:srgbClr val="FFFEEB"/>
                </a:solidFill>
                <a:latin typeface="Arial" pitchFamily="34" charset="0"/>
              </a:rPr>
              <a:t>. Cường độ lao động không phù hợp với lứa tuổi</a:t>
            </a:r>
          </a:p>
        </p:txBody>
      </p:sp>
      <p:sp>
        <p:nvSpPr>
          <p:cNvPr id="16" name="AutoShape 16"/>
          <p:cNvSpPr/>
          <p:nvPr/>
        </p:nvSpPr>
        <p:spPr>
          <a:xfrm>
            <a:off x="3930896" y="2807573"/>
            <a:ext cx="4327033" cy="0"/>
          </a:xfrm>
          <a:prstGeom prst="line">
            <a:avLst/>
          </a:prstGeom>
          <a:ln w="38100" cap="flat">
            <a:solidFill>
              <a:srgbClr val="D61F27"/>
            </a:solidFill>
            <a:prstDash val="solid"/>
            <a:headEnd type="none" w="sm" len="sm"/>
            <a:tailEnd type="none" w="sm" len="sm"/>
          </a:ln>
        </p:spPr>
      </p:sp>
      <p:sp>
        <p:nvSpPr>
          <p:cNvPr id="17" name="TextBox 17"/>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sp>
        <p:nvSpPr>
          <p:cNvPr id="3" name="AutoShape 3"/>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pic>
        <p:nvPicPr>
          <p:cNvPr id="4" name="Picture 4"/>
          <p:cNvPicPr>
            <a:picLocks noChangeAspect="1"/>
          </p:cNvPicPr>
          <p:nvPr/>
        </p:nvPicPr>
        <p:blipFill>
          <a:blip r:embed="rId2"/>
          <a:srcRect/>
          <a:stretch>
            <a:fillRect/>
          </a:stretch>
        </p:blipFill>
        <p:spPr>
          <a:xfrm>
            <a:off x="9614652" y="1"/>
            <a:ext cx="2757160" cy="1358255"/>
          </a:xfrm>
          <a:prstGeom prst="rect">
            <a:avLst/>
          </a:prstGeom>
        </p:spPr>
      </p:pic>
      <p:grpSp>
        <p:nvGrpSpPr>
          <p:cNvPr id="5" name="Group 5"/>
          <p:cNvGrpSpPr/>
          <p:nvPr/>
        </p:nvGrpSpPr>
        <p:grpSpPr>
          <a:xfrm>
            <a:off x="685614" y="1192650"/>
            <a:ext cx="10817590" cy="5174742"/>
            <a:chOff x="0" y="0"/>
            <a:chExt cx="4274729" cy="2044343"/>
          </a:xfrm>
        </p:grpSpPr>
        <p:sp>
          <p:nvSpPr>
            <p:cNvPr id="6" name="Freeform 6"/>
            <p:cNvSpPr/>
            <p:nvPr/>
          </p:nvSpPr>
          <p:spPr>
            <a:xfrm>
              <a:off x="0" y="0"/>
              <a:ext cx="4274729" cy="2044343"/>
            </a:xfrm>
            <a:custGeom>
              <a:avLst/>
              <a:gdLst/>
              <a:ahLst/>
              <a:cxnLst/>
              <a:rect l="l" t="t" r="r" b="b"/>
              <a:pathLst>
                <a:path w="4274729" h="2044343">
                  <a:moveTo>
                    <a:pt x="0" y="0"/>
                  </a:moveTo>
                  <a:lnTo>
                    <a:pt x="4274729" y="0"/>
                  </a:lnTo>
                  <a:lnTo>
                    <a:pt x="4274729" y="2044343"/>
                  </a:lnTo>
                  <a:lnTo>
                    <a:pt x="0" y="2044343"/>
                  </a:lnTo>
                  <a:close/>
                </a:path>
              </a:pathLst>
            </a:custGeom>
            <a:solidFill>
              <a:srgbClr val="FBCBA5">
                <a:alpha val="49804"/>
              </a:srgbClr>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grpSp>
        <p:nvGrpSpPr>
          <p:cNvPr id="8" name="Group 8"/>
          <p:cNvGrpSpPr/>
          <p:nvPr/>
        </p:nvGrpSpPr>
        <p:grpSpPr>
          <a:xfrm>
            <a:off x="1024052" y="2751552"/>
            <a:ext cx="10140725" cy="846386"/>
            <a:chOff x="0" y="-66674"/>
            <a:chExt cx="20286733" cy="1692773"/>
          </a:xfrm>
        </p:grpSpPr>
        <p:grpSp>
          <p:nvGrpSpPr>
            <p:cNvPr id="9" name="Group 9"/>
            <p:cNvGrpSpPr/>
            <p:nvPr/>
          </p:nvGrpSpPr>
          <p:grpSpPr>
            <a:xfrm>
              <a:off x="0" y="423365"/>
              <a:ext cx="685736" cy="685736"/>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1011133" y="-66674"/>
              <a:ext cx="19275600" cy="1692773"/>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Duy trì chế độ ăn đủ chất và cân đối, bổ sung vitamin và các khoáng chất thiết yếu</a:t>
              </a:r>
            </a:p>
          </p:txBody>
        </p:sp>
      </p:grpSp>
      <p:grpSp>
        <p:nvGrpSpPr>
          <p:cNvPr id="13" name="Group 13"/>
          <p:cNvGrpSpPr/>
          <p:nvPr/>
        </p:nvGrpSpPr>
        <p:grpSpPr>
          <a:xfrm>
            <a:off x="1024052" y="4087168"/>
            <a:ext cx="10140725" cy="423193"/>
            <a:chOff x="0" y="-66674"/>
            <a:chExt cx="20286733" cy="846387"/>
          </a:xfrm>
        </p:grpSpPr>
        <p:grpSp>
          <p:nvGrpSpPr>
            <p:cNvPr id="14" name="Group 14"/>
            <p:cNvGrpSpPr/>
            <p:nvPr/>
          </p:nvGrpSpPr>
          <p:grpSpPr>
            <a:xfrm>
              <a:off x="0" y="21231"/>
              <a:ext cx="685736" cy="685736"/>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7" name="TextBox 17"/>
            <p:cNvSpPr txBox="1"/>
            <p:nvPr/>
          </p:nvSpPr>
          <p:spPr>
            <a:xfrm>
              <a:off x="1011133" y="-66674"/>
              <a:ext cx="19275600" cy="846387"/>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Vận động đúng cách</a:t>
              </a:r>
            </a:p>
          </p:txBody>
        </p:sp>
      </p:grpSp>
      <p:grpSp>
        <p:nvGrpSpPr>
          <p:cNvPr id="18" name="Group 18"/>
          <p:cNvGrpSpPr/>
          <p:nvPr/>
        </p:nvGrpSpPr>
        <p:grpSpPr>
          <a:xfrm>
            <a:off x="1024046" y="3625736"/>
            <a:ext cx="10140725" cy="423193"/>
            <a:chOff x="0" y="-66674"/>
            <a:chExt cx="20286733" cy="846387"/>
          </a:xfrm>
        </p:grpSpPr>
        <p:grpSp>
          <p:nvGrpSpPr>
            <p:cNvPr id="19" name="Group 19"/>
            <p:cNvGrpSpPr/>
            <p:nvPr/>
          </p:nvGrpSpPr>
          <p:grpSpPr>
            <a:xfrm>
              <a:off x="0" y="21231"/>
              <a:ext cx="685736" cy="685736"/>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22" name="TextBox 22"/>
            <p:cNvSpPr txBox="1"/>
            <p:nvPr/>
          </p:nvSpPr>
          <p:spPr>
            <a:xfrm>
              <a:off x="1011133" y="-66674"/>
              <a:ext cx="19275600" cy="846387"/>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Tắm nắng</a:t>
              </a:r>
            </a:p>
          </p:txBody>
        </p:sp>
      </p:grpSp>
      <p:grpSp>
        <p:nvGrpSpPr>
          <p:cNvPr id="23" name="Group 23"/>
          <p:cNvGrpSpPr/>
          <p:nvPr/>
        </p:nvGrpSpPr>
        <p:grpSpPr>
          <a:xfrm>
            <a:off x="1024052" y="4548602"/>
            <a:ext cx="10140725" cy="423193"/>
            <a:chOff x="0" y="-66674"/>
            <a:chExt cx="20286733" cy="846387"/>
          </a:xfrm>
        </p:grpSpPr>
        <p:grpSp>
          <p:nvGrpSpPr>
            <p:cNvPr id="24" name="Group 24"/>
            <p:cNvGrpSpPr/>
            <p:nvPr/>
          </p:nvGrpSpPr>
          <p:grpSpPr>
            <a:xfrm>
              <a:off x="0" y="21231"/>
              <a:ext cx="685736" cy="685736"/>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27" name="TextBox 27"/>
            <p:cNvSpPr txBox="1"/>
            <p:nvPr/>
          </p:nvSpPr>
          <p:spPr>
            <a:xfrm>
              <a:off x="1011133" y="-66674"/>
              <a:ext cx="19275600" cy="846387"/>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Đi, đứng, ngồi đúng tư thế</a:t>
              </a:r>
            </a:p>
          </p:txBody>
        </p:sp>
      </p:grpSp>
      <p:grpSp>
        <p:nvGrpSpPr>
          <p:cNvPr id="28" name="Group 28"/>
          <p:cNvGrpSpPr/>
          <p:nvPr/>
        </p:nvGrpSpPr>
        <p:grpSpPr>
          <a:xfrm>
            <a:off x="1024048" y="5010035"/>
            <a:ext cx="10140725" cy="423193"/>
            <a:chOff x="0" y="-66674"/>
            <a:chExt cx="20286733" cy="846387"/>
          </a:xfrm>
        </p:grpSpPr>
        <p:grpSp>
          <p:nvGrpSpPr>
            <p:cNvPr id="29" name="Group 29"/>
            <p:cNvGrpSpPr/>
            <p:nvPr/>
          </p:nvGrpSpPr>
          <p:grpSpPr>
            <a:xfrm>
              <a:off x="0" y="21231"/>
              <a:ext cx="685736" cy="685736"/>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32" name="TextBox 32"/>
            <p:cNvSpPr txBox="1"/>
            <p:nvPr/>
          </p:nvSpPr>
          <p:spPr>
            <a:xfrm>
              <a:off x="1011133" y="-66674"/>
              <a:ext cx="19275600" cy="846387"/>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Điều chỉnh cân nặng phù hợp</a:t>
              </a:r>
            </a:p>
          </p:txBody>
        </p:sp>
      </p:grpSp>
      <p:grpSp>
        <p:nvGrpSpPr>
          <p:cNvPr id="33" name="Group 33"/>
          <p:cNvGrpSpPr/>
          <p:nvPr/>
        </p:nvGrpSpPr>
        <p:grpSpPr>
          <a:xfrm>
            <a:off x="1024052" y="5471468"/>
            <a:ext cx="7388988" cy="846386"/>
            <a:chOff x="0" y="-66674"/>
            <a:chExt cx="14781825" cy="1692773"/>
          </a:xfrm>
        </p:grpSpPr>
        <p:grpSp>
          <p:nvGrpSpPr>
            <p:cNvPr id="34" name="Group 34"/>
            <p:cNvGrpSpPr/>
            <p:nvPr/>
          </p:nvGrpSpPr>
          <p:grpSpPr>
            <a:xfrm>
              <a:off x="0" y="423365"/>
              <a:ext cx="685736" cy="685736"/>
              <a:chOff x="0" y="0"/>
              <a:chExt cx="812800" cy="812800"/>
            </a:xfrm>
          </p:grpSpPr>
          <p:sp>
            <p:nvSpPr>
              <p:cNvPr id="35" name="Freeform 3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36" name="TextBox 36"/>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37" name="TextBox 37"/>
            <p:cNvSpPr txBox="1"/>
            <p:nvPr/>
          </p:nvSpPr>
          <p:spPr>
            <a:xfrm>
              <a:off x="1011133" y="-66674"/>
              <a:ext cx="13770692" cy="1692773"/>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Tránh những thói quen ảnh hưởng không tốt đến hệ vận động (mang vật nặng một bên,…)</a:t>
              </a:r>
            </a:p>
          </p:txBody>
        </p:sp>
      </p:grpSp>
      <p:pic>
        <p:nvPicPr>
          <p:cNvPr id="38" name="Picture 38"/>
          <p:cNvPicPr>
            <a:picLocks noChangeAspect="1"/>
          </p:cNvPicPr>
          <p:nvPr/>
        </p:nvPicPr>
        <p:blipFill>
          <a:blip r:embed="rId3"/>
          <a:srcRect/>
          <a:stretch>
            <a:fillRect/>
          </a:stretch>
        </p:blipFill>
        <p:spPr>
          <a:xfrm>
            <a:off x="8685240" y="3273839"/>
            <a:ext cx="2479537" cy="2997200"/>
          </a:xfrm>
          <a:prstGeom prst="rect">
            <a:avLst/>
          </a:prstGeom>
        </p:spPr>
      </p:pic>
      <p:sp>
        <p:nvSpPr>
          <p:cNvPr id="39" name="TextBox 39"/>
          <p:cNvSpPr txBox="1"/>
          <p:nvPr/>
        </p:nvSpPr>
        <p:spPr>
          <a:xfrm>
            <a:off x="4763833" y="87843"/>
            <a:ext cx="4723853" cy="846386"/>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2 Bệnh, tật liên quan đến hệ vận động và cách phòng tránh</a:t>
            </a:r>
          </a:p>
        </p:txBody>
      </p:sp>
      <p:sp>
        <p:nvSpPr>
          <p:cNvPr id="40" name="TextBox 40"/>
          <p:cNvSpPr txBox="1"/>
          <p:nvPr/>
        </p:nvSpPr>
        <p:spPr>
          <a:xfrm>
            <a:off x="1024048" y="1453506"/>
            <a:ext cx="10140725" cy="1269578"/>
          </a:xfrm>
          <a:prstGeom prst="rect">
            <a:avLst/>
          </a:prstGeom>
        </p:spPr>
        <p:txBody>
          <a:bodyPr lIns="0" tIns="0" rIns="0" bIns="0" rtlCol="0" anchor="t">
            <a:spAutoFit/>
          </a:bodyPr>
          <a:lstStyle/>
          <a:p>
            <a:pPr algn="just">
              <a:lnSpc>
                <a:spcPct val="120000"/>
              </a:lnSpc>
              <a:spcBef>
                <a:spcPct val="0"/>
              </a:spcBef>
            </a:pPr>
            <a:r>
              <a:rPr lang="en-US" sz="2300" b="1">
                <a:solidFill>
                  <a:srgbClr val="D61F27"/>
                </a:solidFill>
                <a:latin typeface="Arial" pitchFamily="34" charset="0"/>
              </a:rPr>
              <a:t>Các bệnh về hệ vận động gây tổn thương cấu trúc của cơ, xương, khớp, gân và dây chằng, từ đó làm hệ vận động suy yếu. Để phòng các bệnh về hệ vận động, cần</a:t>
            </a:r>
          </a:p>
        </p:txBody>
      </p:sp>
      <p:sp>
        <p:nvSpPr>
          <p:cNvPr id="41" name="TextBox 41"/>
          <p:cNvSpPr txBox="1"/>
          <p:nvPr/>
        </p:nvSpPr>
        <p:spPr>
          <a:xfrm>
            <a:off x="685622" y="464609"/>
            <a:ext cx="3944900" cy="423193"/>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1000"/>
                                        <p:tgtEl>
                                          <p:spTgt spid="28"/>
                                        </p:tgtEl>
                                      </p:cBhvr>
                                    </p:animEffect>
                                    <p:anim calcmode="lin" valueType="num">
                                      <p:cBhvr>
                                        <p:cTn id="55" dur="1000" fill="hold"/>
                                        <p:tgtEl>
                                          <p:spTgt spid="28"/>
                                        </p:tgtEl>
                                        <p:attrNameLst>
                                          <p:attrName>ppt_x</p:attrName>
                                        </p:attrNameLst>
                                      </p:cBhvr>
                                      <p:tavLst>
                                        <p:tav tm="0">
                                          <p:val>
                                            <p:strVal val="#ppt_x"/>
                                          </p:val>
                                        </p:tav>
                                        <p:tav tm="100000">
                                          <p:val>
                                            <p:strVal val="#ppt_x"/>
                                          </p:val>
                                        </p:tav>
                                      </p:tavLst>
                                    </p:anim>
                                    <p:anim calcmode="lin" valueType="num">
                                      <p:cBhvr>
                                        <p:cTn id="5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1000"/>
                                        <p:tgtEl>
                                          <p:spTgt spid="33"/>
                                        </p:tgtEl>
                                      </p:cBhvr>
                                    </p:animEffect>
                                    <p:anim calcmode="lin" valueType="num">
                                      <p:cBhvr>
                                        <p:cTn id="62" dur="1000" fill="hold"/>
                                        <p:tgtEl>
                                          <p:spTgt spid="33"/>
                                        </p:tgtEl>
                                        <p:attrNameLst>
                                          <p:attrName>ppt_x</p:attrName>
                                        </p:attrNameLst>
                                      </p:cBhvr>
                                      <p:tavLst>
                                        <p:tav tm="0">
                                          <p:val>
                                            <p:strVal val="#ppt_x"/>
                                          </p:val>
                                        </p:tav>
                                        <p:tav tm="100000">
                                          <p:val>
                                            <p:strVal val="#ppt_x"/>
                                          </p:val>
                                        </p:tav>
                                      </p:tavLst>
                                    </p:anim>
                                    <p:anim calcmode="lin" valueType="num">
                                      <p:cBhvr>
                                        <p:cTn id="6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15">
            <a:off x="685616" y="1013262"/>
            <a:ext cx="10074990" cy="0"/>
          </a:xfrm>
          <a:prstGeom prst="line">
            <a:avLst/>
          </a:prstGeom>
          <a:ln w="47625" cap="flat">
            <a:solidFill>
              <a:srgbClr val="D61F27"/>
            </a:solidFill>
            <a:prstDash val="solid"/>
            <a:headEnd type="none" w="sm" len="sm"/>
            <a:tailEnd type="none" w="sm" len="sm"/>
          </a:ln>
        </p:spPr>
      </p:sp>
      <p:sp>
        <p:nvSpPr>
          <p:cNvPr id="3" name="AutoShape 3"/>
          <p:cNvSpPr/>
          <p:nvPr/>
        </p:nvSpPr>
        <p:spPr>
          <a:xfrm rot="5313152">
            <a:off x="4127767" y="489894"/>
            <a:ext cx="1005509" cy="0"/>
          </a:xfrm>
          <a:prstGeom prst="line">
            <a:avLst/>
          </a:prstGeom>
          <a:ln w="38100" cap="flat">
            <a:solidFill>
              <a:srgbClr val="D61F27"/>
            </a:solidFill>
            <a:prstDash val="solid"/>
            <a:headEnd type="none" w="sm" len="sm"/>
            <a:tailEnd type="none" w="sm" len="sm"/>
          </a:ln>
        </p:spPr>
      </p:sp>
      <p:pic>
        <p:nvPicPr>
          <p:cNvPr id="4" name="Picture 4"/>
          <p:cNvPicPr>
            <a:picLocks noChangeAspect="1"/>
          </p:cNvPicPr>
          <p:nvPr/>
        </p:nvPicPr>
        <p:blipFill>
          <a:blip r:embed="rId2"/>
          <a:srcRect/>
          <a:stretch>
            <a:fillRect/>
          </a:stretch>
        </p:blipFill>
        <p:spPr>
          <a:xfrm>
            <a:off x="9614652" y="1"/>
            <a:ext cx="2757160" cy="1358255"/>
          </a:xfrm>
          <a:prstGeom prst="rect">
            <a:avLst/>
          </a:prstGeom>
        </p:spPr>
      </p:pic>
      <p:pic>
        <p:nvPicPr>
          <p:cNvPr id="5" name="Picture 5"/>
          <p:cNvPicPr>
            <a:picLocks noChangeAspect="1"/>
          </p:cNvPicPr>
          <p:nvPr/>
        </p:nvPicPr>
        <p:blipFill>
          <a:blip r:embed="rId3"/>
          <a:srcRect b="2772"/>
          <a:stretch>
            <a:fillRect/>
          </a:stretch>
        </p:blipFill>
        <p:spPr>
          <a:xfrm>
            <a:off x="360588" y="2349581"/>
            <a:ext cx="4713173" cy="4105001"/>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977051" y="2349581"/>
            <a:ext cx="4291694" cy="4105001"/>
          </a:xfrm>
          <a:prstGeom prst="rect">
            <a:avLst/>
          </a:prstGeom>
        </p:spPr>
      </p:pic>
      <p:sp>
        <p:nvSpPr>
          <p:cNvPr id="7" name="TextBox 7"/>
          <p:cNvSpPr txBox="1"/>
          <p:nvPr/>
        </p:nvSpPr>
        <p:spPr>
          <a:xfrm>
            <a:off x="685622" y="464609"/>
            <a:ext cx="3944900"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III. BẢO VỆ HỆ VẬN ĐỘNG</a:t>
            </a:r>
          </a:p>
        </p:txBody>
      </p:sp>
      <p:sp>
        <p:nvSpPr>
          <p:cNvPr id="8" name="TextBox 8"/>
          <p:cNvSpPr txBox="1"/>
          <p:nvPr/>
        </p:nvSpPr>
        <p:spPr>
          <a:xfrm>
            <a:off x="4763833" y="87843"/>
            <a:ext cx="4723853" cy="807722"/>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2 Bệnh, tật liên quan đến hệ vận động và cách phòng tránh</a:t>
            </a:r>
          </a:p>
        </p:txBody>
      </p:sp>
      <p:sp>
        <p:nvSpPr>
          <p:cNvPr id="9" name="TextBox 9"/>
          <p:cNvSpPr txBox="1"/>
          <p:nvPr/>
        </p:nvSpPr>
        <p:spPr>
          <a:xfrm>
            <a:off x="1289509" y="1313806"/>
            <a:ext cx="9609809" cy="807722"/>
          </a:xfrm>
          <a:prstGeom prst="rect">
            <a:avLst/>
          </a:prstGeom>
        </p:spPr>
        <p:txBody>
          <a:bodyPr lIns="0" tIns="0" rIns="0" bIns="0" rtlCol="0" anchor="t">
            <a:spAutoFit/>
          </a:bodyPr>
          <a:lstStyle/>
          <a:p>
            <a:pPr algn="ctr">
              <a:lnSpc>
                <a:spcPct val="120000"/>
              </a:lnSpc>
              <a:spcBef>
                <a:spcPct val="0"/>
              </a:spcBef>
            </a:pPr>
            <a:r>
              <a:rPr lang="en-US" sz="2300" b="1">
                <a:solidFill>
                  <a:srgbClr val="D61F27"/>
                </a:solidFill>
                <a:latin typeface="Arial" pitchFamily="34" charset="0"/>
              </a:rPr>
              <a:t>THỰC HIỆN DỰ ÁN ĐIỀU TRA TỈ LỆ MẮC TẬT CONG VẸO CỘT SỐNG </a:t>
            </a:r>
          </a:p>
          <a:p>
            <a:pPr algn="ctr">
              <a:lnSpc>
                <a:spcPct val="120000"/>
              </a:lnSpc>
              <a:spcBef>
                <a:spcPct val="0"/>
              </a:spcBef>
            </a:pPr>
            <a:r>
              <a:rPr lang="en-US" sz="2300" b="1">
                <a:solidFill>
                  <a:srgbClr val="D61F27"/>
                </a:solidFill>
                <a:latin typeface="Arial" pitchFamily="34" charset="0"/>
              </a:rPr>
              <a:t>TRONG TRƯỜNG HỢP HOẶC KHU DÂN CƯ</a:t>
            </a:r>
          </a:p>
        </p:txBody>
      </p:sp>
      <p:sp>
        <p:nvSpPr>
          <p:cNvPr id="10" name="TextBox 10"/>
          <p:cNvSpPr txBox="1"/>
          <p:nvPr/>
        </p:nvSpPr>
        <p:spPr>
          <a:xfrm>
            <a:off x="6387712" y="3489799"/>
            <a:ext cx="5115492" cy="807722"/>
          </a:xfrm>
          <a:prstGeom prst="rect">
            <a:avLst/>
          </a:prstGeom>
        </p:spPr>
        <p:txBody>
          <a:bodyPr lIns="0" tIns="0" rIns="0" bIns="0" rtlCol="0" anchor="t">
            <a:spAutoFit/>
          </a:bodyPr>
          <a:lstStyle/>
          <a:p>
            <a:pPr algn="just">
              <a:lnSpc>
                <a:spcPct val="120000"/>
              </a:lnSpc>
              <a:spcBef>
                <a:spcPct val="0"/>
              </a:spcBef>
            </a:pPr>
            <a:r>
              <a:rPr lang="en-US" sz="2300" b="1">
                <a:solidFill>
                  <a:srgbClr val="184375"/>
                </a:solidFill>
                <a:latin typeface="Arial" pitchFamily="34" charset="0"/>
              </a:rPr>
              <a:t>Thực hiện điều tra ở trường hợp hoặc khu dân cư</a:t>
            </a:r>
          </a:p>
        </p:txBody>
      </p:sp>
      <p:sp>
        <p:nvSpPr>
          <p:cNvPr id="11" name="TextBox 11"/>
          <p:cNvSpPr txBox="1"/>
          <p:nvPr/>
        </p:nvSpPr>
        <p:spPr>
          <a:xfrm>
            <a:off x="6387712" y="2361948"/>
            <a:ext cx="5115492" cy="807722"/>
          </a:xfrm>
          <a:prstGeom prst="rect">
            <a:avLst/>
          </a:prstGeom>
        </p:spPr>
        <p:txBody>
          <a:bodyPr lIns="0" tIns="0" rIns="0" bIns="0" rtlCol="0" anchor="t">
            <a:spAutoFit/>
          </a:bodyPr>
          <a:lstStyle/>
          <a:p>
            <a:pPr algn="just">
              <a:lnSpc>
                <a:spcPct val="120000"/>
              </a:lnSpc>
              <a:spcBef>
                <a:spcPct val="0"/>
              </a:spcBef>
            </a:pPr>
            <a:r>
              <a:rPr lang="en-US" sz="2300" b="1">
                <a:solidFill>
                  <a:srgbClr val="184375"/>
                </a:solidFill>
                <a:latin typeface="Arial" pitchFamily="34" charset="0"/>
              </a:rPr>
              <a:t>Xác định vấn đề cần điều tra và chuẩn bị mẫu phiếu điều tra</a:t>
            </a:r>
          </a:p>
        </p:txBody>
      </p:sp>
      <p:sp>
        <p:nvSpPr>
          <p:cNvPr id="12" name="TextBox 12"/>
          <p:cNvSpPr txBox="1"/>
          <p:nvPr/>
        </p:nvSpPr>
        <p:spPr>
          <a:xfrm>
            <a:off x="6387712" y="4484632"/>
            <a:ext cx="5115492" cy="384529"/>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Tính tỉ lệ mắc tật cong vẹo cột sống</a:t>
            </a:r>
          </a:p>
        </p:txBody>
      </p:sp>
      <p:sp>
        <p:nvSpPr>
          <p:cNvPr id="13" name="TextBox 13"/>
          <p:cNvSpPr txBox="1"/>
          <p:nvPr/>
        </p:nvSpPr>
        <p:spPr>
          <a:xfrm>
            <a:off x="6387712" y="5288965"/>
            <a:ext cx="5115492" cy="1269578"/>
          </a:xfrm>
          <a:prstGeom prst="rect">
            <a:avLst/>
          </a:prstGeom>
        </p:spPr>
        <p:txBody>
          <a:bodyPr lIns="0" tIns="0" rIns="0" bIns="0" rtlCol="0" anchor="t">
            <a:spAutoFit/>
          </a:bodyPr>
          <a:lstStyle/>
          <a:p>
            <a:pPr algn="just">
              <a:lnSpc>
                <a:spcPct val="120000"/>
              </a:lnSpc>
              <a:spcBef>
                <a:spcPct val="0"/>
              </a:spcBef>
            </a:pPr>
            <a:r>
              <a:rPr lang="en-US" sz="2300" b="1">
                <a:solidFill>
                  <a:srgbClr val="184375"/>
                </a:solidFill>
                <a:latin typeface="Arial" pitchFamily="34" charset="0"/>
              </a:rPr>
              <a:t>Viết báo cáo nhận xét về tỉ lệ người mắc tật cong vẹo cột sống; đề xuất một số cách phòng tránh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1905" y="-943165"/>
            <a:ext cx="13072637" cy="2239349"/>
            <a:chOff x="0" y="0"/>
            <a:chExt cx="5165844" cy="884681"/>
          </a:xfrm>
        </p:grpSpPr>
        <p:sp>
          <p:nvSpPr>
            <p:cNvPr id="3" name="Freeform 3"/>
            <p:cNvSpPr/>
            <p:nvPr/>
          </p:nvSpPr>
          <p:spPr>
            <a:xfrm>
              <a:off x="0" y="0"/>
              <a:ext cx="5165844" cy="884681"/>
            </a:xfrm>
            <a:custGeom>
              <a:avLst/>
              <a:gdLst/>
              <a:ahLst/>
              <a:cxnLst/>
              <a:rect l="l" t="t" r="r" b="b"/>
              <a:pathLst>
                <a:path w="5165844" h="884681">
                  <a:moveTo>
                    <a:pt x="0" y="0"/>
                  </a:moveTo>
                  <a:lnTo>
                    <a:pt x="5165844" y="0"/>
                  </a:lnTo>
                  <a:lnTo>
                    <a:pt x="5165844" y="884681"/>
                  </a:lnTo>
                  <a:lnTo>
                    <a:pt x="0" y="884681"/>
                  </a:lnTo>
                  <a:close/>
                </a:path>
              </a:pathLst>
            </a:custGeom>
            <a:solidFill>
              <a:srgbClr val="D61F2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02915" y="127000"/>
            <a:ext cx="1028432" cy="10287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621" y="1813553"/>
            <a:ext cx="2453392" cy="465419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3139013" y="2410453"/>
            <a:ext cx="2341544" cy="61481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3139013" y="4136519"/>
            <a:ext cx="2341544" cy="614815"/>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334974">
            <a:off x="3663924" y="4433372"/>
            <a:ext cx="1724787" cy="2742486"/>
          </a:xfrm>
          <a:prstGeom prst="rect">
            <a:avLst/>
          </a:prstGeom>
        </p:spPr>
      </p:pic>
      <p:sp>
        <p:nvSpPr>
          <p:cNvPr id="10" name="TextBox 10"/>
          <p:cNvSpPr txBox="1"/>
          <p:nvPr/>
        </p:nvSpPr>
        <p:spPr>
          <a:xfrm>
            <a:off x="685622" y="464609"/>
            <a:ext cx="10431510" cy="384529"/>
          </a:xfrm>
          <a:prstGeom prst="rect">
            <a:avLst/>
          </a:prstGeom>
        </p:spPr>
        <p:txBody>
          <a:bodyPr lIns="0" tIns="0" rIns="0" bIns="0" rtlCol="0" anchor="t">
            <a:spAutoFit/>
          </a:bodyPr>
          <a:lstStyle/>
          <a:p>
            <a:pPr>
              <a:lnSpc>
                <a:spcPts val="3266"/>
              </a:lnSpc>
              <a:spcBef>
                <a:spcPct val="0"/>
              </a:spcBef>
            </a:pPr>
            <a:r>
              <a:rPr lang="en-US" sz="2300" b="1">
                <a:solidFill>
                  <a:srgbClr val="FFFEEB"/>
                </a:solidFill>
                <a:latin typeface="Arial" pitchFamily="34" charset="0"/>
              </a:rPr>
              <a:t>IV. THỰC HÀNH SƠ CỨU VÀ BĂNG BÓ CHO NGƯỜI BỊ GÃY XƯƠNG</a:t>
            </a:r>
          </a:p>
        </p:txBody>
      </p:sp>
      <p:sp>
        <p:nvSpPr>
          <p:cNvPr id="11" name="TextBox 11"/>
          <p:cNvSpPr txBox="1"/>
          <p:nvPr/>
        </p:nvSpPr>
        <p:spPr>
          <a:xfrm>
            <a:off x="4820081" y="1415620"/>
            <a:ext cx="2548663"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1. Cơ sở lý thuyết</a:t>
            </a:r>
          </a:p>
        </p:txBody>
      </p:sp>
      <p:sp>
        <p:nvSpPr>
          <p:cNvPr id="12" name="TextBox 12"/>
          <p:cNvSpPr txBox="1"/>
          <p:nvPr/>
        </p:nvSpPr>
        <p:spPr>
          <a:xfrm>
            <a:off x="5570464" y="2597703"/>
            <a:ext cx="5932740" cy="80772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Gãy xương gây sưng, đau nhức, khó hoặc không cử động được</a:t>
            </a:r>
          </a:p>
        </p:txBody>
      </p:sp>
      <p:sp>
        <p:nvSpPr>
          <p:cNvPr id="13" name="TextBox 13"/>
          <p:cNvSpPr txBox="1"/>
          <p:nvPr/>
        </p:nvSpPr>
        <p:spPr>
          <a:xfrm>
            <a:off x="5570464" y="3911018"/>
            <a:ext cx="6060885" cy="1692771"/>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Khi xương bị gãy nếu được </a:t>
            </a:r>
            <a:r>
              <a:rPr lang="en-US" sz="2300" b="1">
                <a:solidFill>
                  <a:srgbClr val="C00000"/>
                </a:solidFill>
                <a:latin typeface="Arial" pitchFamily="34" charset="0"/>
              </a:rPr>
              <a:t>nắn thẳng trục</a:t>
            </a:r>
            <a:r>
              <a:rPr lang="en-US" sz="2300" b="1">
                <a:solidFill>
                  <a:srgbClr val="000000"/>
                </a:solidFill>
                <a:latin typeface="Arial" pitchFamily="34" charset="0"/>
              </a:rPr>
              <a:t> và </a:t>
            </a:r>
            <a:r>
              <a:rPr lang="en-US" sz="2300" b="1">
                <a:solidFill>
                  <a:srgbClr val="C00000"/>
                </a:solidFill>
                <a:latin typeface="Arial" pitchFamily="34" charset="0"/>
              </a:rPr>
              <a:t>cố định tốt </a:t>
            </a:r>
            <a:r>
              <a:rPr lang="en-US" sz="2300" b="1">
                <a:solidFill>
                  <a:srgbClr val="000000"/>
                </a:solidFill>
                <a:latin typeface="Arial" pitchFamily="34" charset="0"/>
              </a:rPr>
              <a:t>sẽ tự liền lại được do tế bào tạo xương ở màng xương liên tục sản sinh ra các tế bào xương mới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1000" fill="hold"/>
                                        <p:tgtEl>
                                          <p:spTgt spid="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0"/>
                                        <p:tgtEl>
                                          <p:spTgt spid="13"/>
                                        </p:tgtEl>
                                      </p:cBhvr>
                                    </p:animEffect>
                                    <p:anim calcmode="lin" valueType="num">
                                      <p:cBhvr>
                                        <p:cTn id="61" dur="1000" fill="hold"/>
                                        <p:tgtEl>
                                          <p:spTgt spid="13"/>
                                        </p:tgtEl>
                                        <p:attrNameLst>
                                          <p:attrName>ppt_x</p:attrName>
                                        </p:attrNameLst>
                                      </p:cBhvr>
                                      <p:tavLst>
                                        <p:tav tm="0">
                                          <p:val>
                                            <p:strVal val="#ppt_x"/>
                                          </p:val>
                                        </p:tav>
                                        <p:tav tm="100000">
                                          <p:val>
                                            <p:strVal val="#ppt_x"/>
                                          </p:val>
                                        </p:tav>
                                      </p:tavLst>
                                    </p:anim>
                                    <p:anim calcmode="lin" valueType="num">
                                      <p:cBhvr>
                                        <p:cTn id="6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1905" y="-943165"/>
            <a:ext cx="13072637" cy="2239349"/>
            <a:chOff x="0" y="0"/>
            <a:chExt cx="5165844" cy="884681"/>
          </a:xfrm>
        </p:grpSpPr>
        <p:sp>
          <p:nvSpPr>
            <p:cNvPr id="3" name="Freeform 3"/>
            <p:cNvSpPr/>
            <p:nvPr/>
          </p:nvSpPr>
          <p:spPr>
            <a:xfrm>
              <a:off x="0" y="0"/>
              <a:ext cx="5165844" cy="884681"/>
            </a:xfrm>
            <a:custGeom>
              <a:avLst/>
              <a:gdLst/>
              <a:ahLst/>
              <a:cxnLst/>
              <a:rect l="l" t="t" r="r" b="b"/>
              <a:pathLst>
                <a:path w="5165844" h="884681">
                  <a:moveTo>
                    <a:pt x="0" y="0"/>
                  </a:moveTo>
                  <a:lnTo>
                    <a:pt x="5165844" y="0"/>
                  </a:lnTo>
                  <a:lnTo>
                    <a:pt x="5165844" y="884681"/>
                  </a:lnTo>
                  <a:lnTo>
                    <a:pt x="0" y="884681"/>
                  </a:lnTo>
                  <a:close/>
                </a:path>
              </a:pathLst>
            </a:custGeom>
            <a:solidFill>
              <a:srgbClr val="D61F2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02915" y="127000"/>
            <a:ext cx="1028432" cy="1028700"/>
          </a:xfrm>
          <a:prstGeom prst="rect">
            <a:avLst/>
          </a:prstGeom>
        </p:spPr>
      </p:pic>
      <p:grpSp>
        <p:nvGrpSpPr>
          <p:cNvPr id="6" name="Group 6"/>
          <p:cNvGrpSpPr/>
          <p:nvPr/>
        </p:nvGrpSpPr>
        <p:grpSpPr>
          <a:xfrm>
            <a:off x="813765" y="1927157"/>
            <a:ext cx="10817582" cy="1210723"/>
            <a:chOff x="0" y="0"/>
            <a:chExt cx="4274726" cy="478310"/>
          </a:xfrm>
        </p:grpSpPr>
        <p:sp>
          <p:nvSpPr>
            <p:cNvPr id="7" name="Freeform 7"/>
            <p:cNvSpPr/>
            <p:nvPr/>
          </p:nvSpPr>
          <p:spPr>
            <a:xfrm>
              <a:off x="0" y="0"/>
              <a:ext cx="4274726" cy="478310"/>
            </a:xfrm>
            <a:custGeom>
              <a:avLst/>
              <a:gdLst/>
              <a:ahLst/>
              <a:cxnLst/>
              <a:rect l="l" t="t" r="r" b="b"/>
              <a:pathLst>
                <a:path w="4274726" h="478310">
                  <a:moveTo>
                    <a:pt x="24327" y="0"/>
                  </a:moveTo>
                  <a:lnTo>
                    <a:pt x="4250399" y="0"/>
                  </a:lnTo>
                  <a:cubicBezTo>
                    <a:pt x="4263834" y="0"/>
                    <a:pt x="4274726" y="10891"/>
                    <a:pt x="4274726" y="24327"/>
                  </a:cubicBezTo>
                  <a:lnTo>
                    <a:pt x="4274726" y="453983"/>
                  </a:lnTo>
                  <a:cubicBezTo>
                    <a:pt x="4274726" y="460435"/>
                    <a:pt x="4272163" y="466623"/>
                    <a:pt x="4267601" y="471185"/>
                  </a:cubicBezTo>
                  <a:cubicBezTo>
                    <a:pt x="4263039" y="475747"/>
                    <a:pt x="4256851" y="478310"/>
                    <a:pt x="4250399" y="478310"/>
                  </a:cubicBezTo>
                  <a:lnTo>
                    <a:pt x="24327" y="478310"/>
                  </a:lnTo>
                  <a:cubicBezTo>
                    <a:pt x="10891" y="478310"/>
                    <a:pt x="0" y="467419"/>
                    <a:pt x="0" y="453983"/>
                  </a:cubicBezTo>
                  <a:lnTo>
                    <a:pt x="0" y="24327"/>
                  </a:lnTo>
                  <a:cubicBezTo>
                    <a:pt x="0" y="10891"/>
                    <a:pt x="10891" y="0"/>
                    <a:pt x="24327" y="0"/>
                  </a:cubicBezTo>
                  <a:close/>
                </a:path>
              </a:pathLst>
            </a:custGeom>
            <a:solidFill>
              <a:srgbClr val="FFDE59"/>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AutoShape 9"/>
          <p:cNvSpPr/>
          <p:nvPr/>
        </p:nvSpPr>
        <p:spPr>
          <a:xfrm rot="-5336788">
            <a:off x="-485052" y="5131925"/>
            <a:ext cx="2417526" cy="0"/>
          </a:xfrm>
          <a:prstGeom prst="line">
            <a:avLst/>
          </a:prstGeom>
          <a:ln>
            <a:headEnd type="oval" w="lg" len="lg"/>
            <a:tailEnd type="oval" w="lg" len="lg"/>
          </a:ln>
        </p:spPr>
        <p:style>
          <a:lnRef idx="3">
            <a:schemeClr val="accent1"/>
          </a:lnRef>
          <a:fillRef idx="0">
            <a:schemeClr val="accent1"/>
          </a:fillRef>
          <a:effectRef idx="2">
            <a:schemeClr val="accent1"/>
          </a:effectRef>
          <a:fontRef idx="minor">
            <a:schemeClr val="tx1"/>
          </a:fontRef>
        </p:style>
      </p:sp>
      <p:pic>
        <p:nvPicPr>
          <p:cNvPr id="10" name="Picture 10"/>
          <p:cNvPicPr>
            <a:picLocks noChangeAspect="1"/>
          </p:cNvPicPr>
          <p:nvPr/>
        </p:nvPicPr>
        <p:blipFill>
          <a:blip r:embed="rId4"/>
          <a:srcRect/>
          <a:stretch>
            <a:fillRect/>
          </a:stretch>
        </p:blipFill>
        <p:spPr>
          <a:xfrm>
            <a:off x="6222556" y="4851001"/>
            <a:ext cx="4268034" cy="1736119"/>
          </a:xfrm>
          <a:prstGeom prst="rect">
            <a:avLst/>
          </a:prstGeom>
        </p:spPr>
      </p:pic>
      <p:sp>
        <p:nvSpPr>
          <p:cNvPr id="11" name="TextBox 11"/>
          <p:cNvSpPr txBox="1"/>
          <p:nvPr/>
        </p:nvSpPr>
        <p:spPr>
          <a:xfrm>
            <a:off x="4494927" y="1415620"/>
            <a:ext cx="5315114" cy="384529"/>
          </a:xfrm>
          <a:prstGeom prst="rect">
            <a:avLst/>
          </a:prstGeom>
        </p:spPr>
        <p:txBody>
          <a:bodyPr lIns="0" tIns="0" rIns="0" bIns="0" rtlCol="0" anchor="t">
            <a:spAutoFit/>
          </a:bodyPr>
          <a:lstStyle/>
          <a:p>
            <a:pPr>
              <a:lnSpc>
                <a:spcPts val="3266"/>
              </a:lnSpc>
            </a:pPr>
            <a:r>
              <a:rPr lang="en-US" sz="2300" b="1">
                <a:solidFill>
                  <a:srgbClr val="D61F27"/>
                </a:solidFill>
                <a:latin typeface="Arial" pitchFamily="34" charset="0"/>
              </a:rPr>
              <a:t>2. Các bước tiến hành</a:t>
            </a:r>
          </a:p>
        </p:txBody>
      </p:sp>
      <p:sp>
        <p:nvSpPr>
          <p:cNvPr id="12" name="TextBox 12"/>
          <p:cNvSpPr txBox="1"/>
          <p:nvPr/>
        </p:nvSpPr>
        <p:spPr>
          <a:xfrm>
            <a:off x="1135766" y="2104952"/>
            <a:ext cx="9917294" cy="849463"/>
          </a:xfrm>
          <a:prstGeom prst="rect">
            <a:avLst/>
          </a:prstGeom>
        </p:spPr>
        <p:txBody>
          <a:bodyPr lIns="0" tIns="0" rIns="0" bIns="0" rtlCol="0" anchor="t">
            <a:spAutoFit/>
          </a:bodyPr>
          <a:lstStyle/>
          <a:p>
            <a:pPr algn="ctr">
              <a:lnSpc>
                <a:spcPct val="120000"/>
              </a:lnSpc>
              <a:spcBef>
                <a:spcPct val="0"/>
              </a:spcBef>
            </a:pPr>
            <a:r>
              <a:rPr lang="en-US" sz="2300" b="1">
                <a:solidFill>
                  <a:srgbClr val="000000"/>
                </a:solidFill>
                <a:latin typeface="Arial" pitchFamily="34" charset="0"/>
              </a:rPr>
              <a:t>Chuẩn bị: nẹp có chiều dài phù hợp (thước, thanh gỗ, thanh tre,…), bông, băng, dây buộc, vải hoặc quần áo sạch</a:t>
            </a:r>
          </a:p>
        </p:txBody>
      </p:sp>
      <p:sp>
        <p:nvSpPr>
          <p:cNvPr id="13" name="TextBox 13"/>
          <p:cNvSpPr txBox="1"/>
          <p:nvPr/>
        </p:nvSpPr>
        <p:spPr>
          <a:xfrm>
            <a:off x="723711" y="3429980"/>
            <a:ext cx="5980301" cy="384529"/>
          </a:xfrm>
          <a:prstGeom prst="rect">
            <a:avLst/>
          </a:prstGeom>
        </p:spPr>
        <p:txBody>
          <a:bodyPr wrap="square" lIns="0" tIns="0" rIns="0" bIns="0" rtlCol="0" anchor="t">
            <a:spAutoFit/>
          </a:bodyPr>
          <a:lstStyle/>
          <a:p>
            <a:pPr>
              <a:lnSpc>
                <a:spcPts val="3266"/>
              </a:lnSpc>
              <a:spcBef>
                <a:spcPct val="0"/>
              </a:spcBef>
            </a:pPr>
            <a:r>
              <a:rPr lang="en-US" sz="2300" b="1" i="1">
                <a:solidFill>
                  <a:srgbClr val="C00000"/>
                </a:solidFill>
                <a:latin typeface="Arial" pitchFamily="34" charset="0"/>
              </a:rPr>
              <a:t>Bước 1: Đặt nẹp cố định xương gãy</a:t>
            </a:r>
          </a:p>
        </p:txBody>
      </p:sp>
      <p:sp>
        <p:nvSpPr>
          <p:cNvPr id="14" name="TextBox 14"/>
          <p:cNvSpPr txBox="1"/>
          <p:nvPr/>
        </p:nvSpPr>
        <p:spPr>
          <a:xfrm>
            <a:off x="813766" y="3897763"/>
            <a:ext cx="10004552" cy="2539157"/>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 Đặt hai nẹp dọc theo xương bị gãy</a:t>
            </a:r>
          </a:p>
          <a:p>
            <a:pPr>
              <a:lnSpc>
                <a:spcPct val="120000"/>
              </a:lnSpc>
              <a:spcBef>
                <a:spcPct val="0"/>
              </a:spcBef>
            </a:pPr>
            <a:r>
              <a:rPr lang="en-US" sz="2300" b="1">
                <a:solidFill>
                  <a:srgbClr val="000000"/>
                </a:solidFill>
                <a:latin typeface="Arial" pitchFamily="34" charset="0"/>
              </a:rPr>
              <a:t>. Lót băng, gạc, vải hoặc quần áo sạch ở đầu nẹp và chỗ sát xương</a:t>
            </a:r>
          </a:p>
          <a:p>
            <a:pPr>
              <a:lnSpc>
                <a:spcPct val="120000"/>
              </a:lnSpc>
              <a:spcBef>
                <a:spcPct val="0"/>
              </a:spcBef>
            </a:pPr>
            <a:r>
              <a:rPr lang="en-US" sz="2300" b="1">
                <a:solidFill>
                  <a:srgbClr val="000000"/>
                </a:solidFill>
                <a:latin typeface="Arial" pitchFamily="34" charset="0"/>
              </a:rPr>
              <a:t>. Buộc cố định phía trên và phía </a:t>
            </a:r>
          </a:p>
          <a:p>
            <a:pPr>
              <a:lnSpc>
                <a:spcPct val="120000"/>
              </a:lnSpc>
              <a:spcBef>
                <a:spcPct val="0"/>
              </a:spcBef>
            </a:pPr>
            <a:r>
              <a:rPr lang="en-US" sz="2300" b="1">
                <a:solidFill>
                  <a:srgbClr val="000000"/>
                </a:solidFill>
                <a:latin typeface="Arial" pitchFamily="34" charset="0"/>
              </a:rPr>
              <a:t>dưới vị trí gãy</a:t>
            </a:r>
          </a:p>
          <a:p>
            <a:pPr>
              <a:lnSpc>
                <a:spcPct val="120000"/>
              </a:lnSpc>
              <a:spcBef>
                <a:spcPct val="0"/>
              </a:spcBef>
            </a:pPr>
            <a:r>
              <a:rPr lang="en-US" sz="2300" b="1">
                <a:solidFill>
                  <a:srgbClr val="000000"/>
                </a:solidFill>
                <a:latin typeface="Arial" pitchFamily="34" charset="0"/>
              </a:rPr>
              <a:t>. Dùng băng hoặc dây vải sạch </a:t>
            </a:r>
          </a:p>
          <a:p>
            <a:pPr>
              <a:lnSpc>
                <a:spcPct val="120000"/>
              </a:lnSpc>
              <a:spcBef>
                <a:spcPct val="0"/>
              </a:spcBef>
            </a:pPr>
            <a:r>
              <a:rPr lang="en-US" sz="2300" b="1">
                <a:solidFill>
                  <a:srgbClr val="000000"/>
                </a:solidFill>
                <a:latin typeface="Arial" pitchFamily="34" charset="0"/>
              </a:rPr>
              <a:t>cuốn các vòng tròn quanh nẹ</a:t>
            </a:r>
          </a:p>
        </p:txBody>
      </p:sp>
      <p:sp>
        <p:nvSpPr>
          <p:cNvPr id="15" name="TextBox 15"/>
          <p:cNvSpPr txBox="1"/>
          <p:nvPr/>
        </p:nvSpPr>
        <p:spPr>
          <a:xfrm>
            <a:off x="685622" y="464609"/>
            <a:ext cx="10431510" cy="384529"/>
          </a:xfrm>
          <a:prstGeom prst="rect">
            <a:avLst/>
          </a:prstGeom>
        </p:spPr>
        <p:txBody>
          <a:bodyPr lIns="0" tIns="0" rIns="0" bIns="0" rtlCol="0" anchor="t">
            <a:spAutoFit/>
          </a:bodyPr>
          <a:lstStyle/>
          <a:p>
            <a:pPr>
              <a:lnSpc>
                <a:spcPts val="3266"/>
              </a:lnSpc>
              <a:spcBef>
                <a:spcPct val="0"/>
              </a:spcBef>
            </a:pPr>
            <a:r>
              <a:rPr lang="en-US" sz="2300" b="1">
                <a:solidFill>
                  <a:srgbClr val="FFFEEB"/>
                </a:solidFill>
                <a:latin typeface="Arial" pitchFamily="34" charset="0"/>
              </a:rPr>
              <a:t>IV. THỰC HÀNH SƠ CỨU VÀ BĂNG BÓ CHO NGƯỜI BỊ GÃY XƯƠNG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622" y="400045"/>
            <a:ext cx="10817582" cy="2163693"/>
            <a:chOff x="0" y="0"/>
            <a:chExt cx="21640800" cy="4327385"/>
          </a:xfrm>
        </p:grpSpPr>
        <p:grpSp>
          <p:nvGrpSpPr>
            <p:cNvPr id="3" name="Group 3"/>
            <p:cNvGrpSpPr/>
            <p:nvPr/>
          </p:nvGrpSpPr>
          <p:grpSpPr>
            <a:xfrm>
              <a:off x="0" y="0"/>
              <a:ext cx="21640800" cy="4327385"/>
              <a:chOff x="0" y="0"/>
              <a:chExt cx="4274726" cy="854792"/>
            </a:xfrm>
          </p:grpSpPr>
          <p:sp>
            <p:nvSpPr>
              <p:cNvPr id="4" name="Freeform 4"/>
              <p:cNvSpPr/>
              <p:nvPr/>
            </p:nvSpPr>
            <p:spPr>
              <a:xfrm>
                <a:off x="0" y="0"/>
                <a:ext cx="4274726" cy="854792"/>
              </a:xfrm>
              <a:custGeom>
                <a:avLst/>
                <a:gdLst/>
                <a:ahLst/>
                <a:cxnLst/>
                <a:rect l="l" t="t" r="r" b="b"/>
                <a:pathLst>
                  <a:path w="4274726" h="854792">
                    <a:moveTo>
                      <a:pt x="4274726" y="0"/>
                    </a:moveTo>
                    <a:lnTo>
                      <a:pt x="0" y="0"/>
                    </a:lnTo>
                    <a:lnTo>
                      <a:pt x="0" y="666832"/>
                    </a:lnTo>
                    <a:lnTo>
                      <a:pt x="157480" y="666832"/>
                    </a:lnTo>
                    <a:lnTo>
                      <a:pt x="157480" y="854792"/>
                    </a:lnTo>
                    <a:lnTo>
                      <a:pt x="463550" y="666832"/>
                    </a:lnTo>
                    <a:lnTo>
                      <a:pt x="4274726" y="666832"/>
                    </a:lnTo>
                    <a:lnTo>
                      <a:pt x="4274726" y="0"/>
                    </a:lnTo>
                    <a:close/>
                  </a:path>
                </a:pathLst>
              </a:custGeom>
              <a:solidFill>
                <a:srgbClr val="FFDE59"/>
              </a:solidFill>
            </p:spPr>
          </p:sp>
          <p:sp>
            <p:nvSpPr>
              <p:cNvPr id="5" name="TextBox 5"/>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sp>
          <p:nvSpPr>
            <p:cNvPr id="6" name="TextBox 6"/>
            <p:cNvSpPr txBox="1"/>
            <p:nvPr/>
          </p:nvSpPr>
          <p:spPr>
            <a:xfrm>
              <a:off x="584014" y="403236"/>
              <a:ext cx="20472772" cy="2539155"/>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Vận động viên nâng được mức tạ lên đến hàng trăm kilôgam là nhờ những cơ quan nào? Em hãy nâng một vật vừa sức rồi chỉ ra sự phối hợp hoạt động của các cơ quan tham gia thực hiện động tác đó.</a:t>
              </a:r>
            </a:p>
          </p:txBody>
        </p:sp>
      </p:grpSp>
      <p:pic>
        <p:nvPicPr>
          <p:cNvPr id="8" name="Picture 8"/>
          <p:cNvPicPr>
            <a:picLocks noChangeAspect="1"/>
          </p:cNvPicPr>
          <p:nvPr/>
        </p:nvPicPr>
        <p:blipFill>
          <a:blip r:embed="rId2"/>
          <a:srcRect/>
          <a:stretch>
            <a:fillRect/>
          </a:stretch>
        </p:blipFill>
        <p:spPr>
          <a:xfrm>
            <a:off x="5699462" y="2297193"/>
            <a:ext cx="5803742" cy="387500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1905" y="-943165"/>
            <a:ext cx="13072637" cy="2239349"/>
            <a:chOff x="0" y="0"/>
            <a:chExt cx="5165844" cy="884681"/>
          </a:xfrm>
        </p:grpSpPr>
        <p:sp>
          <p:nvSpPr>
            <p:cNvPr id="3" name="Freeform 3"/>
            <p:cNvSpPr/>
            <p:nvPr/>
          </p:nvSpPr>
          <p:spPr>
            <a:xfrm>
              <a:off x="0" y="0"/>
              <a:ext cx="5165844" cy="884681"/>
            </a:xfrm>
            <a:custGeom>
              <a:avLst/>
              <a:gdLst/>
              <a:ahLst/>
              <a:cxnLst/>
              <a:rect l="l" t="t" r="r" b="b"/>
              <a:pathLst>
                <a:path w="5165844" h="884681">
                  <a:moveTo>
                    <a:pt x="0" y="0"/>
                  </a:moveTo>
                  <a:lnTo>
                    <a:pt x="5165844" y="0"/>
                  </a:lnTo>
                  <a:lnTo>
                    <a:pt x="5165844" y="884681"/>
                  </a:lnTo>
                  <a:lnTo>
                    <a:pt x="0" y="884681"/>
                  </a:lnTo>
                  <a:close/>
                </a:path>
              </a:pathLst>
            </a:custGeom>
            <a:solidFill>
              <a:srgbClr val="D61F2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02915" y="127000"/>
            <a:ext cx="1028432" cy="1028700"/>
          </a:xfrm>
          <a:prstGeom prst="rect">
            <a:avLst/>
          </a:prstGeom>
        </p:spPr>
      </p:pic>
      <p:grpSp>
        <p:nvGrpSpPr>
          <p:cNvPr id="6" name="Group 6"/>
          <p:cNvGrpSpPr/>
          <p:nvPr/>
        </p:nvGrpSpPr>
        <p:grpSpPr>
          <a:xfrm>
            <a:off x="813765" y="1927157"/>
            <a:ext cx="10817582" cy="1210723"/>
            <a:chOff x="0" y="0"/>
            <a:chExt cx="4274726" cy="478310"/>
          </a:xfrm>
        </p:grpSpPr>
        <p:sp>
          <p:nvSpPr>
            <p:cNvPr id="7" name="Freeform 7"/>
            <p:cNvSpPr/>
            <p:nvPr/>
          </p:nvSpPr>
          <p:spPr>
            <a:xfrm>
              <a:off x="0" y="0"/>
              <a:ext cx="4274726" cy="478310"/>
            </a:xfrm>
            <a:custGeom>
              <a:avLst/>
              <a:gdLst/>
              <a:ahLst/>
              <a:cxnLst/>
              <a:rect l="l" t="t" r="r" b="b"/>
              <a:pathLst>
                <a:path w="4274726" h="478310">
                  <a:moveTo>
                    <a:pt x="24327" y="0"/>
                  </a:moveTo>
                  <a:lnTo>
                    <a:pt x="4250399" y="0"/>
                  </a:lnTo>
                  <a:cubicBezTo>
                    <a:pt x="4263834" y="0"/>
                    <a:pt x="4274726" y="10891"/>
                    <a:pt x="4274726" y="24327"/>
                  </a:cubicBezTo>
                  <a:lnTo>
                    <a:pt x="4274726" y="453983"/>
                  </a:lnTo>
                  <a:cubicBezTo>
                    <a:pt x="4274726" y="460435"/>
                    <a:pt x="4272163" y="466623"/>
                    <a:pt x="4267601" y="471185"/>
                  </a:cubicBezTo>
                  <a:cubicBezTo>
                    <a:pt x="4263039" y="475747"/>
                    <a:pt x="4256851" y="478310"/>
                    <a:pt x="4250399" y="478310"/>
                  </a:cubicBezTo>
                  <a:lnTo>
                    <a:pt x="24327" y="478310"/>
                  </a:lnTo>
                  <a:cubicBezTo>
                    <a:pt x="10891" y="478310"/>
                    <a:pt x="0" y="467419"/>
                    <a:pt x="0" y="453983"/>
                  </a:cubicBezTo>
                  <a:lnTo>
                    <a:pt x="0" y="24327"/>
                  </a:lnTo>
                  <a:cubicBezTo>
                    <a:pt x="0" y="10891"/>
                    <a:pt x="10891" y="0"/>
                    <a:pt x="24327" y="0"/>
                  </a:cubicBezTo>
                  <a:close/>
                </a:path>
              </a:pathLst>
            </a:custGeom>
            <a:solidFill>
              <a:srgbClr val="FFDE59"/>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9" name="AutoShape 9"/>
          <p:cNvSpPr/>
          <p:nvPr/>
        </p:nvSpPr>
        <p:spPr>
          <a:xfrm rot="-5336788">
            <a:off x="-485052" y="5131925"/>
            <a:ext cx="2417526" cy="0"/>
          </a:xfrm>
          <a:prstGeom prst="line">
            <a:avLst/>
          </a:prstGeom>
          <a:ln>
            <a:headEnd type="oval" w="lg" len="lg"/>
            <a:tailEnd type="oval" w="lg" len="lg"/>
          </a:ln>
        </p:spPr>
        <p:style>
          <a:lnRef idx="3">
            <a:schemeClr val="accent1"/>
          </a:lnRef>
          <a:fillRef idx="0">
            <a:schemeClr val="accent1"/>
          </a:fillRef>
          <a:effectRef idx="2">
            <a:schemeClr val="accent1"/>
          </a:effectRef>
          <a:fontRef idx="minor">
            <a:schemeClr val="tx1"/>
          </a:fontRef>
        </p:style>
      </p:sp>
      <p:pic>
        <p:nvPicPr>
          <p:cNvPr id="10" name="Picture 10"/>
          <p:cNvPicPr>
            <a:picLocks noChangeAspect="1"/>
          </p:cNvPicPr>
          <p:nvPr/>
        </p:nvPicPr>
        <p:blipFill>
          <a:blip r:embed="rId4"/>
          <a:srcRect l="3249" r="3249"/>
          <a:stretch>
            <a:fillRect/>
          </a:stretch>
        </p:blipFill>
        <p:spPr>
          <a:xfrm>
            <a:off x="7225053" y="3474430"/>
            <a:ext cx="4406295" cy="2885309"/>
          </a:xfrm>
          <a:prstGeom prst="rect">
            <a:avLst/>
          </a:prstGeom>
        </p:spPr>
      </p:pic>
      <p:sp>
        <p:nvSpPr>
          <p:cNvPr id="11" name="TextBox 11"/>
          <p:cNvSpPr txBox="1"/>
          <p:nvPr/>
        </p:nvSpPr>
        <p:spPr>
          <a:xfrm>
            <a:off x="4494927" y="1415620"/>
            <a:ext cx="5315114" cy="384529"/>
          </a:xfrm>
          <a:prstGeom prst="rect">
            <a:avLst/>
          </a:prstGeom>
        </p:spPr>
        <p:txBody>
          <a:bodyPr lIns="0" tIns="0" rIns="0" bIns="0" rtlCol="0" anchor="t">
            <a:spAutoFit/>
          </a:bodyPr>
          <a:lstStyle/>
          <a:p>
            <a:pPr>
              <a:lnSpc>
                <a:spcPts val="3266"/>
              </a:lnSpc>
            </a:pPr>
            <a:r>
              <a:rPr lang="en-US" sz="2300" b="1">
                <a:solidFill>
                  <a:srgbClr val="D61F27"/>
                </a:solidFill>
                <a:latin typeface="Arial" pitchFamily="34" charset="0"/>
              </a:rPr>
              <a:t>2. Các bước tiến hành</a:t>
            </a:r>
          </a:p>
        </p:txBody>
      </p:sp>
      <p:sp>
        <p:nvSpPr>
          <p:cNvPr id="12" name="TextBox 12"/>
          <p:cNvSpPr txBox="1"/>
          <p:nvPr/>
        </p:nvSpPr>
        <p:spPr>
          <a:xfrm>
            <a:off x="1135766" y="2104952"/>
            <a:ext cx="9917294" cy="807722"/>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Chuẩn bị: nẹp có chiều dài phù hợp (thước, thanh gỗ, thanh tre,…), bông, băng, dây buộc, vải hoặc quần áo sạch</a:t>
            </a:r>
          </a:p>
        </p:txBody>
      </p:sp>
      <p:sp>
        <p:nvSpPr>
          <p:cNvPr id="13" name="TextBox 13"/>
          <p:cNvSpPr txBox="1"/>
          <p:nvPr/>
        </p:nvSpPr>
        <p:spPr>
          <a:xfrm>
            <a:off x="723711" y="3429980"/>
            <a:ext cx="4756846" cy="384529"/>
          </a:xfrm>
          <a:prstGeom prst="rect">
            <a:avLst/>
          </a:prstGeom>
        </p:spPr>
        <p:txBody>
          <a:bodyPr lIns="0" tIns="0" rIns="0" bIns="0" rtlCol="0" anchor="t">
            <a:spAutoFit/>
          </a:bodyPr>
          <a:lstStyle/>
          <a:p>
            <a:pPr>
              <a:lnSpc>
                <a:spcPts val="3266"/>
              </a:lnSpc>
              <a:spcBef>
                <a:spcPct val="0"/>
              </a:spcBef>
            </a:pPr>
            <a:r>
              <a:rPr lang="en-US" sz="2300" b="1" i="1">
                <a:solidFill>
                  <a:srgbClr val="C00000"/>
                </a:solidFill>
                <a:latin typeface="Arial" pitchFamily="34" charset="0"/>
              </a:rPr>
              <a:t>Bước 2: Cố định xương</a:t>
            </a:r>
          </a:p>
        </p:txBody>
      </p:sp>
      <p:sp>
        <p:nvSpPr>
          <p:cNvPr id="14" name="TextBox 14"/>
          <p:cNvSpPr txBox="1"/>
          <p:nvPr/>
        </p:nvSpPr>
        <p:spPr>
          <a:xfrm>
            <a:off x="813766" y="3897763"/>
            <a:ext cx="6338718" cy="2548390"/>
          </a:xfrm>
          <a:prstGeom prst="rect">
            <a:avLst/>
          </a:prstGeom>
        </p:spPr>
        <p:txBody>
          <a:bodyPr wrap="square" lIns="0" tIns="0" rIns="0" bIns="0" rtlCol="0" anchor="t">
            <a:spAutoFit/>
          </a:bodyPr>
          <a:lstStyle/>
          <a:p>
            <a:pPr>
              <a:lnSpc>
                <a:spcPct val="120000"/>
              </a:lnSpc>
            </a:pPr>
            <a:r>
              <a:rPr lang="en-US" sz="2300" b="1">
                <a:solidFill>
                  <a:srgbClr val="000000"/>
                </a:solidFill>
                <a:latin typeface="Arial" pitchFamily="34" charset="0"/>
              </a:rPr>
              <a:t>. Cố định xương tùy theo tư thế gãy xương. </a:t>
            </a:r>
          </a:p>
          <a:p>
            <a:pPr>
              <a:lnSpc>
                <a:spcPct val="120000"/>
              </a:lnSpc>
            </a:pPr>
            <a:r>
              <a:rPr lang="en-US" sz="2300" b="1">
                <a:solidFill>
                  <a:srgbClr val="000000"/>
                </a:solidFill>
                <a:latin typeface="Arial" pitchFamily="34" charset="0"/>
              </a:rPr>
              <a:t>	</a:t>
            </a:r>
            <a:r>
              <a:rPr lang="en-US" sz="2300" b="1" i="1">
                <a:solidFill>
                  <a:srgbClr val="C00000"/>
                </a:solidFill>
                <a:latin typeface="Arial" pitchFamily="34" charset="0"/>
              </a:rPr>
              <a:t>Ví dụ: gãy xương cẳng tay thì cố định 	bằng cách treo tay trước ngực ở tư thế 	cẳng tay tương đối vuông góc cánh tay</a:t>
            </a:r>
          </a:p>
          <a:p>
            <a:pPr>
              <a:lnSpc>
                <a:spcPct val="120000"/>
              </a:lnSpc>
              <a:spcBef>
                <a:spcPct val="0"/>
              </a:spcBef>
            </a:pPr>
            <a:r>
              <a:rPr lang="en-US" sz="2300" b="1">
                <a:solidFill>
                  <a:srgbClr val="000000"/>
                </a:solidFill>
                <a:latin typeface="Arial" pitchFamily="34" charset="0"/>
              </a:rPr>
              <a:t>. Đưa ngay người bị thương đến CSYT 	gần nhất</a:t>
            </a:r>
          </a:p>
        </p:txBody>
      </p:sp>
      <p:sp>
        <p:nvSpPr>
          <p:cNvPr id="15" name="TextBox 15"/>
          <p:cNvSpPr txBox="1"/>
          <p:nvPr/>
        </p:nvSpPr>
        <p:spPr>
          <a:xfrm>
            <a:off x="685622" y="464609"/>
            <a:ext cx="10431510" cy="384529"/>
          </a:xfrm>
          <a:prstGeom prst="rect">
            <a:avLst/>
          </a:prstGeom>
        </p:spPr>
        <p:txBody>
          <a:bodyPr lIns="0" tIns="0" rIns="0" bIns="0" rtlCol="0" anchor="t">
            <a:spAutoFit/>
          </a:bodyPr>
          <a:lstStyle/>
          <a:p>
            <a:pPr>
              <a:lnSpc>
                <a:spcPts val="3266"/>
              </a:lnSpc>
              <a:spcBef>
                <a:spcPct val="0"/>
              </a:spcBef>
            </a:pPr>
            <a:r>
              <a:rPr lang="en-US" sz="2300" b="1">
                <a:solidFill>
                  <a:srgbClr val="FFFEEB"/>
                </a:solidFill>
                <a:latin typeface="Arial" pitchFamily="34" charset="0"/>
              </a:rPr>
              <a:t>IV. THỰC HÀNH SƠ CỨU VÀ BĂNG BÓ CHO NGƯỜI BỊ GÃY XƯƠNG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1905" y="-943165"/>
            <a:ext cx="13072637" cy="2239349"/>
            <a:chOff x="0" y="0"/>
            <a:chExt cx="5165844" cy="884681"/>
          </a:xfrm>
        </p:grpSpPr>
        <p:sp>
          <p:nvSpPr>
            <p:cNvPr id="3" name="Freeform 3"/>
            <p:cNvSpPr/>
            <p:nvPr/>
          </p:nvSpPr>
          <p:spPr>
            <a:xfrm>
              <a:off x="0" y="0"/>
              <a:ext cx="5165844" cy="884681"/>
            </a:xfrm>
            <a:custGeom>
              <a:avLst/>
              <a:gdLst/>
              <a:ahLst/>
              <a:cxnLst/>
              <a:rect l="l" t="t" r="r" b="b"/>
              <a:pathLst>
                <a:path w="5165844" h="884681">
                  <a:moveTo>
                    <a:pt x="0" y="0"/>
                  </a:moveTo>
                  <a:lnTo>
                    <a:pt x="5165844" y="0"/>
                  </a:lnTo>
                  <a:lnTo>
                    <a:pt x="5165844" y="884681"/>
                  </a:lnTo>
                  <a:lnTo>
                    <a:pt x="0" y="884681"/>
                  </a:lnTo>
                  <a:close/>
                </a:path>
              </a:pathLst>
            </a:custGeom>
            <a:solidFill>
              <a:srgbClr val="D61F2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02915" y="127000"/>
            <a:ext cx="1028432" cy="1028700"/>
          </a:xfrm>
          <a:prstGeom prst="rect">
            <a:avLst/>
          </a:prstGeom>
        </p:spPr>
      </p:pic>
      <p:sp>
        <p:nvSpPr>
          <p:cNvPr id="6" name="TextBox 6"/>
          <p:cNvSpPr txBox="1"/>
          <p:nvPr/>
        </p:nvSpPr>
        <p:spPr>
          <a:xfrm>
            <a:off x="4494927" y="1415620"/>
            <a:ext cx="5315114" cy="384529"/>
          </a:xfrm>
          <a:prstGeom prst="rect">
            <a:avLst/>
          </a:prstGeom>
        </p:spPr>
        <p:txBody>
          <a:bodyPr lIns="0" tIns="0" rIns="0" bIns="0" rtlCol="0" anchor="t">
            <a:spAutoFit/>
          </a:bodyPr>
          <a:lstStyle/>
          <a:p>
            <a:pPr>
              <a:lnSpc>
                <a:spcPts val="3266"/>
              </a:lnSpc>
            </a:pPr>
            <a:r>
              <a:rPr lang="en-US" sz="2300" b="1">
                <a:solidFill>
                  <a:srgbClr val="D61F27"/>
                </a:solidFill>
                <a:latin typeface="Arial" pitchFamily="34" charset="0"/>
              </a:rPr>
              <a:t>2. Các bước tiến hành</a:t>
            </a:r>
          </a:p>
        </p:txBody>
      </p:sp>
      <p:grpSp>
        <p:nvGrpSpPr>
          <p:cNvPr id="7" name="Group 7"/>
          <p:cNvGrpSpPr/>
          <p:nvPr/>
        </p:nvGrpSpPr>
        <p:grpSpPr>
          <a:xfrm>
            <a:off x="685622" y="1978653"/>
            <a:ext cx="10817582" cy="3613877"/>
            <a:chOff x="0" y="0"/>
            <a:chExt cx="4274726" cy="1427705"/>
          </a:xfrm>
        </p:grpSpPr>
        <p:sp>
          <p:nvSpPr>
            <p:cNvPr id="8" name="Freeform 8"/>
            <p:cNvSpPr/>
            <p:nvPr/>
          </p:nvSpPr>
          <p:spPr>
            <a:xfrm>
              <a:off x="0" y="0"/>
              <a:ext cx="4274726" cy="1427705"/>
            </a:xfrm>
            <a:custGeom>
              <a:avLst/>
              <a:gdLst/>
              <a:ahLst/>
              <a:cxnLst/>
              <a:rect l="l" t="t" r="r" b="b"/>
              <a:pathLst>
                <a:path w="4274726" h="1427705">
                  <a:moveTo>
                    <a:pt x="24327" y="0"/>
                  </a:moveTo>
                  <a:lnTo>
                    <a:pt x="4250399" y="0"/>
                  </a:lnTo>
                  <a:cubicBezTo>
                    <a:pt x="4263834" y="0"/>
                    <a:pt x="4274726" y="10891"/>
                    <a:pt x="4274726" y="24327"/>
                  </a:cubicBezTo>
                  <a:lnTo>
                    <a:pt x="4274726" y="1403378"/>
                  </a:lnTo>
                  <a:cubicBezTo>
                    <a:pt x="4274726" y="1416813"/>
                    <a:pt x="4263834" y="1427705"/>
                    <a:pt x="4250399" y="1427705"/>
                  </a:cubicBezTo>
                  <a:lnTo>
                    <a:pt x="24327" y="1427705"/>
                  </a:lnTo>
                  <a:cubicBezTo>
                    <a:pt x="10891" y="1427705"/>
                    <a:pt x="0" y="1416813"/>
                    <a:pt x="0" y="1403378"/>
                  </a:cubicBezTo>
                  <a:lnTo>
                    <a:pt x="0" y="24327"/>
                  </a:lnTo>
                  <a:cubicBezTo>
                    <a:pt x="0" y="10891"/>
                    <a:pt x="10891" y="0"/>
                    <a:pt x="24327" y="0"/>
                  </a:cubicBezTo>
                  <a:close/>
                </a:path>
              </a:pathLst>
            </a:custGeom>
            <a:solidFill>
              <a:srgbClr val="FFDE59"/>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622" y="1978653"/>
            <a:ext cx="2650863" cy="825296"/>
          </a:xfrm>
          <a:prstGeom prst="rect">
            <a:avLst/>
          </a:prstGeom>
        </p:spPr>
      </p:pic>
      <p:sp>
        <p:nvSpPr>
          <p:cNvPr id="11" name="TextBox 11"/>
          <p:cNvSpPr txBox="1"/>
          <p:nvPr/>
        </p:nvSpPr>
        <p:spPr>
          <a:xfrm>
            <a:off x="3470165" y="2170110"/>
            <a:ext cx="917038" cy="384529"/>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Lưu ý:</a:t>
            </a:r>
          </a:p>
        </p:txBody>
      </p:sp>
      <p:sp>
        <p:nvSpPr>
          <p:cNvPr id="12" name="TextBox 12"/>
          <p:cNvSpPr txBox="1"/>
          <p:nvPr/>
        </p:nvSpPr>
        <p:spPr>
          <a:xfrm>
            <a:off x="1370366" y="2899200"/>
            <a:ext cx="9746765" cy="807722"/>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Cần cho người bị thương bất động theo nguyên tắc: bất động trên một khớp và dưới một khớp của đoạn xương gãy</a:t>
            </a:r>
          </a:p>
        </p:txBody>
      </p:sp>
      <p:grpSp>
        <p:nvGrpSpPr>
          <p:cNvPr id="13" name="Group 13"/>
          <p:cNvGrpSpPr/>
          <p:nvPr/>
        </p:nvGrpSpPr>
        <p:grpSpPr>
          <a:xfrm>
            <a:off x="856834" y="2954265"/>
            <a:ext cx="342779" cy="342868"/>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6" name="Group 16"/>
          <p:cNvGrpSpPr/>
          <p:nvPr/>
        </p:nvGrpSpPr>
        <p:grpSpPr>
          <a:xfrm>
            <a:off x="903348" y="3828946"/>
            <a:ext cx="10213784" cy="386820"/>
            <a:chOff x="0" y="-66674"/>
            <a:chExt cx="20432890" cy="773641"/>
          </a:xfrm>
        </p:grpSpPr>
        <p:sp>
          <p:nvSpPr>
            <p:cNvPr id="17" name="TextBox 17"/>
            <p:cNvSpPr txBox="1"/>
            <p:nvPr/>
          </p:nvSpPr>
          <p:spPr>
            <a:xfrm>
              <a:off x="1027332" y="-66674"/>
              <a:ext cx="19405558" cy="76905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Buộc cố định không quá lỏng cũng không quá chặt</a:t>
              </a:r>
            </a:p>
          </p:txBody>
        </p:sp>
        <p:grpSp>
          <p:nvGrpSpPr>
            <p:cNvPr id="18" name="Group 18"/>
            <p:cNvGrpSpPr/>
            <p:nvPr/>
          </p:nvGrpSpPr>
          <p:grpSpPr>
            <a:xfrm>
              <a:off x="0" y="21231"/>
              <a:ext cx="685736" cy="685736"/>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grpSp>
      <p:grpSp>
        <p:nvGrpSpPr>
          <p:cNvPr id="21" name="Group 21"/>
          <p:cNvGrpSpPr/>
          <p:nvPr/>
        </p:nvGrpSpPr>
        <p:grpSpPr>
          <a:xfrm>
            <a:off x="903348" y="4487229"/>
            <a:ext cx="10213784" cy="807722"/>
            <a:chOff x="0" y="-66674"/>
            <a:chExt cx="20432890" cy="1615445"/>
          </a:xfrm>
        </p:grpSpPr>
        <p:sp>
          <p:nvSpPr>
            <p:cNvPr id="22" name="TextBox 22"/>
            <p:cNvSpPr txBox="1"/>
            <p:nvPr/>
          </p:nvSpPr>
          <p:spPr>
            <a:xfrm>
              <a:off x="1027332" y="-66674"/>
              <a:ext cx="19405558" cy="1615445"/>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Với gãy xương hở cần vô trùng và cầm máu đúng cách trước khi cố định xương</a:t>
              </a:r>
            </a:p>
          </p:txBody>
        </p:sp>
        <p:grpSp>
          <p:nvGrpSpPr>
            <p:cNvPr id="23" name="Group 23"/>
            <p:cNvGrpSpPr/>
            <p:nvPr/>
          </p:nvGrpSpPr>
          <p:grpSpPr>
            <a:xfrm>
              <a:off x="0" y="21231"/>
              <a:ext cx="685736" cy="685736"/>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sp>
        <p:nvSpPr>
          <p:cNvPr id="26" name="TextBox 26"/>
          <p:cNvSpPr txBox="1"/>
          <p:nvPr/>
        </p:nvSpPr>
        <p:spPr>
          <a:xfrm>
            <a:off x="685622" y="464609"/>
            <a:ext cx="10431510" cy="384529"/>
          </a:xfrm>
          <a:prstGeom prst="rect">
            <a:avLst/>
          </a:prstGeom>
        </p:spPr>
        <p:txBody>
          <a:bodyPr lIns="0" tIns="0" rIns="0" bIns="0" rtlCol="0" anchor="t">
            <a:spAutoFit/>
          </a:bodyPr>
          <a:lstStyle/>
          <a:p>
            <a:pPr>
              <a:lnSpc>
                <a:spcPts val="3266"/>
              </a:lnSpc>
              <a:spcBef>
                <a:spcPct val="0"/>
              </a:spcBef>
            </a:pPr>
            <a:r>
              <a:rPr lang="en-US" sz="2300" b="1">
                <a:solidFill>
                  <a:srgbClr val="FFFEEB"/>
                </a:solidFill>
                <a:latin typeface="Arial" pitchFamily="34" charset="0"/>
              </a:rPr>
              <a:t>IV. THỰC HÀNH SƠ CỨU VÀ BĂNG BÓ CHO NGƯỜI BỊ GÃY XƯƠNG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1905" y="-943165"/>
            <a:ext cx="13072637" cy="2239349"/>
            <a:chOff x="0" y="0"/>
            <a:chExt cx="5165844" cy="884681"/>
          </a:xfrm>
        </p:grpSpPr>
        <p:sp>
          <p:nvSpPr>
            <p:cNvPr id="3" name="Freeform 3"/>
            <p:cNvSpPr/>
            <p:nvPr/>
          </p:nvSpPr>
          <p:spPr>
            <a:xfrm>
              <a:off x="0" y="0"/>
              <a:ext cx="5165844" cy="884681"/>
            </a:xfrm>
            <a:custGeom>
              <a:avLst/>
              <a:gdLst/>
              <a:ahLst/>
              <a:cxnLst/>
              <a:rect l="l" t="t" r="r" b="b"/>
              <a:pathLst>
                <a:path w="5165844" h="884681">
                  <a:moveTo>
                    <a:pt x="0" y="0"/>
                  </a:moveTo>
                  <a:lnTo>
                    <a:pt x="5165844" y="0"/>
                  </a:lnTo>
                  <a:lnTo>
                    <a:pt x="5165844" y="884681"/>
                  </a:lnTo>
                  <a:lnTo>
                    <a:pt x="0" y="884681"/>
                  </a:lnTo>
                  <a:close/>
                </a:path>
              </a:pathLst>
            </a:custGeom>
            <a:solidFill>
              <a:srgbClr val="D61F2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02915" y="127000"/>
            <a:ext cx="1028432" cy="102870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621" y="1979260"/>
            <a:ext cx="926719" cy="93750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621" y="3081866"/>
            <a:ext cx="926719" cy="937507"/>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621" y="4184473"/>
            <a:ext cx="926719" cy="937507"/>
          </a:xfrm>
          <a:prstGeom prst="rect">
            <a:avLst/>
          </a:prstGeom>
        </p:spPr>
      </p:pic>
      <p:sp>
        <p:nvSpPr>
          <p:cNvPr id="9" name="TextBox 9"/>
          <p:cNvSpPr txBox="1"/>
          <p:nvPr/>
        </p:nvSpPr>
        <p:spPr>
          <a:xfrm>
            <a:off x="3586192" y="1416227"/>
            <a:ext cx="5315114"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3. Đánh giá kết quả và câu hỏi</a:t>
            </a:r>
          </a:p>
        </p:txBody>
      </p:sp>
      <p:sp>
        <p:nvSpPr>
          <p:cNvPr id="10" name="TextBox 10"/>
          <p:cNvSpPr txBox="1"/>
          <p:nvPr/>
        </p:nvSpPr>
        <p:spPr>
          <a:xfrm>
            <a:off x="1756920" y="2020447"/>
            <a:ext cx="9746284" cy="807722"/>
          </a:xfrm>
          <a:prstGeom prst="rect">
            <a:avLst/>
          </a:prstGeom>
        </p:spPr>
        <p:txBody>
          <a:bodyPr lIns="0" tIns="0" rIns="0" bIns="0" rtlCol="0" anchor="t">
            <a:spAutoFit/>
          </a:bodyPr>
          <a:lstStyle/>
          <a:p>
            <a:pPr algn="just">
              <a:lnSpc>
                <a:spcPct val="120000"/>
              </a:lnSpc>
              <a:spcBef>
                <a:spcPct val="0"/>
              </a:spcBef>
            </a:pPr>
            <a:r>
              <a:rPr lang="en-US" sz="2300" b="1">
                <a:solidFill>
                  <a:srgbClr val="184375"/>
                </a:solidFill>
                <a:latin typeface="Arial" pitchFamily="34" charset="0"/>
              </a:rPr>
              <a:t>Nêu ý nghĩa mỗi việc làm ở các bước tiến hành khi sơ cứu và băng bó cho người bị gãy xương</a:t>
            </a:r>
          </a:p>
        </p:txBody>
      </p:sp>
      <p:sp>
        <p:nvSpPr>
          <p:cNvPr id="11" name="TextBox 11"/>
          <p:cNvSpPr txBox="1"/>
          <p:nvPr/>
        </p:nvSpPr>
        <p:spPr>
          <a:xfrm>
            <a:off x="1756920" y="3329429"/>
            <a:ext cx="9746284" cy="384529"/>
          </a:xfrm>
          <a:prstGeom prst="rect">
            <a:avLst/>
          </a:prstGeom>
        </p:spPr>
        <p:txBody>
          <a:bodyPr lIns="0" tIns="0" rIns="0" bIns="0" rtlCol="0" anchor="t">
            <a:spAutoFit/>
          </a:bodyPr>
          <a:lstStyle/>
          <a:p>
            <a:pPr algn="just">
              <a:lnSpc>
                <a:spcPts val="3266"/>
              </a:lnSpc>
              <a:spcBef>
                <a:spcPct val="0"/>
              </a:spcBef>
            </a:pPr>
            <a:r>
              <a:rPr lang="en-US" sz="2300" b="1">
                <a:solidFill>
                  <a:srgbClr val="184375"/>
                </a:solidFill>
                <a:latin typeface="Arial" pitchFamily="34" charset="0"/>
              </a:rPr>
              <a:t>Nhận xét sản phẩm băng bó của em và các bạn</a:t>
            </a:r>
          </a:p>
        </p:txBody>
      </p:sp>
      <p:sp>
        <p:nvSpPr>
          <p:cNvPr id="12" name="TextBox 12"/>
          <p:cNvSpPr txBox="1"/>
          <p:nvPr/>
        </p:nvSpPr>
        <p:spPr>
          <a:xfrm>
            <a:off x="1756920" y="4222662"/>
            <a:ext cx="9746284" cy="807722"/>
          </a:xfrm>
          <a:prstGeom prst="rect">
            <a:avLst/>
          </a:prstGeom>
        </p:spPr>
        <p:txBody>
          <a:bodyPr lIns="0" tIns="0" rIns="0" bIns="0" rtlCol="0" anchor="t">
            <a:spAutoFit/>
          </a:bodyPr>
          <a:lstStyle/>
          <a:p>
            <a:pPr algn="just">
              <a:lnSpc>
                <a:spcPct val="120000"/>
              </a:lnSpc>
              <a:spcBef>
                <a:spcPct val="0"/>
              </a:spcBef>
            </a:pPr>
            <a:r>
              <a:rPr lang="en-US" sz="2300" b="1">
                <a:solidFill>
                  <a:srgbClr val="184375"/>
                </a:solidFill>
                <a:latin typeface="Arial" pitchFamily="34" charset="0"/>
              </a:rPr>
              <a:t>Khi bị gãy xương, làm thế nào để thúc đẩy nhanh quá trình liền xương?</a:t>
            </a:r>
          </a:p>
        </p:txBody>
      </p:sp>
      <p:sp>
        <p:nvSpPr>
          <p:cNvPr id="14" name="TextBox 14"/>
          <p:cNvSpPr txBox="1"/>
          <p:nvPr/>
        </p:nvSpPr>
        <p:spPr>
          <a:xfrm>
            <a:off x="685622" y="464609"/>
            <a:ext cx="10431510" cy="384529"/>
          </a:xfrm>
          <a:prstGeom prst="rect">
            <a:avLst/>
          </a:prstGeom>
        </p:spPr>
        <p:txBody>
          <a:bodyPr lIns="0" tIns="0" rIns="0" bIns="0" rtlCol="0" anchor="t">
            <a:spAutoFit/>
          </a:bodyPr>
          <a:lstStyle/>
          <a:p>
            <a:pPr>
              <a:lnSpc>
                <a:spcPts val="3266"/>
              </a:lnSpc>
              <a:spcBef>
                <a:spcPct val="0"/>
              </a:spcBef>
            </a:pPr>
            <a:r>
              <a:rPr lang="en-US" sz="2300" b="1">
                <a:solidFill>
                  <a:srgbClr val="FFFEEB"/>
                </a:solidFill>
                <a:latin typeface="Arial" pitchFamily="34" charset="0"/>
              </a:rPr>
              <a:t>IV. THỰC HÀNH SƠ CỨU VÀ BĂNG BÓ CHO NGƯỜI BỊ GÃY XƯƠNG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0727" y="547468"/>
            <a:ext cx="11207592" cy="5763061"/>
            <a:chOff x="0" y="0"/>
            <a:chExt cx="4428844" cy="2276765"/>
          </a:xfrm>
        </p:grpSpPr>
        <p:sp>
          <p:nvSpPr>
            <p:cNvPr id="3" name="Freeform 3"/>
            <p:cNvSpPr/>
            <p:nvPr/>
          </p:nvSpPr>
          <p:spPr>
            <a:xfrm>
              <a:off x="0" y="0"/>
              <a:ext cx="4428844" cy="2276765"/>
            </a:xfrm>
            <a:custGeom>
              <a:avLst/>
              <a:gdLst/>
              <a:ahLst/>
              <a:cxnLst/>
              <a:rect l="l" t="t" r="r" b="b"/>
              <a:pathLst>
                <a:path w="4428844" h="2276765">
                  <a:moveTo>
                    <a:pt x="46040" y="0"/>
                  </a:moveTo>
                  <a:lnTo>
                    <a:pt x="4382804" y="0"/>
                  </a:lnTo>
                  <a:cubicBezTo>
                    <a:pt x="4395015" y="0"/>
                    <a:pt x="4406725" y="4851"/>
                    <a:pt x="4415359" y="13485"/>
                  </a:cubicBezTo>
                  <a:cubicBezTo>
                    <a:pt x="4423994" y="22119"/>
                    <a:pt x="4428844" y="33829"/>
                    <a:pt x="4428844" y="46040"/>
                  </a:cubicBezTo>
                  <a:lnTo>
                    <a:pt x="4428844" y="2230725"/>
                  </a:lnTo>
                  <a:cubicBezTo>
                    <a:pt x="4428844" y="2242936"/>
                    <a:pt x="4423994" y="2254646"/>
                    <a:pt x="4415359" y="2263280"/>
                  </a:cubicBezTo>
                  <a:cubicBezTo>
                    <a:pt x="4406725" y="2271914"/>
                    <a:pt x="4395015" y="2276765"/>
                    <a:pt x="4382804" y="2276765"/>
                  </a:cubicBezTo>
                  <a:lnTo>
                    <a:pt x="46040" y="2276765"/>
                  </a:lnTo>
                  <a:cubicBezTo>
                    <a:pt x="33829" y="2276765"/>
                    <a:pt x="22119" y="2271914"/>
                    <a:pt x="13485" y="2263280"/>
                  </a:cubicBezTo>
                  <a:cubicBezTo>
                    <a:pt x="4851" y="2254646"/>
                    <a:pt x="0" y="2242936"/>
                    <a:pt x="0" y="2230725"/>
                  </a:cubicBezTo>
                  <a:lnTo>
                    <a:pt x="0" y="46040"/>
                  </a:lnTo>
                  <a:cubicBezTo>
                    <a:pt x="0" y="33829"/>
                    <a:pt x="4851" y="22119"/>
                    <a:pt x="13485" y="13485"/>
                  </a:cubicBezTo>
                  <a:cubicBezTo>
                    <a:pt x="22119" y="4851"/>
                    <a:pt x="33829" y="0"/>
                    <a:pt x="46040" y="0"/>
                  </a:cubicBezTo>
                  <a:close/>
                </a:path>
              </a:pathLst>
            </a:custGeom>
            <a:solidFill>
              <a:srgbClr val="F7CDD0">
                <a:alpha val="60000"/>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411"/>
                </a:lnSpc>
              </a:pPr>
              <a:endParaRPr>
                <a:latin typeface="Arial" pitchFamily="34" charset="0"/>
              </a:endParaRPr>
            </a:p>
          </p:txBody>
        </p:sp>
      </p:grpSp>
      <p:grpSp>
        <p:nvGrpSpPr>
          <p:cNvPr id="5" name="Group 5"/>
          <p:cNvGrpSpPr/>
          <p:nvPr/>
        </p:nvGrpSpPr>
        <p:grpSpPr>
          <a:xfrm>
            <a:off x="490617" y="547471"/>
            <a:ext cx="922791" cy="923031"/>
            <a:chOff x="0" y="0"/>
            <a:chExt cx="1846063" cy="1846063"/>
          </a:xfrm>
        </p:grpSpPr>
        <p:grpSp>
          <p:nvGrpSpPr>
            <p:cNvPr id="6" name="Group 6"/>
            <p:cNvGrpSpPr>
              <a:grpSpLocks noChangeAspect="1"/>
            </p:cNvGrpSpPr>
            <p:nvPr/>
          </p:nvGrpSpPr>
          <p:grpSpPr>
            <a:xfrm>
              <a:off x="0" y="0"/>
              <a:ext cx="1846063" cy="184606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61F93">
                  <a:alpha val="49804"/>
                </a:srgbClr>
              </a:solidFill>
            </p:spPr>
          </p:sp>
        </p:grpSp>
        <p:pic>
          <p:nvPicPr>
            <p:cNvPr id="8" name="Picture 8"/>
            <p:cNvPicPr>
              <a:picLocks noChangeAspect="1"/>
            </p:cNvPicPr>
            <p:nvPr/>
          </p:nvPicPr>
          <p:blipFill>
            <a:blip r:embed="rId2"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87163" flipH="1">
              <a:off x="650564" y="199085"/>
              <a:ext cx="544934" cy="1447892"/>
            </a:xfrm>
            <a:prstGeom prst="rect">
              <a:avLst/>
            </a:prstGeom>
          </p:spPr>
        </p:pic>
      </p:grpSp>
      <p:grpSp>
        <p:nvGrpSpPr>
          <p:cNvPr id="9" name="Group 9"/>
          <p:cNvGrpSpPr/>
          <p:nvPr/>
        </p:nvGrpSpPr>
        <p:grpSpPr>
          <a:xfrm>
            <a:off x="771294" y="1601246"/>
            <a:ext cx="10598917" cy="1274195"/>
            <a:chOff x="0" y="-66674"/>
            <a:chExt cx="21203356" cy="2548391"/>
          </a:xfrm>
        </p:grpSpPr>
        <p:grpSp>
          <p:nvGrpSpPr>
            <p:cNvPr id="10" name="Group 10"/>
            <p:cNvGrpSpPr/>
            <p:nvPr/>
          </p:nvGrpSpPr>
          <p:grpSpPr>
            <a:xfrm>
              <a:off x="0" y="0"/>
              <a:ext cx="785642" cy="78564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1074104" y="-66674"/>
              <a:ext cx="20129252" cy="2548391"/>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vận</a:t>
              </a:r>
              <a:r>
                <a:rPr lang="en-US" sz="2300" b="1" dirty="0">
                  <a:solidFill>
                    <a:srgbClr val="000000"/>
                  </a:solidFill>
                  <a:latin typeface="Arial" pitchFamily="34" charset="0"/>
                </a:rPr>
                <a:t> </a:t>
              </a:r>
              <a:r>
                <a:rPr lang="en-US" sz="2300" b="1" dirty="0" err="1">
                  <a:solidFill>
                    <a:srgbClr val="000000"/>
                  </a:solidFill>
                  <a:latin typeface="Arial" pitchFamily="34" charset="0"/>
                </a:rPr>
                <a:t>động</a:t>
              </a:r>
              <a:r>
                <a:rPr lang="en-US" sz="2300" b="1" dirty="0">
                  <a:solidFill>
                    <a:srgbClr val="000000"/>
                  </a:solidFill>
                  <a:latin typeface="Arial" pitchFamily="34" charset="0"/>
                </a:rPr>
                <a:t> </a:t>
              </a:r>
              <a:r>
                <a:rPr lang="en-US" sz="2300" b="1" dirty="0" err="1">
                  <a:solidFill>
                    <a:srgbClr val="000000"/>
                  </a:solidFill>
                  <a:latin typeface="Arial" pitchFamily="34" charset="0"/>
                </a:rPr>
                <a:t>gồm</a:t>
              </a:r>
              <a:r>
                <a:rPr lang="en-US" sz="2300" b="1" dirty="0">
                  <a:solidFill>
                    <a:srgbClr val="000000"/>
                  </a:solidFill>
                  <a:latin typeface="Arial" pitchFamily="34" charset="0"/>
                </a:rPr>
                <a:t> </a:t>
              </a:r>
              <a:r>
                <a:rPr lang="en-US" sz="2300" b="1" dirty="0" err="1">
                  <a:solidFill>
                    <a:srgbClr val="000000"/>
                  </a:solidFill>
                  <a:latin typeface="Arial" pitchFamily="34" charset="0"/>
                </a:rPr>
                <a:t>xương</a:t>
              </a:r>
              <a:r>
                <a:rPr lang="en-US" sz="2300" b="1" dirty="0">
                  <a:solidFill>
                    <a:srgbClr val="000000"/>
                  </a:solidFill>
                  <a:latin typeface="Arial" pitchFamily="34" charset="0"/>
                </a:rPr>
                <a:t>, </a:t>
              </a:r>
              <a:r>
                <a:rPr lang="en-US" sz="2300" b="1" dirty="0" err="1">
                  <a:solidFill>
                    <a:srgbClr val="000000"/>
                  </a:solidFill>
                  <a:latin typeface="Arial" pitchFamily="34" charset="0"/>
                </a:rPr>
                <a:t>khớp</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vân</a:t>
              </a:r>
              <a:r>
                <a:rPr lang="en-US" sz="2300" b="1" dirty="0">
                  <a:solidFill>
                    <a:srgbClr val="000000"/>
                  </a:solidFill>
                  <a:latin typeface="Arial" pitchFamily="34" charset="0"/>
                </a:rPr>
                <a:t> </a:t>
              </a:r>
              <a:r>
                <a:rPr lang="en-US" sz="2300" b="1" dirty="0" err="1">
                  <a:solidFill>
                    <a:srgbClr val="000000"/>
                  </a:solidFill>
                  <a:latin typeface="Arial" pitchFamily="34" charset="0"/>
                </a:rPr>
                <a:t>hoạt</a:t>
              </a:r>
              <a:r>
                <a:rPr lang="en-US" sz="2300" b="1" dirty="0">
                  <a:solidFill>
                    <a:srgbClr val="000000"/>
                  </a:solidFill>
                  <a:latin typeface="Arial" pitchFamily="34" charset="0"/>
                </a:rPr>
                <a:t> </a:t>
              </a:r>
              <a:r>
                <a:rPr lang="en-US" sz="2300" b="1" dirty="0" err="1">
                  <a:solidFill>
                    <a:srgbClr val="000000"/>
                  </a:solidFill>
                  <a:latin typeface="Arial" pitchFamily="34" charset="0"/>
                </a:rPr>
                <a:t>động</a:t>
              </a:r>
              <a:r>
                <a:rPr lang="en-US" sz="2300" b="1" dirty="0">
                  <a:solidFill>
                    <a:srgbClr val="000000"/>
                  </a:solidFill>
                  <a:latin typeface="Arial" pitchFamily="34" charset="0"/>
                </a:rPr>
                <a:t> </a:t>
              </a:r>
              <a:r>
                <a:rPr lang="en-US" sz="2300" b="1" dirty="0" err="1">
                  <a:solidFill>
                    <a:srgbClr val="000000"/>
                  </a:solidFill>
                  <a:latin typeface="Arial" pitchFamily="34" charset="0"/>
                </a:rPr>
                <a:t>phối</a:t>
              </a:r>
              <a:r>
                <a:rPr lang="en-US" sz="2300" b="1" dirty="0">
                  <a:solidFill>
                    <a:srgbClr val="000000"/>
                  </a:solidFill>
                  <a:latin typeface="Arial" pitchFamily="34" charset="0"/>
                </a:rPr>
                <a:t> </a:t>
              </a:r>
              <a:r>
                <a:rPr lang="en-US" sz="2300" b="1" dirty="0" err="1">
                  <a:solidFill>
                    <a:srgbClr val="000000"/>
                  </a:solidFill>
                  <a:latin typeface="Arial" pitchFamily="34" charset="0"/>
                </a:rPr>
                <a:t>hợp</a:t>
              </a:r>
              <a:r>
                <a:rPr lang="en-US" sz="2300" b="1" dirty="0">
                  <a:solidFill>
                    <a:srgbClr val="000000"/>
                  </a:solidFill>
                  <a:latin typeface="Arial" pitchFamily="34" charset="0"/>
                </a:rPr>
                <a:t> </a:t>
              </a:r>
              <a:r>
                <a:rPr lang="en-US" sz="2300" b="1" dirty="0" err="1">
                  <a:solidFill>
                    <a:srgbClr val="000000"/>
                  </a:solidFill>
                  <a:latin typeface="Arial" pitchFamily="34" charset="0"/>
                </a:rPr>
                <a:t>với</a:t>
              </a:r>
              <a:r>
                <a:rPr lang="en-US" sz="2300" b="1" dirty="0">
                  <a:solidFill>
                    <a:srgbClr val="000000"/>
                  </a:solidFill>
                  <a:latin typeface="Arial" pitchFamily="34" charset="0"/>
                </a:rPr>
                <a:t> </a:t>
              </a:r>
              <a:r>
                <a:rPr lang="en-US" sz="2300" b="1" dirty="0" err="1">
                  <a:solidFill>
                    <a:srgbClr val="000000"/>
                  </a:solidFill>
                  <a:latin typeface="Arial" pitchFamily="34" charset="0"/>
                </a:rPr>
                <a:t>nhau</a:t>
              </a:r>
              <a:r>
                <a:rPr lang="en-US" sz="2300" b="1" dirty="0">
                  <a:solidFill>
                    <a:srgbClr val="000000"/>
                  </a:solidFill>
                  <a:latin typeface="Arial" pitchFamily="34" charset="0"/>
                </a:rPr>
                <a:t> </a:t>
              </a:r>
              <a:r>
                <a:rPr lang="en-US" sz="2300" b="1" dirty="0" err="1">
                  <a:solidFill>
                    <a:srgbClr val="000000"/>
                  </a:solidFill>
                  <a:latin typeface="Arial" pitchFamily="34" charset="0"/>
                </a:rPr>
                <a:t>làm</a:t>
              </a:r>
              <a:r>
                <a:rPr lang="en-US" sz="2300" b="1" dirty="0">
                  <a:solidFill>
                    <a:srgbClr val="000000"/>
                  </a:solidFill>
                  <a:latin typeface="Arial" pitchFamily="34" charset="0"/>
                </a:rPr>
                <a:t> </a:t>
              </a:r>
              <a:r>
                <a:rPr lang="en-US" sz="2300" b="1" dirty="0" err="1">
                  <a:solidFill>
                    <a:srgbClr val="000000"/>
                  </a:solidFill>
                  <a:latin typeface="Arial" pitchFamily="34" charset="0"/>
                </a:rPr>
                <a:t>cho</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bộ</a:t>
              </a:r>
              <a:r>
                <a:rPr lang="en-US" sz="2300" b="1" dirty="0">
                  <a:solidFill>
                    <a:srgbClr val="000000"/>
                  </a:solidFill>
                  <a:latin typeface="Arial" pitchFamily="34" charset="0"/>
                </a:rPr>
                <a:t> </a:t>
              </a:r>
              <a:r>
                <a:rPr lang="en-US" sz="2300" b="1" dirty="0" err="1">
                  <a:solidFill>
                    <a:srgbClr val="000000"/>
                  </a:solidFill>
                  <a:latin typeface="Arial" pitchFamily="34" charset="0"/>
                </a:rPr>
                <a:t>phận</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di </a:t>
              </a:r>
              <a:r>
                <a:rPr lang="en-US" sz="2300" b="1" dirty="0" err="1">
                  <a:solidFill>
                    <a:srgbClr val="000000"/>
                  </a:solidFill>
                  <a:latin typeface="Arial" pitchFamily="34" charset="0"/>
                </a:rPr>
                <a:t>chuyển</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cử</a:t>
              </a:r>
              <a:r>
                <a:rPr lang="en-US" sz="2300" b="1" dirty="0">
                  <a:solidFill>
                    <a:srgbClr val="000000"/>
                  </a:solidFill>
                  <a:latin typeface="Arial" pitchFamily="34" charset="0"/>
                </a:rPr>
                <a:t> </a:t>
              </a:r>
              <a:r>
                <a:rPr lang="en-US" sz="2300" b="1" dirty="0" err="1">
                  <a:solidFill>
                    <a:srgbClr val="000000"/>
                  </a:solidFill>
                  <a:latin typeface="Arial" pitchFamily="34" charset="0"/>
                </a:rPr>
                <a:t>động</a:t>
              </a:r>
              <a:r>
                <a:rPr lang="en-US" sz="2300" b="1" dirty="0">
                  <a:solidFill>
                    <a:srgbClr val="000000"/>
                  </a:solidFill>
                  <a:latin typeface="Arial" pitchFamily="34" charset="0"/>
                </a:rPr>
                <a:t> </a:t>
              </a:r>
              <a:r>
                <a:rPr lang="en-US" sz="2300" b="1" dirty="0" err="1">
                  <a:solidFill>
                    <a:srgbClr val="000000"/>
                  </a:solidFill>
                  <a:latin typeface="Arial" pitchFamily="34" charset="0"/>
                </a:rPr>
                <a:t>được</a:t>
              </a:r>
              <a:endParaRPr lang="en-US" sz="2300" b="1" dirty="0">
                <a:solidFill>
                  <a:srgbClr val="000000"/>
                </a:solidFill>
                <a:latin typeface="Arial" pitchFamily="34" charset="0"/>
              </a:endParaRPr>
            </a:p>
          </p:txBody>
        </p:sp>
      </p:grpSp>
      <p:grpSp>
        <p:nvGrpSpPr>
          <p:cNvPr id="14" name="Group 14"/>
          <p:cNvGrpSpPr/>
          <p:nvPr/>
        </p:nvGrpSpPr>
        <p:grpSpPr>
          <a:xfrm>
            <a:off x="771294" y="2945328"/>
            <a:ext cx="10598917" cy="849463"/>
            <a:chOff x="0" y="-66675"/>
            <a:chExt cx="21203356" cy="1698924"/>
          </a:xfrm>
        </p:grpSpPr>
        <p:grpSp>
          <p:nvGrpSpPr>
            <p:cNvPr id="15" name="Group 15"/>
            <p:cNvGrpSpPr/>
            <p:nvPr/>
          </p:nvGrpSpPr>
          <p:grpSpPr>
            <a:xfrm>
              <a:off x="0" y="0"/>
              <a:ext cx="785642" cy="785642"/>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7" name="TextBox 17"/>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8" name="TextBox 18"/>
            <p:cNvSpPr txBox="1"/>
            <p:nvPr/>
          </p:nvSpPr>
          <p:spPr>
            <a:xfrm>
              <a:off x="1074104" y="-66675"/>
              <a:ext cx="20129252" cy="169892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Xương, khớp, cơ có cấu tạo phù hợp với chức năng mà chúng đảm nhiệm</a:t>
              </a:r>
            </a:p>
          </p:txBody>
        </p:sp>
      </p:grpSp>
      <p:grpSp>
        <p:nvGrpSpPr>
          <p:cNvPr id="19" name="Group 19"/>
          <p:cNvGrpSpPr/>
          <p:nvPr/>
        </p:nvGrpSpPr>
        <p:grpSpPr>
          <a:xfrm>
            <a:off x="771294" y="3876662"/>
            <a:ext cx="10598917" cy="1269578"/>
            <a:chOff x="0" y="-66674"/>
            <a:chExt cx="21203356" cy="2539157"/>
          </a:xfrm>
        </p:grpSpPr>
        <p:grpSp>
          <p:nvGrpSpPr>
            <p:cNvPr id="20" name="Group 20"/>
            <p:cNvGrpSpPr/>
            <p:nvPr/>
          </p:nvGrpSpPr>
          <p:grpSpPr>
            <a:xfrm>
              <a:off x="0" y="0"/>
              <a:ext cx="785642" cy="785642"/>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22" name="TextBox 22"/>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3" name="TextBox 23"/>
            <p:cNvSpPr txBox="1"/>
            <p:nvPr/>
          </p:nvSpPr>
          <p:spPr>
            <a:xfrm>
              <a:off x="1074104" y="-66674"/>
              <a:ext cx="20129252" cy="253915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Sư sắp xếp của xương, khớp, cơ tạo cấu trúc có dạng đòn bẩy. Nhờ sự điều khiển của hệ thần kinh, cơ co dãn, phối hợp cùng sự hoạt động của các khớp làm xương chuyển động</a:t>
              </a:r>
            </a:p>
          </p:txBody>
        </p:sp>
      </p:grpSp>
      <p:grpSp>
        <p:nvGrpSpPr>
          <p:cNvPr id="24" name="Group 24"/>
          <p:cNvGrpSpPr/>
          <p:nvPr/>
        </p:nvGrpSpPr>
        <p:grpSpPr>
          <a:xfrm>
            <a:off x="794955" y="5220745"/>
            <a:ext cx="10598917" cy="849463"/>
            <a:chOff x="0" y="-66674"/>
            <a:chExt cx="21203356" cy="1698927"/>
          </a:xfrm>
        </p:grpSpPr>
        <p:grpSp>
          <p:nvGrpSpPr>
            <p:cNvPr id="25" name="Group 25"/>
            <p:cNvGrpSpPr/>
            <p:nvPr/>
          </p:nvGrpSpPr>
          <p:grpSpPr>
            <a:xfrm>
              <a:off x="0" y="0"/>
              <a:ext cx="785642" cy="785642"/>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27" name="TextBox 27"/>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8" name="TextBox 28"/>
            <p:cNvSpPr txBox="1"/>
            <p:nvPr/>
          </p:nvSpPr>
          <p:spPr>
            <a:xfrm>
              <a:off x="1074104" y="-66674"/>
              <a:ext cx="20129252" cy="169892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Tập thể dục, thể thao vừa sức và đều đặn giúp nâng cao sức khỏe của hệ vận động</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1000"/>
                                        <p:tgtEl>
                                          <p:spTgt spid="24"/>
                                        </p:tgtEl>
                                      </p:cBhvr>
                                    </p:animEffect>
                                    <p:anim calcmode="lin" valueType="num">
                                      <p:cBhvr>
                                        <p:cTn id="41" dur="1000" fill="hold"/>
                                        <p:tgtEl>
                                          <p:spTgt spid="24"/>
                                        </p:tgtEl>
                                        <p:attrNameLst>
                                          <p:attrName>ppt_x</p:attrName>
                                        </p:attrNameLst>
                                      </p:cBhvr>
                                      <p:tavLst>
                                        <p:tav tm="0">
                                          <p:val>
                                            <p:strVal val="#ppt_x"/>
                                          </p:val>
                                        </p:tav>
                                        <p:tav tm="100000">
                                          <p:val>
                                            <p:strVal val="#ppt_x"/>
                                          </p:val>
                                        </p:tav>
                                      </p:tavLst>
                                    </p:anim>
                                    <p:anim calcmode="lin" valueType="num">
                                      <p:cBhvr>
                                        <p:cTn id="4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90617" y="547470"/>
            <a:ext cx="11207592" cy="5763061"/>
            <a:chOff x="0" y="0"/>
            <a:chExt cx="4428844" cy="2276765"/>
          </a:xfrm>
        </p:grpSpPr>
        <p:sp>
          <p:nvSpPr>
            <p:cNvPr id="3" name="Freeform 3"/>
            <p:cNvSpPr/>
            <p:nvPr/>
          </p:nvSpPr>
          <p:spPr>
            <a:xfrm>
              <a:off x="0" y="0"/>
              <a:ext cx="4428844" cy="2276765"/>
            </a:xfrm>
            <a:custGeom>
              <a:avLst/>
              <a:gdLst/>
              <a:ahLst/>
              <a:cxnLst/>
              <a:rect l="l" t="t" r="r" b="b"/>
              <a:pathLst>
                <a:path w="4428844" h="2276765">
                  <a:moveTo>
                    <a:pt x="46040" y="0"/>
                  </a:moveTo>
                  <a:lnTo>
                    <a:pt x="4382804" y="0"/>
                  </a:lnTo>
                  <a:cubicBezTo>
                    <a:pt x="4395015" y="0"/>
                    <a:pt x="4406725" y="4851"/>
                    <a:pt x="4415359" y="13485"/>
                  </a:cubicBezTo>
                  <a:cubicBezTo>
                    <a:pt x="4423994" y="22119"/>
                    <a:pt x="4428844" y="33829"/>
                    <a:pt x="4428844" y="46040"/>
                  </a:cubicBezTo>
                  <a:lnTo>
                    <a:pt x="4428844" y="2230725"/>
                  </a:lnTo>
                  <a:cubicBezTo>
                    <a:pt x="4428844" y="2242936"/>
                    <a:pt x="4423994" y="2254646"/>
                    <a:pt x="4415359" y="2263280"/>
                  </a:cubicBezTo>
                  <a:cubicBezTo>
                    <a:pt x="4406725" y="2271914"/>
                    <a:pt x="4395015" y="2276765"/>
                    <a:pt x="4382804" y="2276765"/>
                  </a:cubicBezTo>
                  <a:lnTo>
                    <a:pt x="46040" y="2276765"/>
                  </a:lnTo>
                  <a:cubicBezTo>
                    <a:pt x="33829" y="2276765"/>
                    <a:pt x="22119" y="2271914"/>
                    <a:pt x="13485" y="2263280"/>
                  </a:cubicBezTo>
                  <a:cubicBezTo>
                    <a:pt x="4851" y="2254646"/>
                    <a:pt x="0" y="2242936"/>
                    <a:pt x="0" y="2230725"/>
                  </a:cubicBezTo>
                  <a:lnTo>
                    <a:pt x="0" y="46040"/>
                  </a:lnTo>
                  <a:cubicBezTo>
                    <a:pt x="0" y="33829"/>
                    <a:pt x="4851" y="22119"/>
                    <a:pt x="13485" y="13485"/>
                  </a:cubicBezTo>
                  <a:cubicBezTo>
                    <a:pt x="22119" y="4851"/>
                    <a:pt x="33829" y="0"/>
                    <a:pt x="46040" y="0"/>
                  </a:cubicBezTo>
                  <a:close/>
                </a:path>
              </a:pathLst>
            </a:custGeom>
            <a:solidFill>
              <a:srgbClr val="F7CDD0">
                <a:alpha val="60000"/>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411"/>
                </a:lnSpc>
              </a:pPr>
              <a:endParaRPr>
                <a:latin typeface="Arial" pitchFamily="34" charset="0"/>
              </a:endParaRPr>
            </a:p>
          </p:txBody>
        </p:sp>
      </p:grpSp>
      <p:grpSp>
        <p:nvGrpSpPr>
          <p:cNvPr id="5" name="Group 5"/>
          <p:cNvGrpSpPr/>
          <p:nvPr/>
        </p:nvGrpSpPr>
        <p:grpSpPr>
          <a:xfrm>
            <a:off x="490617" y="547471"/>
            <a:ext cx="922791" cy="923031"/>
            <a:chOff x="0" y="0"/>
            <a:chExt cx="1846063" cy="1846063"/>
          </a:xfrm>
        </p:grpSpPr>
        <p:grpSp>
          <p:nvGrpSpPr>
            <p:cNvPr id="6" name="Group 6"/>
            <p:cNvGrpSpPr>
              <a:grpSpLocks noChangeAspect="1"/>
            </p:cNvGrpSpPr>
            <p:nvPr/>
          </p:nvGrpSpPr>
          <p:grpSpPr>
            <a:xfrm>
              <a:off x="0" y="0"/>
              <a:ext cx="1846063" cy="1846063"/>
              <a:chOff x="0" y="0"/>
              <a:chExt cx="6355080" cy="6355080"/>
            </a:xfrm>
          </p:grpSpPr>
          <p:sp>
            <p:nvSpPr>
              <p:cNvPr id="7" name="Freeform 7"/>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E61F93">
                  <a:alpha val="49804"/>
                </a:srgbClr>
              </a:solidFill>
            </p:spPr>
          </p:sp>
        </p:grpSp>
        <p:pic>
          <p:nvPicPr>
            <p:cNvPr id="8" name="Picture 8"/>
            <p:cNvPicPr>
              <a:picLocks noChangeAspect="1"/>
            </p:cNvPicPr>
            <p:nvPr/>
          </p:nvPicPr>
          <p:blipFill>
            <a:blip r:embed="rId2"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987163" flipH="1">
              <a:off x="650564" y="199085"/>
              <a:ext cx="544934" cy="1447892"/>
            </a:xfrm>
            <a:prstGeom prst="rect">
              <a:avLst/>
            </a:prstGeom>
          </p:spPr>
        </p:pic>
      </p:grpSp>
      <p:grpSp>
        <p:nvGrpSpPr>
          <p:cNvPr id="9" name="Group 9"/>
          <p:cNvGrpSpPr/>
          <p:nvPr/>
        </p:nvGrpSpPr>
        <p:grpSpPr>
          <a:xfrm>
            <a:off x="771294" y="1601246"/>
            <a:ext cx="10598917" cy="1269578"/>
            <a:chOff x="0" y="-66674"/>
            <a:chExt cx="21203356" cy="2539157"/>
          </a:xfrm>
        </p:grpSpPr>
        <p:grpSp>
          <p:nvGrpSpPr>
            <p:cNvPr id="10" name="Group 10"/>
            <p:cNvGrpSpPr/>
            <p:nvPr/>
          </p:nvGrpSpPr>
          <p:grpSpPr>
            <a:xfrm>
              <a:off x="0" y="0"/>
              <a:ext cx="785642" cy="78564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ts val="2411"/>
                  </a:lnSpc>
                </a:pPr>
                <a:endParaRPr>
                  <a:latin typeface="Arial" pitchFamily="34" charset="0"/>
                </a:endParaRPr>
              </a:p>
            </p:txBody>
          </p:sp>
        </p:grpSp>
        <p:sp>
          <p:nvSpPr>
            <p:cNvPr id="13" name="TextBox 13"/>
            <p:cNvSpPr txBox="1"/>
            <p:nvPr/>
          </p:nvSpPr>
          <p:spPr>
            <a:xfrm>
              <a:off x="1074104" y="-66674"/>
              <a:ext cx="20129252" cy="253915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Để phòng các bệnh, tật liên quan đến hệ vận động, cần duy trì chế độ ăn, uống đủ chất và cân đối; vận động đúng cách; đi, đứng, nằm, ngồi đúng tư thế; điều chỉnh cân nặng phù hợp;…</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53760"/>
            <a:ext cx="12188825" cy="6350482"/>
          </a:xfrm>
          <a:prstGeom prst="rect">
            <a:avLst/>
          </a:prstGeom>
        </p:spPr>
      </p:pic>
      <p:sp>
        <p:nvSpPr>
          <p:cNvPr id="3" name="TextBox 3"/>
          <p:cNvSpPr txBox="1"/>
          <p:nvPr/>
        </p:nvSpPr>
        <p:spPr>
          <a:xfrm>
            <a:off x="685622" y="1186617"/>
            <a:ext cx="10817582" cy="384529"/>
          </a:xfrm>
          <a:prstGeom prst="rect">
            <a:avLst/>
          </a:prstGeom>
        </p:spPr>
        <p:txBody>
          <a:bodyPr lIns="0" tIns="0" rIns="0" bIns="0" rtlCol="0" anchor="t">
            <a:spAutoFit/>
          </a:bodyPr>
          <a:lstStyle/>
          <a:p>
            <a:pPr algn="ctr">
              <a:lnSpc>
                <a:spcPts val="3266"/>
              </a:lnSpc>
            </a:pPr>
            <a:r>
              <a:rPr lang="en-US" sz="2300" b="1">
                <a:solidFill>
                  <a:srgbClr val="FFFFFF"/>
                </a:solidFill>
                <a:latin typeface="Arial" pitchFamily="34" charset="0"/>
              </a:rPr>
              <a:t>Câu hỏi: Trong các khớp sau, khớp nào là khớp bán động?</a:t>
            </a:r>
          </a:p>
        </p:txBody>
      </p:sp>
      <p:sp>
        <p:nvSpPr>
          <p:cNvPr id="4" name="TextBox 4"/>
          <p:cNvSpPr txBox="1"/>
          <p:nvPr/>
        </p:nvSpPr>
        <p:spPr>
          <a:xfrm>
            <a:off x="685622" y="2460228"/>
            <a:ext cx="351410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A. Khớp mu</a:t>
            </a:r>
          </a:p>
        </p:txBody>
      </p:sp>
      <p:sp>
        <p:nvSpPr>
          <p:cNvPr id="5" name="TextBox 5"/>
          <p:cNvSpPr txBox="1"/>
          <p:nvPr/>
        </p:nvSpPr>
        <p:spPr>
          <a:xfrm>
            <a:off x="685622" y="3955753"/>
            <a:ext cx="351410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B. Khớp gối</a:t>
            </a:r>
          </a:p>
        </p:txBody>
      </p:sp>
      <p:sp>
        <p:nvSpPr>
          <p:cNvPr id="6" name="TextBox 6"/>
          <p:cNvSpPr txBox="1"/>
          <p:nvPr/>
        </p:nvSpPr>
        <p:spPr>
          <a:xfrm>
            <a:off x="6094413" y="2460228"/>
            <a:ext cx="351410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C. Khớp khuỷu</a:t>
            </a:r>
          </a:p>
        </p:txBody>
      </p:sp>
      <p:sp>
        <p:nvSpPr>
          <p:cNvPr id="7" name="TextBox 7"/>
          <p:cNvSpPr txBox="1"/>
          <p:nvPr/>
        </p:nvSpPr>
        <p:spPr>
          <a:xfrm>
            <a:off x="6094413" y="3955753"/>
            <a:ext cx="351410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D. Khớp ở hộp sọ</a:t>
            </a:r>
          </a:p>
        </p:txBody>
      </p:sp>
      <p:sp>
        <p:nvSpPr>
          <p:cNvPr id="8" name="TextBox 8"/>
          <p:cNvSpPr txBox="1"/>
          <p:nvPr/>
        </p:nvSpPr>
        <p:spPr>
          <a:xfrm>
            <a:off x="685622" y="5232103"/>
            <a:ext cx="797044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Đáp án: A</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53760"/>
            <a:ext cx="12188825" cy="6350482"/>
          </a:xfrm>
          <a:prstGeom prst="rect">
            <a:avLst/>
          </a:prstGeom>
        </p:spPr>
      </p:pic>
      <p:sp>
        <p:nvSpPr>
          <p:cNvPr id="3" name="TextBox 3"/>
          <p:cNvSpPr txBox="1"/>
          <p:nvPr/>
        </p:nvSpPr>
        <p:spPr>
          <a:xfrm>
            <a:off x="1993161" y="1186617"/>
            <a:ext cx="8202503" cy="807722"/>
          </a:xfrm>
          <a:prstGeom prst="rect">
            <a:avLst/>
          </a:prstGeom>
        </p:spPr>
        <p:txBody>
          <a:bodyPr lIns="0" tIns="0" rIns="0" bIns="0" rtlCol="0" anchor="t">
            <a:spAutoFit/>
          </a:bodyPr>
          <a:lstStyle/>
          <a:p>
            <a:pPr algn="ctr">
              <a:lnSpc>
                <a:spcPts val="3266"/>
              </a:lnSpc>
            </a:pPr>
            <a:r>
              <a:rPr lang="en-US" sz="2300" b="1">
                <a:solidFill>
                  <a:srgbClr val="FFFFFF"/>
                </a:solidFill>
                <a:latin typeface="Arial" pitchFamily="34" charset="0"/>
              </a:rPr>
              <a:t>Câu hỏi: Thành phần hóa học của xương bao gồm những thành phần nào sau đây?</a:t>
            </a:r>
          </a:p>
        </p:txBody>
      </p:sp>
      <p:sp>
        <p:nvSpPr>
          <p:cNvPr id="4" name="TextBox 4"/>
          <p:cNvSpPr txBox="1"/>
          <p:nvPr/>
        </p:nvSpPr>
        <p:spPr>
          <a:xfrm>
            <a:off x="685622" y="2460228"/>
            <a:ext cx="351410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A. Chất hữu cơ</a:t>
            </a:r>
          </a:p>
        </p:txBody>
      </p:sp>
      <p:sp>
        <p:nvSpPr>
          <p:cNvPr id="5" name="TextBox 5"/>
          <p:cNvSpPr txBox="1"/>
          <p:nvPr/>
        </p:nvSpPr>
        <p:spPr>
          <a:xfrm>
            <a:off x="685622" y="3955753"/>
            <a:ext cx="351410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B. Chất vô cơ</a:t>
            </a:r>
          </a:p>
        </p:txBody>
      </p:sp>
      <p:sp>
        <p:nvSpPr>
          <p:cNvPr id="6" name="TextBox 6"/>
          <p:cNvSpPr txBox="1"/>
          <p:nvPr/>
        </p:nvSpPr>
        <p:spPr>
          <a:xfrm>
            <a:off x="6094413" y="2460228"/>
            <a:ext cx="351410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C. Nước</a:t>
            </a:r>
          </a:p>
        </p:txBody>
      </p:sp>
      <p:sp>
        <p:nvSpPr>
          <p:cNvPr id="7" name="TextBox 7"/>
          <p:cNvSpPr txBox="1"/>
          <p:nvPr/>
        </p:nvSpPr>
        <p:spPr>
          <a:xfrm>
            <a:off x="6094413" y="3955753"/>
            <a:ext cx="351410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D. Cả 3 đáp án trên</a:t>
            </a:r>
          </a:p>
        </p:txBody>
      </p:sp>
      <p:sp>
        <p:nvSpPr>
          <p:cNvPr id="8" name="TextBox 8"/>
          <p:cNvSpPr txBox="1"/>
          <p:nvPr/>
        </p:nvSpPr>
        <p:spPr>
          <a:xfrm>
            <a:off x="685622" y="5232103"/>
            <a:ext cx="797044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Đáp án: D</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53760"/>
            <a:ext cx="12188825" cy="6350482"/>
          </a:xfrm>
          <a:prstGeom prst="rect">
            <a:avLst/>
          </a:prstGeom>
        </p:spPr>
      </p:pic>
      <p:sp>
        <p:nvSpPr>
          <p:cNvPr id="3" name="TextBox 3"/>
          <p:cNvSpPr txBox="1"/>
          <p:nvPr/>
        </p:nvSpPr>
        <p:spPr>
          <a:xfrm>
            <a:off x="1993161" y="1186617"/>
            <a:ext cx="8202503" cy="384529"/>
          </a:xfrm>
          <a:prstGeom prst="rect">
            <a:avLst/>
          </a:prstGeom>
        </p:spPr>
        <p:txBody>
          <a:bodyPr lIns="0" tIns="0" rIns="0" bIns="0" rtlCol="0" anchor="t">
            <a:spAutoFit/>
          </a:bodyPr>
          <a:lstStyle/>
          <a:p>
            <a:pPr algn="ctr">
              <a:lnSpc>
                <a:spcPts val="3266"/>
              </a:lnSpc>
            </a:pPr>
            <a:r>
              <a:rPr lang="en-US" sz="2300" b="1">
                <a:solidFill>
                  <a:srgbClr val="FFFFFF"/>
                </a:solidFill>
                <a:latin typeface="Arial" pitchFamily="34" charset="0"/>
              </a:rPr>
              <a:t>Câu hỏi: Hệ vận động gồm những cơ quan nào?</a:t>
            </a:r>
          </a:p>
        </p:txBody>
      </p:sp>
      <p:sp>
        <p:nvSpPr>
          <p:cNvPr id="4" name="TextBox 4"/>
          <p:cNvSpPr txBox="1"/>
          <p:nvPr/>
        </p:nvSpPr>
        <p:spPr>
          <a:xfrm>
            <a:off x="685621" y="2460228"/>
            <a:ext cx="437115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A. Cơ vân, xương và khớp</a:t>
            </a:r>
          </a:p>
        </p:txBody>
      </p:sp>
      <p:sp>
        <p:nvSpPr>
          <p:cNvPr id="5" name="TextBox 5"/>
          <p:cNvSpPr txBox="1"/>
          <p:nvPr/>
        </p:nvSpPr>
        <p:spPr>
          <a:xfrm>
            <a:off x="685622" y="3955753"/>
            <a:ext cx="351410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B. Cơ trơn và khớp</a:t>
            </a:r>
          </a:p>
        </p:txBody>
      </p:sp>
      <p:sp>
        <p:nvSpPr>
          <p:cNvPr id="6" name="TextBox 6"/>
          <p:cNvSpPr txBox="1"/>
          <p:nvPr/>
        </p:nvSpPr>
        <p:spPr>
          <a:xfrm>
            <a:off x="6094412" y="2460228"/>
            <a:ext cx="5074365"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C. Cơ vân và xương</a:t>
            </a:r>
          </a:p>
        </p:txBody>
      </p:sp>
      <p:sp>
        <p:nvSpPr>
          <p:cNvPr id="7" name="TextBox 7"/>
          <p:cNvSpPr txBox="1"/>
          <p:nvPr/>
        </p:nvSpPr>
        <p:spPr>
          <a:xfrm>
            <a:off x="6094412" y="3955753"/>
            <a:ext cx="5074365"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D. Cơ trơn, xương và khớp</a:t>
            </a:r>
          </a:p>
        </p:txBody>
      </p:sp>
      <p:sp>
        <p:nvSpPr>
          <p:cNvPr id="8" name="TextBox 8"/>
          <p:cNvSpPr txBox="1"/>
          <p:nvPr/>
        </p:nvSpPr>
        <p:spPr>
          <a:xfrm>
            <a:off x="685622" y="5232103"/>
            <a:ext cx="797044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Đáp án: A</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53760"/>
            <a:ext cx="12188825" cy="6350482"/>
          </a:xfrm>
          <a:prstGeom prst="rect">
            <a:avLst/>
          </a:prstGeom>
        </p:spPr>
      </p:pic>
      <p:sp>
        <p:nvSpPr>
          <p:cNvPr id="3" name="TextBox 3"/>
          <p:cNvSpPr txBox="1"/>
          <p:nvPr/>
        </p:nvSpPr>
        <p:spPr>
          <a:xfrm>
            <a:off x="1993161" y="1186617"/>
            <a:ext cx="8202503" cy="807722"/>
          </a:xfrm>
          <a:prstGeom prst="rect">
            <a:avLst/>
          </a:prstGeom>
        </p:spPr>
        <p:txBody>
          <a:bodyPr lIns="0" tIns="0" rIns="0" bIns="0" rtlCol="0" anchor="t">
            <a:spAutoFit/>
          </a:bodyPr>
          <a:lstStyle/>
          <a:p>
            <a:pPr algn="ctr">
              <a:lnSpc>
                <a:spcPts val="3266"/>
              </a:lnSpc>
            </a:pPr>
            <a:r>
              <a:rPr lang="en-US" sz="2300" b="1">
                <a:solidFill>
                  <a:srgbClr val="FFFFFF"/>
                </a:solidFill>
                <a:latin typeface="Arial" pitchFamily="34" charset="0"/>
              </a:rPr>
              <a:t>Câu hỏi: Đâu là cách đề phòng các bệnh về hệ vận động đúng nhất?</a:t>
            </a:r>
          </a:p>
        </p:txBody>
      </p:sp>
      <p:sp>
        <p:nvSpPr>
          <p:cNvPr id="4" name="TextBox 4"/>
          <p:cNvSpPr txBox="1"/>
          <p:nvPr/>
        </p:nvSpPr>
        <p:spPr>
          <a:xfrm>
            <a:off x="685621" y="2460228"/>
            <a:ext cx="437115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A. Bổ sung nhiều Canxi</a:t>
            </a:r>
          </a:p>
        </p:txBody>
      </p:sp>
      <p:sp>
        <p:nvSpPr>
          <p:cNvPr id="5" name="TextBox 5"/>
          <p:cNvSpPr txBox="1"/>
          <p:nvPr/>
        </p:nvSpPr>
        <p:spPr>
          <a:xfrm>
            <a:off x="685621" y="3955753"/>
            <a:ext cx="5140292"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B. Vận động nặng thường xuyên</a:t>
            </a:r>
          </a:p>
        </p:txBody>
      </p:sp>
      <p:sp>
        <p:nvSpPr>
          <p:cNvPr id="6" name="TextBox 6"/>
          <p:cNvSpPr txBox="1"/>
          <p:nvPr/>
        </p:nvSpPr>
        <p:spPr>
          <a:xfrm>
            <a:off x="6094412" y="2460228"/>
            <a:ext cx="5074365"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C. Tắm nắng lúc 12 giờ trưa</a:t>
            </a:r>
          </a:p>
        </p:txBody>
      </p:sp>
      <p:sp>
        <p:nvSpPr>
          <p:cNvPr id="7" name="TextBox 7"/>
          <p:cNvSpPr txBox="1"/>
          <p:nvPr/>
        </p:nvSpPr>
        <p:spPr>
          <a:xfrm>
            <a:off x="6094412" y="3955753"/>
            <a:ext cx="5074365"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D. Giữ cơ thể cân đối, vừa vặn</a:t>
            </a:r>
          </a:p>
        </p:txBody>
      </p:sp>
      <p:sp>
        <p:nvSpPr>
          <p:cNvPr id="8" name="TextBox 8"/>
          <p:cNvSpPr txBox="1"/>
          <p:nvPr/>
        </p:nvSpPr>
        <p:spPr>
          <a:xfrm>
            <a:off x="685622" y="5232103"/>
            <a:ext cx="797044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Đáp án: D</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53760"/>
            <a:ext cx="12188825" cy="6350482"/>
          </a:xfrm>
          <a:prstGeom prst="rect">
            <a:avLst/>
          </a:prstGeom>
        </p:spPr>
      </p:pic>
      <p:sp>
        <p:nvSpPr>
          <p:cNvPr id="3" name="TextBox 3"/>
          <p:cNvSpPr txBox="1"/>
          <p:nvPr/>
        </p:nvSpPr>
        <p:spPr>
          <a:xfrm>
            <a:off x="1993161" y="1186617"/>
            <a:ext cx="8202503" cy="807722"/>
          </a:xfrm>
          <a:prstGeom prst="rect">
            <a:avLst/>
          </a:prstGeom>
        </p:spPr>
        <p:txBody>
          <a:bodyPr lIns="0" tIns="0" rIns="0" bIns="0" rtlCol="0" anchor="t">
            <a:spAutoFit/>
          </a:bodyPr>
          <a:lstStyle/>
          <a:p>
            <a:pPr algn="ctr">
              <a:lnSpc>
                <a:spcPts val="3266"/>
              </a:lnSpc>
            </a:pPr>
            <a:r>
              <a:rPr lang="en-US" sz="2300" b="1">
                <a:solidFill>
                  <a:srgbClr val="FFFFFF"/>
                </a:solidFill>
                <a:latin typeface="Arial" pitchFamily="34" charset="0"/>
              </a:rPr>
              <a:t>Câu hỏi: Nguyên nhân nào gây loãng xương trong các nguyên nhân sau đây?</a:t>
            </a:r>
          </a:p>
        </p:txBody>
      </p:sp>
      <p:sp>
        <p:nvSpPr>
          <p:cNvPr id="4" name="TextBox 4"/>
          <p:cNvSpPr txBox="1"/>
          <p:nvPr/>
        </p:nvSpPr>
        <p:spPr>
          <a:xfrm>
            <a:off x="685621" y="2460228"/>
            <a:ext cx="4371151"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A. Thiếu vitamin A</a:t>
            </a:r>
          </a:p>
        </p:txBody>
      </p:sp>
      <p:sp>
        <p:nvSpPr>
          <p:cNvPr id="5" name="TextBox 5"/>
          <p:cNvSpPr txBox="1"/>
          <p:nvPr/>
        </p:nvSpPr>
        <p:spPr>
          <a:xfrm>
            <a:off x="685621" y="3955753"/>
            <a:ext cx="5140292"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B. Béo phì</a:t>
            </a:r>
          </a:p>
        </p:txBody>
      </p:sp>
      <p:sp>
        <p:nvSpPr>
          <p:cNvPr id="6" name="TextBox 6"/>
          <p:cNvSpPr txBox="1"/>
          <p:nvPr/>
        </p:nvSpPr>
        <p:spPr>
          <a:xfrm>
            <a:off x="6094412" y="2460228"/>
            <a:ext cx="5074365"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C. Mãn kinh ở phụ nữ</a:t>
            </a:r>
          </a:p>
        </p:txBody>
      </p:sp>
      <p:sp>
        <p:nvSpPr>
          <p:cNvPr id="7" name="TextBox 7"/>
          <p:cNvSpPr txBox="1"/>
          <p:nvPr/>
        </p:nvSpPr>
        <p:spPr>
          <a:xfrm>
            <a:off x="6094412" y="3955753"/>
            <a:ext cx="5074365"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D. Cả 3 đáp án đều sai</a:t>
            </a:r>
          </a:p>
        </p:txBody>
      </p:sp>
      <p:sp>
        <p:nvSpPr>
          <p:cNvPr id="8" name="TextBox 8"/>
          <p:cNvSpPr txBox="1"/>
          <p:nvPr/>
        </p:nvSpPr>
        <p:spPr>
          <a:xfrm>
            <a:off x="685622" y="5232103"/>
            <a:ext cx="7970448"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Đáp án: C</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pSp>
        <p:nvGrpSpPr>
          <p:cNvPr id="3" name="Group 3"/>
          <p:cNvGrpSpPr/>
          <p:nvPr/>
        </p:nvGrpSpPr>
        <p:grpSpPr>
          <a:xfrm>
            <a:off x="685644" y="1265308"/>
            <a:ext cx="10817582" cy="1338193"/>
            <a:chOff x="0" y="0"/>
            <a:chExt cx="21640800" cy="2676385"/>
          </a:xfrm>
        </p:grpSpPr>
        <p:grpSp>
          <p:nvGrpSpPr>
            <p:cNvPr id="4" name="Group 4"/>
            <p:cNvGrpSpPr/>
            <p:nvPr/>
          </p:nvGrpSpPr>
          <p:grpSpPr>
            <a:xfrm>
              <a:off x="0" y="0"/>
              <a:ext cx="21640800" cy="2676385"/>
              <a:chOff x="0" y="0"/>
              <a:chExt cx="4274726" cy="528669"/>
            </a:xfrm>
          </p:grpSpPr>
          <p:sp>
            <p:nvSpPr>
              <p:cNvPr id="5" name="Freeform 5"/>
              <p:cNvSpPr/>
              <p:nvPr/>
            </p:nvSpPr>
            <p:spPr>
              <a:xfrm>
                <a:off x="0" y="0"/>
                <a:ext cx="4274726" cy="528669"/>
              </a:xfrm>
              <a:custGeom>
                <a:avLst/>
                <a:gdLst/>
                <a:ahLst/>
                <a:cxnLst/>
                <a:rect l="l" t="t" r="r" b="b"/>
                <a:pathLst>
                  <a:path w="4274726" h="528669">
                    <a:moveTo>
                      <a:pt x="4274726" y="0"/>
                    </a:moveTo>
                    <a:lnTo>
                      <a:pt x="0" y="0"/>
                    </a:lnTo>
                    <a:lnTo>
                      <a:pt x="0" y="340709"/>
                    </a:lnTo>
                    <a:lnTo>
                      <a:pt x="157480" y="340709"/>
                    </a:lnTo>
                    <a:lnTo>
                      <a:pt x="157480" y="528669"/>
                    </a:lnTo>
                    <a:lnTo>
                      <a:pt x="463550" y="340709"/>
                    </a:lnTo>
                    <a:lnTo>
                      <a:pt x="4274726" y="340709"/>
                    </a:lnTo>
                    <a:lnTo>
                      <a:pt x="4274726" y="0"/>
                    </a:lnTo>
                    <a:close/>
                  </a:path>
                </a:pathLst>
              </a:custGeom>
              <a:solidFill>
                <a:srgbClr val="FFDE59"/>
              </a:solidFill>
            </p:spPr>
          </p:sp>
          <p:sp>
            <p:nvSpPr>
              <p:cNvPr id="6" name="TextBox 6"/>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7" name="TextBox 7"/>
            <p:cNvSpPr txBox="1"/>
            <p:nvPr/>
          </p:nvSpPr>
          <p:spPr>
            <a:xfrm>
              <a:off x="584014" y="403236"/>
              <a:ext cx="20472772" cy="769058"/>
            </a:xfrm>
            <a:prstGeom prst="rect">
              <a:avLst/>
            </a:prstGeom>
          </p:spPr>
          <p:txBody>
            <a:bodyPr lIns="0" tIns="0" rIns="0" bIns="0" rtlCol="0" anchor="t">
              <a:spAutoFit/>
            </a:bodyPr>
            <a:lstStyle/>
            <a:p>
              <a:pPr algn="just">
                <a:lnSpc>
                  <a:spcPts val="3266"/>
                </a:lnSpc>
              </a:pPr>
              <a:r>
                <a:rPr lang="en-US" sz="2300" b="1">
                  <a:solidFill>
                    <a:srgbClr val="000000"/>
                  </a:solidFill>
                  <a:latin typeface="Arial" pitchFamily="34" charset="0"/>
                </a:rPr>
                <a:t>Quan sát hình và cho biết hệ vận động gồm những cơ quan nào?</a:t>
              </a:r>
            </a:p>
          </p:txBody>
        </p:sp>
      </p:grpSp>
      <p:pic>
        <p:nvPicPr>
          <p:cNvPr id="8" name="Picture 8"/>
          <p:cNvPicPr>
            <a:picLocks noChangeAspect="1"/>
          </p:cNvPicPr>
          <p:nvPr/>
        </p:nvPicPr>
        <p:blipFill>
          <a:blip r:embed="rId2"/>
          <a:srcRect t="1287" b="2253"/>
          <a:stretch>
            <a:fillRect/>
          </a:stretch>
        </p:blipFill>
        <p:spPr>
          <a:xfrm>
            <a:off x="2897605" y="2270655"/>
            <a:ext cx="3436298" cy="4420650"/>
          </a:xfrm>
          <a:prstGeom prst="rect">
            <a:avLst/>
          </a:prstGeom>
        </p:spPr>
      </p:pic>
      <p:sp>
        <p:nvSpPr>
          <p:cNvPr id="9" name="TextBox 9"/>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grpSp>
        <p:nvGrpSpPr>
          <p:cNvPr id="10" name="Group 10"/>
          <p:cNvGrpSpPr/>
          <p:nvPr/>
        </p:nvGrpSpPr>
        <p:grpSpPr>
          <a:xfrm>
            <a:off x="641657" y="2965256"/>
            <a:ext cx="3445030" cy="3009262"/>
            <a:chOff x="0" y="0"/>
            <a:chExt cx="6891854" cy="6018525"/>
          </a:xfrm>
        </p:grpSpPr>
        <p:sp>
          <p:nvSpPr>
            <p:cNvPr id="11" name="AutoShape 11"/>
            <p:cNvSpPr/>
            <p:nvPr/>
          </p:nvSpPr>
          <p:spPr>
            <a:xfrm rot="-3768286">
              <a:off x="5533025" y="1775246"/>
              <a:ext cx="2717658" cy="0"/>
            </a:xfrm>
            <a:prstGeom prst="line">
              <a:avLst/>
            </a:prstGeom>
            <a:ln w="50800" cap="flat">
              <a:solidFill>
                <a:srgbClr val="D61F27"/>
              </a:solidFill>
              <a:prstDash val="solid"/>
              <a:headEnd type="none" w="sm" len="sm"/>
              <a:tailEnd type="oval" w="lg" len="lg"/>
            </a:ln>
          </p:spPr>
        </p:sp>
        <p:grpSp>
          <p:nvGrpSpPr>
            <p:cNvPr id="12" name="Group 12"/>
            <p:cNvGrpSpPr/>
            <p:nvPr/>
          </p:nvGrpSpPr>
          <p:grpSpPr>
            <a:xfrm>
              <a:off x="0" y="0"/>
              <a:ext cx="6270837" cy="6018525"/>
              <a:chOff x="0" y="0"/>
              <a:chExt cx="1238684" cy="1188844"/>
            </a:xfrm>
          </p:grpSpPr>
          <p:sp>
            <p:nvSpPr>
              <p:cNvPr id="13" name="Freeform 13"/>
              <p:cNvSpPr/>
              <p:nvPr/>
            </p:nvSpPr>
            <p:spPr>
              <a:xfrm>
                <a:off x="0" y="0"/>
                <a:ext cx="1238684" cy="1188844"/>
              </a:xfrm>
              <a:custGeom>
                <a:avLst/>
                <a:gdLst/>
                <a:ahLst/>
                <a:cxnLst/>
                <a:rect l="l" t="t" r="r" b="b"/>
                <a:pathLst>
                  <a:path w="1238684" h="1188844">
                    <a:moveTo>
                      <a:pt x="83952" y="0"/>
                    </a:moveTo>
                    <a:lnTo>
                      <a:pt x="1154732" y="0"/>
                    </a:lnTo>
                    <a:cubicBezTo>
                      <a:pt x="1201097" y="0"/>
                      <a:pt x="1238684" y="37587"/>
                      <a:pt x="1238684" y="83952"/>
                    </a:cubicBezTo>
                    <a:lnTo>
                      <a:pt x="1238684" y="1104892"/>
                    </a:lnTo>
                    <a:cubicBezTo>
                      <a:pt x="1238684" y="1151258"/>
                      <a:pt x="1201097" y="1188844"/>
                      <a:pt x="1154732" y="1188844"/>
                    </a:cubicBezTo>
                    <a:lnTo>
                      <a:pt x="83952" y="1188844"/>
                    </a:lnTo>
                    <a:cubicBezTo>
                      <a:pt x="37587" y="1188844"/>
                      <a:pt x="0" y="1151258"/>
                      <a:pt x="0" y="1104892"/>
                    </a:cubicBezTo>
                    <a:lnTo>
                      <a:pt x="0" y="83952"/>
                    </a:lnTo>
                    <a:cubicBezTo>
                      <a:pt x="0" y="37587"/>
                      <a:pt x="37587" y="0"/>
                      <a:pt x="83952" y="0"/>
                    </a:cubicBezTo>
                    <a:close/>
                  </a:path>
                </a:pathLst>
              </a:custGeom>
              <a:solidFill>
                <a:srgbClr val="7EAAFF"/>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5" name="TextBox 15"/>
            <p:cNvSpPr txBox="1"/>
            <p:nvPr/>
          </p:nvSpPr>
          <p:spPr>
            <a:xfrm>
              <a:off x="415356" y="525352"/>
              <a:ext cx="5440124" cy="5078315"/>
            </a:xfrm>
            <a:prstGeom prst="rect">
              <a:avLst/>
            </a:prstGeom>
          </p:spPr>
          <p:txBody>
            <a:bodyPr lIns="0" tIns="0" rIns="0" bIns="0" rtlCol="0" anchor="t">
              <a:spAutoFit/>
            </a:bodyPr>
            <a:lstStyle/>
            <a:p>
              <a:pPr algn="just">
                <a:lnSpc>
                  <a:spcPct val="120000"/>
                </a:lnSpc>
                <a:spcBef>
                  <a:spcPct val="0"/>
                </a:spcBef>
              </a:pPr>
              <a:r>
                <a:rPr lang="en-US" sz="2300" b="1">
                  <a:solidFill>
                    <a:srgbClr val="C00000"/>
                  </a:solidFill>
                  <a:latin typeface="Arial" pitchFamily="34" charset="0"/>
                </a:rPr>
                <a:t>Cơ vân </a:t>
              </a:r>
              <a:r>
                <a:rPr lang="en-US" sz="2300" b="1">
                  <a:solidFill>
                    <a:srgbClr val="000000"/>
                  </a:solidFill>
                  <a:latin typeface="Arial" pitchFamily="34" charset="0"/>
                </a:rPr>
                <a:t>là cơ bám vào xương, hoạt động theo ý muốn, có chức năng vận động, dự trữ và sinh nhiệt</a:t>
              </a:r>
            </a:p>
          </p:txBody>
        </p:sp>
      </p:grpSp>
      <p:grpSp>
        <p:nvGrpSpPr>
          <p:cNvPr id="16" name="Group 16"/>
          <p:cNvGrpSpPr/>
          <p:nvPr/>
        </p:nvGrpSpPr>
        <p:grpSpPr>
          <a:xfrm>
            <a:off x="5088412" y="2615314"/>
            <a:ext cx="6414792" cy="2030021"/>
            <a:chOff x="-21211" y="0"/>
            <a:chExt cx="12832926" cy="4060042"/>
          </a:xfrm>
        </p:grpSpPr>
        <p:grpSp>
          <p:nvGrpSpPr>
            <p:cNvPr id="17" name="Group 17"/>
            <p:cNvGrpSpPr/>
            <p:nvPr/>
          </p:nvGrpSpPr>
          <p:grpSpPr>
            <a:xfrm>
              <a:off x="1423715" y="0"/>
              <a:ext cx="11388000" cy="4060042"/>
              <a:chOff x="0" y="0"/>
              <a:chExt cx="2249481" cy="801984"/>
            </a:xfrm>
          </p:grpSpPr>
          <p:sp>
            <p:nvSpPr>
              <p:cNvPr id="18" name="Freeform 18"/>
              <p:cNvSpPr/>
              <p:nvPr/>
            </p:nvSpPr>
            <p:spPr>
              <a:xfrm>
                <a:off x="0" y="0"/>
                <a:ext cx="2249481" cy="801984"/>
              </a:xfrm>
              <a:custGeom>
                <a:avLst/>
                <a:gdLst/>
                <a:ahLst/>
                <a:cxnLst/>
                <a:rect l="l" t="t" r="r" b="b"/>
                <a:pathLst>
                  <a:path w="2249481" h="801984">
                    <a:moveTo>
                      <a:pt x="46229" y="0"/>
                    </a:moveTo>
                    <a:lnTo>
                      <a:pt x="2203253" y="0"/>
                    </a:lnTo>
                    <a:cubicBezTo>
                      <a:pt x="2215514" y="0"/>
                      <a:pt x="2227272" y="4870"/>
                      <a:pt x="2235941" y="13540"/>
                    </a:cubicBezTo>
                    <a:cubicBezTo>
                      <a:pt x="2244611" y="22210"/>
                      <a:pt x="2249481" y="33968"/>
                      <a:pt x="2249481" y="46229"/>
                    </a:cubicBezTo>
                    <a:lnTo>
                      <a:pt x="2249481" y="755755"/>
                    </a:lnTo>
                    <a:cubicBezTo>
                      <a:pt x="2249481" y="781286"/>
                      <a:pt x="2228784" y="801984"/>
                      <a:pt x="2203253" y="801984"/>
                    </a:cubicBezTo>
                    <a:lnTo>
                      <a:pt x="46229" y="801984"/>
                    </a:lnTo>
                    <a:cubicBezTo>
                      <a:pt x="33968" y="801984"/>
                      <a:pt x="22210" y="797113"/>
                      <a:pt x="13540" y="788444"/>
                    </a:cubicBezTo>
                    <a:cubicBezTo>
                      <a:pt x="4870" y="779774"/>
                      <a:pt x="0" y="768016"/>
                      <a:pt x="0" y="755755"/>
                    </a:cubicBezTo>
                    <a:lnTo>
                      <a:pt x="0" y="46229"/>
                    </a:lnTo>
                    <a:cubicBezTo>
                      <a:pt x="0" y="33968"/>
                      <a:pt x="4870" y="22210"/>
                      <a:pt x="13540" y="13540"/>
                    </a:cubicBezTo>
                    <a:cubicBezTo>
                      <a:pt x="22210" y="4870"/>
                      <a:pt x="33968" y="0"/>
                      <a:pt x="46229" y="0"/>
                    </a:cubicBezTo>
                    <a:close/>
                  </a:path>
                </a:pathLst>
              </a:custGeom>
              <a:solidFill>
                <a:srgbClr val="7EAAFF"/>
              </a:solidFill>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0" name="TextBox 20"/>
            <p:cNvSpPr txBox="1"/>
            <p:nvPr/>
          </p:nvSpPr>
          <p:spPr>
            <a:xfrm>
              <a:off x="1961111" y="371614"/>
              <a:ext cx="10306232" cy="3385542"/>
            </a:xfrm>
            <a:prstGeom prst="rect">
              <a:avLst/>
            </a:prstGeom>
          </p:spPr>
          <p:txBody>
            <a:bodyPr lIns="0" tIns="0" rIns="0" bIns="0" rtlCol="0" anchor="t">
              <a:spAutoFit/>
            </a:bodyPr>
            <a:lstStyle/>
            <a:p>
              <a:pPr algn="just">
                <a:lnSpc>
                  <a:spcPct val="120000"/>
                </a:lnSpc>
                <a:spcBef>
                  <a:spcPct val="0"/>
                </a:spcBef>
              </a:pPr>
              <a:r>
                <a:rPr lang="en-US" sz="2300" b="1">
                  <a:solidFill>
                    <a:srgbClr val="C00000"/>
                  </a:solidFill>
                  <a:latin typeface="Arial" pitchFamily="34" charset="0"/>
                </a:rPr>
                <a:t>Xương</a:t>
              </a:r>
              <a:r>
                <a:rPr lang="en-US" sz="2300" b="1">
                  <a:solidFill>
                    <a:srgbClr val="000000"/>
                  </a:solidFill>
                  <a:latin typeface="Arial" pitchFamily="34" charset="0"/>
                </a:rPr>
                <a:t> có chức năng vận động, nâng đỡ cơ thể, bảo vệ các nội quan, sinh ra các tế bào máu, dự trữ và cân bằng chất khoáng</a:t>
              </a:r>
            </a:p>
          </p:txBody>
        </p:sp>
        <p:sp>
          <p:nvSpPr>
            <p:cNvPr id="21" name="AutoShape 21"/>
            <p:cNvSpPr/>
            <p:nvPr/>
          </p:nvSpPr>
          <p:spPr>
            <a:xfrm rot="956404">
              <a:off x="-21211" y="1803297"/>
              <a:ext cx="1466137" cy="0"/>
            </a:xfrm>
            <a:prstGeom prst="line">
              <a:avLst/>
            </a:prstGeom>
            <a:ln w="50800" cap="flat">
              <a:solidFill>
                <a:srgbClr val="D61F27"/>
              </a:solidFill>
              <a:prstDash val="solid"/>
              <a:headEnd type="oval" w="lg" len="lg"/>
              <a:tailEnd type="none" w="sm" len="sm"/>
            </a:ln>
          </p:spPr>
        </p:sp>
      </p:grpSp>
      <p:grpSp>
        <p:nvGrpSpPr>
          <p:cNvPr id="22" name="Group 22"/>
          <p:cNvGrpSpPr/>
          <p:nvPr/>
        </p:nvGrpSpPr>
        <p:grpSpPr>
          <a:xfrm>
            <a:off x="4841116" y="4892985"/>
            <a:ext cx="6662087" cy="1609207"/>
            <a:chOff x="-33613" y="0"/>
            <a:chExt cx="13327644" cy="3218414"/>
          </a:xfrm>
        </p:grpSpPr>
        <p:grpSp>
          <p:nvGrpSpPr>
            <p:cNvPr id="23" name="Group 23"/>
            <p:cNvGrpSpPr/>
            <p:nvPr/>
          </p:nvGrpSpPr>
          <p:grpSpPr>
            <a:xfrm>
              <a:off x="1899056" y="0"/>
              <a:ext cx="11394975" cy="3218414"/>
              <a:chOff x="0" y="0"/>
              <a:chExt cx="2250859" cy="635736"/>
            </a:xfrm>
          </p:grpSpPr>
          <p:sp>
            <p:nvSpPr>
              <p:cNvPr id="24" name="Freeform 24"/>
              <p:cNvSpPr/>
              <p:nvPr/>
            </p:nvSpPr>
            <p:spPr>
              <a:xfrm>
                <a:off x="0" y="0"/>
                <a:ext cx="2250859" cy="635736"/>
              </a:xfrm>
              <a:custGeom>
                <a:avLst/>
                <a:gdLst/>
                <a:ahLst/>
                <a:cxnLst/>
                <a:rect l="l" t="t" r="r" b="b"/>
                <a:pathLst>
                  <a:path w="2250859" h="635736">
                    <a:moveTo>
                      <a:pt x="46200" y="0"/>
                    </a:moveTo>
                    <a:lnTo>
                      <a:pt x="2204659" y="0"/>
                    </a:lnTo>
                    <a:cubicBezTo>
                      <a:pt x="2216912" y="0"/>
                      <a:pt x="2228663" y="4868"/>
                      <a:pt x="2237328" y="13532"/>
                    </a:cubicBezTo>
                    <a:cubicBezTo>
                      <a:pt x="2245992" y="22196"/>
                      <a:pt x="2250859" y="33947"/>
                      <a:pt x="2250859" y="46200"/>
                    </a:cubicBezTo>
                    <a:lnTo>
                      <a:pt x="2250859" y="589536"/>
                    </a:lnTo>
                    <a:cubicBezTo>
                      <a:pt x="2250859" y="615051"/>
                      <a:pt x="2230175" y="635736"/>
                      <a:pt x="2204659" y="635736"/>
                    </a:cubicBezTo>
                    <a:lnTo>
                      <a:pt x="46200" y="635736"/>
                    </a:lnTo>
                    <a:cubicBezTo>
                      <a:pt x="33947" y="635736"/>
                      <a:pt x="22196" y="630868"/>
                      <a:pt x="13532" y="622204"/>
                    </a:cubicBezTo>
                    <a:cubicBezTo>
                      <a:pt x="4868" y="613540"/>
                      <a:pt x="0" y="601789"/>
                      <a:pt x="0" y="589536"/>
                    </a:cubicBezTo>
                    <a:lnTo>
                      <a:pt x="0" y="46200"/>
                    </a:lnTo>
                    <a:cubicBezTo>
                      <a:pt x="0" y="33947"/>
                      <a:pt x="4868" y="22196"/>
                      <a:pt x="13532" y="13532"/>
                    </a:cubicBezTo>
                    <a:cubicBezTo>
                      <a:pt x="22196" y="4868"/>
                      <a:pt x="33947" y="0"/>
                      <a:pt x="46200" y="0"/>
                    </a:cubicBezTo>
                    <a:close/>
                  </a:path>
                </a:pathLst>
              </a:custGeom>
              <a:solidFill>
                <a:srgbClr val="7EAAFF"/>
              </a:solidFill>
            </p:spPr>
          </p:sp>
          <p:sp>
            <p:nvSpPr>
              <p:cNvPr id="25" name="TextBox 25"/>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6" name="TextBox 26"/>
            <p:cNvSpPr txBox="1"/>
            <p:nvPr/>
          </p:nvSpPr>
          <p:spPr>
            <a:xfrm>
              <a:off x="2321026" y="363548"/>
              <a:ext cx="10551035" cy="2539156"/>
            </a:xfrm>
            <a:prstGeom prst="rect">
              <a:avLst/>
            </a:prstGeom>
          </p:spPr>
          <p:txBody>
            <a:bodyPr lIns="0" tIns="0" rIns="0" bIns="0" rtlCol="0" anchor="t">
              <a:spAutoFit/>
            </a:bodyPr>
            <a:lstStyle/>
            <a:p>
              <a:pPr algn="just">
                <a:lnSpc>
                  <a:spcPct val="120000"/>
                </a:lnSpc>
                <a:spcBef>
                  <a:spcPct val="0"/>
                </a:spcBef>
              </a:pPr>
              <a:r>
                <a:rPr lang="en-US" sz="2300" b="1">
                  <a:solidFill>
                    <a:srgbClr val="C00000"/>
                  </a:solidFill>
                  <a:latin typeface="Arial" pitchFamily="34" charset="0"/>
                </a:rPr>
                <a:t>Khớp</a:t>
              </a:r>
              <a:r>
                <a:rPr lang="en-US" sz="2300" b="1">
                  <a:solidFill>
                    <a:srgbClr val="000000"/>
                  </a:solidFill>
                  <a:latin typeface="Arial" pitchFamily="34" charset="0"/>
                </a:rPr>
                <a:t> là bộ phận kết nối các xương trong cơ thể với nhau, giữ vai trò hỗ trợ cho các chuyển động của cơ thể</a:t>
              </a:r>
            </a:p>
          </p:txBody>
        </p:sp>
        <p:sp>
          <p:nvSpPr>
            <p:cNvPr id="27" name="AutoShape 27"/>
            <p:cNvSpPr/>
            <p:nvPr/>
          </p:nvSpPr>
          <p:spPr>
            <a:xfrm rot="994511">
              <a:off x="-33613" y="1240713"/>
              <a:ext cx="1966552" cy="0"/>
            </a:xfrm>
            <a:prstGeom prst="line">
              <a:avLst/>
            </a:prstGeom>
            <a:ln w="50800" cap="flat">
              <a:solidFill>
                <a:srgbClr val="D61F27"/>
              </a:solidFill>
              <a:prstDash val="solid"/>
              <a:headEnd type="oval" w="lg" len="lg"/>
              <a:tailEnd type="none" w="sm" len="sm"/>
            </a:ln>
          </p:spPr>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anim calcmode="lin" valueType="num">
                                      <p:cBhvr>
                                        <p:cTn id="48" dur="1000" fill="hold"/>
                                        <p:tgtEl>
                                          <p:spTgt spid="22"/>
                                        </p:tgtEl>
                                        <p:attrNameLst>
                                          <p:attrName>ppt_x</p:attrName>
                                        </p:attrNameLst>
                                      </p:cBhvr>
                                      <p:tavLst>
                                        <p:tav tm="0">
                                          <p:val>
                                            <p:strVal val="#ppt_x"/>
                                          </p:val>
                                        </p:tav>
                                        <p:tav tm="100000">
                                          <p:val>
                                            <p:strVal val="#ppt_x"/>
                                          </p:val>
                                        </p:tav>
                                      </p:tavLst>
                                    </p:anim>
                                    <p:anim calcmode="lin" valueType="num">
                                      <p:cBhvr>
                                        <p:cTn id="4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pic>
        <p:nvPicPr>
          <p:cNvPr id="3" name="Picture 3"/>
          <p:cNvPicPr>
            <a:picLocks noChangeAspect="1"/>
          </p:cNvPicPr>
          <p:nvPr/>
        </p:nvPicPr>
        <p:blipFill>
          <a:blip r:embed="rId2"/>
          <a:srcRect/>
          <a:stretch>
            <a:fillRect/>
          </a:stretch>
        </p:blipFill>
        <p:spPr>
          <a:xfrm>
            <a:off x="5404364" y="1584325"/>
            <a:ext cx="4191016" cy="4986118"/>
          </a:xfrm>
          <a:prstGeom prst="rect">
            <a:avLst/>
          </a:prstGeom>
        </p:spPr>
      </p:pic>
      <p:grpSp>
        <p:nvGrpSpPr>
          <p:cNvPr id="4" name="Group 4"/>
          <p:cNvGrpSpPr/>
          <p:nvPr/>
        </p:nvGrpSpPr>
        <p:grpSpPr>
          <a:xfrm>
            <a:off x="685614" y="1584325"/>
            <a:ext cx="5408806" cy="2163693"/>
            <a:chOff x="0" y="0"/>
            <a:chExt cx="10820430" cy="4327385"/>
          </a:xfrm>
        </p:grpSpPr>
        <p:grpSp>
          <p:nvGrpSpPr>
            <p:cNvPr id="5" name="Group 5"/>
            <p:cNvGrpSpPr/>
            <p:nvPr/>
          </p:nvGrpSpPr>
          <p:grpSpPr>
            <a:xfrm>
              <a:off x="0" y="0"/>
              <a:ext cx="10820430" cy="4327385"/>
              <a:chOff x="0" y="0"/>
              <a:chExt cx="2137369" cy="854792"/>
            </a:xfrm>
          </p:grpSpPr>
          <p:sp>
            <p:nvSpPr>
              <p:cNvPr id="6" name="Freeform 6"/>
              <p:cNvSpPr/>
              <p:nvPr/>
            </p:nvSpPr>
            <p:spPr>
              <a:xfrm>
                <a:off x="0" y="0"/>
                <a:ext cx="2137369" cy="854792"/>
              </a:xfrm>
              <a:custGeom>
                <a:avLst/>
                <a:gdLst/>
                <a:ahLst/>
                <a:cxnLst/>
                <a:rect l="l" t="t" r="r" b="b"/>
                <a:pathLst>
                  <a:path w="2137369" h="854792">
                    <a:moveTo>
                      <a:pt x="2137369" y="0"/>
                    </a:moveTo>
                    <a:lnTo>
                      <a:pt x="0" y="0"/>
                    </a:lnTo>
                    <a:lnTo>
                      <a:pt x="0" y="666832"/>
                    </a:lnTo>
                    <a:lnTo>
                      <a:pt x="157480" y="666832"/>
                    </a:lnTo>
                    <a:lnTo>
                      <a:pt x="157480" y="854792"/>
                    </a:lnTo>
                    <a:lnTo>
                      <a:pt x="463550" y="666832"/>
                    </a:lnTo>
                    <a:lnTo>
                      <a:pt x="2137369" y="666832"/>
                    </a:lnTo>
                    <a:lnTo>
                      <a:pt x="2137369" y="0"/>
                    </a:lnTo>
                    <a:close/>
                  </a:path>
                </a:pathLst>
              </a:custGeom>
              <a:solidFill>
                <a:srgbClr val="FFDE59"/>
              </a:solidFill>
            </p:spPr>
          </p:sp>
          <p:sp>
            <p:nvSpPr>
              <p:cNvPr id="7" name="TextBox 7"/>
              <p:cNvSpPr txBox="1"/>
              <p:nvPr/>
            </p:nvSpPr>
            <p:spPr>
              <a:xfrm>
                <a:off x="0" y="-38100"/>
                <a:ext cx="812800" cy="6604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8" name="TextBox 8"/>
            <p:cNvSpPr txBox="1"/>
            <p:nvPr/>
          </p:nvSpPr>
          <p:spPr>
            <a:xfrm>
              <a:off x="577050" y="434908"/>
              <a:ext cx="9666329" cy="2539155"/>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cho biết sự phù hợp giữa cấu tạo và chức năng của xương đùi</a:t>
              </a:r>
            </a:p>
          </p:txBody>
        </p:sp>
      </p:grpSp>
      <p:pic>
        <p:nvPicPr>
          <p:cNvPr id="9" name="Picture 9"/>
          <p:cNvPicPr>
            <a:picLocks noChangeAspect="1"/>
          </p:cNvPicPr>
          <p:nvPr/>
        </p:nvPicPr>
        <p:blipFill>
          <a:blip r:embed="rId3"/>
          <a:srcRect/>
          <a:stretch>
            <a:fillRect/>
          </a:stretch>
        </p:blipFill>
        <p:spPr>
          <a:xfrm>
            <a:off x="9242561" y="3580292"/>
            <a:ext cx="2198596" cy="236500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64456" flipH="1" flipV="1">
            <a:off x="7997034" y="3898313"/>
            <a:ext cx="748365" cy="1728965"/>
          </a:xfrm>
          <a:prstGeom prst="rect">
            <a:avLst/>
          </a:prstGeom>
        </p:spPr>
      </p:pic>
      <p:sp>
        <p:nvSpPr>
          <p:cNvPr id="11" name="TextBox 11"/>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12" name="TextBox 12"/>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1. Cấu tạo của xương phù hợp với chức năng</a:t>
            </a:r>
          </a:p>
        </p:txBody>
      </p:sp>
      <p:sp>
        <p:nvSpPr>
          <p:cNvPr id="13" name="TextBox 13"/>
          <p:cNvSpPr txBox="1"/>
          <p:nvPr/>
        </p:nvSpPr>
        <p:spPr>
          <a:xfrm>
            <a:off x="685634" y="3798818"/>
            <a:ext cx="5408785" cy="2961067"/>
          </a:xfrm>
          <a:prstGeom prst="rect">
            <a:avLst/>
          </a:prstGeom>
        </p:spPr>
        <p:txBody>
          <a:bodyPr wrap="square" lIns="0" tIns="0" rIns="0" bIns="0" rtlCol="0" anchor="t">
            <a:spAutoFit/>
          </a:bodyPr>
          <a:lstStyle/>
          <a:p>
            <a:pPr>
              <a:lnSpc>
                <a:spcPct val="120000"/>
              </a:lnSpc>
            </a:pPr>
            <a:r>
              <a:rPr lang="en-US" sz="1800">
                <a:latin typeface="Arial" pitchFamily="34" charset="0"/>
                <a:cs typeface="Arial" pitchFamily="34" charset="0"/>
              </a:rPr>
              <a:t>Xương đùi có cấu tạo phù hợp với chức năng nâng đỡ phần trên của cơ thể, giúp quá trình vận động dễ dàng hơn:</a:t>
            </a:r>
          </a:p>
          <a:p>
            <a:pPr>
              <a:lnSpc>
                <a:spcPct val="120000"/>
              </a:lnSpc>
            </a:pPr>
            <a:r>
              <a:rPr lang="en-US" sz="1800">
                <a:latin typeface="Arial" pitchFamily="34" charset="0"/>
                <a:cs typeface="Arial" pitchFamily="34" charset="0"/>
              </a:rPr>
              <a:t>- Ở đầu xương có mô xương xốp gồm các tế bào xương tạo thành các nan xương sắp xếp theo hình vòng cung có tác dụng phân tán lực tác động.</a:t>
            </a:r>
          </a:p>
          <a:p>
            <a:pPr>
              <a:lnSpc>
                <a:spcPct val="120000"/>
              </a:lnSpc>
            </a:pPr>
            <a:r>
              <a:rPr lang="en-US" sz="1800">
                <a:latin typeface="Arial" pitchFamily="34" charset="0"/>
                <a:cs typeface="Arial" pitchFamily="34" charset="0"/>
              </a:rPr>
              <a:t>- Phần thân xương có mô xương cứng gồm các tế bào xương sắp xếp đồng tâm làm tăng khả năng chịu lực của xương.</a:t>
            </a:r>
            <a:endParaRPr lang="en-US" sz="1800">
              <a:solidFill>
                <a:srgbClr val="000000"/>
              </a:solidFill>
              <a:latin typeface="Arial" pitchFamily="34" charset="0"/>
              <a:cs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pSp>
        <p:nvGrpSpPr>
          <p:cNvPr id="3" name="Group 3"/>
          <p:cNvGrpSpPr/>
          <p:nvPr/>
        </p:nvGrpSpPr>
        <p:grpSpPr>
          <a:xfrm>
            <a:off x="686372" y="2179108"/>
            <a:ext cx="3347199" cy="753969"/>
            <a:chOff x="0" y="0"/>
            <a:chExt cx="1322695" cy="297864"/>
          </a:xfrm>
        </p:grpSpPr>
        <p:sp>
          <p:nvSpPr>
            <p:cNvPr id="4" name="Freeform 4"/>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6" name="Group 6"/>
          <p:cNvGrpSpPr/>
          <p:nvPr/>
        </p:nvGrpSpPr>
        <p:grpSpPr>
          <a:xfrm>
            <a:off x="4420820" y="2179108"/>
            <a:ext cx="3347199" cy="753969"/>
            <a:chOff x="0" y="0"/>
            <a:chExt cx="1322695" cy="297864"/>
          </a:xfrm>
        </p:grpSpPr>
        <p:sp>
          <p:nvSpPr>
            <p:cNvPr id="7" name="Freeform 7"/>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grpSp>
        <p:nvGrpSpPr>
          <p:cNvPr id="9" name="Group 9"/>
          <p:cNvGrpSpPr/>
          <p:nvPr/>
        </p:nvGrpSpPr>
        <p:grpSpPr>
          <a:xfrm>
            <a:off x="8155268" y="2179108"/>
            <a:ext cx="3347199" cy="753969"/>
            <a:chOff x="0" y="0"/>
            <a:chExt cx="1322695" cy="297864"/>
          </a:xfrm>
        </p:grpSpPr>
        <p:sp>
          <p:nvSpPr>
            <p:cNvPr id="10" name="Freeform 10"/>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grpSp>
        <p:nvGrpSpPr>
          <p:cNvPr id="12" name="Group 12"/>
          <p:cNvGrpSpPr/>
          <p:nvPr/>
        </p:nvGrpSpPr>
        <p:grpSpPr>
          <a:xfrm>
            <a:off x="685613" y="3377577"/>
            <a:ext cx="10817613" cy="3228327"/>
            <a:chOff x="0" y="0"/>
            <a:chExt cx="4274738" cy="1275389"/>
          </a:xfrm>
        </p:grpSpPr>
        <p:sp>
          <p:nvSpPr>
            <p:cNvPr id="13" name="Freeform 13"/>
            <p:cNvSpPr/>
            <p:nvPr/>
          </p:nvSpPr>
          <p:spPr>
            <a:xfrm>
              <a:off x="0" y="0"/>
              <a:ext cx="4274738" cy="1275389"/>
            </a:xfrm>
            <a:custGeom>
              <a:avLst/>
              <a:gdLst/>
              <a:ahLst/>
              <a:cxnLst/>
              <a:rect l="l" t="t" r="r" b="b"/>
              <a:pathLst>
                <a:path w="4274738" h="1275389">
                  <a:moveTo>
                    <a:pt x="0" y="0"/>
                  </a:moveTo>
                  <a:lnTo>
                    <a:pt x="4274738" y="0"/>
                  </a:lnTo>
                  <a:lnTo>
                    <a:pt x="4274738" y="1275389"/>
                  </a:lnTo>
                  <a:lnTo>
                    <a:pt x="0" y="1275389"/>
                  </a:lnTo>
                  <a:close/>
                </a:path>
              </a:pathLst>
            </a:custGeom>
            <a:solidFill>
              <a:srgbClr val="FFDE59"/>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5" name="TextBox 15"/>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16" name="TextBox 16"/>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1. Cấu tạo của xương phù hợp với chức năng</a:t>
            </a:r>
          </a:p>
        </p:txBody>
      </p:sp>
      <p:sp>
        <p:nvSpPr>
          <p:cNvPr id="17" name="TextBox 17"/>
          <p:cNvSpPr txBox="1"/>
          <p:nvPr/>
        </p:nvSpPr>
        <p:spPr>
          <a:xfrm>
            <a:off x="2265077" y="1539875"/>
            <a:ext cx="8172735" cy="384529"/>
          </a:xfrm>
          <a:prstGeom prst="rect">
            <a:avLst/>
          </a:prstGeom>
        </p:spPr>
        <p:txBody>
          <a:bodyPr wrap="square" lIns="0" tIns="0" rIns="0" bIns="0" rtlCol="0" anchor="t">
            <a:spAutoFit/>
          </a:bodyPr>
          <a:lstStyle/>
          <a:p>
            <a:pPr>
              <a:lnSpc>
                <a:spcPts val="3266"/>
              </a:lnSpc>
              <a:spcBef>
                <a:spcPct val="0"/>
              </a:spcBef>
            </a:pPr>
            <a:r>
              <a:rPr lang="en-US" sz="2300" b="1">
                <a:solidFill>
                  <a:srgbClr val="000000"/>
                </a:solidFill>
                <a:latin typeface="Arial" pitchFamily="34" charset="0"/>
              </a:rPr>
              <a:t>Sự phù hợp giữa cấu tạo và chức năng được thể hiện ở</a:t>
            </a:r>
          </a:p>
        </p:txBody>
      </p:sp>
      <p:sp>
        <p:nvSpPr>
          <p:cNvPr id="18" name="TextBox 18"/>
          <p:cNvSpPr txBox="1"/>
          <p:nvPr/>
        </p:nvSpPr>
        <p:spPr>
          <a:xfrm>
            <a:off x="685613" y="2334901"/>
            <a:ext cx="334721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Thành phần hóa học</a:t>
            </a:r>
          </a:p>
        </p:txBody>
      </p:sp>
      <p:sp>
        <p:nvSpPr>
          <p:cNvPr id="19" name="TextBox 19"/>
          <p:cNvSpPr txBox="1"/>
          <p:nvPr/>
        </p:nvSpPr>
        <p:spPr>
          <a:xfrm>
            <a:off x="4420820" y="2330152"/>
            <a:ext cx="334719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Hình dạng</a:t>
            </a:r>
          </a:p>
        </p:txBody>
      </p:sp>
      <p:sp>
        <p:nvSpPr>
          <p:cNvPr id="20" name="TextBox 20"/>
          <p:cNvSpPr txBox="1"/>
          <p:nvPr/>
        </p:nvSpPr>
        <p:spPr>
          <a:xfrm>
            <a:off x="8156027" y="2330152"/>
            <a:ext cx="334719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Cấu trúc</a:t>
            </a:r>
          </a:p>
        </p:txBody>
      </p:sp>
      <p:sp>
        <p:nvSpPr>
          <p:cNvPr id="21" name="TextBox 21"/>
          <p:cNvSpPr txBox="1"/>
          <p:nvPr/>
        </p:nvSpPr>
        <p:spPr>
          <a:xfrm>
            <a:off x="955757" y="3580777"/>
            <a:ext cx="10277326" cy="80772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Thành phần hóa học của xương người gồm: nước, chất hữu cơ và chất vô cơ</a:t>
            </a:r>
          </a:p>
        </p:txBody>
      </p:sp>
      <p:grpSp>
        <p:nvGrpSpPr>
          <p:cNvPr id="22" name="Group 22"/>
          <p:cNvGrpSpPr/>
          <p:nvPr/>
        </p:nvGrpSpPr>
        <p:grpSpPr>
          <a:xfrm>
            <a:off x="955757" y="4603891"/>
            <a:ext cx="10277326" cy="849463"/>
            <a:chOff x="0" y="-66675"/>
            <a:chExt cx="20560005" cy="1698926"/>
          </a:xfrm>
        </p:grpSpPr>
        <p:grpSp>
          <p:nvGrpSpPr>
            <p:cNvPr id="23" name="Group 23"/>
            <p:cNvGrpSpPr/>
            <p:nvPr/>
          </p:nvGrpSpPr>
          <p:grpSpPr>
            <a:xfrm>
              <a:off x="0" y="0"/>
              <a:ext cx="483847" cy="483847"/>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6" name="TextBox 26"/>
            <p:cNvSpPr txBox="1"/>
            <p:nvPr/>
          </p:nvSpPr>
          <p:spPr>
            <a:xfrm>
              <a:off x="831126" y="-66675"/>
              <a:ext cx="19728879" cy="1698926"/>
            </a:xfrm>
            <a:prstGeom prst="rect">
              <a:avLst/>
            </a:prstGeom>
          </p:spPr>
          <p:txBody>
            <a:bodyPr lIns="0" tIns="0" rIns="0" bIns="0" rtlCol="0" anchor="t">
              <a:spAutoFit/>
            </a:bodyPr>
            <a:lstStyle/>
            <a:p>
              <a:pPr algn="just">
                <a:lnSpc>
                  <a:spcPct val="120000"/>
                </a:lnSpc>
                <a:spcBef>
                  <a:spcPct val="0"/>
                </a:spcBef>
              </a:pPr>
              <a:r>
                <a:rPr lang="en-US" sz="2300" b="1">
                  <a:solidFill>
                    <a:srgbClr val="C00000"/>
                  </a:solidFill>
                  <a:latin typeface="Arial" pitchFamily="34" charset="0"/>
                </a:rPr>
                <a:t>Chất hữu cơ </a:t>
              </a:r>
              <a:r>
                <a:rPr lang="en-US" sz="2300" b="1">
                  <a:solidFill>
                    <a:srgbClr val="000000"/>
                  </a:solidFill>
                  <a:latin typeface="Arial" pitchFamily="34" charset="0"/>
                </a:rPr>
                <a:t>gồm protein (chủ yếu là collagen), lipid và sacccharide, đảm bảo cho xương có tính đàn hồi</a:t>
              </a:r>
            </a:p>
          </p:txBody>
        </p:sp>
      </p:grpSp>
      <p:grpSp>
        <p:nvGrpSpPr>
          <p:cNvPr id="27" name="Group 27"/>
          <p:cNvGrpSpPr/>
          <p:nvPr/>
        </p:nvGrpSpPr>
        <p:grpSpPr>
          <a:xfrm>
            <a:off x="955757" y="5581155"/>
            <a:ext cx="10277326" cy="849463"/>
            <a:chOff x="0" y="-66675"/>
            <a:chExt cx="20560005" cy="1698926"/>
          </a:xfrm>
        </p:grpSpPr>
        <p:grpSp>
          <p:nvGrpSpPr>
            <p:cNvPr id="28" name="Group 28"/>
            <p:cNvGrpSpPr/>
            <p:nvPr/>
          </p:nvGrpSpPr>
          <p:grpSpPr>
            <a:xfrm>
              <a:off x="0" y="0"/>
              <a:ext cx="483847" cy="483847"/>
              <a:chOff x="0" y="0"/>
              <a:chExt cx="812800" cy="812800"/>
            </a:xfrm>
          </p:grpSpPr>
          <p:sp>
            <p:nvSpPr>
              <p:cNvPr id="29"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61F27"/>
              </a:solidFill>
            </p:spPr>
          </p:sp>
          <p:sp>
            <p:nvSpPr>
              <p:cNvPr id="30" name="TextBox 30"/>
              <p:cNvSpPr txBox="1"/>
              <p:nvPr/>
            </p:nvSpPr>
            <p:spPr>
              <a:xfrm>
                <a:off x="76200" y="38100"/>
                <a:ext cx="660400" cy="6985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31" name="TextBox 31"/>
            <p:cNvSpPr txBox="1"/>
            <p:nvPr/>
          </p:nvSpPr>
          <p:spPr>
            <a:xfrm>
              <a:off x="831126" y="-66675"/>
              <a:ext cx="19728879" cy="1698926"/>
            </a:xfrm>
            <a:prstGeom prst="rect">
              <a:avLst/>
            </a:prstGeom>
          </p:spPr>
          <p:txBody>
            <a:bodyPr lIns="0" tIns="0" rIns="0" bIns="0" rtlCol="0" anchor="t">
              <a:spAutoFit/>
            </a:bodyPr>
            <a:lstStyle/>
            <a:p>
              <a:pPr algn="just">
                <a:lnSpc>
                  <a:spcPct val="120000"/>
                </a:lnSpc>
                <a:spcBef>
                  <a:spcPct val="0"/>
                </a:spcBef>
              </a:pPr>
              <a:r>
                <a:rPr lang="en-US" sz="2300" b="1">
                  <a:solidFill>
                    <a:srgbClr val="C00000"/>
                  </a:solidFill>
                  <a:latin typeface="Arial" pitchFamily="34" charset="0"/>
                </a:rPr>
                <a:t>Chất vô cơ </a:t>
              </a:r>
              <a:r>
                <a:rPr lang="en-US" sz="2300" b="1">
                  <a:solidFill>
                    <a:srgbClr val="000000"/>
                  </a:solidFill>
                  <a:latin typeface="Arial" pitchFamily="34" charset="0"/>
                </a:rPr>
                <a:t>chủ yếu là muối calcium, muối phosphate đảm bảo cho xương có tính rắn chắc</a:t>
              </a:r>
            </a:p>
          </p:txBody>
        </p:sp>
      </p:grpSp>
      <p:sp>
        <p:nvSpPr>
          <p:cNvPr id="32" name="AutoShape 32"/>
          <p:cNvSpPr/>
          <p:nvPr/>
        </p:nvSpPr>
        <p:spPr>
          <a:xfrm rot="5394038">
            <a:off x="2143697" y="3129927"/>
            <a:ext cx="431801" cy="0"/>
          </a:xfrm>
          <a:prstGeom prst="line">
            <a:avLst/>
          </a:prstGeom>
          <a:ln w="95250" cap="flat">
            <a:solidFill>
              <a:srgbClr val="2952A1"/>
            </a:solidFill>
            <a:prstDash val="solid"/>
            <a:headEnd type="none" w="sm" len="sm"/>
            <a:tailEnd type="arrow" w="med" len="sm"/>
          </a:ln>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1000"/>
                                        <p:tgtEl>
                                          <p:spTgt spid="32"/>
                                        </p:tgtEl>
                                      </p:cBhvr>
                                    </p:animEffect>
                                    <p:anim calcmode="lin" valueType="num">
                                      <p:cBhvr>
                                        <p:cTn id="51" dur="1000" fill="hold"/>
                                        <p:tgtEl>
                                          <p:spTgt spid="32"/>
                                        </p:tgtEl>
                                        <p:attrNameLst>
                                          <p:attrName>ppt_x</p:attrName>
                                        </p:attrNameLst>
                                      </p:cBhvr>
                                      <p:tavLst>
                                        <p:tav tm="0">
                                          <p:val>
                                            <p:strVal val="#ppt_x"/>
                                          </p:val>
                                        </p:tav>
                                        <p:tav tm="100000">
                                          <p:val>
                                            <p:strVal val="#ppt_x"/>
                                          </p:val>
                                        </p:tav>
                                      </p:tavLst>
                                    </p:anim>
                                    <p:anim calcmode="lin" valueType="num">
                                      <p:cBhvr>
                                        <p:cTn id="52" dur="1000" fill="hold"/>
                                        <p:tgtEl>
                                          <p:spTgt spid="32"/>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1000"/>
                                        <p:tgtEl>
                                          <p:spTgt spid="12"/>
                                        </p:tgtEl>
                                      </p:cBhvr>
                                    </p:animEffect>
                                    <p:anim calcmode="lin" valueType="num">
                                      <p:cBhvr>
                                        <p:cTn id="61" dur="1000" fill="hold"/>
                                        <p:tgtEl>
                                          <p:spTgt spid="12"/>
                                        </p:tgtEl>
                                        <p:attrNameLst>
                                          <p:attrName>ppt_x</p:attrName>
                                        </p:attrNameLst>
                                      </p:cBhvr>
                                      <p:tavLst>
                                        <p:tav tm="0">
                                          <p:val>
                                            <p:strVal val="#ppt_x"/>
                                          </p:val>
                                        </p:tav>
                                        <p:tav tm="100000">
                                          <p:val>
                                            <p:strVal val="#ppt_x"/>
                                          </p:val>
                                        </p:tav>
                                      </p:tavLst>
                                    </p:anim>
                                    <p:anim calcmode="lin" valueType="num">
                                      <p:cBhvr>
                                        <p:cTn id="6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1000"/>
                                        <p:tgtEl>
                                          <p:spTgt spid="22"/>
                                        </p:tgtEl>
                                      </p:cBhvr>
                                    </p:animEffect>
                                    <p:anim calcmode="lin" valueType="num">
                                      <p:cBhvr>
                                        <p:cTn id="68" dur="1000" fill="hold"/>
                                        <p:tgtEl>
                                          <p:spTgt spid="22"/>
                                        </p:tgtEl>
                                        <p:attrNameLst>
                                          <p:attrName>ppt_x</p:attrName>
                                        </p:attrNameLst>
                                      </p:cBhvr>
                                      <p:tavLst>
                                        <p:tav tm="0">
                                          <p:val>
                                            <p:strVal val="#ppt_x"/>
                                          </p:val>
                                        </p:tav>
                                        <p:tav tm="100000">
                                          <p:val>
                                            <p:strVal val="#ppt_x"/>
                                          </p:val>
                                        </p:tav>
                                      </p:tavLst>
                                    </p:anim>
                                    <p:anim calcmode="lin" valueType="num">
                                      <p:cBhvr>
                                        <p:cTn id="6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1000"/>
                                        <p:tgtEl>
                                          <p:spTgt spid="27"/>
                                        </p:tgtEl>
                                      </p:cBhvr>
                                    </p:animEffect>
                                    <p:anim calcmode="lin" valueType="num">
                                      <p:cBhvr>
                                        <p:cTn id="75" dur="1000" fill="hold"/>
                                        <p:tgtEl>
                                          <p:spTgt spid="27"/>
                                        </p:tgtEl>
                                        <p:attrNameLst>
                                          <p:attrName>ppt_x</p:attrName>
                                        </p:attrNameLst>
                                      </p:cBhvr>
                                      <p:tavLst>
                                        <p:tav tm="0">
                                          <p:val>
                                            <p:strVal val="#ppt_x"/>
                                          </p:val>
                                        </p:tav>
                                        <p:tav tm="100000">
                                          <p:val>
                                            <p:strVal val="#ppt_x"/>
                                          </p:val>
                                        </p:tav>
                                      </p:tavLst>
                                    </p:anim>
                                    <p:anim calcmode="lin" valueType="num">
                                      <p:cBhvr>
                                        <p:cTn id="7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pSp>
        <p:nvGrpSpPr>
          <p:cNvPr id="3" name="Group 3"/>
          <p:cNvGrpSpPr/>
          <p:nvPr/>
        </p:nvGrpSpPr>
        <p:grpSpPr>
          <a:xfrm>
            <a:off x="686372" y="2179108"/>
            <a:ext cx="3347199" cy="753969"/>
            <a:chOff x="0" y="0"/>
            <a:chExt cx="1322695" cy="297864"/>
          </a:xfrm>
        </p:grpSpPr>
        <p:sp>
          <p:nvSpPr>
            <p:cNvPr id="4" name="Freeform 4"/>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6" name="Group 6"/>
          <p:cNvGrpSpPr/>
          <p:nvPr/>
        </p:nvGrpSpPr>
        <p:grpSpPr>
          <a:xfrm>
            <a:off x="4420820" y="2179108"/>
            <a:ext cx="3347199" cy="753969"/>
            <a:chOff x="0" y="0"/>
            <a:chExt cx="1322695" cy="297864"/>
          </a:xfrm>
        </p:grpSpPr>
        <p:sp>
          <p:nvSpPr>
            <p:cNvPr id="7" name="Freeform 7"/>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grpSp>
        <p:nvGrpSpPr>
          <p:cNvPr id="9" name="Group 9"/>
          <p:cNvGrpSpPr/>
          <p:nvPr/>
        </p:nvGrpSpPr>
        <p:grpSpPr>
          <a:xfrm>
            <a:off x="8155268" y="2179108"/>
            <a:ext cx="3347199" cy="753969"/>
            <a:chOff x="0" y="0"/>
            <a:chExt cx="1322695" cy="297864"/>
          </a:xfrm>
        </p:grpSpPr>
        <p:sp>
          <p:nvSpPr>
            <p:cNvPr id="10" name="Freeform 10"/>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2" name="Group 12"/>
          <p:cNvGrpSpPr/>
          <p:nvPr/>
        </p:nvGrpSpPr>
        <p:grpSpPr>
          <a:xfrm>
            <a:off x="685613" y="3377577"/>
            <a:ext cx="10817613" cy="3228327"/>
            <a:chOff x="0" y="0"/>
            <a:chExt cx="4274738" cy="1275389"/>
          </a:xfrm>
        </p:grpSpPr>
        <p:sp>
          <p:nvSpPr>
            <p:cNvPr id="13" name="Freeform 13"/>
            <p:cNvSpPr/>
            <p:nvPr/>
          </p:nvSpPr>
          <p:spPr>
            <a:xfrm>
              <a:off x="0" y="0"/>
              <a:ext cx="4274738" cy="1275389"/>
            </a:xfrm>
            <a:custGeom>
              <a:avLst/>
              <a:gdLst/>
              <a:ahLst/>
              <a:cxnLst/>
              <a:rect l="l" t="t" r="r" b="b"/>
              <a:pathLst>
                <a:path w="4274738" h="1275389">
                  <a:moveTo>
                    <a:pt x="0" y="0"/>
                  </a:moveTo>
                  <a:lnTo>
                    <a:pt x="4274738" y="0"/>
                  </a:lnTo>
                  <a:lnTo>
                    <a:pt x="4274738" y="1275389"/>
                  </a:lnTo>
                  <a:lnTo>
                    <a:pt x="0" y="1275389"/>
                  </a:lnTo>
                  <a:close/>
                </a:path>
              </a:pathLst>
            </a:custGeom>
            <a:solidFill>
              <a:srgbClr val="FFDE59"/>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5" name="AutoShape 15"/>
          <p:cNvSpPr/>
          <p:nvPr/>
        </p:nvSpPr>
        <p:spPr>
          <a:xfrm rot="5394038">
            <a:off x="5846396" y="3129871"/>
            <a:ext cx="431801" cy="0"/>
          </a:xfrm>
          <a:prstGeom prst="line">
            <a:avLst/>
          </a:prstGeom>
          <a:ln w="95250" cap="flat">
            <a:solidFill>
              <a:srgbClr val="2952A1"/>
            </a:solidFill>
            <a:prstDash val="solid"/>
            <a:headEnd type="none" w="sm" len="sm"/>
            <a:tailEnd type="arrow" w="med" len="sm"/>
          </a:ln>
        </p:spPr>
      </p:sp>
      <p:pic>
        <p:nvPicPr>
          <p:cNvPr id="16" name="Picture 16"/>
          <p:cNvPicPr>
            <a:picLocks noChangeAspect="1"/>
          </p:cNvPicPr>
          <p:nvPr/>
        </p:nvPicPr>
        <p:blipFill>
          <a:blip r:embed="rId2"/>
          <a:srcRect/>
          <a:stretch>
            <a:fillRect/>
          </a:stretch>
        </p:blipFill>
        <p:spPr>
          <a:xfrm>
            <a:off x="8580412" y="4215777"/>
            <a:ext cx="2498429" cy="2130465"/>
          </a:xfrm>
          <a:prstGeom prst="rect">
            <a:avLst/>
          </a:prstGeom>
        </p:spPr>
      </p:pic>
      <p:grpSp>
        <p:nvGrpSpPr>
          <p:cNvPr id="17" name="Group 17"/>
          <p:cNvGrpSpPr/>
          <p:nvPr/>
        </p:nvGrpSpPr>
        <p:grpSpPr>
          <a:xfrm>
            <a:off x="955757" y="4548504"/>
            <a:ext cx="7199511" cy="1797738"/>
            <a:chOff x="0" y="0"/>
            <a:chExt cx="2844992" cy="710217"/>
          </a:xfrm>
        </p:grpSpPr>
        <p:sp>
          <p:nvSpPr>
            <p:cNvPr id="18" name="Freeform 18"/>
            <p:cNvSpPr/>
            <p:nvPr/>
          </p:nvSpPr>
          <p:spPr>
            <a:xfrm>
              <a:off x="0" y="0"/>
              <a:ext cx="2844992" cy="710217"/>
            </a:xfrm>
            <a:custGeom>
              <a:avLst/>
              <a:gdLst/>
              <a:ahLst/>
              <a:cxnLst/>
              <a:rect l="l" t="t" r="r" b="b"/>
              <a:pathLst>
                <a:path w="2844992" h="710217">
                  <a:moveTo>
                    <a:pt x="0" y="0"/>
                  </a:moveTo>
                  <a:lnTo>
                    <a:pt x="2844992" y="0"/>
                  </a:lnTo>
                  <a:lnTo>
                    <a:pt x="2844992" y="710217"/>
                  </a:lnTo>
                  <a:lnTo>
                    <a:pt x="0" y="710217"/>
                  </a:lnTo>
                  <a:close/>
                </a:path>
              </a:pathLst>
            </a:custGeom>
            <a:solidFill>
              <a:srgbClr val="7ED957"/>
            </a:solidFill>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23" name="TextBox 23"/>
          <p:cNvSpPr txBox="1"/>
          <p:nvPr/>
        </p:nvSpPr>
        <p:spPr>
          <a:xfrm>
            <a:off x="685613" y="2334901"/>
            <a:ext cx="334721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Thành phần hóa học</a:t>
            </a:r>
          </a:p>
        </p:txBody>
      </p:sp>
      <p:sp>
        <p:nvSpPr>
          <p:cNvPr id="24" name="TextBox 24"/>
          <p:cNvSpPr txBox="1"/>
          <p:nvPr/>
        </p:nvSpPr>
        <p:spPr>
          <a:xfrm>
            <a:off x="4420820" y="2330152"/>
            <a:ext cx="334719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Hình dạng</a:t>
            </a:r>
          </a:p>
        </p:txBody>
      </p:sp>
      <p:sp>
        <p:nvSpPr>
          <p:cNvPr id="25" name="TextBox 25"/>
          <p:cNvSpPr txBox="1"/>
          <p:nvPr/>
        </p:nvSpPr>
        <p:spPr>
          <a:xfrm>
            <a:off x="8156027" y="2330152"/>
            <a:ext cx="334719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Cấu trúc</a:t>
            </a:r>
          </a:p>
        </p:txBody>
      </p:sp>
      <p:sp>
        <p:nvSpPr>
          <p:cNvPr id="26" name="TextBox 26"/>
          <p:cNvSpPr txBox="1"/>
          <p:nvPr/>
        </p:nvSpPr>
        <p:spPr>
          <a:xfrm>
            <a:off x="955757" y="3580777"/>
            <a:ext cx="10277326" cy="84946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Ở mỗi vị trí, hình dạng của xương phù hợp với chức năng mà xương đó đảm nhiệm</a:t>
            </a:r>
          </a:p>
        </p:txBody>
      </p:sp>
      <p:sp>
        <p:nvSpPr>
          <p:cNvPr id="27" name="TextBox 27"/>
          <p:cNvSpPr txBox="1"/>
          <p:nvPr/>
        </p:nvSpPr>
        <p:spPr>
          <a:xfrm>
            <a:off x="1300698" y="5019807"/>
            <a:ext cx="6240244" cy="84946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Hộp sọ gồm các xương dẹt phù hợp với chức năng bảo vệ</a:t>
            </a:r>
          </a:p>
        </p:txBody>
      </p:sp>
      <p:sp>
        <p:nvSpPr>
          <p:cNvPr id="28" name="TextBox 15"/>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29" name="TextBox 16"/>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1. Cấu tạo của xương phù hợp với chức năng</a:t>
            </a:r>
          </a:p>
        </p:txBody>
      </p:sp>
      <p:sp>
        <p:nvSpPr>
          <p:cNvPr id="30" name="TextBox 17"/>
          <p:cNvSpPr txBox="1"/>
          <p:nvPr/>
        </p:nvSpPr>
        <p:spPr>
          <a:xfrm>
            <a:off x="2265077" y="1539875"/>
            <a:ext cx="8172735" cy="384529"/>
          </a:xfrm>
          <a:prstGeom prst="rect">
            <a:avLst/>
          </a:prstGeom>
        </p:spPr>
        <p:txBody>
          <a:bodyPr wrap="square" lIns="0" tIns="0" rIns="0" bIns="0" rtlCol="0" anchor="t">
            <a:spAutoFit/>
          </a:bodyPr>
          <a:lstStyle/>
          <a:p>
            <a:pPr>
              <a:lnSpc>
                <a:spcPts val="3266"/>
              </a:lnSpc>
              <a:spcBef>
                <a:spcPct val="0"/>
              </a:spcBef>
            </a:pPr>
            <a:r>
              <a:rPr lang="en-US" sz="2300" b="1">
                <a:solidFill>
                  <a:srgbClr val="000000"/>
                </a:solidFill>
                <a:latin typeface="Arial" pitchFamily="34" charset="0"/>
              </a:rPr>
              <a:t>Sự phù hợp giữa cấu tạo và chức năng được thể hiện ở</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34">
            <a:off x="685632" y="849841"/>
            <a:ext cx="10817576" cy="0"/>
          </a:xfrm>
          <a:prstGeom prst="line">
            <a:avLst/>
          </a:prstGeom>
          <a:ln w="57150" cap="flat">
            <a:solidFill>
              <a:srgbClr val="2952A1"/>
            </a:solidFill>
            <a:prstDash val="solid"/>
            <a:headEnd type="oval" w="lg" len="lg"/>
            <a:tailEnd type="oval" w="lg" len="lg"/>
          </a:ln>
        </p:spPr>
      </p:sp>
      <p:grpSp>
        <p:nvGrpSpPr>
          <p:cNvPr id="3" name="Group 3"/>
          <p:cNvGrpSpPr/>
          <p:nvPr/>
        </p:nvGrpSpPr>
        <p:grpSpPr>
          <a:xfrm>
            <a:off x="686372" y="2179108"/>
            <a:ext cx="3347199" cy="753969"/>
            <a:chOff x="0" y="0"/>
            <a:chExt cx="1322695" cy="297864"/>
          </a:xfrm>
        </p:grpSpPr>
        <p:sp>
          <p:nvSpPr>
            <p:cNvPr id="4" name="Freeform 4"/>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6" name="Group 6"/>
          <p:cNvGrpSpPr/>
          <p:nvPr/>
        </p:nvGrpSpPr>
        <p:grpSpPr>
          <a:xfrm>
            <a:off x="4420820" y="2179108"/>
            <a:ext cx="3347199" cy="753969"/>
            <a:chOff x="0" y="0"/>
            <a:chExt cx="1322695" cy="297864"/>
          </a:xfrm>
        </p:grpSpPr>
        <p:sp>
          <p:nvSpPr>
            <p:cNvPr id="7" name="Freeform 7"/>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9" name="Group 9"/>
          <p:cNvGrpSpPr/>
          <p:nvPr/>
        </p:nvGrpSpPr>
        <p:grpSpPr>
          <a:xfrm>
            <a:off x="8155268" y="2179108"/>
            <a:ext cx="3347199" cy="753969"/>
            <a:chOff x="0" y="0"/>
            <a:chExt cx="1322695" cy="297864"/>
          </a:xfrm>
        </p:grpSpPr>
        <p:sp>
          <p:nvSpPr>
            <p:cNvPr id="10" name="Freeform 10"/>
            <p:cNvSpPr/>
            <p:nvPr/>
          </p:nvSpPr>
          <p:spPr>
            <a:xfrm>
              <a:off x="0" y="0"/>
              <a:ext cx="1322695" cy="297864"/>
            </a:xfrm>
            <a:custGeom>
              <a:avLst/>
              <a:gdLst/>
              <a:ahLst/>
              <a:cxnLst/>
              <a:rect l="l" t="t" r="r" b="b"/>
              <a:pathLst>
                <a:path w="1322695" h="297864">
                  <a:moveTo>
                    <a:pt x="78620" y="0"/>
                  </a:moveTo>
                  <a:lnTo>
                    <a:pt x="1244075" y="0"/>
                  </a:lnTo>
                  <a:cubicBezTo>
                    <a:pt x="1287495" y="0"/>
                    <a:pt x="1322695" y="35199"/>
                    <a:pt x="1322695" y="78620"/>
                  </a:cubicBezTo>
                  <a:lnTo>
                    <a:pt x="1322695" y="219244"/>
                  </a:lnTo>
                  <a:cubicBezTo>
                    <a:pt x="1322695" y="262665"/>
                    <a:pt x="1287495" y="297864"/>
                    <a:pt x="1244075" y="297864"/>
                  </a:cubicBezTo>
                  <a:lnTo>
                    <a:pt x="78620" y="297864"/>
                  </a:lnTo>
                  <a:cubicBezTo>
                    <a:pt x="35199" y="297864"/>
                    <a:pt x="0" y="262665"/>
                    <a:pt x="0" y="219244"/>
                  </a:cubicBezTo>
                  <a:lnTo>
                    <a:pt x="0" y="78620"/>
                  </a:lnTo>
                  <a:cubicBezTo>
                    <a:pt x="0" y="35199"/>
                    <a:pt x="35199" y="0"/>
                    <a:pt x="78620" y="0"/>
                  </a:cubicBezTo>
                  <a:close/>
                </a:path>
              </a:pathLst>
            </a:custGeom>
            <a:solidFill>
              <a:srgbClr val="FFEB9B"/>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2" name="Group 12"/>
          <p:cNvGrpSpPr/>
          <p:nvPr/>
        </p:nvGrpSpPr>
        <p:grpSpPr>
          <a:xfrm>
            <a:off x="685613" y="3377577"/>
            <a:ext cx="10817613" cy="3228327"/>
            <a:chOff x="0" y="0"/>
            <a:chExt cx="4274738" cy="1275389"/>
          </a:xfrm>
        </p:grpSpPr>
        <p:sp>
          <p:nvSpPr>
            <p:cNvPr id="13" name="Freeform 13"/>
            <p:cNvSpPr/>
            <p:nvPr/>
          </p:nvSpPr>
          <p:spPr>
            <a:xfrm>
              <a:off x="0" y="0"/>
              <a:ext cx="4274738" cy="1275389"/>
            </a:xfrm>
            <a:custGeom>
              <a:avLst/>
              <a:gdLst/>
              <a:ahLst/>
              <a:cxnLst/>
              <a:rect l="l" t="t" r="r" b="b"/>
              <a:pathLst>
                <a:path w="4274738" h="1275389">
                  <a:moveTo>
                    <a:pt x="0" y="0"/>
                  </a:moveTo>
                  <a:lnTo>
                    <a:pt x="4274738" y="0"/>
                  </a:lnTo>
                  <a:lnTo>
                    <a:pt x="4274738" y="1275389"/>
                  </a:lnTo>
                  <a:lnTo>
                    <a:pt x="0" y="1275389"/>
                  </a:lnTo>
                  <a:close/>
                </a:path>
              </a:pathLst>
            </a:custGeom>
            <a:solidFill>
              <a:srgbClr val="FFDE59"/>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5" name="AutoShape 15"/>
          <p:cNvSpPr/>
          <p:nvPr/>
        </p:nvSpPr>
        <p:spPr>
          <a:xfrm rot="5394038">
            <a:off x="5846396" y="3129871"/>
            <a:ext cx="431801" cy="0"/>
          </a:xfrm>
          <a:prstGeom prst="line">
            <a:avLst/>
          </a:prstGeom>
          <a:ln w="95250" cap="flat">
            <a:solidFill>
              <a:srgbClr val="2952A1"/>
            </a:solidFill>
            <a:prstDash val="solid"/>
            <a:headEnd type="none" w="sm" len="sm"/>
            <a:tailEnd type="arrow" w="med" len="sm"/>
          </a:ln>
        </p:spPr>
      </p:sp>
      <p:grpSp>
        <p:nvGrpSpPr>
          <p:cNvPr id="16" name="Group 16"/>
          <p:cNvGrpSpPr/>
          <p:nvPr/>
        </p:nvGrpSpPr>
        <p:grpSpPr>
          <a:xfrm>
            <a:off x="955758" y="4548504"/>
            <a:ext cx="5138655" cy="1797738"/>
            <a:chOff x="0" y="0"/>
            <a:chExt cx="2030615" cy="710217"/>
          </a:xfrm>
        </p:grpSpPr>
        <p:sp>
          <p:nvSpPr>
            <p:cNvPr id="17" name="Freeform 17"/>
            <p:cNvSpPr/>
            <p:nvPr/>
          </p:nvSpPr>
          <p:spPr>
            <a:xfrm>
              <a:off x="0" y="0"/>
              <a:ext cx="2030615" cy="710217"/>
            </a:xfrm>
            <a:custGeom>
              <a:avLst/>
              <a:gdLst/>
              <a:ahLst/>
              <a:cxnLst/>
              <a:rect l="l" t="t" r="r" b="b"/>
              <a:pathLst>
                <a:path w="2030615" h="710217">
                  <a:moveTo>
                    <a:pt x="0" y="0"/>
                  </a:moveTo>
                  <a:lnTo>
                    <a:pt x="2030615" y="0"/>
                  </a:lnTo>
                  <a:lnTo>
                    <a:pt x="2030615" y="710217"/>
                  </a:lnTo>
                  <a:lnTo>
                    <a:pt x="0" y="710217"/>
                  </a:lnTo>
                  <a:close/>
                </a:path>
              </a:pathLst>
            </a:custGeom>
            <a:solidFill>
              <a:srgbClr val="7ED957"/>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9" name="Picture 1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4777" y="4215777"/>
            <a:ext cx="1112878" cy="2130465"/>
          </a:xfrm>
          <a:prstGeom prst="rect">
            <a:avLst/>
          </a:prstGeom>
        </p:spPr>
      </p:pic>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68019" y="4215777"/>
            <a:ext cx="3155423" cy="2130465"/>
          </a:xfrm>
          <a:prstGeom prst="rect">
            <a:avLst/>
          </a:prstGeom>
        </p:spPr>
      </p:pic>
      <p:sp>
        <p:nvSpPr>
          <p:cNvPr id="24" name="TextBox 24"/>
          <p:cNvSpPr txBox="1"/>
          <p:nvPr/>
        </p:nvSpPr>
        <p:spPr>
          <a:xfrm>
            <a:off x="685613" y="2334901"/>
            <a:ext cx="334721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Thành phần hóa học</a:t>
            </a:r>
          </a:p>
        </p:txBody>
      </p:sp>
      <p:sp>
        <p:nvSpPr>
          <p:cNvPr id="25" name="TextBox 25"/>
          <p:cNvSpPr txBox="1"/>
          <p:nvPr/>
        </p:nvSpPr>
        <p:spPr>
          <a:xfrm>
            <a:off x="4420820" y="2330152"/>
            <a:ext cx="334719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Hình dạng</a:t>
            </a:r>
          </a:p>
        </p:txBody>
      </p:sp>
      <p:sp>
        <p:nvSpPr>
          <p:cNvPr id="26" name="TextBox 26"/>
          <p:cNvSpPr txBox="1"/>
          <p:nvPr/>
        </p:nvSpPr>
        <p:spPr>
          <a:xfrm>
            <a:off x="8156027" y="2330152"/>
            <a:ext cx="3347199" cy="384529"/>
          </a:xfrm>
          <a:prstGeom prst="rect">
            <a:avLst/>
          </a:prstGeom>
        </p:spPr>
        <p:txBody>
          <a:bodyPr lIns="0" tIns="0" rIns="0" bIns="0" rtlCol="0" anchor="t">
            <a:spAutoFit/>
          </a:bodyPr>
          <a:lstStyle/>
          <a:p>
            <a:pPr algn="ctr">
              <a:lnSpc>
                <a:spcPts val="3266"/>
              </a:lnSpc>
            </a:pPr>
            <a:r>
              <a:rPr lang="en-US" sz="2300" b="1">
                <a:solidFill>
                  <a:srgbClr val="D61F27"/>
                </a:solidFill>
                <a:latin typeface="Arial" pitchFamily="34" charset="0"/>
              </a:rPr>
              <a:t>Cấu trúc</a:t>
            </a:r>
          </a:p>
        </p:txBody>
      </p:sp>
      <p:sp>
        <p:nvSpPr>
          <p:cNvPr id="27" name="TextBox 27"/>
          <p:cNvSpPr txBox="1"/>
          <p:nvPr/>
        </p:nvSpPr>
        <p:spPr>
          <a:xfrm>
            <a:off x="955757" y="3580777"/>
            <a:ext cx="10277326" cy="84946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Ở mỗi vị trí, hình dạng của xương phù hợp với chức năng mà xương đó đảm nhiệm</a:t>
            </a:r>
          </a:p>
        </p:txBody>
      </p:sp>
      <p:sp>
        <p:nvSpPr>
          <p:cNvPr id="28" name="TextBox 28"/>
          <p:cNvSpPr txBox="1"/>
          <p:nvPr/>
        </p:nvSpPr>
        <p:spPr>
          <a:xfrm>
            <a:off x="1371040" y="4813432"/>
            <a:ext cx="4308088" cy="1269578"/>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Cổ tay, cổ chân gồm các xương ngắn phù hợp với các cử động linh hoạt</a:t>
            </a:r>
          </a:p>
        </p:txBody>
      </p:sp>
      <p:sp>
        <p:nvSpPr>
          <p:cNvPr id="29" name="TextBox 15"/>
          <p:cNvSpPr txBox="1"/>
          <p:nvPr/>
        </p:nvSpPr>
        <p:spPr>
          <a:xfrm>
            <a:off x="685633" y="350309"/>
            <a:ext cx="10817570"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I. SỰ PHÙ HỢP GIỮA CẤU TẠO VÀ CHỨC NĂNG CỦA HỆ VẬN ĐỘNG</a:t>
            </a:r>
          </a:p>
        </p:txBody>
      </p:sp>
      <p:sp>
        <p:nvSpPr>
          <p:cNvPr id="30" name="TextBox 16"/>
          <p:cNvSpPr txBox="1"/>
          <p:nvPr/>
        </p:nvSpPr>
        <p:spPr>
          <a:xfrm>
            <a:off x="1903404" y="945092"/>
            <a:ext cx="8382031" cy="384529"/>
          </a:xfrm>
          <a:prstGeom prst="rect">
            <a:avLst/>
          </a:prstGeom>
        </p:spPr>
        <p:txBody>
          <a:bodyPr lIns="0" tIns="0" rIns="0" bIns="0" rtlCol="0" anchor="t">
            <a:spAutoFit/>
          </a:bodyPr>
          <a:lstStyle/>
          <a:p>
            <a:pPr algn="ctr">
              <a:lnSpc>
                <a:spcPts val="3266"/>
              </a:lnSpc>
              <a:spcBef>
                <a:spcPct val="0"/>
              </a:spcBef>
            </a:pPr>
            <a:r>
              <a:rPr lang="en-US" sz="2300" b="1">
                <a:solidFill>
                  <a:srgbClr val="D61F27"/>
                </a:solidFill>
                <a:latin typeface="Arial" pitchFamily="34" charset="0"/>
              </a:rPr>
              <a:t>1. Cấu tạo của xương phù hợp với chức năng</a:t>
            </a:r>
          </a:p>
        </p:txBody>
      </p:sp>
      <p:sp>
        <p:nvSpPr>
          <p:cNvPr id="31" name="TextBox 17"/>
          <p:cNvSpPr txBox="1"/>
          <p:nvPr/>
        </p:nvSpPr>
        <p:spPr>
          <a:xfrm>
            <a:off x="2265077" y="1539875"/>
            <a:ext cx="8172735" cy="384529"/>
          </a:xfrm>
          <a:prstGeom prst="rect">
            <a:avLst/>
          </a:prstGeom>
        </p:spPr>
        <p:txBody>
          <a:bodyPr wrap="square" lIns="0" tIns="0" rIns="0" bIns="0" rtlCol="0" anchor="t">
            <a:spAutoFit/>
          </a:bodyPr>
          <a:lstStyle/>
          <a:p>
            <a:pPr>
              <a:lnSpc>
                <a:spcPts val="3266"/>
              </a:lnSpc>
              <a:spcBef>
                <a:spcPct val="0"/>
              </a:spcBef>
            </a:pPr>
            <a:r>
              <a:rPr lang="en-US" sz="2300" b="1">
                <a:solidFill>
                  <a:srgbClr val="000000"/>
                </a:solidFill>
                <a:latin typeface="Arial" pitchFamily="34" charset="0"/>
              </a:rPr>
              <a:t>Sự phù hợp giữa cấu tạo và chức năng được thể hiện ở</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TotalTime>
  <Words>4122</Words>
  <Application>Microsoft Office PowerPoint</Application>
  <PresentationFormat>Custom</PresentationFormat>
  <Paragraphs>308</Paragraphs>
  <Slides>49</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49</vt:i4>
      </vt:variant>
    </vt:vector>
  </HeadingPairs>
  <TitlesOfParts>
    <vt:vector size="51" baseType="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28* HỆ VẬN ĐỘNG Ở NGƯỜI</dc:title>
  <cp:lastModifiedBy>Hoa Pham</cp:lastModifiedBy>
  <cp:revision>11</cp:revision>
  <dcterms:created xsi:type="dcterms:W3CDTF">2006-08-16T00:00:00Z</dcterms:created>
  <dcterms:modified xsi:type="dcterms:W3CDTF">2024-08-23T09:15:39Z</dcterms:modified>
  <dc:identifier>DAFbCWGdYP0</dc:identifier>
</cp:coreProperties>
</file>