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371589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40978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419290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31868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7CAD61-A9D5-4775-8831-C074D9E4FE4E}"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196054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67CAD61-A9D5-4775-8831-C074D9E4FE4E}"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9229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67CAD61-A9D5-4775-8831-C074D9E4FE4E}" type="datetimeFigureOut">
              <a:rPr lang="vi-VN" smtClean="0"/>
              <a:t>11/09/2021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191248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67CAD61-A9D5-4775-8831-C074D9E4FE4E}" type="datetimeFigureOut">
              <a:rPr lang="vi-VN" smtClean="0"/>
              <a:t>11/09/2021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296586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CAD61-A9D5-4775-8831-C074D9E4FE4E}" type="datetimeFigureOut">
              <a:rPr lang="vi-VN" smtClean="0"/>
              <a:t>11/09/2021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6449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7CAD61-A9D5-4775-8831-C074D9E4FE4E}"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236849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7CAD61-A9D5-4775-8831-C074D9E4FE4E}"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66924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CAD61-A9D5-4775-8831-C074D9E4FE4E}" type="datetimeFigureOut">
              <a:rPr lang="vi-VN" smtClean="0"/>
              <a:t>11/09/2021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2DF4F-98F5-46E1-A7A9-95711E0971D9}" type="slidenum">
              <a:rPr lang="vi-VN" smtClean="0"/>
              <a:t>‹#›</a:t>
            </a:fld>
            <a:endParaRPr lang="vi-VN"/>
          </a:p>
        </p:txBody>
      </p:sp>
    </p:spTree>
    <p:extLst>
      <p:ext uri="{BB962C8B-B14F-4D97-AF65-F5344CB8AC3E}">
        <p14:creationId xmlns:p14="http://schemas.microsoft.com/office/powerpoint/2010/main" val="197291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tmp"/></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8.jpeg"/><Relationship Id="rId4" Type="http://schemas.openxmlformats.org/officeDocument/2006/relationships/image" Target="../media/image6.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1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p:cNvSpPr>
            <a:spLocks noChangeArrowheads="1" noChangeShapeType="1" noTextEdit="1"/>
          </p:cNvSpPr>
          <p:nvPr/>
        </p:nvSpPr>
        <p:spPr bwMode="auto">
          <a:xfrm>
            <a:off x="1905000" y="1773633"/>
            <a:ext cx="8077200" cy="1066800"/>
          </a:xfrm>
          <a:prstGeom prst="rect">
            <a:avLst/>
          </a:prstGeom>
        </p:spPr>
        <p:txBody>
          <a:bodyPr spcFirstLastPara="1" wrap="none" fromWordArt="1">
            <a:prstTxWarp prst="textArchUp">
              <a:avLst>
                <a:gd name="adj" fmla="val 10800000"/>
              </a:avLst>
            </a:prstTxWarp>
          </a:bodyPr>
          <a:lstStyle/>
          <a:p>
            <a:pPr algn="ctr"/>
            <a:r>
              <a:rPr lang="vi-VN" sz="3600" b="1" kern="10" dirty="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KÍNH CHÀO QUÝ THẦY CÔ GIÁO</a:t>
            </a:r>
          </a:p>
        </p:txBody>
      </p:sp>
      <p:sp>
        <p:nvSpPr>
          <p:cNvPr id="6" name="WordArt 5"/>
          <p:cNvSpPr>
            <a:spLocks noChangeArrowheads="1" noChangeShapeType="1" noTextEdit="1"/>
          </p:cNvSpPr>
          <p:nvPr/>
        </p:nvSpPr>
        <p:spPr bwMode="auto">
          <a:xfrm>
            <a:off x="1905000" y="2971799"/>
            <a:ext cx="8077200" cy="685800"/>
          </a:xfrm>
          <a:prstGeom prst="rect">
            <a:avLst/>
          </a:prstGeom>
        </p:spPr>
        <p:txBody>
          <a:bodyPr wrap="none" fromWordArt="1">
            <a:prstTxWarp prst="textPlain">
              <a:avLst>
                <a:gd name="adj" fmla="val 50000"/>
              </a:avLst>
            </a:prstTxWarp>
          </a:bodyPr>
          <a:lstStyle/>
          <a:p>
            <a:pPr algn="ctr"/>
            <a:r>
              <a:rPr lang="pt-BR" sz="3600" kern="10" dirty="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CHÀO CÁC EM HỌC SINH</a:t>
            </a:r>
            <a:endParaRPr lang="vi-VN" sz="3600" kern="10" dirty="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endParaRPr>
          </a:p>
        </p:txBody>
      </p:sp>
      <p:sp>
        <p:nvSpPr>
          <p:cNvPr id="7" name="WordArt 6"/>
          <p:cNvSpPr>
            <a:spLocks noChangeArrowheads="1" noChangeShapeType="1" noTextEdit="1"/>
          </p:cNvSpPr>
          <p:nvPr/>
        </p:nvSpPr>
        <p:spPr bwMode="auto">
          <a:xfrm>
            <a:off x="3124200" y="152399"/>
            <a:ext cx="5638800" cy="3810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TRƯỜNG THCS THANH ĐA</a:t>
            </a:r>
          </a:p>
        </p:txBody>
      </p:sp>
      <p:pic>
        <p:nvPicPr>
          <p:cNvPr id="8"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299"/>
            <a:ext cx="2286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675" y="4157210"/>
            <a:ext cx="26368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349008" y="4316412"/>
            <a:ext cx="28956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77438" y="-37308"/>
            <a:ext cx="2362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56817" y="4116982"/>
            <a:ext cx="7497373" cy="923330"/>
          </a:xfrm>
          <a:prstGeom prst="rect">
            <a:avLst/>
          </a:prstGeom>
          <a:noFill/>
        </p:spPr>
        <p:txBody>
          <a:bodyPr wrap="none" lIns="91440" tIns="45720" rIns="91440" bIns="45720">
            <a:spAutoFit/>
          </a:bodyPr>
          <a:lstStyle/>
          <a:p>
            <a:pPr algn="ctr"/>
            <a:r>
              <a:rPr lang="en-US" sz="5400" dirty="0" smtClean="0">
                <a:ln w="0"/>
                <a:solidFill>
                  <a:srgbClr val="002060"/>
                </a:solidFill>
                <a:effectLst>
                  <a:reflection blurRad="6350" stA="53000" endA="300" endPos="35500" dir="5400000" sy="-90000" algn="bl" rotWithShape="0"/>
                </a:effectLst>
              </a:rPr>
              <a:t>Đến với môn công nghệ 6</a:t>
            </a:r>
            <a:endParaRPr lang="en-US" sz="5400" dirty="0">
              <a:ln w="0"/>
              <a:solidFill>
                <a:srgbClr val="002060"/>
              </a:solidFill>
              <a:effectLst>
                <a:reflection blurRad="6350" stA="53000" endA="300" endPos="35500" dir="5400000" sy="-90000" algn="bl" rotWithShape="0"/>
              </a:effectLst>
            </a:endParaRPr>
          </a:p>
        </p:txBody>
      </p:sp>
      <p:sp>
        <p:nvSpPr>
          <p:cNvPr id="13" name="Rectangle 12"/>
          <p:cNvSpPr/>
          <p:nvPr/>
        </p:nvSpPr>
        <p:spPr>
          <a:xfrm>
            <a:off x="2867861" y="6076087"/>
            <a:ext cx="5895139" cy="584775"/>
          </a:xfrm>
          <a:prstGeom prst="rect">
            <a:avLst/>
          </a:prstGeom>
          <a:noFill/>
        </p:spPr>
        <p:txBody>
          <a:bodyPr wrap="none" lIns="91440" tIns="45720" rIns="91440" bIns="45720">
            <a:spAutoFit/>
          </a:bodyPr>
          <a:lstStyle/>
          <a:p>
            <a:pPr algn="ctr"/>
            <a:r>
              <a:rPr lang="en-US" sz="3200" dirty="0">
                <a:solidFill>
                  <a:srgbClr val="002060"/>
                </a:solidFill>
                <a:latin typeface="Times New Roman" panose="02020603050405020304" pitchFamily="18" charset="0"/>
                <a:cs typeface="Times New Roman" panose="02020603050405020304" pitchFamily="18" charset="0"/>
              </a:rPr>
              <a:t>Giáo viên: Dương Thị Hoài Chang</a:t>
            </a:r>
          </a:p>
        </p:txBody>
      </p:sp>
    </p:spTree>
    <p:extLst>
      <p:ext uri="{BB962C8B-B14F-4D97-AF65-F5344CB8AC3E}">
        <p14:creationId xmlns:p14="http://schemas.microsoft.com/office/powerpoint/2010/main" val="27246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0" fill="hold"/>
                                        <p:tgtEl>
                                          <p:spTgt spid="5"/>
                                        </p:tgtEl>
                                        <p:attrNameLst>
                                          <p:attrName>style.color</p:attrName>
                                        </p:attrNameLst>
                                      </p:cBhvr>
                                      <p:by>
                                        <p:hsl h="-7200000" s="0" l="0"/>
                                      </p:by>
                                    </p:animClr>
                                    <p:animClr clrSpc="hsl" dir="cw">
                                      <p:cBhvr>
                                        <p:cTn id="12" dur="5000" fill="hold"/>
                                        <p:tgtEl>
                                          <p:spTgt spid="5"/>
                                        </p:tgtEl>
                                        <p:attrNameLst>
                                          <p:attrName>fillcolor</p:attrName>
                                        </p:attrNameLst>
                                      </p:cBhvr>
                                      <p:by>
                                        <p:hsl h="-7200000" s="0" l="0"/>
                                      </p:by>
                                    </p:animClr>
                                    <p:animClr clrSpc="hsl" dir="cw">
                                      <p:cBhvr>
                                        <p:cTn id="13" dur="5000" fill="hold"/>
                                        <p:tgtEl>
                                          <p:spTgt spid="5"/>
                                        </p:tgtEl>
                                        <p:attrNameLst>
                                          <p:attrName>stroke.color</p:attrName>
                                        </p:attrNameLst>
                                      </p:cBhvr>
                                      <p:by>
                                        <p:hsl h="-7200000" s="0" l="0"/>
                                      </p:by>
                                    </p:animClr>
                                    <p:set>
                                      <p:cBhvr>
                                        <p:cTn id="14" dur="5000" fill="hold"/>
                                        <p:tgtEl>
                                          <p:spTgt spid="5"/>
                                        </p:tgtEl>
                                        <p:attrNameLst>
                                          <p:attrName>fill.type</p:attrName>
                                        </p:attrNameLst>
                                      </p:cBhvr>
                                      <p:to>
                                        <p:strVal val="solid"/>
                                      </p:to>
                                    </p:set>
                                  </p:childTnLst>
                                </p:cTn>
                              </p:par>
                              <p:par>
                                <p:cTn id="15" presetID="22" presetClass="emph" presetSubtype="0" repeatCount="indefinite" fill="hold" nodeType="withEffect">
                                  <p:stCondLst>
                                    <p:cond delay="0"/>
                                  </p:stCondLst>
                                  <p:childTnLst>
                                    <p:animClr clrSpc="hsl" dir="cw">
                                      <p:cBhvr override="childStyle">
                                        <p:cTn id="16" dur="5000" fill="hold"/>
                                        <p:tgtEl>
                                          <p:spTgt spid="6"/>
                                        </p:tgtEl>
                                        <p:attrNameLst>
                                          <p:attrName>style.color</p:attrName>
                                        </p:attrNameLst>
                                      </p:cBhvr>
                                      <p:by>
                                        <p:hsl h="-7200000" s="0" l="0"/>
                                      </p:by>
                                    </p:animClr>
                                    <p:animClr clrSpc="hsl" dir="cw">
                                      <p:cBhvr>
                                        <p:cTn id="17" dur="5000" fill="hold"/>
                                        <p:tgtEl>
                                          <p:spTgt spid="6"/>
                                        </p:tgtEl>
                                        <p:attrNameLst>
                                          <p:attrName>fillcolor</p:attrName>
                                        </p:attrNameLst>
                                      </p:cBhvr>
                                      <p:by>
                                        <p:hsl h="-7200000" s="0" l="0"/>
                                      </p:by>
                                    </p:animClr>
                                    <p:animClr clrSpc="hsl" dir="cw">
                                      <p:cBhvr>
                                        <p:cTn id="18" dur="5000" fill="hold"/>
                                        <p:tgtEl>
                                          <p:spTgt spid="6"/>
                                        </p:tgtEl>
                                        <p:attrNameLst>
                                          <p:attrName>stroke.color</p:attrName>
                                        </p:attrNameLst>
                                      </p:cBhvr>
                                      <p:by>
                                        <p:hsl h="-7200000" s="0" l="0"/>
                                      </p:by>
                                    </p:animClr>
                                    <p:set>
                                      <p:cBhvr>
                                        <p:cTn id="19"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02337" y="550706"/>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732226" y="1835893"/>
            <a:ext cx="11098703" cy="3539430"/>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pPr marL="514350" indent="-514350">
              <a:buAutoNum type="alphaL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lưu ý khi sử dụng.</a:t>
            </a:r>
          </a:p>
          <a:p>
            <a:r>
              <a:rPr lang="vi-VN" sz="2800" dirty="0">
                <a:latin typeface="Times New Roman" panose="02020603050405020304" pitchFamily="18" charset="0"/>
                <a:cs typeface="Times New Roman" panose="02020603050405020304" pitchFamily="18" charset="0"/>
              </a:rPr>
              <a:t>-  Đặt bếp ở nơi khô ráo, thoáng mát.</a:t>
            </a:r>
          </a:p>
          <a:p>
            <a:r>
              <a:rPr lang="vi-VN" sz="2800" dirty="0">
                <a:latin typeface="Times New Roman" panose="02020603050405020304" pitchFamily="18" charset="0"/>
                <a:cs typeface="Times New Roman" panose="02020603050405020304" pitchFamily="18" charset="0"/>
              </a:rPr>
              <a:t>- Không được chạm tay lên bề mặt bếp khi đang nấu hoặc vừa nấu xong.</a:t>
            </a:r>
          </a:p>
          <a:p>
            <a:r>
              <a:rPr lang="en-US" sz="2800" dirty="0">
                <a:latin typeface="Times New Roman" panose="02020603050405020304" pitchFamily="18" charset="0"/>
                <a:cs typeface="Times New Roman" panose="02020603050405020304" pitchFamily="18" charset="0"/>
              </a:rPr>
              <a:t>-  Khi vệ sinh mặt bếp, cần sử dụng khăn mềm và chất tẩy rửa phù hợp.</a:t>
            </a:r>
            <a:endPar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3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Top Corners Rounded 15">
            <a:extLst>
              <a:ext uri="{FF2B5EF4-FFF2-40B4-BE49-F238E27FC236}">
                <a16:creationId xmlns:a16="http://schemas.microsoft.com/office/drawing/2014/main" id="{64D87223-09CE-4DE3-AD12-5D12CBE4C9BA}"/>
              </a:ext>
            </a:extLst>
          </p:cNvPr>
          <p:cNvSpPr/>
          <p:nvPr/>
        </p:nvSpPr>
        <p:spPr>
          <a:xfrm rot="5400000">
            <a:off x="-1627981" y="3159870"/>
            <a:ext cx="3597275" cy="34131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Oval 4"/>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6"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Oval 6"/>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8"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33010" y="629215"/>
            <a:ext cx="7850493"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133600" y="2229504"/>
            <a:ext cx="7865790" cy="3906390"/>
          </a:xfrm>
          <a:prstGeom prst="rect">
            <a:avLst/>
          </a:prstGeom>
        </p:spPr>
      </p:pic>
      <p:pic>
        <p:nvPicPr>
          <p:cNvPr id="14" name="Picture 13"/>
          <p:cNvPicPr>
            <a:picLocks noChangeAspect="1"/>
          </p:cNvPicPr>
          <p:nvPr/>
        </p:nvPicPr>
        <p:blipFill>
          <a:blip r:embed="rId4"/>
          <a:stretch>
            <a:fillRect/>
          </a:stretch>
        </p:blipFill>
        <p:spPr>
          <a:xfrm>
            <a:off x="9087211" y="87292"/>
            <a:ext cx="609600" cy="609600"/>
          </a:xfrm>
          <a:prstGeom prst="rect">
            <a:avLst/>
          </a:prstGeom>
        </p:spPr>
      </p:pic>
    </p:spTree>
    <p:extLst>
      <p:ext uri="{BB962C8B-B14F-4D97-AF65-F5344CB8AC3E}">
        <p14:creationId xmlns:p14="http://schemas.microsoft.com/office/powerpoint/2010/main" val="286724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186407" y="1703341"/>
            <a:ext cx="51881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b="1" dirty="0" smtClean="0">
                <a:solidFill>
                  <a:srgbClr val="FF0000"/>
                </a:solidFill>
                <a:latin typeface="+mj-lt"/>
              </a:rPr>
              <a:t>Kỹ sư  điện là người tốt nghiệp chuyên ngành điện tại Trường đại học. </a:t>
            </a:r>
            <a:r>
              <a:rPr lang="en-US" sz="2800" b="1" dirty="0" smtClean="0">
                <a:solidFill>
                  <a:srgbClr val="FF0000"/>
                </a:solidFill>
                <a:latin typeface="+mj-lt"/>
              </a:rPr>
              <a:t>C</a:t>
            </a:r>
            <a:r>
              <a:rPr lang="vi-VN" sz="2800" b="1" dirty="0" smtClean="0">
                <a:solidFill>
                  <a:srgbClr val="FF0000"/>
                </a:solidFill>
                <a:latin typeface="+mj-lt"/>
              </a:rPr>
              <a:t>ông việc chính của người kỹ sư điện là xây dựng, thiết kế thử nghiệm giám sát và phát triển các hệ thống điện</a:t>
            </a:r>
            <a:endParaRPr lang="en-US" altLang="en-US" sz="2800" b="1" dirty="0">
              <a:solidFill>
                <a:srgbClr val="FF0000"/>
              </a:solidFill>
              <a:latin typeface="+mj-lt"/>
            </a:endParaRPr>
          </a:p>
        </p:txBody>
      </p:sp>
      <p:sp>
        <p:nvSpPr>
          <p:cNvPr id="6" name="Rectangle: Top Corners Rounded 15">
            <a:extLst>
              <a:ext uri="{FF2B5EF4-FFF2-40B4-BE49-F238E27FC236}">
                <a16:creationId xmlns:a16="http://schemas.microsoft.com/office/drawing/2014/main" id="{64D87223-09CE-4DE3-AD12-5D12CBE4C9BA}"/>
              </a:ext>
            </a:extLst>
          </p:cNvPr>
          <p:cNvSpPr/>
          <p:nvPr/>
        </p:nvSpPr>
        <p:spPr>
          <a:xfrm rot="5400000">
            <a:off x="-909524" y="3148877"/>
            <a:ext cx="3597275" cy="34131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748" y="236537"/>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4070486" y="398462"/>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9" name="Picture 8"/>
          <p:cNvPicPr>
            <a:picLocks noChangeAspect="1"/>
          </p:cNvPicPr>
          <p:nvPr/>
        </p:nvPicPr>
        <p:blipFill>
          <a:blip r:embed="rId4"/>
          <a:stretch>
            <a:fillRect/>
          </a:stretch>
        </p:blipFill>
        <p:spPr>
          <a:xfrm>
            <a:off x="1059769" y="1175657"/>
            <a:ext cx="3956367" cy="4702629"/>
          </a:xfrm>
          <a:prstGeom prst="rect">
            <a:avLst/>
          </a:prstGeom>
        </p:spPr>
      </p:pic>
    </p:spTree>
    <p:extLst>
      <p:ext uri="{BB962C8B-B14F-4D97-AF65-F5344CB8AC3E}">
        <p14:creationId xmlns:p14="http://schemas.microsoft.com/office/powerpoint/2010/main" val="38696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46240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9720" y="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3"/>
          <p:cNvSpPr txBox="1">
            <a:spLocks/>
          </p:cNvSpPr>
          <p:nvPr/>
        </p:nvSpPr>
        <p:spPr bwMode="auto">
          <a:xfrm>
            <a:off x="2788920" y="1301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6" name="Title 13"/>
          <p:cNvSpPr txBox="1">
            <a:spLocks/>
          </p:cNvSpPr>
          <p:nvPr/>
        </p:nvSpPr>
        <p:spPr bwMode="auto">
          <a:xfrm>
            <a:off x="1174865" y="10276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7" name="Rectangle 6"/>
          <p:cNvSpPr/>
          <p:nvPr/>
        </p:nvSpPr>
        <p:spPr>
          <a:xfrm>
            <a:off x="2030095" y="1663606"/>
            <a:ext cx="7949928"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ea typeface="Times New Roman" panose="02020603050405020304" pitchFamily="18" charset="0"/>
              </a:rPr>
              <a:t>Dụng </a:t>
            </a:r>
            <a:r>
              <a:rPr lang="en-US" sz="2800" dirty="0">
                <a:solidFill>
                  <a:srgbClr val="0070C0"/>
                </a:solidFill>
                <a:latin typeface="Times New Roman" panose="02020603050405020304" pitchFamily="18" charset="0"/>
                <a:ea typeface="Times New Roman" panose="02020603050405020304" pitchFamily="18" charset="0"/>
              </a:rPr>
              <a:t>cụ thiết bị: bếp hồng </a:t>
            </a:r>
            <a:r>
              <a:rPr lang="en-US" sz="2800" dirty="0" smtClean="0">
                <a:solidFill>
                  <a:srgbClr val="0070C0"/>
                </a:solidFill>
                <a:latin typeface="Times New Roman" panose="02020603050405020304" pitchFamily="18" charset="0"/>
                <a:ea typeface="Times New Roman" panose="02020603050405020304" pitchFamily="18" charset="0"/>
              </a:rPr>
              <a:t>ngoại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smtClean="0">
                <a:solidFill>
                  <a:srgbClr val="0070C0"/>
                </a:solidFill>
                <a:latin typeface="Times New Roman" panose="02020603050405020304" pitchFamily="18" charset="0"/>
                <a:ea typeface="Times New Roman" panose="02020603050405020304" pitchFamily="18" charset="0"/>
              </a:rPr>
              <a:t>nguồn </a:t>
            </a:r>
            <a:r>
              <a:rPr lang="en-US" sz="2800" dirty="0">
                <a:solidFill>
                  <a:srgbClr val="0070C0"/>
                </a:solidFill>
                <a:latin typeface="Times New Roman" panose="02020603050405020304" pitchFamily="18" charset="0"/>
                <a:ea typeface="Times New Roman" panose="02020603050405020304" pitchFamily="18" charset="0"/>
              </a:rPr>
              <a:t>điện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788" y="2744693"/>
            <a:ext cx="8882743" cy="3460164"/>
          </a:xfrm>
          <a:prstGeom prst="rect">
            <a:avLst/>
          </a:prstGeom>
        </p:spPr>
      </p:pic>
      <p:pic>
        <p:nvPicPr>
          <p:cNvPr id="9" name="Picture 8"/>
          <p:cNvPicPr>
            <a:picLocks noChangeAspect="1"/>
          </p:cNvPicPr>
          <p:nvPr/>
        </p:nvPicPr>
        <p:blipFill>
          <a:blip r:embed="rId5"/>
          <a:stretch>
            <a:fillRect/>
          </a:stretch>
        </p:blipFill>
        <p:spPr>
          <a:xfrm>
            <a:off x="9113520" y="106051"/>
            <a:ext cx="609600" cy="609600"/>
          </a:xfrm>
          <a:prstGeom prst="rect">
            <a:avLst/>
          </a:prstGeom>
        </p:spPr>
      </p:pic>
    </p:spTree>
    <p:extLst>
      <p:ext uri="{BB962C8B-B14F-4D97-AF65-F5344CB8AC3E}">
        <p14:creationId xmlns:p14="http://schemas.microsoft.com/office/powerpoint/2010/main" val="364640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714" y="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3"/>
          <p:cNvSpPr txBox="1">
            <a:spLocks/>
          </p:cNvSpPr>
          <p:nvPr/>
        </p:nvSpPr>
        <p:spPr bwMode="auto">
          <a:xfrm>
            <a:off x="2579914" y="1301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6" name="Title 13"/>
          <p:cNvSpPr txBox="1">
            <a:spLocks/>
          </p:cNvSpPr>
          <p:nvPr/>
        </p:nvSpPr>
        <p:spPr bwMode="auto">
          <a:xfrm>
            <a:off x="1360714" y="654763"/>
            <a:ext cx="65490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a:t>
            </a:r>
            <a:r>
              <a:rPr lang="en-US" altLang="en-US" dirty="0" smtClean="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7" name="Rectangle 6"/>
          <p:cNvSpPr/>
          <p:nvPr/>
        </p:nvSpPr>
        <p:spPr>
          <a:xfrm>
            <a:off x="1816860" y="1408460"/>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919" y="3708400"/>
            <a:ext cx="7847590" cy="3352800"/>
          </a:xfrm>
          <a:prstGeom prst="rect">
            <a:avLst/>
          </a:prstGeom>
        </p:spPr>
      </p:pic>
      <p:sp>
        <p:nvSpPr>
          <p:cNvPr id="9" name="Rectangle 8"/>
          <p:cNvSpPr/>
          <p:nvPr/>
        </p:nvSpPr>
        <p:spPr>
          <a:xfrm>
            <a:off x="1816860" y="1948792"/>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818924" y="28216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11" name="Picture 10"/>
          <p:cNvPicPr>
            <a:picLocks noChangeAspect="1"/>
          </p:cNvPicPr>
          <p:nvPr/>
        </p:nvPicPr>
        <p:blipFill>
          <a:blip r:embed="rId5"/>
          <a:stretch>
            <a:fillRect/>
          </a:stretch>
        </p:blipFill>
        <p:spPr>
          <a:xfrm>
            <a:off x="9170709" y="149229"/>
            <a:ext cx="609600" cy="609600"/>
          </a:xfrm>
          <a:prstGeom prst="rect">
            <a:avLst/>
          </a:prstGeom>
        </p:spPr>
      </p:pic>
    </p:spTree>
    <p:extLst>
      <p:ext uri="{BB962C8B-B14F-4D97-AF65-F5344CB8AC3E}">
        <p14:creationId xmlns:p14="http://schemas.microsoft.com/office/powerpoint/2010/main" val="130368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510" y="-22297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400071" y="3035371"/>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Freeform 19"/>
          <p:cNvSpPr>
            <a:spLocks/>
          </p:cNvSpPr>
          <p:nvPr/>
        </p:nvSpPr>
        <p:spPr bwMode="auto">
          <a:xfrm rot="5400000">
            <a:off x="2557297" y="-154543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ectangle 1"/>
          <p:cNvSpPr>
            <a:spLocks noChangeArrowheads="1"/>
          </p:cNvSpPr>
          <p:nvPr/>
        </p:nvSpPr>
        <p:spPr bwMode="auto">
          <a:xfrm>
            <a:off x="2218510" y="1394690"/>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vi-VN" dirty="0"/>
              <a:t/>
            </a:r>
            <a:br>
              <a:rPr lang="vi-VN" dirty="0"/>
            </a:br>
            <a:endParaRPr lang="en-US" altLang="en-US" dirty="0"/>
          </a:p>
        </p:txBody>
      </p:sp>
      <p:pic>
        <p:nvPicPr>
          <p:cNvPr id="8" name="Picture 1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810" y="158027"/>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p:nvSpPr>
        <p:spPr bwMode="auto">
          <a:xfrm>
            <a:off x="3285310" y="310427"/>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10" name="Freeform 9"/>
          <p:cNvSpPr/>
          <p:nvPr/>
        </p:nvSpPr>
        <p:spPr>
          <a:xfrm>
            <a:off x="476992" y="474721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
          <p:cNvSpPr>
            <a:spLocks noChangeArrowheads="1"/>
          </p:cNvSpPr>
          <p:nvPr/>
        </p:nvSpPr>
        <p:spPr bwMode="auto">
          <a:xfrm>
            <a:off x="2348716" y="2895871"/>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8699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2"/>
          <p:cNvSpPr>
            <a:spLocks noGrp="1"/>
          </p:cNvSpPr>
          <p:nvPr>
            <p:ph type="title"/>
          </p:nvPr>
        </p:nvSpPr>
        <p:spPr>
          <a:xfrm>
            <a:off x="590442" y="274638"/>
            <a:ext cx="10972799" cy="1143000"/>
          </a:xfrm>
        </p:spPr>
        <p:txBody>
          <a:bodyPr/>
          <a:lstStyle/>
          <a:p>
            <a:endParaRPr lang="vi-VN" altLang="vi-VN" smtClean="0"/>
          </a:p>
        </p:txBody>
      </p:sp>
      <p:pic>
        <p:nvPicPr>
          <p:cNvPr id="5" name="Picture 4" descr="470f4780_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
          <p:cNvSpPr>
            <a:spLocks noChangeArrowheads="1" noChangeShapeType="1" noTextEdit="1"/>
          </p:cNvSpPr>
          <p:nvPr/>
        </p:nvSpPr>
        <p:spPr bwMode="auto">
          <a:xfrm>
            <a:off x="523399" y="1143000"/>
            <a:ext cx="10191750" cy="2565400"/>
          </a:xfrm>
          <a:prstGeom prst="rect">
            <a:avLst/>
          </a:prstGeom>
        </p:spPr>
        <p:txBody>
          <a:bodyPr wrap="none" fromWordArt="1">
            <a:prstTxWarp prst="textPlain">
              <a:avLst>
                <a:gd name="adj" fmla="val 50000"/>
              </a:avLst>
            </a:prstTxWarp>
          </a:bodyPr>
          <a:lstStyle/>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XIN CHÂN THÀNH CẢM ƠN </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CÁC THẦY CÔ VÀ CÁC EM </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ĐÃ  LẮNG NGHE!</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CHÚC CÁC EM HỌC GIỎI, CHĂM NGOAN!</a:t>
            </a:r>
          </a:p>
        </p:txBody>
      </p:sp>
      <p:pic>
        <p:nvPicPr>
          <p:cNvPr id="7" name="Picture 11" descr="buch00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1783" y="3963988"/>
            <a:ext cx="2880784"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rot="20476153">
            <a:off x="4719157" y="4824097"/>
            <a:ext cx="132079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10</a:t>
            </a:r>
          </a:p>
        </p:txBody>
      </p:sp>
      <p:sp>
        <p:nvSpPr>
          <p:cNvPr id="9" name="Text Box 13"/>
          <p:cNvSpPr txBox="1">
            <a:spLocks noChangeArrowheads="1"/>
          </p:cNvSpPr>
          <p:nvPr/>
        </p:nvSpPr>
        <p:spPr bwMode="auto">
          <a:xfrm rot="19702278">
            <a:off x="5590986" y="4685620"/>
            <a:ext cx="66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9</a:t>
            </a:r>
          </a:p>
        </p:txBody>
      </p:sp>
      <p:pic>
        <p:nvPicPr>
          <p:cNvPr id="10" name="Picture 23" descr="hinh 1 (488).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0052" y="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hinh 1 (46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9452" y="335280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hinh 1 (44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602" y="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inh 1 (488).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602" y="335280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5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3994913" y="659874"/>
            <a:ext cx="3679661"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Kiểm tra bài cũ</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2" name="Rectangle 1"/>
          <p:cNvSpPr/>
          <p:nvPr/>
        </p:nvSpPr>
        <p:spPr>
          <a:xfrm>
            <a:off x="355133" y="1974559"/>
            <a:ext cx="10959219" cy="954107"/>
          </a:xfrm>
          <a:prstGeom prst="rect">
            <a:avLst/>
          </a:prstGeom>
          <a:noFill/>
        </p:spPr>
        <p:txBody>
          <a:bodyPr wrap="none" lIns="91440" tIns="45720" rIns="91440" bIns="45720">
            <a:spAutoFit/>
          </a:bodyPr>
          <a:lstStyle/>
          <a:p>
            <a:r>
              <a:rPr lang="en-US" sz="2800" dirty="0" smtClean="0">
                <a:ln w="0"/>
                <a:effectLst>
                  <a:outerShdw blurRad="38100" dist="19050" dir="2700000" algn="tl" rotWithShape="0">
                    <a:schemeClr val="dk1">
                      <a:alpha val="40000"/>
                    </a:schemeClr>
                  </a:outerShdw>
                </a:effectLst>
              </a:rPr>
              <a:t>Câu 1: Loại bếp điện nhà em đang sử dụng có phải hồng ngoại hay không?</a:t>
            </a:r>
          </a:p>
          <a:p>
            <a:r>
              <a:rPr lang="en-US" sz="2800" dirty="0" smtClean="0">
                <a:ln w="0"/>
                <a:effectLst>
                  <a:outerShdw blurRad="38100" dist="19050" dir="2700000" algn="tl" rotWithShape="0">
                    <a:schemeClr val="dk1">
                      <a:alpha val="40000"/>
                    </a:schemeClr>
                  </a:outerShdw>
                </a:effectLst>
              </a:rPr>
              <a:t>Nếu có, dựa vào đặc điểm nào để em biết đó là bếp hồng ngoại?</a:t>
            </a:r>
            <a:endParaRPr lang="en-US" sz="2800" dirty="0">
              <a:ln w="0"/>
              <a:effectLst>
                <a:outerShdw blurRad="38100" dist="19050" dir="2700000" algn="tl" rotWithShape="0">
                  <a:schemeClr val="dk1">
                    <a:alpha val="40000"/>
                  </a:schemeClr>
                </a:outerShdw>
              </a:effectLst>
            </a:endParaRPr>
          </a:p>
        </p:txBody>
      </p:sp>
      <p:sp>
        <p:nvSpPr>
          <p:cNvPr id="4" name="Rectangle 3"/>
          <p:cNvSpPr/>
          <p:nvPr/>
        </p:nvSpPr>
        <p:spPr>
          <a:xfrm>
            <a:off x="355133" y="3249714"/>
            <a:ext cx="11174341" cy="954107"/>
          </a:xfrm>
          <a:prstGeom prst="rect">
            <a:avLst/>
          </a:prstGeom>
          <a:noFill/>
        </p:spPr>
        <p:txBody>
          <a:bodyPr wrap="square" lIns="91440" tIns="45720" rIns="91440" bIns="45720">
            <a:spAutoFit/>
          </a:bodyPr>
          <a:lstStyle/>
          <a:p>
            <a:r>
              <a:rPr lang="en-US" sz="2800" dirty="0" smtClean="0">
                <a:ln w="0"/>
                <a:effectLst>
                  <a:outerShdw blurRad="38100" dist="19050" dir="2700000" algn="tl" rotWithShape="0">
                    <a:schemeClr val="dk1">
                      <a:alpha val="40000"/>
                    </a:schemeClr>
                  </a:outerShdw>
                </a:effectLst>
              </a:rPr>
              <a:t>Câu 2: Bếp hồng ngoại làm việc như thế nào? Tại sao khi nấu mặt bếp lại nóng lên? </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2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789719" y="668272"/>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665779" y="2052935"/>
            <a:ext cx="3346237" cy="954107"/>
          </a:xfrm>
          <a:prstGeom prst="rect">
            <a:avLst/>
          </a:prstGeom>
          <a:noFill/>
        </p:spPr>
        <p:txBody>
          <a:bodyPr wrap="none" lIns="91440" tIns="45720" rIns="91440" bIns="45720">
            <a:spAutoFit/>
          </a:bodyPr>
          <a:lstStyle/>
          <a:p>
            <a:r>
              <a:rPr lang="en-US" sz="2800" dirty="0" smtClean="0">
                <a:ln w="0"/>
                <a:effectLst>
                  <a:outerShdw blurRad="38100" dist="19050" dir="2700000" algn="tl" rotWithShape="0">
                    <a:schemeClr val="dk1">
                      <a:alpha val="40000"/>
                    </a:schemeClr>
                  </a:outerShdw>
                </a:effectLst>
              </a:rPr>
              <a:t>I. Cấu tạo.</a:t>
            </a:r>
          </a:p>
          <a:p>
            <a:r>
              <a:rPr lang="en-US" sz="2800" dirty="0" smtClean="0">
                <a:ln w="0"/>
                <a:effectLst>
                  <a:outerShdw blurRad="38100" dist="19050" dir="2700000" algn="tl" rotWithShape="0">
                    <a:schemeClr val="dk1">
                      <a:alpha val="40000"/>
                    </a:schemeClr>
                  </a:outerShdw>
                </a:effectLst>
              </a:rPr>
              <a:t>II. Nguyên lý làm việc.</a:t>
            </a:r>
          </a:p>
        </p:txBody>
      </p:sp>
      <p:sp>
        <p:nvSpPr>
          <p:cNvPr id="6" name="Rectangle 5"/>
          <p:cNvSpPr/>
          <p:nvPr/>
        </p:nvSpPr>
        <p:spPr>
          <a:xfrm>
            <a:off x="620094" y="3037488"/>
            <a:ext cx="3725251" cy="954107"/>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III. Lựa chọn và sử dụng.</a:t>
            </a:r>
          </a:p>
          <a:p>
            <a:r>
              <a:rPr lang="en-US" sz="2800" dirty="0" smtClean="0">
                <a:ln w="0"/>
                <a:effectLst>
                  <a:outerShdw blurRad="38100" dist="19050" dir="2700000" algn="tl" rotWithShape="0">
                    <a:schemeClr val="dk1">
                      <a:alpha val="40000"/>
                    </a:schemeClr>
                  </a:outerShdw>
                </a:effectLst>
              </a:rPr>
              <a:t>1. </a:t>
            </a:r>
            <a:r>
              <a:rPr lang="en-US" sz="2800" dirty="0">
                <a:ln w="0"/>
                <a:effectLst>
                  <a:outerShdw blurRad="38100" dist="19050" dir="2700000" algn="tl" rotWithShape="0">
                    <a:schemeClr val="dk1">
                      <a:alpha val="40000"/>
                    </a:schemeClr>
                  </a:outerShdw>
                </a:effectLst>
              </a:rPr>
              <a:t>L</a:t>
            </a:r>
            <a:r>
              <a:rPr lang="en-US" sz="2800" dirty="0" smtClean="0">
                <a:ln w="0"/>
                <a:effectLst>
                  <a:outerShdw blurRad="38100" dist="19050" dir="2700000" algn="tl" rotWithShape="0">
                    <a:schemeClr val="dk1">
                      <a:alpha val="40000"/>
                    </a:schemeClr>
                  </a:outerShdw>
                </a:effectLst>
              </a:rPr>
              <a:t>ựa chọn.</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96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Picture 3" descr="Psyduck Telegram Stickers | &lt;strong&gt;Sticker&lt;/strong&gt; Sear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1554"/>
            <a:ext cx="1985554" cy="1998618"/>
          </a:xfrm>
          <a:prstGeom prst="rect">
            <a:avLst/>
          </a:prstGeom>
        </p:spPr>
      </p:pic>
      <p:sp>
        <p:nvSpPr>
          <p:cNvPr id="5" name="Cloud Callout 4"/>
          <p:cNvSpPr/>
          <p:nvPr/>
        </p:nvSpPr>
        <p:spPr>
          <a:xfrm>
            <a:off x="485305" y="940525"/>
            <a:ext cx="5710844" cy="3331029"/>
          </a:xfrm>
          <a:prstGeom prst="cloudCallout">
            <a:avLst>
              <a:gd name="adj1" fmla="val -42792"/>
              <a:gd name="adj2" fmla="val 48775"/>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rPr>
              <a:t>Nhà bạn Lan thu nhập hàng tháng là 5 triệu đồng/1 tháng. Mạng điện nhà bạn sử dụng là 220V. Nhà bạn Lan muốn mua một chiếc bếp hồng ngoại. Bạn Lan nên lựa chọn đồ dùng điện nào dưới đây?</a:t>
            </a:r>
            <a:endParaRPr lang="vi-VN" sz="2000" dirty="0">
              <a:solidFill>
                <a:srgbClr val="C00000"/>
              </a:solidFill>
            </a:endParaRPr>
          </a:p>
        </p:txBody>
      </p:sp>
      <p:sp>
        <p:nvSpPr>
          <p:cNvPr id="10" name="Rectangle 9"/>
          <p:cNvSpPr/>
          <p:nvPr/>
        </p:nvSpPr>
        <p:spPr>
          <a:xfrm>
            <a:off x="1711342" y="83402"/>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2" name="Rectangle 2"/>
          <p:cNvSpPr>
            <a:spLocks noChangeArrowheads="1"/>
          </p:cNvSpPr>
          <p:nvPr/>
        </p:nvSpPr>
        <p:spPr bwMode="auto">
          <a:xfrm>
            <a:off x="5394034" y="4036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4220307407"/>
              </p:ext>
            </p:extLst>
          </p:nvPr>
        </p:nvGraphicFramePr>
        <p:xfrm>
          <a:off x="9248490" y="1035373"/>
          <a:ext cx="2168447" cy="2452410"/>
        </p:xfrm>
        <a:graphic>
          <a:graphicData uri="http://schemas.openxmlformats.org/presentationml/2006/ole">
            <mc:AlternateContent xmlns:mc="http://schemas.openxmlformats.org/markup-compatibility/2006">
              <mc:Choice xmlns:v="urn:schemas-microsoft-com:vml" Requires="v">
                <p:oleObj spid="_x0000_s1049" name="Bitmap Image" r:id="rId5" imgW="1638529" imgH="1857143" progId="Paint.Picture">
                  <p:embed/>
                </p:oleObj>
              </mc:Choice>
              <mc:Fallback>
                <p:oleObj name="Bitmap Image" r:id="rId5" imgW="1638529" imgH="1857143" progId="Paint.Picture">
                  <p:embed/>
                  <p:pic>
                    <p:nvPicPr>
                      <p:cNvPr id="0" name="Object 2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8490" y="1035373"/>
                        <a:ext cx="2168447" cy="2452410"/>
                      </a:xfrm>
                      <a:prstGeom prst="rect">
                        <a:avLst/>
                      </a:prstGeom>
                      <a:noFill/>
                    </p:spPr>
                  </p:pic>
                </p:oleObj>
              </mc:Fallback>
            </mc:AlternateContent>
          </a:graphicData>
        </a:graphic>
      </p:graphicFrame>
      <p:sp>
        <p:nvSpPr>
          <p:cNvPr id="11" name="Rectangle 4"/>
          <p:cNvSpPr>
            <a:spLocks noChangeArrowheads="1"/>
          </p:cNvSpPr>
          <p:nvPr/>
        </p:nvSpPr>
        <p:spPr bwMode="auto">
          <a:xfrm>
            <a:off x="8747378" y="4036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2" name="Object 11"/>
          <p:cNvGraphicFramePr>
            <a:graphicFrameLocks noChangeAspect="1"/>
          </p:cNvGraphicFramePr>
          <p:nvPr>
            <p:extLst>
              <p:ext uri="{D42A27DB-BD31-4B8C-83A1-F6EECF244321}">
                <p14:modId xmlns:p14="http://schemas.microsoft.com/office/powerpoint/2010/main" val="2311334672"/>
              </p:ext>
            </p:extLst>
          </p:nvPr>
        </p:nvGraphicFramePr>
        <p:xfrm>
          <a:off x="6681454" y="1006530"/>
          <a:ext cx="2081731" cy="2481253"/>
        </p:xfrm>
        <a:graphic>
          <a:graphicData uri="http://schemas.openxmlformats.org/presentationml/2006/ole">
            <mc:AlternateContent xmlns:mc="http://schemas.openxmlformats.org/markup-compatibility/2006">
              <mc:Choice xmlns:v="urn:schemas-microsoft-com:vml" Requires="v">
                <p:oleObj spid="_x0000_s1050" name="Bitmap Image" r:id="rId7" imgW="1438095" imgH="1886213" progId="Paint.Picture">
                  <p:embed/>
                </p:oleObj>
              </mc:Choice>
              <mc:Fallback>
                <p:oleObj name="Bitmap Image" r:id="rId7" imgW="1438095" imgH="1886213" progId="Paint.Picture">
                  <p:embed/>
                  <p:pic>
                    <p:nvPicPr>
                      <p:cNvPr id="0" name="Object 2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454" y="1006530"/>
                        <a:ext cx="2081731" cy="2481253"/>
                      </a:xfrm>
                      <a:prstGeom prst="rect">
                        <a:avLst/>
                      </a:prstGeom>
                      <a:noFill/>
                    </p:spPr>
                  </p:pic>
                </p:oleObj>
              </mc:Fallback>
            </mc:AlternateContent>
          </a:graphicData>
        </a:graphic>
      </p:graphicFrame>
      <p:sp>
        <p:nvSpPr>
          <p:cNvPr id="1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029" name="Picture 515" descr="RC2000ES-av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5414" y="3638843"/>
            <a:ext cx="1800225" cy="21573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8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r>
              <a:rPr kumimoji="0" lang="vi-VN" altLang="vi-VN" sz="1100" b="0" i="0" u="none" strike="noStrike" cap="none" normalizeH="0" baseline="0" smtClean="0">
                <a:ln>
                  <a:noFill/>
                </a:ln>
                <a:solidFill>
                  <a:schemeClr val="tx1"/>
                </a:solidFill>
                <a:effectLst/>
                <a:latin typeface="Arial" panose="020B0604020202020204" pitchFamily="34" charset="0"/>
              </a:rPr>
              <a:t> </a:t>
            </a:r>
            <a:endParaRPr kumimoji="0" lang="vi-VN" altLang="vi-VN" sz="1800" b="0" i="0" u="none" strike="noStrike" cap="none" normalizeH="0" baseline="0" smtClean="0">
              <a:ln>
                <a:noFill/>
              </a:ln>
              <a:solidFill>
                <a:schemeClr val="tx1"/>
              </a:solidFill>
              <a:effectLst/>
              <a:latin typeface="Arial" panose="020B0604020202020204" pitchFamily="34" charset="0"/>
            </a:endParaRPr>
          </a:p>
        </p:txBody>
      </p:sp>
      <p:pic>
        <p:nvPicPr>
          <p:cNvPr id="1032" name="Picture 516" descr="C:\Users\USER\Desktop\Bếp-hồng-ngoại-đôi-Kaizen-bếp-đôi-hồng-ngoại-kaiz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7378" y="3690818"/>
            <a:ext cx="1876425" cy="213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640716" y="5917202"/>
            <a:ext cx="6096000" cy="841256"/>
          </a:xfrm>
          <a:prstGeom prst="rect">
            <a:avLst/>
          </a:prstGeom>
        </p:spPr>
        <p:txBody>
          <a:bodyPr>
            <a:spAutoFit/>
          </a:bodyPr>
          <a:lstStyle/>
          <a:p>
            <a:pPr>
              <a:spcBef>
                <a:spcPts val="1500"/>
              </a:spcBef>
              <a:spcAft>
                <a:spcPts val="750"/>
              </a:spcAft>
            </a:pPr>
            <a:r>
              <a:rPr lang="en-US" b="1" i="1" kern="1800" dirty="0">
                <a:solidFill>
                  <a:srgbClr val="000000"/>
                </a:solidFill>
                <a:latin typeface="Times New Roman" panose="02020603050405020304" pitchFamily="18" charset="0"/>
                <a:ea typeface="Times New Roman" panose="02020603050405020304" pitchFamily="18" charset="0"/>
              </a:rPr>
              <a:t>Bếp hồng ngoại đơn RC2000ES</a:t>
            </a:r>
            <a:r>
              <a:rPr lang="en-US" b="1" kern="1800" dirty="0">
                <a:solidFill>
                  <a:srgbClr val="000000"/>
                </a:solidFill>
                <a:latin typeface="Times New Roman" panose="02020603050405020304" pitchFamily="18" charset="0"/>
                <a:ea typeface="Times New Roman" panose="02020603050405020304" pitchFamily="18" charset="0"/>
              </a:rPr>
              <a:t>  </a:t>
            </a:r>
            <a:r>
              <a:rPr lang="en-US" b="1" i="1" kern="1800" dirty="0">
                <a:solidFill>
                  <a:srgbClr val="000000"/>
                </a:solidFill>
                <a:latin typeface="Times New Roman" panose="02020603050405020304" pitchFamily="18" charset="0"/>
                <a:ea typeface="Times New Roman" panose="02020603050405020304" pitchFamily="18" charset="0"/>
              </a:rPr>
              <a:t>Bếp hồng ngoại đôi Kaizen</a:t>
            </a:r>
            <a:endParaRPr lang="vi-VN" dirty="0">
              <a:latin typeface="Times New Roman" panose="02020603050405020304" pitchFamily="18" charset="0"/>
              <a:ea typeface="Times New Roman" panose="02020603050405020304" pitchFamily="18" charset="0"/>
            </a:endParaRPr>
          </a:p>
          <a:p>
            <a:pPr>
              <a:spcAft>
                <a:spcPts val="600"/>
              </a:spcAft>
            </a:pPr>
            <a:r>
              <a:rPr lang="en-US" b="1" i="1" dirty="0">
                <a:solidFill>
                  <a:srgbClr val="111111"/>
                </a:solidFill>
                <a:latin typeface="Times New Roman" panose="02020603050405020304" pitchFamily="18" charset="0"/>
                <a:ea typeface="Times New Roman" panose="02020603050405020304" pitchFamily="18" charset="0"/>
              </a:rPr>
              <a:t>Giá 980.000</a:t>
            </a:r>
            <a:r>
              <a:rPr lang="en-US" sz="2400" b="1" i="1" dirty="0">
                <a:solidFill>
                  <a:srgbClr val="111111"/>
                </a:solidFill>
                <a:latin typeface="Arial" panose="020B0604020202020204" pitchFamily="34" charset="0"/>
                <a:ea typeface="Times New Roman" panose="02020603050405020304" pitchFamily="18" charset="0"/>
              </a:rPr>
              <a:t> </a:t>
            </a:r>
            <a:r>
              <a:rPr lang="en-US" b="1" i="1" dirty="0">
                <a:solidFill>
                  <a:srgbClr val="111111"/>
                </a:solidFill>
                <a:latin typeface="Arial" panose="020B0604020202020204" pitchFamily="34" charset="0"/>
                <a:ea typeface="Times New Roman" panose="02020603050405020304" pitchFamily="18" charset="0"/>
              </a:rPr>
              <a:t>₫                          </a:t>
            </a:r>
            <a:r>
              <a:rPr lang="en-US" b="1" i="1" dirty="0">
                <a:solidFill>
                  <a:srgbClr val="111111"/>
                </a:solidFill>
                <a:latin typeface="Times New Roman" panose="02020603050405020304" pitchFamily="18" charset="0"/>
                <a:ea typeface="Times New Roman" panose="02020603050405020304" pitchFamily="18" charset="0"/>
              </a:rPr>
              <a:t> Giá  10.000.000 đồng</a:t>
            </a:r>
            <a:endParaRPr lang="vi-V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1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465944" y="2031836"/>
            <a:ext cx="9374655" cy="954107"/>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Lựa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chọn.</a:t>
            </a:r>
            <a:endParaRPr lang="vi-VN" sz="28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489274" y="929529"/>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465944" y="3003607"/>
            <a:ext cx="9374655" cy="1384995"/>
          </a:xfrm>
          <a:prstGeom prst="rect">
            <a:avLst/>
          </a:prstGeom>
          <a:noFill/>
        </p:spPr>
        <p:txBody>
          <a:bodyPr wrap="square" lIns="91440" tIns="45720" rIns="91440" bIns="45720">
            <a:spAutoFit/>
          </a:bodyPr>
          <a:lstStyle/>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Lựa chọn bếp hồng ngoại cần quan tâm đến nhu cầu sử dụng, điều kiện kinh tế của gia đình để lựa chọn chức năng, kiểu dáng, công suất, thương hiệu của bếp.</a:t>
            </a:r>
          </a:p>
        </p:txBody>
      </p:sp>
      <p:sp>
        <p:nvSpPr>
          <p:cNvPr id="2" name="Cloud Callout 1"/>
          <p:cNvSpPr/>
          <p:nvPr/>
        </p:nvSpPr>
        <p:spPr>
          <a:xfrm>
            <a:off x="6217920" y="4232366"/>
            <a:ext cx="5734594" cy="1593668"/>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Lựa chọn bếp hồng ngoại cần quan tâm đến điều gi?</a:t>
            </a:r>
            <a:endParaRPr lang="vi-VN" sz="2400" dirty="0">
              <a:solidFill>
                <a:srgbClr val="FF0000"/>
              </a:solidFill>
            </a:endParaRPr>
          </a:p>
        </p:txBody>
      </p:sp>
    </p:spTree>
    <p:extLst>
      <p:ext uri="{BB962C8B-B14F-4D97-AF65-F5344CB8AC3E}">
        <p14:creationId xmlns:p14="http://schemas.microsoft.com/office/powerpoint/2010/main" val="290354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15400" y="461264"/>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492070" y="1563571"/>
            <a:ext cx="9374655" cy="1815882"/>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Những bước cơ bản khi sử dụng</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6"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292" y="2948566"/>
            <a:ext cx="2682075" cy="2487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307367" y="2948566"/>
            <a:ext cx="2710462" cy="2487262"/>
          </a:xfrm>
          <a:prstGeom prst="rect">
            <a:avLst/>
          </a:prstGeom>
        </p:spPr>
      </p:pic>
      <p:sp>
        <p:nvSpPr>
          <p:cNvPr id="2" name="Cloud Callout 1"/>
          <p:cNvSpPr/>
          <p:nvPr/>
        </p:nvSpPr>
        <p:spPr>
          <a:xfrm>
            <a:off x="1123406" y="3416831"/>
            <a:ext cx="5107577" cy="1847500"/>
          </a:xfrm>
          <a:prstGeom prst="cloudCallou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lumMod val="95000"/>
                    <a:lumOff val="5000"/>
                  </a:schemeClr>
                </a:solidFill>
              </a:rPr>
              <a:t>Trước khi sử dụng bếp hồng ngoại cần phải làm gì?</a:t>
            </a:r>
            <a:endParaRPr lang="vi-VN" sz="2000" dirty="0">
              <a:solidFill>
                <a:schemeClr val="tx1">
                  <a:lumMod val="95000"/>
                  <a:lumOff val="5000"/>
                </a:schemeClr>
              </a:solidFill>
            </a:endParaRPr>
          </a:p>
        </p:txBody>
      </p:sp>
    </p:spTree>
    <p:extLst>
      <p:ext uri="{BB962C8B-B14F-4D97-AF65-F5344CB8AC3E}">
        <p14:creationId xmlns:p14="http://schemas.microsoft.com/office/powerpoint/2010/main" val="20994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502337" y="550706"/>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479007" y="1653013"/>
            <a:ext cx="9374655" cy="3970318"/>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r>
              <a:rPr lang="vi-VN" sz="2800" i="1" dirty="0">
                <a:latin typeface="Times New Roman" panose="02020603050405020304" pitchFamily="18" charset="0"/>
                <a:cs typeface="Times New Roman" panose="02020603050405020304" pitchFamily="18" charset="0"/>
              </a:rPr>
              <a:t>- Chuẩn bị:</a:t>
            </a:r>
            <a:r>
              <a:rPr lang="vi-VN" sz="2800" dirty="0">
                <a:latin typeface="Times New Roman" panose="02020603050405020304" pitchFamily="18" charset="0"/>
                <a:cs typeface="Times New Roman" panose="02020603050405020304" pitchFamily="18" charset="0"/>
              </a:rPr>
              <a:t> Kiểm tra và làm sạch bề mặt bếp; lựa chọn nồi, chảo nấu phù hợp với bếp; đặt nồi nấu lên bếp; cấp điện cho bếp</a:t>
            </a:r>
          </a:p>
          <a:p>
            <a:r>
              <a:rPr lang="vi-VN" sz="2800" i="1" dirty="0">
                <a:latin typeface="Times New Roman" panose="02020603050405020304" pitchFamily="18" charset="0"/>
                <a:cs typeface="Times New Roman" panose="02020603050405020304" pitchFamily="18" charset="0"/>
              </a:rPr>
              <a:t>- Bật bếp:</a:t>
            </a:r>
            <a:r>
              <a:rPr lang="vi-VN" sz="2800" dirty="0">
                <a:latin typeface="Times New Roman" panose="02020603050405020304" pitchFamily="18" charset="0"/>
                <a:cs typeface="Times New Roman" panose="02020603050405020304" pitchFamily="18" charset="0"/>
              </a:rPr>
              <a:t> Nhấn nút nguồn (o), chọn chế độ nấu hoặc điều chỉnh nhiệt độ phù hợp. </a:t>
            </a:r>
          </a:p>
          <a:p>
            <a:r>
              <a:rPr lang="vi-VN" sz="2800" i="1" dirty="0">
                <a:latin typeface="Times New Roman" panose="02020603050405020304" pitchFamily="18" charset="0"/>
                <a:cs typeface="Times New Roman" panose="02020603050405020304" pitchFamily="18" charset="0"/>
              </a:rPr>
              <a:t>- Tắt bếp:</a:t>
            </a:r>
            <a:r>
              <a:rPr lang="vi-VN" sz="2800" dirty="0">
                <a:latin typeface="Times New Roman" panose="02020603050405020304" pitchFamily="18" charset="0"/>
                <a:cs typeface="Times New Roman" panose="02020603050405020304" pitchFamily="18" charset="0"/>
              </a:rPr>
              <a:t> Sau khi nấu xong, nhấn nút nguồn để tắt bếp</a:t>
            </a:r>
          </a:p>
        </p:txBody>
      </p:sp>
    </p:spTree>
    <p:extLst>
      <p:ext uri="{BB962C8B-B14F-4D97-AF65-F5344CB8AC3E}">
        <p14:creationId xmlns:p14="http://schemas.microsoft.com/office/powerpoint/2010/main" val="350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reeform 19"/>
          <p:cNvSpPr>
            <a:spLocks/>
          </p:cNvSpPr>
          <p:nvPr/>
        </p:nvSpPr>
        <p:spPr bwMode="auto">
          <a:xfrm rot="5400000">
            <a:off x="2639707" y="-2499029"/>
            <a:ext cx="7053263" cy="12051326"/>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448642" y="335597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770" y="274716"/>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3"/>
          <p:cNvSpPr txBox="1">
            <a:spLocks/>
          </p:cNvSpPr>
          <p:nvPr/>
        </p:nvSpPr>
        <p:spPr bwMode="auto">
          <a:xfrm>
            <a:off x="3083170" y="363616"/>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8" name="Rectangle 1"/>
          <p:cNvSpPr>
            <a:spLocks noChangeArrowheads="1"/>
          </p:cNvSpPr>
          <p:nvPr/>
        </p:nvSpPr>
        <p:spPr bwMode="auto">
          <a:xfrm>
            <a:off x="559316" y="1282006"/>
            <a:ext cx="96866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807737" y="2534891"/>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787042" y="3231259"/>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787042" y="420280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787042" y="480205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srcRect l="-1181" t="6048" r="1181" b="11298"/>
          <a:stretch/>
        </p:blipFill>
        <p:spPr>
          <a:xfrm>
            <a:off x="5303537" y="2229820"/>
            <a:ext cx="6230454" cy="4462900"/>
          </a:xfrm>
          <a:prstGeom prst="rect">
            <a:avLst/>
          </a:prstGeom>
        </p:spPr>
      </p:pic>
      <p:pic>
        <p:nvPicPr>
          <p:cNvPr id="14" name="Picture 13"/>
          <p:cNvPicPr>
            <a:picLocks noChangeAspect="1"/>
          </p:cNvPicPr>
          <p:nvPr/>
        </p:nvPicPr>
        <p:blipFill>
          <a:blip r:embed="rId5"/>
          <a:stretch>
            <a:fillRect/>
          </a:stretch>
        </p:blipFill>
        <p:spPr>
          <a:xfrm>
            <a:off x="9636370" y="281643"/>
            <a:ext cx="609600" cy="609600"/>
          </a:xfrm>
          <a:prstGeom prst="rect">
            <a:avLst/>
          </a:prstGeom>
        </p:spPr>
      </p:pic>
    </p:spTree>
    <p:extLst>
      <p:ext uri="{BB962C8B-B14F-4D97-AF65-F5344CB8AC3E}">
        <p14:creationId xmlns:p14="http://schemas.microsoft.com/office/powerpoint/2010/main" val="18617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02337" y="550706"/>
            <a:ext cx="8351325" cy="830997"/>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25400" dir="5400000" algn="ctr" rotWithShape="0">
                    <a:srgbClr val="6E747A">
                      <a:alpha val="43000"/>
                    </a:srgbClr>
                  </a:outerShdw>
                </a:effectLst>
              </a:rPr>
              <a:t>Bài 13: BẾP HỒNG NGOẠI (tiết 2)</a:t>
            </a:r>
            <a:endParaRPr lang="en-US" sz="48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479007" y="1653013"/>
            <a:ext cx="9374655" cy="2246769"/>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pPr marL="514350" indent="-514350">
              <a:buAutoNum type="alphaLcPeriod"/>
            </a:pP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lưu ý khi sử dụng.</a:t>
            </a:r>
          </a:p>
        </p:txBody>
      </p:sp>
      <p:sp>
        <p:nvSpPr>
          <p:cNvPr id="6" name="Cloud Callout 5"/>
          <p:cNvSpPr/>
          <p:nvPr/>
        </p:nvSpPr>
        <p:spPr>
          <a:xfrm>
            <a:off x="5824025" y="3899783"/>
            <a:ext cx="5233181" cy="2078986"/>
          </a:xfrm>
          <a:prstGeom prst="cloudCallout">
            <a:avLst>
              <a:gd name="adj1" fmla="val 38741"/>
              <a:gd name="adj2" fmla="val 73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Liên hệ thực tế và thông tin SGK cho biết một số lưu ý khi sử dụng bếp hồng ngoại?</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1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777</Words>
  <Application>Microsoft Office PowerPoint</Application>
  <PresentationFormat>Widescreen</PresentationFormat>
  <Paragraphs>83</Paragraphs>
  <Slides>17</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#9Slide04 AdrianeSwash</vt:lpstr>
      <vt:lpstr>#9Slide04 HLT Aquus</vt:lpstr>
      <vt:lpstr>#9Slide05 Habano</vt:lpstr>
      <vt:lpstr>Arial</vt:lpstr>
      <vt:lpstr>Calibri</vt:lpstr>
      <vt:lpstr>Calibri Light</vt:lpstr>
      <vt:lpstr>Lato Light</vt:lpstr>
      <vt:lpstr>Times New Roman</vt:lpstr>
      <vt:lpstr>UVN Ke Chuyen1</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29</cp:revision>
  <dcterms:created xsi:type="dcterms:W3CDTF">2021-09-01T16:51:59Z</dcterms:created>
  <dcterms:modified xsi:type="dcterms:W3CDTF">2021-09-11T16:59:28Z</dcterms:modified>
</cp:coreProperties>
</file>