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sldIdLst>
    <p:sldId id="351" r:id="rId2"/>
    <p:sldId id="352" r:id="rId3"/>
    <p:sldId id="350" r:id="rId4"/>
    <p:sldId id="292" r:id="rId5"/>
    <p:sldId id="275" r:id="rId6"/>
    <p:sldId id="293" r:id="rId7"/>
    <p:sldId id="295" r:id="rId8"/>
    <p:sldId id="355" r:id="rId9"/>
    <p:sldId id="353" r:id="rId10"/>
    <p:sldId id="354" r:id="rId11"/>
    <p:sldId id="332" r:id="rId12"/>
    <p:sldId id="342" r:id="rId13"/>
    <p:sldId id="324" r:id="rId14"/>
    <p:sldId id="333" r:id="rId15"/>
    <p:sldId id="334" r:id="rId16"/>
    <p:sldId id="335" r:id="rId17"/>
    <p:sldId id="341" r:id="rId18"/>
    <p:sldId id="356" r:id="rId19"/>
    <p:sldId id="366" r:id="rId20"/>
    <p:sldId id="357" r:id="rId21"/>
    <p:sldId id="358" r:id="rId22"/>
    <p:sldId id="359" r:id="rId23"/>
    <p:sldId id="360" r:id="rId24"/>
    <p:sldId id="361" r:id="rId25"/>
    <p:sldId id="362" r:id="rId26"/>
    <p:sldId id="363" r:id="rId27"/>
    <p:sldId id="364" r:id="rId28"/>
    <p:sldId id="365" r:id="rId29"/>
    <p:sldId id="34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72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040F5"/>
    <a:srgbClr val="0000F1"/>
    <a:srgbClr val="7F7FF8"/>
    <a:srgbClr val="E1F2FA"/>
    <a:srgbClr val="FEC407"/>
    <a:srgbClr val="FDC308"/>
    <a:srgbClr val="E4B3CC"/>
    <a:srgbClr val="168836"/>
    <a:srgbClr val="C43D70"/>
    <a:srgbClr val="F3712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888" y="-96"/>
      </p:cViewPr>
      <p:guideLst>
        <p:guide orient="horz" pos="1728"/>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C4A62-41CF-4358-87D1-37070D0B03CE}" type="datetimeFigureOut">
              <a:rPr lang="en-US" smtClean="0"/>
              <a:pPr/>
              <a:t>9/1/2021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140811-B04F-45FF-BCEC-810A969B7BE7}" type="slidenum">
              <a:rPr lang="en-US" smtClean="0"/>
              <a:pPr/>
              <a:t>‹#›</a:t>
            </a:fld>
            <a:endParaRPr lang="en-US"/>
          </a:p>
        </p:txBody>
      </p:sp>
    </p:spTree>
    <p:extLst>
      <p:ext uri="{BB962C8B-B14F-4D97-AF65-F5344CB8AC3E}">
        <p14:creationId xmlns:p14="http://schemas.microsoft.com/office/powerpoint/2010/main" xmlns="" val="1743547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140811-B04F-45FF-BCEC-810A969B7BE7}"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DB45347-D153-49DB-A749-A1599D7A0A05}" type="slidenum">
              <a:rPr lang="ru-RU" smtClean="0"/>
              <a:pPr/>
              <a:t>28</a:t>
            </a:fld>
            <a:endParaRPr lang="ru-RU"/>
          </a:p>
        </p:txBody>
      </p:sp>
    </p:spTree>
    <p:extLst>
      <p:ext uri="{BB962C8B-B14F-4D97-AF65-F5344CB8AC3E}">
        <p14:creationId xmlns="" xmlns:p14="http://schemas.microsoft.com/office/powerpoint/2010/main" val="3372306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pPr/>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pPr/>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pPr/>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clusion">
    <p:spTree>
      <p:nvGrpSpPr>
        <p:cNvPr id="1" name=""/>
        <p:cNvGrpSpPr/>
        <p:nvPr/>
      </p:nvGrpSpPr>
      <p:grpSpPr>
        <a:xfrm>
          <a:off x="0" y="0"/>
          <a:ext cx="0" cy="0"/>
          <a:chOff x="0" y="0"/>
          <a:chExt cx="0" cy="0"/>
        </a:xfrm>
      </p:grpSpPr>
      <p:sp>
        <p:nvSpPr>
          <p:cNvPr id="3" name="Title"/>
          <p:cNvSpPr>
            <a:spLocks noGrp="1"/>
          </p:cNvSpPr>
          <p:nvPr>
            <p:ph type="title" idx="10" hasCustomPrompt="1"/>
          </p:nvPr>
        </p:nvSpPr>
        <p:spPr>
          <a:xfrm>
            <a:off x="1528063" y="2202720"/>
            <a:ext cx="3358262" cy="461665"/>
          </a:xfrm>
        </p:spPr>
        <p:txBody>
          <a:bodyPr vert="horz" wrap="square" lIns="91440" tIns="45720" rIns="91440" bIns="45720" anchor="t" anchorCtr="0">
            <a:noAutofit/>
          </a:bodyPr>
          <a:lstStyle>
            <a:lvl1pPr marL="0" marR="0" indent="0" algn="l" rtl="0" eaLnBrk="1" fontAlgn="auto" hangingPunct="1">
              <a:lnSpc>
                <a:spcPct val="100000"/>
              </a:lnSpc>
              <a:spcBef>
                <a:spcPts val="0"/>
              </a:spcBef>
              <a:spcAft>
                <a:spcPts val="0"/>
              </a:spcAft>
              <a:buFontTx/>
              <a:buNone/>
              <a:defRPr sz="1800" b="1" i="0" u="none" strike="noStrike" kern="1200" cap="none" spc="0" baseline="0">
                <a:solidFill>
                  <a:schemeClr val="tx1">
                    <a:lumMod val="100000"/>
                  </a:schemeClr>
                </a:solidFill>
                <a:latin typeface="Raleway SemiBold" panose="020B0703030101060003" pitchFamily="34" charset="-52"/>
                <a:ea typeface="Roboto Medium" panose="02000000000000000000" pitchFamily="2" charset="0"/>
                <a:cs typeface="Roboto Medium" panose="02000000000000000000" pitchFamily="2" charset="0"/>
                <a:sym typeface="Roboto" panose="02000000000000000000" pitchFamily="2" charset="0"/>
              </a:defRPr>
            </a:lvl1pPr>
          </a:lstStyle>
          <a:p>
            <a:r>
              <a:rPr lang="en-US"/>
              <a:t>Click to add title</a:t>
            </a:r>
            <a:endParaRPr lang="ru-RU" dirty="0"/>
          </a:p>
        </p:txBody>
      </p:sp>
      <p:sp>
        <p:nvSpPr>
          <p:cNvPr id="4" name="Text 1"/>
          <p:cNvSpPr>
            <a:spLocks noGrp="1"/>
          </p:cNvSpPr>
          <p:nvPr>
            <p:ph type="body" idx="11" hasCustomPrompt="1"/>
          </p:nvPr>
        </p:nvSpPr>
        <p:spPr>
          <a:xfrm>
            <a:off x="1547114" y="2757724"/>
            <a:ext cx="3157235" cy="1557602"/>
          </a:xfrm>
        </p:spPr>
        <p:txBody>
          <a:bodyPr vert="horz" wrap="square" lIns="91440" tIns="45720" rIns="91440" bIns="45720" anchor="t" anchorCtr="0">
            <a:noAutofit/>
          </a:bodyPr>
          <a:lstStyle>
            <a:lvl1pPr marL="0" marR="0" indent="0" algn="l" rtl="0" eaLnBrk="1" fontAlgn="auto" hangingPunct="1">
              <a:lnSpc>
                <a:spcPct val="133000"/>
              </a:lnSpc>
              <a:spcBef>
                <a:spcPts val="0"/>
              </a:spcBef>
              <a:spcAft>
                <a:spcPts val="1238"/>
              </a:spcAft>
              <a:buFontTx/>
              <a:buNone/>
              <a:defRPr sz="1200" b="0" i="0" u="none" strike="noStrike" kern="1200" cap="none" spc="0" baseline="0">
                <a:solidFill>
                  <a:schemeClr val="tx1">
                    <a:lumMod val="75000"/>
                    <a:lumOff val="25000"/>
                  </a:schemeClr>
                </a:solidFill>
                <a:latin typeface="Merriweather" panose="00000500000000000000" pitchFamily="2" charset="-52"/>
                <a:ea typeface="Open Sans" panose="020B0606030504020204" pitchFamily="34" charset="0"/>
                <a:cs typeface="Open Sans" panose="020B0606030504020204" pitchFamily="34" charset="0"/>
                <a:sym typeface="Open Sans" panose="020B0606030504020204" pitchFamily="34" charset="0"/>
              </a:defRPr>
            </a:lvl1pPr>
          </a:lstStyle>
          <a:p>
            <a:pPr lvl="0"/>
            <a:r>
              <a:rPr lang="en-US"/>
              <a:t>Click to add text</a:t>
            </a:r>
            <a:endParaRPr lang="ru-RU" dirty="0"/>
          </a:p>
        </p:txBody>
      </p:sp>
      <p:sp>
        <p:nvSpPr>
          <p:cNvPr id="5" name="Picture 1"/>
          <p:cNvSpPr>
            <a:spLocks noGrp="1"/>
          </p:cNvSpPr>
          <p:nvPr>
            <p:ph type="pic" sz="quarter" idx="12"/>
          </p:nvPr>
        </p:nvSpPr>
        <p:spPr>
          <a:xfrm>
            <a:off x="0" y="0"/>
            <a:ext cx="9144000" cy="6858000"/>
          </a:xfrm>
        </p:spPr>
        <p:txBody>
          <a:bodyPr/>
          <a:lstStyle/>
          <a:p>
            <a:r>
              <a:rPr lang="ru-RU" dirty="0"/>
              <a:t>Вставка рисунка</a:t>
            </a:r>
          </a:p>
        </p:txBody>
      </p:sp>
    </p:spTree>
    <p:custDataLst>
      <p:tags r:id="rId1"/>
    </p:custDataLst>
    <p:extLst>
      <p:ext uri="{BB962C8B-B14F-4D97-AF65-F5344CB8AC3E}">
        <p14:creationId xmlns="" xmlns:p14="http://schemas.microsoft.com/office/powerpoint/2010/main" val="90270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pPr/>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673A-195C-472C-8168-4E1B3E629D21}" type="datetimeFigureOut">
              <a:rPr lang="en-US" smtClean="0"/>
              <a:pPr/>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EF673A-195C-472C-8168-4E1B3E629D21}" type="datetimeFigureOut">
              <a:rPr lang="en-US" smtClean="0"/>
              <a:pPr/>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EF673A-195C-472C-8168-4E1B3E629D21}" type="datetimeFigureOut">
              <a:rPr lang="en-US" smtClean="0"/>
              <a:pPr/>
              <a:t>9/1/2021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EF673A-195C-472C-8168-4E1B3E629D21}" type="datetimeFigureOut">
              <a:rPr lang="en-US" smtClean="0"/>
              <a:pPr/>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F673A-195C-472C-8168-4E1B3E629D21}" type="datetimeFigureOut">
              <a:rPr lang="en-US" smtClean="0"/>
              <a:pPr/>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F673A-195C-472C-8168-4E1B3E629D21}" type="datetimeFigureOut">
              <a:rPr lang="en-US" smtClean="0"/>
              <a:pPr/>
              <a:t>9/1/2021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1E9ED-F6DC-429C-A318-7B2FCA582A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ây đèn dầu, biểu tượng một thời hồn quê Việt"/>
          <p:cNvPicPr>
            <a:picLocks noChangeAspect="1" noChangeArrowheads="1"/>
          </p:cNvPicPr>
          <p:nvPr/>
        </p:nvPicPr>
        <p:blipFill>
          <a:blip r:embed="rId2"/>
          <a:srcRect/>
          <a:stretch>
            <a:fillRect/>
          </a:stretch>
        </p:blipFill>
        <p:spPr bwMode="auto">
          <a:xfrm>
            <a:off x="4953000" y="3429000"/>
            <a:ext cx="3733800" cy="2590800"/>
          </a:xfrm>
          <a:prstGeom prst="rect">
            <a:avLst/>
          </a:prstGeom>
          <a:noFill/>
        </p:spPr>
      </p:pic>
      <p:pic>
        <p:nvPicPr>
          <p:cNvPr id="1030" name="Picture 6" descr="BÍ QUYẾT GÂY THƯƠNG NHỚ CƠM NHÀ CỦA MẸ"/>
          <p:cNvPicPr>
            <a:picLocks noChangeAspect="1" noChangeArrowheads="1"/>
          </p:cNvPicPr>
          <p:nvPr/>
        </p:nvPicPr>
        <p:blipFill>
          <a:blip r:embed="rId3"/>
          <a:srcRect/>
          <a:stretch>
            <a:fillRect/>
          </a:stretch>
        </p:blipFill>
        <p:spPr bwMode="auto">
          <a:xfrm>
            <a:off x="2057400" y="304800"/>
            <a:ext cx="5715000" cy="2667000"/>
          </a:xfrm>
          <a:prstGeom prst="rect">
            <a:avLst/>
          </a:prstGeom>
          <a:noFill/>
        </p:spPr>
      </p:pic>
      <p:pic>
        <p:nvPicPr>
          <p:cNvPr id="1032" name="Picture 8" descr="Chiếc quạt của nội!"/>
          <p:cNvPicPr>
            <a:picLocks noChangeAspect="1" noChangeArrowheads="1"/>
          </p:cNvPicPr>
          <p:nvPr/>
        </p:nvPicPr>
        <p:blipFill>
          <a:blip r:embed="rId4"/>
          <a:srcRect/>
          <a:stretch>
            <a:fillRect/>
          </a:stretch>
        </p:blipFill>
        <p:spPr bwMode="auto">
          <a:xfrm>
            <a:off x="228600" y="3429000"/>
            <a:ext cx="4495800" cy="2667000"/>
          </a:xfrm>
          <a:prstGeom prst="rect">
            <a:avLst/>
          </a:prstGeom>
          <a:noFill/>
        </p:spPr>
      </p:pic>
      <p:pic>
        <p:nvPicPr>
          <p:cNvPr id="11" name="Picture 10"/>
          <p:cNvPicPr>
            <a:picLocks noChangeAspect="1"/>
          </p:cNvPicPr>
          <p:nvPr/>
        </p:nvPicPr>
        <p:blipFill>
          <a:blip r:embed="rId5"/>
          <a:stretch>
            <a:fillRect/>
          </a:stretch>
        </p:blipFill>
        <p:spPr>
          <a:xfrm>
            <a:off x="0" y="1371600"/>
            <a:ext cx="908383" cy="1072989"/>
          </a:xfrm>
          <a:prstGeom prst="rect">
            <a:avLst/>
          </a:prstGeom>
        </p:spPr>
      </p:pic>
      <p:sp>
        <p:nvSpPr>
          <p:cNvPr id="12" name="TextBox 11"/>
          <p:cNvSpPr txBox="1"/>
          <p:nvPr/>
        </p:nvSpPr>
        <p:spPr>
          <a:xfrm>
            <a:off x="1066800" y="1295400"/>
            <a:ext cx="6934200" cy="954107"/>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Trước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đây</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khi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chưa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có</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điện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thì</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người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nấu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cơm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thắp</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sáng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như</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thế</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nào</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13" name="TextBox 12"/>
          <p:cNvSpPr txBox="1"/>
          <p:nvPr/>
        </p:nvSpPr>
        <p:spPr>
          <a:xfrm>
            <a:off x="2743200" y="2971800"/>
            <a:ext cx="2819400"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NẤU CƠM</a:t>
            </a:r>
            <a:endParaRPr lang="en-US" sz="2800" dirty="0">
              <a:solidFill>
                <a:srgbClr val="FF0000"/>
              </a:solidFill>
              <a:latin typeface="Times New Roman" pitchFamily="18" charset="0"/>
              <a:cs typeface="Times New Roman" pitchFamily="18" charset="0"/>
            </a:endParaRPr>
          </a:p>
        </p:txBody>
      </p:sp>
      <p:sp>
        <p:nvSpPr>
          <p:cNvPr id="14" name="TextBox 13"/>
          <p:cNvSpPr txBox="1"/>
          <p:nvPr/>
        </p:nvSpPr>
        <p:spPr>
          <a:xfrm>
            <a:off x="1219200" y="6019800"/>
            <a:ext cx="1752600" cy="523220"/>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Quạt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mát</a:t>
            </a:r>
            <a:endParaRPr lang="en-US" sz="2800" dirty="0">
              <a:solidFill>
                <a:srgbClr val="FF0000"/>
              </a:solidFill>
              <a:latin typeface="Times New Roman" pitchFamily="18" charset="0"/>
              <a:cs typeface="Times New Roman" pitchFamily="18" charset="0"/>
            </a:endParaRPr>
          </a:p>
        </p:txBody>
      </p:sp>
      <p:sp>
        <p:nvSpPr>
          <p:cNvPr id="15" name="TextBox 14"/>
          <p:cNvSpPr txBox="1"/>
          <p:nvPr/>
        </p:nvSpPr>
        <p:spPr>
          <a:xfrm>
            <a:off x="5638800" y="6096000"/>
            <a:ext cx="1752600" cy="523220"/>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Học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bài</a:t>
            </a:r>
            <a:endParaRPr lang="en-US" sz="2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2000"/>
                                        <p:tgtEl>
                                          <p:spTgt spid="11"/>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edg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11"/>
                                        </p:tgtEl>
                                        <p:attrNameLst>
                                          <p:attrName>ppt_x</p:attrName>
                                        </p:attrNameLst>
                                      </p:cBhvr>
                                      <p:tavLst>
                                        <p:tav tm="0">
                                          <p:val>
                                            <p:strVal val="ppt_x"/>
                                          </p:val>
                                        </p:tav>
                                        <p:tav tm="100000">
                                          <p:val>
                                            <p:strVal val="ppt_x"/>
                                          </p:val>
                                        </p:tav>
                                      </p:tavLst>
                                    </p:anim>
                                    <p:anim calcmode="lin" valueType="num">
                                      <p:cBhvr additive="base">
                                        <p:cTn id="15" dur="500"/>
                                        <p:tgtEl>
                                          <p:spTgt spid="11"/>
                                        </p:tgtEl>
                                        <p:attrNameLst>
                                          <p:attrName>ppt_y</p:attrName>
                                        </p:attrNameLst>
                                      </p:cBhvr>
                                      <p:tavLst>
                                        <p:tav tm="0">
                                          <p:val>
                                            <p:strVal val="ppt_y"/>
                                          </p:val>
                                        </p:tav>
                                        <p:tav tm="100000">
                                          <p:val>
                                            <p:strVal val="1+ppt_h/2"/>
                                          </p:val>
                                        </p:tav>
                                      </p:tavLst>
                                    </p:anim>
                                    <p:set>
                                      <p:cBhvr>
                                        <p:cTn id="16" dur="1" fill="hold">
                                          <p:stCondLst>
                                            <p:cond delay="499"/>
                                          </p:stCondLst>
                                        </p:cTn>
                                        <p:tgtEl>
                                          <p:spTgt spid="11"/>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box(in)">
                                      <p:cBhvr>
                                        <p:cTn id="25" dur="500"/>
                                        <p:tgtEl>
                                          <p:spTgt spid="103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box(in)">
                                      <p:cBhvr>
                                        <p:cTn id="33" dur="500"/>
                                        <p:tgtEl>
                                          <p:spTgt spid="1032"/>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ox(i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box(in)">
                                      <p:cBhvr>
                                        <p:cTn id="41" dur="500"/>
                                        <p:tgtEl>
                                          <p:spTgt spid="1028"/>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ox(in)">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ptagon 4"/>
          <p:cNvSpPr/>
          <p:nvPr/>
        </p:nvSpPr>
        <p:spPr>
          <a:xfrm>
            <a:off x="685800" y="533400"/>
            <a:ext cx="457200" cy="38100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
        <p:nvSpPr>
          <p:cNvPr id="6" name="TextBox 5"/>
          <p:cNvSpPr txBox="1"/>
          <p:nvPr/>
        </p:nvSpPr>
        <p:spPr>
          <a:xfrm>
            <a:off x="1447800" y="381000"/>
            <a:ext cx="7010400" cy="461665"/>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bổ</a:t>
            </a:r>
            <a:r>
              <a:rPr lang="en-US" sz="2400" dirty="0" smtClean="0">
                <a:latin typeface="Times New Roman" pitchFamily="18" charset="0"/>
                <a:cs typeface="Times New Roman" pitchFamily="18" charset="0"/>
              </a:rPr>
              <a:t> sung </a:t>
            </a:r>
            <a:r>
              <a:rPr lang="en-US" sz="2400" dirty="0" err="1" smtClean="0">
                <a:latin typeface="Times New Roman" pitchFamily="18" charset="0"/>
                <a:cs typeface="Times New Roman" pitchFamily="18" charset="0"/>
              </a:rPr>
              <a:t>thêm</a:t>
            </a:r>
            <a:r>
              <a:rPr lang="en-US" sz="2400" dirty="0" smtClean="0">
                <a:latin typeface="Times New Roman" pitchFamily="18" charset="0"/>
                <a:cs typeface="Times New Roman" pitchFamily="18" charset="0"/>
              </a:rPr>
              <a:t> 1 </a:t>
            </a:r>
            <a:r>
              <a:rPr lang="en-US" sz="2400" dirty="0" err="1" smtClean="0">
                <a:latin typeface="Times New Roman" pitchFamily="18" charset="0"/>
                <a:cs typeface="Times New Roman" pitchFamily="18" charset="0"/>
              </a:rPr>
              <a:t>số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đình</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7" name="TextBox 6"/>
          <p:cNvSpPr txBox="1"/>
          <p:nvPr/>
        </p:nvSpPr>
        <p:spPr>
          <a:xfrm>
            <a:off x="685800" y="1238071"/>
            <a:ext cx="8382000" cy="1200329"/>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Ngoài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rôbot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bụi</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8" name="Picture 7" descr="5 &lt;strong&gt;Nồi Chiên Không Dầu&lt;/strong&gt; Nào Tốt Nhất Hiện Nay [Update 2020 ..."/>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38200" y="2909459"/>
            <a:ext cx="1828800" cy="2729342"/>
          </a:xfrm>
          <a:prstGeom prst="rect">
            <a:avLst/>
          </a:prstGeom>
        </p:spPr>
      </p:pic>
      <p:pic>
        <p:nvPicPr>
          <p:cNvPr id="9" name="Picture 8" descr="Top 4 &lt;strong&gt;Nồi Chiên Không Dầu&lt;/strong&gt; Perfect Tốt Nhất - Chọn Là Tốt"/>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19400" y="2667000"/>
            <a:ext cx="2743200" cy="3200400"/>
          </a:xfrm>
          <a:prstGeom prst="rect">
            <a:avLst/>
          </a:prstGeom>
        </p:spPr>
      </p:pic>
      <p:pic>
        <p:nvPicPr>
          <p:cNvPr id="10" name="Picture 9" descr="10 Món Ngon Nhất Được Làm Từ &lt;strong&gt;Nồi Chiên Không Dầu&lt;/strong&gt;"/>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19800" y="2819400"/>
            <a:ext cx="2219324" cy="297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xit" presetSubtype="4" fill="hold" grpId="1" nodeType="clickEffect">
                                  <p:stCondLst>
                                    <p:cond delay="0"/>
                                  </p:stCondLst>
                                  <p:childTnLst>
                                    <p:animEffect transition="out" filter="wheel(4)">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par>
                                <p:cTn id="16" presetID="21" presetClass="exit" presetSubtype="4" fill="hold" grpId="1" nodeType="withEffect">
                                  <p:stCondLst>
                                    <p:cond delay="0"/>
                                  </p:stCondLst>
                                  <p:childTnLst>
                                    <p:animEffect transition="out" filter="wheel(4)">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p:cNvSpPr>
            <a:spLocks noChangeArrowheads="1"/>
          </p:cNvSpPr>
          <p:nvPr/>
        </p:nvSpPr>
        <p:spPr bwMode="auto">
          <a:xfrm>
            <a:off x="169863" y="203200"/>
            <a:ext cx="874553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2400" b="1" u="sng" dirty="0" smtClean="0">
                <a:solidFill>
                  <a:srgbClr val="339966"/>
                </a:solidFill>
              </a:rPr>
              <a:t>II .</a:t>
            </a:r>
            <a:r>
              <a:rPr lang="en-US" sz="2400" b="1" u="sng" dirty="0" smtClean="0">
                <a:solidFill>
                  <a:srgbClr val="339966"/>
                </a:solidFill>
              </a:rPr>
              <a:t>THÔNG SỐ  KỸ THUẬT CỦA ĐỒ DÙNG ĐIỆN TRONG GIA ĐÌNH</a:t>
            </a:r>
            <a:endParaRPr lang="en-US" altLang="vi-VN" sz="2400" b="1" u="sng" dirty="0">
              <a:solidFill>
                <a:srgbClr val="339966"/>
              </a:solidFill>
            </a:endParaRPr>
          </a:p>
        </p:txBody>
      </p:sp>
      <p:sp>
        <p:nvSpPr>
          <p:cNvPr id="14" name="Rectangle 13"/>
          <p:cNvSpPr/>
          <p:nvPr/>
        </p:nvSpPr>
        <p:spPr>
          <a:xfrm>
            <a:off x="539750" y="990600"/>
            <a:ext cx="8147049" cy="1569660"/>
          </a:xfrm>
          <a:prstGeom prst="rect">
            <a:avLst/>
          </a:prstGeom>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rPr>
              <a:t>T</a:t>
            </a:r>
            <a:r>
              <a:rPr lang="vi-VN" sz="2400" dirty="0" smtClean="0">
                <a:solidFill>
                  <a:srgbClr val="FF0000"/>
                </a:solidFill>
                <a:latin typeface="Times New Roman" panose="02020603050405020304" pitchFamily="18" charset="0"/>
                <a:cs typeface="Times New Roman" panose="02020603050405020304" pitchFamily="18" charset="0"/>
              </a:rPr>
              <a:t>hông </a:t>
            </a:r>
            <a:r>
              <a:rPr lang="vi-VN" sz="2400" dirty="0">
                <a:solidFill>
                  <a:srgbClr val="FF0000"/>
                </a:solidFill>
                <a:latin typeface="Times New Roman" panose="02020603050405020304" pitchFamily="18" charset="0"/>
                <a:cs typeface="Times New Roman" panose="02020603050405020304" pitchFamily="18" charset="0"/>
              </a:rPr>
              <a:t>số kỹ thuật của đồ dùng điện bao gồm các đại lượng điện định mức chung và các đại lượng điện đặc trưng riêng cho các chức năng của đồ dùng điện được quy định bởi nhà </a:t>
            </a:r>
            <a:r>
              <a:rPr lang="vi-VN" sz="2400" dirty="0" smtClean="0">
                <a:solidFill>
                  <a:srgbClr val="FF0000"/>
                </a:solidFill>
                <a:latin typeface="Times New Roman" panose="02020603050405020304" pitchFamily="18" charset="0"/>
                <a:cs typeface="Times New Roman" panose="02020603050405020304" pitchFamily="18" charset="0"/>
              </a:rPr>
              <a:t>sản xuất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Thường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ghi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trên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nhãn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dán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trên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đồ</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dùng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điện</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1266" name="Picture 2" descr="Cách tính lượng điện tiêu thụ để chọn sản phẩm tiết kiệm điện"/>
          <p:cNvPicPr>
            <a:picLocks noChangeAspect="1" noChangeArrowheads="1"/>
          </p:cNvPicPr>
          <p:nvPr/>
        </p:nvPicPr>
        <p:blipFill>
          <a:blip r:embed="rId4"/>
          <a:srcRect/>
          <a:stretch>
            <a:fillRect/>
          </a:stretch>
        </p:blipFill>
        <p:spPr bwMode="auto">
          <a:xfrm>
            <a:off x="762000" y="2667000"/>
            <a:ext cx="6953250" cy="3752850"/>
          </a:xfrm>
          <a:prstGeom prst="rect">
            <a:avLst/>
          </a:prstGeom>
          <a:noFill/>
        </p:spPr>
      </p:pic>
    </p:spTree>
    <p:extLst>
      <p:ext uri="{BB962C8B-B14F-4D97-AF65-F5344CB8AC3E}">
        <p14:creationId xmlns:p14="http://schemas.microsoft.com/office/powerpoint/2010/main" xmlns="" val="321031955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inVertical)">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266"/>
                                        </p:tgtEl>
                                        <p:attrNameLst>
                                          <p:attrName>style.visibility</p:attrName>
                                        </p:attrNameLst>
                                      </p:cBhvr>
                                      <p:to>
                                        <p:strVal val="visible"/>
                                      </p:to>
                                    </p:set>
                                    <p:anim calcmode="lin" valueType="num">
                                      <p:cBhvr additive="base">
                                        <p:cTn id="16" dur="500" fill="hold"/>
                                        <p:tgtEl>
                                          <p:spTgt spid="11266"/>
                                        </p:tgtEl>
                                        <p:attrNameLst>
                                          <p:attrName>ppt_x</p:attrName>
                                        </p:attrNameLst>
                                      </p:cBhvr>
                                      <p:tavLst>
                                        <p:tav tm="0">
                                          <p:val>
                                            <p:strVal val="#ppt_x"/>
                                          </p:val>
                                        </p:tav>
                                        <p:tav tm="100000">
                                          <p:val>
                                            <p:strVal val="#ppt_x"/>
                                          </p:val>
                                        </p:tav>
                                      </p:tavLst>
                                    </p:anim>
                                    <p:anim calcmode="lin" valueType="num">
                                      <p:cBhvr additive="base">
                                        <p:cTn id="17"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8" presetClass="exit" presetSubtype="16" fill="hold" grpId="1" nodeType="clickEffect">
                                  <p:stCondLst>
                                    <p:cond delay="0"/>
                                  </p:stCondLst>
                                  <p:childTnLst>
                                    <p:animEffect transition="out" filter="diamond(in)">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par>
                                <p:cTn id="23" presetID="8" presetClass="exit" presetSubtype="16" fill="hold" nodeType="withEffect">
                                  <p:stCondLst>
                                    <p:cond delay="0"/>
                                  </p:stCondLst>
                                  <p:childTnLst>
                                    <p:animEffect transition="out" filter="diamond(in)">
                                      <p:cBhvr>
                                        <p:cTn id="24" dur="2000"/>
                                        <p:tgtEl>
                                          <p:spTgt spid="11266"/>
                                        </p:tgtEl>
                                      </p:cBhvr>
                                    </p:animEffect>
                                    <p:set>
                                      <p:cBhvr>
                                        <p:cTn id="25" dur="1" fill="hold">
                                          <p:stCondLst>
                                            <p:cond delay="1999"/>
                                          </p:stCondLst>
                                        </p:cTn>
                                        <p:tgtEl>
                                          <p:spTgt spid="11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589628" y="3327858"/>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3" name="Picture 2"/>
          <p:cNvPicPr>
            <a:picLocks noChangeAspect="1"/>
          </p:cNvPicPr>
          <p:nvPr/>
        </p:nvPicPr>
        <p:blipFill>
          <a:blip r:embed="rId3"/>
          <a:stretch>
            <a:fillRect/>
          </a:stretch>
        </p:blipFill>
        <p:spPr>
          <a:xfrm>
            <a:off x="3505200" y="1295400"/>
            <a:ext cx="5334000" cy="3124200"/>
          </a:xfrm>
          <a:prstGeom prst="rect">
            <a:avLst/>
          </a:prstGeom>
          <a:scene3d>
            <a:camera prst="orthographicFront">
              <a:rot lat="0" lon="21299996" rev="5400000"/>
            </a:camera>
            <a:lightRig rig="threePt" dir="t"/>
          </a:scene3d>
        </p:spPr>
      </p:pic>
      <p:sp>
        <p:nvSpPr>
          <p:cNvPr id="12" name="Rectangle 11"/>
          <p:cNvSpPr/>
          <p:nvPr/>
        </p:nvSpPr>
        <p:spPr>
          <a:xfrm>
            <a:off x="381000" y="2819400"/>
            <a:ext cx="3200400" cy="2308324"/>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an </a:t>
            </a:r>
            <a:r>
              <a:rPr lang="en-US" sz="2400" dirty="0" err="1" smtClean="0">
                <a:latin typeface="Times New Roman" panose="02020603050405020304" pitchFamily="18" charset="0"/>
                <a:cs typeface="Times New Roman" panose="02020603050405020304" pitchFamily="18" charset="0"/>
              </a:rPr>
              <a:t>toàn</a:t>
            </a:r>
            <a:r>
              <a:rPr lang="en-US"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đơn vị là </a:t>
            </a:r>
            <a:r>
              <a:rPr lang="vi-VN" sz="2400" dirty="0" smtClean="0">
                <a:latin typeface="Times New Roman" panose="02020603050405020304" pitchFamily="18" charset="0"/>
                <a:cs typeface="Times New Roman" panose="02020603050405020304" pitchFamily="18" charset="0"/>
              </a:rPr>
              <a:t>Vôn</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vi-VN" sz="2400" dirty="0">
                <a:latin typeface="Times New Roman" panose="02020603050405020304" pitchFamily="18" charset="0"/>
                <a:cs typeface="Times New Roman" panose="02020603050405020304" pitchFamily="18" charset="0"/>
              </a:rPr>
              <a:t> hiệu là V</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379666" y="1143000"/>
            <a:ext cx="2973134" cy="1200329"/>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mức</a:t>
            </a:r>
            <a:r>
              <a:rPr lang="en-US"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đơn vị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Oát</a:t>
            </a:r>
            <a:r>
              <a:rPr lang="en-US"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kí hiệu </a:t>
            </a:r>
            <a:r>
              <a:rPr lang="vi-VN" sz="2400" dirty="0"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W</a:t>
            </a:r>
            <a:r>
              <a:rPr lang="vi-VN" sz="2400" dirty="0" smtClean="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28600" y="76200"/>
            <a:ext cx="8077200" cy="954107"/>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Đại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lượng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định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mức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chung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của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đồ</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dùng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điện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thông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thường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gồm</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10" name="Right Arrow 9"/>
          <p:cNvSpPr/>
          <p:nvPr/>
        </p:nvSpPr>
        <p:spPr>
          <a:xfrm>
            <a:off x="228600" y="58674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0" y="5477470"/>
            <a:ext cx="7086600" cy="830997"/>
          </a:xfrm>
          <a:prstGeom prst="rect">
            <a:avLst/>
          </a:prstGeom>
          <a:noFill/>
        </p:spPr>
        <p:txBody>
          <a:bodyPr wrap="square" rtlCol="0">
            <a:spAutoFit/>
          </a:bodyPr>
          <a:lstStyle/>
          <a:p>
            <a:r>
              <a:rPr lang="en-US" sz="2400" dirty="0" err="1" smtClean="0">
                <a:solidFill>
                  <a:srgbClr val="FF0000"/>
                </a:solidFill>
                <a:latin typeface="Times New Roman" pitchFamily="18" charset="0"/>
                <a:cs typeface="Times New Roman" pitchFamily="18" charset="0"/>
              </a:rPr>
              <a:t>Thông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số</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kĩ</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thuật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giúp</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người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dùng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lựa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chọn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đồ</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dùng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phù</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hợp</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sử</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dụng</a:t>
            </a:r>
            <a:r>
              <a:rPr lang="en-US" sz="2400" dirty="0" smtClean="0">
                <a:solidFill>
                  <a:srgbClr val="FF0000"/>
                </a:solidFill>
                <a:latin typeface="Times New Roman" pitchFamily="18" charset="0"/>
                <a:cs typeface="Times New Roman" pitchFamily="18" charset="0"/>
              </a:rPr>
              <a:t> an </a:t>
            </a:r>
            <a:r>
              <a:rPr lang="en-US" sz="2400" dirty="0" err="1" smtClean="0">
                <a:solidFill>
                  <a:srgbClr val="FF0000"/>
                </a:solidFill>
                <a:latin typeface="Times New Roman" pitchFamily="18" charset="0"/>
                <a:cs typeface="Times New Roman" pitchFamily="18" charset="0"/>
              </a:rPr>
              <a:t>toàn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đúng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yêu</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cầu</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kĩ</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thuật</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40567603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amond(in)">
                                      <p:cBhvr>
                                        <p:cTn id="23" dur="2000"/>
                                        <p:tgtEl>
                                          <p:spTgt spid="11"/>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amond(in)">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609600" y="281959"/>
            <a:ext cx="914400" cy="884237"/>
          </a:xfrm>
          <a:prstGeom prst="ellipse">
            <a:avLst/>
          </a:prstGeom>
          <a:solidFill>
            <a:srgbClr val="4040F5"/>
          </a:solidFill>
          <a:ln w="9525" cap="flat" cmpd="sng" algn="ctr">
            <a:noFill/>
            <a:prstDash val="solid"/>
            <a:round/>
            <a:headEnd type="none" w="med" len="med"/>
            <a:tailEnd type="none" w="med" len="med"/>
          </a:ln>
        </p:spPr>
        <p:txBody>
          <a:bodyPr/>
          <a:lstStyle/>
          <a:p>
            <a:pPr>
              <a:defRPr/>
            </a:pPr>
            <a:endParaRPr lang="en-US" sz="14200" dirty="0">
              <a:solidFill>
                <a:srgbClr val="0000F1"/>
              </a:solidFill>
              <a:latin typeface="UVN Ke Chuyen1" panose="03030602030607080B05" pitchFamily="66" charset="0"/>
            </a:endParaRPr>
          </a:p>
        </p:txBody>
      </p:sp>
      <p:sp>
        <p:nvSpPr>
          <p:cNvPr id="11269" name="Freeform 15"/>
          <p:cNvSpPr>
            <a:spLocks/>
          </p:cNvSpPr>
          <p:nvPr/>
        </p:nvSpPr>
        <p:spPr bwMode="auto">
          <a:xfrm>
            <a:off x="1049338" y="376238"/>
            <a:ext cx="379412" cy="801687"/>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endParaRPr lang="en-US"/>
          </a:p>
        </p:txBody>
      </p:sp>
      <p:sp>
        <p:nvSpPr>
          <p:cNvPr id="6" name="Oval 5"/>
          <p:cNvSpPr/>
          <p:nvPr/>
        </p:nvSpPr>
        <p:spPr bwMode="auto">
          <a:xfrm flipH="1">
            <a:off x="1019175" y="177800"/>
            <a:ext cx="203200" cy="239713"/>
          </a:xfrm>
          <a:prstGeom prst="ellipse">
            <a:avLst/>
          </a:prstGeom>
          <a:solidFill>
            <a:srgbClr val="4040F5"/>
          </a:solidFill>
          <a:ln w="9525" cap="flat" cmpd="sng" algn="ctr">
            <a:noFill/>
            <a:prstDash val="solid"/>
            <a:round/>
            <a:headEnd type="none" w="med" len="med"/>
            <a:tailEnd type="none" w="med" len="med"/>
          </a:ln>
        </p:spPr>
        <p:txBody>
          <a:bodyPr/>
          <a:lstStyle/>
          <a:p>
            <a:pPr>
              <a:defRPr/>
            </a:pPr>
            <a:endParaRPr lang="en-US"/>
          </a:p>
        </p:txBody>
      </p:sp>
      <p:sp>
        <p:nvSpPr>
          <p:cNvPr id="11271" name="Freeform 19"/>
          <p:cNvSpPr>
            <a:spLocks/>
          </p:cNvSpPr>
          <p:nvPr/>
        </p:nvSpPr>
        <p:spPr bwMode="auto">
          <a:xfrm>
            <a:off x="1333500" y="22225"/>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endParaRPr lang="en-US"/>
          </a:p>
        </p:txBody>
      </p:sp>
      <p:sp>
        <p:nvSpPr>
          <p:cNvPr id="4" name="Rectangle 3"/>
          <p:cNvSpPr/>
          <p:nvPr/>
        </p:nvSpPr>
        <p:spPr>
          <a:xfrm>
            <a:off x="457200"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6737" y="2089805"/>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1066800"/>
            <a:ext cx="8305800" cy="2308324"/>
          </a:xfrm>
          <a:prstGeom prst="rect">
            <a:avLst/>
          </a:prstGeom>
        </p:spPr>
        <p:txBody>
          <a:bodyPr wrap="square">
            <a:spAutoFit/>
          </a:bodyPr>
          <a:lstStyle/>
          <a:p>
            <a:pPr algn="just">
              <a:spcBef>
                <a:spcPct val="50000"/>
              </a:spcBef>
            </a:pPr>
            <a:r>
              <a:rPr lang="vi-VN" sz="3600" dirty="0">
                <a:latin typeface="Times New Roman" panose="02020603050405020304" pitchFamily="18" charset="0"/>
              </a:rPr>
              <a:t>Nguồn điện sinh hoạt của các nước trên thế giới có một số mức điện áp </a:t>
            </a:r>
            <a:r>
              <a:rPr lang="vi-VN" sz="3600" dirty="0" smtClean="0">
                <a:latin typeface="Times New Roman" panose="02020603050405020304" pitchFamily="18" charset="0"/>
              </a:rPr>
              <a:t>như</a:t>
            </a:r>
            <a:r>
              <a:rPr lang="en-US" sz="3600" dirty="0" smtClean="0">
                <a:latin typeface="Times New Roman" panose="02020603050405020304" pitchFamily="18" charset="0"/>
              </a:rPr>
              <a:t>:</a:t>
            </a:r>
            <a:r>
              <a:rPr lang="vi-VN" sz="3600" dirty="0" smtClean="0">
                <a:latin typeface="Times New Roman" panose="02020603050405020304" pitchFamily="18" charset="0"/>
              </a:rPr>
              <a:t> 230V</a:t>
            </a:r>
            <a:r>
              <a:rPr lang="en-US" sz="3600" dirty="0" smtClean="0">
                <a:latin typeface="Times New Roman" panose="02020603050405020304" pitchFamily="18" charset="0"/>
              </a:rPr>
              <a:t>,</a:t>
            </a:r>
            <a:r>
              <a:rPr lang="vi-VN" sz="3600" dirty="0" smtClean="0">
                <a:latin typeface="Times New Roman" panose="02020603050405020304" pitchFamily="18" charset="0"/>
              </a:rPr>
              <a:t> 220</a:t>
            </a:r>
            <a:r>
              <a:rPr lang="en-US" sz="3600" dirty="0" smtClean="0">
                <a:latin typeface="Times New Roman" panose="02020603050405020304" pitchFamily="18" charset="0"/>
              </a:rPr>
              <a:t>V,</a:t>
            </a:r>
            <a:r>
              <a:rPr lang="vi-VN" sz="3600" dirty="0" smtClean="0">
                <a:latin typeface="Times New Roman" panose="02020603050405020304" pitchFamily="18" charset="0"/>
              </a:rPr>
              <a:t> 120V</a:t>
            </a:r>
            <a:r>
              <a:rPr lang="en-US" sz="3600" dirty="0" smtClean="0">
                <a:latin typeface="Times New Roman" panose="02020603050405020304" pitchFamily="18" charset="0"/>
              </a:rPr>
              <a:t>,</a:t>
            </a:r>
            <a:r>
              <a:rPr lang="vi-VN" sz="3600" dirty="0" smtClean="0">
                <a:latin typeface="Times New Roman" panose="02020603050405020304" pitchFamily="18" charset="0"/>
              </a:rPr>
              <a:t> 110V</a:t>
            </a:r>
            <a:r>
              <a:rPr lang="en-US" sz="3600" dirty="0" smtClean="0">
                <a:latin typeface="Times New Roman" panose="02020603050405020304" pitchFamily="18" charset="0"/>
              </a:rPr>
              <a:t>…</a:t>
            </a:r>
            <a:r>
              <a:rPr lang="vi-VN" sz="3600" dirty="0" smtClean="0">
                <a:latin typeface="Times New Roman" panose="02020603050405020304" pitchFamily="18" charset="0"/>
              </a:rPr>
              <a:t> </a:t>
            </a:r>
            <a:r>
              <a:rPr lang="en-US" sz="3600" dirty="0" smtClean="0">
                <a:latin typeface="Times New Roman" panose="02020603050405020304" pitchFamily="18" charset="0"/>
              </a:rPr>
              <a:t>Ở</a:t>
            </a:r>
            <a:r>
              <a:rPr lang="vi-VN" sz="3600" dirty="0" smtClean="0">
                <a:latin typeface="Times New Roman" panose="02020603050405020304" pitchFamily="18" charset="0"/>
              </a:rPr>
              <a:t> </a:t>
            </a:r>
            <a:r>
              <a:rPr lang="vi-VN" sz="3600" dirty="0">
                <a:latin typeface="Times New Roman" panose="02020603050405020304" pitchFamily="18" charset="0"/>
              </a:rPr>
              <a:t>Việt Nam điện áp dùng trong sinh hoạt phổ biến là </a:t>
            </a:r>
            <a:r>
              <a:rPr lang="vi-VN" sz="3600" dirty="0" smtClean="0">
                <a:latin typeface="Times New Roman" panose="02020603050405020304" pitchFamily="18" charset="0"/>
              </a:rPr>
              <a:t>220V.</a:t>
            </a:r>
            <a:endParaRPr lang="en-US" sz="3600" dirty="0">
              <a:latin typeface="Times New Roman" panose="02020603050405020304" pitchFamily="18" charset="0"/>
            </a:endParaRPr>
          </a:p>
        </p:txBody>
      </p:sp>
    </p:spTree>
    <p:extLst>
      <p:ext uri="{BB962C8B-B14F-4D97-AF65-F5344CB8AC3E}">
        <p14:creationId xmlns:p14="http://schemas.microsoft.com/office/powerpoint/2010/main" xmlns="" val="3334459569"/>
      </p:ext>
    </p:extLst>
  </p:cSld>
  <p:clrMapOvr>
    <a:masterClrMapping/>
  </p:clrMapOvr>
  <p:transition spd="slow" advClick="0">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969170" y="-1350169"/>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631122" y="1447800"/>
            <a:ext cx="8131877" cy="1277914"/>
          </a:xfrm>
          <a:prstGeom prst="rect">
            <a:avLst/>
          </a:prstGeom>
        </p:spPr>
        <p:txBody>
          <a:bodyPr wrap="square">
            <a:spAutoFit/>
          </a:bodyPr>
          <a:lstStyle/>
          <a:p>
            <a:pPr algn="just">
              <a:lnSpc>
                <a:spcPct val="107000"/>
              </a:lnSpc>
              <a:spcBef>
                <a:spcPct val="0"/>
              </a:spcBef>
            </a:pPr>
            <a:r>
              <a:rPr lang="vi-VN" dirty="0"/>
              <a:t> </a:t>
            </a:r>
            <a:r>
              <a:rPr lang="vi-VN" sz="3600" dirty="0" smtClean="0">
                <a:latin typeface="Times New Roman" panose="02020603050405020304" pitchFamily="18" charset="0"/>
                <a:ea typeface="+mj-ea"/>
                <a:cs typeface="Times New Roman" panose="02020603050405020304" pitchFamily="18" charset="0"/>
              </a:rPr>
              <a:t>Dung </a:t>
            </a:r>
            <a:r>
              <a:rPr lang="vi-VN" sz="3600" dirty="0">
                <a:latin typeface="Times New Roman" panose="02020603050405020304" pitchFamily="18" charset="0"/>
                <a:ea typeface="+mj-ea"/>
                <a:cs typeface="Times New Roman" panose="02020603050405020304" pitchFamily="18" charset="0"/>
              </a:rPr>
              <a:t>tích là sức chứa tối đa mà </a:t>
            </a:r>
            <a:r>
              <a:rPr lang="vi-VN" sz="3600" dirty="0" smtClean="0">
                <a:latin typeface="Times New Roman" panose="02020603050405020304" pitchFamily="18" charset="0"/>
                <a:ea typeface="+mj-ea"/>
                <a:cs typeface="Times New Roman" panose="02020603050405020304" pitchFamily="18" charset="0"/>
              </a:rPr>
              <a:t>v</a:t>
            </a:r>
            <a:r>
              <a:rPr lang="en-US" sz="3600" dirty="0" err="1" smtClean="0">
                <a:latin typeface="Times New Roman" panose="02020603050405020304" pitchFamily="18" charset="0"/>
                <a:ea typeface="+mj-ea"/>
                <a:cs typeface="Times New Roman" panose="02020603050405020304" pitchFamily="18" charset="0"/>
              </a:rPr>
              <a:t>ật</a:t>
            </a:r>
            <a:r>
              <a:rPr lang="vi-VN" sz="3600" dirty="0" smtClean="0">
                <a:latin typeface="Times New Roman" panose="02020603050405020304" pitchFamily="18" charset="0"/>
                <a:ea typeface="+mj-ea"/>
                <a:cs typeface="Times New Roman" panose="02020603050405020304" pitchFamily="18" charset="0"/>
              </a:rPr>
              <a:t> </a:t>
            </a:r>
            <a:r>
              <a:rPr lang="vi-VN" sz="3600" dirty="0">
                <a:latin typeface="Times New Roman" panose="02020603050405020304" pitchFamily="18" charset="0"/>
                <a:ea typeface="+mj-ea"/>
                <a:cs typeface="Times New Roman" panose="02020603050405020304" pitchFamily="18" charset="0"/>
              </a:rPr>
              <a:t>có thể chứa được một khối </a:t>
            </a:r>
            <a:r>
              <a:rPr lang="en-US" sz="3600" dirty="0" smtClean="0">
                <a:latin typeface="Times New Roman" panose="02020603050405020304" pitchFamily="18" charset="0"/>
                <a:ea typeface="+mj-ea"/>
                <a:cs typeface="Times New Roman" panose="02020603050405020304" pitchFamily="18" charset="0"/>
              </a:rPr>
              <a:t>c</a:t>
            </a:r>
            <a:r>
              <a:rPr lang="vi-VN" sz="3600" dirty="0" smtClean="0">
                <a:latin typeface="Times New Roman" panose="02020603050405020304" pitchFamily="18" charset="0"/>
                <a:ea typeface="+mj-ea"/>
                <a:cs typeface="Times New Roman" panose="02020603050405020304" pitchFamily="18" charset="0"/>
              </a:rPr>
              <a:t>hất </a:t>
            </a:r>
            <a:r>
              <a:rPr lang="vi-VN" sz="3600" dirty="0">
                <a:latin typeface="Times New Roman" panose="02020603050405020304" pitchFamily="18" charset="0"/>
                <a:ea typeface="+mj-ea"/>
                <a:cs typeface="Times New Roman" panose="02020603050405020304" pitchFamily="18" charset="0"/>
              </a:rPr>
              <a:t>khác</a:t>
            </a:r>
            <a:endParaRPr lang="en-US" sz="3600" dirty="0">
              <a:latin typeface="Times New Roman" panose="02020603050405020304" pitchFamily="18" charset="0"/>
              <a:ea typeface="+mj-ea"/>
              <a:cs typeface="Times New Roman" panose="02020603050405020304" pitchFamily="18" charset="0"/>
            </a:endParaRP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56106" y="304800"/>
            <a:ext cx="1629894" cy="923990"/>
          </a:xfrm>
          <a:prstGeom prst="rect">
            <a:avLst/>
          </a:prstGeom>
        </p:spPr>
      </p:pic>
      <p:pic>
        <p:nvPicPr>
          <p:cNvPr id="28674" name="Picture 2" descr="Một số lưu ý khi mua nồi cơm điện 10 lít cho quán ăn, nhà hà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59407" y="2977656"/>
            <a:ext cx="5105400" cy="32213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ounded Rectangle 1"/>
          <p:cNvSpPr/>
          <p:nvPr/>
        </p:nvSpPr>
        <p:spPr>
          <a:xfrm>
            <a:off x="4495801" y="3519217"/>
            <a:ext cx="1238249" cy="4310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60999236"/>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101600"/>
            <a:ext cx="920750"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itle 13"/>
          <p:cNvSpPr txBox="1">
            <a:spLocks/>
          </p:cNvSpPr>
          <p:nvPr/>
        </p:nvSpPr>
        <p:spPr bwMode="auto">
          <a:xfrm>
            <a:off x="1447800" y="59886"/>
            <a:ext cx="2819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64C5B4"/>
                </a:solidFill>
                <a:cs typeface="Times New Roman" panose="02020603050405020304" pitchFamily="18" charset="0"/>
              </a:rPr>
              <a:t>Thực</a:t>
            </a:r>
            <a:r>
              <a:rPr lang="en-US" altLang="en-US" sz="4000" b="1" dirty="0">
                <a:solidFill>
                  <a:srgbClr val="64C5B4"/>
                </a:solidFill>
                <a:cs typeface="Times New Roman" panose="02020603050405020304" pitchFamily="18" charset="0"/>
              </a:rPr>
              <a:t> </a:t>
            </a:r>
            <a:r>
              <a:rPr lang="en-US" altLang="en-US" sz="4000" b="1" dirty="0" err="1">
                <a:solidFill>
                  <a:srgbClr val="64C5B4"/>
                </a:solidFill>
                <a:cs typeface="Times New Roman" panose="02020603050405020304" pitchFamily="18" charset="0"/>
              </a:rPr>
              <a:t>hành</a:t>
            </a:r>
            <a:endParaRPr lang="en-US" altLang="en-US" sz="4000" b="1" dirty="0">
              <a:solidFill>
                <a:srgbClr val="64C5B4"/>
              </a:solidFill>
              <a:cs typeface="Times New Roman" panose="02020603050405020304" pitchFamily="18" charset="0"/>
            </a:endParaRPr>
          </a:p>
        </p:txBody>
      </p:sp>
      <p:sp>
        <p:nvSpPr>
          <p:cNvPr id="25604" name="Title 13"/>
          <p:cNvSpPr txBox="1">
            <a:spLocks/>
          </p:cNvSpPr>
          <p:nvPr/>
        </p:nvSpPr>
        <p:spPr bwMode="auto">
          <a:xfrm>
            <a:off x="688340" y="914650"/>
            <a:ext cx="7769859"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3600" dirty="0" err="1" smtClean="0">
                <a:cs typeface="Times New Roman" panose="02020603050405020304" pitchFamily="18" charset="0"/>
              </a:rPr>
              <a:t>Đ</a:t>
            </a:r>
            <a:r>
              <a:rPr lang="en-US" sz="3600" dirty="0" err="1" smtClean="0">
                <a:cs typeface="Times New Roman" panose="02020603050405020304" pitchFamily="18" charset="0"/>
              </a:rPr>
              <a:t>ọc</a:t>
            </a:r>
            <a:r>
              <a:rPr lang="en-US" sz="3600" dirty="0" smtClean="0">
                <a:cs typeface="Times New Roman" panose="02020603050405020304" pitchFamily="18" charset="0"/>
              </a:rPr>
              <a:t> </a:t>
            </a:r>
            <a:r>
              <a:rPr lang="en-US" sz="3600" dirty="0" err="1">
                <a:cs typeface="Times New Roman" panose="02020603050405020304" pitchFamily="18" charset="0"/>
              </a:rPr>
              <a:t>thông</a:t>
            </a:r>
            <a:r>
              <a:rPr lang="en-US" sz="3600" dirty="0">
                <a:cs typeface="Times New Roman" panose="02020603050405020304" pitchFamily="18" charset="0"/>
              </a:rPr>
              <a:t> </a:t>
            </a:r>
            <a:r>
              <a:rPr lang="en-US" sz="3600" dirty="0" err="1">
                <a:cs typeface="Times New Roman" panose="02020603050405020304" pitchFamily="18" charset="0"/>
              </a:rPr>
              <a:t>số</a:t>
            </a:r>
            <a:r>
              <a:rPr lang="en-US" sz="3600" dirty="0">
                <a:cs typeface="Times New Roman" panose="02020603050405020304" pitchFamily="18" charset="0"/>
              </a:rPr>
              <a:t> </a:t>
            </a:r>
            <a:r>
              <a:rPr lang="en-US" sz="3600" dirty="0" err="1">
                <a:cs typeface="Times New Roman" panose="02020603050405020304" pitchFamily="18" charset="0"/>
              </a:rPr>
              <a:t>kỹ</a:t>
            </a:r>
            <a:r>
              <a:rPr lang="en-US" sz="3600" dirty="0">
                <a:cs typeface="Times New Roman" panose="02020603050405020304" pitchFamily="18" charset="0"/>
              </a:rPr>
              <a:t> </a:t>
            </a:r>
            <a:r>
              <a:rPr lang="en-US" sz="3600" dirty="0" err="1">
                <a:cs typeface="Times New Roman" panose="02020603050405020304" pitchFamily="18" charset="0"/>
              </a:rPr>
              <a:t>thuật</a:t>
            </a:r>
            <a:r>
              <a:rPr lang="en-US" sz="3600" dirty="0">
                <a:cs typeface="Times New Roman" panose="02020603050405020304" pitchFamily="18" charset="0"/>
              </a:rPr>
              <a:t> </a:t>
            </a:r>
            <a:r>
              <a:rPr lang="en-US" sz="3600" dirty="0" err="1">
                <a:cs typeface="Times New Roman" panose="02020603050405020304" pitchFamily="18" charset="0"/>
              </a:rPr>
              <a:t>của</a:t>
            </a:r>
            <a:r>
              <a:rPr lang="en-US"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đồ</a:t>
            </a:r>
            <a:r>
              <a:rPr lang="en-US" sz="3600" dirty="0">
                <a:cs typeface="Times New Roman" panose="02020603050405020304" pitchFamily="18" charset="0"/>
              </a:rPr>
              <a:t> </a:t>
            </a:r>
            <a:r>
              <a:rPr lang="en-US" sz="3600" dirty="0" err="1">
                <a:cs typeface="Times New Roman" panose="02020603050405020304" pitchFamily="18" charset="0"/>
              </a:rPr>
              <a:t>dùng</a:t>
            </a:r>
            <a:r>
              <a:rPr lang="en-US" sz="3600" dirty="0">
                <a:cs typeface="Times New Roman" panose="02020603050405020304" pitchFamily="18" charset="0"/>
              </a:rPr>
              <a:t> </a:t>
            </a:r>
            <a:r>
              <a:rPr lang="en-US" sz="3600" dirty="0" err="1">
                <a:cs typeface="Times New Roman" panose="02020603050405020304" pitchFamily="18" charset="0"/>
              </a:rPr>
              <a:t>điện</a:t>
            </a:r>
            <a:r>
              <a:rPr lang="en-US" sz="3600" dirty="0">
                <a:cs typeface="Times New Roman" panose="02020603050405020304" pitchFamily="18" charset="0"/>
              </a:rPr>
              <a:t> </a:t>
            </a:r>
            <a:r>
              <a:rPr lang="en-US" sz="3600" dirty="0" err="1">
                <a:cs typeface="Times New Roman" panose="02020603050405020304" pitchFamily="18" charset="0"/>
              </a:rPr>
              <a:t>cho</a:t>
            </a:r>
            <a:r>
              <a:rPr lang="en-US" sz="3600" dirty="0">
                <a:cs typeface="Times New Roman" panose="02020603050405020304" pitchFamily="18" charset="0"/>
              </a:rPr>
              <a:t> </a:t>
            </a:r>
            <a:r>
              <a:rPr lang="en-US" sz="3600" dirty="0" err="1">
                <a:cs typeface="Times New Roman" panose="02020603050405020304" pitchFamily="18" charset="0"/>
              </a:rPr>
              <a:t>trên</a:t>
            </a:r>
            <a:r>
              <a:rPr lang="en-US" sz="3600" dirty="0">
                <a:cs typeface="Times New Roman" panose="02020603050405020304" pitchFamily="18" charset="0"/>
              </a:rPr>
              <a:t> </a:t>
            </a:r>
            <a:r>
              <a:rPr lang="en-US" sz="3600" dirty="0" err="1">
                <a:cs typeface="Times New Roman" panose="02020603050405020304" pitchFamily="18" charset="0"/>
              </a:rPr>
              <a:t>hình</a:t>
            </a:r>
            <a:r>
              <a:rPr lang="en-US" sz="3600" dirty="0">
                <a:cs typeface="Times New Roman" panose="02020603050405020304" pitchFamily="18" charset="0"/>
              </a:rPr>
              <a:t> </a:t>
            </a:r>
            <a:r>
              <a:rPr lang="en-US" sz="3600" dirty="0" smtClean="0">
                <a:cs typeface="Times New Roman" panose="02020603050405020304" pitchFamily="18" charset="0"/>
              </a:rPr>
              <a:t>10.2, </a:t>
            </a:r>
            <a:r>
              <a:rPr lang="en-US" sz="3600" dirty="0" err="1">
                <a:cs typeface="Times New Roman" panose="02020603050405020304" pitchFamily="18" charset="0"/>
              </a:rPr>
              <a:t>cho</a:t>
            </a:r>
            <a:r>
              <a:rPr lang="en-US" sz="3600" dirty="0">
                <a:cs typeface="Times New Roman" panose="02020603050405020304" pitchFamily="18" charset="0"/>
              </a:rPr>
              <a:t> </a:t>
            </a:r>
            <a:r>
              <a:rPr lang="en-US" sz="3600" dirty="0" err="1">
                <a:cs typeface="Times New Roman" panose="02020603050405020304" pitchFamily="18" charset="0"/>
              </a:rPr>
              <a:t>biết</a:t>
            </a:r>
            <a:r>
              <a:rPr lang="en-US"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đại</a:t>
            </a:r>
            <a:r>
              <a:rPr lang="en-US" sz="3600" dirty="0">
                <a:cs typeface="Times New Roman" panose="02020603050405020304" pitchFamily="18" charset="0"/>
              </a:rPr>
              <a:t> </a:t>
            </a:r>
            <a:r>
              <a:rPr lang="en-US" sz="3600" dirty="0" err="1">
                <a:cs typeface="Times New Roman" panose="02020603050405020304" pitchFamily="18" charset="0"/>
              </a:rPr>
              <a:t>lượng</a:t>
            </a:r>
            <a:r>
              <a:rPr lang="en-US" sz="3600" dirty="0">
                <a:cs typeface="Times New Roman" panose="02020603050405020304" pitchFamily="18" charset="0"/>
              </a:rPr>
              <a:t> </a:t>
            </a:r>
            <a:r>
              <a:rPr lang="en-US" sz="3600" dirty="0" err="1">
                <a:cs typeface="Times New Roman" panose="02020603050405020304" pitchFamily="18" charset="0"/>
              </a:rPr>
              <a:t>điện</a:t>
            </a:r>
            <a:r>
              <a:rPr lang="en-US" sz="3600" dirty="0">
                <a:cs typeface="Times New Roman" panose="02020603050405020304" pitchFamily="18" charset="0"/>
              </a:rPr>
              <a:t> </a:t>
            </a:r>
            <a:r>
              <a:rPr lang="en-US" sz="3600" dirty="0" err="1">
                <a:cs typeface="Times New Roman" panose="02020603050405020304" pitchFamily="18" charset="0"/>
              </a:rPr>
              <a:t>định</a:t>
            </a:r>
            <a:r>
              <a:rPr lang="en-US" sz="3600" dirty="0">
                <a:cs typeface="Times New Roman" panose="02020603050405020304" pitchFamily="18" charset="0"/>
              </a:rPr>
              <a:t> </a:t>
            </a:r>
            <a:r>
              <a:rPr lang="en-US" sz="3600" dirty="0" err="1">
                <a:cs typeface="Times New Roman" panose="02020603050405020304" pitchFamily="18" charset="0"/>
              </a:rPr>
              <a:t>mức</a:t>
            </a:r>
            <a:r>
              <a:rPr lang="en-US" sz="3600" dirty="0">
                <a:cs typeface="Times New Roman" panose="02020603050405020304" pitchFamily="18" charset="0"/>
              </a:rPr>
              <a:t> </a:t>
            </a:r>
            <a:r>
              <a:rPr lang="en-US" sz="3600" dirty="0" err="1">
                <a:cs typeface="Times New Roman" panose="02020603050405020304" pitchFamily="18" charset="0"/>
              </a:rPr>
              <a:t>và</a:t>
            </a:r>
            <a:r>
              <a:rPr lang="en-US" sz="3600" dirty="0">
                <a:cs typeface="Times New Roman" panose="02020603050405020304" pitchFamily="18" charset="0"/>
              </a:rPr>
              <a:t> </a:t>
            </a:r>
            <a:r>
              <a:rPr lang="en-US" sz="3600" dirty="0" err="1" smtClean="0">
                <a:cs typeface="Times New Roman" panose="02020603050405020304" pitchFamily="18" charset="0"/>
              </a:rPr>
              <a:t>thông</a:t>
            </a:r>
            <a:r>
              <a:rPr lang="en-US" sz="3600" dirty="0" smtClean="0">
                <a:cs typeface="Times New Roman" panose="02020603050405020304" pitchFamily="18" charset="0"/>
              </a:rPr>
              <a:t> </a:t>
            </a:r>
            <a:r>
              <a:rPr lang="en-US" sz="3600" dirty="0" err="1">
                <a:cs typeface="Times New Roman" panose="02020603050405020304" pitchFamily="18" charset="0"/>
              </a:rPr>
              <a:t>số</a:t>
            </a:r>
            <a:r>
              <a:rPr lang="en-US" sz="3600" dirty="0">
                <a:cs typeface="Times New Roman" panose="02020603050405020304" pitchFamily="18" charset="0"/>
              </a:rPr>
              <a:t> </a:t>
            </a:r>
            <a:r>
              <a:rPr lang="en-US" sz="3600" dirty="0" err="1">
                <a:cs typeface="Times New Roman" panose="02020603050405020304" pitchFamily="18" charset="0"/>
              </a:rPr>
              <a:t>kỹ</a:t>
            </a:r>
            <a:r>
              <a:rPr lang="en-US" sz="3600" dirty="0">
                <a:cs typeface="Times New Roman" panose="02020603050405020304" pitchFamily="18" charset="0"/>
              </a:rPr>
              <a:t> </a:t>
            </a:r>
            <a:r>
              <a:rPr lang="en-US" sz="3600" dirty="0" err="1">
                <a:cs typeface="Times New Roman" panose="02020603050405020304" pitchFamily="18" charset="0"/>
              </a:rPr>
              <a:t>thuật</a:t>
            </a:r>
            <a:r>
              <a:rPr lang="en-US" sz="3600" dirty="0">
                <a:cs typeface="Times New Roman" panose="02020603050405020304" pitchFamily="18" charset="0"/>
              </a:rPr>
              <a:t> </a:t>
            </a:r>
            <a:r>
              <a:rPr lang="en-US" sz="3600" dirty="0" err="1">
                <a:cs typeface="Times New Roman" panose="02020603050405020304" pitchFamily="18" charset="0"/>
              </a:rPr>
              <a:t>đặc</a:t>
            </a:r>
            <a:r>
              <a:rPr lang="en-US" sz="3600" dirty="0">
                <a:cs typeface="Times New Roman" panose="02020603050405020304" pitchFamily="18" charset="0"/>
              </a:rPr>
              <a:t> </a:t>
            </a:r>
            <a:r>
              <a:rPr lang="en-US" sz="3600" dirty="0" err="1">
                <a:cs typeface="Times New Roman" panose="02020603050405020304" pitchFamily="18" charset="0"/>
              </a:rPr>
              <a:t>trưng</a:t>
            </a:r>
            <a:r>
              <a:rPr lang="en-US" sz="3600" dirty="0">
                <a:cs typeface="Times New Roman" panose="02020603050405020304" pitchFamily="18" charset="0"/>
              </a:rPr>
              <a:t> </a:t>
            </a:r>
            <a:r>
              <a:rPr lang="en-US" sz="3600" dirty="0" err="1">
                <a:cs typeface="Times New Roman" panose="02020603050405020304" pitchFamily="18" charset="0"/>
              </a:rPr>
              <a:t>của</a:t>
            </a:r>
            <a:r>
              <a:rPr lang="en-US" sz="3600" dirty="0">
                <a:cs typeface="Times New Roman" panose="02020603050405020304" pitchFamily="18" charset="0"/>
              </a:rPr>
              <a:t> </a:t>
            </a:r>
            <a:r>
              <a:rPr lang="en-US" sz="3600" dirty="0" err="1" smtClean="0">
                <a:cs typeface="Times New Roman" panose="02020603050405020304" pitchFamily="18" charset="0"/>
              </a:rPr>
              <a:t>chúng</a:t>
            </a:r>
            <a:r>
              <a:rPr lang="en-US" sz="3600" dirty="0" smtClean="0">
                <a:cs typeface="Times New Roman" panose="02020603050405020304" pitchFamily="18" charset="0"/>
              </a:rPr>
              <a:t>?</a:t>
            </a:r>
            <a:endParaRPr lang="en-US" sz="3600" dirty="0">
              <a:cs typeface="Times New Roman" panose="02020603050405020304" pitchFamily="18" charset="0"/>
            </a:endParaRPr>
          </a:p>
        </p:txBody>
      </p:sp>
      <p:pic>
        <p:nvPicPr>
          <p:cNvPr id="9" name="Content Placeholder 4" descr="Screen Clipping"/>
          <p:cNvPicPr>
            <a:picLocks noChangeAspect="1"/>
          </p:cNvPicPr>
          <p:nvPr/>
        </p:nvPicPr>
        <p:blipFill rotWithShape="1">
          <a:blip r:embed="rId3">
            <a:extLst>
              <a:ext uri="{28A0092B-C50C-407E-A947-70E740481C1C}">
                <a14:useLocalDpi xmlns:a14="http://schemas.microsoft.com/office/drawing/2010/main" xmlns="" val="0"/>
              </a:ext>
            </a:extLst>
          </a:blip>
          <a:srcRect t="11381" b="14541"/>
          <a:stretch/>
        </p:blipFill>
        <p:spPr>
          <a:xfrm>
            <a:off x="688340" y="3560623"/>
            <a:ext cx="7769859" cy="3297381"/>
          </a:xfrm>
          <a:prstGeom prst="rect">
            <a:avLst/>
          </a:prstGeom>
        </p:spPr>
      </p:pic>
    </p:spTree>
    <p:extLst>
      <p:ext uri="{BB962C8B-B14F-4D97-AF65-F5344CB8AC3E}">
        <p14:creationId xmlns:p14="http://schemas.microsoft.com/office/powerpoint/2010/main" xmlns="" val="429027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609600" y="334963"/>
            <a:ext cx="914400" cy="884237"/>
          </a:xfrm>
          <a:prstGeom prst="ellipse">
            <a:avLst/>
          </a:prstGeom>
          <a:solidFill>
            <a:srgbClr val="0000F1"/>
          </a:solidFill>
          <a:ln w="9525" cap="flat" cmpd="sng" algn="ctr">
            <a:noFill/>
            <a:prstDash val="solid"/>
            <a:round/>
            <a:headEnd type="none" w="med" len="med"/>
            <a:tailEnd type="none" w="med" len="med"/>
          </a:ln>
        </p:spPr>
        <p:txBody>
          <a:bodyPr/>
          <a:lstStyle/>
          <a:p>
            <a:pPr>
              <a:defRPr/>
            </a:pPr>
            <a:endParaRPr lang="en-US" sz="14200" dirty="0">
              <a:solidFill>
                <a:schemeClr val="bg1"/>
              </a:solidFill>
              <a:latin typeface="UVN Ke Chuyen1" panose="03030602030607080B05" pitchFamily="66" charset="0"/>
            </a:endParaRPr>
          </a:p>
        </p:txBody>
      </p:sp>
      <p:sp>
        <p:nvSpPr>
          <p:cNvPr id="11269" name="Freeform 15"/>
          <p:cNvSpPr>
            <a:spLocks/>
          </p:cNvSpPr>
          <p:nvPr/>
        </p:nvSpPr>
        <p:spPr bwMode="auto">
          <a:xfrm>
            <a:off x="1049338" y="376238"/>
            <a:ext cx="379412" cy="801687"/>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endParaRPr lang="en-US"/>
          </a:p>
        </p:txBody>
      </p:sp>
      <p:sp>
        <p:nvSpPr>
          <p:cNvPr id="6" name="Oval 5"/>
          <p:cNvSpPr/>
          <p:nvPr/>
        </p:nvSpPr>
        <p:spPr bwMode="auto">
          <a:xfrm flipH="1">
            <a:off x="1019175" y="177800"/>
            <a:ext cx="203200" cy="239713"/>
          </a:xfrm>
          <a:prstGeom prst="ellipse">
            <a:avLst/>
          </a:prstGeom>
          <a:solidFill>
            <a:schemeClr val="accent5">
              <a:lumMod val="50000"/>
            </a:schemeClr>
          </a:solidFill>
          <a:ln w="9525" cap="flat" cmpd="sng" algn="ctr">
            <a:noFill/>
            <a:prstDash val="solid"/>
            <a:round/>
            <a:headEnd type="none" w="med" len="med"/>
            <a:tailEnd type="none" w="med" len="med"/>
          </a:ln>
        </p:spPr>
        <p:txBody>
          <a:bodyPr/>
          <a:lstStyle/>
          <a:p>
            <a:pPr>
              <a:defRPr/>
            </a:pPr>
            <a:endParaRPr lang="en-US"/>
          </a:p>
        </p:txBody>
      </p:sp>
      <p:sp>
        <p:nvSpPr>
          <p:cNvPr id="11271" name="Freeform 19"/>
          <p:cNvSpPr>
            <a:spLocks/>
          </p:cNvSpPr>
          <p:nvPr/>
        </p:nvSpPr>
        <p:spPr bwMode="auto">
          <a:xfrm>
            <a:off x="1333500" y="22225"/>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endParaRPr lang="en-US"/>
          </a:p>
        </p:txBody>
      </p:sp>
      <p:sp>
        <p:nvSpPr>
          <p:cNvPr id="4" name="Rectangle 3"/>
          <p:cNvSpPr/>
          <p:nvPr/>
        </p:nvSpPr>
        <p:spPr>
          <a:xfrm>
            <a:off x="457200"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6737" y="2089805"/>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28354" y="435024"/>
            <a:ext cx="7110845" cy="2862322"/>
          </a:xfrm>
          <a:prstGeom prst="rect">
            <a:avLst/>
          </a:prstGeom>
        </p:spPr>
        <p:txBody>
          <a:bodyPr wrap="square">
            <a:spAutoFit/>
          </a:bodyPr>
          <a:lstStyle/>
          <a:p>
            <a:pPr algn="just"/>
            <a:r>
              <a:rPr lang="en-US" sz="3600" dirty="0" smtClean="0">
                <a:latin typeface="Times New Roman" panose="02020603050405020304" pitchFamily="18" charset="0"/>
              </a:rPr>
              <a:t>N</a:t>
            </a:r>
            <a:r>
              <a:rPr lang="vi-VN" sz="3600" dirty="0" smtClean="0">
                <a:latin typeface="Times New Roman" panose="02020603050405020304" pitchFamily="18" charset="0"/>
              </a:rPr>
              <a:t>goài </a:t>
            </a:r>
            <a:r>
              <a:rPr lang="vi-VN" sz="3600" dirty="0">
                <a:latin typeface="Times New Roman" panose="02020603050405020304" pitchFamily="18" charset="0"/>
              </a:rPr>
              <a:t>các thông số kỹ thuật trên một số đồ dùng điện còn có thêm nhãn năng lượng để xác nhận hoặc </a:t>
            </a:r>
            <a:r>
              <a:rPr lang="en-US" sz="3600" dirty="0" smtClean="0">
                <a:latin typeface="Times New Roman" panose="02020603050405020304" pitchFamily="18" charset="0"/>
              </a:rPr>
              <a:t>s</a:t>
            </a:r>
            <a:r>
              <a:rPr lang="vi-VN" sz="3600" dirty="0" smtClean="0">
                <a:latin typeface="Times New Roman" panose="02020603050405020304" pitchFamily="18" charset="0"/>
              </a:rPr>
              <a:t>o </a:t>
            </a:r>
            <a:r>
              <a:rPr lang="vi-VN" sz="3600" dirty="0">
                <a:latin typeface="Times New Roman" panose="02020603050405020304" pitchFamily="18" charset="0"/>
              </a:rPr>
              <a:t>sánh khả năng tiết kiệm năng lượng của đồ dùng điện </a:t>
            </a:r>
            <a:r>
              <a:rPr lang="vi-VN" sz="3600" dirty="0" smtClean="0">
                <a:latin typeface="Times New Roman" panose="02020603050405020304" pitchFamily="18" charset="0"/>
              </a:rPr>
              <a:t>đó</a:t>
            </a:r>
            <a:r>
              <a:rPr lang="en-US" sz="3600" dirty="0" smtClean="0">
                <a:latin typeface="Times New Roman" panose="02020603050405020304" pitchFamily="18" charset="0"/>
              </a:rPr>
              <a:t>.</a:t>
            </a:r>
            <a:endParaRPr lang="en-US" sz="3600" dirty="0">
              <a:latin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5427526" y="3590127"/>
            <a:ext cx="3124200" cy="3059707"/>
          </a:xfrm>
          <a:prstGeom prst="rect">
            <a:avLst/>
          </a:prstGeom>
        </p:spPr>
      </p:pic>
      <p:pic>
        <p:nvPicPr>
          <p:cNvPr id="29700" name="Picture 4" descr="Thủ tục dán nhãn năng lượng cho nồi cơm điệ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46892" y="3396164"/>
            <a:ext cx="2819400" cy="3419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27065787"/>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ppt_x"/>
                                          </p:val>
                                        </p:tav>
                                        <p:tav tm="100000">
                                          <p:val>
                                            <p:strVal val="#ppt_x"/>
                                          </p:val>
                                        </p:tav>
                                      </p:tavLst>
                                    </p:anim>
                                    <p:anim calcmode="lin" valueType="num">
                                      <p:cBhvr additive="base">
                                        <p:cTn id="8"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7" descr="bball"/>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20484" name="Freeform 19"/>
          <p:cNvSpPr>
            <a:spLocks/>
          </p:cNvSpPr>
          <p:nvPr/>
        </p:nvSpPr>
        <p:spPr bwMode="auto">
          <a:xfrm rot="5400000">
            <a:off x="831058" y="-816554"/>
            <a:ext cx="7053263" cy="8658225"/>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endParaRPr lang="en-US"/>
          </a:p>
        </p:txBody>
      </p:sp>
      <p:sp>
        <p:nvSpPr>
          <p:cNvPr id="20485" name="Rectangle 1"/>
          <p:cNvSpPr>
            <a:spLocks noChangeArrowheads="1"/>
          </p:cNvSpPr>
          <p:nvPr/>
        </p:nvSpPr>
        <p:spPr bwMode="auto">
          <a:xfrm>
            <a:off x="990600" y="1617662"/>
            <a:ext cx="7829550" cy="1811337"/>
          </a:xfrm>
          <a:prstGeom prst="rect">
            <a:avLst/>
          </a:prstGeom>
          <a:solidFill>
            <a:srgbClr val="00B0F0">
              <a:alpha val="5882"/>
            </a:srgbClr>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pPr algn="just"/>
            <a:r>
              <a:rPr lang="en-US" sz="3600" dirty="0" smtClean="0">
                <a:latin typeface="Times New Roman" panose="02020603050405020304" pitchFamily="18" charset="0"/>
              </a:rPr>
              <a:t>1. </a:t>
            </a:r>
            <a:r>
              <a:rPr lang="en-US" sz="3600" dirty="0" err="1" smtClean="0">
                <a:latin typeface="Times New Roman" panose="02020603050405020304" pitchFamily="18" charset="0"/>
              </a:rPr>
              <a:t>Kể</a:t>
            </a:r>
            <a:r>
              <a:rPr lang="en-US" sz="3600" dirty="0" smtClean="0">
                <a:latin typeface="Times New Roman" panose="02020603050405020304" pitchFamily="18" charset="0"/>
              </a:rPr>
              <a:t> </a:t>
            </a:r>
            <a:r>
              <a:rPr lang="en-US" sz="3600" dirty="0" err="1">
                <a:latin typeface="Times New Roman" panose="02020603050405020304" pitchFamily="18" charset="0"/>
              </a:rPr>
              <a:t>tên</a:t>
            </a:r>
            <a:r>
              <a:rPr lang="en-US" sz="3600" dirty="0">
                <a:latin typeface="Times New Roman" panose="02020603050405020304" pitchFamily="18" charset="0"/>
              </a:rPr>
              <a:t> </a:t>
            </a:r>
            <a:r>
              <a:rPr lang="en-US" sz="3600" dirty="0" err="1" smtClean="0">
                <a:latin typeface="Times New Roman" panose="02020603050405020304" pitchFamily="18" charset="0"/>
              </a:rPr>
              <a:t>một</a:t>
            </a:r>
            <a:r>
              <a:rPr lang="en-US" sz="3600" dirty="0" smtClean="0">
                <a:latin typeface="Times New Roman" panose="02020603050405020304" pitchFamily="18" charset="0"/>
              </a:rPr>
              <a:t> </a:t>
            </a:r>
            <a:r>
              <a:rPr lang="en-US" sz="3600" dirty="0" err="1" smtClean="0">
                <a:latin typeface="Times New Roman" panose="02020603050405020304" pitchFamily="18" charset="0"/>
              </a:rPr>
              <a:t>số</a:t>
            </a:r>
            <a:r>
              <a:rPr lang="en-US" sz="3600" dirty="0" smtClean="0">
                <a:latin typeface="Times New Roman" panose="02020603050405020304" pitchFamily="18" charset="0"/>
              </a:rPr>
              <a:t> </a:t>
            </a:r>
            <a:r>
              <a:rPr lang="en-US" sz="3600" dirty="0" err="1" smtClean="0">
                <a:latin typeface="Times New Roman" panose="02020603050405020304" pitchFamily="18" charset="0"/>
              </a:rPr>
              <a:t>đồ</a:t>
            </a:r>
            <a:r>
              <a:rPr lang="en-US" sz="3600" dirty="0" smtClean="0">
                <a:latin typeface="Times New Roman" panose="02020603050405020304" pitchFamily="18" charset="0"/>
              </a:rPr>
              <a:t> </a:t>
            </a:r>
            <a:r>
              <a:rPr lang="en-US" sz="3600" dirty="0" err="1" smtClean="0">
                <a:latin typeface="Times New Roman" panose="02020603050405020304" pitchFamily="18" charset="0"/>
              </a:rPr>
              <a:t>dùng</a:t>
            </a:r>
            <a:r>
              <a:rPr lang="en-US" sz="3600" dirty="0" smtClean="0">
                <a:latin typeface="Times New Roman" panose="02020603050405020304" pitchFamily="18" charset="0"/>
              </a:rPr>
              <a:t> </a:t>
            </a:r>
            <a:r>
              <a:rPr lang="en-US" sz="3600" dirty="0" err="1" smtClean="0">
                <a:latin typeface="Times New Roman" panose="02020603050405020304" pitchFamily="18" charset="0"/>
              </a:rPr>
              <a:t>điện</a:t>
            </a:r>
            <a:r>
              <a:rPr lang="en-US" sz="3600" dirty="0" smtClean="0">
                <a:latin typeface="Times New Roman" panose="02020603050405020304" pitchFamily="18" charset="0"/>
              </a:rPr>
              <a:t> </a:t>
            </a:r>
            <a:r>
              <a:rPr lang="en-US" sz="3600" dirty="0" err="1" smtClean="0">
                <a:latin typeface="Times New Roman" panose="02020603050405020304" pitchFamily="18" charset="0"/>
              </a:rPr>
              <a:t>có</a:t>
            </a:r>
            <a:r>
              <a:rPr lang="en-US" sz="3600" dirty="0" smtClean="0">
                <a:latin typeface="Times New Roman" panose="02020603050405020304" pitchFamily="18" charset="0"/>
              </a:rPr>
              <a:t> </a:t>
            </a:r>
            <a:r>
              <a:rPr lang="en-US" sz="3600" dirty="0" err="1" smtClean="0">
                <a:latin typeface="Times New Roman" panose="02020603050405020304" pitchFamily="18" charset="0"/>
              </a:rPr>
              <a:t>trong</a:t>
            </a:r>
            <a:r>
              <a:rPr lang="en-US" sz="3600" dirty="0" smtClean="0">
                <a:latin typeface="Times New Roman" panose="02020603050405020304" pitchFamily="18" charset="0"/>
              </a:rPr>
              <a:t> </a:t>
            </a:r>
            <a:r>
              <a:rPr lang="en-US" sz="3600" dirty="0" err="1" smtClean="0">
                <a:latin typeface="Times New Roman" panose="02020603050405020304" pitchFamily="18" charset="0"/>
              </a:rPr>
              <a:t>gia</a:t>
            </a:r>
            <a:r>
              <a:rPr lang="en-US" sz="3600" dirty="0" smtClean="0">
                <a:latin typeface="Times New Roman" panose="02020603050405020304" pitchFamily="18" charset="0"/>
              </a:rPr>
              <a:t> </a:t>
            </a:r>
            <a:r>
              <a:rPr lang="en-US" sz="3600" dirty="0" err="1" smtClean="0">
                <a:latin typeface="Times New Roman" panose="02020603050405020304" pitchFamily="18" charset="0"/>
              </a:rPr>
              <a:t>đình</a:t>
            </a:r>
            <a:r>
              <a:rPr lang="en-US" sz="3600" dirty="0" smtClean="0">
                <a:latin typeface="Times New Roman" panose="02020603050405020304" pitchFamily="18" charset="0"/>
              </a:rPr>
              <a:t> </a:t>
            </a:r>
            <a:r>
              <a:rPr lang="en-US" sz="3600" dirty="0" err="1" smtClean="0">
                <a:latin typeface="Times New Roman" panose="02020603050405020304" pitchFamily="18" charset="0"/>
              </a:rPr>
              <a:t>em</a:t>
            </a:r>
            <a:r>
              <a:rPr lang="en-US" sz="3600" dirty="0" smtClean="0">
                <a:latin typeface="Times New Roman" panose="02020603050405020304" pitchFamily="18" charset="0"/>
              </a:rPr>
              <a:t>. Cho </a:t>
            </a:r>
            <a:r>
              <a:rPr lang="en-US" sz="3600" dirty="0" err="1" smtClean="0">
                <a:latin typeface="Times New Roman" panose="02020603050405020304" pitchFamily="18" charset="0"/>
              </a:rPr>
              <a:t>biết</a:t>
            </a:r>
            <a:r>
              <a:rPr lang="en-US" sz="3600" dirty="0" smtClean="0">
                <a:latin typeface="Times New Roman" panose="02020603050405020304" pitchFamily="18" charset="0"/>
              </a:rPr>
              <a:t> </a:t>
            </a:r>
            <a:r>
              <a:rPr lang="en-US" sz="3600" dirty="0" err="1" smtClean="0">
                <a:latin typeface="Times New Roman" panose="02020603050405020304" pitchFamily="18" charset="0"/>
              </a:rPr>
              <a:t>một</a:t>
            </a:r>
            <a:r>
              <a:rPr lang="en-US" sz="3600" dirty="0" smtClean="0">
                <a:latin typeface="Times New Roman" panose="02020603050405020304" pitchFamily="18" charset="0"/>
              </a:rPr>
              <a:t> </a:t>
            </a:r>
            <a:r>
              <a:rPr lang="en-US" sz="3600" dirty="0" err="1" smtClean="0">
                <a:latin typeface="Times New Roman" panose="02020603050405020304" pitchFamily="18" charset="0"/>
              </a:rPr>
              <a:t>số</a:t>
            </a:r>
            <a:r>
              <a:rPr lang="en-US" sz="3600" dirty="0" smtClean="0">
                <a:latin typeface="Times New Roman" panose="02020603050405020304" pitchFamily="18" charset="0"/>
              </a:rPr>
              <a:t> </a:t>
            </a:r>
            <a:r>
              <a:rPr lang="en-US" sz="3600" dirty="0" err="1" smtClean="0">
                <a:latin typeface="Times New Roman" panose="02020603050405020304" pitchFamily="18" charset="0"/>
              </a:rPr>
              <a:t>thông</a:t>
            </a:r>
            <a:r>
              <a:rPr lang="en-US" sz="3600" dirty="0" smtClean="0">
                <a:latin typeface="Times New Roman" panose="02020603050405020304" pitchFamily="18" charset="0"/>
              </a:rPr>
              <a:t> </a:t>
            </a:r>
            <a:r>
              <a:rPr lang="en-US" sz="3600" dirty="0" err="1" smtClean="0">
                <a:latin typeface="Times New Roman" panose="02020603050405020304" pitchFamily="18" charset="0"/>
              </a:rPr>
              <a:t>số</a:t>
            </a:r>
            <a:r>
              <a:rPr lang="en-US" sz="3600" dirty="0" smtClean="0">
                <a:latin typeface="Times New Roman" panose="02020603050405020304" pitchFamily="18" charset="0"/>
              </a:rPr>
              <a:t> </a:t>
            </a:r>
            <a:r>
              <a:rPr lang="en-US" sz="3600" dirty="0" err="1" smtClean="0">
                <a:latin typeface="Times New Roman" panose="02020603050405020304" pitchFamily="18" charset="0"/>
              </a:rPr>
              <a:t>kỹ</a:t>
            </a:r>
            <a:r>
              <a:rPr lang="en-US" sz="3600" dirty="0" smtClean="0">
                <a:latin typeface="Times New Roman" panose="02020603050405020304" pitchFamily="18" charset="0"/>
              </a:rPr>
              <a:t> </a:t>
            </a:r>
            <a:r>
              <a:rPr lang="en-US" sz="3600" dirty="0" err="1" smtClean="0">
                <a:latin typeface="Times New Roman" panose="02020603050405020304" pitchFamily="18" charset="0"/>
              </a:rPr>
              <a:t>thuật</a:t>
            </a:r>
            <a:r>
              <a:rPr lang="en-US" sz="3600" dirty="0" smtClean="0">
                <a:latin typeface="Times New Roman" panose="02020603050405020304" pitchFamily="18" charset="0"/>
              </a:rPr>
              <a:t> </a:t>
            </a:r>
            <a:r>
              <a:rPr lang="en-US" sz="3600" dirty="0" err="1" smtClean="0">
                <a:latin typeface="Times New Roman" panose="02020603050405020304" pitchFamily="18" charset="0"/>
              </a:rPr>
              <a:t>ghi</a:t>
            </a:r>
            <a:r>
              <a:rPr lang="en-US" sz="3600" dirty="0" smtClean="0">
                <a:latin typeface="Times New Roman" panose="02020603050405020304" pitchFamily="18" charset="0"/>
              </a:rPr>
              <a:t> </a:t>
            </a:r>
            <a:r>
              <a:rPr lang="en-US" sz="3600" dirty="0" err="1" smtClean="0">
                <a:latin typeface="Times New Roman" panose="02020603050405020304" pitchFamily="18" charset="0"/>
              </a:rPr>
              <a:t>trên</a:t>
            </a:r>
            <a:r>
              <a:rPr lang="en-US" sz="3600" dirty="0" smtClean="0">
                <a:latin typeface="Times New Roman" panose="02020603050405020304" pitchFamily="18" charset="0"/>
              </a:rPr>
              <a:t> </a:t>
            </a:r>
            <a:r>
              <a:rPr lang="en-US" sz="3600" dirty="0" err="1" smtClean="0">
                <a:latin typeface="Times New Roman" panose="02020603050405020304" pitchFamily="18" charset="0"/>
              </a:rPr>
              <a:t>những</a:t>
            </a:r>
            <a:r>
              <a:rPr lang="en-US" sz="3600" dirty="0" smtClean="0">
                <a:latin typeface="Times New Roman" panose="02020603050405020304" pitchFamily="18" charset="0"/>
              </a:rPr>
              <a:t> </a:t>
            </a:r>
            <a:r>
              <a:rPr lang="en-US" sz="3600" dirty="0" err="1" smtClean="0">
                <a:latin typeface="Times New Roman" panose="02020603050405020304" pitchFamily="18" charset="0"/>
              </a:rPr>
              <a:t>đồ</a:t>
            </a:r>
            <a:r>
              <a:rPr lang="en-US" sz="3600" dirty="0" smtClean="0">
                <a:latin typeface="Times New Roman" panose="02020603050405020304" pitchFamily="18" charset="0"/>
              </a:rPr>
              <a:t> </a:t>
            </a:r>
            <a:r>
              <a:rPr lang="en-US" sz="3600" dirty="0" err="1" smtClean="0">
                <a:latin typeface="Times New Roman" panose="02020603050405020304" pitchFamily="18" charset="0"/>
              </a:rPr>
              <a:t>dùng</a:t>
            </a:r>
            <a:r>
              <a:rPr lang="en-US" sz="3600" dirty="0" smtClean="0">
                <a:latin typeface="Times New Roman" panose="02020603050405020304" pitchFamily="18" charset="0"/>
              </a:rPr>
              <a:t> </a:t>
            </a:r>
            <a:r>
              <a:rPr lang="en-US" sz="3600" dirty="0" err="1" smtClean="0">
                <a:latin typeface="Times New Roman" panose="02020603050405020304" pitchFamily="18" charset="0"/>
              </a:rPr>
              <a:t>điện</a:t>
            </a:r>
            <a:r>
              <a:rPr lang="en-US" sz="3600" dirty="0" smtClean="0">
                <a:latin typeface="Times New Roman" panose="02020603050405020304" pitchFamily="18" charset="0"/>
              </a:rPr>
              <a:t> </a:t>
            </a:r>
            <a:r>
              <a:rPr lang="en-US" sz="3600" dirty="0" err="1" smtClean="0">
                <a:latin typeface="Times New Roman" panose="02020603050405020304" pitchFamily="18" charset="0"/>
              </a:rPr>
              <a:t>đó</a:t>
            </a:r>
            <a:r>
              <a:rPr lang="en-US" sz="3600" dirty="0" smtClean="0">
                <a:latin typeface="Times New Roman" panose="02020603050405020304" pitchFamily="18" charset="0"/>
              </a:rPr>
              <a:t>.</a:t>
            </a:r>
          </a:p>
          <a:p>
            <a:endParaRPr lang="en-US" altLang="en-US" dirty="0"/>
          </a:p>
        </p:txBody>
      </p:sp>
      <p:pic>
        <p:nvPicPr>
          <p:cNvPr id="20486" name="Picture 12" descr="Screen Clippi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977900" y="381000"/>
            <a:ext cx="819150"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7" name="Rectangle 13"/>
          <p:cNvSpPr>
            <a:spLocks noChangeArrowheads="1"/>
          </p:cNvSpPr>
          <p:nvPr/>
        </p:nvSpPr>
        <p:spPr bwMode="auto">
          <a:xfrm>
            <a:off x="2057400" y="533400"/>
            <a:ext cx="3276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b="1" dirty="0" err="1">
                <a:solidFill>
                  <a:srgbClr val="3DB043"/>
                </a:solidFill>
                <a:cs typeface="Times New Roman" panose="02020603050405020304" pitchFamily="18" charset="0"/>
              </a:rPr>
              <a:t>Vận</a:t>
            </a:r>
            <a:r>
              <a:rPr lang="en-US" altLang="en-US" sz="4000" b="1" dirty="0">
                <a:solidFill>
                  <a:srgbClr val="3DB043"/>
                </a:solidFill>
                <a:cs typeface="Times New Roman" panose="02020603050405020304" pitchFamily="18" charset="0"/>
              </a:rPr>
              <a:t> </a:t>
            </a:r>
            <a:r>
              <a:rPr lang="en-US" altLang="en-US" sz="4000" b="1" dirty="0" err="1">
                <a:solidFill>
                  <a:srgbClr val="3DB043"/>
                </a:solidFill>
                <a:cs typeface="Times New Roman" panose="02020603050405020304" pitchFamily="18" charset="0"/>
              </a:rPr>
              <a:t>dụng</a:t>
            </a:r>
            <a:endParaRPr lang="en-US" altLang="en-US" sz="4000" b="1" dirty="0">
              <a:solidFill>
                <a:srgbClr val="3DB043"/>
              </a:solidFill>
              <a:cs typeface="Times New Roman" panose="02020603050405020304" pitchFamily="18" charset="0"/>
            </a:endParaRPr>
          </a:p>
        </p:txBody>
      </p:sp>
      <p:sp>
        <p:nvSpPr>
          <p:cNvPr id="10" name="Rectangle 1"/>
          <p:cNvSpPr>
            <a:spLocks noChangeArrowheads="1"/>
          </p:cNvSpPr>
          <p:nvPr/>
        </p:nvSpPr>
        <p:spPr bwMode="auto">
          <a:xfrm>
            <a:off x="969818" y="4156365"/>
            <a:ext cx="7829550" cy="2320635"/>
          </a:xfrm>
          <a:prstGeom prst="rect">
            <a:avLst/>
          </a:prstGeom>
          <a:solidFill>
            <a:srgbClr val="00B0F0">
              <a:alpha val="5882"/>
            </a:srgbClr>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pPr algn="just"/>
            <a:r>
              <a:rPr lang="en-US" sz="3600" dirty="0" smtClean="0">
                <a:latin typeface="Times New Roman" panose="02020603050405020304" pitchFamily="18" charset="0"/>
              </a:rPr>
              <a:t>2.</a:t>
            </a:r>
            <a:r>
              <a:rPr lang="en-US" sz="3600" dirty="0">
                <a:latin typeface="Times New Roman" panose="02020603050405020304" pitchFamily="18" charset="0"/>
              </a:rPr>
              <a:t> </a:t>
            </a:r>
            <a:r>
              <a:rPr lang="en-US" sz="3600" dirty="0" err="1" smtClean="0">
                <a:latin typeface="Times New Roman" panose="02020603050405020304" pitchFamily="18" charset="0"/>
              </a:rPr>
              <a:t>Tìm</a:t>
            </a:r>
            <a:r>
              <a:rPr lang="en-US" sz="3600" dirty="0" smtClean="0">
                <a:latin typeface="Times New Roman" panose="02020603050405020304" pitchFamily="18" charset="0"/>
              </a:rPr>
              <a:t> </a:t>
            </a:r>
            <a:r>
              <a:rPr lang="en-US" sz="3600" dirty="0" err="1">
                <a:latin typeface="Times New Roman" panose="02020603050405020304" pitchFamily="18" charset="0"/>
              </a:rPr>
              <a:t>hiểu</a:t>
            </a:r>
            <a:r>
              <a:rPr lang="en-US" sz="3600" dirty="0">
                <a:latin typeface="Times New Roman" panose="02020603050405020304" pitchFamily="18" charset="0"/>
              </a:rPr>
              <a:t> ý </a:t>
            </a:r>
            <a:r>
              <a:rPr lang="en-US" sz="3600" dirty="0" err="1">
                <a:latin typeface="Times New Roman" panose="02020603050405020304" pitchFamily="18" charset="0"/>
              </a:rPr>
              <a:t>nghĩa</a:t>
            </a:r>
            <a:r>
              <a:rPr lang="en-US" sz="3600" dirty="0">
                <a:latin typeface="Times New Roman" panose="02020603050405020304" pitchFamily="18" charset="0"/>
              </a:rPr>
              <a:t> </a:t>
            </a:r>
            <a:r>
              <a:rPr lang="en-US" sz="3600" dirty="0" err="1">
                <a:latin typeface="Times New Roman" panose="02020603050405020304" pitchFamily="18" charset="0"/>
              </a:rPr>
              <a:t>của</a:t>
            </a:r>
            <a:r>
              <a:rPr lang="en-US" sz="3600" dirty="0">
                <a:latin typeface="Times New Roman" panose="02020603050405020304" pitchFamily="18" charset="0"/>
              </a:rPr>
              <a:t> </a:t>
            </a:r>
            <a:r>
              <a:rPr lang="en-US" sz="3600" dirty="0" err="1">
                <a:latin typeface="Times New Roman" panose="02020603050405020304" pitchFamily="18" charset="0"/>
              </a:rPr>
              <a:t>các</a:t>
            </a:r>
            <a:r>
              <a:rPr lang="en-US" sz="3600" dirty="0">
                <a:latin typeface="Times New Roman" panose="02020603050405020304" pitchFamily="18" charset="0"/>
              </a:rPr>
              <a:t> </a:t>
            </a:r>
            <a:r>
              <a:rPr lang="en-US" sz="3600" dirty="0" err="1">
                <a:latin typeface="Times New Roman" panose="02020603050405020304" pitchFamily="18" charset="0"/>
              </a:rPr>
              <a:t>nhãn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a:latin typeface="Times New Roman" panose="02020603050405020304" pitchFamily="18" charset="0"/>
              </a:rPr>
              <a:t>lượng</a:t>
            </a:r>
            <a:r>
              <a:rPr lang="en-US" sz="3600" dirty="0">
                <a:latin typeface="Times New Roman" panose="02020603050405020304" pitchFamily="18" charset="0"/>
              </a:rPr>
              <a:t> </a:t>
            </a:r>
            <a:r>
              <a:rPr lang="en-US" sz="3600" dirty="0" err="1">
                <a:latin typeface="Times New Roman" panose="02020603050405020304" pitchFamily="18" charset="0"/>
              </a:rPr>
              <a:t>và</a:t>
            </a:r>
            <a:r>
              <a:rPr lang="en-US" sz="3600" dirty="0">
                <a:latin typeface="Times New Roman" panose="02020603050405020304" pitchFamily="18" charset="0"/>
              </a:rPr>
              <a:t> </a:t>
            </a:r>
            <a:r>
              <a:rPr lang="en-US" sz="3600" dirty="0" err="1">
                <a:latin typeface="Times New Roman" panose="02020603050405020304" pitchFamily="18" charset="0"/>
              </a:rPr>
              <a:t>cách</a:t>
            </a:r>
            <a:r>
              <a:rPr lang="en-US" sz="3600" dirty="0">
                <a:latin typeface="Times New Roman" panose="02020603050405020304" pitchFamily="18" charset="0"/>
              </a:rPr>
              <a:t> </a:t>
            </a:r>
            <a:r>
              <a:rPr lang="en-US" sz="3600" dirty="0" err="1">
                <a:latin typeface="Times New Roman" panose="02020603050405020304" pitchFamily="18" charset="0"/>
              </a:rPr>
              <a:t>lựa</a:t>
            </a:r>
            <a:r>
              <a:rPr lang="en-US" sz="3600" dirty="0">
                <a:latin typeface="Times New Roman" panose="02020603050405020304" pitchFamily="18" charset="0"/>
              </a:rPr>
              <a:t> </a:t>
            </a:r>
            <a:r>
              <a:rPr lang="en-US" sz="3600" dirty="0" err="1">
                <a:latin typeface="Times New Roman" panose="02020603050405020304" pitchFamily="18" charset="0"/>
              </a:rPr>
              <a:t>chọn</a:t>
            </a:r>
            <a:r>
              <a:rPr lang="en-US" sz="3600" dirty="0">
                <a:latin typeface="Times New Roman" panose="02020603050405020304" pitchFamily="18" charset="0"/>
              </a:rPr>
              <a:t> </a:t>
            </a:r>
            <a:r>
              <a:rPr lang="en-US" sz="3600" dirty="0" err="1">
                <a:latin typeface="Times New Roman" panose="02020603050405020304" pitchFamily="18" charset="0"/>
              </a:rPr>
              <a:t>đồ</a:t>
            </a:r>
            <a:r>
              <a:rPr lang="en-US" sz="3600" dirty="0">
                <a:latin typeface="Times New Roman" panose="02020603050405020304" pitchFamily="18" charset="0"/>
              </a:rPr>
              <a:t> </a:t>
            </a:r>
            <a:r>
              <a:rPr lang="en-US" sz="3600" dirty="0" err="1">
                <a:latin typeface="Times New Roman" panose="02020603050405020304" pitchFamily="18" charset="0"/>
              </a:rPr>
              <a:t>dùng</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sao</a:t>
            </a:r>
            <a:r>
              <a:rPr lang="en-US" sz="3600" dirty="0">
                <a:latin typeface="Times New Roman" panose="02020603050405020304" pitchFamily="18" charset="0"/>
              </a:rPr>
              <a:t> </a:t>
            </a:r>
            <a:r>
              <a:rPr lang="en-US" sz="3600" dirty="0" err="1">
                <a:latin typeface="Times New Roman" panose="02020603050405020304" pitchFamily="18" charset="0"/>
              </a:rPr>
              <a:t>cho</a:t>
            </a:r>
            <a:r>
              <a:rPr lang="en-US" sz="3600" dirty="0">
                <a:latin typeface="Times New Roman" panose="02020603050405020304" pitchFamily="18" charset="0"/>
              </a:rPr>
              <a:t> </a:t>
            </a:r>
            <a:r>
              <a:rPr lang="en-US" sz="3600" dirty="0" err="1">
                <a:latin typeface="Times New Roman" panose="02020603050405020304" pitchFamily="18" charset="0"/>
              </a:rPr>
              <a:t>tiết</a:t>
            </a:r>
            <a:r>
              <a:rPr lang="en-US" sz="3600" dirty="0">
                <a:latin typeface="Times New Roman" panose="02020603050405020304" pitchFamily="18" charset="0"/>
              </a:rPr>
              <a:t> </a:t>
            </a:r>
            <a:r>
              <a:rPr lang="en-US" sz="3600" dirty="0" err="1">
                <a:latin typeface="Times New Roman" panose="02020603050405020304" pitchFamily="18" charset="0"/>
              </a:rPr>
              <a:t>kiệm</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smtClean="0">
                <a:latin typeface="Times New Roman" panose="02020603050405020304" pitchFamily="18" charset="0"/>
              </a:rPr>
              <a:t>năng</a:t>
            </a:r>
            <a:r>
              <a:rPr lang="en-US" sz="3600" dirty="0">
                <a:latin typeface="Times New Roman" panose="02020603050405020304" pitchFamily="18" charset="0"/>
              </a:rPr>
              <a:t> </a:t>
            </a:r>
            <a:r>
              <a:rPr lang="en-US" sz="3600" dirty="0" err="1" smtClean="0">
                <a:latin typeface="Times New Roman" panose="02020603050405020304" pitchFamily="18" charset="0"/>
              </a:rPr>
              <a:t>dựa</a:t>
            </a:r>
            <a:r>
              <a:rPr lang="en-US" sz="3600" dirty="0" smtClean="0">
                <a:latin typeface="Times New Roman" panose="02020603050405020304" pitchFamily="18" charset="0"/>
              </a:rPr>
              <a:t> </a:t>
            </a:r>
            <a:r>
              <a:rPr lang="en-US" sz="3600" dirty="0" err="1">
                <a:latin typeface="Times New Roman" panose="02020603050405020304" pitchFamily="18" charset="0"/>
              </a:rPr>
              <a:t>trên</a:t>
            </a:r>
            <a:r>
              <a:rPr lang="en-US" sz="3600" dirty="0">
                <a:latin typeface="Times New Roman" panose="02020603050405020304" pitchFamily="18" charset="0"/>
              </a:rPr>
              <a:t> </a:t>
            </a:r>
            <a:r>
              <a:rPr lang="en-US" sz="3600" dirty="0" err="1">
                <a:latin typeface="Times New Roman" panose="02020603050405020304" pitchFamily="18" charset="0"/>
              </a:rPr>
              <a:t>nhãn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smtClean="0">
                <a:latin typeface="Times New Roman" panose="02020603050405020304" pitchFamily="18" charset="0"/>
              </a:rPr>
              <a:t>lượng</a:t>
            </a:r>
            <a:r>
              <a:rPr lang="en-US" sz="3600" dirty="0" smtClean="0">
                <a:latin typeface="Times New Roman" panose="02020603050405020304" pitchFamily="18" charset="0"/>
              </a:rPr>
              <a:t>.</a:t>
            </a:r>
            <a:endParaRPr lang="en-US" sz="3600" dirty="0">
              <a:latin typeface="Times New Roman" panose="02020603050405020304" pitchFamily="18" charset="0"/>
            </a:endParaRPr>
          </a:p>
          <a:p>
            <a:endParaRPr lang="en-US" altLang="en-US" sz="3600" dirty="0"/>
          </a:p>
        </p:txBody>
      </p:sp>
    </p:spTree>
    <p:extLst>
      <p:ext uri="{BB962C8B-B14F-4D97-AF65-F5344CB8AC3E}">
        <p14:creationId xmlns:p14="http://schemas.microsoft.com/office/powerpoint/2010/main" xmlns="" val="370150085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500"/>
                                        <p:tgtEl>
                                          <p:spTgt spid="204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973183"/>
          </a:xfrm>
        </p:spPr>
        <p:txBody>
          <a:bodyPr>
            <a:normAutofit fontScale="92500" lnSpcReduction="20000"/>
          </a:bodyPr>
          <a:lstStyle/>
          <a:p>
            <a:pPr marL="0" indent="0">
              <a:buNone/>
            </a:pPr>
            <a:r>
              <a:rPr lang="en-US" dirty="0">
                <a:solidFill>
                  <a:srgbClr val="4040F5"/>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dirty="0">
                <a:solidFill>
                  <a:srgbClr val="4040F5"/>
                </a:solidFill>
                <a:latin typeface="Times New Roman" panose="02020603050405020304" pitchFamily="18" charset="0"/>
                <a:cs typeface="Times New Roman" panose="02020603050405020304" pitchFamily="18" charset="0"/>
              </a:rPr>
              <a:t>1. Lựa chọn đồ dùng điện trong </a:t>
            </a:r>
            <a:r>
              <a:rPr lang="en-US" dirty="0" err="1">
                <a:solidFill>
                  <a:srgbClr val="4040F5"/>
                </a:solidFill>
                <a:latin typeface="Times New Roman" panose="02020603050405020304" pitchFamily="18" charset="0"/>
                <a:cs typeface="Times New Roman" panose="02020603050405020304" pitchFamily="18" charset="0"/>
              </a:rPr>
              <a:t>gia</a:t>
            </a:r>
            <a:r>
              <a:rPr lang="en-US" dirty="0">
                <a:solidFill>
                  <a:srgbClr val="4040F5"/>
                </a:solidFill>
                <a:latin typeface="Times New Roman" panose="02020603050405020304" pitchFamily="18" charset="0"/>
                <a:cs typeface="Times New Roman" panose="02020603050405020304" pitchFamily="18" charset="0"/>
              </a:rPr>
              <a:t> </a:t>
            </a:r>
            <a:r>
              <a:rPr lang="en-US" dirty="0" err="1">
                <a:solidFill>
                  <a:srgbClr val="4040F5"/>
                </a:solidFill>
                <a:latin typeface="Times New Roman" panose="02020603050405020304" pitchFamily="18" charset="0"/>
                <a:cs typeface="Times New Roman" panose="02020603050405020304" pitchFamily="18" charset="0"/>
              </a:rPr>
              <a:t>đình</a:t>
            </a:r>
            <a:endParaRPr lang="vi-VN" b="1" dirty="0">
              <a:solidFill>
                <a:srgbClr val="4040F5"/>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457200" y="2209800"/>
            <a:ext cx="8453302" cy="38404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thông số kĩ thuật và tính năng phù hợp với nhu cầu sử dụng của gia đình.</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khả năng tiết kiệm điện (có dán nhãn tiết kiệm năng lượng).</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thương hiệu và cửa hàng uy tín để đảm bảo mua được những đồ dùng điện có chất lượng tốt, độ bền cao, an toàn và dịch vụ bảo hành chu đáo.</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giá phù hợp với điều kiện tài chính của gia đình.</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đồ dùng điện thân thiện với môi trường, sử dụng năng lượng từ tự nhiên như năng lượng mặt trời, năng lượng gió,...</a:t>
            </a:r>
          </a:p>
          <a:p>
            <a:pPr marL="0" indent="0">
              <a:buFont typeface="Arial" panose="020B0604020202020204" pitchFamily="34" charset="0"/>
              <a:buNone/>
            </a:pPr>
            <a:endParaRPr lang="vi-VN" b="1" dirty="0">
              <a:latin typeface="Times New Roman" panose="02020603050405020304" pitchFamily="18" charset="0"/>
              <a:cs typeface="Times New Roman" panose="02020603050405020304" pitchFamily="18" charset="0"/>
            </a:endParaRPr>
          </a:p>
        </p:txBody>
      </p:sp>
      <p:sp>
        <p:nvSpPr>
          <p:cNvPr id="10" name="Content Placeholder 2"/>
          <p:cNvSpPr txBox="1">
            <a:spLocks/>
          </p:cNvSpPr>
          <p:nvPr/>
        </p:nvSpPr>
        <p:spPr>
          <a:xfrm>
            <a:off x="0" y="914400"/>
            <a:ext cx="8763000" cy="1447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latin typeface="Times New Roman" panose="02020603050405020304" pitchFamily="18" charset="0"/>
                <a:cs typeface="Times New Roman" panose="02020603050405020304" pitchFamily="18" charset="0"/>
              </a:rPr>
              <a:t>Thảo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sym typeface="Wingdings" panose="05000000000000000000" pitchFamily="2" charset="2"/>
              </a:rPr>
              <a:t>(2 </a:t>
            </a:r>
            <a:r>
              <a:rPr lang="en-US" b="1" dirty="0" err="1">
                <a:latin typeface="Times New Roman" panose="02020603050405020304" pitchFamily="18" charset="0"/>
                <a:cs typeface="Times New Roman" panose="02020603050405020304" pitchFamily="18" charset="0"/>
                <a:sym typeface="Wingdings" panose="05000000000000000000" pitchFamily="2" charset="2"/>
              </a:rPr>
              <a:t>phút</a:t>
            </a:r>
            <a:r>
              <a:rPr lang="en-US"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Sắp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xếp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ưu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lưu</a:t>
            </a:r>
            <a:r>
              <a:rPr lang="en-US" dirty="0" smtClean="0">
                <a:latin typeface="Times New Roman" panose="02020603050405020304" pitchFamily="18" charset="0"/>
                <a:cs typeface="Times New Roman" panose="02020603050405020304" pitchFamily="18" charset="0"/>
              </a:rPr>
              <a:t> ý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quyết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mua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đồ</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sao</a:t>
            </a:r>
            <a:r>
              <a:rPr lang="en-US" dirty="0" smtClean="0">
                <a:latin typeface="Times New Roman" panose="02020603050405020304" pitchFamily="18" charset="0"/>
                <a:cs typeface="Times New Roman" panose="02020603050405020304" pitchFamily="18" charset="0"/>
              </a:rPr>
              <a:t>?</a:t>
            </a:r>
            <a:endParaRPr lang="vi-VN"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b="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 xmlns:p14="http://schemas.microsoft.com/office/powerpoint/2010/main" val="156964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5" presetClass="exit" presetSubtype="10" fill="hold" grpId="1" nodeType="withEffect">
                                  <p:stCondLst>
                                    <p:cond delay="0"/>
                                  </p:stCondLst>
                                  <p:childTnLst>
                                    <p:animEffect transition="out" filter="checkerboard(across)">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457200"/>
            <a:ext cx="8686800" cy="533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thông số kĩ thuật và tính năng phù hợp với nhu cầu sử dụng của gia đình.</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khả năng tiết kiệm điện (có dán nhãn tiết kiệm năng lượng).</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thương hiệu và cửa hàng uy tín để đảm bảo mua được những đồ dùng điện có chất lượng tốt, độ bền cao, an toàn và dịch vụ bảo hành chu đáo.</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giá phù hợp với điều kiện tài chính của gia đình.</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đồ dùng điện thân thiện với môi trường, sử dụng năng lượng từ tự nhiên như năng lượng mặt trời, năng lượng gió,...</a:t>
            </a:r>
          </a:p>
          <a:p>
            <a:pPr marL="0" indent="0">
              <a:buFont typeface="Arial" panose="020B0604020202020204" pitchFamily="34" charset="0"/>
              <a:buNone/>
            </a:pPr>
            <a:endParaRPr lang="vi-VN"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heckerboard(across)">
                                      <p:cBhvr>
                                        <p:cTn id="13" dur="500"/>
                                        <p:tgtEl>
                                          <p:spTgt spid="4">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checkerboard(across)">
                                      <p:cBhvr>
                                        <p:cTn id="16" dur="500"/>
                                        <p:tgtEl>
                                          <p:spTgt spid="4">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checkerboard(across)">
                                      <p:cBhvr>
                                        <p:cTn id="19" dur="500"/>
                                        <p:tgtEl>
                                          <p:spTgt spid="4">
                                            <p:txEl>
                                              <p:pRg st="4" end="4"/>
                                            </p:txEl>
                                          </p:spTgt>
                                        </p:tgtEl>
                                      </p:cBhvr>
                                    </p:animEffect>
                                  </p:childTnLst>
                                </p:cTn>
                              </p:par>
                              <p:par>
                                <p:cTn id="20" presetID="5" presetClass="exit" presetSubtype="10" fill="hold" grpId="1" nodeType="withEffect">
                                  <p:stCondLst>
                                    <p:cond delay="0"/>
                                  </p:stCondLst>
                                  <p:childTnLst>
                                    <p:animEffect transition="out" filter="checkerboard(across)">
                                      <p:cBhvr>
                                        <p:cTn id="21" dur="500"/>
                                        <p:tgtEl>
                                          <p:spTgt spid="4">
                                            <p:txEl>
                                              <p:pRg st="0" end="0"/>
                                            </p:txEl>
                                          </p:spTgt>
                                        </p:tgtEl>
                                      </p:cBhvr>
                                    </p:animEffect>
                                    <p:set>
                                      <p:cBhvr>
                                        <p:cTn id="22" dur="1" fill="hold">
                                          <p:stCondLst>
                                            <p:cond delay="499"/>
                                          </p:stCondLst>
                                        </p:cTn>
                                        <p:tgtEl>
                                          <p:spTgt spid="4">
                                            <p:txEl>
                                              <p:pRg st="0" end="0"/>
                                            </p:txEl>
                                          </p:spTgt>
                                        </p:tgtEl>
                                        <p:attrNameLst>
                                          <p:attrName>style.visibility</p:attrName>
                                        </p:attrNameLst>
                                      </p:cBhvr>
                                      <p:to>
                                        <p:strVal val="hidden"/>
                                      </p:to>
                                    </p:set>
                                  </p:childTnLst>
                                </p:cTn>
                              </p:par>
                              <p:par>
                                <p:cTn id="23" presetID="5" presetClass="exit" presetSubtype="10" fill="hold" grpId="1" nodeType="withEffect">
                                  <p:stCondLst>
                                    <p:cond delay="0"/>
                                  </p:stCondLst>
                                  <p:childTnLst>
                                    <p:animEffect transition="out" filter="checkerboard(across)">
                                      <p:cBhvr>
                                        <p:cTn id="24" dur="500"/>
                                        <p:tgtEl>
                                          <p:spTgt spid="4">
                                            <p:txEl>
                                              <p:pRg st="1" end="1"/>
                                            </p:txEl>
                                          </p:spTgt>
                                        </p:tgtEl>
                                      </p:cBhvr>
                                    </p:animEffect>
                                    <p:set>
                                      <p:cBhvr>
                                        <p:cTn id="25" dur="1" fill="hold">
                                          <p:stCondLst>
                                            <p:cond delay="499"/>
                                          </p:stCondLst>
                                        </p:cTn>
                                        <p:tgtEl>
                                          <p:spTgt spid="4">
                                            <p:txEl>
                                              <p:pRg st="1" end="1"/>
                                            </p:txEl>
                                          </p:spTgt>
                                        </p:tgtEl>
                                        <p:attrNameLst>
                                          <p:attrName>style.visibility</p:attrName>
                                        </p:attrNameLst>
                                      </p:cBhvr>
                                      <p:to>
                                        <p:strVal val="hidden"/>
                                      </p:to>
                                    </p:set>
                                  </p:childTnLst>
                                </p:cTn>
                              </p:par>
                              <p:par>
                                <p:cTn id="26" presetID="5" presetClass="exit" presetSubtype="10" fill="hold" grpId="1" nodeType="withEffect">
                                  <p:stCondLst>
                                    <p:cond delay="0"/>
                                  </p:stCondLst>
                                  <p:childTnLst>
                                    <p:animEffect transition="out" filter="checkerboard(across)">
                                      <p:cBhvr>
                                        <p:cTn id="27" dur="500"/>
                                        <p:tgtEl>
                                          <p:spTgt spid="4">
                                            <p:txEl>
                                              <p:pRg st="2" end="2"/>
                                            </p:txEl>
                                          </p:spTgt>
                                        </p:tgtEl>
                                      </p:cBhvr>
                                    </p:animEffect>
                                    <p:set>
                                      <p:cBhvr>
                                        <p:cTn id="28" dur="1" fill="hold">
                                          <p:stCondLst>
                                            <p:cond delay="499"/>
                                          </p:stCondLst>
                                        </p:cTn>
                                        <p:tgtEl>
                                          <p:spTgt spid="4">
                                            <p:txEl>
                                              <p:pRg st="2" end="2"/>
                                            </p:txEl>
                                          </p:spTgt>
                                        </p:tgtEl>
                                        <p:attrNameLst>
                                          <p:attrName>style.visibility</p:attrName>
                                        </p:attrNameLst>
                                      </p:cBhvr>
                                      <p:to>
                                        <p:strVal val="hidden"/>
                                      </p:to>
                                    </p:set>
                                  </p:childTnLst>
                                </p:cTn>
                              </p:par>
                              <p:par>
                                <p:cTn id="29" presetID="5" presetClass="exit" presetSubtype="10" fill="hold" grpId="1" nodeType="withEffect">
                                  <p:stCondLst>
                                    <p:cond delay="0"/>
                                  </p:stCondLst>
                                  <p:childTnLst>
                                    <p:animEffect transition="out" filter="checkerboard(across)">
                                      <p:cBhvr>
                                        <p:cTn id="30" dur="500"/>
                                        <p:tgtEl>
                                          <p:spTgt spid="4">
                                            <p:txEl>
                                              <p:pRg st="3" end="3"/>
                                            </p:txEl>
                                          </p:spTgt>
                                        </p:tgtEl>
                                      </p:cBhvr>
                                    </p:animEffect>
                                    <p:set>
                                      <p:cBhvr>
                                        <p:cTn id="31" dur="1" fill="hold">
                                          <p:stCondLst>
                                            <p:cond delay="499"/>
                                          </p:stCondLst>
                                        </p:cTn>
                                        <p:tgtEl>
                                          <p:spTgt spid="4">
                                            <p:txEl>
                                              <p:pRg st="3" end="3"/>
                                            </p:txEl>
                                          </p:spTgt>
                                        </p:tgtEl>
                                        <p:attrNameLst>
                                          <p:attrName>style.visibility</p:attrName>
                                        </p:attrNameLst>
                                      </p:cBhvr>
                                      <p:to>
                                        <p:strVal val="hidden"/>
                                      </p:to>
                                    </p:set>
                                  </p:childTnLst>
                                </p:cTn>
                              </p:par>
                              <p:par>
                                <p:cTn id="32" presetID="5" presetClass="exit" presetSubtype="10" fill="hold" grpId="1" nodeType="withEffect">
                                  <p:stCondLst>
                                    <p:cond delay="0"/>
                                  </p:stCondLst>
                                  <p:childTnLst>
                                    <p:animEffect transition="out" filter="checkerboard(across)">
                                      <p:cBhvr>
                                        <p:cTn id="33" dur="500"/>
                                        <p:tgtEl>
                                          <p:spTgt spid="4">
                                            <p:txEl>
                                              <p:pRg st="4" end="4"/>
                                            </p:txEl>
                                          </p:spTgt>
                                        </p:tgtEl>
                                      </p:cBhvr>
                                    </p:animEffect>
                                    <p:set>
                                      <p:cBhvr>
                                        <p:cTn id="34" dur="1" fill="hold">
                                          <p:stCondLst>
                                            <p:cond delay="499"/>
                                          </p:stCondLst>
                                        </p:cTn>
                                        <p:tgtEl>
                                          <p:spTgt spid="4">
                                            <p:txEl>
                                              <p:pRg st="4" end="4"/>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box(in)">
                                      <p:cBhvr>
                                        <p:cTn id="39" dur="500"/>
                                        <p:tgtEl>
                                          <p:spTgt spid="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 calcmode="lin" valueType="num">
                                      <p:cBhvr additive="base">
                                        <p:cTn id="4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nodeType="clickEffect">
                                  <p:stCondLst>
                                    <p:cond delay="0"/>
                                  </p:stCondLst>
                                  <p:childTnLst>
                                    <p:set>
                                      <p:cBhvr>
                                        <p:cTn id="49" dur="1" fill="hold">
                                          <p:stCondLst>
                                            <p:cond delay="0"/>
                                          </p:stCondLst>
                                        </p:cTn>
                                        <p:tgtEl>
                                          <p:spTgt spid="4">
                                            <p:txEl>
                                              <p:pRg st="2" end="2"/>
                                            </p:txEl>
                                          </p:spTgt>
                                        </p:tgtEl>
                                        <p:attrNameLst>
                                          <p:attrName>style.visibility</p:attrName>
                                        </p:attrNameLst>
                                      </p:cBhvr>
                                      <p:to>
                                        <p:strVal val="visible"/>
                                      </p:to>
                                    </p:set>
                                    <p:animEffect transition="in" filter="wedge">
                                      <p:cBhvr>
                                        <p:cTn id="50" dur="2000"/>
                                        <p:tgtEl>
                                          <p:spTgt spid="4">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Effect transition="in" filter="checkerboard(across)">
                                      <p:cBhvr>
                                        <p:cTn id="6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09600"/>
            <a:ext cx="7848600" cy="954107"/>
          </a:xfrm>
          <a:prstGeom prst="rect">
            <a:avLst/>
          </a:prstGeom>
          <a:noFill/>
        </p:spPr>
        <p:txBody>
          <a:bodyPr wrap="square" rtlCol="0">
            <a:spAutoFit/>
          </a:bodyPr>
          <a:lstStyle/>
          <a:p>
            <a:r>
              <a:rPr lang="en-US" sz="2800" dirty="0" err="1" smtClean="0">
                <a:solidFill>
                  <a:srgbClr val="FF0000"/>
                </a:solidFill>
              </a:rPr>
              <a:t>Còn</a:t>
            </a:r>
            <a:r>
              <a:rPr lang="en-US" sz="2800" dirty="0" smtClean="0">
                <a:solidFill>
                  <a:srgbClr val="FF0000"/>
                </a:solidFill>
              </a:rPr>
              <a:t> </a:t>
            </a:r>
            <a:r>
              <a:rPr lang="en-US" sz="2800" dirty="0" err="1" smtClean="0">
                <a:solidFill>
                  <a:srgbClr val="FF0000"/>
                </a:solidFill>
              </a:rPr>
              <a:t>hiện</a:t>
            </a:r>
            <a:r>
              <a:rPr lang="en-US" sz="2800" dirty="0" smtClean="0">
                <a:solidFill>
                  <a:srgbClr val="FF0000"/>
                </a:solidFill>
              </a:rPr>
              <a:t> nay, </a:t>
            </a:r>
            <a:r>
              <a:rPr lang="en-US" sz="2800" dirty="0" err="1" smtClean="0">
                <a:solidFill>
                  <a:srgbClr val="FF0000"/>
                </a:solidFill>
              </a:rPr>
              <a:t>em</a:t>
            </a:r>
            <a:r>
              <a:rPr lang="en-US" sz="2800" dirty="0" smtClean="0">
                <a:solidFill>
                  <a:srgbClr val="FF0000"/>
                </a:solidFill>
              </a:rPr>
              <a:t> </a:t>
            </a:r>
            <a:r>
              <a:rPr lang="en-US" sz="2800" dirty="0" err="1" smtClean="0">
                <a:solidFill>
                  <a:srgbClr val="FF0000"/>
                </a:solidFill>
              </a:rPr>
              <a:t>hãy</a:t>
            </a:r>
            <a:r>
              <a:rPr lang="en-US" sz="2800" dirty="0" smtClean="0">
                <a:solidFill>
                  <a:srgbClr val="FF0000"/>
                </a:solidFill>
              </a:rPr>
              <a:t> </a:t>
            </a:r>
            <a:r>
              <a:rPr lang="en-US" sz="2800" dirty="0" err="1" smtClean="0">
                <a:solidFill>
                  <a:srgbClr val="FF0000"/>
                </a:solidFill>
              </a:rPr>
              <a:t>cho</a:t>
            </a:r>
            <a:r>
              <a:rPr lang="en-US" sz="2800" dirty="0" smtClean="0">
                <a:solidFill>
                  <a:srgbClr val="FF0000"/>
                </a:solidFill>
              </a:rPr>
              <a:t> </a:t>
            </a:r>
            <a:r>
              <a:rPr lang="en-US" sz="2800" dirty="0" err="1" smtClean="0">
                <a:solidFill>
                  <a:srgbClr val="FF0000"/>
                </a:solidFill>
              </a:rPr>
              <a:t>biết</a:t>
            </a:r>
            <a:r>
              <a:rPr lang="en-US" sz="2800" dirty="0" smtClean="0">
                <a:solidFill>
                  <a:srgbClr val="FF0000"/>
                </a:solidFill>
              </a:rPr>
              <a:t> </a:t>
            </a:r>
            <a:r>
              <a:rPr lang="en-US" sz="2800" dirty="0" err="1" smtClean="0">
                <a:solidFill>
                  <a:srgbClr val="FF0000"/>
                </a:solidFill>
              </a:rPr>
              <a:t>gia</a:t>
            </a:r>
            <a:r>
              <a:rPr lang="en-US" sz="2800" dirty="0" smtClean="0">
                <a:solidFill>
                  <a:srgbClr val="FF0000"/>
                </a:solidFill>
              </a:rPr>
              <a:t> </a:t>
            </a:r>
            <a:r>
              <a:rPr lang="en-US" sz="2800" dirty="0" err="1" smtClean="0">
                <a:solidFill>
                  <a:srgbClr val="FF0000"/>
                </a:solidFill>
              </a:rPr>
              <a:t>đình</a:t>
            </a:r>
            <a:r>
              <a:rPr lang="en-US" sz="2800" dirty="0" smtClean="0">
                <a:solidFill>
                  <a:srgbClr val="FF0000"/>
                </a:solidFill>
              </a:rPr>
              <a:t> </a:t>
            </a:r>
            <a:r>
              <a:rPr lang="en-US" sz="2800" dirty="0" err="1" smtClean="0">
                <a:solidFill>
                  <a:srgbClr val="FF0000"/>
                </a:solidFill>
              </a:rPr>
              <a:t>em</a:t>
            </a:r>
            <a:r>
              <a:rPr lang="en-US" sz="2800" dirty="0" smtClean="0">
                <a:solidFill>
                  <a:srgbClr val="FF0000"/>
                </a:solidFill>
              </a:rPr>
              <a:t> </a:t>
            </a:r>
            <a:r>
              <a:rPr lang="en-US" sz="2800" dirty="0" err="1" smtClean="0">
                <a:solidFill>
                  <a:srgbClr val="FF0000"/>
                </a:solidFill>
              </a:rPr>
              <a:t>nấu</a:t>
            </a:r>
            <a:r>
              <a:rPr lang="en-US" sz="2800" dirty="0" smtClean="0">
                <a:solidFill>
                  <a:srgbClr val="FF0000"/>
                </a:solidFill>
              </a:rPr>
              <a:t> </a:t>
            </a:r>
            <a:r>
              <a:rPr lang="en-US" sz="2800" dirty="0" err="1" smtClean="0">
                <a:solidFill>
                  <a:srgbClr val="FF0000"/>
                </a:solidFill>
              </a:rPr>
              <a:t>cơm</a:t>
            </a:r>
            <a:r>
              <a:rPr lang="en-US" sz="2800" dirty="0" smtClean="0">
                <a:solidFill>
                  <a:srgbClr val="FF0000"/>
                </a:solidFill>
              </a:rPr>
              <a:t>, </a:t>
            </a:r>
            <a:r>
              <a:rPr lang="en-US" sz="2800" dirty="0" err="1" smtClean="0">
                <a:solidFill>
                  <a:srgbClr val="FF0000"/>
                </a:solidFill>
              </a:rPr>
              <a:t>làm</a:t>
            </a:r>
            <a:r>
              <a:rPr lang="en-US" sz="2800" dirty="0" smtClean="0">
                <a:solidFill>
                  <a:srgbClr val="FF0000"/>
                </a:solidFill>
              </a:rPr>
              <a:t> </a:t>
            </a:r>
            <a:r>
              <a:rPr lang="en-US" sz="2800" dirty="0" err="1" smtClean="0">
                <a:solidFill>
                  <a:srgbClr val="FF0000"/>
                </a:solidFill>
              </a:rPr>
              <a:t>mát</a:t>
            </a:r>
            <a:r>
              <a:rPr lang="en-US" sz="2800" dirty="0" smtClean="0">
                <a:solidFill>
                  <a:srgbClr val="FF0000"/>
                </a:solidFill>
              </a:rPr>
              <a:t>, </a:t>
            </a:r>
            <a:r>
              <a:rPr lang="en-US" sz="2800" dirty="0" err="1" smtClean="0">
                <a:solidFill>
                  <a:srgbClr val="FF0000"/>
                </a:solidFill>
              </a:rPr>
              <a:t>thắp</a:t>
            </a:r>
            <a:r>
              <a:rPr lang="en-US" sz="2800" dirty="0" smtClean="0">
                <a:solidFill>
                  <a:srgbClr val="FF0000"/>
                </a:solidFill>
              </a:rPr>
              <a:t> </a:t>
            </a:r>
            <a:r>
              <a:rPr lang="en-US" sz="2800" dirty="0" err="1" smtClean="0">
                <a:solidFill>
                  <a:srgbClr val="FF0000"/>
                </a:solidFill>
              </a:rPr>
              <a:t>sáng</a:t>
            </a:r>
            <a:r>
              <a:rPr lang="en-US" sz="2800" dirty="0" smtClean="0">
                <a:solidFill>
                  <a:srgbClr val="FF0000"/>
                </a:solidFill>
              </a:rPr>
              <a:t> </a:t>
            </a:r>
            <a:r>
              <a:rPr lang="en-US" sz="2800" dirty="0" err="1" smtClean="0">
                <a:solidFill>
                  <a:srgbClr val="FF0000"/>
                </a:solidFill>
              </a:rPr>
              <a:t>bằng</a:t>
            </a:r>
            <a:r>
              <a:rPr lang="en-US" sz="2800" dirty="0" smtClean="0">
                <a:solidFill>
                  <a:srgbClr val="FF0000"/>
                </a:solidFill>
              </a:rPr>
              <a:t> </a:t>
            </a:r>
            <a:r>
              <a:rPr lang="en-US" sz="2800" dirty="0" err="1" smtClean="0">
                <a:solidFill>
                  <a:srgbClr val="FF0000"/>
                </a:solidFill>
              </a:rPr>
              <a:t>cách</a:t>
            </a:r>
            <a:r>
              <a:rPr lang="en-US" sz="2800" dirty="0" smtClean="0">
                <a:solidFill>
                  <a:srgbClr val="FF0000"/>
                </a:solidFill>
              </a:rPr>
              <a:t> </a:t>
            </a:r>
            <a:r>
              <a:rPr lang="en-US" sz="2800" dirty="0" err="1" smtClean="0">
                <a:solidFill>
                  <a:srgbClr val="FF0000"/>
                </a:solidFill>
              </a:rPr>
              <a:t>nào</a:t>
            </a:r>
            <a:r>
              <a:rPr lang="en-US" sz="2800" dirty="0" smtClean="0">
                <a:solidFill>
                  <a:srgbClr val="FF0000"/>
                </a:solidFill>
              </a:rPr>
              <a:t>?</a:t>
            </a:r>
            <a:endParaRPr lang="en-US" sz="2800" dirty="0">
              <a:solidFill>
                <a:srgbClr val="FF0000"/>
              </a:solidFill>
            </a:endParaRPr>
          </a:p>
        </p:txBody>
      </p:sp>
      <p:pic>
        <p:nvPicPr>
          <p:cNvPr id="33794" name="Picture 2" descr="Mua Nồi Cơm Điện Supor 1.5 Lít CFXB40FC33VN-75 Giá Tốt| Nguyễn Kim"/>
          <p:cNvPicPr>
            <a:picLocks noChangeAspect="1" noChangeArrowheads="1"/>
          </p:cNvPicPr>
          <p:nvPr/>
        </p:nvPicPr>
        <p:blipFill>
          <a:blip r:embed="rId2" cstate="print"/>
          <a:srcRect/>
          <a:stretch>
            <a:fillRect/>
          </a:stretch>
        </p:blipFill>
        <p:spPr bwMode="auto">
          <a:xfrm>
            <a:off x="685800" y="1981200"/>
            <a:ext cx="2075997" cy="1589435"/>
          </a:xfrm>
          <a:prstGeom prst="rect">
            <a:avLst/>
          </a:prstGeom>
          <a:noFill/>
        </p:spPr>
      </p:pic>
      <p:pic>
        <p:nvPicPr>
          <p:cNvPr id="33796" name="Picture 4" descr="Nồi cơm điện Kangaroo 1.2 lít KG822 đỏ - giá tốt"/>
          <p:cNvPicPr>
            <a:picLocks noChangeAspect="1" noChangeArrowheads="1"/>
          </p:cNvPicPr>
          <p:nvPr/>
        </p:nvPicPr>
        <p:blipFill>
          <a:blip r:embed="rId3"/>
          <a:srcRect/>
          <a:stretch>
            <a:fillRect/>
          </a:stretch>
        </p:blipFill>
        <p:spPr bwMode="auto">
          <a:xfrm>
            <a:off x="2971800" y="1676400"/>
            <a:ext cx="2857500" cy="2286000"/>
          </a:xfrm>
          <a:prstGeom prst="rect">
            <a:avLst/>
          </a:prstGeom>
          <a:noFill/>
        </p:spPr>
      </p:pic>
      <p:pic>
        <p:nvPicPr>
          <p:cNvPr id="33798" name="Picture 6" descr="Máy Làm Mát Không Khí - Quạt Điều Hòa DAICHIPRO DCP-5000A - Chính Hãng"/>
          <p:cNvPicPr>
            <a:picLocks noChangeAspect="1" noChangeArrowheads="1"/>
          </p:cNvPicPr>
          <p:nvPr/>
        </p:nvPicPr>
        <p:blipFill>
          <a:blip r:embed="rId4"/>
          <a:srcRect/>
          <a:stretch>
            <a:fillRect/>
          </a:stretch>
        </p:blipFill>
        <p:spPr bwMode="auto">
          <a:xfrm>
            <a:off x="5867400" y="2057400"/>
            <a:ext cx="2743200" cy="2133600"/>
          </a:xfrm>
          <a:prstGeom prst="rect">
            <a:avLst/>
          </a:prstGeom>
          <a:noFill/>
        </p:spPr>
      </p:pic>
      <p:pic>
        <p:nvPicPr>
          <p:cNvPr id="33800" name="Picture 8" descr="Quạt đứng công nghiệp SenKo DCN108"/>
          <p:cNvPicPr>
            <a:picLocks noChangeAspect="1" noChangeArrowheads="1"/>
          </p:cNvPicPr>
          <p:nvPr/>
        </p:nvPicPr>
        <p:blipFill>
          <a:blip r:embed="rId5" cstate="print"/>
          <a:srcRect/>
          <a:stretch>
            <a:fillRect/>
          </a:stretch>
        </p:blipFill>
        <p:spPr bwMode="auto">
          <a:xfrm>
            <a:off x="609600" y="3962400"/>
            <a:ext cx="1978025" cy="1981200"/>
          </a:xfrm>
          <a:prstGeom prst="rect">
            <a:avLst/>
          </a:prstGeom>
          <a:noFill/>
        </p:spPr>
      </p:pic>
      <p:pic>
        <p:nvPicPr>
          <p:cNvPr id="33802" name="Picture 10" descr="Lý do nên thay đèn compact, đèn chữ U bằng đèn led Bulb"/>
          <p:cNvPicPr>
            <a:picLocks noChangeAspect="1" noChangeArrowheads="1"/>
          </p:cNvPicPr>
          <p:nvPr/>
        </p:nvPicPr>
        <p:blipFill>
          <a:blip r:embed="rId6"/>
          <a:srcRect/>
          <a:stretch>
            <a:fillRect/>
          </a:stretch>
        </p:blipFill>
        <p:spPr bwMode="auto">
          <a:xfrm>
            <a:off x="2667000" y="4114800"/>
            <a:ext cx="2286000" cy="1905000"/>
          </a:xfrm>
          <a:prstGeom prst="rect">
            <a:avLst/>
          </a:prstGeom>
          <a:noFill/>
        </p:spPr>
      </p:pic>
      <p:pic>
        <p:nvPicPr>
          <p:cNvPr id="33804" name="Picture 12" descr="Các loại đèn chiếu sáng trong nội thất"/>
          <p:cNvPicPr>
            <a:picLocks noChangeAspect="1" noChangeArrowheads="1"/>
          </p:cNvPicPr>
          <p:nvPr/>
        </p:nvPicPr>
        <p:blipFill>
          <a:blip r:embed="rId7"/>
          <a:srcRect/>
          <a:stretch>
            <a:fillRect/>
          </a:stretch>
        </p:blipFill>
        <p:spPr bwMode="auto">
          <a:xfrm>
            <a:off x="5410200" y="3962400"/>
            <a:ext cx="2743200" cy="2286001"/>
          </a:xfrm>
          <a:prstGeom prst="rect">
            <a:avLst/>
          </a:prstGeom>
          <a:noFill/>
        </p:spPr>
      </p:pic>
      <p:sp>
        <p:nvSpPr>
          <p:cNvPr id="11" name="TextBox 10"/>
          <p:cNvSpPr txBox="1"/>
          <p:nvPr/>
        </p:nvSpPr>
        <p:spPr>
          <a:xfrm>
            <a:off x="381000" y="0"/>
            <a:ext cx="8610600" cy="1384995"/>
          </a:xfrm>
          <a:prstGeom prst="rect">
            <a:avLst/>
          </a:prstGeom>
          <a:noFill/>
        </p:spPr>
        <p:txBody>
          <a:bodyPr wrap="square" rtlCol="0">
            <a:spAutoFit/>
          </a:bodyPr>
          <a:lstStyle/>
          <a:p>
            <a:r>
              <a:rPr lang="en-US" sz="2800" dirty="0" err="1" smtClean="0">
                <a:solidFill>
                  <a:srgbClr val="FF0000"/>
                </a:solidFill>
              </a:rPr>
              <a:t>Ngày</a:t>
            </a:r>
            <a:r>
              <a:rPr lang="en-US" sz="2800" dirty="0" smtClean="0">
                <a:solidFill>
                  <a:srgbClr val="FF0000"/>
                </a:solidFill>
              </a:rPr>
              <a:t> nay </a:t>
            </a:r>
            <a:r>
              <a:rPr lang="en-US" sz="2800" dirty="0" err="1" smtClean="0">
                <a:solidFill>
                  <a:srgbClr val="FF0000"/>
                </a:solidFill>
              </a:rPr>
              <a:t>đồ</a:t>
            </a:r>
            <a:r>
              <a:rPr lang="en-US" sz="2800" dirty="0" smtClean="0">
                <a:solidFill>
                  <a:srgbClr val="FF0000"/>
                </a:solidFill>
              </a:rPr>
              <a:t> </a:t>
            </a:r>
            <a:r>
              <a:rPr lang="en-US" sz="2800" dirty="0" err="1" smtClean="0">
                <a:solidFill>
                  <a:srgbClr val="FF0000"/>
                </a:solidFill>
              </a:rPr>
              <a:t>dùng</a:t>
            </a:r>
            <a:r>
              <a:rPr lang="en-US" sz="2800" dirty="0" smtClean="0">
                <a:solidFill>
                  <a:srgbClr val="FF0000"/>
                </a:solidFill>
              </a:rPr>
              <a:t> </a:t>
            </a:r>
            <a:r>
              <a:rPr lang="en-US" sz="2800" dirty="0" err="1" smtClean="0">
                <a:solidFill>
                  <a:srgbClr val="FF0000"/>
                </a:solidFill>
              </a:rPr>
              <a:t>điện</a:t>
            </a:r>
            <a:r>
              <a:rPr lang="en-US" sz="2800" dirty="0" smtClean="0">
                <a:solidFill>
                  <a:srgbClr val="FF0000"/>
                </a:solidFill>
              </a:rPr>
              <a:t> </a:t>
            </a:r>
            <a:r>
              <a:rPr lang="en-US" sz="2800" dirty="0" err="1" smtClean="0">
                <a:solidFill>
                  <a:srgbClr val="FF0000"/>
                </a:solidFill>
              </a:rPr>
              <a:t>là</a:t>
            </a:r>
            <a:r>
              <a:rPr lang="en-US" sz="2800" dirty="0" smtClean="0">
                <a:solidFill>
                  <a:srgbClr val="FF0000"/>
                </a:solidFill>
              </a:rPr>
              <a:t> </a:t>
            </a:r>
            <a:r>
              <a:rPr lang="en-US" sz="2800" dirty="0" err="1" smtClean="0">
                <a:solidFill>
                  <a:srgbClr val="FF0000"/>
                </a:solidFill>
              </a:rPr>
              <a:t>những</a:t>
            </a:r>
            <a:r>
              <a:rPr lang="en-US" sz="2800" dirty="0" smtClean="0">
                <a:solidFill>
                  <a:srgbClr val="FF0000"/>
                </a:solidFill>
              </a:rPr>
              <a:t> </a:t>
            </a:r>
            <a:r>
              <a:rPr lang="en-US" sz="2800" dirty="0" err="1" smtClean="0">
                <a:solidFill>
                  <a:srgbClr val="FF0000"/>
                </a:solidFill>
              </a:rPr>
              <a:t>vật</a:t>
            </a:r>
            <a:r>
              <a:rPr lang="en-US" sz="2800" dirty="0" smtClean="0">
                <a:solidFill>
                  <a:srgbClr val="FF0000"/>
                </a:solidFill>
              </a:rPr>
              <a:t> </a:t>
            </a:r>
            <a:r>
              <a:rPr lang="en-US" sz="2800" dirty="0" err="1" smtClean="0">
                <a:solidFill>
                  <a:srgbClr val="FF0000"/>
                </a:solidFill>
              </a:rPr>
              <a:t>dụng</a:t>
            </a:r>
            <a:r>
              <a:rPr lang="en-US" sz="2800" dirty="0" smtClean="0">
                <a:solidFill>
                  <a:srgbClr val="FF0000"/>
                </a:solidFill>
              </a:rPr>
              <a:t> </a:t>
            </a:r>
            <a:r>
              <a:rPr lang="en-US" sz="2800" dirty="0" err="1" smtClean="0">
                <a:solidFill>
                  <a:srgbClr val="FF0000"/>
                </a:solidFill>
              </a:rPr>
              <a:t>không</a:t>
            </a:r>
            <a:r>
              <a:rPr lang="en-US" sz="2800" dirty="0" smtClean="0">
                <a:solidFill>
                  <a:srgbClr val="FF0000"/>
                </a:solidFill>
              </a:rPr>
              <a:t> </a:t>
            </a:r>
            <a:r>
              <a:rPr lang="en-US" sz="2800" dirty="0" err="1" smtClean="0">
                <a:solidFill>
                  <a:srgbClr val="FF0000"/>
                </a:solidFill>
              </a:rPr>
              <a:t>thể</a:t>
            </a:r>
            <a:r>
              <a:rPr lang="en-US" sz="2800" dirty="0" smtClean="0">
                <a:solidFill>
                  <a:srgbClr val="FF0000"/>
                </a:solidFill>
              </a:rPr>
              <a:t> </a:t>
            </a:r>
            <a:r>
              <a:rPr lang="en-US" sz="2800" dirty="0" err="1" smtClean="0">
                <a:solidFill>
                  <a:srgbClr val="FF0000"/>
                </a:solidFill>
              </a:rPr>
              <a:t>thiếu</a:t>
            </a:r>
            <a:r>
              <a:rPr lang="en-US" sz="2800" dirty="0" smtClean="0">
                <a:solidFill>
                  <a:srgbClr val="FF0000"/>
                </a:solidFill>
              </a:rPr>
              <a:t> </a:t>
            </a:r>
            <a:r>
              <a:rPr lang="en-US" sz="2800" dirty="0" err="1" smtClean="0">
                <a:solidFill>
                  <a:srgbClr val="FF0000"/>
                </a:solidFill>
              </a:rPr>
              <a:t>của</a:t>
            </a:r>
            <a:r>
              <a:rPr lang="en-US" sz="2800" dirty="0" smtClean="0">
                <a:solidFill>
                  <a:srgbClr val="FF0000"/>
                </a:solidFill>
              </a:rPr>
              <a:t> </a:t>
            </a:r>
            <a:r>
              <a:rPr lang="en-US" sz="2800" dirty="0" err="1" smtClean="0">
                <a:solidFill>
                  <a:srgbClr val="FF0000"/>
                </a:solidFill>
              </a:rPr>
              <a:t>mỗi</a:t>
            </a:r>
            <a:r>
              <a:rPr lang="en-US" sz="2800" dirty="0" smtClean="0">
                <a:solidFill>
                  <a:srgbClr val="FF0000"/>
                </a:solidFill>
              </a:rPr>
              <a:t> </a:t>
            </a:r>
            <a:r>
              <a:rPr lang="en-US" sz="2800" dirty="0" err="1" smtClean="0">
                <a:solidFill>
                  <a:srgbClr val="FF0000"/>
                </a:solidFill>
              </a:rPr>
              <a:t>gia</a:t>
            </a:r>
            <a:r>
              <a:rPr lang="en-US" sz="2800" dirty="0" smtClean="0">
                <a:solidFill>
                  <a:srgbClr val="FF0000"/>
                </a:solidFill>
              </a:rPr>
              <a:t> </a:t>
            </a:r>
            <a:r>
              <a:rPr lang="en-US" sz="2800" dirty="0" err="1" smtClean="0">
                <a:solidFill>
                  <a:srgbClr val="FF0000"/>
                </a:solidFill>
              </a:rPr>
              <a:t>đình</a:t>
            </a:r>
            <a:r>
              <a:rPr lang="en-US" sz="2800" dirty="0" smtClean="0">
                <a:solidFill>
                  <a:srgbClr val="FF0000"/>
                </a:solidFill>
              </a:rPr>
              <a:t>.  </a:t>
            </a:r>
            <a:r>
              <a:rPr lang="en-US" sz="2800" dirty="0" err="1" smtClean="0">
                <a:solidFill>
                  <a:srgbClr val="FF0000"/>
                </a:solidFill>
              </a:rPr>
              <a:t>Đồ</a:t>
            </a:r>
            <a:r>
              <a:rPr lang="en-US" sz="2800" dirty="0" smtClean="0">
                <a:solidFill>
                  <a:srgbClr val="FF0000"/>
                </a:solidFill>
              </a:rPr>
              <a:t> </a:t>
            </a:r>
            <a:r>
              <a:rPr lang="en-US" sz="2800" dirty="0" err="1" smtClean="0">
                <a:solidFill>
                  <a:srgbClr val="FF0000"/>
                </a:solidFill>
              </a:rPr>
              <a:t>dùng</a:t>
            </a:r>
            <a:r>
              <a:rPr lang="en-US" sz="2800" dirty="0" smtClean="0">
                <a:solidFill>
                  <a:srgbClr val="FF0000"/>
                </a:solidFill>
              </a:rPr>
              <a:t> </a:t>
            </a:r>
            <a:r>
              <a:rPr lang="en-US" sz="2800" dirty="0" err="1" smtClean="0">
                <a:solidFill>
                  <a:srgbClr val="FF0000"/>
                </a:solidFill>
              </a:rPr>
              <a:t>điện</a:t>
            </a:r>
            <a:r>
              <a:rPr lang="en-US" sz="2800" dirty="0" smtClean="0">
                <a:solidFill>
                  <a:srgbClr val="FF0000"/>
                </a:solidFill>
              </a:rPr>
              <a:t> </a:t>
            </a:r>
            <a:r>
              <a:rPr lang="en-US" sz="2800" dirty="0" err="1" smtClean="0">
                <a:solidFill>
                  <a:srgbClr val="FF0000"/>
                </a:solidFill>
              </a:rPr>
              <a:t>ngày</a:t>
            </a:r>
            <a:r>
              <a:rPr lang="en-US" sz="2800" dirty="0" smtClean="0">
                <a:solidFill>
                  <a:srgbClr val="FF0000"/>
                </a:solidFill>
              </a:rPr>
              <a:t> </a:t>
            </a:r>
            <a:r>
              <a:rPr lang="en-US" sz="2800" dirty="0" err="1" smtClean="0">
                <a:solidFill>
                  <a:srgbClr val="FF0000"/>
                </a:solidFill>
              </a:rPr>
              <a:t>càng</a:t>
            </a:r>
            <a:r>
              <a:rPr lang="en-US" sz="2800" dirty="0" smtClean="0">
                <a:solidFill>
                  <a:srgbClr val="FF0000"/>
                </a:solidFill>
              </a:rPr>
              <a:t> </a:t>
            </a:r>
            <a:r>
              <a:rPr lang="en-US" sz="2800" dirty="0" err="1" smtClean="0">
                <a:solidFill>
                  <a:srgbClr val="FF0000"/>
                </a:solidFill>
              </a:rPr>
              <a:t>đa</a:t>
            </a:r>
            <a:r>
              <a:rPr lang="en-US" sz="2800" dirty="0" smtClean="0">
                <a:solidFill>
                  <a:srgbClr val="FF0000"/>
                </a:solidFill>
              </a:rPr>
              <a:t> </a:t>
            </a:r>
            <a:r>
              <a:rPr lang="en-US" sz="2800" dirty="0" err="1" smtClean="0">
                <a:solidFill>
                  <a:srgbClr val="FF0000"/>
                </a:solidFill>
              </a:rPr>
              <a:t>dạng</a:t>
            </a:r>
            <a:r>
              <a:rPr lang="en-US" sz="2800" dirty="0" smtClean="0">
                <a:solidFill>
                  <a:srgbClr val="FF0000"/>
                </a:solidFill>
              </a:rPr>
              <a:t> </a:t>
            </a:r>
            <a:r>
              <a:rPr lang="en-US" sz="2800" dirty="0" err="1" smtClean="0">
                <a:solidFill>
                  <a:srgbClr val="FF0000"/>
                </a:solidFill>
              </a:rPr>
              <a:t>phong</a:t>
            </a:r>
            <a:r>
              <a:rPr lang="en-US" sz="2800" dirty="0" smtClean="0">
                <a:solidFill>
                  <a:srgbClr val="FF0000"/>
                </a:solidFill>
              </a:rPr>
              <a:t> </a:t>
            </a:r>
            <a:r>
              <a:rPr lang="en-US" sz="2800" dirty="0" err="1" smtClean="0">
                <a:solidFill>
                  <a:srgbClr val="FF0000"/>
                </a:solidFill>
              </a:rPr>
              <a:t>phú</a:t>
            </a:r>
            <a:r>
              <a:rPr lang="en-US" sz="2800" dirty="0" smtClean="0">
                <a:solidFill>
                  <a:srgbClr val="FF0000"/>
                </a:solidFill>
              </a:rPr>
              <a:t> </a:t>
            </a:r>
            <a:r>
              <a:rPr lang="en-US" sz="2800" dirty="0" err="1" smtClean="0">
                <a:solidFill>
                  <a:srgbClr val="FF0000"/>
                </a:solidFill>
              </a:rPr>
              <a:t>đáp</a:t>
            </a:r>
            <a:r>
              <a:rPr lang="en-US" sz="2800" dirty="0" smtClean="0">
                <a:solidFill>
                  <a:srgbClr val="FF0000"/>
                </a:solidFill>
              </a:rPr>
              <a:t> </a:t>
            </a:r>
            <a:r>
              <a:rPr lang="en-US" sz="2800" dirty="0" err="1" smtClean="0">
                <a:solidFill>
                  <a:srgbClr val="FF0000"/>
                </a:solidFill>
              </a:rPr>
              <a:t>ứng</a:t>
            </a:r>
            <a:r>
              <a:rPr lang="en-US" sz="2800" dirty="0" smtClean="0">
                <a:solidFill>
                  <a:srgbClr val="FF0000"/>
                </a:solidFill>
              </a:rPr>
              <a:t> </a:t>
            </a:r>
            <a:r>
              <a:rPr lang="en-US" sz="2800" dirty="0" err="1" smtClean="0">
                <a:solidFill>
                  <a:srgbClr val="FF0000"/>
                </a:solidFill>
              </a:rPr>
              <a:t>nhu</a:t>
            </a:r>
            <a:r>
              <a:rPr lang="en-US" sz="2800" dirty="0" smtClean="0">
                <a:solidFill>
                  <a:srgbClr val="FF0000"/>
                </a:solidFill>
              </a:rPr>
              <a:t> </a:t>
            </a:r>
            <a:r>
              <a:rPr lang="en-US" sz="2800" dirty="0" err="1" smtClean="0">
                <a:solidFill>
                  <a:srgbClr val="FF0000"/>
                </a:solidFill>
              </a:rPr>
              <a:t>cầu</a:t>
            </a:r>
            <a:r>
              <a:rPr lang="en-US" sz="2800" dirty="0" smtClean="0">
                <a:solidFill>
                  <a:srgbClr val="FF0000"/>
                </a:solidFill>
              </a:rPr>
              <a:t> </a:t>
            </a:r>
            <a:r>
              <a:rPr lang="en-US" sz="2800" dirty="0" err="1" smtClean="0">
                <a:solidFill>
                  <a:srgbClr val="FF0000"/>
                </a:solidFill>
              </a:rPr>
              <a:t>ngày</a:t>
            </a:r>
            <a:r>
              <a:rPr lang="en-US" sz="2800" dirty="0" smtClean="0">
                <a:solidFill>
                  <a:srgbClr val="FF0000"/>
                </a:solidFill>
              </a:rPr>
              <a:t> </a:t>
            </a:r>
            <a:r>
              <a:rPr lang="en-US" sz="2800" dirty="0" err="1" smtClean="0">
                <a:solidFill>
                  <a:srgbClr val="FF0000"/>
                </a:solidFill>
              </a:rPr>
              <a:t>càng</a:t>
            </a:r>
            <a:r>
              <a:rPr lang="en-US" sz="2800" dirty="0" smtClean="0">
                <a:solidFill>
                  <a:srgbClr val="FF0000"/>
                </a:solidFill>
              </a:rPr>
              <a:t> </a:t>
            </a:r>
            <a:r>
              <a:rPr lang="en-US" sz="2800" dirty="0" err="1" smtClean="0">
                <a:solidFill>
                  <a:srgbClr val="FF0000"/>
                </a:solidFill>
              </a:rPr>
              <a:t>cao</a:t>
            </a:r>
            <a:r>
              <a:rPr lang="en-US" sz="2800" dirty="0" smtClean="0">
                <a:solidFill>
                  <a:srgbClr val="FF0000"/>
                </a:solidFill>
              </a:rPr>
              <a:t> </a:t>
            </a:r>
            <a:r>
              <a:rPr lang="en-US" sz="2800" dirty="0" err="1" smtClean="0">
                <a:solidFill>
                  <a:srgbClr val="FF0000"/>
                </a:solidFill>
              </a:rPr>
              <a:t>của</a:t>
            </a:r>
            <a:r>
              <a:rPr lang="en-US" sz="2800" dirty="0" smtClean="0">
                <a:solidFill>
                  <a:srgbClr val="FF0000"/>
                </a:solidFill>
              </a:rPr>
              <a:t> con </a:t>
            </a:r>
            <a:r>
              <a:rPr lang="en-US" sz="2800" dirty="0" err="1" smtClean="0">
                <a:solidFill>
                  <a:srgbClr val="FF0000"/>
                </a:solidFill>
              </a:rPr>
              <a:t>người</a:t>
            </a:r>
            <a:r>
              <a:rPr lang="en-US" sz="2800" dirty="0" smtClean="0">
                <a:solidFill>
                  <a:srgbClr val="FF0000"/>
                </a:solidFill>
              </a:rPr>
              <a:t>.</a:t>
            </a:r>
            <a:endParaRPr 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blinds(horizontal)">
                                      <p:cBhvr>
                                        <p:cTn id="17" dur="500"/>
                                        <p:tgtEl>
                                          <p:spTgt spid="33794"/>
                                        </p:tgtEl>
                                      </p:cBhvr>
                                    </p:animEffect>
                                  </p:childTnLst>
                                </p:cTn>
                              </p:par>
                              <p:par>
                                <p:cTn id="18" presetID="3" presetClass="entr" presetSubtype="10" fill="hold" nodeType="withEffect">
                                  <p:stCondLst>
                                    <p:cond delay="0"/>
                                  </p:stCondLst>
                                  <p:childTnLst>
                                    <p:set>
                                      <p:cBhvr>
                                        <p:cTn id="19" dur="1" fill="hold">
                                          <p:stCondLst>
                                            <p:cond delay="0"/>
                                          </p:stCondLst>
                                        </p:cTn>
                                        <p:tgtEl>
                                          <p:spTgt spid="33796"/>
                                        </p:tgtEl>
                                        <p:attrNameLst>
                                          <p:attrName>style.visibility</p:attrName>
                                        </p:attrNameLst>
                                      </p:cBhvr>
                                      <p:to>
                                        <p:strVal val="visible"/>
                                      </p:to>
                                    </p:set>
                                    <p:animEffect transition="in" filter="blinds(horizontal)">
                                      <p:cBhvr>
                                        <p:cTn id="20" dur="500"/>
                                        <p:tgtEl>
                                          <p:spTgt spid="3379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3798"/>
                                        </p:tgtEl>
                                        <p:attrNameLst>
                                          <p:attrName>style.visibility</p:attrName>
                                        </p:attrNameLst>
                                      </p:cBhvr>
                                      <p:to>
                                        <p:strVal val="visible"/>
                                      </p:to>
                                    </p:set>
                                    <p:animEffect transition="in" filter="blinds(horizontal)">
                                      <p:cBhvr>
                                        <p:cTn id="25" dur="500"/>
                                        <p:tgtEl>
                                          <p:spTgt spid="33798"/>
                                        </p:tgtEl>
                                      </p:cBhvr>
                                    </p:animEffect>
                                  </p:childTnLst>
                                </p:cTn>
                              </p:par>
                              <p:par>
                                <p:cTn id="26" presetID="3" presetClass="entr" presetSubtype="10" fill="hold" nodeType="withEffect">
                                  <p:stCondLst>
                                    <p:cond delay="0"/>
                                  </p:stCondLst>
                                  <p:childTnLst>
                                    <p:set>
                                      <p:cBhvr>
                                        <p:cTn id="27" dur="1" fill="hold">
                                          <p:stCondLst>
                                            <p:cond delay="0"/>
                                          </p:stCondLst>
                                        </p:cTn>
                                        <p:tgtEl>
                                          <p:spTgt spid="33800"/>
                                        </p:tgtEl>
                                        <p:attrNameLst>
                                          <p:attrName>style.visibility</p:attrName>
                                        </p:attrNameLst>
                                      </p:cBhvr>
                                      <p:to>
                                        <p:strVal val="visible"/>
                                      </p:to>
                                    </p:set>
                                    <p:animEffect transition="in" filter="blinds(horizontal)">
                                      <p:cBhvr>
                                        <p:cTn id="28" dur="500"/>
                                        <p:tgtEl>
                                          <p:spTgt spid="3380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3804"/>
                                        </p:tgtEl>
                                        <p:attrNameLst>
                                          <p:attrName>style.visibility</p:attrName>
                                        </p:attrNameLst>
                                      </p:cBhvr>
                                      <p:to>
                                        <p:strVal val="visible"/>
                                      </p:to>
                                    </p:set>
                                    <p:animEffect transition="in" filter="box(in)">
                                      <p:cBhvr>
                                        <p:cTn id="33" dur="500"/>
                                        <p:tgtEl>
                                          <p:spTgt spid="33804"/>
                                        </p:tgtEl>
                                      </p:cBhvr>
                                    </p:animEffect>
                                  </p:childTnLst>
                                </p:cTn>
                              </p:par>
                              <p:par>
                                <p:cTn id="34" presetID="4" presetClass="entr" presetSubtype="16" fill="hold" nodeType="withEffect">
                                  <p:stCondLst>
                                    <p:cond delay="0"/>
                                  </p:stCondLst>
                                  <p:childTnLst>
                                    <p:set>
                                      <p:cBhvr>
                                        <p:cTn id="35" dur="1" fill="hold">
                                          <p:stCondLst>
                                            <p:cond delay="0"/>
                                          </p:stCondLst>
                                        </p:cTn>
                                        <p:tgtEl>
                                          <p:spTgt spid="33802"/>
                                        </p:tgtEl>
                                        <p:attrNameLst>
                                          <p:attrName>style.visibility</p:attrName>
                                        </p:attrNameLst>
                                      </p:cBhvr>
                                      <p:to>
                                        <p:strVal val="visible"/>
                                      </p:to>
                                    </p:set>
                                    <p:animEffect transition="in" filter="box(in)">
                                      <p:cBhvr>
                                        <p:cTn id="36" dur="500"/>
                                        <p:tgtEl>
                                          <p:spTgt spid="3380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heckerboard(across)">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48641"/>
            <a:ext cx="7886700" cy="914399"/>
          </a:xfrm>
        </p:spPr>
        <p:txBody>
          <a:bodyPr>
            <a:normAutofit fontScale="85000" lnSpcReduction="20000"/>
          </a:bodyPr>
          <a:lstStyle/>
          <a:p>
            <a:pPr marL="0" indent="0">
              <a:buNone/>
            </a:pPr>
            <a:r>
              <a:rPr lang="en-US" dirty="0">
                <a:solidFill>
                  <a:srgbClr val="00B0F0"/>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dirty="0">
                <a:solidFill>
                  <a:srgbClr val="C00000"/>
                </a:solidFill>
                <a:latin typeface="Times New Roman" panose="02020603050405020304" pitchFamily="18" charset="0"/>
                <a:cs typeface="Times New Roman" panose="02020603050405020304" pitchFamily="18" charset="0"/>
              </a:rPr>
              <a:t>1. Lựa chọn đồ dùng điện trong gia đình</a:t>
            </a:r>
            <a:endParaRPr lang="vi-VN" b="1" dirty="0">
              <a:solidFill>
                <a:srgbClr val="C00000"/>
              </a:solidFill>
              <a:latin typeface="Times New Roman" panose="02020603050405020304" pitchFamily="18" charset="0"/>
              <a:cs typeface="Times New Roman" panose="02020603050405020304" pitchFamily="18" charset="0"/>
            </a:endParaRPr>
          </a:p>
          <a:p>
            <a:pPr marL="0" indent="0">
              <a:buNone/>
            </a:pPr>
            <a:endParaRPr lang="vi-VN" dirty="0"/>
          </a:p>
        </p:txBody>
      </p:sp>
      <p:sp>
        <p:nvSpPr>
          <p:cNvPr id="4" name="Rounded Rectangular Callout 3"/>
          <p:cNvSpPr/>
          <p:nvPr/>
        </p:nvSpPr>
        <p:spPr>
          <a:xfrm>
            <a:off x="2618290" y="2069877"/>
            <a:ext cx="4827538" cy="1943316"/>
          </a:xfrm>
          <a:prstGeom prst="wedgeRoundRectCallout">
            <a:avLst>
              <a:gd name="adj1" fmla="val -56276"/>
              <a:gd name="adj2" fmla="val 9857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600" b="1" i="1" dirty="0">
                <a:latin typeface="Times New Roman" pitchFamily="18" charset="0"/>
                <a:cs typeface="Times New Roman" pitchFamily="18" charset="0"/>
              </a:rPr>
              <a:t>THẢO LUẬN(2P)</a:t>
            </a:r>
          </a:p>
          <a:p>
            <a:pPr algn="ctr"/>
            <a:r>
              <a:rPr lang="en-US" sz="3200" dirty="0">
                <a:latin typeface="Times New Roman" panose="02020603050405020304" pitchFamily="18" charset="0"/>
                <a:cs typeface="Times New Roman" panose="02020603050405020304" pitchFamily="18" charset="0"/>
              </a:rPr>
              <a:t>Các biện pháp đảm bảo an toàn đối với người sử dụng điện </a:t>
            </a:r>
            <a:endParaRPr lang="en-US" sz="3200" b="1" i="1"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31194" y="1996285"/>
            <a:ext cx="1867848" cy="2492896"/>
          </a:xfrm>
          <a:prstGeom prst="rect">
            <a:avLst/>
          </a:prstGeom>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117625" y="4791076"/>
            <a:ext cx="1657350" cy="2066925"/>
          </a:xfrm>
          <a:prstGeom prst="rect">
            <a:avLst/>
          </a:prstGeom>
        </p:spPr>
      </p:pic>
      <p:sp>
        <p:nvSpPr>
          <p:cNvPr id="9" name="Title 1"/>
          <p:cNvSpPr>
            <a:spLocks noGrp="1"/>
          </p:cNvSpPr>
          <p:nvPr>
            <p:ph type="title"/>
          </p:nvPr>
        </p:nvSpPr>
        <p:spPr>
          <a:xfrm>
            <a:off x="2099043" y="82528"/>
            <a:ext cx="5537018" cy="392521"/>
          </a:xfrm>
        </p:spPr>
        <p:txBody>
          <a:bodyPr>
            <a:normAutofit fontScale="90000"/>
          </a:bodyPr>
          <a:lstStyle/>
          <a:p>
            <a:pPr algn="ctr"/>
            <a:r>
              <a:rPr lang="en-US" sz="2400" dirty="0">
                <a:solidFill>
                  <a:srgbClr val="FF0000"/>
                </a:solidFill>
                <a:latin typeface="Times New Roman" panose="02020603050405020304" pitchFamily="18" charset="0"/>
                <a:cs typeface="Times New Roman" panose="02020603050405020304" pitchFamily="18" charset="0"/>
              </a:rPr>
              <a:t>BÀI 10: ĐỒ DÙNG ĐIỆN TRONG GIA ĐÌNH (t2)</a:t>
            </a:r>
            <a:endParaRPr lang="vi-VN" sz="2400" dirty="0"/>
          </a:p>
        </p:txBody>
      </p:sp>
      <p:sp>
        <p:nvSpPr>
          <p:cNvPr id="10" name="Content Placeholder 2"/>
          <p:cNvSpPr txBox="1">
            <a:spLocks/>
          </p:cNvSpPr>
          <p:nvPr/>
        </p:nvSpPr>
        <p:spPr>
          <a:xfrm>
            <a:off x="628650" y="1463040"/>
            <a:ext cx="7886700" cy="43107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C00000"/>
                </a:solidFill>
                <a:latin typeface="Times New Roman" panose="02020603050405020304" pitchFamily="18" charset="0"/>
                <a:cs typeface="Times New Roman" panose="02020603050405020304" pitchFamily="18" charset="0"/>
              </a:rPr>
              <a:t>2. An </a:t>
            </a:r>
            <a:r>
              <a:rPr lang="en-US" dirty="0" err="1">
                <a:solidFill>
                  <a:srgbClr val="C00000"/>
                </a:solidFill>
                <a:latin typeface="Times New Roman" panose="02020603050405020304" pitchFamily="18" charset="0"/>
                <a:cs typeface="Times New Roman" panose="02020603050405020304" pitchFamily="18" charset="0"/>
              </a:rPr>
              <a:t>toàn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sử</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dụng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đồ</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dùng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điện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đình</a:t>
            </a:r>
            <a:r>
              <a:rPr lang="en-US" dirty="0">
                <a:solidFill>
                  <a:srgbClr val="C00000"/>
                </a:solidFill>
                <a:latin typeface="Times New Roman" panose="02020603050405020304" pitchFamily="18" charset="0"/>
                <a:cs typeface="Times New Roman" panose="02020603050405020304" pitchFamily="18" charset="0"/>
              </a:rPr>
              <a:t>: https://youtu.be/e6JbP1OImiQ</a:t>
            </a:r>
            <a:endParaRPr lang="vi-VN" b="1" dirty="0">
              <a:solidFill>
                <a:srgbClr val="C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vi-VN" dirty="0"/>
          </a:p>
        </p:txBody>
      </p:sp>
    </p:spTree>
    <p:extLst>
      <p:ext uri="{BB962C8B-B14F-4D97-AF65-F5344CB8AC3E}">
        <p14:creationId xmlns="" xmlns:p14="http://schemas.microsoft.com/office/powerpoint/2010/main" val="364245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IP STEM 2017] An toàn điện trong nhà - A01">
            <a:hlinkClick r:id="" action="ppaction://media"/>
            <a:extLst>
              <a:ext uri="{FF2B5EF4-FFF2-40B4-BE49-F238E27FC236}">
                <a16:creationId xmlns="" xmlns:a16="http://schemas.microsoft.com/office/drawing/2014/main" id="{113DAE02-4AF6-4E0C-81F9-5881682CB027}"/>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857957" y="643468"/>
            <a:ext cx="7428087" cy="5571065"/>
          </a:xfrm>
          <a:prstGeom prst="rect">
            <a:avLst/>
          </a:prstGeom>
          <a:ln>
            <a:noFill/>
          </a:ln>
          <a:effectLst>
            <a:softEdge rad="112500"/>
          </a:effectLst>
        </p:spPr>
      </p:pic>
    </p:spTree>
    <p:extLst>
      <p:ext uri="{BB962C8B-B14F-4D97-AF65-F5344CB8AC3E}">
        <p14:creationId xmlns="" xmlns:p14="http://schemas.microsoft.com/office/powerpoint/2010/main" val="4478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48641"/>
            <a:ext cx="7886700" cy="914399"/>
          </a:xfrm>
        </p:spPr>
        <p:txBody>
          <a:bodyPr>
            <a:normAutofit fontScale="85000" lnSpcReduction="20000"/>
          </a:bodyPr>
          <a:lstStyle/>
          <a:p>
            <a:pPr marL="0" indent="0">
              <a:buNone/>
            </a:pPr>
            <a:r>
              <a:rPr lang="en-US" dirty="0">
                <a:solidFill>
                  <a:srgbClr val="00B0F0"/>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dirty="0">
                <a:solidFill>
                  <a:srgbClr val="C00000"/>
                </a:solidFill>
                <a:latin typeface="Times New Roman" panose="02020603050405020304" pitchFamily="18" charset="0"/>
                <a:cs typeface="Times New Roman" panose="02020603050405020304" pitchFamily="18" charset="0"/>
              </a:rPr>
              <a:t>1. Lựa chọn đồ dùng điện trong gia đình</a:t>
            </a:r>
            <a:endParaRPr lang="vi-VN" b="1" dirty="0">
              <a:solidFill>
                <a:srgbClr val="C00000"/>
              </a:solidFill>
              <a:latin typeface="Times New Roman" panose="02020603050405020304" pitchFamily="18" charset="0"/>
              <a:cs typeface="Times New Roman" panose="02020603050405020304" pitchFamily="18" charset="0"/>
            </a:endParaRPr>
          </a:p>
          <a:p>
            <a:pPr marL="0" indent="0">
              <a:buNone/>
            </a:pPr>
            <a:endParaRPr lang="vi-VN" dirty="0"/>
          </a:p>
        </p:txBody>
      </p:sp>
      <p:sp>
        <p:nvSpPr>
          <p:cNvPr id="6" name="Rounded Rectangular Callout 5"/>
          <p:cNvSpPr/>
          <p:nvPr/>
        </p:nvSpPr>
        <p:spPr>
          <a:xfrm>
            <a:off x="628651" y="1894114"/>
            <a:ext cx="6830828" cy="4180678"/>
          </a:xfrm>
          <a:prstGeom prst="wedgeRoundRectCallout">
            <a:avLst>
              <a:gd name="adj1" fmla="val 40245"/>
              <a:gd name="adj2" fmla="val 6338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dirty="0">
                <a:latin typeface="Times New Roman" panose="02020603050405020304" pitchFamily="18" charset="0"/>
                <a:cs typeface="Times New Roman" panose="02020603050405020304" pitchFamily="18" charset="0"/>
              </a:rPr>
              <a:t>- Không chạm vào chỗ đang có điện như ổ cắm điện, dây điện trần hay những nơi hở điện. Đảm bảo tốt việc cách điện giữa dây dẫn và đồ dùng điện.</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Không cắm phích điện, đóng cầu dao, bật công tắc điện hay sử dụng đồ điện khi tay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bị ướt</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Không được vừa sử dụng vừa nạp điện. Khi nạp đầy cần rút nguồn tránh cháy nổ</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Không tiếp xúc trực tiếp với những bộ phận của thiết bị điện có nhiệt độ cao hoặc đang vận hành (ví dụ như mặt bàn là hay cánh quạt đang hoạt động).</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Thường xuyên kiểm tra (Hình 10.4), sửa chữa hoặc thay thế ngay nếu đồ dùng điện bị hư hỏng, để tránh cháy nổ, hở điện gây điện giật.</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Khi sửa chữa đồ điện phải ngắt nguồn, sử dụng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cụ bảo vệ an toàn điện, treo biển hoặc cử người giám sát nguồn điện</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Các đồ dùng điện khi không sử dụng nữa, phải xử lí đúng cách để tránh tác hại ảnh hưởng đến môi trường và sức </a:t>
            </a:r>
            <a:r>
              <a:rPr lang="en-US" sz="2000" dirty="0" err="1">
                <a:latin typeface="Times New Roman" panose="02020603050405020304" pitchFamily="18" charset="0"/>
                <a:cs typeface="Times New Roman" panose="02020603050405020304" pitchFamily="18" charset="0"/>
              </a:rPr>
              <a:t>khoẻ</a:t>
            </a:r>
            <a:r>
              <a:rPr lang="en-US" sz="2000" dirty="0">
                <a:latin typeface="Times New Roman" panose="02020603050405020304" pitchFamily="18" charset="0"/>
                <a:cs typeface="Times New Roman" panose="02020603050405020304" pitchFamily="18" charset="0"/>
              </a:rPr>
              <a:t> con người</a:t>
            </a:r>
            <a:endParaRPr lang="vi-VN" sz="2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117625" y="4791076"/>
            <a:ext cx="1657350" cy="2066925"/>
          </a:xfrm>
          <a:prstGeom prst="rect">
            <a:avLst/>
          </a:prstGeom>
        </p:spPr>
      </p:pic>
      <p:sp>
        <p:nvSpPr>
          <p:cNvPr id="9" name="Title 1"/>
          <p:cNvSpPr>
            <a:spLocks noGrp="1"/>
          </p:cNvSpPr>
          <p:nvPr>
            <p:ph type="title"/>
          </p:nvPr>
        </p:nvSpPr>
        <p:spPr>
          <a:xfrm>
            <a:off x="2099043" y="82528"/>
            <a:ext cx="5537018" cy="392521"/>
          </a:xfrm>
        </p:spPr>
        <p:txBody>
          <a:bodyPr>
            <a:normAutofit fontScale="90000"/>
          </a:bodyPr>
          <a:lstStyle/>
          <a:p>
            <a:pPr algn="ctr"/>
            <a:r>
              <a:rPr lang="en-US" sz="2400" dirty="0">
                <a:solidFill>
                  <a:srgbClr val="FF0000"/>
                </a:solidFill>
                <a:latin typeface="Times New Roman" panose="02020603050405020304" pitchFamily="18" charset="0"/>
                <a:cs typeface="Times New Roman" panose="02020603050405020304" pitchFamily="18" charset="0"/>
              </a:rPr>
              <a:t>BÀI 10: ĐỒ DÙNG ĐIỆN TRONG GIA ĐÌNH (t2)</a:t>
            </a:r>
            <a:endParaRPr lang="vi-VN" sz="2400" dirty="0"/>
          </a:p>
        </p:txBody>
      </p:sp>
      <p:sp>
        <p:nvSpPr>
          <p:cNvPr id="10" name="Content Placeholder 2"/>
          <p:cNvSpPr txBox="1">
            <a:spLocks/>
          </p:cNvSpPr>
          <p:nvPr/>
        </p:nvSpPr>
        <p:spPr>
          <a:xfrm>
            <a:off x="628650" y="1463040"/>
            <a:ext cx="7886700" cy="43107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C00000"/>
                </a:solidFill>
                <a:latin typeface="Times New Roman" panose="02020603050405020304" pitchFamily="18" charset="0"/>
                <a:cs typeface="Times New Roman" panose="02020603050405020304" pitchFamily="18" charset="0"/>
              </a:rPr>
              <a:t>2. An </a:t>
            </a:r>
            <a:r>
              <a:rPr lang="en-US" dirty="0" err="1">
                <a:solidFill>
                  <a:srgbClr val="C00000"/>
                </a:solidFill>
                <a:latin typeface="Times New Roman" panose="02020603050405020304" pitchFamily="18" charset="0"/>
                <a:cs typeface="Times New Roman" panose="02020603050405020304" pitchFamily="18" charset="0"/>
              </a:rPr>
              <a:t>toàn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sử</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dụng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đồ</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dùng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điện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đình</a:t>
            </a:r>
            <a:endParaRPr lang="vi-VN" dirty="0"/>
          </a:p>
        </p:txBody>
      </p:sp>
    </p:spTree>
    <p:extLst>
      <p:ext uri="{BB962C8B-B14F-4D97-AF65-F5344CB8AC3E}">
        <p14:creationId xmlns="" xmlns:p14="http://schemas.microsoft.com/office/powerpoint/2010/main" val="364023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xfrm>
            <a:off x="5804808" y="7792"/>
            <a:ext cx="3113858" cy="3138261"/>
          </a:xfrm>
          <a:prstGeom prst="cloudCallout">
            <a:avLst>
              <a:gd name="adj1" fmla="val -41190"/>
              <a:gd name="adj2" fmla="val 66713"/>
            </a:avLst>
          </a:prstGeom>
          <a:ln>
            <a:headEnd/>
            <a:tailEnd/>
          </a:ln>
        </p:spPr>
        <p:style>
          <a:lnRef idx="1">
            <a:schemeClr val="accent3"/>
          </a:lnRef>
          <a:fillRef idx="2">
            <a:schemeClr val="accent3"/>
          </a:fillRef>
          <a:effectRef idx="1">
            <a:schemeClr val="accent3"/>
          </a:effectRef>
          <a:fontRef idx="minor">
            <a:schemeClr val="dk1"/>
          </a:fontRef>
        </p:style>
        <p:txBody>
          <a:bodyPr anchor="ctr">
            <a:normAutofit fontScale="77500" lnSpcReduction="20000"/>
          </a:bodyPr>
          <a:lstStyle/>
          <a:p>
            <a:pPr marL="0" indent="0">
              <a:buNone/>
            </a:pPr>
            <a:r>
              <a:rPr lang="en-US" dirty="0">
                <a:latin typeface="Times New Roman" panose="02020603050405020304" pitchFamily="18" charset="0"/>
                <a:cs typeface="Times New Roman" panose="02020603050405020304" pitchFamily="18" charset="0"/>
              </a:rPr>
              <a:t> Nêu các biện pháp đảm bảo an toàn đối với đồ dùng điện ?</a:t>
            </a:r>
            <a:endParaRPr lang="vi-VN" dirty="0">
              <a:latin typeface="Times New Roman" panose="02020603050405020304" pitchFamily="18" charset="0"/>
              <a:cs typeface="Times New Roman" panose="02020603050405020304" pitchFamily="18" charset="0"/>
            </a:endParaRPr>
          </a:p>
          <a:p>
            <a:pPr marL="0" indent="0" algn="ctr">
              <a:buNone/>
            </a:pPr>
            <a:endParaRPr lang="vi-VN" sz="3200" b="1" dirty="0">
              <a:latin typeface="Times New Roman" pitchFamily="18" charset="0"/>
            </a:endParaRPr>
          </a:p>
        </p:txBody>
      </p:sp>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445802" y="3726232"/>
            <a:ext cx="3263858" cy="3061448"/>
          </a:xfrm>
          <a:prstGeom prst="rect">
            <a:avLst/>
          </a:prstGeom>
        </p:spPr>
      </p:pic>
      <p:sp>
        <p:nvSpPr>
          <p:cNvPr id="6" name="TextBox 5"/>
          <p:cNvSpPr txBox="1"/>
          <p:nvPr/>
        </p:nvSpPr>
        <p:spPr>
          <a:xfrm>
            <a:off x="287865" y="1347397"/>
            <a:ext cx="5289047" cy="6001643"/>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Đặt đồ dùng điện trên bề mặt ổn định hoặc cố định chắc chắn để tránh rơi, đổ trong quá trình vận hành.</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Hạn chế cắm chung nhiều đồ dùng điện có công suất lớn trên cùng một ổ cắm</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Vận hành đồ dùng điện theo đúng quy trình hướng dẫn.</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Nên sử dụng đúng chức năng của đồ dùng điện.</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Tránh đặt đồ dùng điện ở nơi ẩm ướt hoặc gần các nguồn nhiệt (nơi nấu ăn, nơi ánh nắng mặt trời, khu vực dễ cháy nổ,...).</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Ngắt điện hoặc rút phích cắm điện khỏi ổ cắm khi không sử dụng hoặc trước khi làm vệ sinh.</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4153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 y="1"/>
            <a:ext cx="1850027" cy="1325563"/>
          </a:xfrm>
        </p:spPr>
        <p:txBody>
          <a:bodyPr>
            <a:normAutofit fontScale="90000"/>
          </a:bodyPr>
          <a:lstStyle/>
          <a:p>
            <a:r>
              <a:rPr lang="vi-VN" u="sng" dirty="0">
                <a:solidFill>
                  <a:srgbClr val="FF0000"/>
                </a:solidFill>
              </a:rPr>
              <a:t>Vận dụng</a:t>
            </a:r>
            <a:endParaRPr lang="vi-VN" dirty="0"/>
          </a:p>
        </p:txBody>
      </p:sp>
      <p:pic>
        <p:nvPicPr>
          <p:cNvPr id="4" name="2 Minute Timer with Music for Kids Countdown Videos HD">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cstate="print"/>
          <a:stretch>
            <a:fillRect/>
          </a:stretch>
        </p:blipFill>
        <p:spPr>
          <a:xfrm>
            <a:off x="7240090" y="5259487"/>
            <a:ext cx="1655717" cy="1539649"/>
          </a:xfrm>
        </p:spPr>
      </p:pic>
      <p:sp>
        <p:nvSpPr>
          <p:cNvPr id="6" name="TextBox 5"/>
          <p:cNvSpPr txBox="1"/>
          <p:nvPr/>
        </p:nvSpPr>
        <p:spPr>
          <a:xfrm>
            <a:off x="1062991" y="189675"/>
            <a:ext cx="8445137" cy="1323439"/>
          </a:xfrm>
          <a:prstGeom prst="rect">
            <a:avLst/>
          </a:prstGeom>
          <a:noFill/>
        </p:spPr>
        <p:txBody>
          <a:bodyPr wrap="square" rtlCol="0">
            <a:spAutoFit/>
          </a:bodyPr>
          <a:lstStyle/>
          <a:p>
            <a:pPr algn="ctr">
              <a:lnSpc>
                <a:spcPct val="200000"/>
              </a:lnSpc>
            </a:pPr>
            <a:r>
              <a:rPr lang="en-US" sz="4000" b="1" dirty="0">
                <a:solidFill>
                  <a:srgbClr val="7030A0"/>
                </a:solidFill>
                <a:latin typeface="Times New Roman" panose="02020603050405020304" pitchFamily="18" charset="0"/>
                <a:cs typeface="Times New Roman" panose="02020603050405020304" pitchFamily="18" charset="0"/>
              </a:rPr>
              <a:t>TRÒ </a:t>
            </a:r>
            <a:r>
              <a:rPr lang="en-US" sz="4000" b="1" dirty="0" err="1">
                <a:solidFill>
                  <a:srgbClr val="7030A0"/>
                </a:solidFill>
                <a:latin typeface="Times New Roman" panose="02020603050405020304" pitchFamily="18" charset="0"/>
                <a:cs typeface="Times New Roman" panose="02020603050405020304" pitchFamily="18" charset="0"/>
              </a:rPr>
              <a:t>CHƠI:Ai</a:t>
            </a:r>
            <a:r>
              <a:rPr lang="en-US" sz="4000" b="1" dirty="0">
                <a:solidFill>
                  <a:srgbClr val="7030A0"/>
                </a:solidFill>
                <a:latin typeface="Times New Roman" panose="02020603050405020304" pitchFamily="18" charset="0"/>
                <a:cs typeface="Times New Roman" panose="02020603050405020304" pitchFamily="18" charset="0"/>
              </a:rPr>
              <a:t> nhanh tay </a:t>
            </a:r>
            <a:r>
              <a:rPr lang="en-US" sz="4000" b="1" dirty="0" err="1">
                <a:solidFill>
                  <a:srgbClr val="7030A0"/>
                </a:solidFill>
                <a:latin typeface="Times New Roman" panose="02020603050405020304" pitchFamily="18" charset="0"/>
                <a:cs typeface="Times New Roman" panose="02020603050405020304" pitchFamily="18" charset="0"/>
              </a:rPr>
              <a:t>hơn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nào</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38267" y="1841035"/>
            <a:ext cx="8445137" cy="3539430"/>
          </a:xfrm>
          <a:prstGeom prst="rect">
            <a:avLst/>
          </a:prstGeom>
          <a:noFill/>
        </p:spPr>
        <p:txBody>
          <a:bodyPr wrap="square" rtlCol="0">
            <a:spAutoFit/>
          </a:bodyPr>
          <a:lstStyle/>
          <a:p>
            <a:pPr>
              <a:lnSpc>
                <a:spcPct val="200000"/>
              </a:lnSpc>
            </a:pPr>
            <a:r>
              <a:rPr lang="en-US" sz="2800" dirty="0" err="1">
                <a:solidFill>
                  <a:schemeClr val="accent6"/>
                </a:solidFill>
                <a:latin typeface="Times New Roman" panose="02020603050405020304" pitchFamily="18" charset="0"/>
                <a:cs typeface="Times New Roman" panose="02020603050405020304" pitchFamily="18" charset="0"/>
              </a:rPr>
              <a:t>Luật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chơi:Trong</a:t>
            </a:r>
            <a:r>
              <a:rPr lang="en-US" sz="2800" dirty="0">
                <a:solidFill>
                  <a:schemeClr val="accent6"/>
                </a:solidFill>
                <a:latin typeface="Times New Roman" panose="02020603050405020304" pitchFamily="18" charset="0"/>
                <a:cs typeface="Times New Roman" panose="02020603050405020304" pitchFamily="18" charset="0"/>
              </a:rPr>
              <a:t> 2 phút mỗi thành viên trong nhóm chuyền phấn chạy nhanh lên bảng kể tên các đồ dùng điện trong </a:t>
            </a:r>
            <a:r>
              <a:rPr lang="en-US" sz="2800" dirty="0" err="1">
                <a:solidFill>
                  <a:schemeClr val="accent6"/>
                </a:solidFill>
                <a:latin typeface="Times New Roman" panose="02020603050405020304" pitchFamily="18" charset="0"/>
                <a:cs typeface="Times New Roman" panose="02020603050405020304" pitchFamily="18" charset="0"/>
              </a:rPr>
              <a:t>gia</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đình</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và</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công</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dụng</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của</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nó</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sau</a:t>
            </a:r>
            <a:r>
              <a:rPr lang="en-US" sz="2800" dirty="0">
                <a:solidFill>
                  <a:schemeClr val="accent6"/>
                </a:solidFill>
                <a:latin typeface="Times New Roman" panose="02020603050405020304" pitchFamily="18" charset="0"/>
                <a:cs typeface="Times New Roman" panose="02020603050405020304" pitchFamily="18" charset="0"/>
              </a:rPr>
              <a:t> 2 phút đội nào </a:t>
            </a:r>
            <a:r>
              <a:rPr lang="en-US" sz="2800" dirty="0" err="1">
                <a:solidFill>
                  <a:schemeClr val="accent6"/>
                </a:solidFill>
                <a:latin typeface="Times New Roman" panose="02020603050405020304" pitchFamily="18" charset="0"/>
                <a:cs typeface="Times New Roman" panose="02020603050405020304" pitchFamily="18" charset="0"/>
              </a:rPr>
              <a:t>kể</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đúng</a:t>
            </a:r>
            <a:r>
              <a:rPr lang="en-US" sz="2800" dirty="0">
                <a:solidFill>
                  <a:schemeClr val="accent6"/>
                </a:solidFill>
                <a:latin typeface="Times New Roman" panose="02020603050405020304" pitchFamily="18" charset="0"/>
                <a:cs typeface="Times New Roman" panose="02020603050405020304" pitchFamily="18" charset="0"/>
              </a:rPr>
              <a:t>, nhiều nhất đội đó giành chiến thắng</a:t>
            </a:r>
            <a:endParaRPr lang="vi-VN" sz="2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299237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1" y="116932"/>
            <a:ext cx="1947998" cy="1325563"/>
          </a:xfrm>
        </p:spPr>
        <p:txBody>
          <a:bodyPr/>
          <a:lstStyle/>
          <a:p>
            <a:r>
              <a:rPr lang="vi-VN" u="sng" dirty="0">
                <a:solidFill>
                  <a:srgbClr val="FF0000"/>
                </a:solidFill>
              </a:rPr>
              <a:t>Vận dụng</a:t>
            </a: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655799279"/>
              </p:ext>
            </p:extLst>
          </p:nvPr>
        </p:nvGraphicFramePr>
        <p:xfrm>
          <a:off x="618852" y="2682287"/>
          <a:ext cx="8208373" cy="3894917"/>
        </p:xfrm>
        <a:graphic>
          <a:graphicData uri="http://schemas.openxmlformats.org/drawingml/2006/table">
            <a:tbl>
              <a:tblPr firstRow="1" firstCol="1" bandRow="1">
                <a:tableStyleId>{5C22544A-7EE6-4342-B048-85BDC9FD1C3A}</a:tableStyleId>
              </a:tblPr>
              <a:tblGrid>
                <a:gridCol w="643414">
                  <a:extLst>
                    <a:ext uri="{9D8B030D-6E8A-4147-A177-3AD203B41FA5}">
                      <a16:colId xmlns="" xmlns:a16="http://schemas.microsoft.com/office/drawing/2014/main" val="556566226"/>
                    </a:ext>
                  </a:extLst>
                </a:gridCol>
                <a:gridCol w="3198560">
                  <a:extLst>
                    <a:ext uri="{9D8B030D-6E8A-4147-A177-3AD203B41FA5}">
                      <a16:colId xmlns="" xmlns:a16="http://schemas.microsoft.com/office/drawing/2014/main" val="2483753510"/>
                    </a:ext>
                  </a:extLst>
                </a:gridCol>
                <a:gridCol w="812640">
                  <a:extLst>
                    <a:ext uri="{9D8B030D-6E8A-4147-A177-3AD203B41FA5}">
                      <a16:colId xmlns="" xmlns:a16="http://schemas.microsoft.com/office/drawing/2014/main" val="2195101360"/>
                    </a:ext>
                  </a:extLst>
                </a:gridCol>
                <a:gridCol w="812640">
                  <a:extLst>
                    <a:ext uri="{9D8B030D-6E8A-4147-A177-3AD203B41FA5}">
                      <a16:colId xmlns="" xmlns:a16="http://schemas.microsoft.com/office/drawing/2014/main" val="2041618125"/>
                    </a:ext>
                  </a:extLst>
                </a:gridCol>
                <a:gridCol w="2741119">
                  <a:extLst>
                    <a:ext uri="{9D8B030D-6E8A-4147-A177-3AD203B41FA5}">
                      <a16:colId xmlns="" xmlns:a16="http://schemas.microsoft.com/office/drawing/2014/main" val="4262358540"/>
                    </a:ext>
                  </a:extLst>
                </a:gridCol>
              </a:tblGrid>
              <a:tr h="638739">
                <a:tc rowSpan="2">
                  <a:txBody>
                    <a:bodyPr/>
                    <a:lstStyle/>
                    <a:p>
                      <a:pPr marL="88900">
                        <a:lnSpc>
                          <a:spcPct val="107000"/>
                        </a:lnSpc>
                        <a:spcAft>
                          <a:spcPts val="0"/>
                        </a:spcAft>
                      </a:pPr>
                      <a:r>
                        <a:rPr lang="en-US" sz="2800">
                          <a:effectLst/>
                          <a:latin typeface="Times New Roman" panose="02020603050405020304" pitchFamily="18" charset="0"/>
                          <a:cs typeface="Times New Roman" panose="02020603050405020304" pitchFamily="18" charset="0"/>
                        </a:rPr>
                        <a:t>STT</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rowSpan="2">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huống</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gridSpan="2">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An toàn</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hMerge="1">
                  <a:txBody>
                    <a:bodyPr/>
                    <a:lstStyle/>
                    <a:p>
                      <a:endParaRPr lang="vi-VN"/>
                    </a:p>
                  </a:txBody>
                  <a:tcPr/>
                </a:tc>
                <a:tc rowSpan="2">
                  <a:txBody>
                    <a:bodyPr/>
                    <a:lstStyle/>
                    <a:p>
                      <a:pPr algn="ctr">
                        <a:lnSpc>
                          <a:spcPct val="107000"/>
                        </a:lnSpc>
                        <a:spcAft>
                          <a:spcPts val="0"/>
                        </a:spcAft>
                      </a:pPr>
                      <a:r>
                        <a:rPr lang="en-US" sz="2800" dirty="0">
                          <a:effectLst/>
                          <a:latin typeface="Times New Roman" panose="02020603050405020304" pitchFamily="18" charset="0"/>
                          <a:cs typeface="Times New Roman" panose="02020603050405020304" pitchFamily="18" charset="0"/>
                        </a:rPr>
                        <a:t>Giải thích</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extLst>
                  <a:ext uri="{0D108BD9-81ED-4DB2-BD59-A6C34878D82A}">
                    <a16:rowId xmlns="" xmlns:a16="http://schemas.microsoft.com/office/drawing/2014/main" val="4027030288"/>
                  </a:ext>
                </a:extLst>
              </a:tr>
              <a:tr h="592775">
                <a:tc vMerge="1">
                  <a:txBody>
                    <a:bodyPr/>
                    <a:lstStyle/>
                    <a:p>
                      <a:endParaRPr lang="vi-VN"/>
                    </a:p>
                  </a:txBody>
                  <a:tcPr/>
                </a:tc>
                <a:tc vMerge="1">
                  <a:txBody>
                    <a:bodyPr/>
                    <a:lstStyle/>
                    <a:p>
                      <a:endParaRPr lang="vi-VN"/>
                    </a:p>
                  </a:txBody>
                  <a:tcPr/>
                </a:tc>
                <a:tc>
                  <a:txBody>
                    <a:bodyPr/>
                    <a:lstStyle/>
                    <a:p>
                      <a:pPr marL="152400">
                        <a:lnSpc>
                          <a:spcPct val="107000"/>
                        </a:lnSpc>
                        <a:spcAft>
                          <a:spcPts val="0"/>
                        </a:spcAft>
                      </a:pPr>
                      <a:r>
                        <a:rPr lang="en-US" sz="2800" dirty="0">
                          <a:effectLst/>
                          <a:latin typeface="Times New Roman" panose="02020603050405020304" pitchFamily="18" charset="0"/>
                          <a:cs typeface="Times New Roman" panose="02020603050405020304" pitchFamily="18" charset="0"/>
                        </a:rPr>
                        <a:t>Có</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Không</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vMerge="1">
                  <a:txBody>
                    <a:bodyPr/>
                    <a:lstStyle/>
                    <a:p>
                      <a:endParaRPr lang="vi-VN"/>
                    </a:p>
                  </a:txBody>
                  <a:tcPr/>
                </a:tc>
                <a:extLst>
                  <a:ext uri="{0D108BD9-81ED-4DB2-BD59-A6C34878D82A}">
                    <a16:rowId xmlns="" xmlns:a16="http://schemas.microsoft.com/office/drawing/2014/main" val="677870754"/>
                  </a:ext>
                </a:extLst>
              </a:tr>
              <a:tr h="638739">
                <a:tc>
                  <a:txBody>
                    <a:bodyPr/>
                    <a:lstStyle/>
                    <a:p>
                      <a:pPr marL="190500">
                        <a:lnSpc>
                          <a:spcPct val="107000"/>
                        </a:lnSpc>
                        <a:spcAft>
                          <a:spcPts val="0"/>
                        </a:spcAft>
                      </a:pPr>
                      <a:r>
                        <a:rPr lang="en-US" sz="2800">
                          <a:effectLst/>
                          <a:latin typeface="Times New Roman" panose="02020603050405020304" pitchFamily="18" charset="0"/>
                          <a:cs typeface="Times New Roman" panose="02020603050405020304" pitchFamily="18" charset="0"/>
                        </a:rPr>
                        <a:t>1</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Sấy tóc trong phòng tắm</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 xmlns:a16="http://schemas.microsoft.com/office/drawing/2014/main" val="1240350764"/>
                  </a:ext>
                </a:extLst>
              </a:tr>
              <a:tr h="1111534">
                <a:tc>
                  <a:txBody>
                    <a:bodyPr/>
                    <a:lstStyle/>
                    <a:p>
                      <a:pPr marL="190500">
                        <a:lnSpc>
                          <a:spcPct val="107000"/>
                        </a:lnSpc>
                        <a:spcAft>
                          <a:spcPts val="0"/>
                        </a:spcAft>
                      </a:pPr>
                      <a:r>
                        <a:rPr lang="en-US" sz="2800">
                          <a:effectLst/>
                          <a:latin typeface="Times New Roman" panose="02020603050405020304" pitchFamily="18" charset="0"/>
                          <a:cs typeface="Times New Roman" panose="02020603050405020304" pitchFamily="18" charset="0"/>
                        </a:rPr>
                        <a:t>2</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Đun nồi nước đầy trên bếp điện</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 xmlns:a16="http://schemas.microsoft.com/office/drawing/2014/main" val="4009101637"/>
                  </a:ext>
                </a:extLst>
              </a:tr>
              <a:tr h="654589">
                <a:tc>
                  <a:txBody>
                    <a:bodyPr/>
                    <a:lstStyle/>
                    <a:p>
                      <a:pPr marL="190500">
                        <a:lnSpc>
                          <a:spcPct val="107000"/>
                        </a:lnSpc>
                        <a:spcAft>
                          <a:spcPts val="0"/>
                        </a:spcAft>
                      </a:pPr>
                      <a:r>
                        <a:rPr lang="en-US" sz="2800">
                          <a:effectLst/>
                          <a:latin typeface="Times New Roman" panose="02020603050405020304" pitchFamily="18" charset="0"/>
                          <a:cs typeface="Times New Roman" panose="02020603050405020304" pitchFamily="18" charset="0"/>
                        </a:rPr>
                        <a:t>3</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ổ </a:t>
                      </a:r>
                      <a:r>
                        <a:rPr lang="en-US" sz="2800" dirty="0" err="1">
                          <a:effectLst/>
                          <a:latin typeface="Times New Roman" panose="02020603050405020304" pitchFamily="18" charset="0"/>
                          <a:cs typeface="Times New Roman" panose="02020603050405020304" pitchFamily="18" charset="0"/>
                        </a:rPr>
                        <a:t>cắm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ngủ</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 xmlns:a16="http://schemas.microsoft.com/office/drawing/2014/main" val="1943072141"/>
                  </a:ext>
                </a:extLst>
              </a:tr>
            </a:tbl>
          </a:graphicData>
        </a:graphic>
      </p:graphicFrame>
      <p:sp>
        <p:nvSpPr>
          <p:cNvPr id="5" name="Rectangle 1"/>
          <p:cNvSpPr>
            <a:spLocks noChangeArrowheads="1"/>
          </p:cNvSpPr>
          <p:nvPr/>
        </p:nvSpPr>
        <p:spPr bwMode="auto">
          <a:xfrm>
            <a:off x="422909" y="1174181"/>
            <a:ext cx="8404316" cy="2000548"/>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63575" algn="l"/>
              </a:tabLst>
              <a:defRPr>
                <a:solidFill>
                  <a:schemeClr val="tx1"/>
                </a:solidFill>
                <a:latin typeface="Arial" panose="020B0604020202020204" pitchFamily="34" charset="0"/>
              </a:defRPr>
            </a:lvl1pPr>
            <a:lvl2pPr eaLnBrk="0" fontAlgn="base" hangingPunct="0">
              <a:spcBef>
                <a:spcPct val="0"/>
              </a:spcBef>
              <a:spcAft>
                <a:spcPct val="0"/>
              </a:spcAft>
              <a:tabLst>
                <a:tab pos="663575" algn="l"/>
              </a:tabLst>
              <a:defRPr>
                <a:solidFill>
                  <a:schemeClr val="tx1"/>
                </a:solidFill>
                <a:latin typeface="Arial" panose="020B0604020202020204" pitchFamily="34" charset="0"/>
              </a:defRPr>
            </a:lvl2pPr>
            <a:lvl3pPr eaLnBrk="0" fontAlgn="base" hangingPunct="0">
              <a:spcBef>
                <a:spcPct val="0"/>
              </a:spcBef>
              <a:spcAft>
                <a:spcPct val="0"/>
              </a:spcAft>
              <a:tabLst>
                <a:tab pos="663575" algn="l"/>
              </a:tabLst>
              <a:defRPr>
                <a:solidFill>
                  <a:schemeClr val="tx1"/>
                </a:solidFill>
                <a:latin typeface="Arial" panose="020B0604020202020204" pitchFamily="34" charset="0"/>
              </a:defRPr>
            </a:lvl3pPr>
            <a:lvl4pPr eaLnBrk="0" fontAlgn="base" hangingPunct="0">
              <a:spcBef>
                <a:spcPct val="0"/>
              </a:spcBef>
              <a:spcAft>
                <a:spcPct val="0"/>
              </a:spcAft>
              <a:tabLst>
                <a:tab pos="663575" algn="l"/>
              </a:tabLst>
              <a:defRPr>
                <a:solidFill>
                  <a:schemeClr val="tx1"/>
                </a:solidFill>
                <a:latin typeface="Arial" panose="020B0604020202020204" pitchFamily="34" charset="0"/>
              </a:defRPr>
            </a:lvl4pPr>
            <a:lvl5pPr eaLnBrk="0" fontAlgn="base" hangingPunct="0">
              <a:spcBef>
                <a:spcPct val="0"/>
              </a:spcBef>
              <a:spcAft>
                <a:spcPct val="0"/>
              </a:spcAft>
              <a:tabLst>
                <a:tab pos="663575" algn="l"/>
              </a:tabLst>
              <a:defRPr>
                <a:solidFill>
                  <a:schemeClr val="tx1"/>
                </a:solidFill>
                <a:latin typeface="Arial" panose="020B0604020202020204" pitchFamily="34" charset="0"/>
              </a:defRPr>
            </a:lvl5pPr>
            <a:lvl6pPr eaLnBrk="0" fontAlgn="base" hangingPunct="0">
              <a:spcBef>
                <a:spcPct val="0"/>
              </a:spcBef>
              <a:spcAft>
                <a:spcPct val="0"/>
              </a:spcAft>
              <a:tabLst>
                <a:tab pos="663575" algn="l"/>
              </a:tabLst>
              <a:defRPr>
                <a:solidFill>
                  <a:schemeClr val="tx1"/>
                </a:solidFill>
                <a:latin typeface="Arial" panose="020B0604020202020204" pitchFamily="34" charset="0"/>
              </a:defRPr>
            </a:lvl6pPr>
            <a:lvl7pPr eaLnBrk="0" fontAlgn="base" hangingPunct="0">
              <a:spcBef>
                <a:spcPct val="0"/>
              </a:spcBef>
              <a:spcAft>
                <a:spcPct val="0"/>
              </a:spcAft>
              <a:tabLst>
                <a:tab pos="663575" algn="l"/>
              </a:tabLst>
              <a:defRPr>
                <a:solidFill>
                  <a:schemeClr val="tx1"/>
                </a:solidFill>
                <a:latin typeface="Arial" panose="020B0604020202020204" pitchFamily="34" charset="0"/>
              </a:defRPr>
            </a:lvl7pPr>
            <a:lvl8pPr eaLnBrk="0" fontAlgn="base" hangingPunct="0">
              <a:spcBef>
                <a:spcPct val="0"/>
              </a:spcBef>
              <a:spcAft>
                <a:spcPct val="0"/>
              </a:spcAft>
              <a:tabLst>
                <a:tab pos="663575" algn="l"/>
              </a:tabLst>
              <a:defRPr>
                <a:solidFill>
                  <a:schemeClr val="tx1"/>
                </a:solidFill>
                <a:latin typeface="Arial" panose="020B0604020202020204" pitchFamily="34" charset="0"/>
              </a:defRPr>
            </a:lvl8pPr>
            <a:lvl9pPr eaLnBrk="0" fontAlgn="base" hangingPunct="0">
              <a:spcBef>
                <a:spcPct val="0"/>
              </a:spcBef>
              <a:spcAft>
                <a:spcPct val="0"/>
              </a:spcAft>
              <a:tabLst>
                <a:tab pos="663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63575" algn="l"/>
              </a:tabLst>
            </a:pPr>
            <a:r>
              <a:rPr lang="vi-VN" altLang="vi-VN" sz="3200" dirty="0">
                <a:latin typeface="+mj-lt"/>
                <a:ea typeface="Times New Roman" panose="02020603050405020304" pitchFamily="18" charset="0"/>
              </a:rPr>
              <a:t>*</a:t>
            </a:r>
            <a:r>
              <a:rPr kumimoji="0" lang="vi-VN" altLang="vi-VN" sz="3200" b="0" i="0" u="none" strike="noStrike" cap="none" normalizeH="0" baseline="0" dirty="0">
                <a:ln>
                  <a:noFill/>
                </a:ln>
                <a:solidFill>
                  <a:schemeClr val="tx1"/>
                </a:solidFill>
                <a:effectLst/>
                <a:latin typeface="+mj-lt"/>
                <a:ea typeface="Times New Roman" panose="02020603050405020304" pitchFamily="18" charset="0"/>
              </a:rPr>
              <a:t> Các tình huống sau có đảm bảo an toàn khi sử dụng đồ dùng điện trong gia đình không? </a:t>
            </a:r>
            <a:r>
              <a:rPr kumimoji="0" lang="en-US"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Hãy giải thích </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63575" algn="l"/>
              </a:tabLst>
            </a:pPr>
            <a:endParaRPr kumimoji="0" lang="vi-VN" altLang="vi-VN" sz="2800" b="0" i="0" u="none" strike="noStrike" cap="none" normalizeH="0" baseline="0" dirty="0">
              <a:ln>
                <a:noFill/>
              </a:ln>
              <a:solidFill>
                <a:schemeClr val="tx1"/>
              </a:solidFill>
              <a:effectLst/>
              <a:latin typeface="+mj-lt"/>
            </a:endParaRPr>
          </a:p>
        </p:txBody>
      </p:sp>
    </p:spTree>
    <p:extLst>
      <p:ext uri="{BB962C8B-B14F-4D97-AF65-F5344CB8AC3E}">
        <p14:creationId xmlns="" xmlns:p14="http://schemas.microsoft.com/office/powerpoint/2010/main" val="1388340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235" y="1"/>
            <a:ext cx="5004707" cy="653143"/>
          </a:xfrm>
        </p:spPr>
        <p:txBody>
          <a:bodyPr>
            <a:normAutofit/>
          </a:bodyPr>
          <a:lstStyle/>
          <a:p>
            <a:r>
              <a:rPr lang="en-US" sz="4000" dirty="0">
                <a:solidFill>
                  <a:srgbClr val="FF0000"/>
                </a:solidFill>
                <a:latin typeface="Times New Roman" panose="02020603050405020304" pitchFamily="18" charset="0"/>
                <a:cs typeface="Times New Roman" panose="02020603050405020304" pitchFamily="18" charset="0"/>
              </a:rPr>
              <a:t>KẾT NỐI NGHỀ NGHIỆP</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0213" y="653142"/>
            <a:ext cx="3295558" cy="2759392"/>
          </a:xfrm>
        </p:spPr>
        <p:txBody>
          <a:bodyPr>
            <a:normAutofit fontScale="32500" lnSpcReduction="20000"/>
          </a:bodyPr>
          <a:lstStyle/>
          <a:p>
            <a:pPr marL="0" indent="0">
              <a:lnSpc>
                <a:spcPct val="120000"/>
              </a:lnSpc>
              <a:buNone/>
            </a:pPr>
            <a:r>
              <a:rPr lang="en-US" sz="9000" dirty="0">
                <a:latin typeface="Times New Roman" panose="02020603050405020304" pitchFamily="18" charset="0"/>
                <a:cs typeface="Times New Roman" panose="02020603050405020304" pitchFamily="18" charset="0"/>
              </a:rPr>
              <a:t>NGHỀ ĐIỆN DÂN DỤNG </a:t>
            </a:r>
            <a:r>
              <a:rPr lang="en-US" sz="9000" dirty="0" err="1">
                <a:latin typeface="Times New Roman" panose="02020603050405020304" pitchFamily="18" charset="0"/>
                <a:cs typeface="Times New Roman" panose="02020603050405020304" pitchFamily="18" charset="0"/>
              </a:rPr>
              <a:t>gắn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liền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với</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lắp</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đặt</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bảo</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trì</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sửa</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chữa</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hệ</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thống</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điện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và</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các</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đồ</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điện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trong</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nhà</a:t>
            </a:r>
            <a:endParaRPr lang="vi-VN" sz="9000" dirty="0">
              <a:latin typeface="Times New Roman" panose="02020603050405020304" pitchFamily="18" charset="0"/>
              <a:cs typeface="Times New Roman" panose="02020603050405020304" pitchFamily="18" charset="0"/>
            </a:endParaRPr>
          </a:p>
          <a:p>
            <a:pPr marL="0" indent="0">
              <a:buNone/>
            </a:pPr>
            <a:endParaRPr lang="vi-VN" dirty="0"/>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290290" y="653143"/>
            <a:ext cx="2795656" cy="2759393"/>
          </a:xfrm>
          <a:prstGeom prst="rect">
            <a:avLst/>
          </a:prstGeom>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341607" y="653142"/>
            <a:ext cx="2691357" cy="2759392"/>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746365" y="3527997"/>
            <a:ext cx="2779024" cy="3177387"/>
          </a:xfrm>
          <a:prstGeom prst="rect">
            <a:avLst/>
          </a:prstGeom>
        </p:spPr>
      </p:pic>
      <p:pic>
        <p:nvPicPr>
          <p:cNvPr id="7" name="Picture 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2066" y="3076359"/>
            <a:ext cx="3371850" cy="3629025"/>
          </a:xfrm>
          <a:prstGeom prst="rect">
            <a:avLst/>
          </a:prstGeom>
        </p:spPr>
      </p:pic>
      <p:pic>
        <p:nvPicPr>
          <p:cNvPr id="8" name="Picture 7"/>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676465" y="3527997"/>
            <a:ext cx="2356499" cy="3177387"/>
          </a:xfrm>
          <a:prstGeom prst="rect">
            <a:avLst/>
          </a:prstGeom>
        </p:spPr>
      </p:pic>
    </p:spTree>
    <p:extLst>
      <p:ext uri="{BB962C8B-B14F-4D97-AF65-F5344CB8AC3E}">
        <p14:creationId xmlns="" xmlns:p14="http://schemas.microsoft.com/office/powerpoint/2010/main" val="12171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82" y="169183"/>
            <a:ext cx="1879418" cy="1325563"/>
          </a:xfrm>
        </p:spPr>
        <p:txBody>
          <a:bodyPr/>
          <a:lstStyle/>
          <a:p>
            <a:r>
              <a:rPr lang="vi-VN" dirty="0">
                <a:solidFill>
                  <a:srgbClr val="FF0000"/>
                </a:solidFill>
              </a:rPr>
              <a:t>DẶN DÒ</a:t>
            </a:r>
          </a:p>
        </p:txBody>
      </p:sp>
      <p:sp>
        <p:nvSpPr>
          <p:cNvPr id="3" name="Content Placeholder 2"/>
          <p:cNvSpPr>
            <a:spLocks noGrp="1"/>
          </p:cNvSpPr>
          <p:nvPr>
            <p:ph idx="1"/>
          </p:nvPr>
        </p:nvSpPr>
        <p:spPr>
          <a:xfrm>
            <a:off x="305344" y="1172482"/>
            <a:ext cx="8688433" cy="5685518"/>
          </a:xfrm>
        </p:spPr>
        <p:txBody>
          <a:bodyPr/>
          <a:lstStyle/>
          <a:p>
            <a:pPr marL="0" indent="0">
              <a:buNone/>
            </a:pPr>
            <a:r>
              <a:rPr lang="en-US" dirty="0">
                <a:latin typeface="Times New Roman" panose="02020603050405020304" pitchFamily="18" charset="0"/>
                <a:cs typeface="Times New Roman" panose="02020603050405020304" pitchFamily="18" charset="0"/>
              </a:rPr>
              <a:t>1. Các tình huống trên đều có nguy cơ mất an toàn về điện</a:t>
            </a:r>
            <a:endParaRPr lang="vi-VN"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-Sử dụng máy sấy tóc trong phòng tắm có nhiều hơi nước nguy cơ bị điện giật cao, sàn ướt trơn trượt làm giảm khả năng chủ động để thoát khỏi tình huống bị điện giật.</a:t>
            </a:r>
            <a:endParaRPr lang="vi-VN"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Đun nồi nước đầy trên bếp điện, khi nước sôi dễ bị trào nước vào bếp điện gây cháy chập hỏng bếp và có nguy cơ mất an toàn cho người xung quanh</a:t>
            </a:r>
            <a:endParaRPr lang="vi-VN"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Để ổ cắm điện trên giường ngủ dễ gây hở điện tại vị trí cắm điện gây giật điện đối với người trên giường hoặc xảy ra cháy chập dễ bén lửa vào chăn, ga…</a:t>
            </a:r>
          </a:p>
          <a:p>
            <a:pPr marL="0" indent="0">
              <a:buNone/>
            </a:pPr>
            <a:r>
              <a:rPr lang="en-US" dirty="0">
                <a:latin typeface="Times New Roman" panose="02020603050405020304" pitchFamily="18" charset="0"/>
                <a:cs typeface="Times New Roman" panose="02020603050405020304" pitchFamily="18" charset="0"/>
              </a:rPr>
              <a:t>2.HỌC BÀI CŨ</a:t>
            </a:r>
          </a:p>
          <a:p>
            <a:pPr marL="0" indent="0">
              <a:buNone/>
            </a:pPr>
            <a:r>
              <a:rPr lang="en-US" dirty="0">
                <a:latin typeface="Times New Roman" panose="02020603050405020304" pitchFamily="18" charset="0"/>
                <a:cs typeface="Times New Roman" panose="02020603050405020304" pitchFamily="18" charset="0"/>
              </a:rPr>
              <a:t>3.CHUẨN BỊ NỘI DUNG BÀI 11</a:t>
            </a:r>
            <a:endParaRPr lang="vi-VN" dirty="0">
              <a:latin typeface="Times New Roman" panose="02020603050405020304" pitchFamily="18" charset="0"/>
              <a:cs typeface="Times New Roman" panose="02020603050405020304" pitchFamily="18" charset="0"/>
            </a:endParaRPr>
          </a:p>
          <a:p>
            <a:pPr marL="0" indent="0">
              <a:buNone/>
            </a:pPr>
            <a:endParaRPr lang="vi-VN" dirty="0"/>
          </a:p>
        </p:txBody>
      </p:sp>
    </p:spTree>
    <p:extLst>
      <p:ext uri="{BB962C8B-B14F-4D97-AF65-F5344CB8AC3E}">
        <p14:creationId xmlns="" xmlns:p14="http://schemas.microsoft.com/office/powerpoint/2010/main" val="1817902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421732" y="330201"/>
            <a:ext cx="5579269" cy="4946469"/>
          </a:xfrm>
          <a:prstGeom prst="rect">
            <a:avLst/>
          </a:prstGeom>
          <a:ln>
            <a:noFill/>
          </a:ln>
          <a:effectLst>
            <a:softEdge rad="112500"/>
          </a:effectLst>
        </p:spPr>
      </p:pic>
    </p:spTree>
    <p:custDataLst>
      <p:tags r:id="rId1"/>
    </p:custDataLst>
    <p:extLst>
      <p:ext uri="{BB962C8B-B14F-4D97-AF65-F5344CB8AC3E}">
        <p14:creationId xmlns="" xmlns:p14="http://schemas.microsoft.com/office/powerpoint/2010/main" val="1029663701"/>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6400" y="1905000"/>
            <a:ext cx="5566130" cy="1066892"/>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4267200" y="3124200"/>
            <a:ext cx="609600" cy="6096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1524000" y="3338945"/>
            <a:ext cx="609600" cy="6096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1496291" y="4315598"/>
            <a:ext cx="609600" cy="60960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886691" y="1281545"/>
            <a:ext cx="609600" cy="6096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3048000" y="1233147"/>
            <a:ext cx="609600" cy="6096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5410200" y="928347"/>
            <a:ext cx="609600" cy="609600"/>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6722985" y="1295400"/>
            <a:ext cx="609600" cy="60960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7620000" y="2770909"/>
            <a:ext cx="609600" cy="609600"/>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7242530" y="4191000"/>
            <a:ext cx="609600" cy="609600"/>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6082279" y="4925198"/>
            <a:ext cx="609600" cy="60960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3643879" y="5229998"/>
            <a:ext cx="609600" cy="609600"/>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2043612" y="5396345"/>
            <a:ext cx="609600" cy="609600"/>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443345" y="5929652"/>
            <a:ext cx="609600" cy="609600"/>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277091" y="3581400"/>
            <a:ext cx="609600" cy="609600"/>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858981" y="2514600"/>
            <a:ext cx="609600" cy="609600"/>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206053" y="866002"/>
            <a:ext cx="609600" cy="609600"/>
          </a:xfrm>
          <a:prstGeom prst="rect">
            <a:avLst/>
          </a:prstGeom>
        </p:spPr>
      </p:pic>
      <p:pic>
        <p:nvPicPr>
          <p:cNvPr id="19" name="Picture 18"/>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2119746" y="401829"/>
            <a:ext cx="609600" cy="609600"/>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3399659" y="471147"/>
            <a:ext cx="609600" cy="609600"/>
          </a:xfrm>
          <a:prstGeom prst="rect">
            <a:avLst/>
          </a:prstGeom>
        </p:spPr>
      </p:pic>
      <p:pic>
        <p:nvPicPr>
          <p:cNvPr id="21" name="Picture 20"/>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4800600" y="5340834"/>
            <a:ext cx="609600" cy="609600"/>
          </a:xfrm>
          <a:prstGeom prst="rect">
            <a:avLst/>
          </a:prstGeom>
        </p:spPr>
      </p:pic>
      <p:pic>
        <p:nvPicPr>
          <p:cNvPr id="22" name="Picture 21"/>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6324734" y="5839598"/>
            <a:ext cx="609600" cy="609600"/>
          </a:xfrm>
          <a:prstGeom prst="rect">
            <a:avLst/>
          </a:prstGeom>
        </p:spPr>
      </p:pic>
      <p:pic>
        <p:nvPicPr>
          <p:cNvPr id="23" name="Picture 22"/>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7848868" y="5527778"/>
            <a:ext cx="609600" cy="609600"/>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8153668" y="1108270"/>
            <a:ext cx="609600" cy="609600"/>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6290366" y="2881745"/>
            <a:ext cx="609600" cy="609600"/>
          </a:xfrm>
          <a:prstGeom prst="rect">
            <a:avLst/>
          </a:prstGeom>
        </p:spPr>
      </p:pic>
    </p:spTree>
    <p:extLst>
      <p:ext uri="{BB962C8B-B14F-4D97-AF65-F5344CB8AC3E}">
        <p14:creationId xmlns:p14="http://schemas.microsoft.com/office/powerpoint/2010/main" xmlns="" val="34470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repeatCount="indefinite"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repeatCount="indefinite"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repeatCount="indefinite"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repeatCount="indefinite"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repeatCount="indefinite"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par>
                                <p:cTn id="41" presetID="31" presetClass="entr" presetSubtype="0" repeatCount="indefinite"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repeatCount="indefinite"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repeatCount="indefinite"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repeatCount="indefinite"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 calcmode="lin" valueType="num">
                                      <p:cBhvr>
                                        <p:cTn id="63" dur="1000" fill="hold"/>
                                        <p:tgtEl>
                                          <p:spTgt spid="12"/>
                                        </p:tgtEl>
                                        <p:attrNameLst>
                                          <p:attrName>style.rotation</p:attrName>
                                        </p:attrNameLst>
                                      </p:cBhvr>
                                      <p:tavLst>
                                        <p:tav tm="0">
                                          <p:val>
                                            <p:fltVal val="90"/>
                                          </p:val>
                                        </p:tav>
                                        <p:tav tm="100000">
                                          <p:val>
                                            <p:fltVal val="0"/>
                                          </p:val>
                                        </p:tav>
                                      </p:tavLst>
                                    </p:anim>
                                    <p:animEffect transition="in" filter="fade">
                                      <p:cBhvr>
                                        <p:cTn id="64" dur="1000"/>
                                        <p:tgtEl>
                                          <p:spTgt spid="12"/>
                                        </p:tgtEl>
                                      </p:cBhvr>
                                    </p:animEffect>
                                  </p:childTnLst>
                                </p:cTn>
                              </p:par>
                              <p:par>
                                <p:cTn id="65" presetID="31" presetClass="entr" presetSubtype="0" repeatCount="indefinite"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1000" fill="hold"/>
                                        <p:tgtEl>
                                          <p:spTgt spid="13"/>
                                        </p:tgtEl>
                                        <p:attrNameLst>
                                          <p:attrName>ppt_w</p:attrName>
                                        </p:attrNameLst>
                                      </p:cBhvr>
                                      <p:tavLst>
                                        <p:tav tm="0">
                                          <p:val>
                                            <p:fltVal val="0"/>
                                          </p:val>
                                        </p:tav>
                                        <p:tav tm="100000">
                                          <p:val>
                                            <p:strVal val="#ppt_w"/>
                                          </p:val>
                                        </p:tav>
                                      </p:tavLst>
                                    </p:anim>
                                    <p:anim calcmode="lin" valueType="num">
                                      <p:cBhvr>
                                        <p:cTn id="68" dur="1000" fill="hold"/>
                                        <p:tgtEl>
                                          <p:spTgt spid="13"/>
                                        </p:tgtEl>
                                        <p:attrNameLst>
                                          <p:attrName>ppt_h</p:attrName>
                                        </p:attrNameLst>
                                      </p:cBhvr>
                                      <p:tavLst>
                                        <p:tav tm="0">
                                          <p:val>
                                            <p:fltVal val="0"/>
                                          </p:val>
                                        </p:tav>
                                        <p:tav tm="100000">
                                          <p:val>
                                            <p:strVal val="#ppt_h"/>
                                          </p:val>
                                        </p:tav>
                                      </p:tavLst>
                                    </p:anim>
                                    <p:anim calcmode="lin" valueType="num">
                                      <p:cBhvr>
                                        <p:cTn id="69" dur="1000" fill="hold"/>
                                        <p:tgtEl>
                                          <p:spTgt spid="13"/>
                                        </p:tgtEl>
                                        <p:attrNameLst>
                                          <p:attrName>style.rotation</p:attrName>
                                        </p:attrNameLst>
                                      </p:cBhvr>
                                      <p:tavLst>
                                        <p:tav tm="0">
                                          <p:val>
                                            <p:fltVal val="90"/>
                                          </p:val>
                                        </p:tav>
                                        <p:tav tm="100000">
                                          <p:val>
                                            <p:fltVal val="0"/>
                                          </p:val>
                                        </p:tav>
                                      </p:tavLst>
                                    </p:anim>
                                    <p:animEffect transition="in" filter="fade">
                                      <p:cBhvr>
                                        <p:cTn id="70" dur="1000"/>
                                        <p:tgtEl>
                                          <p:spTgt spid="13"/>
                                        </p:tgtEl>
                                      </p:cBhvr>
                                    </p:animEffect>
                                  </p:childTnLst>
                                </p:cTn>
                              </p:par>
                              <p:par>
                                <p:cTn id="71" presetID="31" presetClass="entr" presetSubtype="0" repeatCount="indefinite"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0" fill="hold"/>
                                        <p:tgtEl>
                                          <p:spTgt spid="14"/>
                                        </p:tgtEl>
                                        <p:attrNameLst>
                                          <p:attrName>ppt_w</p:attrName>
                                        </p:attrNameLst>
                                      </p:cBhvr>
                                      <p:tavLst>
                                        <p:tav tm="0">
                                          <p:val>
                                            <p:fltVal val="0"/>
                                          </p:val>
                                        </p:tav>
                                        <p:tav tm="100000">
                                          <p:val>
                                            <p:strVal val="#ppt_w"/>
                                          </p:val>
                                        </p:tav>
                                      </p:tavLst>
                                    </p:anim>
                                    <p:anim calcmode="lin" valueType="num">
                                      <p:cBhvr>
                                        <p:cTn id="74" dur="1000" fill="hold"/>
                                        <p:tgtEl>
                                          <p:spTgt spid="14"/>
                                        </p:tgtEl>
                                        <p:attrNameLst>
                                          <p:attrName>ppt_h</p:attrName>
                                        </p:attrNameLst>
                                      </p:cBhvr>
                                      <p:tavLst>
                                        <p:tav tm="0">
                                          <p:val>
                                            <p:fltVal val="0"/>
                                          </p:val>
                                        </p:tav>
                                        <p:tav tm="100000">
                                          <p:val>
                                            <p:strVal val="#ppt_h"/>
                                          </p:val>
                                        </p:tav>
                                      </p:tavLst>
                                    </p:anim>
                                    <p:anim calcmode="lin" valueType="num">
                                      <p:cBhvr>
                                        <p:cTn id="75" dur="1000" fill="hold"/>
                                        <p:tgtEl>
                                          <p:spTgt spid="14"/>
                                        </p:tgtEl>
                                        <p:attrNameLst>
                                          <p:attrName>style.rotation</p:attrName>
                                        </p:attrNameLst>
                                      </p:cBhvr>
                                      <p:tavLst>
                                        <p:tav tm="0">
                                          <p:val>
                                            <p:fltVal val="90"/>
                                          </p:val>
                                        </p:tav>
                                        <p:tav tm="100000">
                                          <p:val>
                                            <p:fltVal val="0"/>
                                          </p:val>
                                        </p:tav>
                                      </p:tavLst>
                                    </p:anim>
                                    <p:animEffect transition="in" filter="fade">
                                      <p:cBhvr>
                                        <p:cTn id="76" dur="1000"/>
                                        <p:tgtEl>
                                          <p:spTgt spid="14"/>
                                        </p:tgtEl>
                                      </p:cBhvr>
                                    </p:animEffect>
                                  </p:childTnLst>
                                </p:cTn>
                              </p:par>
                              <p:par>
                                <p:cTn id="77" presetID="31" presetClass="entr" presetSubtype="0" repeatCount="indefinite"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fltVal val="0"/>
                                          </p:val>
                                        </p:tav>
                                        <p:tav tm="100000">
                                          <p:val>
                                            <p:strVal val="#ppt_w"/>
                                          </p:val>
                                        </p:tav>
                                      </p:tavLst>
                                    </p:anim>
                                    <p:anim calcmode="lin" valueType="num">
                                      <p:cBhvr>
                                        <p:cTn id="80" dur="1000" fill="hold"/>
                                        <p:tgtEl>
                                          <p:spTgt spid="15"/>
                                        </p:tgtEl>
                                        <p:attrNameLst>
                                          <p:attrName>ppt_h</p:attrName>
                                        </p:attrNameLst>
                                      </p:cBhvr>
                                      <p:tavLst>
                                        <p:tav tm="0">
                                          <p:val>
                                            <p:fltVal val="0"/>
                                          </p:val>
                                        </p:tav>
                                        <p:tav tm="100000">
                                          <p:val>
                                            <p:strVal val="#ppt_h"/>
                                          </p:val>
                                        </p:tav>
                                      </p:tavLst>
                                    </p:anim>
                                    <p:anim calcmode="lin" valueType="num">
                                      <p:cBhvr>
                                        <p:cTn id="81" dur="1000" fill="hold"/>
                                        <p:tgtEl>
                                          <p:spTgt spid="15"/>
                                        </p:tgtEl>
                                        <p:attrNameLst>
                                          <p:attrName>style.rotation</p:attrName>
                                        </p:attrNameLst>
                                      </p:cBhvr>
                                      <p:tavLst>
                                        <p:tav tm="0">
                                          <p:val>
                                            <p:fltVal val="90"/>
                                          </p:val>
                                        </p:tav>
                                        <p:tav tm="100000">
                                          <p:val>
                                            <p:fltVal val="0"/>
                                          </p:val>
                                        </p:tav>
                                      </p:tavLst>
                                    </p:anim>
                                    <p:animEffect transition="in" filter="fade">
                                      <p:cBhvr>
                                        <p:cTn id="82" dur="1000"/>
                                        <p:tgtEl>
                                          <p:spTgt spid="15"/>
                                        </p:tgtEl>
                                      </p:cBhvr>
                                    </p:animEffect>
                                  </p:childTnLst>
                                </p:cTn>
                              </p:par>
                              <p:par>
                                <p:cTn id="83" presetID="31" presetClass="entr" presetSubtype="0" repeatCount="indefinite"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1000" fill="hold"/>
                                        <p:tgtEl>
                                          <p:spTgt spid="16"/>
                                        </p:tgtEl>
                                        <p:attrNameLst>
                                          <p:attrName>ppt_w</p:attrName>
                                        </p:attrNameLst>
                                      </p:cBhvr>
                                      <p:tavLst>
                                        <p:tav tm="0">
                                          <p:val>
                                            <p:fltVal val="0"/>
                                          </p:val>
                                        </p:tav>
                                        <p:tav tm="100000">
                                          <p:val>
                                            <p:strVal val="#ppt_w"/>
                                          </p:val>
                                        </p:tav>
                                      </p:tavLst>
                                    </p:anim>
                                    <p:anim calcmode="lin" valueType="num">
                                      <p:cBhvr>
                                        <p:cTn id="86" dur="1000" fill="hold"/>
                                        <p:tgtEl>
                                          <p:spTgt spid="16"/>
                                        </p:tgtEl>
                                        <p:attrNameLst>
                                          <p:attrName>ppt_h</p:attrName>
                                        </p:attrNameLst>
                                      </p:cBhvr>
                                      <p:tavLst>
                                        <p:tav tm="0">
                                          <p:val>
                                            <p:fltVal val="0"/>
                                          </p:val>
                                        </p:tav>
                                        <p:tav tm="100000">
                                          <p:val>
                                            <p:strVal val="#ppt_h"/>
                                          </p:val>
                                        </p:tav>
                                      </p:tavLst>
                                    </p:anim>
                                    <p:anim calcmode="lin" valueType="num">
                                      <p:cBhvr>
                                        <p:cTn id="87" dur="1000" fill="hold"/>
                                        <p:tgtEl>
                                          <p:spTgt spid="16"/>
                                        </p:tgtEl>
                                        <p:attrNameLst>
                                          <p:attrName>style.rotation</p:attrName>
                                        </p:attrNameLst>
                                      </p:cBhvr>
                                      <p:tavLst>
                                        <p:tav tm="0">
                                          <p:val>
                                            <p:fltVal val="90"/>
                                          </p:val>
                                        </p:tav>
                                        <p:tav tm="100000">
                                          <p:val>
                                            <p:fltVal val="0"/>
                                          </p:val>
                                        </p:tav>
                                      </p:tavLst>
                                    </p:anim>
                                    <p:animEffect transition="in" filter="fade">
                                      <p:cBhvr>
                                        <p:cTn id="88" dur="1000"/>
                                        <p:tgtEl>
                                          <p:spTgt spid="16"/>
                                        </p:tgtEl>
                                      </p:cBhvr>
                                    </p:animEffect>
                                  </p:childTnLst>
                                </p:cTn>
                              </p:par>
                              <p:par>
                                <p:cTn id="89" presetID="31" presetClass="entr" presetSubtype="0" repeatCount="indefinite"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 calcmode="lin" valueType="num">
                                      <p:cBhvr>
                                        <p:cTn id="93" dur="1000" fill="hold"/>
                                        <p:tgtEl>
                                          <p:spTgt spid="17"/>
                                        </p:tgtEl>
                                        <p:attrNameLst>
                                          <p:attrName>style.rotation</p:attrName>
                                        </p:attrNameLst>
                                      </p:cBhvr>
                                      <p:tavLst>
                                        <p:tav tm="0">
                                          <p:val>
                                            <p:fltVal val="90"/>
                                          </p:val>
                                        </p:tav>
                                        <p:tav tm="100000">
                                          <p:val>
                                            <p:fltVal val="0"/>
                                          </p:val>
                                        </p:tav>
                                      </p:tavLst>
                                    </p:anim>
                                    <p:animEffect transition="in" filter="fade">
                                      <p:cBhvr>
                                        <p:cTn id="94" dur="1000"/>
                                        <p:tgtEl>
                                          <p:spTgt spid="17"/>
                                        </p:tgtEl>
                                      </p:cBhvr>
                                    </p:animEffect>
                                  </p:childTnLst>
                                </p:cTn>
                              </p:par>
                              <p:par>
                                <p:cTn id="95" presetID="31" presetClass="entr" presetSubtype="0" repeatCount="indefinite" fill="hold" nodeType="with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1000" fill="hold"/>
                                        <p:tgtEl>
                                          <p:spTgt spid="18"/>
                                        </p:tgtEl>
                                        <p:attrNameLst>
                                          <p:attrName>ppt_w</p:attrName>
                                        </p:attrNameLst>
                                      </p:cBhvr>
                                      <p:tavLst>
                                        <p:tav tm="0">
                                          <p:val>
                                            <p:fltVal val="0"/>
                                          </p:val>
                                        </p:tav>
                                        <p:tav tm="100000">
                                          <p:val>
                                            <p:strVal val="#ppt_w"/>
                                          </p:val>
                                        </p:tav>
                                      </p:tavLst>
                                    </p:anim>
                                    <p:anim calcmode="lin" valueType="num">
                                      <p:cBhvr>
                                        <p:cTn id="98" dur="1000" fill="hold"/>
                                        <p:tgtEl>
                                          <p:spTgt spid="18"/>
                                        </p:tgtEl>
                                        <p:attrNameLst>
                                          <p:attrName>ppt_h</p:attrName>
                                        </p:attrNameLst>
                                      </p:cBhvr>
                                      <p:tavLst>
                                        <p:tav tm="0">
                                          <p:val>
                                            <p:fltVal val="0"/>
                                          </p:val>
                                        </p:tav>
                                        <p:tav tm="100000">
                                          <p:val>
                                            <p:strVal val="#ppt_h"/>
                                          </p:val>
                                        </p:tav>
                                      </p:tavLst>
                                    </p:anim>
                                    <p:anim calcmode="lin" valueType="num">
                                      <p:cBhvr>
                                        <p:cTn id="99" dur="1000" fill="hold"/>
                                        <p:tgtEl>
                                          <p:spTgt spid="18"/>
                                        </p:tgtEl>
                                        <p:attrNameLst>
                                          <p:attrName>style.rotation</p:attrName>
                                        </p:attrNameLst>
                                      </p:cBhvr>
                                      <p:tavLst>
                                        <p:tav tm="0">
                                          <p:val>
                                            <p:fltVal val="90"/>
                                          </p:val>
                                        </p:tav>
                                        <p:tav tm="100000">
                                          <p:val>
                                            <p:fltVal val="0"/>
                                          </p:val>
                                        </p:tav>
                                      </p:tavLst>
                                    </p:anim>
                                    <p:animEffect transition="in" filter="fade">
                                      <p:cBhvr>
                                        <p:cTn id="100" dur="1000"/>
                                        <p:tgtEl>
                                          <p:spTgt spid="18"/>
                                        </p:tgtEl>
                                      </p:cBhvr>
                                    </p:animEffect>
                                  </p:childTnLst>
                                </p:cTn>
                              </p:par>
                              <p:par>
                                <p:cTn id="101" presetID="31" presetClass="entr" presetSubtype="0" repeatCount="indefinite" fill="hold" nodeType="with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1000" fill="hold"/>
                                        <p:tgtEl>
                                          <p:spTgt spid="19"/>
                                        </p:tgtEl>
                                        <p:attrNameLst>
                                          <p:attrName>ppt_w</p:attrName>
                                        </p:attrNameLst>
                                      </p:cBhvr>
                                      <p:tavLst>
                                        <p:tav tm="0">
                                          <p:val>
                                            <p:fltVal val="0"/>
                                          </p:val>
                                        </p:tav>
                                        <p:tav tm="100000">
                                          <p:val>
                                            <p:strVal val="#ppt_w"/>
                                          </p:val>
                                        </p:tav>
                                      </p:tavLst>
                                    </p:anim>
                                    <p:anim calcmode="lin" valueType="num">
                                      <p:cBhvr>
                                        <p:cTn id="104" dur="1000" fill="hold"/>
                                        <p:tgtEl>
                                          <p:spTgt spid="19"/>
                                        </p:tgtEl>
                                        <p:attrNameLst>
                                          <p:attrName>ppt_h</p:attrName>
                                        </p:attrNameLst>
                                      </p:cBhvr>
                                      <p:tavLst>
                                        <p:tav tm="0">
                                          <p:val>
                                            <p:fltVal val="0"/>
                                          </p:val>
                                        </p:tav>
                                        <p:tav tm="100000">
                                          <p:val>
                                            <p:strVal val="#ppt_h"/>
                                          </p:val>
                                        </p:tav>
                                      </p:tavLst>
                                    </p:anim>
                                    <p:anim calcmode="lin" valueType="num">
                                      <p:cBhvr>
                                        <p:cTn id="105" dur="1000" fill="hold"/>
                                        <p:tgtEl>
                                          <p:spTgt spid="19"/>
                                        </p:tgtEl>
                                        <p:attrNameLst>
                                          <p:attrName>style.rotation</p:attrName>
                                        </p:attrNameLst>
                                      </p:cBhvr>
                                      <p:tavLst>
                                        <p:tav tm="0">
                                          <p:val>
                                            <p:fltVal val="90"/>
                                          </p:val>
                                        </p:tav>
                                        <p:tav tm="100000">
                                          <p:val>
                                            <p:fltVal val="0"/>
                                          </p:val>
                                        </p:tav>
                                      </p:tavLst>
                                    </p:anim>
                                    <p:animEffect transition="in" filter="fade">
                                      <p:cBhvr>
                                        <p:cTn id="106" dur="1000"/>
                                        <p:tgtEl>
                                          <p:spTgt spid="19"/>
                                        </p:tgtEl>
                                      </p:cBhvr>
                                    </p:animEffect>
                                  </p:childTnLst>
                                </p:cTn>
                              </p:par>
                              <p:par>
                                <p:cTn id="107" presetID="31" presetClass="entr" presetSubtype="0" repeatCount="indefinite" fill="hold" nodeType="with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1000" fill="hold"/>
                                        <p:tgtEl>
                                          <p:spTgt spid="20"/>
                                        </p:tgtEl>
                                        <p:attrNameLst>
                                          <p:attrName>ppt_w</p:attrName>
                                        </p:attrNameLst>
                                      </p:cBhvr>
                                      <p:tavLst>
                                        <p:tav tm="0">
                                          <p:val>
                                            <p:fltVal val="0"/>
                                          </p:val>
                                        </p:tav>
                                        <p:tav tm="100000">
                                          <p:val>
                                            <p:strVal val="#ppt_w"/>
                                          </p:val>
                                        </p:tav>
                                      </p:tavLst>
                                    </p:anim>
                                    <p:anim calcmode="lin" valueType="num">
                                      <p:cBhvr>
                                        <p:cTn id="110" dur="1000" fill="hold"/>
                                        <p:tgtEl>
                                          <p:spTgt spid="20"/>
                                        </p:tgtEl>
                                        <p:attrNameLst>
                                          <p:attrName>ppt_h</p:attrName>
                                        </p:attrNameLst>
                                      </p:cBhvr>
                                      <p:tavLst>
                                        <p:tav tm="0">
                                          <p:val>
                                            <p:fltVal val="0"/>
                                          </p:val>
                                        </p:tav>
                                        <p:tav tm="100000">
                                          <p:val>
                                            <p:strVal val="#ppt_h"/>
                                          </p:val>
                                        </p:tav>
                                      </p:tavLst>
                                    </p:anim>
                                    <p:anim calcmode="lin" valueType="num">
                                      <p:cBhvr>
                                        <p:cTn id="111" dur="1000" fill="hold"/>
                                        <p:tgtEl>
                                          <p:spTgt spid="20"/>
                                        </p:tgtEl>
                                        <p:attrNameLst>
                                          <p:attrName>style.rotation</p:attrName>
                                        </p:attrNameLst>
                                      </p:cBhvr>
                                      <p:tavLst>
                                        <p:tav tm="0">
                                          <p:val>
                                            <p:fltVal val="90"/>
                                          </p:val>
                                        </p:tav>
                                        <p:tav tm="100000">
                                          <p:val>
                                            <p:fltVal val="0"/>
                                          </p:val>
                                        </p:tav>
                                      </p:tavLst>
                                    </p:anim>
                                    <p:animEffect transition="in" filter="fade">
                                      <p:cBhvr>
                                        <p:cTn id="112" dur="1000"/>
                                        <p:tgtEl>
                                          <p:spTgt spid="20"/>
                                        </p:tgtEl>
                                      </p:cBhvr>
                                    </p:animEffect>
                                  </p:childTnLst>
                                </p:cTn>
                              </p:par>
                              <p:par>
                                <p:cTn id="113" presetID="31" presetClass="entr" presetSubtype="0" repeatCount="indefinite" fill="hold" nodeType="with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p:cTn id="115" dur="1000" fill="hold"/>
                                        <p:tgtEl>
                                          <p:spTgt spid="21"/>
                                        </p:tgtEl>
                                        <p:attrNameLst>
                                          <p:attrName>ppt_w</p:attrName>
                                        </p:attrNameLst>
                                      </p:cBhvr>
                                      <p:tavLst>
                                        <p:tav tm="0">
                                          <p:val>
                                            <p:fltVal val="0"/>
                                          </p:val>
                                        </p:tav>
                                        <p:tav tm="100000">
                                          <p:val>
                                            <p:strVal val="#ppt_w"/>
                                          </p:val>
                                        </p:tav>
                                      </p:tavLst>
                                    </p:anim>
                                    <p:anim calcmode="lin" valueType="num">
                                      <p:cBhvr>
                                        <p:cTn id="116" dur="1000" fill="hold"/>
                                        <p:tgtEl>
                                          <p:spTgt spid="21"/>
                                        </p:tgtEl>
                                        <p:attrNameLst>
                                          <p:attrName>ppt_h</p:attrName>
                                        </p:attrNameLst>
                                      </p:cBhvr>
                                      <p:tavLst>
                                        <p:tav tm="0">
                                          <p:val>
                                            <p:fltVal val="0"/>
                                          </p:val>
                                        </p:tav>
                                        <p:tav tm="100000">
                                          <p:val>
                                            <p:strVal val="#ppt_h"/>
                                          </p:val>
                                        </p:tav>
                                      </p:tavLst>
                                    </p:anim>
                                    <p:anim calcmode="lin" valueType="num">
                                      <p:cBhvr>
                                        <p:cTn id="117" dur="1000" fill="hold"/>
                                        <p:tgtEl>
                                          <p:spTgt spid="21"/>
                                        </p:tgtEl>
                                        <p:attrNameLst>
                                          <p:attrName>style.rotation</p:attrName>
                                        </p:attrNameLst>
                                      </p:cBhvr>
                                      <p:tavLst>
                                        <p:tav tm="0">
                                          <p:val>
                                            <p:fltVal val="90"/>
                                          </p:val>
                                        </p:tav>
                                        <p:tav tm="100000">
                                          <p:val>
                                            <p:fltVal val="0"/>
                                          </p:val>
                                        </p:tav>
                                      </p:tavLst>
                                    </p:anim>
                                    <p:animEffect transition="in" filter="fade">
                                      <p:cBhvr>
                                        <p:cTn id="118" dur="1000"/>
                                        <p:tgtEl>
                                          <p:spTgt spid="21"/>
                                        </p:tgtEl>
                                      </p:cBhvr>
                                    </p:animEffect>
                                  </p:childTnLst>
                                </p:cTn>
                              </p:par>
                              <p:par>
                                <p:cTn id="119" presetID="31" presetClass="entr" presetSubtype="0" repeatCount="indefinite" fill="hold" nodeType="withEffect">
                                  <p:stCondLst>
                                    <p:cond delay="0"/>
                                  </p:stCondLst>
                                  <p:childTnLst>
                                    <p:set>
                                      <p:cBhvr>
                                        <p:cTn id="120" dur="1" fill="hold">
                                          <p:stCondLst>
                                            <p:cond delay="0"/>
                                          </p:stCondLst>
                                        </p:cTn>
                                        <p:tgtEl>
                                          <p:spTgt spid="22"/>
                                        </p:tgtEl>
                                        <p:attrNameLst>
                                          <p:attrName>style.visibility</p:attrName>
                                        </p:attrNameLst>
                                      </p:cBhvr>
                                      <p:to>
                                        <p:strVal val="visible"/>
                                      </p:to>
                                    </p:set>
                                    <p:anim calcmode="lin" valueType="num">
                                      <p:cBhvr>
                                        <p:cTn id="121" dur="1000" fill="hold"/>
                                        <p:tgtEl>
                                          <p:spTgt spid="22"/>
                                        </p:tgtEl>
                                        <p:attrNameLst>
                                          <p:attrName>ppt_w</p:attrName>
                                        </p:attrNameLst>
                                      </p:cBhvr>
                                      <p:tavLst>
                                        <p:tav tm="0">
                                          <p:val>
                                            <p:fltVal val="0"/>
                                          </p:val>
                                        </p:tav>
                                        <p:tav tm="100000">
                                          <p:val>
                                            <p:strVal val="#ppt_w"/>
                                          </p:val>
                                        </p:tav>
                                      </p:tavLst>
                                    </p:anim>
                                    <p:anim calcmode="lin" valueType="num">
                                      <p:cBhvr>
                                        <p:cTn id="122" dur="1000" fill="hold"/>
                                        <p:tgtEl>
                                          <p:spTgt spid="22"/>
                                        </p:tgtEl>
                                        <p:attrNameLst>
                                          <p:attrName>ppt_h</p:attrName>
                                        </p:attrNameLst>
                                      </p:cBhvr>
                                      <p:tavLst>
                                        <p:tav tm="0">
                                          <p:val>
                                            <p:fltVal val="0"/>
                                          </p:val>
                                        </p:tav>
                                        <p:tav tm="100000">
                                          <p:val>
                                            <p:strVal val="#ppt_h"/>
                                          </p:val>
                                        </p:tav>
                                      </p:tavLst>
                                    </p:anim>
                                    <p:anim calcmode="lin" valueType="num">
                                      <p:cBhvr>
                                        <p:cTn id="123" dur="1000" fill="hold"/>
                                        <p:tgtEl>
                                          <p:spTgt spid="22"/>
                                        </p:tgtEl>
                                        <p:attrNameLst>
                                          <p:attrName>style.rotation</p:attrName>
                                        </p:attrNameLst>
                                      </p:cBhvr>
                                      <p:tavLst>
                                        <p:tav tm="0">
                                          <p:val>
                                            <p:fltVal val="90"/>
                                          </p:val>
                                        </p:tav>
                                        <p:tav tm="100000">
                                          <p:val>
                                            <p:fltVal val="0"/>
                                          </p:val>
                                        </p:tav>
                                      </p:tavLst>
                                    </p:anim>
                                    <p:animEffect transition="in" filter="fade">
                                      <p:cBhvr>
                                        <p:cTn id="124" dur="1000"/>
                                        <p:tgtEl>
                                          <p:spTgt spid="22"/>
                                        </p:tgtEl>
                                      </p:cBhvr>
                                    </p:animEffect>
                                  </p:childTnLst>
                                </p:cTn>
                              </p:par>
                              <p:par>
                                <p:cTn id="125" presetID="31" presetClass="entr" presetSubtype="0" repeatCount="indefinite" fill="hold" nodeType="withEffect">
                                  <p:stCondLst>
                                    <p:cond delay="0"/>
                                  </p:stCondLst>
                                  <p:childTnLst>
                                    <p:set>
                                      <p:cBhvr>
                                        <p:cTn id="126" dur="1" fill="hold">
                                          <p:stCondLst>
                                            <p:cond delay="0"/>
                                          </p:stCondLst>
                                        </p:cTn>
                                        <p:tgtEl>
                                          <p:spTgt spid="23"/>
                                        </p:tgtEl>
                                        <p:attrNameLst>
                                          <p:attrName>style.visibility</p:attrName>
                                        </p:attrNameLst>
                                      </p:cBhvr>
                                      <p:to>
                                        <p:strVal val="visible"/>
                                      </p:to>
                                    </p:set>
                                    <p:anim calcmode="lin" valueType="num">
                                      <p:cBhvr>
                                        <p:cTn id="127" dur="1000" fill="hold"/>
                                        <p:tgtEl>
                                          <p:spTgt spid="23"/>
                                        </p:tgtEl>
                                        <p:attrNameLst>
                                          <p:attrName>ppt_w</p:attrName>
                                        </p:attrNameLst>
                                      </p:cBhvr>
                                      <p:tavLst>
                                        <p:tav tm="0">
                                          <p:val>
                                            <p:fltVal val="0"/>
                                          </p:val>
                                        </p:tav>
                                        <p:tav tm="100000">
                                          <p:val>
                                            <p:strVal val="#ppt_w"/>
                                          </p:val>
                                        </p:tav>
                                      </p:tavLst>
                                    </p:anim>
                                    <p:anim calcmode="lin" valueType="num">
                                      <p:cBhvr>
                                        <p:cTn id="128" dur="1000" fill="hold"/>
                                        <p:tgtEl>
                                          <p:spTgt spid="23"/>
                                        </p:tgtEl>
                                        <p:attrNameLst>
                                          <p:attrName>ppt_h</p:attrName>
                                        </p:attrNameLst>
                                      </p:cBhvr>
                                      <p:tavLst>
                                        <p:tav tm="0">
                                          <p:val>
                                            <p:fltVal val="0"/>
                                          </p:val>
                                        </p:tav>
                                        <p:tav tm="100000">
                                          <p:val>
                                            <p:strVal val="#ppt_h"/>
                                          </p:val>
                                        </p:tav>
                                      </p:tavLst>
                                    </p:anim>
                                    <p:anim calcmode="lin" valueType="num">
                                      <p:cBhvr>
                                        <p:cTn id="129" dur="1000" fill="hold"/>
                                        <p:tgtEl>
                                          <p:spTgt spid="23"/>
                                        </p:tgtEl>
                                        <p:attrNameLst>
                                          <p:attrName>style.rotation</p:attrName>
                                        </p:attrNameLst>
                                      </p:cBhvr>
                                      <p:tavLst>
                                        <p:tav tm="0">
                                          <p:val>
                                            <p:fltVal val="90"/>
                                          </p:val>
                                        </p:tav>
                                        <p:tav tm="100000">
                                          <p:val>
                                            <p:fltVal val="0"/>
                                          </p:val>
                                        </p:tav>
                                      </p:tavLst>
                                    </p:anim>
                                    <p:animEffect transition="in" filter="fade">
                                      <p:cBhvr>
                                        <p:cTn id="130" dur="1000"/>
                                        <p:tgtEl>
                                          <p:spTgt spid="23"/>
                                        </p:tgtEl>
                                      </p:cBhvr>
                                    </p:animEffect>
                                  </p:childTnLst>
                                </p:cTn>
                              </p:par>
                              <p:par>
                                <p:cTn id="131" presetID="31" presetClass="entr" presetSubtype="0" repeatCount="indefinite" fill="hold" nodeType="withEffect">
                                  <p:stCondLst>
                                    <p:cond delay="0"/>
                                  </p:stCondLst>
                                  <p:childTnLst>
                                    <p:set>
                                      <p:cBhvr>
                                        <p:cTn id="132" dur="1" fill="hold">
                                          <p:stCondLst>
                                            <p:cond delay="0"/>
                                          </p:stCondLst>
                                        </p:cTn>
                                        <p:tgtEl>
                                          <p:spTgt spid="24"/>
                                        </p:tgtEl>
                                        <p:attrNameLst>
                                          <p:attrName>style.visibility</p:attrName>
                                        </p:attrNameLst>
                                      </p:cBhvr>
                                      <p:to>
                                        <p:strVal val="visible"/>
                                      </p:to>
                                    </p:set>
                                    <p:anim calcmode="lin" valueType="num">
                                      <p:cBhvr>
                                        <p:cTn id="133" dur="1000" fill="hold"/>
                                        <p:tgtEl>
                                          <p:spTgt spid="24"/>
                                        </p:tgtEl>
                                        <p:attrNameLst>
                                          <p:attrName>ppt_w</p:attrName>
                                        </p:attrNameLst>
                                      </p:cBhvr>
                                      <p:tavLst>
                                        <p:tav tm="0">
                                          <p:val>
                                            <p:fltVal val="0"/>
                                          </p:val>
                                        </p:tav>
                                        <p:tav tm="100000">
                                          <p:val>
                                            <p:strVal val="#ppt_w"/>
                                          </p:val>
                                        </p:tav>
                                      </p:tavLst>
                                    </p:anim>
                                    <p:anim calcmode="lin" valueType="num">
                                      <p:cBhvr>
                                        <p:cTn id="134" dur="1000" fill="hold"/>
                                        <p:tgtEl>
                                          <p:spTgt spid="24"/>
                                        </p:tgtEl>
                                        <p:attrNameLst>
                                          <p:attrName>ppt_h</p:attrName>
                                        </p:attrNameLst>
                                      </p:cBhvr>
                                      <p:tavLst>
                                        <p:tav tm="0">
                                          <p:val>
                                            <p:fltVal val="0"/>
                                          </p:val>
                                        </p:tav>
                                        <p:tav tm="100000">
                                          <p:val>
                                            <p:strVal val="#ppt_h"/>
                                          </p:val>
                                        </p:tav>
                                      </p:tavLst>
                                    </p:anim>
                                    <p:anim calcmode="lin" valueType="num">
                                      <p:cBhvr>
                                        <p:cTn id="135" dur="1000" fill="hold"/>
                                        <p:tgtEl>
                                          <p:spTgt spid="24"/>
                                        </p:tgtEl>
                                        <p:attrNameLst>
                                          <p:attrName>style.rotation</p:attrName>
                                        </p:attrNameLst>
                                      </p:cBhvr>
                                      <p:tavLst>
                                        <p:tav tm="0">
                                          <p:val>
                                            <p:fltVal val="90"/>
                                          </p:val>
                                        </p:tav>
                                        <p:tav tm="100000">
                                          <p:val>
                                            <p:fltVal val="0"/>
                                          </p:val>
                                        </p:tav>
                                      </p:tavLst>
                                    </p:anim>
                                    <p:animEffect transition="in" filter="fade">
                                      <p:cBhvr>
                                        <p:cTn id="136" dur="1000"/>
                                        <p:tgtEl>
                                          <p:spTgt spid="24"/>
                                        </p:tgtEl>
                                      </p:cBhvr>
                                    </p:animEffect>
                                  </p:childTnLst>
                                </p:cTn>
                              </p:par>
                              <p:par>
                                <p:cTn id="137" presetID="31" presetClass="entr" presetSubtype="0" repeatCount="indefinite" fill="hold" nodeType="withEffect">
                                  <p:stCondLst>
                                    <p:cond delay="0"/>
                                  </p:stCondLst>
                                  <p:childTnLst>
                                    <p:set>
                                      <p:cBhvr>
                                        <p:cTn id="138" dur="1" fill="hold">
                                          <p:stCondLst>
                                            <p:cond delay="0"/>
                                          </p:stCondLst>
                                        </p:cTn>
                                        <p:tgtEl>
                                          <p:spTgt spid="25"/>
                                        </p:tgtEl>
                                        <p:attrNameLst>
                                          <p:attrName>style.visibility</p:attrName>
                                        </p:attrNameLst>
                                      </p:cBhvr>
                                      <p:to>
                                        <p:strVal val="visible"/>
                                      </p:to>
                                    </p:set>
                                    <p:anim calcmode="lin" valueType="num">
                                      <p:cBhvr>
                                        <p:cTn id="139" dur="1000" fill="hold"/>
                                        <p:tgtEl>
                                          <p:spTgt spid="25"/>
                                        </p:tgtEl>
                                        <p:attrNameLst>
                                          <p:attrName>ppt_w</p:attrName>
                                        </p:attrNameLst>
                                      </p:cBhvr>
                                      <p:tavLst>
                                        <p:tav tm="0">
                                          <p:val>
                                            <p:fltVal val="0"/>
                                          </p:val>
                                        </p:tav>
                                        <p:tav tm="100000">
                                          <p:val>
                                            <p:strVal val="#ppt_w"/>
                                          </p:val>
                                        </p:tav>
                                      </p:tavLst>
                                    </p:anim>
                                    <p:anim calcmode="lin" valueType="num">
                                      <p:cBhvr>
                                        <p:cTn id="140" dur="1000" fill="hold"/>
                                        <p:tgtEl>
                                          <p:spTgt spid="25"/>
                                        </p:tgtEl>
                                        <p:attrNameLst>
                                          <p:attrName>ppt_h</p:attrName>
                                        </p:attrNameLst>
                                      </p:cBhvr>
                                      <p:tavLst>
                                        <p:tav tm="0">
                                          <p:val>
                                            <p:fltVal val="0"/>
                                          </p:val>
                                        </p:tav>
                                        <p:tav tm="100000">
                                          <p:val>
                                            <p:strVal val="#ppt_h"/>
                                          </p:val>
                                        </p:tav>
                                      </p:tavLst>
                                    </p:anim>
                                    <p:anim calcmode="lin" valueType="num">
                                      <p:cBhvr>
                                        <p:cTn id="141" dur="1000" fill="hold"/>
                                        <p:tgtEl>
                                          <p:spTgt spid="25"/>
                                        </p:tgtEl>
                                        <p:attrNameLst>
                                          <p:attrName>style.rotation</p:attrName>
                                        </p:attrNameLst>
                                      </p:cBhvr>
                                      <p:tavLst>
                                        <p:tav tm="0">
                                          <p:val>
                                            <p:fltVal val="90"/>
                                          </p:val>
                                        </p:tav>
                                        <p:tav tm="100000">
                                          <p:val>
                                            <p:fltVal val="0"/>
                                          </p:val>
                                        </p:tav>
                                      </p:tavLst>
                                    </p:anim>
                                    <p:animEffect transition="in" filter="fade">
                                      <p:cBhvr>
                                        <p:cTn id="1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lnSpcReduction="10000"/>
          </a:bodyPr>
          <a:lstStyle/>
          <a:p>
            <a:pPr marL="0" indent="0" algn="ctr">
              <a:buNone/>
            </a:pPr>
            <a:r>
              <a:rPr lang="en-US" sz="4000" dirty="0" smtClean="0">
                <a:solidFill>
                  <a:srgbClr val="FF0000"/>
                </a:solidFill>
                <a:latin typeface="Times New Roman" panose="02020603050405020304" pitchFamily="18" charset="0"/>
                <a:cs typeface="Times New Roman" panose="02020603050405020304" pitchFamily="18" charset="0"/>
              </a:rPr>
              <a:t>CHƯƠNG IV: ĐỒ DÙNG ĐIỆN TRONG GIA ĐÌNH</a:t>
            </a:r>
          </a:p>
          <a:p>
            <a:pPr marL="0" indent="0" algn="ctr">
              <a:buNone/>
            </a:pPr>
            <a:endParaRPr lang="en-US" sz="4000" dirty="0" smtClean="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smtClean="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smtClean="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sz="3600" smtClean="0">
                <a:solidFill>
                  <a:srgbClr val="FF0000"/>
                </a:solidFill>
                <a:latin typeface="Times New Roman" panose="02020603050405020304" pitchFamily="18" charset="0"/>
                <a:cs typeface="Times New Roman" panose="02020603050405020304" pitchFamily="18" charset="0"/>
              </a:rPr>
              <a:t>TIẾT 22 - </a:t>
            </a:r>
            <a:r>
              <a:rPr lang="en-US" sz="3600" dirty="0" smtClean="0">
                <a:solidFill>
                  <a:srgbClr val="FF0000"/>
                </a:solidFill>
                <a:latin typeface="Times New Roman" panose="02020603050405020304" pitchFamily="18" charset="0"/>
                <a:cs typeface="Times New Roman" panose="02020603050405020304" pitchFamily="18" charset="0"/>
              </a:rPr>
              <a:t>BÀI 10: KHÁI QUÁT VỀ ĐỒ DÙNG ĐIỆN TRONG GIA ĐÌNH</a:t>
            </a:r>
          </a:p>
          <a:p>
            <a:pPr marL="0" indent="0" algn="ctr">
              <a:buNone/>
            </a:pP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xmlns="" val="0"/>
              </a:ext>
            </a:extLst>
          </a:blip>
          <a:srcRect b="10545"/>
          <a:stretch/>
        </p:blipFill>
        <p:spPr>
          <a:xfrm>
            <a:off x="651821" y="1558632"/>
            <a:ext cx="8228441" cy="3318168"/>
          </a:xfrm>
          <a:prstGeom prst="rect">
            <a:avLst/>
          </a:prstGeom>
        </p:spPr>
      </p:pic>
    </p:spTree>
    <p:extLst>
      <p:ext uri="{BB962C8B-B14F-4D97-AF65-F5344CB8AC3E}">
        <p14:creationId xmlns:p14="http://schemas.microsoft.com/office/powerpoint/2010/main" xmlns="" val="323012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6"/>
          <p:cNvSpPr>
            <a:spLocks noChangeArrowheads="1"/>
          </p:cNvSpPr>
          <p:nvPr/>
        </p:nvSpPr>
        <p:spPr bwMode="auto">
          <a:xfrm>
            <a:off x="0" y="-323850"/>
            <a:ext cx="1841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vi-VN" altLang="vi-VN" sz="3600">
              <a:latin typeface=".VnAristote" panose="020B7200000000000000" pitchFamily="34" charset="0"/>
            </a:endParaRPr>
          </a:p>
        </p:txBody>
      </p:sp>
      <p:sp>
        <p:nvSpPr>
          <p:cNvPr id="5126" name="Rectangle 8"/>
          <p:cNvSpPr>
            <a:spLocks noChangeArrowheads="1"/>
          </p:cNvSpPr>
          <p:nvPr/>
        </p:nvSpPr>
        <p:spPr bwMode="auto">
          <a:xfrm>
            <a:off x="1371600" y="563563"/>
            <a:ext cx="63246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vi-VN" dirty="0" smtClean="0">
                <a:solidFill>
                  <a:schemeClr val="accent2"/>
                </a:solidFill>
              </a:rPr>
              <a:t>           </a:t>
            </a:r>
            <a:r>
              <a:rPr lang="en-US" altLang="vi-VN" sz="4000" b="1" dirty="0" smtClean="0">
                <a:solidFill>
                  <a:srgbClr val="FF912B"/>
                </a:solidFill>
                <a:ea typeface="+mj-ea"/>
                <a:cs typeface="Times New Roman" panose="02020603050405020304" pitchFamily="18" charset="0"/>
              </a:rPr>
              <a:t>MỤC TIÊU BÀI HỌC</a:t>
            </a:r>
            <a:endParaRPr lang="en-US" altLang="vi-VN" sz="4000" b="1" dirty="0">
              <a:solidFill>
                <a:srgbClr val="FF912B"/>
              </a:solidFill>
              <a:ea typeface="+mj-ea"/>
              <a:cs typeface="Times New Roman" panose="02020603050405020304" pitchFamily="18" charset="0"/>
            </a:endParaRPr>
          </a:p>
        </p:txBody>
      </p:sp>
      <p:sp>
        <p:nvSpPr>
          <p:cNvPr id="11" name="Text Box 11"/>
          <p:cNvSpPr txBox="1">
            <a:spLocks noChangeArrowheads="1"/>
          </p:cNvSpPr>
          <p:nvPr/>
        </p:nvSpPr>
        <p:spPr bwMode="auto">
          <a:xfrm>
            <a:off x="457200" y="2024948"/>
            <a:ext cx="81534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vi-VN" sz="3600" dirty="0" smtClean="0">
                <a:cs typeface="Times New Roman" panose="02020603050405020304" pitchFamily="18" charset="0"/>
              </a:rPr>
              <a:t>- </a:t>
            </a:r>
            <a:r>
              <a:rPr lang="en-US" sz="3600" dirty="0" err="1" smtClean="0">
                <a:cs typeface="Times New Roman" panose="02020603050405020304" pitchFamily="18" charset="0"/>
              </a:rPr>
              <a:t>Kể</a:t>
            </a:r>
            <a:r>
              <a:rPr lang="en-US" sz="3600" dirty="0" smtClean="0">
                <a:cs typeface="Times New Roman" panose="02020603050405020304" pitchFamily="18" charset="0"/>
              </a:rPr>
              <a:t> </a:t>
            </a:r>
            <a:r>
              <a:rPr lang="en-US" sz="3600" dirty="0" err="1">
                <a:cs typeface="Times New Roman" panose="02020603050405020304" pitchFamily="18" charset="0"/>
              </a:rPr>
              <a:t>được</a:t>
            </a:r>
            <a:r>
              <a:rPr lang="en-US" sz="3600" dirty="0">
                <a:cs typeface="Times New Roman" panose="02020603050405020304" pitchFamily="18" charset="0"/>
              </a:rPr>
              <a:t> </a:t>
            </a:r>
            <a:r>
              <a:rPr lang="en-US" sz="3600" dirty="0" err="1">
                <a:cs typeface="Times New Roman" panose="02020603050405020304" pitchFamily="18" charset="0"/>
              </a:rPr>
              <a:t>tên</a:t>
            </a:r>
            <a:r>
              <a:rPr lang="en-US" sz="3600" dirty="0">
                <a:cs typeface="Times New Roman" panose="02020603050405020304" pitchFamily="18" charset="0"/>
              </a:rPr>
              <a:t> </a:t>
            </a:r>
            <a:r>
              <a:rPr lang="en-US" sz="3600" dirty="0" err="1">
                <a:cs typeface="Times New Roman" panose="02020603050405020304" pitchFamily="18" charset="0"/>
              </a:rPr>
              <a:t>và</a:t>
            </a:r>
            <a:r>
              <a:rPr lang="en-US" sz="3600" dirty="0">
                <a:cs typeface="Times New Roman" panose="02020603050405020304" pitchFamily="18" charset="0"/>
              </a:rPr>
              <a:t> </a:t>
            </a:r>
            <a:r>
              <a:rPr lang="en-US" sz="3600" dirty="0" err="1">
                <a:cs typeface="Times New Roman" panose="02020603050405020304" pitchFamily="18" charset="0"/>
              </a:rPr>
              <a:t>công</a:t>
            </a:r>
            <a:r>
              <a:rPr lang="en-US" sz="3600" dirty="0">
                <a:cs typeface="Times New Roman" panose="02020603050405020304" pitchFamily="18" charset="0"/>
              </a:rPr>
              <a:t> </a:t>
            </a:r>
            <a:r>
              <a:rPr lang="en-US" sz="3600" dirty="0" err="1">
                <a:cs typeface="Times New Roman" panose="02020603050405020304" pitchFamily="18" charset="0"/>
              </a:rPr>
              <a:t>dụng</a:t>
            </a:r>
            <a:r>
              <a:rPr lang="en-US" sz="3600" dirty="0">
                <a:cs typeface="Times New Roman" panose="02020603050405020304" pitchFamily="18" charset="0"/>
              </a:rPr>
              <a:t> </a:t>
            </a:r>
            <a:r>
              <a:rPr lang="en-US" sz="3600" dirty="0" err="1">
                <a:cs typeface="Times New Roman" panose="02020603050405020304" pitchFamily="18" charset="0"/>
              </a:rPr>
              <a:t>một</a:t>
            </a:r>
            <a:r>
              <a:rPr lang="en-US" sz="3600" dirty="0">
                <a:cs typeface="Times New Roman" panose="02020603050405020304" pitchFamily="18" charset="0"/>
              </a:rPr>
              <a:t> </a:t>
            </a:r>
            <a:r>
              <a:rPr lang="en-US" sz="3600" dirty="0" err="1">
                <a:cs typeface="Times New Roman" panose="02020603050405020304" pitchFamily="18" charset="0"/>
              </a:rPr>
              <a:t>số</a:t>
            </a:r>
            <a:r>
              <a:rPr lang="en-US" sz="3600" dirty="0">
                <a:cs typeface="Times New Roman" panose="02020603050405020304" pitchFamily="18" charset="0"/>
              </a:rPr>
              <a:t> </a:t>
            </a:r>
            <a:r>
              <a:rPr lang="en-US" sz="3600" dirty="0" err="1">
                <a:cs typeface="Times New Roman" panose="02020603050405020304" pitchFamily="18" charset="0"/>
              </a:rPr>
              <a:t>đồ</a:t>
            </a:r>
            <a:r>
              <a:rPr lang="en-US" sz="3600" dirty="0">
                <a:cs typeface="Times New Roman" panose="02020603050405020304" pitchFamily="18" charset="0"/>
              </a:rPr>
              <a:t> </a:t>
            </a:r>
            <a:r>
              <a:rPr lang="en-US" sz="3600" dirty="0" err="1">
                <a:cs typeface="Times New Roman" panose="02020603050405020304" pitchFamily="18" charset="0"/>
              </a:rPr>
              <a:t>dùng</a:t>
            </a:r>
            <a:r>
              <a:rPr lang="en-US" sz="3600" dirty="0">
                <a:cs typeface="Times New Roman" panose="02020603050405020304" pitchFamily="18" charset="0"/>
              </a:rPr>
              <a:t> </a:t>
            </a:r>
            <a:r>
              <a:rPr lang="en-US" sz="3600" dirty="0" err="1">
                <a:cs typeface="Times New Roman" panose="02020603050405020304" pitchFamily="18" charset="0"/>
              </a:rPr>
              <a:t>điện</a:t>
            </a:r>
            <a:r>
              <a:rPr lang="en-US" sz="3600" dirty="0">
                <a:cs typeface="Times New Roman" panose="02020603050405020304" pitchFamily="18" charset="0"/>
              </a:rPr>
              <a:t> </a:t>
            </a:r>
            <a:r>
              <a:rPr lang="en-US" sz="3600" dirty="0" err="1">
                <a:cs typeface="Times New Roman" panose="02020603050405020304" pitchFamily="18" charset="0"/>
              </a:rPr>
              <a:t>trong</a:t>
            </a:r>
            <a:r>
              <a:rPr lang="en-US" sz="3600" dirty="0">
                <a:cs typeface="Times New Roman" panose="02020603050405020304" pitchFamily="18" charset="0"/>
              </a:rPr>
              <a:t> </a:t>
            </a:r>
            <a:r>
              <a:rPr lang="en-US" sz="3600" dirty="0" err="1">
                <a:cs typeface="Times New Roman" panose="02020603050405020304" pitchFamily="18" charset="0"/>
              </a:rPr>
              <a:t>gia</a:t>
            </a:r>
            <a:r>
              <a:rPr lang="en-US" sz="3600" dirty="0">
                <a:cs typeface="Times New Roman" panose="02020603050405020304" pitchFamily="18" charset="0"/>
              </a:rPr>
              <a:t> </a:t>
            </a:r>
            <a:r>
              <a:rPr lang="en-US" sz="3600" dirty="0" err="1" smtClean="0">
                <a:cs typeface="Times New Roman" panose="02020603050405020304" pitchFamily="18" charset="0"/>
              </a:rPr>
              <a:t>đình</a:t>
            </a:r>
            <a:r>
              <a:rPr lang="en-US" sz="3600" dirty="0" smtClean="0">
                <a:cs typeface="Times New Roman" panose="02020603050405020304" pitchFamily="18" charset="0"/>
              </a:rPr>
              <a:t>.</a:t>
            </a:r>
            <a:endParaRPr lang="en-US" sz="3600" dirty="0">
              <a:cs typeface="Times New Roman" panose="02020603050405020304" pitchFamily="18" charset="0"/>
            </a:endParaRPr>
          </a:p>
        </p:txBody>
      </p:sp>
      <p:sp>
        <p:nvSpPr>
          <p:cNvPr id="12" name="Text Box 11"/>
          <p:cNvSpPr txBox="1">
            <a:spLocks noChangeArrowheads="1"/>
          </p:cNvSpPr>
          <p:nvPr/>
        </p:nvSpPr>
        <p:spPr bwMode="auto">
          <a:xfrm>
            <a:off x="495300" y="3472018"/>
            <a:ext cx="8153400" cy="1754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vi-VN" sz="3600" dirty="0" smtClean="0"/>
              <a:t>- </a:t>
            </a:r>
            <a:r>
              <a:rPr lang="en-US" sz="3600" dirty="0" err="1" smtClean="0"/>
              <a:t>Nêu</a:t>
            </a:r>
            <a:r>
              <a:rPr lang="en-US" sz="3600" dirty="0" smtClean="0"/>
              <a:t> </a:t>
            </a:r>
            <a:r>
              <a:rPr lang="en-US" sz="3600" dirty="0" err="1"/>
              <a:t>được</a:t>
            </a:r>
            <a:r>
              <a:rPr lang="en-US" sz="3600" dirty="0"/>
              <a:t> </a:t>
            </a:r>
            <a:r>
              <a:rPr lang="en-US" sz="3600" dirty="0" err="1"/>
              <a:t>các</a:t>
            </a:r>
            <a:r>
              <a:rPr lang="en-US" sz="3600" dirty="0"/>
              <a:t> </a:t>
            </a:r>
            <a:r>
              <a:rPr lang="en-US" sz="3600" dirty="0" err="1"/>
              <a:t>lựa</a:t>
            </a:r>
            <a:r>
              <a:rPr lang="en-US" sz="3600" dirty="0"/>
              <a:t> </a:t>
            </a:r>
            <a:r>
              <a:rPr lang="en-US" sz="3600" dirty="0" err="1"/>
              <a:t>chọn</a:t>
            </a:r>
            <a:r>
              <a:rPr lang="en-US" sz="3600" dirty="0"/>
              <a:t> </a:t>
            </a:r>
            <a:r>
              <a:rPr lang="en-US" sz="3600" dirty="0" err="1"/>
              <a:t>và</a:t>
            </a:r>
            <a:r>
              <a:rPr lang="en-US" sz="3600" dirty="0"/>
              <a:t> </a:t>
            </a:r>
            <a:r>
              <a:rPr lang="en-US" sz="3600" dirty="0" err="1"/>
              <a:t>một</a:t>
            </a:r>
            <a:r>
              <a:rPr lang="en-US" sz="3600" dirty="0"/>
              <a:t> </a:t>
            </a:r>
            <a:r>
              <a:rPr lang="en-US" sz="3600" dirty="0" err="1"/>
              <a:t>số</a:t>
            </a:r>
            <a:r>
              <a:rPr lang="en-US" sz="3600" dirty="0"/>
              <a:t> </a:t>
            </a:r>
            <a:r>
              <a:rPr lang="en-US" sz="3600" dirty="0" err="1"/>
              <a:t>lưu</a:t>
            </a:r>
            <a:r>
              <a:rPr lang="en-US" sz="3600" dirty="0"/>
              <a:t> ý </a:t>
            </a:r>
            <a:r>
              <a:rPr lang="en-US" sz="3600" dirty="0" err="1"/>
              <a:t>khi</a:t>
            </a:r>
            <a:r>
              <a:rPr lang="en-US" sz="3600" dirty="0"/>
              <a:t> </a:t>
            </a:r>
            <a:r>
              <a:rPr lang="en-US" sz="3600" dirty="0" err="1"/>
              <a:t>sử</a:t>
            </a:r>
            <a:r>
              <a:rPr lang="en-US" sz="3600" dirty="0"/>
              <a:t> </a:t>
            </a:r>
            <a:r>
              <a:rPr lang="en-US" sz="3600" dirty="0" err="1"/>
              <a:t>dụng</a:t>
            </a:r>
            <a:r>
              <a:rPr lang="en-US" sz="3600" dirty="0"/>
              <a:t> </a:t>
            </a:r>
            <a:r>
              <a:rPr lang="en-US" sz="3600" dirty="0" err="1"/>
              <a:t>đồ</a:t>
            </a:r>
            <a:r>
              <a:rPr lang="en-US" sz="3600" dirty="0"/>
              <a:t> </a:t>
            </a:r>
            <a:r>
              <a:rPr lang="en-US" sz="3600" dirty="0" err="1"/>
              <a:t>dùng</a:t>
            </a:r>
            <a:r>
              <a:rPr lang="en-US" sz="3600" dirty="0"/>
              <a:t> </a:t>
            </a:r>
            <a:r>
              <a:rPr lang="en-US" sz="3600" dirty="0" err="1"/>
              <a:t>điện</a:t>
            </a:r>
            <a:r>
              <a:rPr lang="en-US" sz="3600" dirty="0"/>
              <a:t> </a:t>
            </a:r>
            <a:r>
              <a:rPr lang="en-US" sz="3600" dirty="0" err="1"/>
              <a:t>trong</a:t>
            </a:r>
            <a:r>
              <a:rPr lang="en-US" sz="3600" dirty="0"/>
              <a:t> </a:t>
            </a:r>
            <a:r>
              <a:rPr lang="en-US" sz="3600" dirty="0" err="1"/>
              <a:t>gia</a:t>
            </a:r>
            <a:r>
              <a:rPr lang="en-US" sz="3600" dirty="0"/>
              <a:t> </a:t>
            </a:r>
            <a:r>
              <a:rPr lang="en-US" sz="3600" dirty="0" err="1"/>
              <a:t>đình</a:t>
            </a:r>
            <a:r>
              <a:rPr lang="en-US" sz="3600" dirty="0"/>
              <a:t> an </a:t>
            </a:r>
            <a:r>
              <a:rPr lang="en-US" sz="3600" dirty="0" err="1"/>
              <a:t>toàn</a:t>
            </a:r>
            <a:r>
              <a:rPr lang="en-US" sz="3600" dirty="0"/>
              <a:t> </a:t>
            </a:r>
            <a:r>
              <a:rPr lang="en-US" sz="3600" dirty="0" err="1"/>
              <a:t>và</a:t>
            </a:r>
            <a:r>
              <a:rPr lang="en-US" sz="3600" dirty="0"/>
              <a:t> </a:t>
            </a:r>
            <a:r>
              <a:rPr lang="en-US" sz="3600" dirty="0" err="1"/>
              <a:t>tiết</a:t>
            </a:r>
            <a:r>
              <a:rPr lang="en-US" sz="3600" dirty="0"/>
              <a:t> </a:t>
            </a:r>
            <a:r>
              <a:rPr lang="en-US" sz="3600" dirty="0" err="1" smtClean="0"/>
              <a:t>kiệm</a:t>
            </a:r>
            <a:r>
              <a:rPr lang="en-US" sz="3600" dirty="0" smtClean="0"/>
              <a:t>.</a:t>
            </a:r>
            <a:endParaRPr lang="en-US" sz="3600" dirty="0"/>
          </a:p>
        </p:txBody>
      </p:sp>
    </p:spTree>
    <p:extLst>
      <p:ext uri="{BB962C8B-B14F-4D97-AF65-F5344CB8AC3E}">
        <p14:creationId xmlns:p14="http://schemas.microsoft.com/office/powerpoint/2010/main" xmlns="" val="3298768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1750" fill="hold"/>
                                        <p:tgtEl>
                                          <p:spTgt spid="5126"/>
                                        </p:tgtEl>
                                        <p:attrNameLst>
                                          <p:attrName>ppt_x</p:attrName>
                                        </p:attrNameLst>
                                      </p:cBhvr>
                                      <p:tavLst>
                                        <p:tav tm="0">
                                          <p:val>
                                            <p:strVal val="0-#ppt_w/2"/>
                                          </p:val>
                                        </p:tav>
                                        <p:tav tm="100000">
                                          <p:val>
                                            <p:strVal val="#ppt_x"/>
                                          </p:val>
                                        </p:tav>
                                      </p:tavLst>
                                    </p:anim>
                                    <p:anim calcmode="lin" valueType="num">
                                      <p:cBhvr additive="base">
                                        <p:cTn id="8" dur="175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7091" y="1676400"/>
            <a:ext cx="8229600" cy="2971800"/>
          </a:xfrm>
        </p:spPr>
        <p:txBody>
          <a:bodyPr>
            <a:noAutofit/>
          </a:bodyPr>
          <a:lstStyle/>
          <a:p>
            <a:pPr algn="l"/>
            <a:r>
              <a:rPr lang="en-US" sz="3200" dirty="0">
                <a:solidFill>
                  <a:srgbClr val="0070C0"/>
                </a:solidFill>
              </a:rPr>
              <a:t> </a:t>
            </a:r>
            <a:r>
              <a:rPr lang="en-US" sz="3200" dirty="0" smtClean="0">
                <a:solidFill>
                  <a:srgbClr val="0070C0"/>
                </a:solidFill>
              </a:rPr>
              <a:t/>
            </a:r>
            <a:br>
              <a:rPr lang="en-US" sz="3200" dirty="0" smtClean="0">
                <a:solidFill>
                  <a:srgbClr val="0070C0"/>
                </a:solidFill>
              </a:rPr>
            </a:br>
            <a:r>
              <a:rPr lang="en-US" sz="3200" dirty="0">
                <a:solidFill>
                  <a:srgbClr val="0070C0"/>
                </a:solidFill>
              </a:rPr>
              <a:t/>
            </a:r>
            <a:br>
              <a:rPr lang="en-US" sz="3200" dirty="0">
                <a:solidFill>
                  <a:srgbClr val="0070C0"/>
                </a:solidFill>
              </a:rPr>
            </a:br>
            <a:r>
              <a:rPr lang="en-US" sz="3200" dirty="0" smtClean="0">
                <a:solidFill>
                  <a:srgbClr val="0070C0"/>
                </a:solidFill>
              </a:rPr>
              <a:t/>
            </a:r>
            <a:br>
              <a:rPr lang="en-US" sz="3200" dirty="0" smtClean="0">
                <a:solidFill>
                  <a:srgbClr val="0070C0"/>
                </a:solidFill>
              </a:rPr>
            </a:br>
            <a:r>
              <a:rPr lang="en-US" sz="3200" dirty="0">
                <a:solidFill>
                  <a:srgbClr val="0070C0"/>
                </a:solidFill>
              </a:rPr>
              <a:t/>
            </a:r>
            <a:br>
              <a:rPr lang="en-US" sz="3200" dirty="0">
                <a:solidFill>
                  <a:srgbClr val="0070C0"/>
                </a:solidFill>
              </a:rPr>
            </a:br>
            <a:r>
              <a:rPr lang="en-US" sz="3600" dirty="0" smtClean="0">
                <a:latin typeface="Times New Roman" panose="02020603050405020304" pitchFamily="18" charset="0"/>
                <a:cs typeface="Times New Roman" panose="02020603050405020304" pitchFamily="18" charset="0"/>
              </a:rPr>
              <a:t>-</a:t>
            </a:r>
            <a:r>
              <a:rPr lang="en-US" sz="3600" dirty="0" smtClean="0">
                <a:solidFill>
                  <a:srgbClr val="0070C0"/>
                </a:solidFill>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Đồ </a:t>
            </a:r>
            <a:r>
              <a:rPr lang="vi-VN" sz="3600" dirty="0">
                <a:latin typeface="Times New Roman" panose="02020603050405020304" pitchFamily="18" charset="0"/>
                <a:cs typeface="Times New Roman" panose="02020603050405020304" pitchFamily="18" charset="0"/>
              </a:rPr>
              <a:t>dùng điện giúp nâng cao tiện ích trong gia đình như thế nào? </a:t>
            </a:r>
            <a:r>
              <a:rPr lang="en-US" sz="3600" dirty="0" smtClean="0">
                <a:latin typeface="Times New Roman" panose="02020603050405020304" pitchFamily="18" charset="0"/>
                <a:cs typeface="Times New Roman" panose="02020603050405020304" pitchFamily="18" charset="0"/>
              </a:rPr>
              <a:t/>
            </a:r>
            <a:br>
              <a:rPr lang="en-US" sz="3600" dirty="0" smtClean="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Làm </a:t>
            </a:r>
            <a:r>
              <a:rPr lang="vi-VN" sz="3600" dirty="0">
                <a:latin typeface="Times New Roman" panose="02020603050405020304" pitchFamily="18" charset="0"/>
                <a:cs typeface="Times New Roman" panose="02020603050405020304" pitchFamily="18" charset="0"/>
              </a:rPr>
              <a:t>thế nào sử dụng </a:t>
            </a:r>
            <a:r>
              <a:rPr lang="vi-VN" sz="3600" dirty="0" smtClean="0">
                <a:latin typeface="Times New Roman" panose="02020603050405020304" pitchFamily="18" charset="0"/>
                <a:cs typeface="Times New Roman" panose="02020603050405020304" pitchFamily="18" charset="0"/>
              </a:rPr>
              <a:t>đồ </a:t>
            </a:r>
            <a:r>
              <a:rPr lang="vi-VN" sz="3600" dirty="0">
                <a:latin typeface="Times New Roman" panose="02020603050405020304" pitchFamily="18" charset="0"/>
                <a:cs typeface="Times New Roman" panose="02020603050405020304" pitchFamily="18" charset="0"/>
              </a:rPr>
              <a:t>dùng điện trong gia đình an toàn hiệu quả?</a:t>
            </a:r>
            <a:br>
              <a:rPr lang="vi-VN" sz="3600" dirty="0">
                <a:latin typeface="Times New Roman" panose="02020603050405020304" pitchFamily="18" charset="0"/>
                <a:cs typeface="Times New Roman" panose="02020603050405020304" pitchFamily="18" charset="0"/>
              </a:rPr>
            </a:br>
            <a:r>
              <a:rPr lang="vi-VN" dirty="0"/>
              <a:t/>
            </a:r>
            <a:br>
              <a:rPr lang="vi-VN" dirty="0"/>
            </a:br>
            <a:r>
              <a:rPr lang="en-US" dirty="0"/>
              <a:t/>
            </a:r>
            <a:br>
              <a:rPr lang="en-US" dirty="0"/>
            </a:br>
            <a:endParaRPr lang="en-US" sz="3200" dirty="0">
              <a:solidFill>
                <a:srgbClr val="0070C0"/>
              </a:solidFill>
            </a:endParaRPr>
          </a:p>
        </p:txBody>
      </p:sp>
      <p:pic>
        <p:nvPicPr>
          <p:cNvPr id="8" name="Picture 7"/>
          <p:cNvPicPr>
            <a:picLocks noChangeAspect="1"/>
          </p:cNvPicPr>
          <p:nvPr/>
        </p:nvPicPr>
        <p:blipFill>
          <a:blip r:embed="rId2"/>
          <a:stretch>
            <a:fillRect/>
          </a:stretch>
        </p:blipFill>
        <p:spPr>
          <a:xfrm>
            <a:off x="457200" y="309643"/>
            <a:ext cx="908383" cy="1072989"/>
          </a:xfrm>
          <a:prstGeom prst="rect">
            <a:avLst/>
          </a:prstGeom>
        </p:spPr>
      </p:pic>
      <p:pic>
        <p:nvPicPr>
          <p:cNvPr id="9" name="Picture 8"/>
          <p:cNvPicPr>
            <a:picLocks noChangeAspect="1"/>
          </p:cNvPicPr>
          <p:nvPr/>
        </p:nvPicPr>
        <p:blipFill>
          <a:blip r:embed="rId3"/>
          <a:stretch>
            <a:fillRect/>
          </a:stretch>
        </p:blipFill>
        <p:spPr>
          <a:xfrm>
            <a:off x="7696200" y="171946"/>
            <a:ext cx="838200" cy="894853"/>
          </a:xfrm>
          <a:prstGeom prst="rect">
            <a:avLst/>
          </a:prstGeom>
        </p:spPr>
      </p:pic>
    </p:spTree>
    <p:extLst>
      <p:ext uri="{BB962C8B-B14F-4D97-AF65-F5344CB8AC3E}">
        <p14:creationId xmlns:p14="http://schemas.microsoft.com/office/powerpoint/2010/main" xmlns="" val="87965251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p:cNvSpPr>
            <a:spLocks noChangeArrowheads="1"/>
          </p:cNvSpPr>
          <p:nvPr/>
        </p:nvSpPr>
        <p:spPr bwMode="auto">
          <a:xfrm>
            <a:off x="169863" y="0"/>
            <a:ext cx="680538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4000" b="1" u="sng" dirty="0" smtClean="0">
                <a:solidFill>
                  <a:srgbClr val="339966"/>
                </a:solidFill>
              </a:rPr>
              <a:t>I</a:t>
            </a:r>
            <a:r>
              <a:rPr lang="en-US" sz="4000" b="1" u="sng" dirty="0" smtClean="0">
                <a:solidFill>
                  <a:srgbClr val="339966"/>
                </a:solidFill>
              </a:rPr>
              <a:t>. </a:t>
            </a:r>
            <a:r>
              <a:rPr lang="en-US" sz="4000" b="1" u="sng" dirty="0" err="1">
                <a:solidFill>
                  <a:srgbClr val="339966"/>
                </a:solidFill>
              </a:rPr>
              <a:t>Đ</a:t>
            </a:r>
            <a:r>
              <a:rPr lang="en-US" sz="4000" b="1" u="sng" dirty="0" err="1" smtClean="0">
                <a:solidFill>
                  <a:srgbClr val="339966"/>
                </a:solidFill>
              </a:rPr>
              <a:t>ồ</a:t>
            </a:r>
            <a:r>
              <a:rPr lang="en-US" sz="4000" b="1" u="sng" dirty="0" smtClean="0">
                <a:solidFill>
                  <a:srgbClr val="339966"/>
                </a:solidFill>
              </a:rPr>
              <a:t> </a:t>
            </a:r>
            <a:r>
              <a:rPr lang="en-US" sz="4000" b="1" u="sng" dirty="0" err="1">
                <a:solidFill>
                  <a:srgbClr val="339966"/>
                </a:solidFill>
              </a:rPr>
              <a:t>dùng</a:t>
            </a:r>
            <a:r>
              <a:rPr lang="en-US" sz="4000" b="1" u="sng" dirty="0">
                <a:solidFill>
                  <a:srgbClr val="339966"/>
                </a:solidFill>
              </a:rPr>
              <a:t> </a:t>
            </a:r>
            <a:r>
              <a:rPr lang="en-US" sz="4000" b="1" u="sng" dirty="0" err="1">
                <a:solidFill>
                  <a:srgbClr val="339966"/>
                </a:solidFill>
              </a:rPr>
              <a:t>điện</a:t>
            </a:r>
            <a:r>
              <a:rPr lang="en-US" sz="4000" b="1" u="sng" dirty="0">
                <a:solidFill>
                  <a:srgbClr val="339966"/>
                </a:solidFill>
              </a:rPr>
              <a:t> </a:t>
            </a:r>
            <a:r>
              <a:rPr lang="en-US" sz="4000" b="1" u="sng" dirty="0" err="1">
                <a:solidFill>
                  <a:srgbClr val="339966"/>
                </a:solidFill>
              </a:rPr>
              <a:t>trong</a:t>
            </a:r>
            <a:r>
              <a:rPr lang="en-US" sz="4000" b="1" u="sng" dirty="0">
                <a:solidFill>
                  <a:srgbClr val="339966"/>
                </a:solidFill>
              </a:rPr>
              <a:t> </a:t>
            </a:r>
            <a:r>
              <a:rPr lang="en-US" sz="4000" b="1" u="sng" dirty="0" err="1">
                <a:solidFill>
                  <a:srgbClr val="339966"/>
                </a:solidFill>
              </a:rPr>
              <a:t>gia</a:t>
            </a:r>
            <a:r>
              <a:rPr lang="en-US" sz="4000" b="1" u="sng" dirty="0">
                <a:solidFill>
                  <a:srgbClr val="339966"/>
                </a:solidFill>
              </a:rPr>
              <a:t> </a:t>
            </a:r>
            <a:r>
              <a:rPr lang="en-US" sz="4000" b="1" u="sng" dirty="0" err="1">
                <a:solidFill>
                  <a:srgbClr val="339966"/>
                </a:solidFill>
              </a:rPr>
              <a:t>đình</a:t>
            </a:r>
            <a:endParaRPr lang="en-US" altLang="vi-VN" sz="4000" b="1" u="sng" dirty="0">
              <a:solidFill>
                <a:srgbClr val="339966"/>
              </a:solidFill>
            </a:endParaRPr>
          </a:p>
        </p:txBody>
      </p:sp>
      <p:sp>
        <p:nvSpPr>
          <p:cNvPr id="14" name="Rectangle 13"/>
          <p:cNvSpPr/>
          <p:nvPr/>
        </p:nvSpPr>
        <p:spPr>
          <a:xfrm>
            <a:off x="169863" y="685800"/>
            <a:ext cx="8761270" cy="1384995"/>
          </a:xfrm>
          <a:prstGeom prst="rect">
            <a:avLst/>
          </a:prstGeom>
        </p:spPr>
        <p:txBody>
          <a:bodyPr wrap="square">
            <a:spAutoFit/>
          </a:bodyPr>
          <a:lstStyle/>
          <a:p>
            <a:r>
              <a:rPr lang="vi-VN" sz="2800" dirty="0" smtClean="0">
                <a:latin typeface="Times New Roman" panose="02020603050405020304" pitchFamily="18" charset="0"/>
                <a:cs typeface="Times New Roman" panose="02020603050405020304" pitchFamily="18" charset="0"/>
              </a:rPr>
              <a:t>Đồ </a:t>
            </a:r>
            <a:r>
              <a:rPr lang="vi-VN" sz="2800" dirty="0">
                <a:latin typeface="Times New Roman" panose="02020603050405020304" pitchFamily="18" charset="0"/>
                <a:cs typeface="Times New Roman" panose="02020603050405020304" pitchFamily="18" charset="0"/>
              </a:rPr>
              <a:t>dùng điện trong gia đình là các sản phẩm công nghệ hoạt động bằng năng lượng điện  phục vụ sinh hoạt trong gia </a:t>
            </a:r>
            <a:r>
              <a:rPr lang="vi-VN" sz="2800" dirty="0"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19" name="Picture 18" descr="Screen Clippi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3400" y="2057400"/>
            <a:ext cx="8419957" cy="4648200"/>
          </a:xfrm>
          <a:prstGeom prst="rect">
            <a:avLst/>
          </a:prstGeom>
        </p:spPr>
      </p:pic>
    </p:spTree>
    <p:extLst>
      <p:ext uri="{BB962C8B-B14F-4D97-AF65-F5344CB8AC3E}">
        <p14:creationId xmlns:p14="http://schemas.microsoft.com/office/powerpoint/2010/main" xmlns="" val="1621017758"/>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inVertical)">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1039661" y="-1350168"/>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748385" y="894520"/>
            <a:ext cx="8131877" cy="1754326"/>
          </a:xfrm>
          <a:prstGeom prst="rect">
            <a:avLst/>
          </a:prstGeom>
        </p:spPr>
        <p:txBody>
          <a:bodyPr wrap="square">
            <a:spAutoFit/>
          </a:bodyPr>
          <a:lstStyle/>
          <a:p>
            <a:pPr algn="just"/>
            <a:r>
              <a:rPr lang="en-US" sz="3600" dirty="0" smtClean="0">
                <a:latin typeface="Times New Roman" panose="02020603050405020304" pitchFamily="18" charset="0"/>
                <a:ea typeface="+mj-ea"/>
                <a:cs typeface="Times New Roman" panose="02020603050405020304" pitchFamily="18" charset="0"/>
              </a:rPr>
              <a:t>? </a:t>
            </a:r>
            <a:r>
              <a:rPr lang="en-US" sz="3600" dirty="0" err="1" smtClean="0">
                <a:latin typeface="Times New Roman" panose="02020603050405020304" pitchFamily="18" charset="0"/>
                <a:ea typeface="+mj-ea"/>
                <a:cs typeface="Times New Roman" panose="02020603050405020304" pitchFamily="18" charset="0"/>
              </a:rPr>
              <a:t>Nêu</a:t>
            </a:r>
            <a:r>
              <a:rPr lang="en-US" sz="3600" dirty="0" smtClean="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tên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gọi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và</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cho</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biết</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công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dụng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của</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những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đồ</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dùng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điện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trong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hình</a:t>
            </a:r>
            <a:r>
              <a:rPr lang="en-US" sz="3600" dirty="0">
                <a:latin typeface="Times New Roman" panose="02020603050405020304" pitchFamily="18" charset="0"/>
                <a:ea typeface="+mj-ea"/>
                <a:cs typeface="Times New Roman" panose="02020603050405020304" pitchFamily="18" charset="0"/>
              </a:rPr>
              <a:t> 10.1</a:t>
            </a:r>
            <a:br>
              <a:rPr lang="en-US" sz="3600" dirty="0">
                <a:latin typeface="Times New Roman" panose="02020603050405020304" pitchFamily="18" charset="0"/>
                <a:ea typeface="+mj-ea"/>
                <a:cs typeface="Times New Roman" panose="02020603050405020304" pitchFamily="18" charset="0"/>
              </a:rPr>
            </a:br>
            <a:r>
              <a:rPr lang="en-US" sz="3600" dirty="0">
                <a:solidFill>
                  <a:srgbClr val="0070C0"/>
                </a:solidFill>
                <a:latin typeface="Times New Roman" panose="02020603050405020304" pitchFamily="18" charset="0"/>
                <a:ea typeface="+mj-ea"/>
                <a:cs typeface="Times New Roman" panose="02020603050405020304" pitchFamily="18" charset="0"/>
              </a:rPr>
              <a:t> </a:t>
            </a:r>
          </a:p>
        </p:txBody>
      </p:sp>
      <p:pic>
        <p:nvPicPr>
          <p:cNvPr id="9"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275810"/>
            <a:ext cx="841375"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3"/>
          <p:cNvSpPr txBox="1">
            <a:spLocks/>
          </p:cNvSpPr>
          <p:nvPr/>
        </p:nvSpPr>
        <p:spPr>
          <a:xfrm>
            <a:off x="1792288" y="155160"/>
            <a:ext cx="2627312" cy="707886"/>
          </a:xfrm>
          <a:prstGeom prst="rect">
            <a:avLst/>
          </a:prstGeom>
        </p:spPr>
        <p:txBody>
          <a:bodyPr wrap="square">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a:lstStyle>
          <a:p>
            <a:pPr>
              <a:defRPr/>
            </a:pPr>
            <a:r>
              <a:rPr lang="en-US" sz="4000" b="1" kern="0" dirty="0" err="1" smtClean="0">
                <a:solidFill>
                  <a:srgbClr val="FDC308"/>
                </a:solidFill>
                <a:latin typeface="Times New Roman" panose="02020603050405020304" pitchFamily="18" charset="0"/>
                <a:cs typeface="Times New Roman" panose="02020603050405020304" pitchFamily="18" charset="0"/>
              </a:rPr>
              <a:t>Khám</a:t>
            </a:r>
            <a:r>
              <a:rPr lang="en-US" sz="4000" b="1" kern="0" dirty="0" smtClean="0">
                <a:solidFill>
                  <a:srgbClr val="FDC308"/>
                </a:solidFill>
                <a:latin typeface="Times New Roman" panose="02020603050405020304" pitchFamily="18" charset="0"/>
                <a:cs typeface="Times New Roman" panose="02020603050405020304" pitchFamily="18" charset="0"/>
              </a:rPr>
              <a:t> </a:t>
            </a:r>
            <a:r>
              <a:rPr lang="en-US" sz="4000" b="1" kern="0" dirty="0" err="1" smtClean="0">
                <a:solidFill>
                  <a:srgbClr val="FDC308"/>
                </a:solidFill>
                <a:latin typeface="Times New Roman" panose="02020603050405020304" pitchFamily="18" charset="0"/>
                <a:cs typeface="Times New Roman" panose="02020603050405020304" pitchFamily="18" charset="0"/>
              </a:rPr>
              <a:t>phá</a:t>
            </a:r>
            <a:endParaRPr lang="en-US" sz="4000" b="1" kern="0" dirty="0">
              <a:solidFill>
                <a:srgbClr val="FDC308"/>
              </a:solidFill>
              <a:latin typeface="Times New Roman" panose="02020603050405020304" pitchFamily="18" charset="0"/>
              <a:cs typeface="Times New Roman" panose="02020603050405020304" pitchFamily="18" charset="0"/>
            </a:endParaRPr>
          </a:p>
        </p:txBody>
      </p:sp>
      <p:pic>
        <p:nvPicPr>
          <p:cNvPr id="16" name="Picture 15" descr="Screen Clipping"/>
          <p:cNvPicPr>
            <a:picLocks noChangeAspect="1"/>
          </p:cNvPicPr>
          <p:nvPr/>
        </p:nvPicPr>
        <p:blipFill rotWithShape="1">
          <a:blip r:embed="rId3">
            <a:extLst>
              <a:ext uri="{28A0092B-C50C-407E-A947-70E740481C1C}">
                <a14:useLocalDpi xmlns:a14="http://schemas.microsoft.com/office/drawing/2010/main" xmlns="" val="0"/>
              </a:ext>
            </a:extLst>
          </a:blip>
          <a:srcRect b="10545"/>
          <a:stretch/>
        </p:blipFill>
        <p:spPr>
          <a:xfrm>
            <a:off x="651821" y="2209800"/>
            <a:ext cx="8228441" cy="4525081"/>
          </a:xfrm>
          <a:prstGeom prst="rect">
            <a:avLst/>
          </a:prstGeom>
        </p:spPr>
      </p:pic>
    </p:spTree>
    <p:extLst>
      <p:ext uri="{BB962C8B-B14F-4D97-AF65-F5344CB8AC3E}">
        <p14:creationId xmlns:p14="http://schemas.microsoft.com/office/powerpoint/2010/main" xmlns="" val="1002537900"/>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1682880"/>
          <a:ext cx="8610600" cy="4717923"/>
        </p:xfrm>
        <a:graphic>
          <a:graphicData uri="http://schemas.openxmlformats.org/drawingml/2006/table">
            <a:tbl>
              <a:tblPr firstRow="1" bandRow="1">
                <a:tableStyleId>{5C22544A-7EE6-4342-B048-85BDC9FD1C3A}</a:tableStyleId>
              </a:tblPr>
              <a:tblGrid>
                <a:gridCol w="1524000"/>
                <a:gridCol w="2438400"/>
                <a:gridCol w="4648200"/>
              </a:tblGrid>
              <a:tr h="450979">
                <a:tc>
                  <a:txBody>
                    <a:bodyPr/>
                    <a:lstStyle/>
                    <a:p>
                      <a:r>
                        <a:rPr lang="en-US" sz="1800" dirty="0" err="1" smtClean="0">
                          <a:latin typeface="Times New Roman" pitchFamily="18" charset="0"/>
                          <a:cs typeface="Times New Roman" pitchFamily="18" charset="0"/>
                        </a:rPr>
                        <a:t>Đồ</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dùng</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điện</a:t>
                      </a:r>
                      <a:endParaRPr lang="en-US" sz="18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Tên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gọi</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Công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dụng</a:t>
                      </a:r>
                      <a:endParaRPr lang="en-US" sz="2400" dirty="0">
                        <a:latin typeface="Times New Roman" pitchFamily="18" charset="0"/>
                        <a:cs typeface="Times New Roman" pitchFamily="18" charset="0"/>
                      </a:endParaRPr>
                    </a:p>
                  </a:txBody>
                  <a:tcPr/>
                </a:tc>
              </a:tr>
              <a:tr h="501521">
                <a:tc>
                  <a:txBody>
                    <a:bodyPr/>
                    <a:lstStyle/>
                    <a:p>
                      <a:pPr algn="ctr"/>
                      <a:r>
                        <a:rPr lang="en-US" sz="2400" dirty="0" smtClean="0">
                          <a:latin typeface="Times New Roman" pitchFamily="18" charset="0"/>
                          <a:cs typeface="Times New Roman" pitchFamily="18" charset="0"/>
                        </a:rPr>
                        <a:t>a.</a:t>
                      </a:r>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508001">
                <a:tc>
                  <a:txBody>
                    <a:bodyPr/>
                    <a:lstStyle/>
                    <a:p>
                      <a:pPr algn="ctr"/>
                      <a:r>
                        <a:rPr lang="en-US" sz="2400" dirty="0" smtClean="0">
                          <a:latin typeface="Times New Roman" pitchFamily="18" charset="0"/>
                          <a:cs typeface="Times New Roman" pitchFamily="18" charset="0"/>
                        </a:rPr>
                        <a:t>b.</a:t>
                      </a:r>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508001">
                <a:tc>
                  <a:txBody>
                    <a:bodyPr/>
                    <a:lstStyle/>
                    <a:p>
                      <a:pPr algn="ctr"/>
                      <a:r>
                        <a:rPr lang="en-US" sz="2400" dirty="0" smtClean="0">
                          <a:latin typeface="Times New Roman" pitchFamily="18" charset="0"/>
                          <a:cs typeface="Times New Roman" pitchFamily="18" charset="0"/>
                        </a:rPr>
                        <a:t>c.</a:t>
                      </a:r>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381000">
                <a:tc>
                  <a:txBody>
                    <a:bodyPr/>
                    <a:lstStyle/>
                    <a:p>
                      <a:pPr algn="ctr"/>
                      <a:r>
                        <a:rPr lang="en-US" sz="2400" dirty="0" smtClean="0">
                          <a:latin typeface="Times New Roman" pitchFamily="18" charset="0"/>
                          <a:cs typeface="Times New Roman" pitchFamily="18" charset="0"/>
                        </a:rPr>
                        <a:t>d.</a:t>
                      </a:r>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393701">
                <a:tc>
                  <a:txBody>
                    <a:bodyPr/>
                    <a:lstStyle/>
                    <a:p>
                      <a:pPr algn="ctr"/>
                      <a:r>
                        <a:rPr lang="en-US" sz="2400" dirty="0" smtClean="0">
                          <a:latin typeface="Times New Roman" pitchFamily="18" charset="0"/>
                          <a:cs typeface="Times New Roman" pitchFamily="18" charset="0"/>
                        </a:rPr>
                        <a:t>e.</a:t>
                      </a:r>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381000">
                <a:tc>
                  <a:txBody>
                    <a:bodyPr/>
                    <a:lstStyle/>
                    <a:p>
                      <a:pPr algn="ctr"/>
                      <a:r>
                        <a:rPr lang="en-US" sz="2400" dirty="0" smtClean="0">
                          <a:latin typeface="Times New Roman" pitchFamily="18" charset="0"/>
                          <a:cs typeface="Times New Roman" pitchFamily="18" charset="0"/>
                        </a:rPr>
                        <a:t>g</a:t>
                      </a:r>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381000">
                <a:tc>
                  <a:txBody>
                    <a:bodyPr/>
                    <a:lstStyle/>
                    <a:p>
                      <a:pPr algn="ctr"/>
                      <a:r>
                        <a:rPr lang="en-US" sz="2400" dirty="0" smtClean="0">
                          <a:latin typeface="Times New Roman" pitchFamily="18" charset="0"/>
                          <a:cs typeface="Times New Roman" pitchFamily="18" charset="0"/>
                        </a:rPr>
                        <a:t>h</a:t>
                      </a:r>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381000">
                <a:tc>
                  <a:txBody>
                    <a:bodyPr/>
                    <a:lstStyle/>
                    <a:p>
                      <a:pPr algn="ctr"/>
                      <a:r>
                        <a:rPr lang="en-US" sz="2400" dirty="0" err="1" smtClean="0">
                          <a:latin typeface="Times New Roman" pitchFamily="18" charset="0"/>
                          <a:cs typeface="Times New Roman" pitchFamily="18" charset="0"/>
                        </a:rPr>
                        <a:t>i</a:t>
                      </a:r>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381000">
                <a:tc>
                  <a:txBody>
                    <a:bodyPr/>
                    <a:lstStyle/>
                    <a:p>
                      <a:pPr algn="ctr"/>
                      <a:r>
                        <a:rPr lang="en-US" sz="2400" dirty="0" smtClean="0">
                          <a:latin typeface="Times New Roman" pitchFamily="18" charset="0"/>
                          <a:cs typeface="Times New Roman" pitchFamily="18" charset="0"/>
                        </a:rPr>
                        <a:t>k</a:t>
                      </a:r>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bl>
          </a:graphicData>
        </a:graphic>
      </p:graphicFrame>
      <p:sp>
        <p:nvSpPr>
          <p:cNvPr id="3" name="Rectangle 2"/>
          <p:cNvSpPr/>
          <p:nvPr/>
        </p:nvSpPr>
        <p:spPr>
          <a:xfrm>
            <a:off x="783523" y="0"/>
            <a:ext cx="8131877" cy="1754326"/>
          </a:xfrm>
          <a:prstGeom prst="rect">
            <a:avLst/>
          </a:prstGeom>
        </p:spPr>
        <p:txBody>
          <a:bodyPr wrap="square">
            <a:spAutoFit/>
          </a:bodyPr>
          <a:lstStyle/>
          <a:p>
            <a:pPr algn="just"/>
            <a:r>
              <a:rPr lang="en-US" sz="3600" dirty="0" smtClean="0">
                <a:latin typeface="Times New Roman" panose="02020603050405020304" pitchFamily="18" charset="0"/>
                <a:ea typeface="+mj-ea"/>
                <a:cs typeface="Times New Roman" panose="02020603050405020304" pitchFamily="18" charset="0"/>
              </a:rPr>
              <a:t>? </a:t>
            </a:r>
            <a:r>
              <a:rPr lang="en-US" sz="3600" dirty="0" err="1" smtClean="0">
                <a:latin typeface="Times New Roman" panose="02020603050405020304" pitchFamily="18" charset="0"/>
                <a:ea typeface="+mj-ea"/>
                <a:cs typeface="Times New Roman" panose="02020603050405020304" pitchFamily="18" charset="0"/>
              </a:rPr>
              <a:t>Nêu</a:t>
            </a:r>
            <a:r>
              <a:rPr lang="en-US" sz="3600" dirty="0" smtClean="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tên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gọi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và</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cho</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biết</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công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dụng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của</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những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đồ</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dùng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điện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trong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hình</a:t>
            </a:r>
            <a:r>
              <a:rPr lang="en-US" sz="3600" dirty="0">
                <a:latin typeface="Times New Roman" panose="02020603050405020304" pitchFamily="18" charset="0"/>
                <a:ea typeface="+mj-ea"/>
                <a:cs typeface="Times New Roman" panose="02020603050405020304" pitchFamily="18" charset="0"/>
              </a:rPr>
              <a:t> 10.1</a:t>
            </a:r>
            <a:br>
              <a:rPr lang="en-US" sz="3600" dirty="0">
                <a:latin typeface="Times New Roman" panose="02020603050405020304" pitchFamily="18" charset="0"/>
                <a:ea typeface="+mj-ea"/>
                <a:cs typeface="Times New Roman" panose="02020603050405020304" pitchFamily="18" charset="0"/>
              </a:rPr>
            </a:br>
            <a:r>
              <a:rPr lang="en-US" sz="3600" dirty="0">
                <a:solidFill>
                  <a:srgbClr val="0070C0"/>
                </a:solidFill>
                <a:latin typeface="Times New Roman" panose="02020603050405020304" pitchFamily="18" charset="0"/>
                <a:ea typeface="+mj-ea"/>
                <a:cs typeface="Times New Roman" panose="02020603050405020304" pitchFamily="18" charset="0"/>
              </a:rPr>
              <a:t> </a:t>
            </a:r>
          </a:p>
        </p:txBody>
      </p:sp>
      <p:pic>
        <p:nvPicPr>
          <p:cNvPr id="4"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120650"/>
            <a:ext cx="457200"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1219201"/>
          <a:ext cx="8610600" cy="5334003"/>
        </p:xfrm>
        <a:graphic>
          <a:graphicData uri="http://schemas.openxmlformats.org/drawingml/2006/table">
            <a:tbl>
              <a:tblPr firstRow="1" bandRow="1">
                <a:tableStyleId>{5C22544A-7EE6-4342-B048-85BDC9FD1C3A}</a:tableStyleId>
              </a:tblPr>
              <a:tblGrid>
                <a:gridCol w="1524000"/>
                <a:gridCol w="2438400"/>
                <a:gridCol w="4648200"/>
              </a:tblGrid>
              <a:tr h="563724">
                <a:tc>
                  <a:txBody>
                    <a:bodyPr/>
                    <a:lstStyle/>
                    <a:p>
                      <a:r>
                        <a:rPr lang="en-US" sz="1800" dirty="0" err="1" smtClean="0">
                          <a:latin typeface="Times New Roman" pitchFamily="18" charset="0"/>
                          <a:cs typeface="Times New Roman" pitchFamily="18" charset="0"/>
                        </a:rPr>
                        <a:t>Đồ</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dùng</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điện</a:t>
                      </a:r>
                      <a:endParaRPr lang="en-US" sz="18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Tên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gọi</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Công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dụng</a:t>
                      </a:r>
                      <a:endParaRPr lang="en-US" sz="2400" dirty="0">
                        <a:latin typeface="Times New Roman" pitchFamily="18" charset="0"/>
                        <a:cs typeface="Times New Roman" pitchFamily="18" charset="0"/>
                      </a:endParaRPr>
                    </a:p>
                  </a:txBody>
                  <a:tcPr/>
                </a:tc>
              </a:tr>
              <a:tr h="626901">
                <a:tc>
                  <a:txBody>
                    <a:bodyPr/>
                    <a:lstStyle/>
                    <a:p>
                      <a:pPr algn="ctr"/>
                      <a:r>
                        <a:rPr lang="en-US" sz="2400" dirty="0" smtClean="0">
                          <a:latin typeface="Times New Roman" pitchFamily="18" charset="0"/>
                          <a:cs typeface="Times New Roman" pitchFamily="18" charset="0"/>
                        </a:rPr>
                        <a:t>a.</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Bàn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là</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Là</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phẳng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quần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áo</a:t>
                      </a:r>
                      <a:endParaRPr lang="en-US" sz="2400" dirty="0">
                        <a:latin typeface="Times New Roman" pitchFamily="18" charset="0"/>
                        <a:cs typeface="Times New Roman" pitchFamily="18" charset="0"/>
                      </a:endParaRPr>
                    </a:p>
                  </a:txBody>
                  <a:tcPr/>
                </a:tc>
              </a:tr>
              <a:tr h="635001">
                <a:tc>
                  <a:txBody>
                    <a:bodyPr/>
                    <a:lstStyle/>
                    <a:p>
                      <a:pPr algn="ctr"/>
                      <a:r>
                        <a:rPr lang="en-US" sz="2400" dirty="0" smtClean="0">
                          <a:latin typeface="Times New Roman" pitchFamily="18" charset="0"/>
                          <a:cs typeface="Times New Roman" pitchFamily="18" charset="0"/>
                        </a:rPr>
                        <a:t>b.</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Ấm</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siêu</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tốc</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Đun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nước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sôi</a:t>
                      </a:r>
                      <a:endParaRPr lang="en-US" sz="2400" dirty="0">
                        <a:latin typeface="Times New Roman" pitchFamily="18" charset="0"/>
                        <a:cs typeface="Times New Roman" pitchFamily="18" charset="0"/>
                      </a:endParaRPr>
                    </a:p>
                  </a:txBody>
                  <a:tcPr/>
                </a:tc>
              </a:tr>
              <a:tr h="635001">
                <a:tc>
                  <a:txBody>
                    <a:bodyPr/>
                    <a:lstStyle/>
                    <a:p>
                      <a:pPr algn="ctr"/>
                      <a:r>
                        <a:rPr lang="en-US" sz="2400" dirty="0" smtClean="0">
                          <a:latin typeface="Times New Roman" pitchFamily="18" charset="0"/>
                          <a:cs typeface="Times New Roman" pitchFamily="18" charset="0"/>
                        </a:rPr>
                        <a:t>c.</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Máy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xay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sinh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Xay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nhỏ</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đồ</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ăn</a:t>
                      </a:r>
                      <a:endParaRPr lang="en-US" sz="2400" dirty="0">
                        <a:latin typeface="Times New Roman" pitchFamily="18" charset="0"/>
                        <a:cs typeface="Times New Roman" pitchFamily="18" charset="0"/>
                      </a:endParaRPr>
                    </a:p>
                  </a:txBody>
                  <a:tcPr/>
                </a:tc>
              </a:tr>
              <a:tr h="476250">
                <a:tc>
                  <a:txBody>
                    <a:bodyPr/>
                    <a:lstStyle/>
                    <a:p>
                      <a:pPr algn="ctr"/>
                      <a:r>
                        <a:rPr lang="en-US" sz="2400" dirty="0" smtClean="0">
                          <a:latin typeface="Times New Roman" pitchFamily="18" charset="0"/>
                          <a:cs typeface="Times New Roman" pitchFamily="18" charset="0"/>
                        </a:rPr>
                        <a:t>d.</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Đèn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Thắp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sáng</a:t>
                      </a:r>
                      <a:r>
                        <a:rPr lang="en-US" sz="2400" baseline="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tc>
              </a:tr>
              <a:tr h="492126">
                <a:tc>
                  <a:txBody>
                    <a:bodyPr/>
                    <a:lstStyle/>
                    <a:p>
                      <a:pPr algn="ctr"/>
                      <a:r>
                        <a:rPr lang="en-US" sz="2400" dirty="0" smtClean="0">
                          <a:latin typeface="Times New Roman" pitchFamily="18" charset="0"/>
                          <a:cs typeface="Times New Roman" pitchFamily="18" charset="0"/>
                        </a:rPr>
                        <a:t>e.</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Máy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sấy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tóc</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Sấy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khô</a:t>
                      </a:r>
                      <a:r>
                        <a:rPr lang="en-US" sz="2400" baseline="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tc>
              </a:tr>
              <a:tr h="476250">
                <a:tc>
                  <a:txBody>
                    <a:bodyPr/>
                    <a:lstStyle/>
                    <a:p>
                      <a:pPr algn="ctr"/>
                      <a:r>
                        <a:rPr lang="en-US" sz="2400" dirty="0" smtClean="0">
                          <a:latin typeface="Times New Roman" pitchFamily="18" charset="0"/>
                          <a:cs typeface="Times New Roman" pitchFamily="18" charset="0"/>
                        </a:rPr>
                        <a:t>g</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Bếp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từ</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Bếp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nấu</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ăn</a:t>
                      </a:r>
                      <a:endParaRPr lang="en-US" sz="2400" dirty="0">
                        <a:latin typeface="Times New Roman" pitchFamily="18" charset="0"/>
                        <a:cs typeface="Times New Roman" pitchFamily="18" charset="0"/>
                      </a:endParaRPr>
                    </a:p>
                  </a:txBody>
                  <a:tcPr/>
                </a:tc>
              </a:tr>
              <a:tr h="476250">
                <a:tc>
                  <a:txBody>
                    <a:bodyPr/>
                    <a:lstStyle/>
                    <a:p>
                      <a:pPr algn="ctr"/>
                      <a:r>
                        <a:rPr lang="en-US" sz="2400" dirty="0" smtClean="0">
                          <a:latin typeface="Times New Roman" pitchFamily="18" charset="0"/>
                          <a:cs typeface="Times New Roman" pitchFamily="18" charset="0"/>
                        </a:rPr>
                        <a:t>h</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Quạt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treo</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tường</a:t>
                      </a:r>
                      <a:r>
                        <a:rPr lang="en-US" sz="2400" baseline="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Quạt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mát</a:t>
                      </a:r>
                      <a:endParaRPr lang="en-US" sz="2400" dirty="0">
                        <a:latin typeface="Times New Roman" pitchFamily="18" charset="0"/>
                        <a:cs typeface="Times New Roman" pitchFamily="18" charset="0"/>
                      </a:endParaRPr>
                    </a:p>
                  </a:txBody>
                  <a:tcPr/>
                </a:tc>
              </a:tr>
              <a:tr h="476250">
                <a:tc>
                  <a:txBody>
                    <a:bodyPr/>
                    <a:lstStyle/>
                    <a:p>
                      <a:pPr algn="ctr"/>
                      <a:r>
                        <a:rPr lang="en-US" sz="2400" dirty="0" err="1" smtClean="0">
                          <a:latin typeface="Times New Roman" pitchFamily="18" charset="0"/>
                          <a:cs typeface="Times New Roman" pitchFamily="18" charset="0"/>
                        </a:rPr>
                        <a:t>i</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Máy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hút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bụi</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Hút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bụi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vệ</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sinh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nhà</a:t>
                      </a:r>
                      <a:endParaRPr lang="en-US" sz="2400" dirty="0">
                        <a:latin typeface="Times New Roman" pitchFamily="18" charset="0"/>
                        <a:cs typeface="Times New Roman" pitchFamily="18" charset="0"/>
                      </a:endParaRPr>
                    </a:p>
                  </a:txBody>
                  <a:tcPr/>
                </a:tc>
              </a:tr>
              <a:tr h="476250">
                <a:tc>
                  <a:txBody>
                    <a:bodyPr/>
                    <a:lstStyle/>
                    <a:p>
                      <a:pPr algn="ctr"/>
                      <a:r>
                        <a:rPr lang="en-US" sz="2400" dirty="0" smtClean="0">
                          <a:latin typeface="Times New Roman" pitchFamily="18" charset="0"/>
                          <a:cs typeface="Times New Roman" pitchFamily="18" charset="0"/>
                        </a:rPr>
                        <a:t>k</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Nồi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cơm</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điện</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Nấu</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cơm</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cháo</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đồ</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ăn</a:t>
                      </a:r>
                      <a:endParaRPr lang="en-US" sz="2400" dirty="0">
                        <a:latin typeface="Times New Roman" pitchFamily="18" charset="0"/>
                        <a:cs typeface="Times New Roman" pitchFamily="18" charset="0"/>
                      </a:endParaRPr>
                    </a:p>
                  </a:txBody>
                  <a:tcPr/>
                </a:tc>
              </a:tr>
            </a:tbl>
          </a:graphicData>
        </a:graphic>
      </p:graphicFrame>
      <p:sp>
        <p:nvSpPr>
          <p:cNvPr id="3" name="TextBox 2"/>
          <p:cNvSpPr txBox="1"/>
          <p:nvPr/>
        </p:nvSpPr>
        <p:spPr>
          <a:xfrm>
            <a:off x="609600" y="76200"/>
            <a:ext cx="8382000" cy="1200329"/>
          </a:xfrm>
          <a:prstGeom prst="rect">
            <a:avLst/>
          </a:prstGeom>
          <a:noFill/>
        </p:spPr>
        <p:txBody>
          <a:bodyPr wrap="square" rtlCol="0">
            <a:spAutoFit/>
          </a:bodyPr>
          <a:lstStyle/>
          <a:p>
            <a:r>
              <a:rPr lang="en-US" sz="2400" dirty="0" err="1" smtClean="0">
                <a:solidFill>
                  <a:srgbClr val="FF0000"/>
                </a:solidFill>
                <a:latin typeface="Times New Roman" pitchFamily="18" charset="0"/>
                <a:cs typeface="Times New Roman" pitchFamily="18" charset="0"/>
              </a:rPr>
              <a:t>Đồ</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dùng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ngày</a:t>
            </a:r>
            <a:r>
              <a:rPr lang="en-US" sz="2400" dirty="0" smtClean="0">
                <a:solidFill>
                  <a:srgbClr val="FF0000"/>
                </a:solidFill>
                <a:latin typeface="Times New Roman" pitchFamily="18" charset="0"/>
                <a:cs typeface="Times New Roman" pitchFamily="18" charset="0"/>
              </a:rPr>
              <a:t> nay </a:t>
            </a:r>
            <a:r>
              <a:rPr lang="en-US" sz="2400" dirty="0" err="1" smtClean="0">
                <a:solidFill>
                  <a:srgbClr val="FF0000"/>
                </a:solidFill>
                <a:latin typeface="Times New Roman" pitchFamily="18" charset="0"/>
                <a:cs typeface="Times New Roman" pitchFamily="18" charset="0"/>
              </a:rPr>
              <a:t>rất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dạng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phong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phú</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đại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nâng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cao</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ích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trong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đình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giúp</a:t>
            </a:r>
            <a:r>
              <a:rPr lang="en-US" sz="2400" dirty="0" smtClean="0">
                <a:solidFill>
                  <a:srgbClr val="FF0000"/>
                </a:solidFill>
                <a:latin typeface="Times New Roman" pitchFamily="18" charset="0"/>
                <a:cs typeface="Times New Roman" pitchFamily="18" charset="0"/>
              </a:rPr>
              <a:t> con </a:t>
            </a:r>
            <a:r>
              <a:rPr lang="en-US" sz="2400" dirty="0" err="1" smtClean="0">
                <a:solidFill>
                  <a:srgbClr val="FF0000"/>
                </a:solidFill>
                <a:latin typeface="Times New Roman" pitchFamily="18" charset="0"/>
                <a:cs typeface="Times New Roman" pitchFamily="18" charset="0"/>
              </a:rPr>
              <a:t>người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tiết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kiệm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thời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gian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công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sức</a:t>
            </a:r>
            <a:r>
              <a:rPr lang="en-US" sz="240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ời cảm ơn"/>
  <p:tag name="ISPRING_SLIDE_INDENT_LEVEL" val="0"/>
  <p:tag name="ISPRING_SLIDE_ID_2" val="{D9B5FC51-A86F-447A-A522-91E7AD81DFBF}"/>
  <p:tag name="GENSWF_ADVANCE_TIME" val="16.3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885</TotalTime>
  <Words>1747</Words>
  <Application>Microsoft Office PowerPoint</Application>
  <PresentationFormat>On-screen Show (4:3)</PresentationFormat>
  <Paragraphs>156</Paragraphs>
  <Slides>29</Slides>
  <Notes>2</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Slide 2</vt:lpstr>
      <vt:lpstr>Slide 3</vt:lpstr>
      <vt:lpstr>Slide 4</vt:lpstr>
      <vt:lpstr>     - Đồ dùng điện giúp nâng cao tiện ích trong gia đình như thế nào?  - Làm thế nào sử dụng đồ dùng điện trong gia đình an toàn hiệu quả?   </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BÀI 10: ĐỒ DÙNG ĐIỆN TRONG GIA ĐÌNH (t2)</vt:lpstr>
      <vt:lpstr>Slide 21</vt:lpstr>
      <vt:lpstr>BÀI 10: ĐỒ DÙNG ĐIỆN TRONG GIA ĐÌNH (t2)</vt:lpstr>
      <vt:lpstr>Slide 23</vt:lpstr>
      <vt:lpstr>Vận dụng</vt:lpstr>
      <vt:lpstr>Vận dụng</vt:lpstr>
      <vt:lpstr>KẾT NỐI NGHỀ NGHIỆP</vt:lpstr>
      <vt:lpstr>DẶN DÒ</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TẬP  THỰC HÀNH</dc:title>
  <dc:creator>mymy</dc:creator>
  <cp:lastModifiedBy>AnhHoan</cp:lastModifiedBy>
  <cp:revision>129</cp:revision>
  <dcterms:created xsi:type="dcterms:W3CDTF">2013-08-28T08:21:51Z</dcterms:created>
  <dcterms:modified xsi:type="dcterms:W3CDTF">2021-09-01T08:03:32Z</dcterms:modified>
</cp:coreProperties>
</file>