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2"/>
  </p:notesMasterIdLst>
  <p:sldIdLst>
    <p:sldId id="257" r:id="rId2"/>
    <p:sldId id="262" r:id="rId3"/>
    <p:sldId id="259" r:id="rId4"/>
    <p:sldId id="285" r:id="rId5"/>
    <p:sldId id="258" r:id="rId6"/>
    <p:sldId id="275" r:id="rId7"/>
    <p:sldId id="261" r:id="rId8"/>
    <p:sldId id="287" r:id="rId9"/>
    <p:sldId id="264" r:id="rId10"/>
    <p:sldId id="288" r:id="rId11"/>
    <p:sldId id="263" r:id="rId12"/>
    <p:sldId id="265" r:id="rId13"/>
    <p:sldId id="272" r:id="rId14"/>
    <p:sldId id="273" r:id="rId15"/>
    <p:sldId id="267" r:id="rId16"/>
    <p:sldId id="286" r:id="rId17"/>
    <p:sldId id="266" r:id="rId18"/>
    <p:sldId id="268" r:id="rId19"/>
    <p:sldId id="289" r:id="rId20"/>
    <p:sldId id="280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.VnTime" panose="020B7200000000000000" pitchFamily="34" charset="0"/>
      <p:regular r:id="rId25"/>
      <p:bold r:id="rId26"/>
      <p:italic r:id="rId27"/>
      <p:boldItalic r:id="rId28"/>
    </p:embeddedFont>
    <p:embeddedFont>
      <p:font typeface="微软雅黑 Light" panose="020B0502040204020203" pitchFamily="34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1 Tieu de ngan" panose="00000800000000000000" pitchFamily="2" charset="0"/>
      <p:bold r:id="rId34"/>
    </p:embeddedFont>
    <p:embeddedFont>
      <p:font typeface="SimSun" panose="02010600030101010101" pitchFamily="2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BF5"/>
    <a:srgbClr val="EFA33A"/>
    <a:srgbClr val="FCC162"/>
    <a:srgbClr val="A8D2DE"/>
    <a:srgbClr val="DEFFFF"/>
    <a:srgbClr val="FFD077"/>
    <a:srgbClr val="7E430F"/>
    <a:srgbClr val="EC2A4E"/>
    <a:srgbClr val="84271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9" autoAdjust="0"/>
    <p:restoredTop sz="94660"/>
  </p:normalViewPr>
  <p:slideViewPr>
    <p:cSldViewPr snapToGrid="0">
      <p:cViewPr varScale="1">
        <p:scale>
          <a:sx n="57" d="100"/>
          <a:sy n="57" d="100"/>
        </p:scale>
        <p:origin x="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4B0D-DAE4-4F35-B177-1A4C2FB1EC3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D281-D23C-4EEB-8748-C58E8FF0C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025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82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319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08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315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979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3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344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81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2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72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515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106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03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2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33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35763" y="2729567"/>
            <a:ext cx="7371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rgbClr val="FF7E0A"/>
                </a:solidFill>
                <a:ea typeface="微软雅黑 Light" panose="020B0502040204020203" pitchFamily="34" charset="-122"/>
              </a:rPr>
              <a:t>Bài 6: Dự án bữa ăn </a:t>
            </a:r>
          </a:p>
          <a:p>
            <a:pPr algn="ctr"/>
            <a:r>
              <a:rPr lang="en-US" altLang="zh-CN" sz="5400">
                <a:solidFill>
                  <a:srgbClr val="FF7E0A"/>
                </a:solidFill>
                <a:ea typeface="微软雅黑 Light" panose="020B0502040204020203" pitchFamily="34" charset="-122"/>
              </a:rPr>
              <a:t>kết nối yêu thương</a:t>
            </a:r>
            <a:endParaRPr lang="zh-CN" altLang="en-US" sz="5400" dirty="0">
              <a:solidFill>
                <a:srgbClr val="D31012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94822" y="5044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ransition advTm="96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7" y="241816"/>
            <a:ext cx="11951546" cy="64802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8" y="1090863"/>
            <a:ext cx="3540800" cy="47885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44" y="3035804"/>
            <a:ext cx="1002773" cy="1209694"/>
          </a:xfrm>
          <a:prstGeom prst="rect">
            <a:avLst/>
          </a:prstGeom>
        </p:spPr>
      </p:pic>
      <p:sp>
        <p:nvSpPr>
          <p:cNvPr id="11" name="叉"/>
          <p:cNvSpPr/>
          <p:nvPr/>
        </p:nvSpPr>
        <p:spPr bwMode="auto">
          <a:xfrm>
            <a:off x="3763553" y="3089501"/>
            <a:ext cx="824823" cy="791293"/>
          </a:xfrm>
          <a:custGeom>
            <a:avLst/>
            <a:gdLst>
              <a:gd name="T0" fmla="*/ 537882 w 1360"/>
              <a:gd name="T1" fmla="*/ 182096 h 1360"/>
              <a:gd name="T2" fmla="*/ 661147 w 1360"/>
              <a:gd name="T3" fmla="*/ 444313 h 1360"/>
              <a:gd name="T4" fmla="*/ 837640 w 1360"/>
              <a:gd name="T5" fmla="*/ 696819 h 1360"/>
              <a:gd name="T6" fmla="*/ 1004327 w 1360"/>
              <a:gd name="T7" fmla="*/ 598488 h 1360"/>
              <a:gd name="T8" fmla="*/ 1138798 w 1360"/>
              <a:gd name="T9" fmla="*/ 454025 h 1360"/>
              <a:gd name="T10" fmla="*/ 1263463 w 1360"/>
              <a:gd name="T11" fmla="*/ 342340 h 1360"/>
              <a:gd name="T12" fmla="*/ 1375522 w 1360"/>
              <a:gd name="T13" fmla="*/ 263432 h 1360"/>
              <a:gd name="T14" fmla="*/ 1477776 w 1360"/>
              <a:gd name="T15" fmla="*/ 213659 h 1360"/>
              <a:gd name="T16" fmla="*/ 1566022 w 1360"/>
              <a:gd name="T17" fmla="*/ 197877 h 1360"/>
              <a:gd name="T18" fmla="*/ 1647265 w 1360"/>
              <a:gd name="T19" fmla="*/ 213659 h 1360"/>
              <a:gd name="T20" fmla="*/ 1714500 w 1360"/>
              <a:gd name="T21" fmla="*/ 258576 h 1360"/>
              <a:gd name="T22" fmla="*/ 1767728 w 1360"/>
              <a:gd name="T23" fmla="*/ 326558 h 1360"/>
              <a:gd name="T24" fmla="*/ 1641662 w 1360"/>
              <a:gd name="T25" fmla="*/ 433388 h 1360"/>
              <a:gd name="T26" fmla="*/ 1402136 w 1360"/>
              <a:gd name="T27" fmla="*/ 610627 h 1360"/>
              <a:gd name="T28" fmla="*/ 1144401 w 1360"/>
              <a:gd name="T29" fmla="*/ 859491 h 1360"/>
              <a:gd name="T30" fmla="*/ 1165412 w 1360"/>
              <a:gd name="T31" fmla="*/ 1045229 h 1360"/>
              <a:gd name="T32" fmla="*/ 1290077 w 1360"/>
              <a:gd name="T33" fmla="*/ 1156914 h 1360"/>
              <a:gd name="T34" fmla="*/ 1410540 w 1360"/>
              <a:gd name="T35" fmla="*/ 1245534 h 1360"/>
              <a:gd name="T36" fmla="*/ 1526801 w 1360"/>
              <a:gd name="T37" fmla="*/ 1308660 h 1360"/>
              <a:gd name="T38" fmla="*/ 1638860 w 1360"/>
              <a:gd name="T39" fmla="*/ 1346293 h 1360"/>
              <a:gd name="T40" fmla="*/ 1746717 w 1360"/>
              <a:gd name="T41" fmla="*/ 1357219 h 1360"/>
              <a:gd name="T42" fmla="*/ 1905000 w 1360"/>
              <a:gd name="T43" fmla="*/ 1341438 h 1360"/>
              <a:gd name="T44" fmla="*/ 1861577 w 1360"/>
              <a:gd name="T45" fmla="*/ 1420346 h 1360"/>
              <a:gd name="T46" fmla="*/ 1808349 w 1360"/>
              <a:gd name="T47" fmla="*/ 1508965 h 1360"/>
              <a:gd name="T48" fmla="*/ 1762125 w 1360"/>
              <a:gd name="T49" fmla="*/ 1569664 h 1360"/>
              <a:gd name="T50" fmla="*/ 1673879 w 1360"/>
              <a:gd name="T51" fmla="*/ 1627935 h 1360"/>
              <a:gd name="T52" fmla="*/ 1550614 w 1360"/>
              <a:gd name="T53" fmla="*/ 1638860 h 1360"/>
              <a:gd name="T54" fmla="*/ 1453963 w 1360"/>
              <a:gd name="T55" fmla="*/ 1615795 h 1360"/>
              <a:gd name="T56" fmla="*/ 1346107 w 1360"/>
              <a:gd name="T57" fmla="*/ 1564808 h 1360"/>
              <a:gd name="T58" fmla="*/ 1231246 w 1360"/>
              <a:gd name="T59" fmla="*/ 1485900 h 1360"/>
              <a:gd name="T60" fmla="*/ 1103779 w 1360"/>
              <a:gd name="T61" fmla="*/ 1380285 h 1360"/>
              <a:gd name="T62" fmla="*/ 969309 w 1360"/>
              <a:gd name="T63" fmla="*/ 1245534 h 1360"/>
              <a:gd name="T64" fmla="*/ 795618 w 1360"/>
              <a:gd name="T65" fmla="*/ 1262529 h 1360"/>
              <a:gd name="T66" fmla="*/ 682158 w 1360"/>
              <a:gd name="T67" fmla="*/ 1392424 h 1360"/>
              <a:gd name="T68" fmla="*/ 577103 w 1360"/>
              <a:gd name="T69" fmla="*/ 1496826 h 1360"/>
              <a:gd name="T70" fmla="*/ 480452 w 1360"/>
              <a:gd name="T71" fmla="*/ 1574520 h 1360"/>
              <a:gd name="T72" fmla="*/ 395007 w 1360"/>
              <a:gd name="T73" fmla="*/ 1625507 h 1360"/>
              <a:gd name="T74" fmla="*/ 319368 w 1360"/>
              <a:gd name="T75" fmla="*/ 1648572 h 1360"/>
              <a:gd name="T76" fmla="*/ 277346 w 1360"/>
              <a:gd name="T77" fmla="*/ 1648572 h 1360"/>
              <a:gd name="T78" fmla="*/ 175092 w 1360"/>
              <a:gd name="T79" fmla="*/ 1610939 h 1360"/>
              <a:gd name="T80" fmla="*/ 70037 w 1360"/>
              <a:gd name="T81" fmla="*/ 1516249 h 1360"/>
              <a:gd name="T82" fmla="*/ 23813 w 1360"/>
              <a:gd name="T83" fmla="*/ 1425201 h 1360"/>
              <a:gd name="T84" fmla="*/ 81243 w 1360"/>
              <a:gd name="T85" fmla="*/ 1432485 h 1360"/>
              <a:gd name="T86" fmla="*/ 172290 w 1360"/>
              <a:gd name="T87" fmla="*/ 1417918 h 1360"/>
              <a:gd name="T88" fmla="*/ 271743 w 1360"/>
              <a:gd name="T89" fmla="*/ 1379071 h 1360"/>
              <a:gd name="T90" fmla="*/ 373996 w 1360"/>
              <a:gd name="T91" fmla="*/ 1311088 h 1360"/>
              <a:gd name="T92" fmla="*/ 483254 w 1360"/>
              <a:gd name="T93" fmla="*/ 1215185 h 1360"/>
              <a:gd name="T94" fmla="*/ 593912 w 1360"/>
              <a:gd name="T95" fmla="*/ 1095001 h 1360"/>
              <a:gd name="T96" fmla="*/ 652743 w 1360"/>
              <a:gd name="T97" fmla="*/ 898338 h 1360"/>
              <a:gd name="T98" fmla="*/ 526676 w 1360"/>
              <a:gd name="T99" fmla="*/ 750234 h 1360"/>
              <a:gd name="T100" fmla="*/ 424423 w 1360"/>
              <a:gd name="T101" fmla="*/ 619125 h 1360"/>
              <a:gd name="T102" fmla="*/ 348783 w 1360"/>
              <a:gd name="T103" fmla="*/ 505012 h 1360"/>
              <a:gd name="T104" fmla="*/ 301158 w 1360"/>
              <a:gd name="T105" fmla="*/ 410322 h 1360"/>
              <a:gd name="T106" fmla="*/ 278746 w 1360"/>
              <a:gd name="T107" fmla="*/ 330200 h 1360"/>
              <a:gd name="T108" fmla="*/ 289952 w 1360"/>
              <a:gd name="T109" fmla="*/ 244008 h 1360"/>
              <a:gd name="T110" fmla="*/ 357188 w 1360"/>
              <a:gd name="T111" fmla="*/ 129895 h 1360"/>
              <a:gd name="T112" fmla="*/ 483254 w 1360"/>
              <a:gd name="T113" fmla="*/ 0 h 136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60" h="1360">
                <a:moveTo>
                  <a:pt x="345" y="0"/>
                </a:moveTo>
                <a:lnTo>
                  <a:pt x="363" y="75"/>
                </a:lnTo>
                <a:lnTo>
                  <a:pt x="384" y="150"/>
                </a:lnTo>
                <a:lnTo>
                  <a:pt x="409" y="223"/>
                </a:lnTo>
                <a:lnTo>
                  <a:pt x="439" y="295"/>
                </a:lnTo>
                <a:lnTo>
                  <a:pt x="472" y="366"/>
                </a:lnTo>
                <a:lnTo>
                  <a:pt x="510" y="435"/>
                </a:lnTo>
                <a:lnTo>
                  <a:pt x="552" y="504"/>
                </a:lnTo>
                <a:lnTo>
                  <a:pt x="598" y="574"/>
                </a:lnTo>
                <a:lnTo>
                  <a:pt x="629" y="614"/>
                </a:lnTo>
                <a:lnTo>
                  <a:pt x="685" y="539"/>
                </a:lnTo>
                <a:lnTo>
                  <a:pt x="717" y="493"/>
                </a:lnTo>
                <a:lnTo>
                  <a:pt x="750" y="451"/>
                </a:lnTo>
                <a:lnTo>
                  <a:pt x="783" y="410"/>
                </a:lnTo>
                <a:lnTo>
                  <a:pt x="813" y="374"/>
                </a:lnTo>
                <a:lnTo>
                  <a:pt x="844" y="341"/>
                </a:lnTo>
                <a:lnTo>
                  <a:pt x="873" y="311"/>
                </a:lnTo>
                <a:lnTo>
                  <a:pt x="902" y="282"/>
                </a:lnTo>
                <a:lnTo>
                  <a:pt x="930" y="257"/>
                </a:lnTo>
                <a:lnTo>
                  <a:pt x="957" y="236"/>
                </a:lnTo>
                <a:lnTo>
                  <a:pt x="982" y="217"/>
                </a:lnTo>
                <a:lnTo>
                  <a:pt x="1007" y="199"/>
                </a:lnTo>
                <a:lnTo>
                  <a:pt x="1032" y="186"/>
                </a:lnTo>
                <a:lnTo>
                  <a:pt x="1055" y="176"/>
                </a:lnTo>
                <a:lnTo>
                  <a:pt x="1076" y="169"/>
                </a:lnTo>
                <a:lnTo>
                  <a:pt x="1099" y="165"/>
                </a:lnTo>
                <a:lnTo>
                  <a:pt x="1118" y="163"/>
                </a:lnTo>
                <a:lnTo>
                  <a:pt x="1139" y="165"/>
                </a:lnTo>
                <a:lnTo>
                  <a:pt x="1157" y="169"/>
                </a:lnTo>
                <a:lnTo>
                  <a:pt x="1176" y="176"/>
                </a:lnTo>
                <a:lnTo>
                  <a:pt x="1191" y="184"/>
                </a:lnTo>
                <a:lnTo>
                  <a:pt x="1208" y="198"/>
                </a:lnTo>
                <a:lnTo>
                  <a:pt x="1224" y="213"/>
                </a:lnTo>
                <a:lnTo>
                  <a:pt x="1237" y="230"/>
                </a:lnTo>
                <a:lnTo>
                  <a:pt x="1251" y="249"/>
                </a:lnTo>
                <a:lnTo>
                  <a:pt x="1262" y="269"/>
                </a:lnTo>
                <a:lnTo>
                  <a:pt x="1278" y="292"/>
                </a:lnTo>
                <a:lnTo>
                  <a:pt x="1226" y="320"/>
                </a:lnTo>
                <a:lnTo>
                  <a:pt x="1172" y="357"/>
                </a:lnTo>
                <a:lnTo>
                  <a:pt x="1116" y="399"/>
                </a:lnTo>
                <a:lnTo>
                  <a:pt x="1059" y="447"/>
                </a:lnTo>
                <a:lnTo>
                  <a:pt x="1001" y="503"/>
                </a:lnTo>
                <a:lnTo>
                  <a:pt x="942" y="564"/>
                </a:lnTo>
                <a:lnTo>
                  <a:pt x="880" y="633"/>
                </a:lnTo>
                <a:lnTo>
                  <a:pt x="817" y="708"/>
                </a:lnTo>
                <a:lnTo>
                  <a:pt x="762" y="777"/>
                </a:lnTo>
                <a:lnTo>
                  <a:pt x="802" y="825"/>
                </a:lnTo>
                <a:lnTo>
                  <a:pt x="832" y="861"/>
                </a:lnTo>
                <a:lnTo>
                  <a:pt x="861" y="894"/>
                </a:lnTo>
                <a:lnTo>
                  <a:pt x="892" y="925"/>
                </a:lnTo>
                <a:lnTo>
                  <a:pt x="921" y="953"/>
                </a:lnTo>
                <a:lnTo>
                  <a:pt x="950" y="980"/>
                </a:lnTo>
                <a:lnTo>
                  <a:pt x="978" y="1003"/>
                </a:lnTo>
                <a:lnTo>
                  <a:pt x="1007" y="1026"/>
                </a:lnTo>
                <a:lnTo>
                  <a:pt x="1034" y="1045"/>
                </a:lnTo>
                <a:lnTo>
                  <a:pt x="1063" y="1063"/>
                </a:lnTo>
                <a:lnTo>
                  <a:pt x="1090" y="1078"/>
                </a:lnTo>
                <a:lnTo>
                  <a:pt x="1116" y="1090"/>
                </a:lnTo>
                <a:lnTo>
                  <a:pt x="1143" y="1101"/>
                </a:lnTo>
                <a:lnTo>
                  <a:pt x="1170" y="1109"/>
                </a:lnTo>
                <a:lnTo>
                  <a:pt x="1197" y="1114"/>
                </a:lnTo>
                <a:lnTo>
                  <a:pt x="1222" y="1118"/>
                </a:lnTo>
                <a:lnTo>
                  <a:pt x="1247" y="1118"/>
                </a:lnTo>
                <a:lnTo>
                  <a:pt x="1291" y="1116"/>
                </a:lnTo>
                <a:lnTo>
                  <a:pt x="1333" y="1111"/>
                </a:lnTo>
                <a:lnTo>
                  <a:pt x="1360" y="1105"/>
                </a:lnTo>
                <a:lnTo>
                  <a:pt x="1343" y="1141"/>
                </a:lnTo>
                <a:lnTo>
                  <a:pt x="1329" y="1170"/>
                </a:lnTo>
                <a:lnTo>
                  <a:pt x="1316" y="1197"/>
                </a:lnTo>
                <a:lnTo>
                  <a:pt x="1304" y="1222"/>
                </a:lnTo>
                <a:lnTo>
                  <a:pt x="1291" y="1243"/>
                </a:lnTo>
                <a:lnTo>
                  <a:pt x="1279" y="1262"/>
                </a:lnTo>
                <a:lnTo>
                  <a:pt x="1270" y="1279"/>
                </a:lnTo>
                <a:lnTo>
                  <a:pt x="1258" y="1293"/>
                </a:lnTo>
                <a:lnTo>
                  <a:pt x="1249" y="1304"/>
                </a:lnTo>
                <a:lnTo>
                  <a:pt x="1224" y="1325"/>
                </a:lnTo>
                <a:lnTo>
                  <a:pt x="1195" y="1341"/>
                </a:lnTo>
                <a:lnTo>
                  <a:pt x="1164" y="1348"/>
                </a:lnTo>
                <a:lnTo>
                  <a:pt x="1128" y="1352"/>
                </a:lnTo>
                <a:lnTo>
                  <a:pt x="1107" y="1350"/>
                </a:lnTo>
                <a:lnTo>
                  <a:pt x="1084" y="1347"/>
                </a:lnTo>
                <a:lnTo>
                  <a:pt x="1061" y="1341"/>
                </a:lnTo>
                <a:lnTo>
                  <a:pt x="1038" y="1331"/>
                </a:lnTo>
                <a:lnTo>
                  <a:pt x="1013" y="1320"/>
                </a:lnTo>
                <a:lnTo>
                  <a:pt x="988" y="1306"/>
                </a:lnTo>
                <a:lnTo>
                  <a:pt x="961" y="1289"/>
                </a:lnTo>
                <a:lnTo>
                  <a:pt x="934" y="1270"/>
                </a:lnTo>
                <a:lnTo>
                  <a:pt x="907" y="1249"/>
                </a:lnTo>
                <a:lnTo>
                  <a:pt x="879" y="1224"/>
                </a:lnTo>
                <a:lnTo>
                  <a:pt x="850" y="1199"/>
                </a:lnTo>
                <a:lnTo>
                  <a:pt x="819" y="1168"/>
                </a:lnTo>
                <a:lnTo>
                  <a:pt x="788" y="1137"/>
                </a:lnTo>
                <a:lnTo>
                  <a:pt x="758" y="1103"/>
                </a:lnTo>
                <a:lnTo>
                  <a:pt x="725" y="1067"/>
                </a:lnTo>
                <a:lnTo>
                  <a:pt x="692" y="1026"/>
                </a:lnTo>
                <a:lnTo>
                  <a:pt x="629" y="951"/>
                </a:lnTo>
                <a:lnTo>
                  <a:pt x="597" y="997"/>
                </a:lnTo>
                <a:lnTo>
                  <a:pt x="568" y="1040"/>
                </a:lnTo>
                <a:lnTo>
                  <a:pt x="541" y="1078"/>
                </a:lnTo>
                <a:lnTo>
                  <a:pt x="512" y="1114"/>
                </a:lnTo>
                <a:lnTo>
                  <a:pt x="487" y="1147"/>
                </a:lnTo>
                <a:lnTo>
                  <a:pt x="460" y="1180"/>
                </a:lnTo>
                <a:lnTo>
                  <a:pt x="435" y="1207"/>
                </a:lnTo>
                <a:lnTo>
                  <a:pt x="412" y="1233"/>
                </a:lnTo>
                <a:lnTo>
                  <a:pt x="387" y="1256"/>
                </a:lnTo>
                <a:lnTo>
                  <a:pt x="366" y="1279"/>
                </a:lnTo>
                <a:lnTo>
                  <a:pt x="343" y="1297"/>
                </a:lnTo>
                <a:lnTo>
                  <a:pt x="322" y="1314"/>
                </a:lnTo>
                <a:lnTo>
                  <a:pt x="303" y="1327"/>
                </a:lnTo>
                <a:lnTo>
                  <a:pt x="282" y="1339"/>
                </a:lnTo>
                <a:lnTo>
                  <a:pt x="265" y="1348"/>
                </a:lnTo>
                <a:lnTo>
                  <a:pt x="246" y="1354"/>
                </a:lnTo>
                <a:lnTo>
                  <a:pt x="228" y="1358"/>
                </a:lnTo>
                <a:lnTo>
                  <a:pt x="211" y="1360"/>
                </a:lnTo>
                <a:lnTo>
                  <a:pt x="198" y="1358"/>
                </a:lnTo>
                <a:lnTo>
                  <a:pt x="173" y="1352"/>
                </a:lnTo>
                <a:lnTo>
                  <a:pt x="150" y="1343"/>
                </a:lnTo>
                <a:lnTo>
                  <a:pt x="125" y="1327"/>
                </a:lnTo>
                <a:lnTo>
                  <a:pt x="100" y="1306"/>
                </a:lnTo>
                <a:lnTo>
                  <a:pt x="75" y="1279"/>
                </a:lnTo>
                <a:lnTo>
                  <a:pt x="50" y="1249"/>
                </a:lnTo>
                <a:lnTo>
                  <a:pt x="25" y="1212"/>
                </a:lnTo>
                <a:lnTo>
                  <a:pt x="0" y="1170"/>
                </a:lnTo>
                <a:lnTo>
                  <a:pt x="17" y="1174"/>
                </a:lnTo>
                <a:lnTo>
                  <a:pt x="33" y="1178"/>
                </a:lnTo>
                <a:lnTo>
                  <a:pt x="46" y="1180"/>
                </a:lnTo>
                <a:lnTo>
                  <a:pt x="58" y="1180"/>
                </a:lnTo>
                <a:lnTo>
                  <a:pt x="79" y="1178"/>
                </a:lnTo>
                <a:lnTo>
                  <a:pt x="102" y="1174"/>
                </a:lnTo>
                <a:lnTo>
                  <a:pt x="123" y="1168"/>
                </a:lnTo>
                <a:lnTo>
                  <a:pt x="146" y="1161"/>
                </a:lnTo>
                <a:lnTo>
                  <a:pt x="171" y="1149"/>
                </a:lnTo>
                <a:lnTo>
                  <a:pt x="194" y="1136"/>
                </a:lnTo>
                <a:lnTo>
                  <a:pt x="219" y="1118"/>
                </a:lnTo>
                <a:lnTo>
                  <a:pt x="242" y="1101"/>
                </a:lnTo>
                <a:lnTo>
                  <a:pt x="267" y="1080"/>
                </a:lnTo>
                <a:lnTo>
                  <a:pt x="293" y="1055"/>
                </a:lnTo>
                <a:lnTo>
                  <a:pt x="318" y="1030"/>
                </a:lnTo>
                <a:lnTo>
                  <a:pt x="345" y="1001"/>
                </a:lnTo>
                <a:lnTo>
                  <a:pt x="370" y="971"/>
                </a:lnTo>
                <a:lnTo>
                  <a:pt x="397" y="938"/>
                </a:lnTo>
                <a:lnTo>
                  <a:pt x="424" y="902"/>
                </a:lnTo>
                <a:lnTo>
                  <a:pt x="453" y="863"/>
                </a:lnTo>
                <a:lnTo>
                  <a:pt x="504" y="790"/>
                </a:lnTo>
                <a:lnTo>
                  <a:pt x="466" y="740"/>
                </a:lnTo>
                <a:lnTo>
                  <a:pt x="434" y="698"/>
                </a:lnTo>
                <a:lnTo>
                  <a:pt x="405" y="658"/>
                </a:lnTo>
                <a:lnTo>
                  <a:pt x="376" y="618"/>
                </a:lnTo>
                <a:lnTo>
                  <a:pt x="349" y="581"/>
                </a:lnTo>
                <a:lnTo>
                  <a:pt x="326" y="545"/>
                </a:lnTo>
                <a:lnTo>
                  <a:pt x="303" y="510"/>
                </a:lnTo>
                <a:lnTo>
                  <a:pt x="284" y="478"/>
                </a:lnTo>
                <a:lnTo>
                  <a:pt x="267" y="447"/>
                </a:lnTo>
                <a:lnTo>
                  <a:pt x="249" y="416"/>
                </a:lnTo>
                <a:lnTo>
                  <a:pt x="236" y="389"/>
                </a:lnTo>
                <a:lnTo>
                  <a:pt x="224" y="363"/>
                </a:lnTo>
                <a:lnTo>
                  <a:pt x="215" y="338"/>
                </a:lnTo>
                <a:lnTo>
                  <a:pt x="209" y="315"/>
                </a:lnTo>
                <a:lnTo>
                  <a:pt x="203" y="293"/>
                </a:lnTo>
                <a:lnTo>
                  <a:pt x="199" y="272"/>
                </a:lnTo>
                <a:lnTo>
                  <a:pt x="199" y="255"/>
                </a:lnTo>
                <a:lnTo>
                  <a:pt x="201" y="228"/>
                </a:lnTo>
                <a:lnTo>
                  <a:pt x="207" y="201"/>
                </a:lnTo>
                <a:lnTo>
                  <a:pt x="219" y="173"/>
                </a:lnTo>
                <a:lnTo>
                  <a:pt x="236" y="140"/>
                </a:lnTo>
                <a:lnTo>
                  <a:pt x="255" y="107"/>
                </a:lnTo>
                <a:lnTo>
                  <a:pt x="280" y="73"/>
                </a:lnTo>
                <a:lnTo>
                  <a:pt x="311" y="38"/>
                </a:lnTo>
                <a:lnTo>
                  <a:pt x="34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2" name="勾"/>
          <p:cNvSpPr/>
          <p:nvPr/>
        </p:nvSpPr>
        <p:spPr bwMode="auto">
          <a:xfrm>
            <a:off x="1214898" y="3174297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D31012"/>
          </a:solidFill>
          <a:ln>
            <a:noFill/>
          </a:ln>
          <a:ex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9218" name="Picture 2" descr="Tháp dinh dưỡng và những điều bạn nên biế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9" y="350134"/>
            <a:ext cx="6379821" cy="62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87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646">
        <p15:prstTrans prst="pageCurlDouble"/>
      </p:transition>
    </mc:Choice>
    <mc:Fallback xmlns="">
      <p:transition spd="slow" advTm="10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6" y="2420344"/>
            <a:ext cx="3621939" cy="3540104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 flipV="1">
            <a:off x="4117676" y="1473056"/>
            <a:ext cx="1853513" cy="1309816"/>
          </a:xfrm>
          <a:prstGeom prst="line">
            <a:avLst/>
          </a:prstGeom>
          <a:ln>
            <a:solidFill>
              <a:srgbClr val="66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117675" y="4327467"/>
            <a:ext cx="1853513" cy="1309816"/>
          </a:xfrm>
          <a:prstGeom prst="line">
            <a:avLst/>
          </a:prstGeom>
          <a:ln>
            <a:solidFill>
              <a:srgbClr val="66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117675" y="3551525"/>
            <a:ext cx="1853513" cy="10908"/>
          </a:xfrm>
          <a:prstGeom prst="line">
            <a:avLst/>
          </a:prstGeom>
          <a:ln>
            <a:solidFill>
              <a:srgbClr val="66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211512" y="1090863"/>
            <a:ext cx="737937" cy="737937"/>
          </a:xfrm>
          <a:prstGeom prst="ellipse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211512" y="3095579"/>
            <a:ext cx="737937" cy="737937"/>
          </a:xfrm>
          <a:prstGeom prst="ellipse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211511" y="5156268"/>
            <a:ext cx="737937" cy="737937"/>
          </a:xfrm>
          <a:prstGeom prst="ellipse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52333" y="819697"/>
            <a:ext cx="5667468" cy="161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EC2A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EC2A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danh sách các thực phẩm cần chuẩn bị bao gồm tên thực phẩm, khối lượng, giá tiền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852333" y="2931502"/>
            <a:ext cx="5173090" cy="112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EC2A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altLang="en-US" sz="3200">
                <a:solidFill>
                  <a:srgbClr val="EC2A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chi phí tài chính cho bữa ăn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949448" y="4982375"/>
            <a:ext cx="5173092" cy="112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EC2A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altLang="en-US" sz="3200">
                <a:solidFill>
                  <a:srgbClr val="EC2A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kết quả về dự án học tập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9812" y="933513"/>
            <a:ext cx="625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E55174"/>
                </a:solidFill>
                <a:latin typeface="#9Slide01 Tieu de ngan" panose="00000800000000000000" pitchFamily="2" charset="0"/>
              </a:rPr>
              <a:t>TIẾN TRÌNH THỰC HIỆN</a:t>
            </a:r>
            <a:endParaRPr lang="en-US" sz="3200">
              <a:solidFill>
                <a:srgbClr val="E55174"/>
              </a:solidFill>
              <a:latin typeface="#9Slide01 Tieu de ngan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96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705">
        <p15:prstTrans prst="pageCurlDouble"/>
      </p:transition>
    </mc:Choice>
    <mc:Fallback xmlns="">
      <p:transition spd="slow" advTm="7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14" grpId="0"/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8223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323895" y="547863"/>
            <a:ext cx="3835366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spc="300">
                <a:solidFill>
                  <a:srgbClr val="6F3A7D"/>
                </a:solidFill>
                <a:ea typeface="微软雅黑 Light" panose="020B0502040204020203" pitchFamily="34" charset="-122"/>
              </a:rPr>
              <a:t>Một số món ăn</a:t>
            </a:r>
            <a:endParaRPr lang="zh-CN" altLang="en-US" sz="4000" spc="300" dirty="0">
              <a:solidFill>
                <a:srgbClr val="6F3A7D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061" y="1702584"/>
            <a:ext cx="1617786" cy="16177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85" y="1702584"/>
            <a:ext cx="1617786" cy="16177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87" y="4127730"/>
            <a:ext cx="1617786" cy="16177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4" y="4127730"/>
            <a:ext cx="1617786" cy="16177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08" y="1702584"/>
            <a:ext cx="1617786" cy="16177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41" y="1702584"/>
            <a:ext cx="1617786" cy="16177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4" y="1702584"/>
            <a:ext cx="1617786" cy="16177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03" y="4127730"/>
            <a:ext cx="1617786" cy="161778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334" y="4127730"/>
            <a:ext cx="1617786" cy="16177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19" y="4127730"/>
            <a:ext cx="1617786" cy="16177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69593" y="1856236"/>
            <a:ext cx="1310482" cy="1310482"/>
          </a:xfrm>
          <a:prstGeom prst="ellipse">
            <a:avLst/>
          </a:prstGeom>
          <a:solidFill>
            <a:srgbClr val="F7EB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alad free ic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44" y="1739762"/>
            <a:ext cx="1543429" cy="154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110144" y="4182502"/>
            <a:ext cx="1429380" cy="1508241"/>
          </a:xfrm>
          <a:prstGeom prst="ellipse">
            <a:avLst/>
          </a:prstGeom>
          <a:solidFill>
            <a:srgbClr val="F7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Thanksgiving free ic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34" y="4182502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/>
          <p:cNvSpPr/>
          <p:nvPr/>
        </p:nvSpPr>
        <p:spPr>
          <a:xfrm>
            <a:off x="5413511" y="4182501"/>
            <a:ext cx="1429380" cy="1508241"/>
          </a:xfrm>
          <a:prstGeom prst="ellipse">
            <a:avLst/>
          </a:prstGeom>
          <a:solidFill>
            <a:srgbClr val="F7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725888" y="4161626"/>
            <a:ext cx="1429380" cy="1508241"/>
          </a:xfrm>
          <a:prstGeom prst="ellipse">
            <a:avLst/>
          </a:prstGeom>
          <a:solidFill>
            <a:srgbClr val="F7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Meat free ic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11542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Spaghetti free ic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70" y="4211542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/>
          <p:cNvSpPr/>
          <p:nvPr/>
        </p:nvSpPr>
        <p:spPr>
          <a:xfrm>
            <a:off x="10037537" y="4161625"/>
            <a:ext cx="1429380" cy="1508241"/>
          </a:xfrm>
          <a:prstGeom prst="ellipse">
            <a:avLst/>
          </a:prstGeom>
          <a:solidFill>
            <a:srgbClr val="F7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0" name="Picture 10" descr="Fish free ico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627" y="430614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446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204">
        <p15:prstTrans prst="wind"/>
      </p:transition>
    </mc:Choice>
    <mc:Fallback xmlns="">
      <p:transition spd="slow" advTm="17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96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62645" y="573287"/>
            <a:ext cx="4066711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spc="300">
                <a:solidFill>
                  <a:srgbClr val="E55174"/>
                </a:solidFill>
                <a:ea typeface="微软雅黑 Light" panose="020B0502040204020203" pitchFamily="34" charset="-122"/>
              </a:rPr>
              <a:t>Một số nguyên liệu</a:t>
            </a:r>
            <a:endParaRPr lang="zh-CN" altLang="en-US" sz="3200" spc="300" dirty="0">
              <a:solidFill>
                <a:srgbClr val="E55174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178317" y="923911"/>
            <a:ext cx="3835366" cy="501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2000" dirty="0">
              <a:solidFill>
                <a:srgbClr val="6633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78" y="1681286"/>
            <a:ext cx="1622166" cy="16221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45" y="1681286"/>
            <a:ext cx="1622166" cy="16221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12" y="1681286"/>
            <a:ext cx="1622166" cy="16221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9" y="1681286"/>
            <a:ext cx="1622166" cy="16221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09" y="1681286"/>
            <a:ext cx="1622166" cy="16221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9" y="4132119"/>
            <a:ext cx="1622166" cy="16221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12" y="4132119"/>
            <a:ext cx="1622166" cy="16221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45" y="4132119"/>
            <a:ext cx="1622166" cy="162216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78" y="4132119"/>
            <a:ext cx="1622166" cy="162216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09" y="4132119"/>
            <a:ext cx="1622166" cy="16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74">
        <p15:prstTrans prst="pageCurlDouble"/>
      </p:transition>
    </mc:Choice>
    <mc:Fallback xmlns="">
      <p:transition spd="slow" advTm="17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29529" y="655102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ea typeface="微软雅黑 Light" panose="020B0502040204020203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791" y="136454"/>
            <a:ext cx="1461175" cy="172300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12166" y="1696539"/>
            <a:ext cx="10548293" cy="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EC2A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</a:t>
            </a:r>
            <a:r>
              <a:rPr lang="fr-FR" altLang="en-US" sz="3600">
                <a:solidFill>
                  <a:srgbClr val="EC2A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 dung báo cáo gồm có</a:t>
            </a:r>
            <a:endParaRPr lang="en-US" altLang="en-US" sz="3600">
              <a:solidFill>
                <a:srgbClr val="EC2A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09659" y="2332679"/>
            <a:ext cx="10548293" cy="124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</a:t>
            </a:r>
            <a:r>
              <a:rPr lang="fr-FR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sách các thành viên trong gia đình với nhu cầu về dinh dưỡng</a:t>
            </a:r>
            <a:endParaRPr lang="en-US" altLang="en-US" sz="3600">
              <a:solidFill>
                <a:srgbClr val="7E43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59534" y="3486138"/>
            <a:ext cx="10548293" cy="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đơn cho một bữa ăn (trưa hoặc tối)</a:t>
            </a:r>
            <a:endParaRPr lang="en-US" altLang="en-US" sz="3600">
              <a:solidFill>
                <a:srgbClr val="7E43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59534" y="4040136"/>
            <a:ext cx="10548293" cy="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sách chuẩn bị thực phẩm</a:t>
            </a:r>
            <a:endParaRPr lang="en-US" altLang="en-US" sz="3600">
              <a:solidFill>
                <a:srgbClr val="7E43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59534" y="4608884"/>
            <a:ext cx="10548293" cy="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phí cho bữa ăn</a:t>
            </a:r>
            <a:endParaRPr lang="en-US" altLang="en-US" sz="3600">
              <a:solidFill>
                <a:srgbClr val="7E43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9967" y="933513"/>
            <a:ext cx="3280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E55174"/>
                </a:solidFill>
                <a:latin typeface="#9Slide01 Tieu de ngan" panose="00000800000000000000" pitchFamily="2" charset="0"/>
              </a:rPr>
              <a:t>ĐÁNH GIÁ</a:t>
            </a:r>
            <a:endParaRPr lang="en-US" sz="4000">
              <a:solidFill>
                <a:srgbClr val="E55174"/>
              </a:solidFill>
              <a:latin typeface="#9Slide01 Tieu de ngan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6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39">
        <p15:prstTrans prst="drape"/>
      </p:transition>
    </mc:Choice>
    <mc:Fallback xmlns="">
      <p:transition spd="slow" advTm="4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8698 -3.7037E-7 C 0.41563 -3.7037E-7 0.57435 0.0875 0.57435 0.1588 L 0.57435 0.31759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58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8223" y="-35169"/>
            <a:ext cx="4066711" cy="1549753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25979" y="1481932"/>
            <a:ext cx="8796485" cy="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</a:t>
            </a:r>
            <a:r>
              <a:rPr lang="fr-FR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 </a:t>
            </a:r>
            <a:r>
              <a:rPr lang="fr-FR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 kết quả dự </a:t>
            </a:r>
            <a:r>
              <a:rPr lang="fr-FR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trước lớp</a:t>
            </a:r>
            <a:endParaRPr lang="en-US" alt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25980" y="2208277"/>
            <a:ext cx="10720978" cy="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báo cáo đầy đủ nội dung, rõ ràng, chặt chẽ.</a:t>
            </a:r>
            <a:endParaRPr lang="en-US" altLang="en-US" sz="3600">
              <a:solidFill>
                <a:srgbClr val="7E43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25980" y="3083412"/>
            <a:ext cx="7772400" cy="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</a:t>
            </a:r>
            <a:r>
              <a:rPr lang="fr-FR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 tự tin trôi chảy, thuyết phục</a:t>
            </a:r>
            <a:endParaRPr lang="en-US" altLang="en-US" sz="3600">
              <a:solidFill>
                <a:srgbClr val="7E43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25980" y="3958547"/>
            <a:ext cx="9593927" cy="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altLang="en-US" sz="3600">
                <a:solidFill>
                  <a:srgbClr val="7E43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thức báo cáo đẹp, phong phú, hấp dẫn</a:t>
            </a:r>
            <a:endParaRPr lang="en-US" altLang="en-US" sz="3600">
              <a:solidFill>
                <a:srgbClr val="7E43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2180" y="616901"/>
            <a:ext cx="3280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E55174"/>
                </a:solidFill>
                <a:latin typeface="#9Slide01 Tieu de ngan" panose="00000800000000000000" pitchFamily="2" charset="0"/>
              </a:rPr>
              <a:t>ĐÁNH GIÁ</a:t>
            </a:r>
            <a:endParaRPr lang="en-US" sz="4000">
              <a:solidFill>
                <a:srgbClr val="E55174"/>
              </a:solidFill>
              <a:latin typeface="#9Slide01 Tieu de ngan" panose="00000800000000000000" pitchFamily="2" charset="0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78" y="4895950"/>
            <a:ext cx="8742947" cy="2140660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15" y="3385493"/>
            <a:ext cx="1419872" cy="17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8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89">
        <p15:prstTrans prst="peelOff"/>
      </p:transition>
    </mc:Choice>
    <mc:Fallback xmlns="">
      <p:transition spd="slow" advTm="6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87020" y="2606684"/>
            <a:ext cx="7371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rgbClr val="D31012"/>
                </a:solidFill>
                <a:ea typeface="微软雅黑 Light" panose="020B0502040204020203" pitchFamily="34" charset="-122"/>
              </a:rPr>
              <a:t>Một số ví dụ về thực đơn bữa cơm hàng ngày</a:t>
            </a:r>
            <a:endParaRPr lang="zh-CN" altLang="en-US" sz="5400" dirty="0">
              <a:solidFill>
                <a:srgbClr val="D31012"/>
              </a:solidFill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5361">
        <p15:prstTrans prst="origami"/>
      </p:transition>
    </mc:Choice>
    <mc:Fallback xmlns="">
      <p:transition spd="slow" advTm="15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3" y="72439"/>
            <a:ext cx="6050943" cy="6713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09" y="72438"/>
            <a:ext cx="5573986" cy="651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36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957">
        <p15:prstTrans prst="drape"/>
      </p:transition>
    </mc:Choice>
    <mc:Fallback xmlns="">
      <p:transition spd="slow" advTm="595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7" y="180975"/>
            <a:ext cx="5226367" cy="6496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01" y="180975"/>
            <a:ext cx="6859726" cy="64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1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756">
        <p15:prstTrans prst="drape"/>
      </p:transition>
    </mc:Choice>
    <mc:Fallback xmlns="">
      <p:transition spd="slow" advTm="6756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3" y="250379"/>
            <a:ext cx="5563874" cy="6357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90" y="204395"/>
            <a:ext cx="5472223" cy="64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44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756">
        <p15:prstTrans prst="drape"/>
      </p:transition>
    </mc:Choice>
    <mc:Fallback xmlns="">
      <p:transition spd="slow" advTm="675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86277" y="2562839"/>
            <a:ext cx="2411721" cy="3041906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15" name="圆角矩形 14"/>
          <p:cNvSpPr/>
          <p:nvPr/>
        </p:nvSpPr>
        <p:spPr>
          <a:xfrm>
            <a:off x="4054995" y="1206625"/>
            <a:ext cx="6092615" cy="1480819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CN" altLang="en-US" sz="6000" dirty="0">
              <a:solidFill>
                <a:srgbClr val="E55174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054995" y="3238975"/>
            <a:ext cx="6092615" cy="1965501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CN" altLang="en-US" sz="6000" dirty="0">
              <a:solidFill>
                <a:srgbClr val="6F3A7D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056683" y="1327979"/>
            <a:ext cx="5990566" cy="124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3600">
                <a:solidFill>
                  <a:srgbClr val="E55174"/>
                </a:solidFill>
                <a:latin typeface=".VnTime" panose="020B7200000000000000" pitchFamily="34" charset="0"/>
              </a:rPr>
              <a:t>-</a:t>
            </a:r>
            <a:r>
              <a:rPr lang="en-US" altLang="en-US">
                <a:solidFill>
                  <a:srgbClr val="E55174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3600">
                <a:solidFill>
                  <a:srgbClr val="E55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được thực đơn một bữa ăn hợp lý cho gia đình .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4230371" y="3304364"/>
            <a:ext cx="6181880" cy="17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3600">
                <a:solidFill>
                  <a:srgbClr val="6F15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</a:t>
            </a:r>
            <a:r>
              <a:rPr lang="en-US" altLang="en-US" sz="3600">
                <a:solidFill>
                  <a:srgbClr val="6F15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toán sơ bộ được dinh dưỡng, chi phí tài chính cho một bữa ăn gia đình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3031" y="1404295"/>
            <a:ext cx="289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MỤC TIÊU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216">
        <p15:prstTrans prst="pageCurlDouble"/>
      </p:transition>
    </mc:Choice>
    <mc:Fallback xmlns="">
      <p:transition spd="slow" advTm="9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7" grpId="0" animBg="1"/>
      <p:bldP spid="21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248" y="2660453"/>
            <a:ext cx="14634496" cy="3583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12" y="474779"/>
            <a:ext cx="2167976" cy="2255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8985" y="2820309"/>
            <a:ext cx="7878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7E430F"/>
                </a:solidFill>
              </a:rPr>
              <a:t>H</a:t>
            </a:r>
            <a:r>
              <a:rPr lang="en-US" sz="4400">
                <a:solidFill>
                  <a:srgbClr val="7E430F"/>
                </a:solidFill>
              </a:rPr>
              <a:t>ướng dẫn về nhà</a:t>
            </a:r>
            <a:endParaRPr lang="en-US" sz="4400">
              <a:solidFill>
                <a:srgbClr val="7E430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8047" y="3518579"/>
            <a:ext cx="5922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EFA33A"/>
                </a:solidFill>
              </a:rPr>
              <a:t>- Hoàn thiện dự án</a:t>
            </a:r>
          </a:p>
          <a:p>
            <a:r>
              <a:rPr lang="en-US" sz="3200">
                <a:solidFill>
                  <a:srgbClr val="EFA33A"/>
                </a:solidFill>
              </a:rPr>
              <a:t>- Chuẩn bị ôn tập chương</a:t>
            </a:r>
            <a:endParaRPr lang="en-US" sz="3200">
              <a:solidFill>
                <a:srgbClr val="EFA3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1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31">
        <p15:prstTrans prst="drape"/>
      </p:transition>
    </mc:Choice>
    <mc:Fallback xmlns="">
      <p:transition spd="slow" advTm="3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2" y="132125"/>
            <a:ext cx="11662718" cy="64090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98" y="1368713"/>
            <a:ext cx="6436030" cy="4120571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213366" y="1152889"/>
            <a:ext cx="4882633" cy="407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>
                <a:solidFill>
                  <a:srgbClr val="842717"/>
                </a:solidFill>
                <a:latin typeface=".VnTime" panose="020B7200000000000000" pitchFamily="34" charset="0"/>
              </a:rPr>
              <a:t>  </a:t>
            </a:r>
            <a:r>
              <a:rPr lang="en-US" altLang="en-US" sz="1600">
                <a:solidFill>
                  <a:srgbClr val="842717"/>
                </a:solidFill>
                <a:latin typeface="Times New Roman" panose="02020603050405020304" pitchFamily="18" charset="0"/>
              </a:rPr>
              <a:t> </a:t>
            </a:r>
            <a:r>
              <a:rPr lang="vi-VN" altLang="en-US" sz="32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ăn gia đình không chỉ cung cấp năng lượng cho cơ thể giúp con người </a:t>
            </a:r>
            <a:r>
              <a:rPr lang="en-US" altLang="en-US" sz="32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khỏe mạnh </a:t>
            </a:r>
            <a:r>
              <a:rPr lang="vi-VN" altLang="en-US" sz="32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còn ch</a:t>
            </a:r>
            <a:r>
              <a:rPr lang="en-US" altLang="en-US" sz="32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 đựng</a:t>
            </a:r>
            <a:r>
              <a:rPr lang="vi-VN" altLang="en-US" sz="32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ý nghĩa sâu sắc về sự </a:t>
            </a:r>
            <a:r>
              <a:rPr lang="en-US" altLang="en-US" sz="32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họp , </a:t>
            </a:r>
            <a:r>
              <a:rPr lang="vi-VN" altLang="en-US" sz="32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khoảnh khắc kết nối yêu thương </a:t>
            </a:r>
            <a:r>
              <a:rPr lang="en-US" altLang="en-US" sz="32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altLang="en-US" sz="32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thành viên trong gia đình</a:t>
            </a:r>
            <a:endParaRPr lang="en-US" altLang="en-US" sz="3200">
              <a:solidFill>
                <a:srgbClr val="842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ransition spd="slow" advTm="737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821">
            <a:off x="8825268" y="3242745"/>
            <a:ext cx="3506927" cy="3367271"/>
          </a:xfrm>
          <a:prstGeom prst="rect">
            <a:avLst/>
          </a:prstGeom>
        </p:spPr>
      </p:pic>
      <p:sp>
        <p:nvSpPr>
          <p:cNvPr id="26" name="五角星 25"/>
          <p:cNvSpPr/>
          <p:nvPr/>
        </p:nvSpPr>
        <p:spPr>
          <a:xfrm flipH="1">
            <a:off x="3530009" y="480646"/>
            <a:ext cx="537899" cy="527538"/>
          </a:xfrm>
          <a:prstGeom prst="star5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7" name="五角星 26"/>
          <p:cNvSpPr/>
          <p:nvPr/>
        </p:nvSpPr>
        <p:spPr>
          <a:xfrm>
            <a:off x="6780645" y="480646"/>
            <a:ext cx="527538" cy="527538"/>
          </a:xfrm>
          <a:prstGeom prst="star5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026937" y="2058412"/>
            <a:ext cx="669662" cy="1059204"/>
            <a:chOff x="2026937" y="2058412"/>
            <a:chExt cx="669662" cy="105920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37" y="2058412"/>
              <a:ext cx="669662" cy="105920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2200775" y="2604467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014780" y="3550632"/>
            <a:ext cx="665285" cy="1059204"/>
            <a:chOff x="6404261" y="2058412"/>
            <a:chExt cx="665285" cy="105920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261" y="2058412"/>
              <a:ext cx="665285" cy="105920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6592071" y="2618792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</a:t>
              </a:r>
              <a:endPara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36060" y="480646"/>
            <a:ext cx="280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55174"/>
                </a:solidFill>
                <a:latin typeface="#9Slide01 Tieu de ngan" panose="00000800000000000000" pitchFamily="2" charset="0"/>
              </a:rPr>
              <a:t>NHIỆM VỤ</a:t>
            </a:r>
            <a:endParaRPr lang="en-US" sz="3600">
              <a:solidFill>
                <a:srgbClr val="E55174"/>
              </a:solidFill>
              <a:latin typeface="#9Slide01 Tieu de ngan" panose="00000800000000000000" pitchFamily="2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2361768" y="2058412"/>
            <a:ext cx="71358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>
              <a:lnSpc>
                <a:spcPct val="107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en-US" sz="3200">
                <a:solidFill>
                  <a:srgbClr val="96B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>
                <a:solidFill>
                  <a:srgbClr val="96B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hiết </a:t>
            </a:r>
            <a:r>
              <a:rPr lang="en-US" altLang="en-US" sz="3200">
                <a:solidFill>
                  <a:srgbClr val="96B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thực đơn một bữa ăn hợp lý cho gia đình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2867875" y="3571255"/>
            <a:ext cx="713581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en-US" altLang="en-US" sz="3200">
                <a:solidFill>
                  <a:srgbClr val="EFA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altLang="en-US" sz="3200">
                <a:solidFill>
                  <a:srgbClr val="EFA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nhu cầu dinh dưỡng và chi phí tài chính cho bữa ăn</a:t>
            </a:r>
          </a:p>
        </p:txBody>
      </p:sp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089">
        <p15:prstTrans prst="drape"/>
      </p:transition>
    </mc:Choice>
    <mc:Fallback xmlns="">
      <p:transition spd="slow" advTm="9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6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535" y="3429000"/>
            <a:ext cx="2327810" cy="3267234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0422" y="1174937"/>
            <a:ext cx="10129727" cy="17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nhu cầu dinh dưỡng của các thành viên trong gia đình (tham khảo thông tin trong bảng </a:t>
            </a:r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6.1 ) và </a:t>
            </a:r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theo mẫu dưới đây</a:t>
            </a:r>
          </a:p>
        </p:txBody>
      </p:sp>
      <p:sp>
        <p:nvSpPr>
          <p:cNvPr id="16" name="五角星 25"/>
          <p:cNvSpPr/>
          <p:nvPr/>
        </p:nvSpPr>
        <p:spPr>
          <a:xfrm flipH="1">
            <a:off x="2232831" y="480646"/>
            <a:ext cx="537899" cy="527538"/>
          </a:xfrm>
          <a:prstGeom prst="star5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7" name="五角星 26"/>
          <p:cNvSpPr/>
          <p:nvPr/>
        </p:nvSpPr>
        <p:spPr>
          <a:xfrm>
            <a:off x="8705142" y="480646"/>
            <a:ext cx="527538" cy="527538"/>
          </a:xfrm>
          <a:prstGeom prst="star5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6300" y="480646"/>
            <a:ext cx="625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55174"/>
                </a:solidFill>
                <a:latin typeface="#9Slide01 Tieu de ngan" panose="00000800000000000000" pitchFamily="2" charset="0"/>
              </a:rPr>
              <a:t>TIẾN TRÌNH THỰC HIỆN</a:t>
            </a:r>
            <a:endParaRPr lang="en-US" sz="3600">
              <a:solidFill>
                <a:srgbClr val="E55174"/>
              </a:solidFill>
              <a:latin typeface="#9Slide01 Tieu de ngan" panose="00000800000000000000" pitchFamily="2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95370"/>
              </p:ext>
            </p:extLst>
          </p:nvPr>
        </p:nvGraphicFramePr>
        <p:xfrm>
          <a:off x="425303" y="2982946"/>
          <a:ext cx="10568320" cy="2047748"/>
        </p:xfrm>
        <a:graphic>
          <a:graphicData uri="http://schemas.openxmlformats.org/drawingml/2006/table">
            <a:tbl>
              <a:tblPr/>
              <a:tblGrid>
                <a:gridCol w="1998920">
                  <a:extLst>
                    <a:ext uri="{9D8B030D-6E8A-4147-A177-3AD203B41FA5}">
                      <a16:colId xmlns:a16="http://schemas.microsoft.com/office/drawing/2014/main" val="1254981654"/>
                    </a:ext>
                  </a:extLst>
                </a:gridCol>
                <a:gridCol w="1892596">
                  <a:extLst>
                    <a:ext uri="{9D8B030D-6E8A-4147-A177-3AD203B41FA5}">
                      <a16:colId xmlns:a16="http://schemas.microsoft.com/office/drawing/2014/main" val="491666533"/>
                    </a:ext>
                  </a:extLst>
                </a:gridCol>
                <a:gridCol w="1732844">
                  <a:extLst>
                    <a:ext uri="{9D8B030D-6E8A-4147-A177-3AD203B41FA5}">
                      <a16:colId xmlns:a16="http://schemas.microsoft.com/office/drawing/2014/main" val="4166993598"/>
                    </a:ext>
                  </a:extLst>
                </a:gridCol>
                <a:gridCol w="4943960">
                  <a:extLst>
                    <a:ext uri="{9D8B030D-6E8A-4147-A177-3AD203B41FA5}">
                      <a16:colId xmlns:a16="http://schemas.microsoft.com/office/drawing/2014/main" val="2896990444"/>
                    </a:ext>
                  </a:extLst>
                </a:gridCol>
              </a:tblGrid>
              <a:tr h="6852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Thành viên</a:t>
                      </a: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tính </a:t>
                      </a: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tuổi </a:t>
                      </a: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 cầu dinh dưỡng trên 1 ngày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784340"/>
                  </a:ext>
                </a:extLst>
              </a:tr>
              <a:tr h="603250"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49656"/>
                  </a:ext>
                </a:extLst>
              </a:tr>
              <a:tr h="603250"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992107"/>
                  </a:ext>
                </a:extLst>
              </a:tr>
            </a:tbl>
          </a:graphicData>
        </a:graphic>
      </p:graphicFrame>
      <p:pic>
        <p:nvPicPr>
          <p:cNvPr id="2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87202" y="1174937"/>
            <a:ext cx="10129727" cy="17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nhu cầu dinh dưỡng của các thành viên trong gia đình (tham khảo thông tin trong bảng </a:t>
            </a:r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6.1 ) và </a:t>
            </a:r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theo mẫu dưới đây</a:t>
            </a:r>
          </a:p>
        </p:txBody>
      </p:sp>
      <p:sp>
        <p:nvSpPr>
          <p:cNvPr id="22" name="五角星 25"/>
          <p:cNvSpPr/>
          <p:nvPr/>
        </p:nvSpPr>
        <p:spPr>
          <a:xfrm flipH="1">
            <a:off x="2289611" y="480646"/>
            <a:ext cx="537899" cy="527538"/>
          </a:xfrm>
          <a:prstGeom prst="star5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63080" y="480646"/>
            <a:ext cx="625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55174"/>
                </a:solidFill>
                <a:latin typeface="#9Slide01 Tieu de ngan" panose="00000800000000000000" pitchFamily="2" charset="0"/>
              </a:rPr>
              <a:t>TIẾN TRÌNH THỰC HIỆN</a:t>
            </a:r>
            <a:endParaRPr lang="en-US" sz="3600">
              <a:solidFill>
                <a:srgbClr val="E55174"/>
              </a:solidFill>
              <a:latin typeface="#9Slide01 Tieu de ngan" panose="00000800000000000000" pitchFamily="2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95370"/>
              </p:ext>
            </p:extLst>
          </p:nvPr>
        </p:nvGraphicFramePr>
        <p:xfrm>
          <a:off x="482083" y="2982946"/>
          <a:ext cx="10568320" cy="2047748"/>
        </p:xfrm>
        <a:graphic>
          <a:graphicData uri="http://schemas.openxmlformats.org/drawingml/2006/table">
            <a:tbl>
              <a:tblPr/>
              <a:tblGrid>
                <a:gridCol w="1998920">
                  <a:extLst>
                    <a:ext uri="{9D8B030D-6E8A-4147-A177-3AD203B41FA5}">
                      <a16:colId xmlns:a16="http://schemas.microsoft.com/office/drawing/2014/main" val="1254981654"/>
                    </a:ext>
                  </a:extLst>
                </a:gridCol>
                <a:gridCol w="1892596">
                  <a:extLst>
                    <a:ext uri="{9D8B030D-6E8A-4147-A177-3AD203B41FA5}">
                      <a16:colId xmlns:a16="http://schemas.microsoft.com/office/drawing/2014/main" val="491666533"/>
                    </a:ext>
                  </a:extLst>
                </a:gridCol>
                <a:gridCol w="1732844">
                  <a:extLst>
                    <a:ext uri="{9D8B030D-6E8A-4147-A177-3AD203B41FA5}">
                      <a16:colId xmlns:a16="http://schemas.microsoft.com/office/drawing/2014/main" val="4166993598"/>
                    </a:ext>
                  </a:extLst>
                </a:gridCol>
                <a:gridCol w="4943960">
                  <a:extLst>
                    <a:ext uri="{9D8B030D-6E8A-4147-A177-3AD203B41FA5}">
                      <a16:colId xmlns:a16="http://schemas.microsoft.com/office/drawing/2014/main" val="2896990444"/>
                    </a:ext>
                  </a:extLst>
                </a:gridCol>
              </a:tblGrid>
              <a:tr h="6852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Thành viên</a:t>
                      </a: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tính </a:t>
                      </a: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tuổi </a:t>
                      </a: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 cầu dinh dưỡng trên 1 ngày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784340"/>
                  </a:ext>
                </a:extLst>
              </a:tr>
              <a:tr h="603250"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49656"/>
                  </a:ext>
                </a:extLst>
              </a:tr>
              <a:tr h="603250"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992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581">
        <p15:prstTrans prst="origami"/>
      </p:transition>
    </mc:Choice>
    <mc:Fallback xmlns="">
      <p:transition spd="slow" advTm="6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1" y="1073888"/>
            <a:ext cx="4840162" cy="523533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54157" y="3331177"/>
            <a:ext cx="382381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7E430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瓜</a:t>
            </a:r>
            <a:r>
              <a:rPr lang="zh-CN" altLang="en-US" sz="3200" dirty="0">
                <a:solidFill>
                  <a:srgbClr val="7E430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果要清洗</a:t>
            </a:r>
            <a:r>
              <a:rPr lang="en-US" altLang="zh-CN" sz="3200" dirty="0">
                <a:solidFill>
                  <a:srgbClr val="7E430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endParaRPr lang="zh-CN" altLang="en-US" sz="3200" dirty="0">
              <a:solidFill>
                <a:srgbClr val="7E430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03" y="3033451"/>
            <a:ext cx="1315495" cy="20538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5" y="1723422"/>
            <a:ext cx="3152548" cy="3363865"/>
          </a:xfrm>
          <a:prstGeom prst="rect">
            <a:avLst/>
          </a:prstGeom>
        </p:spPr>
      </p:pic>
      <p:pic>
        <p:nvPicPr>
          <p:cNvPr id="9" name="Content Placeholder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321" y="0"/>
            <a:ext cx="6373679" cy="697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43">
        <p14:window dir="vert"/>
      </p:transition>
    </mc:Choice>
    <mc:Fallback xmlns="">
      <p:transition spd="slow" advTm="5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32" y="-116957"/>
            <a:ext cx="12692458" cy="697495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14710" y="1451310"/>
            <a:ext cx="10129727" cy="17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về nhu cầu dinh dưỡng của các thành viên trong gia đình (tham khảo thông tin trong bảng </a:t>
            </a:r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6.1 ) và </a:t>
            </a:r>
            <a:r>
              <a:rPr lang="en-US" altLang="en-US" sz="3600">
                <a:solidFill>
                  <a:srgbClr val="A75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theo mẫu dưới đây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2622" y="804708"/>
            <a:ext cx="625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55174"/>
                </a:solidFill>
                <a:latin typeface="#9Slide01 Tieu de ngan" panose="00000800000000000000" pitchFamily="2" charset="0"/>
              </a:rPr>
              <a:t>TIẾN TRÌNH THỰC HIỆN</a:t>
            </a:r>
            <a:endParaRPr lang="en-US" sz="3600">
              <a:solidFill>
                <a:srgbClr val="E55174"/>
              </a:solidFill>
              <a:latin typeface="#9Slide01 Tieu de ngan" panose="00000800000000000000" pitchFamily="2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583055"/>
              </p:ext>
            </p:extLst>
          </p:nvPr>
        </p:nvGraphicFramePr>
        <p:xfrm>
          <a:off x="811839" y="3429000"/>
          <a:ext cx="10568320" cy="2047748"/>
        </p:xfrm>
        <a:graphic>
          <a:graphicData uri="http://schemas.openxmlformats.org/drawingml/2006/table">
            <a:tbl>
              <a:tblPr/>
              <a:tblGrid>
                <a:gridCol w="1998920">
                  <a:extLst>
                    <a:ext uri="{9D8B030D-6E8A-4147-A177-3AD203B41FA5}">
                      <a16:colId xmlns:a16="http://schemas.microsoft.com/office/drawing/2014/main" val="1254981654"/>
                    </a:ext>
                  </a:extLst>
                </a:gridCol>
                <a:gridCol w="1892596">
                  <a:extLst>
                    <a:ext uri="{9D8B030D-6E8A-4147-A177-3AD203B41FA5}">
                      <a16:colId xmlns:a16="http://schemas.microsoft.com/office/drawing/2014/main" val="491666533"/>
                    </a:ext>
                  </a:extLst>
                </a:gridCol>
                <a:gridCol w="1732844">
                  <a:extLst>
                    <a:ext uri="{9D8B030D-6E8A-4147-A177-3AD203B41FA5}">
                      <a16:colId xmlns:a16="http://schemas.microsoft.com/office/drawing/2014/main" val="4166993598"/>
                    </a:ext>
                  </a:extLst>
                </a:gridCol>
                <a:gridCol w="4943960">
                  <a:extLst>
                    <a:ext uri="{9D8B030D-6E8A-4147-A177-3AD203B41FA5}">
                      <a16:colId xmlns:a16="http://schemas.microsoft.com/office/drawing/2014/main" val="2896990444"/>
                    </a:ext>
                  </a:extLst>
                </a:gridCol>
              </a:tblGrid>
              <a:tr h="6852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Thành viên</a:t>
                      </a: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tính </a:t>
                      </a: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tuổi </a:t>
                      </a: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 cầu dinh dưỡng trên 1 ngày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784340"/>
                  </a:ext>
                </a:extLst>
              </a:tr>
              <a:tr h="603250"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49656"/>
                  </a:ext>
                </a:extLst>
              </a:tr>
              <a:tr h="603250"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357313">
                        <a:spcBef>
                          <a:spcPct val="20000"/>
                        </a:spcBef>
                        <a:defRPr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1357313">
                        <a:spcBef>
                          <a:spcPct val="20000"/>
                        </a:spcBef>
                        <a:defRPr sz="3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1357313">
                        <a:spcBef>
                          <a:spcPct val="20000"/>
                        </a:spcBef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1357313"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13573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3573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5448" marR="155448" marT="54864" marB="548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992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43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646">
        <p15:prstTrans prst="pageCurlDouble"/>
      </p:transition>
    </mc:Choice>
    <mc:Fallback xmlns="">
      <p:transition spd="slow" advTm="10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34" y="-165327"/>
            <a:ext cx="12430634" cy="68310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8718" y="871117"/>
            <a:ext cx="625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55174"/>
                </a:solidFill>
                <a:latin typeface="#9Slide01 Tieu de ngan" panose="00000800000000000000" pitchFamily="2" charset="0"/>
              </a:rPr>
              <a:t>TIẾN TRÌNH THỰC HIỆN</a:t>
            </a:r>
            <a:endParaRPr lang="en-US" sz="3600">
              <a:solidFill>
                <a:srgbClr val="E55174"/>
              </a:solidFill>
              <a:latin typeface="#9Slide01 Tieu de ngan" panose="00000800000000000000" pitchFamily="2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87902" y="1600112"/>
            <a:ext cx="10377561" cy="17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2.Tính tổng nhu cầu dinh dưỡng của các thành viên trong gia đình trong một bữa ăn( giả định bằng 1/3 nhu cầu dinh dưỡng cả ngày)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33182" y="3706586"/>
            <a:ext cx="10525633" cy="17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852" tIns="67926" rIns="135852" bIns="6792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842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3.Tham khảo bảng 6.2 và hình 6.3 xây dựng thực đơn bữa ăn để đáp ứng nhu cầu dinh dưỡng cho cả gia đình và tính toán ở bước 2</a:t>
            </a:r>
          </a:p>
        </p:txBody>
      </p:sp>
    </p:spTree>
    <p:extLst>
      <p:ext uri="{BB962C8B-B14F-4D97-AF65-F5344CB8AC3E}">
        <p14:creationId xmlns:p14="http://schemas.microsoft.com/office/powerpoint/2010/main" val="417193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646">
        <p15:prstTrans prst="pageCurlDouble"/>
      </p:transition>
    </mc:Choice>
    <mc:Fallback xmlns="">
      <p:transition spd="slow" advTm="10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1" y="0"/>
            <a:ext cx="6753285" cy="883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7" y="-122797"/>
            <a:ext cx="12430634" cy="68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317">
        <p15:prstTrans prst="drape"/>
      </p:transition>
    </mc:Choice>
    <mc:Fallback xmlns="">
      <p:transition spd="slow" advTm="6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456</Words>
  <Application>Microsoft Office PowerPoint</Application>
  <PresentationFormat>Widescreen</PresentationFormat>
  <Paragraphs>77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Times New Roman</vt:lpstr>
      <vt:lpstr>Arial</vt:lpstr>
      <vt:lpstr>Calibri Light</vt:lpstr>
      <vt:lpstr>.VnTime</vt:lpstr>
      <vt:lpstr>微软雅黑 Light</vt:lpstr>
      <vt:lpstr>Calibri</vt:lpstr>
      <vt:lpstr>#9Slide01 Tieu de ngan</vt:lpstr>
      <vt:lpstr>SimSun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subject>9Slide.vn</dc:subject>
  <dc:creator/>
  <dc:description>9Slide.vn</dc:description>
  <cp:lastModifiedBy/>
  <cp:revision>1</cp:revision>
  <dcterms:created xsi:type="dcterms:W3CDTF">2017-04-12T11:07:27Z</dcterms:created>
  <dcterms:modified xsi:type="dcterms:W3CDTF">2021-09-12T09:45:34Z</dcterms:modified>
  <cp:category>9Slide.vn</cp:category>
</cp:coreProperties>
</file>